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6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24"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35462A-9792-41FB-A707-EB267D41FA74}" type="datetimeFigureOut">
              <a:rPr lang="tr-TR" smtClean="0"/>
              <a:t>12.11.2014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2D90D7-BBAC-4161-8D4F-6B16077CCE8C}"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FDDE25-9063-4976-9683-FA89401C7314}"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FDDE25-9063-4976-9683-FA89401C731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32FDDE25-9063-4976-9683-FA89401C7314}"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32FDDE25-9063-4976-9683-FA89401C7314}"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FDDE25-9063-4976-9683-FA89401C7314}"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A24174B4-1DC1-4CBA-999A-F219D9C9F091}" type="datetimeFigureOut">
              <a:rPr lang="tr-TR" smtClean="0"/>
              <a:pPr/>
              <a:t>12.11.2014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FDDE25-9063-4976-9683-FA89401C7314}"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32FDDE25-9063-4976-9683-FA89401C7314}"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32FDDE25-9063-4976-9683-FA89401C731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32FDDE25-9063-4976-9683-FA89401C731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FDDE25-9063-4976-9683-FA89401C7314}"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A24174B4-1DC1-4CBA-999A-F219D9C9F091}" type="datetimeFigureOut">
              <a:rPr lang="tr-TR" smtClean="0"/>
              <a:pPr/>
              <a:t>12.11.2014</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32FDDE25-9063-4976-9683-FA89401C7314}"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A24174B4-1DC1-4CBA-999A-F219D9C9F091}" type="datetimeFigureOut">
              <a:rPr lang="tr-TR" smtClean="0"/>
              <a:pPr/>
              <a:t>12.11.2014</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24174B4-1DC1-4CBA-999A-F219D9C9F091}" type="datetimeFigureOut">
              <a:rPr lang="tr-TR" smtClean="0"/>
              <a:pPr/>
              <a:t>12.11.2014</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FDDE25-9063-4976-9683-FA89401C7314}"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57200" y="4725144"/>
            <a:ext cx="8305800" cy="1080120"/>
          </a:xfrm>
        </p:spPr>
        <p:txBody>
          <a:bodyPr>
            <a:normAutofit/>
          </a:bodyPr>
          <a:lstStyle/>
          <a:p>
            <a:pPr algn="ctr"/>
            <a:r>
              <a:rPr lang="tr-TR" b="1" dirty="0" smtClean="0">
                <a:solidFill>
                  <a:srgbClr val="002060"/>
                </a:solidFill>
              </a:rPr>
              <a:t>Yrd. Doç. Dr. Ahmet ŞİRİNKAN</a:t>
            </a:r>
          </a:p>
          <a:p>
            <a:pPr algn="ctr"/>
            <a:r>
              <a:rPr lang="tr-TR" b="1" dirty="0" smtClean="0">
                <a:solidFill>
                  <a:srgbClr val="002060"/>
                </a:solidFill>
              </a:rPr>
              <a:t>2014-2015</a:t>
            </a:r>
          </a:p>
          <a:p>
            <a:pPr algn="ctr"/>
            <a:r>
              <a:rPr lang="tr-TR" b="1" dirty="0" smtClean="0">
                <a:solidFill>
                  <a:srgbClr val="002060"/>
                </a:solidFill>
              </a:rPr>
              <a:t>ERZURUM</a:t>
            </a:r>
            <a:endParaRPr lang="tr-TR" b="1" dirty="0">
              <a:solidFill>
                <a:srgbClr val="002060"/>
              </a:solidFill>
            </a:endParaRPr>
          </a:p>
        </p:txBody>
      </p:sp>
      <p:sp>
        <p:nvSpPr>
          <p:cNvPr id="2" name="1 Başlık"/>
          <p:cNvSpPr>
            <a:spLocks noGrp="1"/>
          </p:cNvSpPr>
          <p:nvPr>
            <p:ph type="ctrTitle"/>
          </p:nvPr>
        </p:nvSpPr>
        <p:spPr>
          <a:xfrm>
            <a:off x="457200" y="764704"/>
            <a:ext cx="8305800" cy="2808312"/>
          </a:xfrm>
        </p:spPr>
        <p:txBody>
          <a:bodyPr>
            <a:normAutofit/>
          </a:bodyPr>
          <a:lstStyle/>
          <a:p>
            <a:pPr algn="ctr"/>
            <a:r>
              <a:rPr lang="tr-TR" sz="2800" b="1" dirty="0" smtClean="0">
                <a:solidFill>
                  <a:srgbClr val="002060"/>
                </a:solidFill>
              </a:rPr>
              <a:t>BEDEN EĞİTİMİ VE SPOR YÜKSEKOKULU</a:t>
            </a:r>
            <a:r>
              <a:rPr lang="tr-TR" b="1" dirty="0" smtClean="0">
                <a:solidFill>
                  <a:srgbClr val="002060"/>
                </a:solidFill>
              </a:rPr>
              <a:t/>
            </a:r>
            <a:br>
              <a:rPr lang="tr-TR" b="1" dirty="0" smtClean="0">
                <a:solidFill>
                  <a:srgbClr val="002060"/>
                </a:solidFill>
              </a:rPr>
            </a:br>
            <a:r>
              <a:rPr lang="tr-TR" dirty="0" smtClean="0">
                <a:solidFill>
                  <a:srgbClr val="C00000"/>
                </a:solidFill>
              </a:rPr>
              <a:t/>
            </a:r>
            <a:br>
              <a:rPr lang="tr-TR" dirty="0" smtClean="0">
                <a:solidFill>
                  <a:srgbClr val="C00000"/>
                </a:solidFill>
              </a:rPr>
            </a:br>
            <a:r>
              <a:rPr lang="tr-TR" sz="2800" b="1" dirty="0" smtClean="0">
                <a:solidFill>
                  <a:srgbClr val="C00000"/>
                </a:solidFill>
              </a:rPr>
              <a:t>REKREASYON BÖLÜMÜ</a:t>
            </a:r>
            <a:r>
              <a:rPr lang="tr-TR" sz="2800" dirty="0" smtClean="0">
                <a:solidFill>
                  <a:srgbClr val="C00000"/>
                </a:solidFill>
              </a:rPr>
              <a:t/>
            </a:r>
            <a:br>
              <a:rPr lang="tr-TR" sz="2800" dirty="0" smtClean="0">
                <a:solidFill>
                  <a:srgbClr val="C00000"/>
                </a:solidFill>
              </a:rPr>
            </a:br>
            <a:r>
              <a:rPr lang="tr-TR" sz="2800" dirty="0" smtClean="0">
                <a:solidFill>
                  <a:srgbClr val="FFFF00"/>
                </a:solidFill>
              </a:rPr>
              <a:t/>
            </a:r>
            <a:br>
              <a:rPr lang="tr-TR" sz="2800" dirty="0" smtClean="0">
                <a:solidFill>
                  <a:srgbClr val="FFFF00"/>
                </a:solidFill>
              </a:rPr>
            </a:br>
            <a:r>
              <a:rPr lang="tr-TR" dirty="0" smtClean="0">
                <a:solidFill>
                  <a:srgbClr val="FFFF00"/>
                </a:solidFill>
              </a:rPr>
              <a:t>TERAPOTİK REKREASYON </a:t>
            </a:r>
            <a:endParaRPr lang="tr-TR"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112168"/>
          </a:xfrm>
        </p:spPr>
        <p:txBody>
          <a:bodyPr>
            <a:normAutofit/>
          </a:bodyPr>
          <a:lstStyle/>
          <a:p>
            <a:r>
              <a:rPr lang="tr-TR" b="1" dirty="0" smtClean="0">
                <a:solidFill>
                  <a:srgbClr val="002060"/>
                </a:solidFill>
              </a:rPr>
              <a:t>TR İş (meslek) Fırsatları</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normAutofit fontScale="92500" lnSpcReduction="20000"/>
          </a:bodyPr>
          <a:lstStyle/>
          <a:p>
            <a:r>
              <a:rPr lang="tr-TR" dirty="0" smtClean="0"/>
              <a:t>Ülkemizde yeni bir iş alanı olan TR, Beden Eğitimi ve Spor Yüksekokulu, Rekreasyon Bölümlerinin açılması ile ortaya çıkmaya başlamıştır. Bu bölümlerde okutulan dersler</a:t>
            </a:r>
          </a:p>
          <a:p>
            <a:r>
              <a:rPr lang="tr-TR" dirty="0" smtClean="0"/>
              <a:t>(Engellilerde Beden Eğitimi ve Spor, Engellilerde </a:t>
            </a:r>
            <a:r>
              <a:rPr lang="tr-TR" dirty="0" err="1" smtClean="0"/>
              <a:t>Rekreasyonel</a:t>
            </a:r>
            <a:r>
              <a:rPr lang="tr-TR" dirty="0" smtClean="0"/>
              <a:t> Etkinlikler, Rekreasyon Planlaması ve Program Geliştirme, Engellilerde Materyal Tasarım Vb. ) öğrencilerin bilgi ve ilgisini çekerek mezunların bu alanlara yönelimlerini sağlamaktadır. Ayrıca özel eğitimde fiziksel aktivite ve egzersizin öneminin anlaşılması ile hem bireysel olarak (yaşam koçluğu) hem de özel eğitim ve rehabilitasyon merkezlerinde önemsenmeye başlanmıştır.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Üniversitelerin, Belediyelerin ve dernek, kulüp gibi sosyal kurumların özel eğitim öğrencilerine sunduğu sosyal sorumluluk projeleri TR un önemini ön plana çıkarmaya başlamıştır. Ülkemizde yeni yeni hastaneler, yaşlı ve engelli bakım merkezleri, huzur evleri, rehabilitasyon merkezleri, otizm dernekleri gibi kurumlarda TR uzmanlarına ihtiyaç vardır.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Ayrıca bu alanda kariyer yapma (lisansüstü eğitim), iş alanları ve iş yerleri oluşturma amacıyla da çalışmalar yapılabilir.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Bu konularda projeler üreterek ( AB, TUBİTAK, SODES, KUDAKA, BAKANLIKLAR, ÖZEL ŞİRKETLER vb. ) maddi ve manevi kazanç elde edilebilir.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Bu konuda Gelişmiş ülkelerde TR uzmanlık alanı, bir meslek olarak kabul edilmiş ve farklı kurumlarda istihdam edilmiştir. Bunlardan bazı örnekler şunlardır: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-Engelliler derneği:</a:t>
            </a:r>
            <a:r>
              <a:rPr lang="tr-TR" dirty="0" smtClean="0"/>
              <a:t> Engellilerin sosyal, fiziksel, duygusal özellikleri ile ilgilenir. Bu bireylerin fiziksel aktivite, beslenme yetersizlikleri, stres yönetimi, depresyon sorunları ile ilgilenir.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-Evsizler derneği:</a:t>
            </a:r>
            <a:r>
              <a:rPr lang="tr-TR" dirty="0" smtClean="0"/>
              <a:t> Barınma, ulaşım, beslenme yetersizlikleri, stres yönetimi, depresyon, madde bağımlılığı, şiddet mağdurluğu gibi sorunlarına çözüm üretir.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-Fiziksel engelliler derneği:</a:t>
            </a:r>
            <a:r>
              <a:rPr lang="tr-TR" dirty="0" smtClean="0"/>
              <a:t> </a:t>
            </a:r>
            <a:r>
              <a:rPr lang="tr-TR" dirty="0" err="1" smtClean="0"/>
              <a:t>Spinal</a:t>
            </a:r>
            <a:r>
              <a:rPr lang="tr-TR" dirty="0" smtClean="0"/>
              <a:t> </a:t>
            </a:r>
            <a:r>
              <a:rPr lang="tr-TR" dirty="0" err="1" smtClean="0"/>
              <a:t>Cord</a:t>
            </a:r>
            <a:r>
              <a:rPr lang="tr-TR" dirty="0" smtClean="0"/>
              <a:t> yaralanmaları (felç)  ile ilgilenerek, gerekli fiziksel aktivite, egzersiz programları hazırlar. Bu bireylerle engelli olmayan bireylerin dostluk, arkadaşlık kurmalarını sağlayarak iletişim becerilerini geliştirir.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-Kamp aktivite uzmanlığı:</a:t>
            </a:r>
            <a:r>
              <a:rPr lang="tr-TR" dirty="0" smtClean="0"/>
              <a:t> Kalp problemi olan yetişkin erkek ve bayanlarla ilgili bir kamp merkezinde görev alır. Bu merkezde kalp hastalıkları bulunan bireylere egzersiz, motivasyon, koordinasyon vb. etkinlikleri organize eder. </a:t>
            </a:r>
          </a:p>
          <a:p>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Hastane TR uzmanlığı:</a:t>
            </a:r>
            <a:r>
              <a:rPr lang="tr-TR" dirty="0" smtClean="0"/>
              <a:t> Özel hastanelerde (madde bağımlıları hastanesi, Kemik hastalıkları hastanesi vb.) serbest zaman programı, arkadaşlık ilişkileri, aile ilişkileri vb. organizasyonlar gerçekleştirir. Ayrıca materyal tasarımı, şiir, sanat, müzik, yaratıcı hareketlilikle ilgili programlar geliştirir.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b="1" dirty="0" err="1" smtClean="0">
                <a:solidFill>
                  <a:srgbClr val="002060"/>
                </a:solidFill>
              </a:rPr>
              <a:t>Terapotik</a:t>
            </a:r>
            <a:r>
              <a:rPr lang="tr-TR" b="1" dirty="0" smtClean="0">
                <a:solidFill>
                  <a:srgbClr val="002060"/>
                </a:solidFill>
              </a:rPr>
              <a:t> rekreasyon </a:t>
            </a:r>
            <a:endParaRPr lang="tr-TR" dirty="0">
              <a:solidFill>
                <a:srgbClr val="002060"/>
              </a:solidFill>
            </a:endParaRPr>
          </a:p>
        </p:txBody>
      </p:sp>
      <p:sp>
        <p:nvSpPr>
          <p:cNvPr id="2" name="1 İçerik Yer Tutucusu"/>
          <p:cNvSpPr>
            <a:spLocks noGrp="1"/>
          </p:cNvSpPr>
          <p:nvPr>
            <p:ph sz="quarter" idx="1"/>
          </p:nvPr>
        </p:nvSpPr>
        <p:spPr/>
        <p:txBody>
          <a:bodyPr/>
          <a:lstStyle/>
          <a:p>
            <a:r>
              <a:rPr lang="tr-TR" dirty="0" err="1" smtClean="0"/>
              <a:t>Terapotik</a:t>
            </a:r>
            <a:r>
              <a:rPr lang="tr-TR" dirty="0" smtClean="0"/>
              <a:t> rekreasyon, özel gruplar (hasta, yaşlı ve engelli) için özel olarak tasarlanmış </a:t>
            </a:r>
            <a:r>
              <a:rPr lang="tr-TR" dirty="0" err="1" smtClean="0"/>
              <a:t>rekreasyonel</a:t>
            </a:r>
            <a:r>
              <a:rPr lang="tr-TR" dirty="0" smtClean="0"/>
              <a:t> aktiviteler yoluyla onların eğlenerek, oynayarak, uğraşarak ve mutluluk yaşayarak genel vücut gelişimlerine katkıda bulunmaktır.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Yerel İletişim Merkezi: </a:t>
            </a:r>
            <a:r>
              <a:rPr lang="tr-TR" dirty="0" smtClean="0"/>
              <a:t>Özel ya da resmi iletişim merkezinde, engelli, madde bağımlısı, suçlu ve suça meyilli bireyler için, ekipmanlar, bölgesel kütüphane, sinema, tiyatro gibi etkinlikleri organize görevi yapar.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Ceza ve Tutuk Evi:</a:t>
            </a:r>
            <a:r>
              <a:rPr lang="tr-TR" dirty="0" smtClean="0"/>
              <a:t> Ceza ve tutukevlerinde görev yapar. Burada bulunan bireylere sportif aktiviteler, stres yönetim teknikleri, problem çözme becerileri, alternatif karar verme stratejileri geliştirerek uygular.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a:bodyPr>
          <a:lstStyle/>
          <a:p>
            <a:r>
              <a:rPr lang="tr-TR" b="1" dirty="0" smtClean="0"/>
              <a:t>Olimpik Kamp Merkezleri: </a:t>
            </a:r>
            <a:r>
              <a:rPr lang="tr-TR" dirty="0" smtClean="0"/>
              <a:t>Elit düzeyde sporcuların kamp merkezlerinde branş dışı etkinlikler planlar. Sporcuların branşlarına destek olacak kuvvet, beceri, koordinasyon ve </a:t>
            </a:r>
            <a:r>
              <a:rPr lang="tr-TR" dirty="0" err="1" smtClean="0"/>
              <a:t>mental</a:t>
            </a:r>
            <a:r>
              <a:rPr lang="tr-TR" dirty="0" smtClean="0"/>
              <a:t> erkinlikler organize eder.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b="1" dirty="0" smtClean="0"/>
              <a:t>Yaşlı ve Engelli Bakım Merkezi: </a:t>
            </a:r>
            <a:r>
              <a:rPr lang="tr-TR" dirty="0" smtClean="0"/>
              <a:t>Merkezde bulunan yaşlıların psikolojik sorunlarını çözme, sıkıcılık, ilgisizlik, depresyon, sinirlilik gibi olumsuzlukları için sanat, müzik, resim programları geliştirir.  Ayrıca fiziksel aktivite programları planlar ve geliştirir.	 </a:t>
            </a:r>
          </a:p>
          <a:p>
            <a:endParaRPr lang="tr-TR"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112168"/>
          </a:xfrm>
        </p:spPr>
        <p:txBody>
          <a:bodyPr>
            <a:normAutofit/>
          </a:bodyPr>
          <a:lstStyle/>
          <a:p>
            <a:r>
              <a:rPr lang="tr-TR" b="1" dirty="0" smtClean="0">
                <a:solidFill>
                  <a:srgbClr val="002060"/>
                </a:solidFill>
              </a:rPr>
              <a:t>TR mesleğinin özellikleri</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lstStyle/>
          <a:p>
            <a:r>
              <a:rPr lang="tr-TR" dirty="0" smtClean="0"/>
              <a:t>	TR mesleği uzun bir akademik hazırlık gerektirir. Uzman birkaç alanda bilgiyi kendinde toplaması gerekir. Bu alanlar;</a:t>
            </a:r>
          </a:p>
          <a:p>
            <a:pPr lvl="0"/>
            <a:r>
              <a:rPr lang="tr-TR" b="1" dirty="0" smtClean="0"/>
              <a:t>Vücut bilgisi</a:t>
            </a:r>
            <a:endParaRPr lang="tr-TR" dirty="0" smtClean="0"/>
          </a:p>
          <a:p>
            <a:pPr lvl="0"/>
            <a:r>
              <a:rPr lang="tr-TR" b="1" dirty="0" smtClean="0"/>
              <a:t>Profesyonel gelişme</a:t>
            </a:r>
            <a:endParaRPr lang="tr-TR" dirty="0" smtClean="0"/>
          </a:p>
          <a:p>
            <a:pPr lvl="0"/>
            <a:r>
              <a:rPr lang="tr-TR" b="1" dirty="0" smtClean="0"/>
              <a:t>Profesyonel otorite</a:t>
            </a:r>
            <a:endParaRPr lang="tr-TR" dirty="0" smtClean="0"/>
          </a:p>
          <a:p>
            <a:pPr lvl="0"/>
            <a:r>
              <a:rPr lang="tr-TR" b="1" dirty="0" smtClean="0"/>
              <a:t>Profesyonel </a:t>
            </a:r>
            <a:r>
              <a:rPr lang="tr-TR" b="1" dirty="0" err="1" smtClean="0"/>
              <a:t>credential</a:t>
            </a:r>
            <a:endParaRPr lang="tr-TR" dirty="0" smtClean="0"/>
          </a:p>
          <a:p>
            <a:pPr lvl="0"/>
            <a:r>
              <a:rPr lang="tr-TR" b="1" dirty="0" smtClean="0"/>
              <a:t>Etik </a:t>
            </a:r>
            <a:r>
              <a:rPr lang="tr-TR" b="1" dirty="0" err="1" smtClean="0"/>
              <a:t>code</a:t>
            </a:r>
            <a:r>
              <a:rPr lang="tr-TR" dirty="0" smtClean="0"/>
              <a:t> </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7500" lnSpcReduction="20000"/>
          </a:bodyPr>
          <a:lstStyle/>
          <a:p>
            <a:r>
              <a:rPr lang="tr-TR" b="1" dirty="0" smtClean="0"/>
              <a:t>1-Vücut Bilgisi: </a:t>
            </a:r>
            <a:r>
              <a:rPr lang="tr-TR" dirty="0" smtClean="0"/>
              <a:t>Bir uzmanın çalışma alanı ile ilgili farklı bir bilgi birikimine sahip olması gerekir. Bu bilgi birikimi rekreasyon ve serbest zamanla ilgili bilgileri içermelidir. Bu da 3 kaynaktan elde edilir. Bu 3 kaynak </a:t>
            </a:r>
            <a:r>
              <a:rPr lang="tr-TR" dirty="0" err="1" smtClean="0"/>
              <a:t>terapotik</a:t>
            </a:r>
            <a:r>
              <a:rPr lang="tr-TR" dirty="0" smtClean="0"/>
              <a:t> rekreasyon uygulaması kadar önemlidir. </a:t>
            </a:r>
          </a:p>
          <a:p>
            <a:r>
              <a:rPr lang="tr-TR" b="1" dirty="0" smtClean="0"/>
              <a:t>-Bilimsel disiplin:</a:t>
            </a:r>
            <a:r>
              <a:rPr lang="tr-TR" dirty="0" smtClean="0"/>
              <a:t> Çalışma alanında kişinin çevreyle,  teorik kavramlar arasındaki ilişkinin nasıl olduğunu (sosyolojik, psikolojik, biyolojik vb.) belirlemesiyle ilişkilidir.   </a:t>
            </a:r>
          </a:p>
          <a:p>
            <a:r>
              <a:rPr lang="tr-TR" b="1" dirty="0" smtClean="0"/>
              <a:t>-Hedefin açıkça söylenmesi:</a:t>
            </a:r>
            <a:r>
              <a:rPr lang="tr-TR" dirty="0" smtClean="0"/>
              <a:t> </a:t>
            </a:r>
            <a:r>
              <a:rPr lang="tr-TR" dirty="0" err="1" smtClean="0"/>
              <a:t>Terapotik</a:t>
            </a:r>
            <a:r>
              <a:rPr lang="tr-TR" dirty="0" smtClean="0"/>
              <a:t> rekreasyon uzmanları arasındaki inanç, bütün insanlar </a:t>
            </a:r>
            <a:r>
              <a:rPr lang="tr-TR" dirty="0" err="1" smtClean="0"/>
              <a:t>dogru</a:t>
            </a:r>
            <a:r>
              <a:rPr lang="tr-TR" dirty="0" smtClean="0"/>
              <a:t> rekreasyona ve serbest zaman etkinliklerine sahip olmalıdır. Ayrıca rekreasyon kişilere orta düzeyde bilişsel, duygusal, ya da sosyal davranış değişikliği sağlamasıdır.  </a:t>
            </a:r>
          </a:p>
          <a:p>
            <a:r>
              <a:rPr lang="tr-TR" b="1" dirty="0" smtClean="0"/>
              <a:t>-Uygulama ve mühendislik becerisi: </a:t>
            </a:r>
            <a:r>
              <a:rPr lang="tr-TR" dirty="0" smtClean="0"/>
              <a:t>İşin şekillenmesi için</a:t>
            </a:r>
            <a:r>
              <a:rPr lang="tr-TR" b="1" dirty="0" smtClean="0"/>
              <a:t> </a:t>
            </a:r>
            <a:r>
              <a:rPr lang="tr-TR" dirty="0" smtClean="0"/>
              <a:t>Uzman tarafından aktivitelere yol açacak hedeflerin ve değerlendirmelerin yazılmasıdır.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62500" lnSpcReduction="20000"/>
          </a:bodyPr>
          <a:lstStyle/>
          <a:p>
            <a:r>
              <a:rPr lang="tr-TR" b="1" dirty="0" smtClean="0"/>
              <a:t>2-Profesyonel gelişme: </a:t>
            </a:r>
            <a:r>
              <a:rPr lang="tr-TR" dirty="0" smtClean="0"/>
              <a:t>TR uzmanın profesyonel kuruluşların konferansları, </a:t>
            </a:r>
            <a:r>
              <a:rPr lang="tr-TR" dirty="0" err="1" smtClean="0"/>
              <a:t>workshopsları</a:t>
            </a:r>
            <a:r>
              <a:rPr lang="tr-TR" dirty="0" smtClean="0"/>
              <a:t>, ve basılı kaynaklar ile iş bilgisini transfer etmesi ve değiştirebilmesidir. Bilgi ve becerisini  TR alanı içerisinde üst düzeyde tutmasıdır. TR uzmanı kişinin kendisini bu alana adaması gerekir. Üstelik bu uzmanlığını sürekli eğitim, mesleki profesyonellik, toplumsak katkılar, araştırma ve değerlendirme ile meşgul ederek geliştirmesidir. Bu gelişim kongre, sempozyum, workshoplara katılarak, bu alandaki dergi ve kitapları okumak, ilgili dernek ve kuruluşlarla ilişkilerde bulunmak ve bilimsel çalışmalara katılımla oluşur. Bu fırsatlar uzmanın profesyonel konuşmasına, organizasyon ve liderlik özelliklerinin gelişmesine, servis ve dernek hizmetleri alanında gelişmesine katkı sağlar. </a:t>
            </a:r>
          </a:p>
          <a:p>
            <a:r>
              <a:rPr lang="tr-TR" dirty="0" smtClean="0"/>
              <a:t>	Sorumlu uzmanlar işinde rekreasyon ve TR ilişkisini kullanır. Bu alanda sürekli dergi ve magazinleri okur. Üniversite, kolej, dernek ve kuruluşların çalışmalarına katılarak ortak araştırmalar yapar. Fakülte üyeleri veya kolej mezunu öğrencilerle TR uzmanlığının özelliklerini tartışır ve değerlendirmeler yapar. Araştırma ve değerlendirme bulgularını, hedef kitleler üzerindeki etkilerini TR servisleri, kuruluşlar ve meslektaşlarıyla paylaşır. </a:t>
            </a:r>
          </a:p>
          <a:p>
            <a:r>
              <a:rPr lang="tr-TR" dirty="0" smtClean="0"/>
              <a:t>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0000" lnSpcReduction="20000"/>
          </a:bodyPr>
          <a:lstStyle/>
          <a:p>
            <a:r>
              <a:rPr lang="tr-TR" dirty="0" smtClean="0"/>
              <a:t>Bir kişinin TR alanında istekliliği onun geleceğini etkiler. Bunun için risk alması gerekir. Bu risk alma; çalışma alanları ile ilgili sorumluluk alma, yeni öğrenmeler başlatma, kendi kendine yeni icatlar oluşturma, geçmiş başarı ve deneyimlerini uzmanın mesleki geleceğine yardım edecektir. Bunun için uzman kendi kendine birtakım sorular soracaktır.</a:t>
            </a:r>
          </a:p>
          <a:p>
            <a:r>
              <a:rPr lang="tr-TR" dirty="0" smtClean="0"/>
              <a:t>-Diğer uzmanlardan daha iyi nasıl bir organizasyon ekleyip değerlendirebilirim?</a:t>
            </a:r>
          </a:p>
          <a:p>
            <a:r>
              <a:rPr lang="tr-TR" dirty="0" smtClean="0"/>
              <a:t>-Benim özel yeteneğim ya da özel alanlarım nedir?</a:t>
            </a:r>
          </a:p>
          <a:p>
            <a:r>
              <a:rPr lang="tr-TR" dirty="0" smtClean="0"/>
              <a:t>	Mesleki kariyer sadece iş alanı olarak değil aynı zamanda mesleki gelecek açısından da önemlidir. TR uzmanı bir ajansın, organizasyonun, kurumun ihtiyacı olan bir TR talebine farklı programlarla cevap verebilmelidir. Bu sadece program olarak değil maddi olarak da farklı menüler sunmadır. Bir kurum ya da kuruluşta görev alan TR uzmanı yöneticilerin maddi ve manevi kısıtlamaları karşısında yeni alternatifler üretebilecek beceriye sahip olması gerekir. Bunun için gönüllüler, destek projeler, hibe programları, gibi kurum ve kuruluşlardan yararlanacak bilgi beceriye sahip olması gerekir.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85000" lnSpcReduction="20000"/>
          </a:bodyPr>
          <a:lstStyle/>
          <a:p>
            <a:r>
              <a:rPr lang="tr-TR" b="1" dirty="0" smtClean="0"/>
              <a:t>3-Profesyonel otorite: </a:t>
            </a:r>
            <a:r>
              <a:rPr lang="tr-TR" dirty="0" smtClean="0"/>
              <a:t>Üyelerinin sorumluluğunu elinde tutan bir yetenektir. Profesyonel otorite genellikle diyalog, profesyonel değerler ve kabul edilen pratik ilkeleri ile başlar. Profesyonel otorite, sosyal paylaşım (kabul edilen pratik normları) ve içselleştirilmiş deneyimlerdir (bilgi ve kişisel deneyim-kişisel beceri ve muhakeme).</a:t>
            </a:r>
          </a:p>
          <a:p>
            <a:r>
              <a:rPr lang="tr-TR" dirty="0" smtClean="0"/>
              <a:t>	Profesyonel otorite kişinin konumu ve pozisyonundan ziyade teknik becerilerine bağlıdır. TR uzmanının eğilimi, TR servisinin sunduğu hizmetle ilgilidir. TR servisleri sağlık, tedavi ve </a:t>
            </a:r>
            <a:r>
              <a:rPr lang="tr-TR" dirty="0" err="1" smtClean="0"/>
              <a:t>rekreasyonel</a:t>
            </a:r>
            <a:r>
              <a:rPr lang="tr-TR" dirty="0" smtClean="0"/>
              <a:t> etkinlik olarak farklı hizmetler sunar. Fakat sunulan hizmetlerde teorik ve pratik olarak eksiklikler olabilir. Çünkü profesyonel olarak TR hizmeti 30 yıl belki daha fazla deneyim gerektirir. Son yıllarda </a:t>
            </a:r>
            <a:r>
              <a:rPr lang="tr-TR" dirty="0" err="1" smtClean="0"/>
              <a:t>TR’i</a:t>
            </a:r>
            <a:r>
              <a:rPr lang="tr-TR" dirty="0" smtClean="0"/>
              <a:t> bir meslek olarak kabul eden ülkeler, bu meslek için teorik, pratik ve meslek öncesi stajla ilgili rehberlik standartları eklemiştir.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7500" lnSpcReduction="20000"/>
          </a:bodyPr>
          <a:lstStyle/>
          <a:p>
            <a:r>
              <a:rPr lang="tr-TR" dirty="0" smtClean="0"/>
              <a:t>4-</a:t>
            </a:r>
            <a:r>
              <a:rPr lang="tr-TR" b="1" dirty="0" smtClean="0"/>
              <a:t>Profesyonel </a:t>
            </a:r>
            <a:r>
              <a:rPr lang="tr-TR" b="1" dirty="0" err="1" smtClean="0"/>
              <a:t>credential</a:t>
            </a:r>
            <a:r>
              <a:rPr lang="tr-TR" b="1" dirty="0" smtClean="0"/>
              <a:t>: TR </a:t>
            </a:r>
            <a:r>
              <a:rPr lang="tr-TR" dirty="0" smtClean="0"/>
              <a:t>uzmanı için toplumun kabul ettiği belgeye sahiptir (TR uzmanı, fizik tedavi uzmanı, özel eğitim uzmanı vb.). Bunun için profesyonel organizasyon ya da dernekler tarafından tanımlanan minimum standartlardaki şartları yerine getirmiş, sorumluluklar ve  mesleki iş olarak  kabul edilen uzmanlık sertifikasıdır. Bu kuruluşların temel konusu uzmanlık olarak gerekli olan pratiği geliştirmedir. Profesyonel uzmanlığın teşvik edilmesi özellikle önemlidir. </a:t>
            </a:r>
          </a:p>
          <a:p>
            <a:r>
              <a:rPr lang="tr-TR" dirty="0" smtClean="0"/>
              <a:t>	</a:t>
            </a:r>
            <a:r>
              <a:rPr lang="tr-TR" dirty="0" err="1" smtClean="0"/>
              <a:t>Credentialingin</a:t>
            </a:r>
            <a:r>
              <a:rPr lang="tr-TR" dirty="0" smtClean="0"/>
              <a:t>(yetki belgesi)  konusu çok yönlülüktür. Bir profesyonel için kredilendirme sonradan edinilen bilgi ve becerinin kanıtıdır (belgesidir). Bu bilgi ve beceriler vücut bilgisi, teori, pratik ve felsefesini kapsar. Bu belge, profesyonel çalışma sürdürülürken, gerekli olan deneyim, eğitim, kriterler ve özel standartlar için bir sigortadır.  Sonuç olarak, </a:t>
            </a:r>
            <a:r>
              <a:rPr lang="tr-TR" dirty="0" err="1" smtClean="0"/>
              <a:t>krediantially</a:t>
            </a:r>
            <a:r>
              <a:rPr lang="tr-TR" dirty="0" smtClean="0"/>
              <a:t> bir risk yönetimi stratejisidir. Hizmet servisleri, iş içerisinde yetkisiz, yetersiz insanların iddialarından hizmet alanları korumak, güvenliğini sağlama ve koruma hizmetleri sağlar.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476672"/>
            <a:ext cx="8534400" cy="1080120"/>
          </a:xfrm>
        </p:spPr>
        <p:txBody>
          <a:bodyPr>
            <a:normAutofit fontScale="90000"/>
          </a:bodyPr>
          <a:lstStyle/>
          <a:p>
            <a:r>
              <a:rPr lang="tr-TR" b="1" dirty="0" smtClean="0"/>
              <a:t/>
            </a:r>
            <a:br>
              <a:rPr lang="tr-TR" b="1" dirty="0" smtClean="0"/>
            </a:br>
            <a:r>
              <a:rPr lang="tr-TR" b="1" dirty="0" smtClean="0">
                <a:solidFill>
                  <a:srgbClr val="002060"/>
                </a:solidFill>
              </a:rPr>
              <a:t>Meslek olarak TR </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lstStyle/>
          <a:p>
            <a:r>
              <a:rPr lang="tr-TR" dirty="0" err="1" smtClean="0"/>
              <a:t>Terapotik</a:t>
            </a:r>
            <a:r>
              <a:rPr lang="tr-TR" dirty="0" smtClean="0"/>
              <a:t> rekreasyon bir iş alanıdır. Farklı perspektiflerde geliştirilebilir. Birkaç perspektifte yeni tanımlar geliştirilebilir. Farklı okullardaki eğitimler boyunca farklı tanımlar kullanılabilir (terapist, terapi uzmanı, </a:t>
            </a:r>
            <a:r>
              <a:rPr lang="tr-TR" dirty="0" err="1" smtClean="0"/>
              <a:t>terapotik</a:t>
            </a:r>
            <a:r>
              <a:rPr lang="tr-TR" dirty="0" smtClean="0"/>
              <a:t> rekreasyon lideri, yaşam koçu vb.).</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92500" lnSpcReduction="20000"/>
          </a:bodyPr>
          <a:lstStyle/>
          <a:p>
            <a:r>
              <a:rPr lang="tr-TR" b="1" dirty="0" smtClean="0"/>
              <a:t>5-Etik </a:t>
            </a:r>
            <a:r>
              <a:rPr lang="tr-TR" b="1" dirty="0" err="1" smtClean="0"/>
              <a:t>code</a:t>
            </a:r>
            <a:r>
              <a:rPr lang="tr-TR" dirty="0" smtClean="0"/>
              <a:t> : Resmi meslek grubunun ahlaki ideolojisi temsil eder. Bir meslek kuruluşu olarak tanınması için temel bir gerekliliktir. Profesyonelin servis alanlara karşı etik yükümlülüğü ve işidir. </a:t>
            </a:r>
            <a:r>
              <a:rPr lang="tr-TR" dirty="0" err="1" smtClean="0"/>
              <a:t>Porfesyonel</a:t>
            </a:r>
            <a:r>
              <a:rPr lang="tr-TR" dirty="0" smtClean="0"/>
              <a:t> etik düşünmek ahlaki davranış, ahlaki karakter, ahlaki toplumu içerir.</a:t>
            </a:r>
          </a:p>
          <a:p>
            <a:r>
              <a:rPr lang="tr-TR" dirty="0" smtClean="0"/>
              <a:t>Servis hizmetlerinde 5 etik prensip vardır.</a:t>
            </a:r>
          </a:p>
          <a:p>
            <a:r>
              <a:rPr lang="tr-TR" b="1" dirty="0" smtClean="0"/>
              <a:t>1.Yararlılık ilkesi</a:t>
            </a:r>
            <a:endParaRPr lang="tr-TR" dirty="0" smtClean="0"/>
          </a:p>
          <a:p>
            <a:r>
              <a:rPr lang="tr-TR" b="1" dirty="0" smtClean="0"/>
              <a:t>2.Kötülük yapmama ilkesi</a:t>
            </a:r>
            <a:endParaRPr lang="tr-TR" dirty="0" smtClean="0"/>
          </a:p>
          <a:p>
            <a:r>
              <a:rPr lang="tr-TR" b="1" dirty="0" smtClean="0"/>
              <a:t>3.Özerklik ilkesi</a:t>
            </a:r>
            <a:endParaRPr lang="tr-TR" dirty="0" smtClean="0"/>
          </a:p>
          <a:p>
            <a:r>
              <a:rPr lang="tr-TR" b="1" dirty="0" smtClean="0"/>
              <a:t>4. Adalet ihtiyacı ilkesi</a:t>
            </a:r>
            <a:endParaRPr lang="tr-TR" dirty="0" smtClean="0"/>
          </a:p>
          <a:p>
            <a:r>
              <a:rPr lang="tr-TR" b="1" dirty="0" smtClean="0"/>
              <a:t>5.Sadakat ilkesi</a:t>
            </a:r>
            <a:endParaRPr lang="tr-TR" dirty="0" smtClean="0"/>
          </a:p>
          <a:p>
            <a:r>
              <a:rPr lang="tr-TR" dirty="0" smtClean="0"/>
              <a:t>Kişinin TR mesleğinden anlaması, mesleğin etiğidir.  </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184176"/>
          </a:xfrm>
        </p:spPr>
        <p:txBody>
          <a:bodyPr>
            <a:normAutofit/>
          </a:bodyPr>
          <a:lstStyle/>
          <a:p>
            <a:r>
              <a:rPr lang="tr-TR" b="1" dirty="0" smtClean="0">
                <a:solidFill>
                  <a:srgbClr val="002060"/>
                </a:solidFill>
              </a:rPr>
              <a:t>TR mesleki organizasyonlar</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normAutofit fontScale="62500" lnSpcReduction="20000"/>
          </a:bodyPr>
          <a:lstStyle/>
          <a:p>
            <a:r>
              <a:rPr lang="tr-TR" dirty="0" smtClean="0"/>
              <a:t>Bu kuruluş ve dernekleri sunduğu yararlalar 5 başlık altındadır.</a:t>
            </a:r>
          </a:p>
          <a:p>
            <a:pPr lvl="0"/>
            <a:r>
              <a:rPr lang="tr-TR" dirty="0" smtClean="0"/>
              <a:t>Antrenman ve eğitimi geliştirmek, eğitim programları ve sponsor bilgilerle ilgili toplantılar yapmak</a:t>
            </a:r>
          </a:p>
          <a:p>
            <a:pPr lvl="0"/>
            <a:r>
              <a:rPr lang="tr-TR" dirty="0" smtClean="0"/>
              <a:t>Eğitim üniteleri boyunca organizasyonları kredilendirmek ve referans sağlamak</a:t>
            </a:r>
          </a:p>
          <a:p>
            <a:pPr lvl="0"/>
            <a:r>
              <a:rPr lang="tr-TR" dirty="0" smtClean="0"/>
              <a:t>TR,  </a:t>
            </a:r>
            <a:r>
              <a:rPr lang="tr-TR" dirty="0" err="1" smtClean="0"/>
              <a:t>profesyonalizm</a:t>
            </a:r>
            <a:r>
              <a:rPr lang="tr-TR" dirty="0" smtClean="0"/>
              <a:t> olarak adlandırılan profesyonel davranış, profesyonel uzmanlık, yüksek moral, bilgi işlem ve kodları tanımlamak</a:t>
            </a:r>
          </a:p>
          <a:p>
            <a:pPr lvl="0"/>
            <a:r>
              <a:rPr lang="tr-TR" dirty="0" smtClean="0"/>
              <a:t>TR la ilgili profesyonel organizasyonlar, TR da yeniden tanımlamalar ve profesyonel ilgiyle ilgili çalışmalar yapmak ve canlı tutmak </a:t>
            </a:r>
          </a:p>
          <a:p>
            <a:pPr lvl="0"/>
            <a:r>
              <a:rPr lang="tr-TR" dirty="0" smtClean="0"/>
              <a:t>TR la ilgili konferans, toplantı, sempozyum gibi çalışma bulgularını yayınlamak, projeler üretmek ve basılı kaynak oluşturmak</a:t>
            </a:r>
          </a:p>
          <a:p>
            <a:r>
              <a:rPr lang="tr-TR" dirty="0" smtClean="0"/>
              <a:t>Bu organizasyonlarla ilgili olarak ABD deki kuruluşları örnek verebiliriz. Bu </a:t>
            </a:r>
            <a:r>
              <a:rPr lang="tr-TR" dirty="0" err="1" smtClean="0"/>
              <a:t>alanala</a:t>
            </a:r>
            <a:r>
              <a:rPr lang="tr-TR" dirty="0" smtClean="0"/>
              <a:t> ilgili olarak ABD de aktif olarak </a:t>
            </a:r>
            <a:r>
              <a:rPr lang="tr-TR" dirty="0" err="1" smtClean="0"/>
              <a:t>National</a:t>
            </a:r>
            <a:r>
              <a:rPr lang="tr-TR" dirty="0" smtClean="0"/>
              <a:t> </a:t>
            </a:r>
            <a:r>
              <a:rPr lang="tr-TR" dirty="0" err="1" smtClean="0"/>
              <a:t>Therapeutic</a:t>
            </a:r>
            <a:r>
              <a:rPr lang="tr-TR" dirty="0" smtClean="0"/>
              <a:t> </a:t>
            </a:r>
            <a:r>
              <a:rPr lang="tr-TR" dirty="0" err="1" smtClean="0"/>
              <a:t>Recreation</a:t>
            </a:r>
            <a:r>
              <a:rPr lang="tr-TR" dirty="0" smtClean="0"/>
              <a:t> </a:t>
            </a:r>
            <a:r>
              <a:rPr lang="tr-TR" dirty="0" err="1" smtClean="0"/>
              <a:t>Society</a:t>
            </a:r>
            <a:r>
              <a:rPr lang="tr-TR" dirty="0" smtClean="0"/>
              <a:t> (NTRS), </a:t>
            </a:r>
            <a:r>
              <a:rPr lang="tr-TR" dirty="0" err="1" smtClean="0"/>
              <a:t>The</a:t>
            </a:r>
            <a:r>
              <a:rPr lang="tr-TR" dirty="0" smtClean="0"/>
              <a:t> </a:t>
            </a:r>
            <a:r>
              <a:rPr lang="tr-TR" dirty="0" err="1" smtClean="0"/>
              <a:t>American</a:t>
            </a:r>
            <a:r>
              <a:rPr lang="tr-TR" dirty="0" smtClean="0"/>
              <a:t> </a:t>
            </a:r>
            <a:r>
              <a:rPr lang="tr-TR" dirty="0" err="1" smtClean="0"/>
              <a:t>Therapeutic</a:t>
            </a:r>
            <a:r>
              <a:rPr lang="tr-TR" dirty="0" smtClean="0"/>
              <a:t> </a:t>
            </a:r>
            <a:r>
              <a:rPr lang="tr-TR" dirty="0" err="1" smtClean="0"/>
              <a:t>Association</a:t>
            </a:r>
            <a:r>
              <a:rPr lang="tr-TR" dirty="0" smtClean="0"/>
              <a:t> (ATRA)  ve </a:t>
            </a:r>
            <a:r>
              <a:rPr lang="tr-TR" dirty="0" err="1" smtClean="0"/>
              <a:t>The</a:t>
            </a:r>
            <a:r>
              <a:rPr lang="tr-TR" dirty="0" smtClean="0"/>
              <a:t> </a:t>
            </a:r>
            <a:r>
              <a:rPr lang="tr-TR" dirty="0" err="1" smtClean="0"/>
              <a:t>American</a:t>
            </a:r>
            <a:r>
              <a:rPr lang="tr-TR" dirty="0" smtClean="0"/>
              <a:t> </a:t>
            </a:r>
            <a:r>
              <a:rPr lang="tr-TR" dirty="0" err="1" smtClean="0"/>
              <a:t>Alliance</a:t>
            </a:r>
            <a:r>
              <a:rPr lang="tr-TR" dirty="0" smtClean="0"/>
              <a:t> </a:t>
            </a:r>
            <a:r>
              <a:rPr lang="tr-TR" dirty="0" err="1" smtClean="0"/>
              <a:t>For</a:t>
            </a:r>
            <a:r>
              <a:rPr lang="tr-TR" dirty="0" smtClean="0"/>
              <a:t> </a:t>
            </a:r>
            <a:r>
              <a:rPr lang="tr-TR" dirty="0" err="1" smtClean="0"/>
              <a:t>Healt</a:t>
            </a:r>
            <a:r>
              <a:rPr lang="tr-TR" dirty="0" smtClean="0"/>
              <a:t> </a:t>
            </a:r>
            <a:r>
              <a:rPr lang="tr-TR" dirty="0" err="1" smtClean="0"/>
              <a:t>Physical</a:t>
            </a:r>
            <a:r>
              <a:rPr lang="tr-TR" dirty="0" smtClean="0"/>
              <a:t> </a:t>
            </a:r>
            <a:r>
              <a:rPr lang="tr-TR" dirty="0" err="1" smtClean="0"/>
              <a:t>Education</a:t>
            </a:r>
            <a:r>
              <a:rPr lang="tr-TR" dirty="0" smtClean="0"/>
              <a:t>, </a:t>
            </a:r>
            <a:r>
              <a:rPr lang="tr-TR" dirty="0" err="1" smtClean="0"/>
              <a:t>Recreation</a:t>
            </a:r>
            <a:r>
              <a:rPr lang="tr-TR" dirty="0" smtClean="0"/>
              <a:t> </a:t>
            </a:r>
            <a:r>
              <a:rPr lang="tr-TR" dirty="0" err="1" smtClean="0"/>
              <a:t>and</a:t>
            </a:r>
            <a:r>
              <a:rPr lang="tr-TR" dirty="0" smtClean="0"/>
              <a:t> Dans (AAHPERD) kuruluşları mevcuttur. Ülkemizde de ………………</a:t>
            </a:r>
          </a:p>
          <a:p>
            <a:r>
              <a:rPr lang="tr-TR" dirty="0" smtClean="0"/>
              <a:t> </a:t>
            </a:r>
          </a:p>
          <a:p>
            <a:r>
              <a:rPr lang="tr-TR" dirty="0" smtClean="0"/>
              <a:t>  </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040160"/>
          </a:xfrm>
        </p:spPr>
        <p:txBody>
          <a:bodyPr>
            <a:normAutofit fontScale="90000"/>
          </a:bodyPr>
          <a:lstStyle/>
          <a:p>
            <a:r>
              <a:rPr lang="tr-TR" b="1" dirty="0" smtClean="0">
                <a:solidFill>
                  <a:srgbClr val="002060"/>
                </a:solidFill>
              </a:rPr>
              <a:t>TR Hizmet Alanları?</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lstStyle/>
          <a:p>
            <a:r>
              <a:rPr lang="tr-TR" b="1" dirty="0" smtClean="0"/>
              <a:t>TR hizmet alanlarını (</a:t>
            </a:r>
            <a:r>
              <a:rPr lang="tr-TR" b="1" dirty="0" err="1" smtClean="0"/>
              <a:t>Robertson</a:t>
            </a:r>
            <a:r>
              <a:rPr lang="tr-TR" b="1" dirty="0" smtClean="0"/>
              <a:t>, T. Ve </a:t>
            </a:r>
            <a:r>
              <a:rPr lang="tr-TR" b="1" dirty="0" err="1" smtClean="0"/>
              <a:t>Long</a:t>
            </a:r>
            <a:r>
              <a:rPr lang="tr-TR" b="1" dirty="0" smtClean="0"/>
              <a:t>, T. (2008) aşağıdaki  şekilde tablolaştırılmıştır:</a:t>
            </a:r>
            <a:endParaRPr lang="tr-TR" dirty="0" smtClean="0"/>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0"/>
            <a:ext cx="8534400" cy="836712"/>
          </a:xfrm>
        </p:spPr>
        <p:txBody>
          <a:bodyPr>
            <a:normAutofit/>
          </a:bodyPr>
          <a:lstStyle/>
          <a:p>
            <a:r>
              <a:rPr lang="tr-TR" sz="2000" b="1" dirty="0" smtClean="0">
                <a:solidFill>
                  <a:srgbClr val="002060"/>
                </a:solidFill>
              </a:rPr>
              <a:t>Tablo 1. Fiziksel Engellilik</a:t>
            </a:r>
            <a:r>
              <a:rPr lang="tr-TR" sz="2000" dirty="0" smtClean="0">
                <a:solidFill>
                  <a:srgbClr val="002060"/>
                </a:solidFill>
              </a:rPr>
              <a:t/>
            </a:r>
            <a:br>
              <a:rPr lang="tr-TR" sz="2000" dirty="0" smtClean="0">
                <a:solidFill>
                  <a:srgbClr val="002060"/>
                </a:solidFill>
              </a:rPr>
            </a:br>
            <a:endParaRPr lang="tr-TR" sz="2000" dirty="0">
              <a:solidFill>
                <a:srgbClr val="002060"/>
              </a:solidFill>
            </a:endParaRPr>
          </a:p>
        </p:txBody>
      </p:sp>
      <p:graphicFrame>
        <p:nvGraphicFramePr>
          <p:cNvPr id="4" name="3 İçerik Yer Tutucusu"/>
          <p:cNvGraphicFramePr>
            <a:graphicFrameLocks noGrp="1"/>
          </p:cNvGraphicFramePr>
          <p:nvPr>
            <p:ph sz="quarter" idx="1"/>
          </p:nvPr>
        </p:nvGraphicFramePr>
        <p:xfrm>
          <a:off x="251520" y="692695"/>
          <a:ext cx="8712968" cy="6048848"/>
        </p:xfrm>
        <a:graphic>
          <a:graphicData uri="http://schemas.openxmlformats.org/drawingml/2006/table">
            <a:tbl>
              <a:tblPr firstRow="1" bandRow="1">
                <a:tableStyleId>{5C22544A-7EE6-4342-B048-85BDC9FD1C3A}</a:tableStyleId>
              </a:tblPr>
              <a:tblGrid>
                <a:gridCol w="2178242"/>
                <a:gridCol w="2178242"/>
                <a:gridCol w="2178242"/>
                <a:gridCol w="2178242"/>
              </a:tblGrid>
              <a:tr h="314469">
                <a:tc>
                  <a:txBody>
                    <a:bodyPr/>
                    <a:lstStyle/>
                    <a:p>
                      <a:pPr>
                        <a:lnSpc>
                          <a:spcPct val="150000"/>
                        </a:lnSpc>
                        <a:spcAft>
                          <a:spcPts val="0"/>
                        </a:spcAft>
                      </a:pPr>
                      <a:r>
                        <a:rPr lang="tr-TR" sz="800" b="1" dirty="0">
                          <a:latin typeface="Times New Roman"/>
                          <a:ea typeface="Calibri"/>
                          <a:cs typeface="Times New Roman"/>
                        </a:rPr>
                        <a:t>HİZMET GRUPLARI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POTANSİYEL HİZMET SİSTEMLERİ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TR ODAK NOKTALARI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ETKİLER VE YORUMLAR</a:t>
                      </a:r>
                      <a:endParaRPr lang="tr-TR" sz="800">
                        <a:latin typeface="Calibri"/>
                        <a:ea typeface="Calibri"/>
                        <a:cs typeface="Times New Roman"/>
                      </a:endParaRPr>
                    </a:p>
                  </a:txBody>
                  <a:tcPr marL="68580" marR="68580" marT="0" marB="0"/>
                </a:tc>
              </a:tr>
              <a:tr h="1104073">
                <a:tc>
                  <a:txBody>
                    <a:bodyPr/>
                    <a:lstStyle/>
                    <a:p>
                      <a:pPr marL="71755" marR="71755" algn="ctr">
                        <a:lnSpc>
                          <a:spcPct val="150000"/>
                        </a:lnSpc>
                        <a:spcAft>
                          <a:spcPts val="0"/>
                        </a:spcAft>
                      </a:pPr>
                      <a:r>
                        <a:rPr lang="tr-TR" sz="800" b="1">
                          <a:latin typeface="Times New Roman"/>
                          <a:ea typeface="Calibri"/>
                          <a:cs typeface="Times New Roman"/>
                        </a:rPr>
                        <a:t>AMPUTASYON</a:t>
                      </a:r>
                      <a:endParaRPr lang="tr-TR" sz="800">
                        <a:latin typeface="Calibri"/>
                        <a:ea typeface="Calibri"/>
                        <a:cs typeface="Times New Roman"/>
                      </a:endParaRPr>
                    </a:p>
                  </a:txBody>
                  <a:tcPr marL="68580" marR="68580" marT="0" marB="0" vert="vert270"/>
                </a:tc>
                <a:tc>
                  <a:txBody>
                    <a:bodyPr/>
                    <a:lstStyle/>
                    <a:p>
                      <a:pPr>
                        <a:lnSpc>
                          <a:spcPct val="150000"/>
                        </a:lnSpc>
                        <a:spcAft>
                          <a:spcPts val="0"/>
                        </a:spcAft>
                      </a:pPr>
                      <a:r>
                        <a:rPr lang="tr-TR" sz="800" dirty="0">
                          <a:latin typeface="Times New Roman"/>
                          <a:ea typeface="Calibri"/>
                          <a:cs typeface="Times New Roman"/>
                        </a:rPr>
                        <a:t>*Adapte edilmiş spor programları(kış park </a:t>
                      </a:r>
                      <a:r>
                        <a:rPr lang="tr-TR" sz="800" dirty="0" err="1">
                          <a:latin typeface="Times New Roman"/>
                          <a:ea typeface="Calibri"/>
                          <a:cs typeface="Times New Roman"/>
                        </a:rPr>
                        <a:t>kayagı</a:t>
                      </a:r>
                      <a:r>
                        <a:rPr lang="tr-TR" sz="800" dirty="0">
                          <a:latin typeface="Times New Roman"/>
                          <a:ea typeface="Calibri"/>
                          <a:cs typeface="Times New Roman"/>
                        </a:rPr>
                        <a:t> vb.)</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*Şehir, belediyeye ait TR programı(şehir, ilçe, yada ülkeye rekreasyon ajansı gibi)</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*Fiziksel rehabilitasyon etkinlikleri </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*Yaşlı vakaları hastaneleri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a:latin typeface="Times New Roman"/>
                          <a:ea typeface="Calibri"/>
                          <a:cs typeface="Times New Roman"/>
                        </a:rPr>
                        <a:t>*Vücut farkındalık etkinlikleri denge programları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*Sürekli değişim varoluş aktiviteleri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*Daha iyi fiziksel şartları sağlamada denge ve dayanıklılığı artırmak</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Protezin kabulü</a:t>
                      </a:r>
                      <a:endParaRPr lang="tr-TR" sz="800">
                        <a:latin typeface="Calibri"/>
                        <a:ea typeface="Calibri"/>
                        <a:cs typeface="Times New Roman"/>
                      </a:endParaRPr>
                    </a:p>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Kaba motor becerilerin gelişimi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*Kesilen uzuvdan kalan kısmın travmasının en aza indirilmesi</a:t>
                      </a:r>
                      <a:endParaRPr lang="tr-TR" sz="800">
                        <a:latin typeface="Calibri"/>
                        <a:ea typeface="Calibri"/>
                        <a:cs typeface="Times New Roman"/>
                      </a:endParaRPr>
                    </a:p>
                  </a:txBody>
                  <a:tcPr marL="68580" marR="68580" marT="0" marB="0"/>
                </a:tc>
              </a:tr>
              <a:tr h="943407">
                <a:tc>
                  <a:txBody>
                    <a:bodyPr/>
                    <a:lstStyle/>
                    <a:p>
                      <a:pPr marL="71755" marR="71755" algn="ctr">
                        <a:lnSpc>
                          <a:spcPct val="150000"/>
                        </a:lnSpc>
                        <a:spcAft>
                          <a:spcPts val="0"/>
                        </a:spcAft>
                      </a:pPr>
                      <a:r>
                        <a:rPr lang="tr-TR" sz="800" b="1">
                          <a:latin typeface="Times New Roman"/>
                          <a:ea typeface="Calibri"/>
                          <a:cs typeface="Times New Roman"/>
                        </a:rPr>
                        <a:t>ROMATİZMA, KİREÇLENME, EKLEM İLTİHABI</a:t>
                      </a:r>
                      <a:endParaRPr lang="tr-TR" sz="800">
                        <a:latin typeface="Calibri"/>
                        <a:ea typeface="Calibri"/>
                        <a:cs typeface="Times New Roman"/>
                      </a:endParaRPr>
                    </a:p>
                  </a:txBody>
                  <a:tcPr marL="68580" marR="68580" marT="0" marB="0" vert="vert27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Wellnes merkezleri aracılığı ile su terapisi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*Romatizma, kireçlenme, eklem iltihabı derneği programı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 Fiziksel rehabilitasyon etkinlikleri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Güvenli ve yorucu olmayan aktiviteler, bireysel ya da çift sporlar (yüzme gibi)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*Sanat ve el sanatları kullanımı (kil vb.)</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Motor becerilerde güven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*İnce motor becerilerdeki el veya ayak eksersizleri</a:t>
                      </a:r>
                      <a:endParaRPr lang="tr-TR" sz="800">
                        <a:latin typeface="Calibri"/>
                        <a:ea typeface="Calibri"/>
                        <a:cs typeface="Times New Roman"/>
                      </a:endParaRPr>
                    </a:p>
                  </a:txBody>
                  <a:tcPr marL="68580" marR="68580" marT="0" marB="0"/>
                </a:tc>
              </a:tr>
              <a:tr h="1291413">
                <a:tc>
                  <a:txBody>
                    <a:bodyPr/>
                    <a:lstStyle/>
                    <a:p>
                      <a:pPr marL="71755" marR="71755" algn="ctr">
                        <a:lnSpc>
                          <a:spcPct val="150000"/>
                        </a:lnSpc>
                        <a:spcAft>
                          <a:spcPts val="0"/>
                        </a:spcAft>
                      </a:pPr>
                      <a:r>
                        <a:rPr lang="tr-TR" sz="800" b="1">
                          <a:latin typeface="Times New Roman"/>
                          <a:ea typeface="Calibri"/>
                          <a:cs typeface="Times New Roman"/>
                        </a:rPr>
                        <a:t>NORO-MÜSKÜLER</a:t>
                      </a:r>
                      <a:endParaRPr lang="tr-TR" sz="800">
                        <a:latin typeface="Calibri"/>
                        <a:ea typeface="Calibri"/>
                        <a:cs typeface="Times New Roman"/>
                      </a:endParaRPr>
                    </a:p>
                    <a:p>
                      <a:pPr marL="71755" marR="71755" algn="ctr">
                        <a:lnSpc>
                          <a:spcPct val="150000"/>
                        </a:lnSpc>
                        <a:spcAft>
                          <a:spcPts val="0"/>
                        </a:spcAft>
                      </a:pPr>
                      <a:r>
                        <a:rPr lang="tr-TR" sz="800" b="1">
                          <a:latin typeface="Times New Roman"/>
                          <a:ea typeface="Calibri"/>
                          <a:cs typeface="Times New Roman"/>
                        </a:rPr>
                        <a:t>(CP, KAS DÜSTROPİ, MS, PARKİNSON)</a:t>
                      </a:r>
                      <a:endParaRPr lang="tr-TR" sz="800">
                        <a:latin typeface="Calibri"/>
                        <a:ea typeface="Calibri"/>
                        <a:cs typeface="Times New Roman"/>
                      </a:endParaRPr>
                    </a:p>
                  </a:txBody>
                  <a:tcPr marL="68580" marR="68580" marT="0" marB="0" vert="vert27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Wellnes merkezleri aracılığı ile su terapisi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50000"/>
                        </a:lnSpc>
                        <a:spcAft>
                          <a:spcPts val="0"/>
                        </a:spcAft>
                      </a:pPr>
                      <a:r>
                        <a:rPr lang="tr-TR" sz="800">
                          <a:highlight>
                            <a:srgbClr val="FFFF00"/>
                          </a:highlight>
                          <a:latin typeface="Times New Roman"/>
                          <a:ea typeface="Calibri"/>
                          <a:cs typeface="Times New Roman"/>
                        </a:rPr>
                        <a:t>*Paskalya mühürleri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*Fiziksel rehabilitasyon etkinlikleri</a:t>
                      </a:r>
                      <a:endParaRPr lang="tr-TR" sz="800">
                        <a:latin typeface="Calibri"/>
                        <a:ea typeface="Calibri"/>
                        <a:cs typeface="Times New Roman"/>
                      </a:endParaRPr>
                    </a:p>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Özel kamplar, kar amacı olmayan dernek ve gruplar</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Kaba motor hareketler</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*İyi fiziksel bakım</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*Rahatlama teknikleri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*etkileşim ve sosyal destek, kendini ifade etmeye teşvik</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*Uygun zamanda yardımcı materyal kullanımı</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Eklem hareket açıklıgı ve kas kuvvetini, yumuşaklığını sürdürmek</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*dayanıklılık, kuvvet, denge, kas kuvvetini geliştirmek</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*Gönüllü kas kontrolü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*Benlik saygısı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*Bağımsızlık geliştirme ve katılımı artırma</a:t>
                      </a:r>
                      <a:endParaRPr lang="tr-TR" sz="800">
                        <a:latin typeface="Calibri"/>
                        <a:ea typeface="Calibri"/>
                        <a:cs typeface="Times New Roman"/>
                      </a:endParaRPr>
                    </a:p>
                  </a:txBody>
                  <a:tcPr marL="68580" marR="68580" marT="0" marB="0"/>
                </a:tc>
              </a:tr>
              <a:tr h="1291413">
                <a:tc>
                  <a:txBody>
                    <a:bodyPr/>
                    <a:lstStyle/>
                    <a:p>
                      <a:pPr marL="71755" marR="71755" algn="ctr">
                        <a:lnSpc>
                          <a:spcPct val="150000"/>
                        </a:lnSpc>
                        <a:spcAft>
                          <a:spcPts val="0"/>
                        </a:spcAft>
                      </a:pPr>
                      <a:r>
                        <a:rPr lang="tr-TR" sz="800" b="1">
                          <a:latin typeface="Times New Roman"/>
                          <a:ea typeface="Calibri"/>
                          <a:cs typeface="Times New Roman"/>
                        </a:rPr>
                        <a:t>SPİNAL CORD YARALANMALARI</a:t>
                      </a:r>
                      <a:endParaRPr lang="tr-TR" sz="800">
                        <a:latin typeface="Calibri"/>
                        <a:ea typeface="Calibri"/>
                        <a:cs typeface="Times New Roman"/>
                      </a:endParaRPr>
                    </a:p>
                  </a:txBody>
                  <a:tcPr marL="68580" marR="68580" marT="0" marB="0" vert="vert270"/>
                </a:tc>
                <a:tc>
                  <a:txBody>
                    <a:bodyPr/>
                    <a:lstStyle/>
                    <a:p>
                      <a:pPr>
                        <a:lnSpc>
                          <a:spcPct val="150000"/>
                        </a:lnSpc>
                        <a:spcAft>
                          <a:spcPts val="0"/>
                        </a:spcAft>
                      </a:pPr>
                      <a:r>
                        <a:rPr lang="tr-TR" sz="800">
                          <a:latin typeface="Times New Roman"/>
                          <a:ea typeface="Calibri"/>
                          <a:cs typeface="Times New Roman"/>
                        </a:rPr>
                        <a:t>*Adapte edilmiş spor programları(kış park kayagı, tekerlekli sandalya sporları ve fitnas merkezleri vb.)</a:t>
                      </a:r>
                      <a:endParaRPr lang="tr-TR" sz="800">
                        <a:latin typeface="Calibri"/>
                        <a:ea typeface="Calibri"/>
                        <a:cs typeface="Times New Roman"/>
                      </a:endParaRPr>
                    </a:p>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Wellnes merkezleri aracılığı ile su terapisi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 Fiziksel rehabilitasyon etkinlikleri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*Yaşlı vakaları hastaneleri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a:latin typeface="Times New Roman"/>
                          <a:ea typeface="Calibri"/>
                          <a:cs typeface="Times New Roman"/>
                        </a:rPr>
                        <a:t>*Kalan yetenek üzerine, yetenek inşa etme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*Üst ekstremite kas gruplarını güçlendirme ve direnç kazandırma</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*Vücut görüntüsünü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*Rekreasyon ve sporla ilgili bilgi v e beceri geliştirme</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a:t>
                      </a:r>
                      <a:r>
                        <a:rPr lang="tr-TR" sz="800">
                          <a:latin typeface="Times New Roman"/>
                          <a:ea typeface="Calibri"/>
                          <a:cs typeface="Times New Roman"/>
                        </a:rPr>
                        <a:t>Fonksiyon bağımsızlığı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*iyileştirici kondisyon ve dayanıklılık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*Benlik saygısı geliştirme</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*Tekerlekli sandalye spor programlarında denge geliştirme (karşılıklı rekreasyonel yarışma)</a:t>
                      </a:r>
                      <a:endParaRPr lang="tr-TR" sz="800">
                        <a:latin typeface="Calibri"/>
                        <a:ea typeface="Calibri"/>
                        <a:cs typeface="Times New Roman"/>
                      </a:endParaRPr>
                    </a:p>
                  </a:txBody>
                  <a:tcPr marL="68580" marR="68580" marT="0" marB="0"/>
                </a:tc>
              </a:tr>
              <a:tr h="1104073">
                <a:tc>
                  <a:txBody>
                    <a:bodyPr/>
                    <a:lstStyle/>
                    <a:p>
                      <a:pPr marL="71755" marR="71755" algn="ctr">
                        <a:lnSpc>
                          <a:spcPct val="150000"/>
                        </a:lnSpc>
                        <a:spcAft>
                          <a:spcPts val="0"/>
                        </a:spcAft>
                      </a:pPr>
                      <a:r>
                        <a:rPr lang="tr-TR" sz="800" b="1">
                          <a:latin typeface="Times New Roman"/>
                          <a:ea typeface="Calibri"/>
                          <a:cs typeface="Times New Roman"/>
                        </a:rPr>
                        <a:t>FELÇ, İNME</a:t>
                      </a:r>
                      <a:endParaRPr lang="tr-TR" sz="800">
                        <a:latin typeface="Calibri"/>
                        <a:ea typeface="Calibri"/>
                        <a:cs typeface="Times New Roman"/>
                      </a:endParaRPr>
                    </a:p>
                  </a:txBody>
                  <a:tcPr marL="68580" marR="68580" marT="0" marB="0" vert="vert270"/>
                </a:tc>
                <a:tc>
                  <a:txBody>
                    <a:bodyPr/>
                    <a:lstStyle/>
                    <a:p>
                      <a:pPr>
                        <a:lnSpc>
                          <a:spcPct val="150000"/>
                        </a:lnSpc>
                        <a:spcAft>
                          <a:spcPts val="0"/>
                        </a:spcAft>
                      </a:pPr>
                      <a:r>
                        <a:rPr lang="tr-TR" sz="800" b="1" dirty="0">
                          <a:latin typeface="Times New Roman"/>
                          <a:ea typeface="Calibri"/>
                          <a:cs typeface="Times New Roman"/>
                        </a:rPr>
                        <a:t>*</a:t>
                      </a:r>
                      <a:r>
                        <a:rPr lang="tr-TR" sz="800" dirty="0" err="1">
                          <a:latin typeface="Times New Roman"/>
                          <a:ea typeface="Calibri"/>
                          <a:cs typeface="Times New Roman"/>
                        </a:rPr>
                        <a:t>Wellnes</a:t>
                      </a:r>
                      <a:r>
                        <a:rPr lang="tr-TR" sz="800" dirty="0">
                          <a:latin typeface="Times New Roman"/>
                          <a:ea typeface="Calibri"/>
                          <a:cs typeface="Times New Roman"/>
                        </a:rPr>
                        <a:t> merkezleri aracılığı</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 ile su terapisi</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*Belediyelere ait TR programı</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a:t>
                      </a:r>
                      <a:r>
                        <a:rPr lang="tr-TR" sz="800" dirty="0" err="1">
                          <a:latin typeface="Times New Roman"/>
                          <a:ea typeface="Calibri"/>
                          <a:cs typeface="Times New Roman"/>
                        </a:rPr>
                        <a:t>American</a:t>
                      </a:r>
                      <a:r>
                        <a:rPr lang="tr-TR" sz="800" dirty="0">
                          <a:latin typeface="Times New Roman"/>
                          <a:ea typeface="Calibri"/>
                          <a:cs typeface="Times New Roman"/>
                        </a:rPr>
                        <a:t> kalp dernekleri aracılığı ile felç kulüpleri</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 Fiziksel rehabilitasyon etkinlikleri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a:latin typeface="Times New Roman"/>
                          <a:ea typeface="Calibri"/>
                          <a:cs typeface="Times New Roman"/>
                        </a:rPr>
                        <a:t>*Kaba ve ince motor aktiviteleri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*Bilişsel beceriler</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ile aktif becerileri birleştirmek(sıralama, hatırlama vb.)</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*Sosyal iletişim sağlama</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dirty="0">
                          <a:latin typeface="Times New Roman"/>
                          <a:ea typeface="Calibri"/>
                          <a:cs typeface="Times New Roman"/>
                        </a:rPr>
                        <a:t>*Bacakların etkili kullanımını sağlamak</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*Hareketlilik, denge, eklem hareket açıklığı ve kas kuvveti geliştirme</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*Kendine güven geliştirme</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*Hafıza ve konuşmayı geliştirme</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*Öz değer duygusu ve sosyal beceriler geliştirme</a:t>
                      </a:r>
                      <a:endParaRPr lang="tr-TR" sz="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188640"/>
            <a:ext cx="8534400" cy="576064"/>
          </a:xfrm>
        </p:spPr>
        <p:txBody>
          <a:bodyPr>
            <a:normAutofit fontScale="90000"/>
          </a:bodyPr>
          <a:lstStyle/>
          <a:p>
            <a:r>
              <a:rPr lang="tr-TR" sz="2000" b="1" dirty="0" smtClean="0">
                <a:solidFill>
                  <a:srgbClr val="002060"/>
                </a:solidFill>
              </a:rPr>
              <a:t>Tablo 2: Algılama Eksikliği Engeli </a:t>
            </a:r>
            <a:br>
              <a:rPr lang="tr-TR" sz="2000" b="1" dirty="0" smtClean="0">
                <a:solidFill>
                  <a:srgbClr val="002060"/>
                </a:solidFill>
              </a:rPr>
            </a:br>
            <a:endParaRPr lang="tr-TR" sz="2000" b="1" dirty="0">
              <a:solidFill>
                <a:srgbClr val="002060"/>
              </a:solidFill>
            </a:endParaRPr>
          </a:p>
        </p:txBody>
      </p:sp>
      <p:graphicFrame>
        <p:nvGraphicFramePr>
          <p:cNvPr id="4" name="3 İçerik Yer Tutucusu"/>
          <p:cNvGraphicFramePr>
            <a:graphicFrameLocks noGrp="1"/>
          </p:cNvGraphicFramePr>
          <p:nvPr>
            <p:ph sz="quarter" idx="1"/>
          </p:nvPr>
        </p:nvGraphicFramePr>
        <p:xfrm>
          <a:off x="301625" y="1527174"/>
          <a:ext cx="8504240" cy="3990057"/>
        </p:xfrm>
        <a:graphic>
          <a:graphicData uri="http://schemas.openxmlformats.org/drawingml/2006/table">
            <a:tbl>
              <a:tblPr firstRow="1" bandRow="1">
                <a:tableStyleId>{5C22544A-7EE6-4342-B048-85BDC9FD1C3A}</a:tableStyleId>
              </a:tblPr>
              <a:tblGrid>
                <a:gridCol w="2126060"/>
                <a:gridCol w="2126060"/>
                <a:gridCol w="2126060"/>
                <a:gridCol w="2126060"/>
              </a:tblGrid>
              <a:tr h="666862">
                <a:tc>
                  <a:txBody>
                    <a:bodyPr/>
                    <a:lstStyle/>
                    <a:p>
                      <a:pPr>
                        <a:lnSpc>
                          <a:spcPct val="150000"/>
                        </a:lnSpc>
                        <a:spcAft>
                          <a:spcPts val="0"/>
                        </a:spcAft>
                      </a:pPr>
                      <a:r>
                        <a:rPr lang="tr-TR" sz="1000" b="1" dirty="0">
                          <a:latin typeface="Times New Roman"/>
                          <a:ea typeface="Calibri"/>
                          <a:cs typeface="Times New Roman"/>
                        </a:rPr>
                        <a:t>HİZMET GRUPLARI</a:t>
                      </a:r>
                      <a:endParaRPr lang="tr-TR" sz="1100" dirty="0">
                        <a:latin typeface="Calibri"/>
                        <a:ea typeface="Calibri"/>
                        <a:cs typeface="Times New Roman"/>
                      </a:endParaRPr>
                    </a:p>
                  </a:txBody>
                  <a:tcPr marL="68580" marR="68580" marT="0" marB="0"/>
                </a:tc>
                <a:tc>
                  <a:txBody>
                    <a:bodyPr/>
                    <a:lstStyle/>
                    <a:p>
                      <a:pPr>
                        <a:lnSpc>
                          <a:spcPct val="150000"/>
                        </a:lnSpc>
                        <a:spcAft>
                          <a:spcPts val="0"/>
                        </a:spcAft>
                      </a:pPr>
                      <a:r>
                        <a:rPr lang="tr-TR" sz="1000" b="1">
                          <a:latin typeface="Times New Roman"/>
                          <a:ea typeface="Calibri"/>
                          <a:cs typeface="Times New Roman"/>
                        </a:rPr>
                        <a:t>POTANSİYEL HİZMET SİSTEMLERİ</a:t>
                      </a:r>
                      <a:endParaRPr lang="tr-TR" sz="1100">
                        <a:latin typeface="Calibri"/>
                        <a:ea typeface="Calibri"/>
                        <a:cs typeface="Times New Roman"/>
                      </a:endParaRPr>
                    </a:p>
                  </a:txBody>
                  <a:tcPr marL="68580" marR="68580" marT="0" marB="0"/>
                </a:tc>
                <a:tc>
                  <a:txBody>
                    <a:bodyPr/>
                    <a:lstStyle/>
                    <a:p>
                      <a:pPr>
                        <a:lnSpc>
                          <a:spcPct val="150000"/>
                        </a:lnSpc>
                        <a:spcAft>
                          <a:spcPts val="0"/>
                        </a:spcAft>
                      </a:pPr>
                      <a:r>
                        <a:rPr lang="tr-TR" sz="1000" b="1">
                          <a:latin typeface="Times New Roman"/>
                          <a:ea typeface="Calibri"/>
                          <a:cs typeface="Times New Roman"/>
                        </a:rPr>
                        <a:t>TR ODAK NOKTALARI</a:t>
                      </a:r>
                      <a:endParaRPr lang="tr-TR" sz="1100">
                        <a:latin typeface="Calibri"/>
                        <a:ea typeface="Calibri"/>
                        <a:cs typeface="Times New Roman"/>
                      </a:endParaRPr>
                    </a:p>
                  </a:txBody>
                  <a:tcPr marL="68580" marR="68580" marT="0" marB="0"/>
                </a:tc>
                <a:tc>
                  <a:txBody>
                    <a:bodyPr/>
                    <a:lstStyle/>
                    <a:p>
                      <a:pPr>
                        <a:lnSpc>
                          <a:spcPct val="150000"/>
                        </a:lnSpc>
                        <a:spcAft>
                          <a:spcPts val="0"/>
                        </a:spcAft>
                      </a:pPr>
                      <a:r>
                        <a:rPr lang="tr-TR" sz="1000" b="1">
                          <a:latin typeface="Times New Roman"/>
                          <a:ea typeface="Calibri"/>
                          <a:cs typeface="Times New Roman"/>
                        </a:rPr>
                        <a:t>ETKİLER VE YORUMLAR</a:t>
                      </a:r>
                      <a:endParaRPr lang="tr-TR" sz="1100">
                        <a:latin typeface="Calibri"/>
                        <a:ea typeface="Calibri"/>
                        <a:cs typeface="Times New Roman"/>
                      </a:endParaRPr>
                    </a:p>
                  </a:txBody>
                  <a:tcPr marL="68580" marR="68580" marT="0" marB="0"/>
                </a:tc>
              </a:tr>
              <a:tr h="1533782">
                <a:tc>
                  <a:txBody>
                    <a:bodyPr/>
                    <a:lstStyle/>
                    <a:p>
                      <a:pPr marL="71755" marR="71755">
                        <a:lnSpc>
                          <a:spcPct val="115000"/>
                        </a:lnSpc>
                        <a:spcAft>
                          <a:spcPts val="0"/>
                        </a:spcAft>
                      </a:pPr>
                      <a:r>
                        <a:rPr lang="tr-TR" sz="1000" b="1">
                          <a:latin typeface="Times New Roman"/>
                          <a:ea typeface="Calibri"/>
                          <a:cs typeface="Times New Roman"/>
                        </a:rPr>
                        <a:t>GÖRSEL BOZUKLUK YADA KÖRLÜK</a:t>
                      </a:r>
                      <a:endParaRPr lang="tr-TR" sz="1100">
                        <a:latin typeface="Calibri"/>
                        <a:ea typeface="Calibri"/>
                        <a:cs typeface="Times New Roman"/>
                      </a:endParaRPr>
                    </a:p>
                  </a:txBody>
                  <a:tcPr marL="68580" marR="68580" marT="0" marB="0" vert="vert270"/>
                </a:tc>
                <a:tc>
                  <a:txBody>
                    <a:bodyPr/>
                    <a:lstStyle/>
                    <a:p>
                      <a:pPr>
                        <a:lnSpc>
                          <a:spcPct val="115000"/>
                        </a:lnSpc>
                        <a:spcAft>
                          <a:spcPts val="0"/>
                        </a:spcAft>
                      </a:pPr>
                      <a:r>
                        <a:rPr lang="tr-TR" sz="1000">
                          <a:latin typeface="Times New Roman"/>
                          <a:ea typeface="Calibri"/>
                          <a:cs typeface="Times New Roman"/>
                        </a:rPr>
                        <a:t>*Görme engeli rehabilitasyonu ya da okul</a:t>
                      </a:r>
                      <a:endParaRPr lang="tr-TR" sz="1100">
                        <a:latin typeface="Calibri"/>
                        <a:ea typeface="Calibri"/>
                        <a:cs typeface="Times New Roman"/>
                      </a:endParaRPr>
                    </a:p>
                    <a:p>
                      <a:pPr>
                        <a:lnSpc>
                          <a:spcPct val="150000"/>
                        </a:lnSpc>
                        <a:spcAft>
                          <a:spcPts val="0"/>
                        </a:spcAft>
                      </a:pPr>
                      <a:r>
                        <a:rPr lang="tr-TR" sz="1000" b="1">
                          <a:latin typeface="Times New Roman"/>
                          <a:ea typeface="Calibri"/>
                          <a:cs typeface="Times New Roman"/>
                        </a:rPr>
                        <a:t>*</a:t>
                      </a:r>
                      <a:r>
                        <a:rPr lang="tr-TR" sz="1000">
                          <a:latin typeface="Times New Roman"/>
                          <a:ea typeface="Calibri"/>
                          <a:cs typeface="Times New Roman"/>
                        </a:rPr>
                        <a:t>*Belediyelere ait TR programı</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000">
                          <a:latin typeface="Times New Roman"/>
                          <a:ea typeface="Calibri"/>
                          <a:cs typeface="Times New Roman"/>
                        </a:rPr>
                        <a:t>*Kendi kendine ve diğerlerine karşı olumlu tutum geliştirme</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*Fiziksel sağlık ve kondisyon hareketliliğini artırma</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*Artakalan vizyon geliştirme</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*Sosyal beceri geliştirme</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000">
                          <a:latin typeface="Times New Roman"/>
                          <a:ea typeface="Calibri"/>
                          <a:cs typeface="Times New Roman"/>
                        </a:rPr>
                        <a:t>*Benlik saygısı geliştirme</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*Güven arttırıcı ve aktif sporların kullanımı</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*El göz koordinasyonu sürdürme</a:t>
                      </a:r>
                      <a:endParaRPr lang="tr-TR" sz="1100">
                        <a:latin typeface="Calibri"/>
                        <a:ea typeface="Calibri"/>
                        <a:cs typeface="Times New Roman"/>
                      </a:endParaRPr>
                    </a:p>
                    <a:p>
                      <a:pPr>
                        <a:lnSpc>
                          <a:spcPct val="115000"/>
                        </a:lnSpc>
                        <a:spcAft>
                          <a:spcPts val="0"/>
                        </a:spcAft>
                      </a:pPr>
                      <a:r>
                        <a:rPr lang="tr-TR" sz="1000">
                          <a:latin typeface="Times New Roman"/>
                          <a:ea typeface="Calibri"/>
                          <a:cs typeface="Times New Roman"/>
                        </a:rPr>
                        <a:t>*Kaynaştırma fırsatları etkinlikleri</a:t>
                      </a:r>
                      <a:endParaRPr lang="tr-TR" sz="1100">
                        <a:latin typeface="Calibri"/>
                        <a:ea typeface="Calibri"/>
                        <a:cs typeface="Times New Roman"/>
                      </a:endParaRPr>
                    </a:p>
                  </a:txBody>
                  <a:tcPr marL="68580" marR="68580" marT="0" marB="0"/>
                </a:tc>
              </a:tr>
              <a:tr h="1789413">
                <a:tc>
                  <a:txBody>
                    <a:bodyPr/>
                    <a:lstStyle/>
                    <a:p>
                      <a:pPr marL="71755" marR="71755">
                        <a:lnSpc>
                          <a:spcPct val="115000"/>
                        </a:lnSpc>
                        <a:spcAft>
                          <a:spcPts val="0"/>
                        </a:spcAft>
                      </a:pPr>
                      <a:r>
                        <a:rPr lang="tr-TR" sz="1000" b="1">
                          <a:latin typeface="Times New Roman"/>
                          <a:ea typeface="Calibri"/>
                          <a:cs typeface="Times New Roman"/>
                        </a:rPr>
                        <a:t>İŞİTME BOZUKLUGU YA DA SAĞIRLIK</a:t>
                      </a:r>
                      <a:endParaRPr lang="tr-TR" sz="1100">
                        <a:latin typeface="Calibri"/>
                        <a:ea typeface="Calibri"/>
                        <a:cs typeface="Times New Roman"/>
                      </a:endParaRPr>
                    </a:p>
                  </a:txBody>
                  <a:tcPr marL="68580" marR="68580" marT="0" marB="0" vert="vert270"/>
                </a:tc>
                <a:tc>
                  <a:txBody>
                    <a:bodyPr/>
                    <a:lstStyle/>
                    <a:p>
                      <a:pPr>
                        <a:lnSpc>
                          <a:spcPct val="150000"/>
                        </a:lnSpc>
                        <a:spcAft>
                          <a:spcPts val="0"/>
                        </a:spcAft>
                      </a:pPr>
                      <a:r>
                        <a:rPr lang="tr-TR" sz="1000" dirty="0">
                          <a:latin typeface="Times New Roman"/>
                          <a:ea typeface="Calibri"/>
                          <a:cs typeface="Times New Roman"/>
                        </a:rPr>
                        <a:t>*Belediyelere ait TR programı</a:t>
                      </a:r>
                      <a:endParaRPr lang="tr-TR" sz="1100" dirty="0">
                        <a:latin typeface="Calibri"/>
                        <a:ea typeface="Calibri"/>
                        <a:cs typeface="Times New Roman"/>
                      </a:endParaRPr>
                    </a:p>
                    <a:p>
                      <a:pPr>
                        <a:lnSpc>
                          <a:spcPct val="115000"/>
                        </a:lnSpc>
                        <a:spcAft>
                          <a:spcPts val="0"/>
                        </a:spcAft>
                      </a:pPr>
                      <a:r>
                        <a:rPr lang="tr-TR" sz="1000" b="1" dirty="0">
                          <a:latin typeface="Times New Roman"/>
                          <a:ea typeface="Calibri"/>
                          <a:cs typeface="Times New Roman"/>
                        </a:rPr>
                        <a:t>*</a:t>
                      </a:r>
                      <a:r>
                        <a:rPr lang="tr-TR" sz="1000" dirty="0">
                          <a:latin typeface="Times New Roman"/>
                          <a:ea typeface="Calibri"/>
                          <a:cs typeface="Times New Roman"/>
                        </a:rPr>
                        <a:t>devlet etkinlikleri ya da okul</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*Bağımsız yaşam merkezi</a:t>
                      </a:r>
                      <a:endParaRPr lang="tr-TR" sz="1100" dirty="0">
                        <a:latin typeface="Calibri"/>
                        <a:ea typeface="Calibri"/>
                        <a:cs typeface="Times New Roman"/>
                      </a:endParaRPr>
                    </a:p>
                    <a:p>
                      <a:pPr>
                        <a:lnSpc>
                          <a:spcPct val="115000"/>
                        </a:lnSpc>
                        <a:spcAft>
                          <a:spcPts val="0"/>
                        </a:spcAft>
                      </a:pPr>
                      <a:r>
                        <a:rPr lang="tr-TR" sz="1000" b="1" dirty="0">
                          <a:latin typeface="Times New Roman"/>
                          <a:ea typeface="Calibri"/>
                          <a:cs typeface="Times New Roman"/>
                        </a:rPr>
                        <a:t>*</a:t>
                      </a:r>
                      <a:r>
                        <a:rPr lang="tr-TR" sz="1000" dirty="0">
                          <a:latin typeface="Times New Roman"/>
                          <a:ea typeface="Calibri"/>
                          <a:cs typeface="Times New Roman"/>
                        </a:rPr>
                        <a:t>*Yaşlı vakaları hastaneleri</a:t>
                      </a:r>
                      <a:endParaRPr lang="tr-TR" sz="1100" dirty="0">
                        <a:latin typeface="Calibri"/>
                        <a:ea typeface="Calibri"/>
                        <a:cs typeface="Times New Roman"/>
                      </a:endParaRPr>
                    </a:p>
                  </a:txBody>
                  <a:tcPr marL="68580" marR="68580" marT="0" marB="0"/>
                </a:tc>
                <a:tc>
                  <a:txBody>
                    <a:bodyPr/>
                    <a:lstStyle/>
                    <a:p>
                      <a:pPr>
                        <a:lnSpc>
                          <a:spcPct val="115000"/>
                        </a:lnSpc>
                        <a:spcAft>
                          <a:spcPts val="0"/>
                        </a:spcAft>
                      </a:pPr>
                      <a:r>
                        <a:rPr lang="tr-TR" sz="1000" dirty="0">
                          <a:latin typeface="Times New Roman"/>
                          <a:ea typeface="Calibri"/>
                          <a:cs typeface="Times New Roman"/>
                        </a:rPr>
                        <a:t>*Sosyalleşme etkinlikleri</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*İletişim becerileri artırma</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a:t>
                      </a:r>
                      <a:r>
                        <a:rPr lang="tr-TR" sz="1000" dirty="0" err="1">
                          <a:latin typeface="Times New Roman"/>
                          <a:ea typeface="Calibri"/>
                          <a:cs typeface="Times New Roman"/>
                        </a:rPr>
                        <a:t>Fizksel</a:t>
                      </a:r>
                      <a:r>
                        <a:rPr lang="tr-TR" sz="1000" dirty="0">
                          <a:latin typeface="Times New Roman"/>
                          <a:ea typeface="Calibri"/>
                          <a:cs typeface="Times New Roman"/>
                        </a:rPr>
                        <a:t> motor beceriler ve kendi konseptini geliştirme</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*Kendi kendine yönünü artırma</a:t>
                      </a:r>
                      <a:endParaRPr lang="tr-TR" sz="1100" dirty="0">
                        <a:latin typeface="Calibri"/>
                        <a:ea typeface="Calibri"/>
                        <a:cs typeface="Times New Roman"/>
                      </a:endParaRPr>
                    </a:p>
                  </a:txBody>
                  <a:tcPr marL="68580" marR="68580" marT="0" marB="0"/>
                </a:tc>
                <a:tc>
                  <a:txBody>
                    <a:bodyPr/>
                    <a:lstStyle/>
                    <a:p>
                      <a:pPr>
                        <a:lnSpc>
                          <a:spcPct val="115000"/>
                        </a:lnSpc>
                        <a:spcAft>
                          <a:spcPts val="0"/>
                        </a:spcAft>
                      </a:pPr>
                      <a:r>
                        <a:rPr lang="tr-TR" sz="1000" dirty="0">
                          <a:latin typeface="Times New Roman"/>
                          <a:ea typeface="Calibri"/>
                          <a:cs typeface="Times New Roman"/>
                        </a:rPr>
                        <a:t>*İşitme engelli ve işitme engelli olmayanlar arasındaki izolasyonu azaltma, sosyal saflığı, </a:t>
                      </a:r>
                      <a:r>
                        <a:rPr lang="tr-TR" sz="1000" dirty="0" err="1">
                          <a:latin typeface="Times New Roman"/>
                          <a:ea typeface="Calibri"/>
                          <a:cs typeface="Times New Roman"/>
                        </a:rPr>
                        <a:t>pasiflği</a:t>
                      </a:r>
                      <a:r>
                        <a:rPr lang="tr-TR" sz="1000" dirty="0">
                          <a:latin typeface="Times New Roman"/>
                          <a:ea typeface="Calibri"/>
                          <a:cs typeface="Times New Roman"/>
                        </a:rPr>
                        <a:t> azaltma</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*Çevre </a:t>
                      </a:r>
                      <a:r>
                        <a:rPr lang="tr-TR" sz="1000" dirty="0" err="1">
                          <a:latin typeface="Times New Roman"/>
                          <a:ea typeface="Calibri"/>
                          <a:cs typeface="Times New Roman"/>
                        </a:rPr>
                        <a:t>uzmanlıgı</a:t>
                      </a:r>
                      <a:r>
                        <a:rPr lang="tr-TR" sz="1000" dirty="0">
                          <a:latin typeface="Times New Roman"/>
                          <a:ea typeface="Calibri"/>
                          <a:cs typeface="Times New Roman"/>
                        </a:rPr>
                        <a:t> ve </a:t>
                      </a:r>
                      <a:r>
                        <a:rPr lang="tr-TR" sz="1000" dirty="0" err="1">
                          <a:highlight>
                            <a:srgbClr val="FFFF00"/>
                          </a:highlight>
                          <a:latin typeface="Times New Roman"/>
                          <a:ea typeface="Calibri"/>
                          <a:cs typeface="Times New Roman"/>
                        </a:rPr>
                        <a:t>curiosity</a:t>
                      </a:r>
                      <a:r>
                        <a:rPr lang="tr-TR" sz="1000" dirty="0">
                          <a:latin typeface="Times New Roman"/>
                          <a:ea typeface="Calibri"/>
                          <a:cs typeface="Times New Roman"/>
                        </a:rPr>
                        <a:t> i artırma </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*Kaynaştırma fırsatları etkinlikleri</a:t>
                      </a:r>
                      <a:endParaRPr lang="tr-TR"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000" b="1" dirty="0" smtClean="0">
                <a:solidFill>
                  <a:srgbClr val="002060"/>
                </a:solidFill>
              </a:rPr>
              <a:t>Tablo 3: Bilişsel Engellilik</a:t>
            </a:r>
            <a:r>
              <a:rPr lang="tr-TR" sz="2000" dirty="0" smtClean="0">
                <a:solidFill>
                  <a:srgbClr val="002060"/>
                </a:solidFill>
              </a:rPr>
              <a:t/>
            </a:r>
            <a:br>
              <a:rPr lang="tr-TR" sz="2000" dirty="0" smtClean="0">
                <a:solidFill>
                  <a:srgbClr val="002060"/>
                </a:solidFill>
              </a:rPr>
            </a:br>
            <a:endParaRPr lang="tr-TR" sz="2000" dirty="0">
              <a:solidFill>
                <a:srgbClr val="002060"/>
              </a:solidFill>
            </a:endParaRPr>
          </a:p>
        </p:txBody>
      </p:sp>
      <p:graphicFrame>
        <p:nvGraphicFramePr>
          <p:cNvPr id="4" name="3 İçerik Yer Tutucusu"/>
          <p:cNvGraphicFramePr>
            <a:graphicFrameLocks noGrp="1"/>
          </p:cNvGraphicFramePr>
          <p:nvPr>
            <p:ph sz="quarter" idx="1"/>
          </p:nvPr>
        </p:nvGraphicFramePr>
        <p:xfrm>
          <a:off x="179511" y="980729"/>
          <a:ext cx="8712968" cy="5616623"/>
        </p:xfrm>
        <a:graphic>
          <a:graphicData uri="http://schemas.openxmlformats.org/drawingml/2006/table">
            <a:tbl>
              <a:tblPr firstRow="1" bandRow="1">
                <a:tableStyleId>{5C22544A-7EE6-4342-B048-85BDC9FD1C3A}</a:tableStyleId>
              </a:tblPr>
              <a:tblGrid>
                <a:gridCol w="2178242"/>
                <a:gridCol w="2178242"/>
                <a:gridCol w="2178242"/>
                <a:gridCol w="2178242"/>
              </a:tblGrid>
              <a:tr h="328457">
                <a:tc>
                  <a:txBody>
                    <a:bodyPr/>
                    <a:lstStyle/>
                    <a:p>
                      <a:pPr algn="just">
                        <a:lnSpc>
                          <a:spcPct val="150000"/>
                        </a:lnSpc>
                        <a:spcAft>
                          <a:spcPts val="0"/>
                        </a:spcAft>
                      </a:pPr>
                      <a:r>
                        <a:rPr lang="tr-TR" sz="800" b="1" dirty="0">
                          <a:latin typeface="Times New Roman"/>
                          <a:ea typeface="Calibri"/>
                          <a:cs typeface="Times New Roman"/>
                        </a:rPr>
                        <a:t>HİZMET GRUPLARI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POTANSİYEL HİZMET SİSTEMLERİ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TR ODAK NOKTALARI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ETKİLER VE YORUMLAR</a:t>
                      </a:r>
                      <a:endParaRPr lang="tr-TR" sz="800">
                        <a:latin typeface="Calibri"/>
                        <a:ea typeface="Calibri"/>
                        <a:cs typeface="Times New Roman"/>
                      </a:endParaRPr>
                    </a:p>
                  </a:txBody>
                  <a:tcPr marL="68580" marR="68580" marT="0" marB="0"/>
                </a:tc>
              </a:tr>
              <a:tr h="1359814">
                <a:tc>
                  <a:txBody>
                    <a:bodyPr/>
                    <a:lstStyle/>
                    <a:p>
                      <a:pPr>
                        <a:lnSpc>
                          <a:spcPct val="115000"/>
                        </a:lnSpc>
                        <a:spcAft>
                          <a:spcPts val="0"/>
                        </a:spcAft>
                      </a:pPr>
                      <a:r>
                        <a:rPr lang="tr-TR" sz="800" b="1">
                          <a:latin typeface="Times New Roman"/>
                          <a:ea typeface="Calibri"/>
                          <a:cs typeface="Times New Roman"/>
                        </a:rPr>
                        <a:t>ALZHEİMER VE BUNAKLIKLA İLGİLİ BOZUKLUK</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*Yetişkin gündüz bakımı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*Uzun dönem tedavi etkinlikleri</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*Yaşlı vakaları hastaneleri</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dirty="0">
                          <a:latin typeface="Times New Roman"/>
                          <a:ea typeface="Calibri"/>
                          <a:cs typeface="Times New Roman"/>
                        </a:rPr>
                        <a:t>*Egzersiz ve kaba motor etkinlikleri</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*Aile toplantıları ve gezi boyunca sosyal etkinlikler</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*Bağımsızlık fonksiyonları destekleme</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*İhtiyaç duyulduğunda önceki hayat deneyimlerini paylaşmak ve eğitim fırsatı verme</a:t>
                      </a:r>
                      <a:r>
                        <a:rPr lang="tr-TR" sz="800" b="1" dirty="0">
                          <a:latin typeface="Times New Roman"/>
                          <a:ea typeface="Calibri"/>
                          <a:cs typeface="Times New Roman"/>
                        </a:rPr>
                        <a:t> </a:t>
                      </a:r>
                      <a:endParaRPr lang="tr-TR" sz="800" dirty="0">
                        <a:latin typeface="Calibri"/>
                        <a:ea typeface="Calibri"/>
                        <a:cs typeface="Times New Roman"/>
                      </a:endParaRPr>
                    </a:p>
                  </a:txBody>
                  <a:tcPr marL="68580" marR="68580" marT="0" marB="0"/>
                </a:tc>
                <a:tc>
                  <a:txBody>
                    <a:bodyPr/>
                    <a:lstStyle/>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Sağlık ve kondisyon geliştirme</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Aile ve toplumla temasın sürdürülmesi</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*Günlük yaşam aktivitelerini geliştirme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*Kişinin fonksiyon seviyesine uygunluk</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endParaRPr lang="tr-TR" sz="800">
                        <a:latin typeface="Calibri"/>
                        <a:ea typeface="Calibri"/>
                        <a:cs typeface="Times New Roman"/>
                      </a:endParaRPr>
                    </a:p>
                  </a:txBody>
                  <a:tcPr marL="68580" marR="68580" marT="0" marB="0"/>
                </a:tc>
              </a:tr>
              <a:tr h="906542">
                <a:tc>
                  <a:txBody>
                    <a:bodyPr/>
                    <a:lstStyle/>
                    <a:p>
                      <a:pPr>
                        <a:lnSpc>
                          <a:spcPct val="115000"/>
                        </a:lnSpc>
                        <a:spcAft>
                          <a:spcPts val="0"/>
                        </a:spcAft>
                      </a:pPr>
                      <a:r>
                        <a:rPr lang="tr-TR" sz="800" b="1">
                          <a:latin typeface="Times New Roman"/>
                          <a:ea typeface="Calibri"/>
                          <a:cs typeface="Times New Roman"/>
                        </a:rPr>
                        <a:t>ÖĞRENME EKSİKLİĞİ, DİKKAT-AÇIK, HİPERAKTİVİTE BOZUKLUĞU-AÇIK </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İlçe okulları özel eğitim</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Özel kamplar ve semt etkinlikleri(star Ranch in teksas)</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*Konaklama ihtiyacı belirleme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*Pasif ve aktifliğe katılımı teşvik etme</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*Gözlem ve anket boyunca bireyselleşmeyi sınırlandırma ve sınırlarını çizme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*Gelişmiş telafi edici becerilerin kullanımı, sosyalleşmenin artırılması</a:t>
                      </a:r>
                      <a:endParaRPr lang="tr-TR" sz="800">
                        <a:latin typeface="Calibri"/>
                        <a:ea typeface="Calibri"/>
                        <a:cs typeface="Times New Roman"/>
                      </a:endParaRPr>
                    </a:p>
                  </a:txBody>
                  <a:tcPr marL="68580" marR="68580" marT="0" marB="0"/>
                </a:tc>
              </a:tr>
              <a:tr h="1208724">
                <a:tc>
                  <a:txBody>
                    <a:bodyPr/>
                    <a:lstStyle/>
                    <a:p>
                      <a:pPr>
                        <a:lnSpc>
                          <a:spcPct val="115000"/>
                        </a:lnSpc>
                        <a:spcAft>
                          <a:spcPts val="0"/>
                        </a:spcAft>
                      </a:pPr>
                      <a:r>
                        <a:rPr lang="tr-TR" sz="800" b="1">
                          <a:latin typeface="Times New Roman"/>
                          <a:ea typeface="Calibri"/>
                          <a:cs typeface="Times New Roman"/>
                        </a:rPr>
                        <a:t>ZİHİSEL BOZUKLUK</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*Yetişkin gündüz bakımı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*Grup evleri</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İlçe okulları özel eğitim</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*Özel olimpiyatlar</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*Devlet etkinlikleri ya da okulları</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Motor gelişimi ve fiziksel kondisyonu geliştirme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*Çeşitli aktiviteler boyunca ilginç ve yeni beceriler geliştirme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*Sosyal beceriler ve sosyal iletişim geliştirme</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Aktivite seviyesini artırma, kilo alma eğilimi, enerjinin dışa vurumu, başarının anlamı, kendine değer</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*İletişim becerilerini geliştirme, sabıkalının yeniden suç işleme ve izolasyonunu azaltma</a:t>
                      </a:r>
                      <a:endParaRPr lang="tr-TR" sz="800">
                        <a:latin typeface="Calibri"/>
                        <a:ea typeface="Calibri"/>
                        <a:cs typeface="Times New Roman"/>
                      </a:endParaRPr>
                    </a:p>
                  </a:txBody>
                  <a:tcPr marL="68580" marR="68580" marT="0" marB="0"/>
                </a:tc>
              </a:tr>
              <a:tr h="1813086">
                <a:tc>
                  <a:txBody>
                    <a:bodyPr/>
                    <a:lstStyle/>
                    <a:p>
                      <a:pPr>
                        <a:lnSpc>
                          <a:spcPct val="115000"/>
                        </a:lnSpc>
                        <a:spcAft>
                          <a:spcPts val="0"/>
                        </a:spcAft>
                      </a:pPr>
                      <a:r>
                        <a:rPr lang="tr-TR" sz="800" b="1" dirty="0">
                          <a:latin typeface="Times New Roman"/>
                          <a:ea typeface="Calibri"/>
                          <a:cs typeface="Times New Roman"/>
                        </a:rPr>
                        <a:t>TRAVMATİK BEYİN VE BAŞ YARALANMALARI</a:t>
                      </a:r>
                      <a:endParaRPr lang="tr-TR" sz="800" dirty="0">
                        <a:latin typeface="Calibri"/>
                        <a:ea typeface="Calibri"/>
                        <a:cs typeface="Times New Roman"/>
                      </a:endParaRPr>
                    </a:p>
                  </a:txBody>
                  <a:tcPr marL="68580" marR="68580" marT="0" marB="0"/>
                </a:tc>
                <a:tc>
                  <a:txBody>
                    <a:bodyPr/>
                    <a:lstStyle/>
                    <a:p>
                      <a:pPr>
                        <a:lnSpc>
                          <a:spcPct val="115000"/>
                        </a:lnSpc>
                        <a:spcAft>
                          <a:spcPts val="0"/>
                        </a:spcAft>
                      </a:pPr>
                      <a:r>
                        <a:rPr lang="tr-TR" sz="800" dirty="0">
                          <a:latin typeface="Times New Roman"/>
                          <a:ea typeface="Calibri"/>
                          <a:cs typeface="Times New Roman"/>
                        </a:rPr>
                        <a:t>*Yetişkin gündüz bakımı</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*Belediyelere ait TR programı</a:t>
                      </a:r>
                      <a:endParaRPr lang="tr-TR" sz="800" dirty="0">
                        <a:latin typeface="Calibri"/>
                        <a:ea typeface="Calibri"/>
                        <a:cs typeface="Times New Roman"/>
                      </a:endParaRPr>
                    </a:p>
                    <a:p>
                      <a:pPr>
                        <a:lnSpc>
                          <a:spcPct val="150000"/>
                        </a:lnSpc>
                        <a:spcAft>
                          <a:spcPts val="0"/>
                        </a:spcAft>
                      </a:pPr>
                      <a:r>
                        <a:rPr lang="tr-TR" sz="800" dirty="0">
                          <a:latin typeface="Times New Roman"/>
                          <a:ea typeface="Calibri"/>
                          <a:cs typeface="Times New Roman"/>
                        </a:rPr>
                        <a:t>*Grup evleri</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*Fiziksel rehabilitasyon etkinlikleri ya da özel semt etkinlikleri</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*İlçe  okulları ve özel eğitim</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*Yaşlı vakaları hastaneleri</a:t>
                      </a:r>
                      <a:endParaRPr lang="tr-TR" sz="800" dirty="0">
                        <a:latin typeface="Calibri"/>
                        <a:ea typeface="Calibri"/>
                        <a:cs typeface="Times New Roman"/>
                      </a:endParaRPr>
                    </a:p>
                  </a:txBody>
                  <a:tcPr marL="68580" marR="68580" marT="0" marB="0"/>
                </a:tc>
                <a:tc>
                  <a:txBody>
                    <a:bodyPr/>
                    <a:lstStyle/>
                    <a:p>
                      <a:pPr>
                        <a:lnSpc>
                          <a:spcPct val="115000"/>
                        </a:lnSpc>
                        <a:spcAft>
                          <a:spcPts val="0"/>
                        </a:spcAft>
                      </a:pPr>
                      <a:r>
                        <a:rPr lang="tr-TR" sz="800" b="1" dirty="0">
                          <a:latin typeface="Times New Roman"/>
                          <a:ea typeface="Calibri"/>
                          <a:cs typeface="Times New Roman"/>
                        </a:rPr>
                        <a:t>*</a:t>
                      </a:r>
                      <a:r>
                        <a:rPr lang="tr-TR" sz="800" dirty="0">
                          <a:latin typeface="Times New Roman"/>
                          <a:ea typeface="Calibri"/>
                          <a:cs typeface="Times New Roman"/>
                        </a:rPr>
                        <a:t>Sosyal ve hissi zorluklar</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*Duyusal ve </a:t>
                      </a:r>
                      <a:r>
                        <a:rPr lang="tr-TR" sz="800" dirty="0" err="1">
                          <a:latin typeface="Times New Roman"/>
                          <a:ea typeface="Calibri"/>
                          <a:cs typeface="Times New Roman"/>
                        </a:rPr>
                        <a:t>psikomotor</a:t>
                      </a:r>
                      <a:r>
                        <a:rPr lang="tr-TR" sz="800" dirty="0">
                          <a:latin typeface="Times New Roman"/>
                          <a:ea typeface="Calibri"/>
                          <a:cs typeface="Times New Roman"/>
                        </a:rPr>
                        <a:t> problemler</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*Bilişsel ve zihinsel problemler</a:t>
                      </a:r>
                      <a:endParaRPr lang="tr-TR" sz="800" dirty="0">
                        <a:latin typeface="Calibri"/>
                        <a:ea typeface="Calibri"/>
                        <a:cs typeface="Times New Roman"/>
                      </a:endParaRPr>
                    </a:p>
                  </a:txBody>
                  <a:tcPr marL="68580" marR="68580" marT="0" marB="0"/>
                </a:tc>
                <a:tc>
                  <a:txBody>
                    <a:bodyPr/>
                    <a:lstStyle/>
                    <a:p>
                      <a:pPr algn="just">
                        <a:lnSpc>
                          <a:spcPct val="115000"/>
                        </a:lnSpc>
                        <a:spcAft>
                          <a:spcPts val="0"/>
                        </a:spcAft>
                      </a:pPr>
                      <a:r>
                        <a:rPr lang="tr-TR" sz="800" dirty="0">
                          <a:latin typeface="Times New Roman"/>
                          <a:ea typeface="Calibri"/>
                          <a:cs typeface="Times New Roman"/>
                        </a:rPr>
                        <a:t>*Beden imajını artırmak ya da çekilme, başa çıkma becerileri geliştirme</a:t>
                      </a:r>
                      <a:endParaRPr lang="tr-TR" sz="800" dirty="0">
                        <a:latin typeface="Calibri"/>
                        <a:ea typeface="Calibri"/>
                        <a:cs typeface="Times New Roman"/>
                      </a:endParaRPr>
                    </a:p>
                    <a:p>
                      <a:pPr algn="just">
                        <a:lnSpc>
                          <a:spcPct val="115000"/>
                        </a:lnSpc>
                        <a:spcAft>
                          <a:spcPts val="0"/>
                        </a:spcAft>
                      </a:pPr>
                      <a:r>
                        <a:rPr lang="tr-TR" sz="800" dirty="0">
                          <a:latin typeface="Times New Roman"/>
                          <a:ea typeface="Calibri"/>
                          <a:cs typeface="Times New Roman"/>
                        </a:rPr>
                        <a:t>*duyuşsal entegrasyona yardım, algı, denge ve </a:t>
                      </a:r>
                      <a:r>
                        <a:rPr lang="tr-TR" sz="800" dirty="0" err="1">
                          <a:latin typeface="Times New Roman"/>
                          <a:ea typeface="Calibri"/>
                          <a:cs typeface="Times New Roman"/>
                        </a:rPr>
                        <a:t>lokomotor</a:t>
                      </a:r>
                      <a:r>
                        <a:rPr lang="tr-TR" sz="800" dirty="0">
                          <a:latin typeface="Times New Roman"/>
                          <a:ea typeface="Calibri"/>
                          <a:cs typeface="Times New Roman"/>
                        </a:rPr>
                        <a:t> gelişim</a:t>
                      </a:r>
                      <a:endParaRPr lang="tr-TR" sz="800" dirty="0">
                        <a:latin typeface="Calibri"/>
                        <a:ea typeface="Calibri"/>
                        <a:cs typeface="Times New Roman"/>
                      </a:endParaRPr>
                    </a:p>
                    <a:p>
                      <a:pPr algn="just">
                        <a:lnSpc>
                          <a:spcPct val="115000"/>
                        </a:lnSpc>
                        <a:spcAft>
                          <a:spcPts val="0"/>
                        </a:spcAft>
                      </a:pPr>
                      <a:r>
                        <a:rPr lang="tr-TR" sz="800" dirty="0">
                          <a:latin typeface="Times New Roman"/>
                          <a:ea typeface="Calibri"/>
                          <a:cs typeface="Times New Roman"/>
                        </a:rPr>
                        <a:t>*Dürtüselliği ve dikkat </a:t>
                      </a:r>
                      <a:r>
                        <a:rPr lang="tr-TR" sz="800" dirty="0" err="1">
                          <a:latin typeface="Times New Roman"/>
                          <a:ea typeface="Calibri"/>
                          <a:cs typeface="Times New Roman"/>
                        </a:rPr>
                        <a:t>dağınıklıgını</a:t>
                      </a:r>
                      <a:r>
                        <a:rPr lang="tr-TR" sz="800" dirty="0">
                          <a:latin typeface="Times New Roman"/>
                          <a:ea typeface="Calibri"/>
                          <a:cs typeface="Times New Roman"/>
                        </a:rPr>
                        <a:t> azaltmak ve dikkat süresini artırmak, kısa ve uzun süreli hafızayı artırmak, problem çözme becerileri geliştirme</a:t>
                      </a:r>
                      <a:endParaRPr lang="tr-TR" sz="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000" b="1" dirty="0" smtClean="0">
                <a:solidFill>
                  <a:srgbClr val="002060"/>
                </a:solidFill>
              </a:rPr>
              <a:t>Tablo 4: Psikolojik Engellilik</a:t>
            </a:r>
            <a:r>
              <a:rPr lang="tr-TR" sz="2000" dirty="0" smtClean="0">
                <a:solidFill>
                  <a:srgbClr val="002060"/>
                </a:solidFill>
              </a:rPr>
              <a:t/>
            </a:r>
            <a:br>
              <a:rPr lang="tr-TR" sz="2000" dirty="0" smtClean="0">
                <a:solidFill>
                  <a:srgbClr val="002060"/>
                </a:solidFill>
              </a:rPr>
            </a:br>
            <a:endParaRPr lang="tr-TR" sz="2000" dirty="0">
              <a:solidFill>
                <a:srgbClr val="002060"/>
              </a:solidFill>
            </a:endParaRPr>
          </a:p>
        </p:txBody>
      </p:sp>
      <p:graphicFrame>
        <p:nvGraphicFramePr>
          <p:cNvPr id="4" name="3 İçerik Yer Tutucusu"/>
          <p:cNvGraphicFramePr>
            <a:graphicFrameLocks noGrp="1"/>
          </p:cNvGraphicFramePr>
          <p:nvPr>
            <p:ph sz="quarter" idx="1"/>
          </p:nvPr>
        </p:nvGraphicFramePr>
        <p:xfrm>
          <a:off x="323527" y="1268759"/>
          <a:ext cx="8482336" cy="5400601"/>
        </p:xfrm>
        <a:graphic>
          <a:graphicData uri="http://schemas.openxmlformats.org/drawingml/2006/table">
            <a:tbl>
              <a:tblPr firstRow="1" bandRow="1">
                <a:tableStyleId>{5C22544A-7EE6-4342-B048-85BDC9FD1C3A}</a:tableStyleId>
              </a:tblPr>
              <a:tblGrid>
                <a:gridCol w="2120584"/>
                <a:gridCol w="2120584"/>
                <a:gridCol w="2120584"/>
                <a:gridCol w="2120584"/>
              </a:tblGrid>
              <a:tr h="400337">
                <a:tc>
                  <a:txBody>
                    <a:bodyPr/>
                    <a:lstStyle/>
                    <a:p>
                      <a:pPr>
                        <a:lnSpc>
                          <a:spcPct val="150000"/>
                        </a:lnSpc>
                        <a:spcAft>
                          <a:spcPts val="0"/>
                        </a:spcAft>
                      </a:pPr>
                      <a:r>
                        <a:rPr lang="tr-TR" sz="800" b="1" dirty="0">
                          <a:latin typeface="Times New Roman"/>
                          <a:ea typeface="Calibri"/>
                          <a:cs typeface="Times New Roman"/>
                        </a:rPr>
                        <a:t>HİZMET GRUPLARI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POTANSİYEL HİZMET SİSTEMLERİ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TR ODAK NOKTALARI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ETKİLER VE YORUMLAR</a:t>
                      </a:r>
                      <a:endParaRPr lang="tr-TR" sz="800">
                        <a:latin typeface="Calibri"/>
                        <a:ea typeface="Calibri"/>
                        <a:cs typeface="Times New Roman"/>
                      </a:endParaRPr>
                    </a:p>
                  </a:txBody>
                  <a:tcPr marL="68580" marR="68580" marT="0" marB="0"/>
                </a:tc>
              </a:tr>
              <a:tr h="1286667">
                <a:tc>
                  <a:txBody>
                    <a:bodyPr/>
                    <a:lstStyle/>
                    <a:p>
                      <a:pPr>
                        <a:lnSpc>
                          <a:spcPct val="115000"/>
                        </a:lnSpc>
                        <a:spcAft>
                          <a:spcPts val="0"/>
                        </a:spcAft>
                      </a:pPr>
                      <a:r>
                        <a:rPr lang="tr-TR" sz="800" b="1">
                          <a:latin typeface="Times New Roman"/>
                          <a:ea typeface="Calibri"/>
                          <a:cs typeface="Times New Roman"/>
                        </a:rPr>
                        <a:t>YEME PROBLEMLERİ</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b="1" dirty="0">
                          <a:latin typeface="Times New Roman"/>
                          <a:ea typeface="Calibri"/>
                          <a:cs typeface="Times New Roman"/>
                        </a:rPr>
                        <a:t>*</a:t>
                      </a:r>
                      <a:r>
                        <a:rPr lang="tr-TR" sz="800" dirty="0">
                          <a:latin typeface="Times New Roman"/>
                          <a:ea typeface="Calibri"/>
                          <a:cs typeface="Times New Roman"/>
                        </a:rPr>
                        <a:t>Ayakta tedavi edilen psikiyatri hastalar için servisleri ya da zihinsel sağlık ajansları topluluğu</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*Psikiyatrik rehabilitasyon etkinlikleri ya da özel hazırlanmış etkinlikler</a:t>
                      </a:r>
                      <a:endParaRPr lang="tr-TR" sz="800" dirty="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*Serbest zaman yaşam tarzı becerileri ve davranışları belirlemek</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*Anlama hissi ve duyguları tanımlamada yardım</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*Sağlıklı denge ve fiziksel aktivite ve egzersiz hakkında perspektif sağlama</a:t>
                      </a:r>
                      <a:endParaRPr lang="tr-TR" sz="800">
                        <a:latin typeface="Calibri"/>
                        <a:ea typeface="Calibri"/>
                        <a:cs typeface="Times New Roman"/>
                      </a:endParaRPr>
                    </a:p>
                  </a:txBody>
                  <a:tcPr marL="68580" marR="68580" marT="0" marB="0"/>
                </a:tc>
                <a:tc>
                  <a:txBody>
                    <a:bodyPr/>
                    <a:lstStyle/>
                    <a:p>
                      <a:pPr algn="just">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Daha fazla özel tanı bilgisi sağlamak ve daha sonra daha etkili tedavi</a:t>
                      </a:r>
                      <a:endParaRPr lang="tr-TR" sz="800">
                        <a:latin typeface="Calibri"/>
                        <a:ea typeface="Calibri"/>
                        <a:cs typeface="Times New Roman"/>
                      </a:endParaRPr>
                    </a:p>
                    <a:p>
                      <a:pPr algn="just">
                        <a:lnSpc>
                          <a:spcPct val="115000"/>
                        </a:lnSpc>
                        <a:spcAft>
                          <a:spcPts val="0"/>
                        </a:spcAft>
                      </a:pPr>
                      <a:r>
                        <a:rPr lang="tr-TR" sz="800">
                          <a:latin typeface="Times New Roman"/>
                          <a:ea typeface="Calibri"/>
                          <a:cs typeface="Times New Roman"/>
                        </a:rPr>
                        <a:t>*benlik saygısı ve benlik kavramı ya da benlik imajı geliştirme</a:t>
                      </a:r>
                      <a:endParaRPr lang="tr-TR" sz="800">
                        <a:latin typeface="Calibri"/>
                        <a:ea typeface="Calibri"/>
                        <a:cs typeface="Times New Roman"/>
                      </a:endParaRPr>
                    </a:p>
                  </a:txBody>
                  <a:tcPr marL="68580" marR="68580" marT="0" marB="0"/>
                </a:tc>
              </a:tr>
              <a:tr h="1935113">
                <a:tc>
                  <a:txBody>
                    <a:bodyPr/>
                    <a:lstStyle/>
                    <a:p>
                      <a:pPr>
                        <a:lnSpc>
                          <a:spcPct val="115000"/>
                        </a:lnSpc>
                        <a:spcAft>
                          <a:spcPts val="0"/>
                        </a:spcAft>
                      </a:pPr>
                      <a:r>
                        <a:rPr lang="tr-TR" sz="800" b="1">
                          <a:latin typeface="Times New Roman"/>
                          <a:ea typeface="Calibri"/>
                          <a:cs typeface="Times New Roman"/>
                        </a:rPr>
                        <a:t>ORGANİK, FONKSİYONEL, PSİKOGENETİK, DEPRESYON</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*Yetişkin gündüz bakımı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*Grup evleri</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**Psikiyatrik rehabilitasyon etkinlikleri ya da özel hazırlanmış etkinlikler</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*Yaşlı vakaları hastaneleri</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*Akut tedavi hastaneleri</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*Fonksiyonel yetenekleri belirleme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*Serbest zaman yaşam tarzı becerileri ve davranışları belirlemek</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*Tanımlama ve anlama hissi ve duygusal yardım</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*Kişisel yaşam başarıları ile ilişkili beceriler öğretme(gevşeme, zaman yönetimi, sağlık ve egzersiz ve onaylama)</a:t>
                      </a:r>
                      <a:endParaRPr lang="tr-TR" sz="800">
                        <a:latin typeface="Calibri"/>
                        <a:ea typeface="Calibri"/>
                        <a:cs typeface="Times New Roman"/>
                      </a:endParaRPr>
                    </a:p>
                  </a:txBody>
                  <a:tcPr marL="68580" marR="68580" marT="0" marB="0"/>
                </a:tc>
                <a:tc>
                  <a:txBody>
                    <a:bodyPr/>
                    <a:lstStyle/>
                    <a:p>
                      <a:pPr algn="just">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Daha fazla özel tanı bilgisi sağlamak ve daha sonra daha etkili tedavi</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Kişisel yaşam başarıları ile ilişkili beceriler öğretme(gevşeme, zaman yönetimi, sağlık ve egzersiz ve onaylama</a:t>
                      </a:r>
                      <a:endParaRPr lang="tr-TR" sz="800">
                        <a:latin typeface="Calibri"/>
                        <a:ea typeface="Calibri"/>
                        <a:cs typeface="Times New Roman"/>
                      </a:endParaRPr>
                    </a:p>
                  </a:txBody>
                  <a:tcPr marL="68580" marR="68580" marT="0" marB="0"/>
                </a:tc>
              </a:tr>
              <a:tr h="1778484">
                <a:tc>
                  <a:txBody>
                    <a:bodyPr/>
                    <a:lstStyle/>
                    <a:p>
                      <a:pPr>
                        <a:lnSpc>
                          <a:spcPct val="115000"/>
                        </a:lnSpc>
                        <a:spcAft>
                          <a:spcPts val="0"/>
                        </a:spcAft>
                      </a:pPr>
                      <a:r>
                        <a:rPr lang="tr-TR" sz="800" b="1">
                          <a:latin typeface="Times New Roman"/>
                          <a:ea typeface="Calibri"/>
                          <a:cs typeface="Times New Roman"/>
                        </a:rPr>
                        <a:t>MADDE BAĞIMLILIĞI</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*Deneysel, açık hava yada el değmemiş kır, saha tedavi programları</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*Ayakta tedavi psikiyatri servisleri, günlük tedavi programları ya da zihinsel sağlık ajansları topluluğu</a:t>
                      </a:r>
                      <a:endParaRPr lang="tr-TR" sz="800">
                        <a:latin typeface="Calibri"/>
                        <a:ea typeface="Calibri"/>
                        <a:cs typeface="Times New Roman"/>
                      </a:endParaRPr>
                    </a:p>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**Psikiyatrik rehabilitasyon etkinlikleri ya da özel hazırlanmış etkinlikler</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*Yaşlı vakaları hastaneleri</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b="1">
                          <a:latin typeface="Times New Roman"/>
                          <a:ea typeface="Calibri"/>
                          <a:cs typeface="Times New Roman"/>
                        </a:rPr>
                        <a:t>*</a:t>
                      </a:r>
                      <a:r>
                        <a:rPr lang="tr-TR" sz="800">
                          <a:latin typeface="Times New Roman"/>
                          <a:ea typeface="Calibri"/>
                          <a:cs typeface="Times New Roman"/>
                        </a:rPr>
                        <a:t>*Fonksiyonel yetenekleri belirleme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*Serbest zaman yaşam tarzı becerileri ve davranışları belirlemek</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*Odak noktası serbest zamanı kapsayan</a:t>
                      </a:r>
                      <a:r>
                        <a:rPr lang="tr-TR" sz="800" b="1">
                          <a:latin typeface="Times New Roman"/>
                          <a:ea typeface="Calibri"/>
                          <a:cs typeface="Times New Roman"/>
                        </a:rPr>
                        <a:t> </a:t>
                      </a:r>
                      <a:r>
                        <a:rPr lang="tr-TR" sz="800">
                          <a:latin typeface="Times New Roman"/>
                          <a:ea typeface="Calibri"/>
                          <a:cs typeface="Times New Roman"/>
                        </a:rPr>
                        <a:t>Kişisel yaşam başarıları ile ilişkili beceriler öğretme(gevşeme, zaman yönetimi, sağlık ve egzersiz ve onaylama)</a:t>
                      </a:r>
                      <a:r>
                        <a:rPr lang="tr-TR" sz="800" b="1">
                          <a:latin typeface="Times New Roman"/>
                          <a:ea typeface="Calibri"/>
                          <a:cs typeface="Times New Roman"/>
                        </a:rPr>
                        <a:t> </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b="1" dirty="0">
                          <a:latin typeface="Times New Roman"/>
                          <a:ea typeface="Calibri"/>
                          <a:cs typeface="Times New Roman"/>
                        </a:rPr>
                        <a:t>*</a:t>
                      </a:r>
                      <a:r>
                        <a:rPr lang="tr-TR" sz="800" dirty="0">
                          <a:latin typeface="Times New Roman"/>
                          <a:ea typeface="Calibri"/>
                          <a:cs typeface="Times New Roman"/>
                        </a:rPr>
                        <a:t>Sosyal gelişme, yükselme</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*fiziksel, zihinsel ve duygusal gelişimi ve büyüme</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Kişisel yaşam başarıları ile ilişkili beceriler öğretme(gevşeme, zaman yönetimi, sağlık ve egzersiz ve onaylama</a:t>
                      </a:r>
                      <a:endParaRPr lang="tr-TR" sz="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000" b="1" dirty="0" smtClean="0">
                <a:solidFill>
                  <a:srgbClr val="002060"/>
                </a:solidFill>
              </a:rPr>
              <a:t>Tablo 5: Sosyal Engellilik </a:t>
            </a:r>
            <a:r>
              <a:rPr lang="tr-TR" sz="2000" dirty="0" smtClean="0">
                <a:solidFill>
                  <a:srgbClr val="002060"/>
                </a:solidFill>
              </a:rPr>
              <a:t/>
            </a:r>
            <a:br>
              <a:rPr lang="tr-TR" sz="2000" dirty="0" smtClean="0">
                <a:solidFill>
                  <a:srgbClr val="002060"/>
                </a:solidFill>
              </a:rPr>
            </a:br>
            <a:endParaRPr lang="tr-TR" sz="2000" dirty="0">
              <a:solidFill>
                <a:srgbClr val="002060"/>
              </a:solidFill>
            </a:endParaRPr>
          </a:p>
        </p:txBody>
      </p:sp>
      <p:graphicFrame>
        <p:nvGraphicFramePr>
          <p:cNvPr id="4" name="3 İçerik Yer Tutucusu"/>
          <p:cNvGraphicFramePr>
            <a:graphicFrameLocks noGrp="1"/>
          </p:cNvGraphicFramePr>
          <p:nvPr>
            <p:ph sz="quarter" idx="1"/>
          </p:nvPr>
        </p:nvGraphicFramePr>
        <p:xfrm>
          <a:off x="395535" y="1052737"/>
          <a:ext cx="8410328" cy="5616625"/>
        </p:xfrm>
        <a:graphic>
          <a:graphicData uri="http://schemas.openxmlformats.org/drawingml/2006/table">
            <a:tbl>
              <a:tblPr firstRow="1" bandRow="1">
                <a:tableStyleId>{5C22544A-7EE6-4342-B048-85BDC9FD1C3A}</a:tableStyleId>
              </a:tblPr>
              <a:tblGrid>
                <a:gridCol w="2102582"/>
                <a:gridCol w="2102582"/>
                <a:gridCol w="2102582"/>
                <a:gridCol w="2102582"/>
              </a:tblGrid>
              <a:tr h="548856">
                <a:tc>
                  <a:txBody>
                    <a:bodyPr/>
                    <a:lstStyle/>
                    <a:p>
                      <a:pPr>
                        <a:lnSpc>
                          <a:spcPct val="150000"/>
                        </a:lnSpc>
                        <a:spcAft>
                          <a:spcPts val="0"/>
                        </a:spcAft>
                      </a:pPr>
                      <a:r>
                        <a:rPr lang="tr-TR" sz="800" b="1" dirty="0">
                          <a:latin typeface="Times New Roman"/>
                          <a:ea typeface="Calibri"/>
                          <a:cs typeface="Times New Roman"/>
                        </a:rPr>
                        <a:t>HİZMET GRUPLARI</a:t>
                      </a:r>
                      <a:endParaRPr lang="tr-TR" sz="800" dirty="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POTANSİYEL HİZMET SİSTEMLERİ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TR ODAK NOKTALARI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b="1">
                          <a:latin typeface="Times New Roman"/>
                          <a:ea typeface="Calibri"/>
                          <a:cs typeface="Times New Roman"/>
                        </a:rPr>
                        <a:t>ETKİLER VE YORUMLAR</a:t>
                      </a:r>
                      <a:endParaRPr lang="tr-TR" sz="800">
                        <a:latin typeface="Calibri"/>
                        <a:ea typeface="Calibri"/>
                        <a:cs typeface="Times New Roman"/>
                      </a:endParaRPr>
                    </a:p>
                  </a:txBody>
                  <a:tcPr marL="68580" marR="68580" marT="0" marB="0"/>
                </a:tc>
              </a:tr>
              <a:tr h="2314342">
                <a:tc>
                  <a:txBody>
                    <a:bodyPr/>
                    <a:lstStyle/>
                    <a:p>
                      <a:pPr>
                        <a:lnSpc>
                          <a:spcPct val="115000"/>
                        </a:lnSpc>
                        <a:spcAft>
                          <a:spcPts val="0"/>
                        </a:spcAft>
                      </a:pPr>
                      <a:r>
                        <a:rPr lang="tr-TR" sz="800" b="1">
                          <a:latin typeface="Times New Roman"/>
                          <a:ea typeface="Calibri"/>
                          <a:cs typeface="Times New Roman"/>
                        </a:rPr>
                        <a:t>DÜZELTMELER</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*Suç, adalet tesisleri (gözaltı merkezleri, hapishaneler)</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*Enerjiyi dışarı atma ve stresi azaltma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*Serbest zaman eğitimi sağlama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*Serbest zamanı pozitif kullanmayı cesaretlendirme  ve rekreasyon alternatifleri </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*Personel ve çevre tansiyonunu(gerilim, baskısını) azaltma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*Kendi fakındalık seviyesi, serbest zaman farklındalığı, serbest zaman becerileri, sosyal becerileri yapmaya karar vermeyi artırma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*Kendi konseptini ve başarı duygusunu artıma, yaşam kalitesini artırma</a:t>
                      </a:r>
                      <a:endParaRPr lang="tr-TR" sz="800">
                        <a:latin typeface="Calibri"/>
                        <a:ea typeface="Calibri"/>
                        <a:cs typeface="Times New Roman"/>
                      </a:endParaRPr>
                    </a:p>
                  </a:txBody>
                  <a:tcPr marL="68580" marR="68580" marT="0" marB="0"/>
                </a:tc>
              </a:tr>
              <a:tr h="1070269">
                <a:tc>
                  <a:txBody>
                    <a:bodyPr/>
                    <a:lstStyle/>
                    <a:p>
                      <a:pPr>
                        <a:lnSpc>
                          <a:spcPct val="115000"/>
                        </a:lnSpc>
                        <a:spcAft>
                          <a:spcPts val="0"/>
                        </a:spcAft>
                      </a:pPr>
                      <a:r>
                        <a:rPr lang="tr-TR" sz="800" b="1">
                          <a:latin typeface="Times New Roman"/>
                          <a:ea typeface="Calibri"/>
                          <a:cs typeface="Times New Roman"/>
                        </a:rPr>
                        <a:t>HIV VE AIDS</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*Akut tedavi hastaneleri ya da darülaceze, misafirhane (rahipler tarafından idare edilen)</a:t>
                      </a:r>
                      <a:endParaRPr lang="tr-TR" sz="800">
                        <a:latin typeface="Calibri"/>
                        <a:ea typeface="Calibri"/>
                        <a:cs typeface="Times New Roman"/>
                      </a:endParaRPr>
                    </a:p>
                    <a:p>
                      <a:pPr>
                        <a:lnSpc>
                          <a:spcPct val="150000"/>
                        </a:lnSpc>
                        <a:spcAft>
                          <a:spcPts val="0"/>
                        </a:spcAft>
                      </a:pPr>
                      <a:r>
                        <a:rPr lang="tr-TR" sz="800">
                          <a:latin typeface="Times New Roman"/>
                          <a:ea typeface="Calibri"/>
                          <a:cs typeface="Times New Roman"/>
                        </a:rPr>
                        <a:t>*Belediyelere ait TR programı</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*Yaşam kalitesi ve ölümün değeri</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*İzolasyonu azaltma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*Egzersiz ve beslenmeyi destekleme</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*İfade yeteneğini ortaya çıkarma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*Motivasyonu artırma</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*Sağlığını sürdürme</a:t>
                      </a:r>
                      <a:endParaRPr lang="tr-TR" sz="800">
                        <a:latin typeface="Calibri"/>
                        <a:ea typeface="Calibri"/>
                        <a:cs typeface="Times New Roman"/>
                      </a:endParaRPr>
                    </a:p>
                  </a:txBody>
                  <a:tcPr marL="68580" marR="68580" marT="0" marB="0"/>
                </a:tc>
              </a:tr>
              <a:tr h="1683158">
                <a:tc>
                  <a:txBody>
                    <a:bodyPr/>
                    <a:lstStyle/>
                    <a:p>
                      <a:pPr>
                        <a:lnSpc>
                          <a:spcPct val="115000"/>
                        </a:lnSpc>
                        <a:spcAft>
                          <a:spcPts val="0"/>
                        </a:spcAft>
                      </a:pPr>
                      <a:r>
                        <a:rPr lang="tr-TR" sz="800" b="1">
                          <a:latin typeface="Times New Roman"/>
                          <a:ea typeface="Calibri"/>
                          <a:cs typeface="Times New Roman"/>
                        </a:rPr>
                        <a:t>EVSİZLE VE TRAVME KURBANLARI</a:t>
                      </a:r>
                      <a:endParaRPr lang="tr-TR" sz="800">
                        <a:latin typeface="Calibri"/>
                        <a:ea typeface="Calibri"/>
                        <a:cs typeface="Times New Roman"/>
                      </a:endParaRPr>
                    </a:p>
                  </a:txBody>
                  <a:tcPr marL="68580" marR="68580" marT="0" marB="0"/>
                </a:tc>
                <a:tc>
                  <a:txBody>
                    <a:bodyPr/>
                    <a:lstStyle/>
                    <a:p>
                      <a:pPr>
                        <a:lnSpc>
                          <a:spcPct val="150000"/>
                        </a:lnSpc>
                        <a:spcAft>
                          <a:spcPts val="0"/>
                        </a:spcAft>
                      </a:pPr>
                      <a:r>
                        <a:rPr lang="tr-TR" sz="800" dirty="0">
                          <a:latin typeface="Times New Roman"/>
                          <a:ea typeface="Calibri"/>
                          <a:cs typeface="Times New Roman"/>
                        </a:rPr>
                        <a:t>*Belediyelere ait TR programı</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*Ayakta tedavi psikiyatri servisleri, günlük tedavi programları ya da zihinsel sağlık ajansları topluluğu</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*Evsiz yaşlılar için eve ait tedavi</a:t>
                      </a:r>
                      <a:endParaRPr lang="tr-TR" sz="800" dirty="0">
                        <a:latin typeface="Calibri"/>
                        <a:ea typeface="Calibri"/>
                        <a:cs typeface="Times New Roman"/>
                      </a:endParaRPr>
                    </a:p>
                  </a:txBody>
                  <a:tcPr marL="68580" marR="68580" marT="0" marB="0"/>
                </a:tc>
                <a:tc>
                  <a:txBody>
                    <a:bodyPr/>
                    <a:lstStyle/>
                    <a:p>
                      <a:pPr>
                        <a:lnSpc>
                          <a:spcPct val="115000"/>
                        </a:lnSpc>
                        <a:spcAft>
                          <a:spcPts val="0"/>
                        </a:spcAft>
                      </a:pPr>
                      <a:r>
                        <a:rPr lang="tr-TR" sz="800">
                          <a:latin typeface="Times New Roman"/>
                          <a:ea typeface="Calibri"/>
                          <a:cs typeface="Times New Roman"/>
                        </a:rPr>
                        <a:t>*Doğal ortam ya da çevre yaratma, deneyimler söyleme</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*Sosyal ve hissi zorluklar</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*Kişinin temel ihtiyaçları toplamında yardımcı olmak ve izolasyonu azaltmak</a:t>
                      </a:r>
                      <a:endParaRPr lang="tr-TR" sz="800">
                        <a:latin typeface="Calibri"/>
                        <a:ea typeface="Calibri"/>
                        <a:cs typeface="Times New Roman"/>
                      </a:endParaRPr>
                    </a:p>
                    <a:p>
                      <a:pPr>
                        <a:lnSpc>
                          <a:spcPct val="115000"/>
                        </a:lnSpc>
                        <a:spcAft>
                          <a:spcPts val="0"/>
                        </a:spcAft>
                      </a:pPr>
                      <a:r>
                        <a:rPr lang="tr-TR" sz="800">
                          <a:latin typeface="Times New Roman"/>
                          <a:ea typeface="Calibri"/>
                          <a:cs typeface="Times New Roman"/>
                        </a:rPr>
                        <a:t>*Aile içi ve aile dışı sosyal entegrasyonu kolaylaştırma</a:t>
                      </a:r>
                      <a:endParaRPr lang="tr-TR" sz="800">
                        <a:latin typeface="Calibri"/>
                        <a:ea typeface="Calibri"/>
                        <a:cs typeface="Times New Roman"/>
                      </a:endParaRPr>
                    </a:p>
                  </a:txBody>
                  <a:tcPr marL="68580" marR="68580" marT="0" marB="0"/>
                </a:tc>
                <a:tc>
                  <a:txBody>
                    <a:bodyPr/>
                    <a:lstStyle/>
                    <a:p>
                      <a:pPr>
                        <a:lnSpc>
                          <a:spcPct val="115000"/>
                        </a:lnSpc>
                        <a:spcAft>
                          <a:spcPts val="0"/>
                        </a:spcAft>
                      </a:pPr>
                      <a:r>
                        <a:rPr lang="tr-TR" sz="800" dirty="0">
                          <a:latin typeface="Times New Roman"/>
                          <a:ea typeface="Calibri"/>
                          <a:cs typeface="Times New Roman"/>
                        </a:rPr>
                        <a:t>*Beden imajını geliştirme, *Saldırganlığı azaltma ya da çekilme, başa çıkma (mücadele) yeteneğini geliştirme</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*Motivasyonu artırma</a:t>
                      </a:r>
                      <a:endParaRPr lang="tr-TR" sz="800" dirty="0">
                        <a:latin typeface="Calibri"/>
                        <a:ea typeface="Calibri"/>
                        <a:cs typeface="Times New Roman"/>
                      </a:endParaRPr>
                    </a:p>
                    <a:p>
                      <a:pPr>
                        <a:lnSpc>
                          <a:spcPct val="115000"/>
                        </a:lnSpc>
                        <a:spcAft>
                          <a:spcPts val="0"/>
                        </a:spcAft>
                      </a:pPr>
                      <a:r>
                        <a:rPr lang="tr-TR" sz="800" dirty="0">
                          <a:latin typeface="Times New Roman"/>
                          <a:ea typeface="Calibri"/>
                          <a:cs typeface="Times New Roman"/>
                        </a:rPr>
                        <a:t>*Toplum ve aile ile teması sürdürme, aitlik duygusu yaratma</a:t>
                      </a:r>
                      <a:endParaRPr lang="tr-TR" sz="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404664"/>
            <a:ext cx="8534400" cy="792088"/>
          </a:xfrm>
        </p:spPr>
        <p:txBody>
          <a:bodyPr>
            <a:normAutofit fontScale="90000"/>
          </a:bodyPr>
          <a:lstStyle/>
          <a:p>
            <a:r>
              <a:rPr lang="tr-TR" b="1" dirty="0" smtClean="0">
                <a:solidFill>
                  <a:srgbClr val="002060"/>
                </a:solidFill>
              </a:rPr>
              <a:t>TR kim uygular?</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normAutofit fontScale="85000" lnSpcReduction="10000"/>
          </a:bodyPr>
          <a:lstStyle/>
          <a:p>
            <a:r>
              <a:rPr lang="tr-TR" dirty="0" smtClean="0"/>
              <a:t>TR uzmanı, </a:t>
            </a:r>
            <a:r>
              <a:rPr lang="tr-TR" dirty="0" err="1" smtClean="0"/>
              <a:t>rekreasyonel</a:t>
            </a:r>
            <a:r>
              <a:rPr lang="tr-TR" dirty="0" smtClean="0"/>
              <a:t> kaynakları kullanarak özel gruplar (yaşlı, engelli, hasta, mahkum, madde bağımlısı vb.) için programlar geliştiren ve bunları bir sistem içerisinde uygulayan kişidir. </a:t>
            </a:r>
          </a:p>
          <a:p>
            <a:r>
              <a:rPr lang="tr-TR" dirty="0" smtClean="0"/>
              <a:t>Ülkemizde henüz tam olarak tanınmayan TR uzmanı birçok Avrupa ülkesinde özellikle ABD de meslek olarak tanınmış ve lisans veya sertifika programları olan bir meslektir. </a:t>
            </a:r>
          </a:p>
          <a:p>
            <a:r>
              <a:rPr lang="tr-TR" dirty="0" smtClean="0"/>
              <a:t>Ülkemizde bu ihtiyacı daha çok fizik tedavi ve rehabilitasyon uzmanları gidermektedir. </a:t>
            </a:r>
          </a:p>
          <a:p>
            <a:r>
              <a:rPr lang="tr-TR" dirty="0" smtClean="0"/>
              <a:t>Ancak bu meslek grubunun spor ve sanat etkinliklerinde eksiklikleri vardır. </a:t>
            </a:r>
          </a:p>
          <a:p>
            <a:r>
              <a:rPr lang="tr-TR" dirty="0" smtClean="0"/>
              <a:t>Bu eksiklikler yardımcı personel olarak BESYO  rekreasyon bölümü mezunları tarafından giderilmeye çalışılmaktadır.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968152"/>
          </a:xfrm>
        </p:spPr>
        <p:txBody>
          <a:bodyPr>
            <a:normAutofit fontScale="90000"/>
          </a:bodyPr>
          <a:lstStyle/>
          <a:p>
            <a:r>
              <a:rPr lang="tr-TR" b="1" dirty="0" smtClean="0">
                <a:solidFill>
                  <a:srgbClr val="002060"/>
                </a:solidFill>
              </a:rPr>
              <a:t>TR uygulayanın özellikleri</a:t>
            </a:r>
            <a:r>
              <a:rPr lang="tr-TR" dirty="0" smtClean="0"/>
              <a:t/>
            </a:r>
            <a:br>
              <a:rPr lang="tr-TR" dirty="0" smtClean="0"/>
            </a:br>
            <a:endParaRPr lang="tr-TR" dirty="0"/>
          </a:p>
        </p:txBody>
      </p:sp>
      <p:sp>
        <p:nvSpPr>
          <p:cNvPr id="2" name="1 İçerik Yer Tutucusu"/>
          <p:cNvSpPr>
            <a:spLocks noGrp="1"/>
          </p:cNvSpPr>
          <p:nvPr>
            <p:ph sz="quarter" idx="1"/>
          </p:nvPr>
        </p:nvSpPr>
        <p:spPr/>
        <p:txBody>
          <a:bodyPr>
            <a:normAutofit fontScale="47500" lnSpcReduction="20000"/>
          </a:bodyPr>
          <a:lstStyle/>
          <a:p>
            <a:r>
              <a:rPr lang="tr-TR" b="1" dirty="0" smtClean="0"/>
              <a:t>TR </a:t>
            </a:r>
            <a:r>
              <a:rPr lang="tr-TR" dirty="0" smtClean="0"/>
              <a:t>uzmanı, çalıştığı grubun veya bireyin bir çok özel ihtiyacı olabileceğini bilmelidir. Bunun için;</a:t>
            </a:r>
          </a:p>
          <a:p>
            <a:r>
              <a:rPr lang="tr-TR" dirty="0" smtClean="0"/>
              <a:t>1.Rahat, sakin, sabırlı, ikna edici ve anlayışlı olmalı</a:t>
            </a:r>
          </a:p>
          <a:p>
            <a:r>
              <a:rPr lang="tr-TR" dirty="0" smtClean="0"/>
              <a:t>2.Yaratıcı ve hayal gücü yüksek olmalı</a:t>
            </a:r>
          </a:p>
          <a:p>
            <a:r>
              <a:rPr lang="tr-TR" dirty="0" smtClean="0"/>
              <a:t>3.Mizah gücü olmalı</a:t>
            </a:r>
          </a:p>
          <a:p>
            <a:r>
              <a:rPr lang="tr-TR" dirty="0" smtClean="0"/>
              <a:t>4.Bir müzik aleti çalabilmeli</a:t>
            </a:r>
          </a:p>
          <a:p>
            <a:r>
              <a:rPr lang="tr-TR" dirty="0" smtClean="0"/>
              <a:t>5.Tiyatro, drama özelliği olmalı</a:t>
            </a:r>
          </a:p>
          <a:p>
            <a:r>
              <a:rPr lang="tr-TR" dirty="0" smtClean="0"/>
              <a:t>6.Sportif etkinlikleri yapabilecek fiziksel yetenek, beceri ve kondisyona sahip olmalı</a:t>
            </a:r>
          </a:p>
          <a:p>
            <a:r>
              <a:rPr lang="tr-TR" dirty="0" smtClean="0"/>
              <a:t>7.Hedef kitle için ilgili birey ve kurumlarla (sağlık merkezi, rehabilitasyon merkezi, doktor, psikolog, özel eğitim uzmanı vb.) ortak çalışabilmeli </a:t>
            </a:r>
          </a:p>
          <a:p>
            <a:r>
              <a:rPr lang="tr-TR" dirty="0" smtClean="0"/>
              <a:t>8.Bireysel ve grup sporları planlayıp uygulayabilmeli</a:t>
            </a:r>
          </a:p>
          <a:p>
            <a:r>
              <a:rPr lang="tr-TR" dirty="0" smtClean="0"/>
              <a:t>9.Gezi ve eğlence düzenleyebilmeli</a:t>
            </a:r>
          </a:p>
          <a:p>
            <a:r>
              <a:rPr lang="tr-TR" dirty="0" smtClean="0"/>
              <a:t>10.Çalışma grubu veya bireyi ile ilgili çalışma raporu (temel durum-gelişim- ilerleme veya gerileme) hazırlayıp rapor hazırlayabilmeli</a:t>
            </a:r>
          </a:p>
          <a:p>
            <a:r>
              <a:rPr lang="tr-TR" dirty="0" smtClean="0"/>
              <a:t>11.Çalışma programı hazırlarken grubun veya bireyin isteklerini göz önünde bulundurmalı</a:t>
            </a:r>
          </a:p>
          <a:p>
            <a:r>
              <a:rPr lang="tr-TR" dirty="0" smtClean="0"/>
              <a:t>12.Uzman hedef kitleye veya bireye koşulsuz olumlu yaklaşmalı, yargısız olmalı ve empati yapabilmeli</a:t>
            </a:r>
          </a:p>
          <a:p>
            <a:r>
              <a:rPr lang="tr-TR" dirty="0" smtClean="0"/>
              <a:t>13.Merhametli olmalı ancak bunu acıma hissi ile karıştırmamalı</a:t>
            </a:r>
          </a:p>
          <a:p>
            <a:r>
              <a:rPr lang="tr-TR" dirty="0" smtClean="0"/>
              <a:t>14.Toplumsal duyarlılığı gelişmiş, çevreye, hayvan haklarına, engelli haklarına bakıma muhtaç bireyler haklarına vb. karşı sorumlu hissetmeli</a:t>
            </a:r>
          </a:p>
          <a:p>
            <a:r>
              <a:rPr lang="tr-TR" b="1" dirty="0" smtClean="0"/>
              <a:t> </a:t>
            </a:r>
            <a:endParaRPr lang="tr-TR" dirty="0" smtClean="0"/>
          </a:p>
          <a:p>
            <a:r>
              <a:rPr lang="tr-TR" b="1" dirty="0" smtClean="0"/>
              <a:t> </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Bu alanda çalışmak isteyen birinin dinamik, farklı perspektiflerden bakan (fiziksel, duygusal, psikolojik, toplumsal vb.), orijinal teoriler üretebilen, tüm okul dönemlerini kapsayan (okulöncesi, ilkokul, ortaokul, lise, üniversite vb.) ve problem çözen özelliklere sahip olması gerekir. </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968152"/>
          </a:xfrm>
        </p:spPr>
        <p:txBody>
          <a:bodyPr>
            <a:normAutofit fontScale="90000"/>
          </a:bodyPr>
          <a:lstStyle/>
          <a:p>
            <a:r>
              <a:rPr lang="tr-TR" b="1" dirty="0" smtClean="0">
                <a:solidFill>
                  <a:srgbClr val="002060"/>
                </a:solidFill>
              </a:rPr>
              <a:t>TR prosedürü</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2" name="1 İçerik Yer Tutucusu"/>
          <p:cNvSpPr>
            <a:spLocks noGrp="1"/>
          </p:cNvSpPr>
          <p:nvPr>
            <p:ph sz="quarter" idx="1"/>
          </p:nvPr>
        </p:nvSpPr>
        <p:spPr/>
        <p:txBody>
          <a:bodyPr>
            <a:normAutofit fontScale="77500" lnSpcReduction="20000"/>
          </a:bodyPr>
          <a:lstStyle/>
          <a:p>
            <a:r>
              <a:rPr lang="tr-TR" dirty="0" smtClean="0"/>
              <a:t> </a:t>
            </a:r>
          </a:p>
          <a:p>
            <a:r>
              <a:rPr lang="tr-TR" dirty="0" smtClean="0"/>
              <a:t>TR prosedürü 4 bölümü içerir. </a:t>
            </a:r>
          </a:p>
          <a:p>
            <a:r>
              <a:rPr lang="tr-TR" dirty="0" smtClean="0"/>
              <a:t>Bunlar, </a:t>
            </a:r>
            <a:r>
              <a:rPr lang="tr-TR" dirty="0" smtClean="0">
                <a:solidFill>
                  <a:srgbClr val="FF0000"/>
                </a:solidFill>
              </a:rPr>
              <a:t>belirleme, planlama, uygulama ve ölçme- değerlendirmedir</a:t>
            </a:r>
            <a:r>
              <a:rPr lang="tr-TR" dirty="0" smtClean="0"/>
              <a:t>. </a:t>
            </a:r>
          </a:p>
          <a:p>
            <a:r>
              <a:rPr lang="tr-TR" dirty="0" smtClean="0"/>
              <a:t>Belirleme, Hastanın, müşterinin veya hedef kitlenin TR servisiyle </a:t>
            </a:r>
            <a:r>
              <a:rPr lang="tr-TR" dirty="0" err="1" smtClean="0"/>
              <a:t>ilşkili</a:t>
            </a:r>
            <a:r>
              <a:rPr lang="tr-TR" dirty="0" smtClean="0"/>
              <a:t> olan hâlihazırdaki durumunun içerdiği kimliğidir. </a:t>
            </a:r>
          </a:p>
          <a:p>
            <a:r>
              <a:rPr lang="tr-TR" dirty="0" smtClean="0"/>
              <a:t>Planlama, bireysel alıcı için tedavi planı geliştirme, Uygun TR programı içerisine alıcıyı yerleştirme ve bu hareket yapısını hedeflenen amaçlara göre yerleştirmedir. </a:t>
            </a:r>
          </a:p>
          <a:p>
            <a:r>
              <a:rPr lang="tr-TR" dirty="0" smtClean="0"/>
              <a:t>Uygulama, planlanan programın kurtarılmasını içerir ve deneyimlerle ilgili olarak program öncesi, program boyunca ve program meydana geldikten sonraki aşamadır. </a:t>
            </a:r>
          </a:p>
          <a:p>
            <a:r>
              <a:rPr lang="tr-TR" dirty="0" smtClean="0"/>
              <a:t>Ölçme- Değerlendirme ise, alıcının ilerleme ya da gerileme verileridir. Bu bilgi TR prosedüründe devam eden ince ayarlarda kullanılabilir. </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b="1" dirty="0" smtClean="0"/>
              <a:t>1.Belirleme:</a:t>
            </a:r>
            <a:r>
              <a:rPr lang="tr-TR" dirty="0" smtClean="0"/>
              <a:t> Temel olarak alıcı TR programına girdiği zaman hakkındaki bilgi toplama sürecidir. </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err="1" smtClean="0">
                <a:solidFill>
                  <a:srgbClr val="FF0000"/>
                </a:solidFill>
              </a:rPr>
              <a:t>Stumbo</a:t>
            </a:r>
            <a:r>
              <a:rPr lang="tr-TR" dirty="0" smtClean="0">
                <a:solidFill>
                  <a:srgbClr val="FF0000"/>
                </a:solidFill>
              </a:rPr>
              <a:t> (2002) </a:t>
            </a:r>
            <a:r>
              <a:rPr lang="tr-TR" dirty="0" smtClean="0"/>
              <a:t>TR belirleme konusunu daha fazla kavramlaştırmak için 4 bölgede sınıflandırmıştır. </a:t>
            </a:r>
          </a:p>
          <a:p>
            <a:r>
              <a:rPr lang="tr-TR" dirty="0" smtClean="0"/>
              <a:t>*Alıcı için bir taban oluşturma ve alıcının ilerlemesinin özetini bilgisayara kaydederek bilgi toplama</a:t>
            </a:r>
          </a:p>
          <a:p>
            <a:r>
              <a:rPr lang="tr-TR" dirty="0" smtClean="0"/>
              <a:t>*Genel etkinlik programını belirlemeye karar verme</a:t>
            </a:r>
          </a:p>
          <a:p>
            <a:r>
              <a:rPr lang="tr-TR" dirty="0" smtClean="0"/>
              <a:t>*TR içinde ve dışındaki uzmanlara iletişime geçme</a:t>
            </a:r>
          </a:p>
          <a:p>
            <a:r>
              <a:rPr lang="tr-TR" dirty="0" smtClean="0"/>
              <a:t>*Tıbbi tedavi ve </a:t>
            </a:r>
            <a:r>
              <a:rPr lang="tr-TR" dirty="0" err="1" smtClean="0"/>
              <a:t>medicaid</a:t>
            </a:r>
            <a:r>
              <a:rPr lang="tr-TR" dirty="0" smtClean="0"/>
              <a:t> servisleri olarak ulusal ajanslar ve derneklerle ile toplantılar yapma</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TR uzmanı bu prosedürü uygulayabilmek için gerekli formları (A VE B FORMU) hazırlamalıdır. Belirleme metodu olarak birkaç özel bilgi toplama stratejisi kullanabilirsiniz. Bu metotlar;</a:t>
            </a:r>
          </a:p>
          <a:p>
            <a:pPr lvl="0"/>
            <a:r>
              <a:rPr lang="tr-TR" dirty="0" smtClean="0"/>
              <a:t>Alıcı ile ilgili mevcut belgelerin gözden geçirilmesi</a:t>
            </a:r>
          </a:p>
          <a:p>
            <a:pPr lvl="0"/>
            <a:r>
              <a:rPr lang="tr-TR" dirty="0" smtClean="0"/>
              <a:t>Standart değerlendirme ve ilgi envanteri</a:t>
            </a:r>
          </a:p>
          <a:p>
            <a:pPr lvl="0"/>
            <a:r>
              <a:rPr lang="tr-TR" dirty="0" smtClean="0"/>
              <a:t>Görüşme</a:t>
            </a:r>
          </a:p>
          <a:p>
            <a:pPr lvl="0"/>
            <a:r>
              <a:rPr lang="tr-TR" dirty="0" smtClean="0"/>
              <a:t>Gözlem</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85000" lnSpcReduction="10000"/>
          </a:bodyPr>
          <a:lstStyle/>
          <a:p>
            <a:r>
              <a:rPr lang="tr-TR" b="1" dirty="0" smtClean="0"/>
              <a:t>2.planlama: </a:t>
            </a:r>
            <a:r>
              <a:rPr lang="tr-TR" dirty="0" smtClean="0"/>
              <a:t>TR planlama çoklu seviyelerde oluşur. Planlamanın geniş şekli </a:t>
            </a:r>
            <a:r>
              <a:rPr lang="tr-TR" b="1" dirty="0" smtClean="0"/>
              <a:t>“Kapsamlı Program Planlaması”</a:t>
            </a:r>
            <a:r>
              <a:rPr lang="tr-TR" dirty="0" smtClean="0"/>
              <a:t> olarak adlandırılır (görünüz, </a:t>
            </a:r>
            <a:r>
              <a:rPr lang="tr-TR" dirty="0" err="1" smtClean="0"/>
              <a:t>Stumbo</a:t>
            </a:r>
            <a:r>
              <a:rPr lang="tr-TR" dirty="0" smtClean="0"/>
              <a:t>&amp;</a:t>
            </a:r>
            <a:r>
              <a:rPr lang="tr-TR" dirty="0" err="1" smtClean="0"/>
              <a:t>Peterson</a:t>
            </a:r>
            <a:r>
              <a:rPr lang="tr-TR" dirty="0" smtClean="0"/>
              <a:t>, 2004)</a:t>
            </a:r>
          </a:p>
          <a:p>
            <a:r>
              <a:rPr lang="tr-TR" dirty="0" smtClean="0">
                <a:solidFill>
                  <a:srgbClr val="FF0000"/>
                </a:solidFill>
              </a:rPr>
              <a:t>Programın ikinci sırası </a:t>
            </a:r>
            <a:r>
              <a:rPr lang="tr-TR" dirty="0" smtClean="0"/>
              <a:t>özel program planlamadır ki bölüm içerisinde uygulanabilen seçilen özel programın detaylandırılmasını içerir. Farklı alıcılar için farklı özel programlar gerekebilir. Bu yüzden uygulama programı ya da genellikle ajanslar birkaç özel programa sahip olmalıdır. </a:t>
            </a:r>
          </a:p>
          <a:p>
            <a:r>
              <a:rPr lang="tr-TR" dirty="0" smtClean="0">
                <a:solidFill>
                  <a:srgbClr val="FF0000"/>
                </a:solidFill>
              </a:rPr>
              <a:t>Planlamanın üçüncü kısmı,  </a:t>
            </a:r>
            <a:r>
              <a:rPr lang="tr-TR" dirty="0" smtClean="0"/>
              <a:t>bireysel alıcı için planlamadır. Çünkü kapsamlı ve özel program planlama bireysel alıcı için planlamanın bu bölüm ilk odak noktası, diğer test kitaplarının ve diğer kursların büyük bir odak noktasıdır. </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7500" lnSpcReduction="20000"/>
          </a:bodyPr>
          <a:lstStyle/>
          <a:p>
            <a:r>
              <a:rPr lang="tr-TR" b="1" dirty="0" smtClean="0"/>
              <a:t>3.uygulama: </a:t>
            </a:r>
            <a:r>
              <a:rPr lang="tr-TR" dirty="0" smtClean="0"/>
              <a:t>Uygulanacak her TR program seti beceri diyalogları sürecinde gelişir. </a:t>
            </a:r>
          </a:p>
          <a:p>
            <a:r>
              <a:rPr lang="tr-TR" dirty="0" smtClean="0"/>
              <a:t>Bu diğer pratik elementlerin gelişmesine yardımcı olur. Teorik olarak hazırlanana program kitapçıkları yanı sıra pratik beceri programları da gereklidir. </a:t>
            </a:r>
          </a:p>
          <a:p>
            <a:r>
              <a:rPr lang="tr-TR" dirty="0" smtClean="0"/>
              <a:t>Her TR uzmanı çalışma alanında mükemmel değildir. Çalışma sürecinde araştırmak ve alanında kendini geliştirmek zorundadır. </a:t>
            </a:r>
          </a:p>
          <a:p>
            <a:r>
              <a:rPr lang="tr-TR" dirty="0" smtClean="0"/>
              <a:t>TR uzmanının çalışmaları gün, ay ve hayat boyu gelişerek devam edecektir. Bu durumlarla ilgili olarak bir beceri pratikle gelişir. </a:t>
            </a:r>
          </a:p>
          <a:p>
            <a:r>
              <a:rPr lang="tr-TR" dirty="0" smtClean="0"/>
              <a:t>Başarının anahtarı işe odaklanmak ve anlamlı tartışmalar için fırsatlar oluşturmaktır. </a:t>
            </a:r>
          </a:p>
          <a:p>
            <a:r>
              <a:rPr lang="tr-TR" dirty="0" smtClean="0"/>
              <a:t>TR uzmanının gelişmesi için diğer meslektaşlarıyla diyalog kurup eleştirileri değerlendirmektir. Bu hazırlayıcı işler ise teknik becerilerdir.</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7500" lnSpcReduction="20000"/>
          </a:bodyPr>
          <a:lstStyle/>
          <a:p>
            <a:r>
              <a:rPr lang="tr-TR" b="1" dirty="0" smtClean="0"/>
              <a:t>Teknik beceriler: </a:t>
            </a:r>
            <a:r>
              <a:rPr lang="tr-TR" dirty="0" smtClean="0"/>
              <a:t>Teknik beriler bazen zor becerilere referans olur. İş sorumlulukları ile ilgili fiziksel görevleri kapsar. Örneğin; Çalışma yaprağı, doğru ekipmanı kullanmak ve bakımını yapmak, oturum planlaması ve doğru bir aktivite göstermek</a:t>
            </a:r>
          </a:p>
          <a:p>
            <a:r>
              <a:rPr lang="tr-TR" b="1" dirty="0" smtClean="0"/>
              <a:t>Kolaylaştırıcı beceriler </a:t>
            </a:r>
            <a:r>
              <a:rPr lang="tr-TR" dirty="0" smtClean="0"/>
              <a:t>ya da yumuşak beceriler, terapistin hastası ile ilgili bireysel iletişimi ile ilişkilidir. Teknik beceriler yüksek bir rekabet içerisinde şekillenip ve yapılandırıldığında  Kolaylaştırıcı beceriler maksimum şeklini alır. Şayet uzman bir oturum öncesi rastgele bir etkinlik yapacak olursa, aktivite kurallarını anlamada, zorunlu ihtiyaç olan ekipmanı hazırlamada, alıcının ihtiyacını belirlemede başarısız olur. Yeterli hazırlık ve pratik grup üzerine odaklanmasına ve gruptaki kız ve erkek alıcıların ihtiyaçlarını tam olarak belirlemesine yardım eder. Bu da kolaylaştırıcı </a:t>
            </a:r>
            <a:r>
              <a:rPr lang="tr-TR" dirty="0" err="1" smtClean="0"/>
              <a:t>terapotiki</a:t>
            </a:r>
            <a:r>
              <a:rPr lang="tr-TR" dirty="0" smtClean="0"/>
              <a:t> geliştirir. Teknik becerilerin başarısı, aktivite planının da dahil olduğu genel planlama içerisinde ele alınır. </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92500" lnSpcReduction="10000"/>
          </a:bodyPr>
          <a:lstStyle/>
          <a:p>
            <a:r>
              <a:rPr lang="tr-TR" dirty="0" smtClean="0"/>
              <a:t> </a:t>
            </a:r>
            <a:r>
              <a:rPr lang="tr-TR" b="1" dirty="0" smtClean="0"/>
              <a:t>Kolaylaştırıcı beceriler: </a:t>
            </a:r>
            <a:r>
              <a:rPr lang="tr-TR" dirty="0" smtClean="0"/>
              <a:t>Kolaylaştırıcı beceriler, </a:t>
            </a:r>
            <a:r>
              <a:rPr lang="tr-TR" dirty="0" err="1" smtClean="0"/>
              <a:t>terapotikle</a:t>
            </a:r>
            <a:r>
              <a:rPr lang="tr-TR" dirty="0" smtClean="0"/>
              <a:t> ya da deneyimlerle ilişkili şeyler yaratmadır. Onlar TR insancıl tarafını sunarlar. Becerilerin gözlenmesi, aktif dinleme ve danışmanlık becerilerinin hepsinin birlikte çalışması kişinin gelişip büyümesine imkân tanır. Çünkü kolaylaştırma teknik işlerin şartları içerisinde meydana gelir. Bu aşamada 3 safha tartışılacaktır. </a:t>
            </a:r>
          </a:p>
          <a:p>
            <a:r>
              <a:rPr lang="tr-TR" b="1" dirty="0" smtClean="0"/>
              <a:t>1-</a:t>
            </a:r>
            <a:r>
              <a:rPr lang="tr-TR" b="1" dirty="0" err="1" smtClean="0"/>
              <a:t>Briefing</a:t>
            </a:r>
            <a:r>
              <a:rPr lang="tr-TR" b="1" dirty="0" smtClean="0"/>
              <a:t>-</a:t>
            </a:r>
            <a:r>
              <a:rPr lang="tr-TR" dirty="0" smtClean="0"/>
              <a:t>İş öncesi</a:t>
            </a:r>
            <a:r>
              <a:rPr lang="tr-TR" b="1" dirty="0" smtClean="0"/>
              <a:t> </a:t>
            </a:r>
            <a:r>
              <a:rPr lang="tr-TR" dirty="0" smtClean="0"/>
              <a:t>kısa toplantı</a:t>
            </a:r>
          </a:p>
          <a:p>
            <a:r>
              <a:rPr lang="tr-TR" b="1" dirty="0" smtClean="0"/>
              <a:t>2-</a:t>
            </a:r>
            <a:r>
              <a:rPr lang="tr-TR" b="1" dirty="0" err="1" smtClean="0"/>
              <a:t>Leading</a:t>
            </a:r>
            <a:r>
              <a:rPr lang="tr-TR" b="1" dirty="0" smtClean="0"/>
              <a:t>-</a:t>
            </a:r>
            <a:r>
              <a:rPr lang="tr-TR" dirty="0" smtClean="0"/>
              <a:t>Liderlik, rehberlik</a:t>
            </a:r>
          </a:p>
          <a:p>
            <a:r>
              <a:rPr lang="tr-TR" b="1" dirty="0" smtClean="0"/>
              <a:t>3-</a:t>
            </a:r>
            <a:r>
              <a:rPr lang="tr-TR" b="1" dirty="0" err="1" smtClean="0"/>
              <a:t>Debriefing</a:t>
            </a:r>
            <a:r>
              <a:rPr lang="tr-TR" b="1" dirty="0" smtClean="0"/>
              <a:t>-</a:t>
            </a:r>
            <a:r>
              <a:rPr lang="tr-TR" dirty="0" smtClean="0"/>
              <a:t>Bilgilendirme</a:t>
            </a:r>
          </a:p>
          <a:p>
            <a:r>
              <a:rPr lang="tr-TR" b="1" dirty="0" smtClean="0"/>
              <a:t>1-</a:t>
            </a:r>
            <a:r>
              <a:rPr lang="tr-TR" b="1" dirty="0" err="1" smtClean="0"/>
              <a:t>Briefing</a:t>
            </a:r>
            <a:r>
              <a:rPr lang="tr-TR" b="1" dirty="0" smtClean="0"/>
              <a:t>-</a:t>
            </a:r>
            <a:r>
              <a:rPr lang="tr-TR" dirty="0" smtClean="0"/>
              <a:t>İş öncesi</a:t>
            </a:r>
            <a:r>
              <a:rPr lang="tr-TR" b="1" dirty="0" smtClean="0"/>
              <a:t> </a:t>
            </a:r>
            <a:r>
              <a:rPr lang="tr-TR" dirty="0" smtClean="0"/>
              <a:t>kısa toplantı: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0000" lnSpcReduction="20000"/>
          </a:bodyPr>
          <a:lstStyle/>
          <a:p>
            <a:r>
              <a:rPr lang="tr-TR" dirty="0" smtClean="0"/>
              <a:t>. Aşağıda  TR etkinliklerinden sonra sorulacak sorular TR işine kar getirecektir:</a:t>
            </a:r>
          </a:p>
          <a:p>
            <a:r>
              <a:rPr lang="tr-TR" dirty="0" smtClean="0"/>
              <a:t>-Oturum boyunca benim oynadığım rol nedir?</a:t>
            </a:r>
          </a:p>
          <a:p>
            <a:r>
              <a:rPr lang="tr-TR" dirty="0" smtClean="0"/>
              <a:t>-Fiziksel durumum nerededir? Bulunduğum bölge ve grubu etkileme hareketim nasıldır?</a:t>
            </a:r>
          </a:p>
          <a:p>
            <a:r>
              <a:rPr lang="tr-TR" dirty="0" smtClean="0"/>
              <a:t>-Duygusal durumum nerededir? Korkak mıyım?  Sinirli miyim? Sabırsız mıyım? Deli miyim?</a:t>
            </a:r>
          </a:p>
          <a:p>
            <a:r>
              <a:rPr lang="tr-TR" dirty="0" smtClean="0"/>
              <a:t>-İletişimim nasıldır? (Sözlü, sözsüz) dinleme? Yönetme? Kolaylaştırıcı?</a:t>
            </a:r>
          </a:p>
          <a:p>
            <a:r>
              <a:rPr lang="tr-TR" dirty="0" smtClean="0"/>
              <a:t>-</a:t>
            </a:r>
            <a:r>
              <a:rPr lang="tr-TR" dirty="0" err="1" smtClean="0"/>
              <a:t>Magduriyet</a:t>
            </a:r>
            <a:r>
              <a:rPr lang="tr-TR" dirty="0" smtClean="0"/>
              <a:t> ya da ayrıştırma gibi tahmini problemlerim nedir?</a:t>
            </a:r>
          </a:p>
          <a:p>
            <a:r>
              <a:rPr lang="tr-TR" dirty="0" smtClean="0"/>
              <a:t>-Başarılarım ve aksiliklerim nedir? Kolaylaştırıcı olan özel başarım oldu mu? Çok Fazla yardım yaptım mı?</a:t>
            </a:r>
          </a:p>
          <a:p>
            <a:r>
              <a:rPr lang="tr-TR" dirty="0" smtClean="0"/>
              <a:t>-Hedef başarılarımı ve ayarlamalarımı bilgisayara kaydettim mi?</a:t>
            </a:r>
          </a:p>
          <a:p>
            <a:r>
              <a:rPr lang="tr-TR" dirty="0" smtClean="0"/>
              <a:t>-Nasıl not aldım? Zihinsel olarak mı ya da yazarak mı? </a:t>
            </a:r>
          </a:p>
          <a:p>
            <a:r>
              <a:rPr lang="tr-TR" dirty="0" smtClean="0"/>
              <a:t>-Onlar ve onların alakaları, ilgileri nedir?</a:t>
            </a:r>
          </a:p>
          <a:p>
            <a:r>
              <a:rPr lang="tr-TR" dirty="0" smtClean="0"/>
              <a:t>TR uzmanı muhtemelen bu sorulara evet ya da hayır olarak cevap verecektir. Olumsuzluklar karşısında tedbir alarak, olumluya çevirecektir.</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55000" lnSpcReduction="20000"/>
          </a:bodyPr>
          <a:lstStyle/>
          <a:p>
            <a:r>
              <a:rPr lang="tr-TR" b="1" dirty="0" smtClean="0"/>
              <a:t>3-</a:t>
            </a:r>
            <a:r>
              <a:rPr lang="tr-TR" b="1" dirty="0" err="1" smtClean="0"/>
              <a:t>Debriefing</a:t>
            </a:r>
            <a:r>
              <a:rPr lang="tr-TR" b="1" dirty="0" smtClean="0"/>
              <a:t>-</a:t>
            </a:r>
            <a:r>
              <a:rPr lang="tr-TR" dirty="0" smtClean="0"/>
              <a:t>Bilgilendirme: TR seanslarının bilgilendirmesi, seans boyunca meydana gelen etkinlikler hakkındaki eleştirileri içerir. Deneyimler ve alıcının duygularını, seansların uygunluğunu, terapi hedefleri boyunca (uygun olduğunda spiral hedefler) hedef seanslarına doğru düzenler. Çoğu uygulanan teknikler,  deneyimlerle geliştirilmiştir. Bu süreçte çok geniş olarak kullanılanlardan bir tanesi” ne? Ne yani? Ve şimdi ne? Yaklaşımıdır (dışa bağlı yaklaşım). </a:t>
            </a:r>
          </a:p>
          <a:p>
            <a:r>
              <a:rPr lang="tr-TR" b="1" dirty="0" smtClean="0"/>
              <a:t>Ne </a:t>
            </a:r>
            <a:r>
              <a:rPr lang="tr-TR" dirty="0" smtClean="0"/>
              <a:t>? seans boyunca meydana gelen somut etkinlikleri içerir (ne yapıldı?) Bu tartışma alıcının seans boyunca önemli konuları hatırlamasına yardım eder.</a:t>
            </a:r>
          </a:p>
          <a:p>
            <a:r>
              <a:rPr lang="tr-TR" b="1" dirty="0" smtClean="0"/>
              <a:t>Ne yani</a:t>
            </a:r>
            <a:r>
              <a:rPr lang="tr-TR" dirty="0" smtClean="0"/>
              <a:t>? Alıcının bireysel ya da grup olarak yaptığı aktivite hedefleri hakkındaki duygusal durumu ve reaksiyonunu ortaya çıkarır. </a:t>
            </a:r>
          </a:p>
          <a:p>
            <a:r>
              <a:rPr lang="tr-TR" b="1" dirty="0" smtClean="0"/>
              <a:t>Ve şimdi ne</a:t>
            </a:r>
            <a:r>
              <a:rPr lang="tr-TR" dirty="0" smtClean="0"/>
              <a:t>? Terapi çevresinin dışındaki gerçek dünya ile ilişkileri içerir. Örneğin anne ve babanızla yüz yüze kaldığınızdaki isteksizliğiniz, grupla çalışmalarınızda nasıldır? Bu tartışma çoğu kişi için zordur.</a:t>
            </a:r>
          </a:p>
          <a:p>
            <a:r>
              <a:rPr lang="tr-TR" dirty="0" smtClean="0"/>
              <a:t>Diğer bir strateji, direk işleme stratejisi ki bu 5 aşamadan meydana gelmektedir. Bu alıcının görüşleri sonucunda düşüncesine göre aşamadan aşamaya kolaylıkla hareket etme stratejisidir. İlk soru </a:t>
            </a:r>
            <a:r>
              <a:rPr lang="tr-TR" b="1" dirty="0" smtClean="0"/>
              <a:t>Fark etmedi mi</a:t>
            </a:r>
            <a:r>
              <a:rPr lang="tr-TR" dirty="0" smtClean="0"/>
              <a:t>? Takip eden soru </a:t>
            </a:r>
            <a:r>
              <a:rPr lang="tr-TR" b="1" dirty="0" smtClean="0"/>
              <a:t>neden oldu? Bu hayatta olur mu? Neden oluyor? Bunu nasıl kullanabilirsiniz? </a:t>
            </a:r>
            <a:r>
              <a:rPr lang="tr-TR" dirty="0" smtClean="0"/>
              <a:t>Sorularıdır. </a:t>
            </a:r>
          </a:p>
          <a:p>
            <a:r>
              <a:rPr lang="tr-TR" dirty="0" smtClean="0"/>
              <a:t>İki teknik arasındaki benzerlikler tesadüfi değildir. Çünkü başarıda benzer sonuçlar vardır. Fakat farklılıklar da vardır. Bu iki yaklaşımda TR projesi için yol göstericidir. Fakat her durum için geçerli değildir. Örneğin zihinsel engelli yetişkinler için bir serbest zaman eğitim programında </a:t>
            </a:r>
            <a:r>
              <a:rPr lang="tr-TR" b="1" dirty="0" smtClean="0"/>
              <a:t>eğer varsa ne yapacaksın?</a:t>
            </a:r>
            <a:r>
              <a:rPr lang="tr-TR" dirty="0" smtClean="0"/>
              <a:t> Sorusu ile dersi öğrenme odak noktası olabilir. Sorular başarı için öğrenme becerilerini göstererek ve pozitif takviye sunarak da sorulabilir.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256184"/>
          </a:xfrm>
        </p:spPr>
        <p:txBody>
          <a:bodyPr>
            <a:normAutofit fontScale="90000"/>
          </a:bodyPr>
          <a:lstStyle/>
          <a:p>
            <a:r>
              <a:rPr lang="tr-TR" dirty="0" smtClean="0">
                <a:solidFill>
                  <a:srgbClr val="002060"/>
                </a:solidFill>
              </a:rPr>
              <a:t>TR alanını meslek olarak seçecek bireyin şu sorulara cevap vermesi gerekir.</a:t>
            </a:r>
            <a:r>
              <a:rPr lang="tr-TR" dirty="0" smtClean="0"/>
              <a:t/>
            </a:r>
            <a:br>
              <a:rPr lang="tr-TR" dirty="0" smtClean="0"/>
            </a:br>
            <a:endParaRPr lang="tr-TR" dirty="0"/>
          </a:p>
        </p:txBody>
      </p:sp>
      <p:sp>
        <p:nvSpPr>
          <p:cNvPr id="2" name="1 İçerik Yer Tutucusu"/>
          <p:cNvSpPr>
            <a:spLocks noGrp="1"/>
          </p:cNvSpPr>
          <p:nvPr>
            <p:ph sz="quarter" idx="1"/>
          </p:nvPr>
        </p:nvSpPr>
        <p:spPr/>
        <p:txBody>
          <a:bodyPr>
            <a:normAutofit fontScale="92500" lnSpcReduction="20000"/>
          </a:bodyPr>
          <a:lstStyle/>
          <a:p>
            <a:r>
              <a:rPr lang="tr-TR" dirty="0" smtClean="0"/>
              <a:t>-Bu alan ilginizi çekiyor mu?</a:t>
            </a:r>
          </a:p>
          <a:p>
            <a:r>
              <a:rPr lang="tr-TR" dirty="0" smtClean="0"/>
              <a:t>-Bu alanda bilgi sahibi olmak ister misiniz?</a:t>
            </a:r>
          </a:p>
          <a:p>
            <a:r>
              <a:rPr lang="tr-TR" dirty="0" smtClean="0"/>
              <a:t>- Fiziksel aktiviteler hakkında ilginiz ve bilginiz var?</a:t>
            </a:r>
          </a:p>
          <a:p>
            <a:r>
              <a:rPr lang="tr-TR" dirty="0" smtClean="0"/>
              <a:t>-Başkalarına yardım etme merakınız ve özelliğiniz var mı?</a:t>
            </a:r>
          </a:p>
          <a:p>
            <a:r>
              <a:rPr lang="tr-TR" dirty="0" smtClean="0"/>
              <a:t>-Psikolojik konular ve yöntemlere karşı ilginiz var mı?</a:t>
            </a:r>
          </a:p>
          <a:p>
            <a:r>
              <a:rPr lang="tr-TR" dirty="0" smtClean="0"/>
              <a:t>-Sizin veya ailenizin birinde engel durumu var mı?</a:t>
            </a:r>
          </a:p>
          <a:p>
            <a:r>
              <a:rPr lang="tr-TR" dirty="0" smtClean="0"/>
              <a:t>-Sağlık, </a:t>
            </a:r>
            <a:r>
              <a:rPr lang="tr-TR" dirty="0" err="1" smtClean="0"/>
              <a:t>fitness</a:t>
            </a:r>
            <a:r>
              <a:rPr lang="tr-TR" dirty="0" smtClean="0"/>
              <a:t>(fiziksel gelişim kapasitesi), </a:t>
            </a:r>
            <a:r>
              <a:rPr lang="tr-TR" dirty="0" err="1" smtClean="0"/>
              <a:t>welness</a:t>
            </a:r>
            <a:r>
              <a:rPr lang="tr-TR" dirty="0" smtClean="0"/>
              <a:t>(dengeli beslenme ve sağlıklı yaşam) , yeterli ve dengeli beslenme vb. alanlarda ilgili ve bilgili misiniz?</a:t>
            </a:r>
          </a:p>
          <a:p>
            <a:r>
              <a:rPr lang="tr-TR" dirty="0" smtClean="0"/>
              <a:t>-Farklı bir alanda çalışmaya  (tıp, fizik tedavi, hemşirelik, evde bakım hizmetleri, yaşam koçluğu vb.) hazır mısınız?</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400200"/>
          </a:xfrm>
        </p:spPr>
        <p:txBody>
          <a:bodyPr>
            <a:normAutofit/>
          </a:bodyPr>
          <a:lstStyle/>
          <a:p>
            <a:r>
              <a:rPr lang="tr-TR" sz="2200" b="1" dirty="0" smtClean="0">
                <a:solidFill>
                  <a:schemeClr val="tx1"/>
                </a:solidFill>
              </a:rPr>
              <a:t>Yaygın Olarak Kullanılan Tanımlama Teknikleri </a:t>
            </a:r>
            <a:r>
              <a:rPr lang="tr-TR" dirty="0" smtClean="0"/>
              <a:t/>
            </a:r>
            <a:br>
              <a:rPr lang="tr-TR" dirty="0" smtClean="0"/>
            </a:br>
            <a:endParaRPr lang="tr-TR" dirty="0"/>
          </a:p>
        </p:txBody>
      </p:sp>
      <p:graphicFrame>
        <p:nvGraphicFramePr>
          <p:cNvPr id="4" name="3 İçerik Yer Tutucusu"/>
          <p:cNvGraphicFramePr>
            <a:graphicFrameLocks noGrp="1"/>
          </p:cNvGraphicFramePr>
          <p:nvPr>
            <p:ph sz="quarter" idx="1"/>
          </p:nvPr>
        </p:nvGraphicFramePr>
        <p:xfrm>
          <a:off x="301625" y="1527175"/>
          <a:ext cx="8504238" cy="4211320"/>
        </p:xfrm>
        <a:graphic>
          <a:graphicData uri="http://schemas.openxmlformats.org/drawingml/2006/table">
            <a:tbl>
              <a:tblPr firstRow="1" bandRow="1">
                <a:tableStyleId>{5C22544A-7EE6-4342-B048-85BDC9FD1C3A}</a:tableStyleId>
              </a:tblPr>
              <a:tblGrid>
                <a:gridCol w="1750095"/>
                <a:gridCol w="6754143"/>
              </a:tblGrid>
              <a:tr h="370840">
                <a:tc>
                  <a:txBody>
                    <a:bodyPr/>
                    <a:lstStyle/>
                    <a:p>
                      <a:pPr algn="just">
                        <a:lnSpc>
                          <a:spcPct val="150000"/>
                        </a:lnSpc>
                        <a:spcAft>
                          <a:spcPts val="0"/>
                        </a:spcAft>
                      </a:pPr>
                      <a:r>
                        <a:rPr lang="tr-TR" sz="1200" b="1" dirty="0">
                          <a:latin typeface="Times New Roman"/>
                          <a:ea typeface="Calibri"/>
                          <a:cs typeface="Times New Roman"/>
                        </a:rPr>
                        <a:t>Teknikler</a:t>
                      </a:r>
                      <a:endParaRPr lang="tr-TR" sz="1100" dirty="0">
                        <a:latin typeface="Calibri"/>
                        <a:ea typeface="Calibri"/>
                        <a:cs typeface="Times New Roman"/>
                      </a:endParaRPr>
                    </a:p>
                  </a:txBody>
                  <a:tcPr marL="68580" marR="68580" marT="0" marB="0"/>
                </a:tc>
                <a:tc>
                  <a:txBody>
                    <a:bodyPr/>
                    <a:lstStyle/>
                    <a:p>
                      <a:pPr algn="just">
                        <a:lnSpc>
                          <a:spcPct val="150000"/>
                        </a:lnSpc>
                        <a:spcAft>
                          <a:spcPts val="0"/>
                        </a:spcAft>
                      </a:pPr>
                      <a:r>
                        <a:rPr lang="tr-TR" sz="1200" b="1">
                          <a:latin typeface="Times New Roman"/>
                          <a:ea typeface="Calibri"/>
                          <a:cs typeface="Times New Roman"/>
                        </a:rPr>
                        <a:t>Tanımlama</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Dolaşmak(go around)</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a:latin typeface="Times New Roman"/>
                          <a:ea typeface="Calibri"/>
                          <a:cs typeface="Times New Roman"/>
                        </a:rPr>
                        <a:t>Her bir alıcının aktivitenin bir kısmına ya da aktiviteye ilişkin bir kelime ya da cümleyi tanımlayarak katkı sağlaması </a:t>
                      </a:r>
                      <a:r>
                        <a:rPr lang="tr-TR" sz="1200" b="1">
                          <a:latin typeface="Times New Roman"/>
                          <a:ea typeface="Calibri"/>
                          <a:cs typeface="Times New Roman"/>
                        </a:rPr>
                        <a:t>(Oturum sürecinde bir duyguyu paylaşabilir misin?)</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Kamçılamak (Whip)</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a:latin typeface="Times New Roman"/>
                          <a:ea typeface="Calibri"/>
                          <a:cs typeface="Times New Roman"/>
                        </a:rPr>
                        <a:t>Dolaşmaya benzer, fakat her bir alıcı moderatör tarafından verilen bir cümleyi tamamlar. Örneğin, </a:t>
                      </a:r>
                      <a:r>
                        <a:rPr lang="tr-TR" sz="1200" b="1">
                          <a:latin typeface="Times New Roman"/>
                          <a:ea typeface="Calibri"/>
                          <a:cs typeface="Times New Roman"/>
                        </a:rPr>
                        <a:t>Bugün bize……….oldu……fakat ben ……………hakkında kendimi iyi hissettim.</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Hafıza oyunu </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a:latin typeface="Times New Roman"/>
                          <a:ea typeface="Calibri"/>
                          <a:cs typeface="Times New Roman"/>
                        </a:rPr>
                        <a:t>Alıcının yapılanları hatırlaması kronolojik olarak sıralar. Uzman hatırlattığında hikayenin geçtiği yeren devam eder.</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Psikolojik(gestalt)</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a:latin typeface="Times New Roman"/>
                          <a:ea typeface="Calibri"/>
                          <a:cs typeface="Times New Roman"/>
                        </a:rPr>
                        <a:t>Alıcı gözlerini kapatır. Bir etkinliği hatırlar ve tanımlar. Özellikle mental yaralarını  sarar. Moderatör sorar.</a:t>
                      </a:r>
                      <a:r>
                        <a:rPr lang="tr-TR" sz="1200" b="1">
                          <a:latin typeface="Times New Roman"/>
                          <a:ea typeface="Calibri"/>
                          <a:cs typeface="Times New Roman"/>
                        </a:rPr>
                        <a:t> Grup önünde ayakta dururken ne gördün?</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Sahne </a:t>
                      </a:r>
                      <a:r>
                        <a:rPr lang="tr-TR" sz="1200" b="1">
                          <a:highlight>
                            <a:srgbClr val="FFFF00"/>
                          </a:highlight>
                          <a:latin typeface="Times New Roman"/>
                          <a:ea typeface="Calibri"/>
                          <a:cs typeface="Times New Roman"/>
                        </a:rPr>
                        <a:t>(props)</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a:latin typeface="Times New Roman"/>
                          <a:ea typeface="Calibri"/>
                          <a:cs typeface="Times New Roman"/>
                        </a:rPr>
                        <a:t>Tartışmayı harekete geçirmede kullanılabilir. Konuşma çubukları, oyun kartları ve diğer ticari proje ürünlerini kapsar.</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Eserler(artifacts)</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b="1">
                          <a:latin typeface="Times New Roman"/>
                          <a:ea typeface="Calibri"/>
                          <a:cs typeface="Times New Roman"/>
                        </a:rPr>
                        <a:t>Fiziksel </a:t>
                      </a:r>
                      <a:r>
                        <a:rPr lang="tr-TR" sz="1200">
                          <a:latin typeface="Times New Roman"/>
                          <a:ea typeface="Calibri"/>
                          <a:cs typeface="Times New Roman"/>
                        </a:rPr>
                        <a:t>yada tartışmayı harekete geçirmede kullanılan deneyimlere ilişkin ürünler yaratır. Örneğin, bunlar tişört, madalya, el sanatları projeleri ve kendini değerlendirme ve renkler,  kişilik testleri gibi ürünler.</a:t>
                      </a:r>
                      <a:endParaRPr lang="tr-TR" sz="11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tr-TR" sz="1200" b="1">
                          <a:latin typeface="Times New Roman"/>
                          <a:ea typeface="Calibri"/>
                          <a:cs typeface="Times New Roman"/>
                        </a:rPr>
                        <a:t>Fotograf videoları</a:t>
                      </a:r>
                      <a:endParaRPr lang="tr-TR" sz="1100">
                        <a:latin typeface="Calibri"/>
                        <a:ea typeface="Calibri"/>
                        <a:cs typeface="Times New Roman"/>
                      </a:endParaRPr>
                    </a:p>
                  </a:txBody>
                  <a:tcPr marL="68580" marR="68580" marT="0" marB="0"/>
                </a:tc>
                <a:tc>
                  <a:txBody>
                    <a:bodyPr/>
                    <a:lstStyle/>
                    <a:p>
                      <a:pPr algn="just">
                        <a:lnSpc>
                          <a:spcPct val="150000"/>
                        </a:lnSpc>
                        <a:spcAft>
                          <a:spcPts val="0"/>
                        </a:spcAft>
                      </a:pPr>
                      <a:r>
                        <a:rPr lang="tr-TR" sz="1200" dirty="0">
                          <a:latin typeface="Times New Roman"/>
                          <a:ea typeface="Calibri"/>
                          <a:cs typeface="Times New Roman"/>
                        </a:rPr>
                        <a:t>Videolar, fotoğraflar ya da oturum boyunca yapılan sesli kayıtlar, daha sonraki deneyimlerin tartışmalarında kullanılabilir. </a:t>
                      </a:r>
                      <a:endParaRPr lang="tr-TR"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b="1" dirty="0" smtClean="0"/>
              <a:t>4.ölçme- değerlendirme: TR </a:t>
            </a:r>
            <a:r>
              <a:rPr lang="tr-TR" dirty="0" smtClean="0"/>
              <a:t>diğer üç yönleri gibi değerlendirme teknikleri alıcılarda ve ayarlamalarda temeli oluşturur. </a:t>
            </a:r>
            <a:r>
              <a:rPr lang="tr-TR" dirty="0" err="1" smtClean="0"/>
              <a:t>Stumbo</a:t>
            </a:r>
            <a:r>
              <a:rPr lang="tr-TR" dirty="0" smtClean="0"/>
              <a:t> ve </a:t>
            </a:r>
            <a:r>
              <a:rPr lang="tr-TR" dirty="0" err="1" smtClean="0"/>
              <a:t>Peterson</a:t>
            </a:r>
            <a:r>
              <a:rPr lang="tr-TR" dirty="0" smtClean="0"/>
              <a:t> (2004) ölçme ve değerlendirmeyi” servis, yada fonksiyon, bir programın girdi ve çıktıları, etkileri, kalitesi hakkında karar vermek için bilgileri toplayıp sistematik ve mantıklı   </a:t>
            </a:r>
          </a:p>
          <a:p>
            <a:r>
              <a:rPr lang="tr-TR" dirty="0" smtClean="0"/>
              <a:t>Olarak analiz etmedir” olarak tanımlamıştır.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normAutofit fontScale="70000" lnSpcReduction="20000"/>
          </a:bodyPr>
          <a:lstStyle/>
          <a:p>
            <a:r>
              <a:rPr lang="tr-TR" b="1" dirty="0" smtClean="0"/>
              <a:t>-Alıcının değerlendirilmesi: </a:t>
            </a:r>
            <a:r>
              <a:rPr lang="tr-TR" dirty="0" smtClean="0"/>
              <a:t>Bir değerlendirme protokolünde müşteri değerlendirmede ölçülen sonuçların kavramsallaştırılması büyük zorluklardan bir tanesidir. Bu protokolde mantıklı değerlendirme, hasta için önceden kurulmuş olan hedeflerin ve amaçların ilerleme ya da gerileme olup olmamasıdır. Şayet müşterinin hedefi adapte edilmiş bir kayak programındaki katılım başarısındaki odak nokta, ilişkili beceriler ve katılım oranıdır. Şayet müşterinin hedefi serbest zaman bariyerlerini kaldırmak ise değerlendirmenin odak noktası bu bariyerlerin varlığı ya da yokluğudur. </a:t>
            </a:r>
          </a:p>
          <a:p>
            <a:r>
              <a:rPr lang="tr-TR" b="1" dirty="0" smtClean="0"/>
              <a:t>	</a:t>
            </a:r>
            <a:r>
              <a:rPr lang="tr-TR" dirty="0" smtClean="0"/>
              <a:t>Bilgiler devam eden bir şekilde toplanabilir (biçimlendirici değerlendirme). Bu gerekli biçimsel değişikliklere izin verir. Bilgiler programın sonunda toplanabilir (özetleyici değerlendirme). Özetleyici değerlendirme programın orta yerindeki ihtiyaç değişikliğine yardımcı olamaz. Fakat bir özel tedavi protokolünün ya da programının sonuç dokümanlarındaki terimler için temizleyicidir. Sonuç olarak TR süreci benzer programlarda yerleşmiş olan benzer ihtiyaçlı alıcılara izin verir. Çünkü bu programdaki alıcıların ihtiyaçları benzerdir. Bilgiler değerlendirmek için bir havuzda toplanabilir. Bu yaklaşım tüm özel programın değerlendirilmesine izin verir. </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b="1" dirty="0" smtClean="0"/>
              <a:t>-Program değerlendirme: </a:t>
            </a:r>
            <a:r>
              <a:rPr lang="tr-TR" dirty="0" smtClean="0"/>
              <a:t>Bir özel programın değerlendirilmesi, hastalar için havuzda toplanana bilgiler dahil edilerek değerlendirilir. Bunun için </a:t>
            </a:r>
            <a:r>
              <a:rPr lang="tr-TR" dirty="0" err="1" smtClean="0"/>
              <a:t>dogal</a:t>
            </a:r>
            <a:r>
              <a:rPr lang="tr-TR" dirty="0" smtClean="0"/>
              <a:t> ve kişisel aktivite seansları, çeşitli rapor formları izlenebilir. Bu form tipleri planlama ve uygulamada, alıcının hedeflerine ulaşmada TR  uzmanına yardım eder. </a:t>
            </a:r>
          </a:p>
          <a:p>
            <a:r>
              <a:rPr lang="tr-TR" b="1" dirty="0" smtClean="0"/>
              <a:t>	</a:t>
            </a:r>
            <a:r>
              <a:rPr lang="tr-TR" dirty="0" smtClean="0"/>
              <a:t>Uygulanan alıcı değerlendirmesi ve özel program değerlendirmesi genellikle dahili olarak yürütülür. Fakat dahili ya da harici değerlendirme kapsamlı değerlendirmedir. Bu tür değerlendirmeler sigorta şirketleri veya akreditasyon ajansları tarafından değerlendirilirken bu değerlendirme prosedürlerine bakarak destek verirler. Eğer dokümanlarda gelişme sağlanmamışsa kurumlar TR programını baştan başa yeniden gözden geçirerek değiştirmeleri gerekir. </a:t>
            </a:r>
          </a:p>
          <a:p>
            <a:endParaRPr lang="tr-TR" dirty="0" smtClean="0"/>
          </a:p>
          <a:p>
            <a:r>
              <a:rPr lang="tr-TR" dirty="0" smtClean="0"/>
              <a:t> </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55000" lnSpcReduction="20000"/>
          </a:bodyPr>
          <a:lstStyle/>
          <a:p>
            <a:r>
              <a:rPr lang="tr-TR" b="1" dirty="0" smtClean="0"/>
              <a:t>-Değerlendirme materyalleri: </a:t>
            </a:r>
            <a:r>
              <a:rPr lang="tr-TR" dirty="0" smtClean="0"/>
              <a:t>Alıcı için özel değerlendirme stratejisinden önce değerlendirmede ne tür belgelerin kullanılması gerektiği gözden geçirilmelidir. Değerlendirmeye en kolay bölümlerden ikisi katılma ve katılımdır. Fakat bu muhtemelen en az bilgidir. Bu bilgileri kaydetmede kullanılan en basit form kontrol listeleridir.  Bu katılım seviyesi hakkındaki gösterimlerdir. Diğeri memnuniyet seviyesidir. Bu madde katılım programında yaygın olarak hedeflenir. Fakat tüm TR programı için uygun değildir. Bu bilgiler katılanlardan, eşlerden, velilerden  ya da anne ve babalardan toplanabilir. </a:t>
            </a:r>
          </a:p>
          <a:p>
            <a:r>
              <a:rPr lang="tr-TR" dirty="0" smtClean="0"/>
              <a:t>Üçüncü büyük alan, tekrar alıcının hedefleridir (hedeflenen çıktılar). Bu hedeflerde alıcının davranışları, duygusal durumları, tutumları, bilgisi ya da beceri ve yetenekleri odak noktası olabilir. Bu bölümün her bir ölçüm metodu çeşitli olacaktır. Fakat değerlendirme için kullanılan prosedürler benzerdir. Görüşmeler, gözlemler standart olarak kullanılabilir. Ayrıca bilgiler sıklıkla mail ve telefonlarla da elde edilebilir. </a:t>
            </a:r>
          </a:p>
          <a:p>
            <a:r>
              <a:rPr lang="tr-TR" dirty="0" smtClean="0"/>
              <a:t>TR uzmanını bu  prosedürü anlamalı ve gerekli dokümanlar hakkında bilgi sahibi olmalıdır. Ayrıca bu dokümanları ilgili kurum ve kuruluşlarla da paylaşma metotları hakkında bilgi sahibi olmalıdır. </a:t>
            </a:r>
          </a:p>
          <a:p>
            <a:r>
              <a:rPr lang="tr-TR" b="1" dirty="0" smtClean="0"/>
              <a:t>-Değerlendirme sistemleri: </a:t>
            </a:r>
            <a:r>
              <a:rPr lang="tr-TR" dirty="0" smtClean="0"/>
              <a:t>TR programlarında iki yaratıcı yaklaşım vardır. Bunlar SMART (</a:t>
            </a:r>
            <a:r>
              <a:rPr lang="tr-TR" dirty="0" err="1" smtClean="0"/>
              <a:t>specific</a:t>
            </a:r>
            <a:r>
              <a:rPr lang="tr-TR" dirty="0" smtClean="0"/>
              <a:t> </a:t>
            </a:r>
            <a:r>
              <a:rPr lang="tr-TR" dirty="0" err="1" smtClean="0"/>
              <a:t>and</a:t>
            </a:r>
            <a:r>
              <a:rPr lang="tr-TR" dirty="0" smtClean="0"/>
              <a:t> </a:t>
            </a:r>
            <a:r>
              <a:rPr lang="tr-TR" dirty="0" err="1" smtClean="0"/>
              <a:t>strategic</a:t>
            </a:r>
            <a:r>
              <a:rPr lang="tr-TR" dirty="0" smtClean="0"/>
              <a:t>, </a:t>
            </a:r>
            <a:r>
              <a:rPr lang="tr-TR" dirty="0" err="1" smtClean="0"/>
              <a:t>measurable</a:t>
            </a:r>
            <a:r>
              <a:rPr lang="tr-TR" dirty="0" smtClean="0"/>
              <a:t>, </a:t>
            </a:r>
            <a:r>
              <a:rPr lang="tr-TR" dirty="0" err="1" smtClean="0"/>
              <a:t>attainable</a:t>
            </a:r>
            <a:r>
              <a:rPr lang="tr-TR" dirty="0" smtClean="0"/>
              <a:t>, </a:t>
            </a:r>
            <a:r>
              <a:rPr lang="tr-TR" dirty="0" err="1" smtClean="0"/>
              <a:t>results</a:t>
            </a:r>
            <a:r>
              <a:rPr lang="tr-TR" dirty="0" smtClean="0"/>
              <a:t> </a:t>
            </a:r>
            <a:r>
              <a:rPr lang="tr-TR" dirty="0" err="1" smtClean="0"/>
              <a:t>oriented</a:t>
            </a:r>
            <a:r>
              <a:rPr lang="tr-TR" dirty="0" smtClean="0"/>
              <a:t> </a:t>
            </a:r>
            <a:r>
              <a:rPr lang="tr-TR" dirty="0" err="1" smtClean="0"/>
              <a:t>and</a:t>
            </a:r>
            <a:r>
              <a:rPr lang="tr-TR" dirty="0" smtClean="0"/>
              <a:t> time , zaman ve stratejik, ölçülebilir, ulaşılabilir, sonuçları) ve  GAS (</a:t>
            </a:r>
            <a:r>
              <a:rPr lang="tr-TR" dirty="0" err="1" smtClean="0"/>
              <a:t>Goal</a:t>
            </a:r>
            <a:r>
              <a:rPr lang="tr-TR" dirty="0" smtClean="0"/>
              <a:t> </a:t>
            </a:r>
            <a:r>
              <a:rPr lang="tr-TR" dirty="0" err="1" smtClean="0"/>
              <a:t>Attainment</a:t>
            </a:r>
            <a:r>
              <a:rPr lang="tr-TR" dirty="0" smtClean="0"/>
              <a:t> </a:t>
            </a:r>
            <a:r>
              <a:rPr lang="tr-TR" dirty="0" err="1" smtClean="0"/>
              <a:t>Scaling</a:t>
            </a:r>
            <a:r>
              <a:rPr lang="tr-TR" dirty="0" smtClean="0"/>
              <a:t>, Hedef Edinme Ölçeği)  sistemleridir. </a:t>
            </a:r>
          </a:p>
          <a:p>
            <a:r>
              <a:rPr lang="tr-TR" dirty="0" smtClean="0"/>
              <a:t> </a:t>
            </a:r>
          </a:p>
          <a:p>
            <a:r>
              <a:rPr lang="tr-TR" dirty="0" smtClean="0"/>
              <a:t> </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62500" lnSpcReduction="20000"/>
          </a:bodyPr>
          <a:lstStyle/>
          <a:p>
            <a:r>
              <a:rPr lang="tr-TR" b="1" dirty="0" smtClean="0"/>
              <a:t>-Değerlendirme materyalleri: </a:t>
            </a:r>
            <a:r>
              <a:rPr lang="tr-TR" dirty="0" smtClean="0"/>
              <a:t>Alıcı için özel değerlendirme stratejisinden önce değerlendirmede ne tür belgelerin kullanılması gerektiği gözden geçirilmelidir. Değerlendirmeye en kolay bölümlerden ikisi katılma ve katılımdır. Fakat bu muhtemelen en az bilgidir. Bu bilgileri kaydetmede kullanılan en basit form kontrol listeleridir.  Bu katılım seviyesi hakkındaki gösterimlerdir. Diğeri memnuniyet seviyesidir. Bu madde katılım programında yaygın olarak hedeflenir. Fakat tüm TR programı için uygun değildir. Bu bilgiler katılanlardan, eşlerden, velilerden  ya da anne ve babalardan toplanabilir. </a:t>
            </a:r>
          </a:p>
          <a:p>
            <a:r>
              <a:rPr lang="tr-TR" dirty="0" smtClean="0"/>
              <a:t>Üçüncü büyük alan, tekrar alıcının hedefleridir (hedeflenen çıktılar). Bu hedeflerde alıcının davranışları, duygusal durumları, tutumları, bilgisi ya da beceri ve yetenekleri odak noktası olabilir. Bu bölümün her bir ölçüm metodu çeşitli olacaktır. Fakat değerlendirme için kullanılan prosedürler benzerdir. Görüşmeler, gözlemler standart olarak kullanılabilir. Ayrıca bilgiler sıklıkla mail ve telefonlarla da elde edilebilir. </a:t>
            </a:r>
          </a:p>
          <a:p>
            <a:r>
              <a:rPr lang="tr-TR" dirty="0" smtClean="0"/>
              <a:t>TR uzmanını bu  prosedürü anlamalı ve gerekli dokümanlar hakkında bilgi sahibi olmalıdır. Ayrıca bu dokümanları ilgili kurum ve kuruluşlarla da paylaşma metotları hakkında bilgi sahibi olmalıdır. </a:t>
            </a:r>
          </a:p>
          <a:p>
            <a:r>
              <a:rPr lang="tr-TR" dirty="0" smtClean="0"/>
              <a:t> </a:t>
            </a:r>
          </a:p>
          <a:p>
            <a:r>
              <a:rPr lang="tr-TR" dirty="0" smtClean="0"/>
              <a:t> </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-Değerlendirme sistemleri: </a:t>
            </a:r>
            <a:r>
              <a:rPr lang="tr-TR" dirty="0" smtClean="0"/>
              <a:t>TR programlarında iki yaratıcı yaklaşım vardır. Bunlar SMART (</a:t>
            </a:r>
            <a:r>
              <a:rPr lang="tr-TR" dirty="0" err="1" smtClean="0"/>
              <a:t>specific</a:t>
            </a:r>
            <a:r>
              <a:rPr lang="tr-TR" dirty="0" smtClean="0"/>
              <a:t> </a:t>
            </a:r>
            <a:r>
              <a:rPr lang="tr-TR" dirty="0" err="1" smtClean="0"/>
              <a:t>and</a:t>
            </a:r>
            <a:r>
              <a:rPr lang="tr-TR" dirty="0" smtClean="0"/>
              <a:t> </a:t>
            </a:r>
            <a:r>
              <a:rPr lang="tr-TR" dirty="0" err="1" smtClean="0"/>
              <a:t>strategic</a:t>
            </a:r>
            <a:r>
              <a:rPr lang="tr-TR" dirty="0" smtClean="0"/>
              <a:t>, </a:t>
            </a:r>
            <a:r>
              <a:rPr lang="tr-TR" dirty="0" err="1" smtClean="0"/>
              <a:t>measurable</a:t>
            </a:r>
            <a:r>
              <a:rPr lang="tr-TR" dirty="0" smtClean="0"/>
              <a:t>, </a:t>
            </a:r>
            <a:r>
              <a:rPr lang="tr-TR" dirty="0" err="1" smtClean="0"/>
              <a:t>attainable</a:t>
            </a:r>
            <a:r>
              <a:rPr lang="tr-TR" dirty="0" smtClean="0"/>
              <a:t>, </a:t>
            </a:r>
            <a:r>
              <a:rPr lang="tr-TR" dirty="0" err="1" smtClean="0"/>
              <a:t>results</a:t>
            </a:r>
            <a:r>
              <a:rPr lang="tr-TR" dirty="0" smtClean="0"/>
              <a:t> </a:t>
            </a:r>
            <a:r>
              <a:rPr lang="tr-TR" dirty="0" err="1" smtClean="0"/>
              <a:t>oriented</a:t>
            </a:r>
            <a:r>
              <a:rPr lang="tr-TR" dirty="0" smtClean="0"/>
              <a:t> </a:t>
            </a:r>
            <a:r>
              <a:rPr lang="tr-TR" dirty="0" err="1" smtClean="0"/>
              <a:t>and</a:t>
            </a:r>
            <a:r>
              <a:rPr lang="tr-TR" dirty="0" smtClean="0"/>
              <a:t> time , zaman ve stratejik, ölçülebilir, ulaşılabilir, sonuçları) ve  GAS (</a:t>
            </a:r>
            <a:r>
              <a:rPr lang="tr-TR" dirty="0" err="1" smtClean="0"/>
              <a:t>Goal</a:t>
            </a:r>
            <a:r>
              <a:rPr lang="tr-TR" dirty="0" smtClean="0"/>
              <a:t> </a:t>
            </a:r>
            <a:r>
              <a:rPr lang="tr-TR" dirty="0" err="1" smtClean="0"/>
              <a:t>Attainment</a:t>
            </a:r>
            <a:r>
              <a:rPr lang="tr-TR" dirty="0" smtClean="0"/>
              <a:t> </a:t>
            </a:r>
            <a:r>
              <a:rPr lang="tr-TR" dirty="0" err="1" smtClean="0"/>
              <a:t>Scaling</a:t>
            </a:r>
            <a:r>
              <a:rPr lang="tr-TR" dirty="0" smtClean="0"/>
              <a:t>, Hedef Edinme Ölçeği)  sistemleridir. </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2128"/>
          </a:xfrm>
        </p:spPr>
        <p:txBody>
          <a:bodyPr>
            <a:normAutofit fontScale="90000"/>
          </a:bodyPr>
          <a:lstStyle/>
          <a:p>
            <a:r>
              <a:rPr lang="tr-TR" sz="2200" b="1" dirty="0" smtClean="0">
                <a:solidFill>
                  <a:schemeClr val="tx1"/>
                </a:solidFill>
              </a:rPr>
              <a:t>GAS (</a:t>
            </a:r>
            <a:r>
              <a:rPr lang="tr-TR" sz="2200" b="1" dirty="0" err="1" smtClean="0">
                <a:solidFill>
                  <a:schemeClr val="tx1"/>
                </a:solidFill>
              </a:rPr>
              <a:t>Worksheet</a:t>
            </a:r>
            <a:r>
              <a:rPr lang="tr-TR" sz="2200" b="1" dirty="0" smtClean="0">
                <a:solidFill>
                  <a:schemeClr val="tx1"/>
                </a:solidFill>
              </a:rPr>
              <a:t> </a:t>
            </a:r>
            <a:r>
              <a:rPr lang="tr-TR" sz="2200" b="1" dirty="0" err="1" smtClean="0">
                <a:solidFill>
                  <a:schemeClr val="tx1"/>
                </a:solidFill>
              </a:rPr>
              <a:t>and</a:t>
            </a:r>
            <a:r>
              <a:rPr lang="tr-TR" sz="2200" b="1" dirty="0" smtClean="0">
                <a:solidFill>
                  <a:schemeClr val="tx1"/>
                </a:solidFill>
              </a:rPr>
              <a:t> </a:t>
            </a:r>
            <a:r>
              <a:rPr lang="tr-TR" sz="2200" b="1" dirty="0" err="1" smtClean="0">
                <a:solidFill>
                  <a:schemeClr val="tx1"/>
                </a:solidFill>
              </a:rPr>
              <a:t>Scoring</a:t>
            </a:r>
            <a:r>
              <a:rPr lang="tr-TR" sz="2200" b="1" dirty="0" smtClean="0">
                <a:solidFill>
                  <a:schemeClr val="tx1"/>
                </a:solidFill>
              </a:rPr>
              <a:t> </a:t>
            </a:r>
            <a:r>
              <a:rPr lang="tr-TR" sz="2200" b="1" dirty="0" err="1" smtClean="0">
                <a:solidFill>
                  <a:schemeClr val="tx1"/>
                </a:solidFill>
              </a:rPr>
              <a:t>for</a:t>
            </a:r>
            <a:r>
              <a:rPr lang="tr-TR" sz="2200" b="1" dirty="0" smtClean="0">
                <a:solidFill>
                  <a:schemeClr val="tx1"/>
                </a:solidFill>
              </a:rPr>
              <a:t> </a:t>
            </a:r>
            <a:r>
              <a:rPr lang="tr-TR" sz="2200" b="1" dirty="0" err="1" smtClean="0">
                <a:solidFill>
                  <a:schemeClr val="tx1"/>
                </a:solidFill>
              </a:rPr>
              <a:t>Empower</a:t>
            </a:r>
            <a:r>
              <a:rPr lang="tr-TR" sz="2200" b="1" dirty="0" smtClean="0">
                <a:solidFill>
                  <a:schemeClr val="tx1"/>
                </a:solidFill>
              </a:rPr>
              <a:t> </a:t>
            </a:r>
            <a:r>
              <a:rPr lang="tr-TR" sz="2200" b="1" dirty="0" err="1" smtClean="0">
                <a:solidFill>
                  <a:schemeClr val="tx1"/>
                </a:solidFill>
              </a:rPr>
              <a:t>Me</a:t>
            </a:r>
            <a:r>
              <a:rPr lang="tr-TR" sz="2200" b="1" dirty="0" smtClean="0">
                <a:solidFill>
                  <a:schemeClr val="tx1"/>
                </a:solidFill>
              </a:rPr>
              <a:t> </a:t>
            </a:r>
            <a:r>
              <a:rPr lang="tr-TR" sz="2200" b="1" dirty="0" err="1" smtClean="0">
                <a:solidFill>
                  <a:schemeClr val="tx1"/>
                </a:solidFill>
              </a:rPr>
              <a:t>Prpgram</a:t>
            </a:r>
            <a:r>
              <a:rPr lang="tr-TR" sz="2200" b="1" dirty="0" smtClean="0">
                <a:solidFill>
                  <a:schemeClr val="tx1"/>
                </a:solidFill>
              </a:rPr>
              <a:t>)</a:t>
            </a:r>
            <a:r>
              <a:rPr lang="tr-TR" dirty="0" smtClean="0"/>
              <a:t/>
            </a:r>
            <a:br>
              <a:rPr lang="tr-TR" dirty="0" smtClean="0"/>
            </a:br>
            <a:endParaRPr lang="tr-TR" dirty="0"/>
          </a:p>
        </p:txBody>
      </p:sp>
      <p:graphicFrame>
        <p:nvGraphicFramePr>
          <p:cNvPr id="4" name="3 İçerik Yer Tutucusu"/>
          <p:cNvGraphicFramePr>
            <a:graphicFrameLocks noGrp="1"/>
          </p:cNvGraphicFramePr>
          <p:nvPr>
            <p:ph sz="quarter" idx="1"/>
          </p:nvPr>
        </p:nvGraphicFramePr>
        <p:xfrm>
          <a:off x="179514" y="692693"/>
          <a:ext cx="8856978" cy="6048674"/>
        </p:xfrm>
        <a:graphic>
          <a:graphicData uri="http://schemas.openxmlformats.org/drawingml/2006/table">
            <a:tbl>
              <a:tblPr firstRow="1" bandRow="1">
                <a:tableStyleId>{5C22544A-7EE6-4342-B048-85BDC9FD1C3A}</a:tableStyleId>
              </a:tblPr>
              <a:tblGrid>
                <a:gridCol w="1476163"/>
                <a:gridCol w="1476163"/>
                <a:gridCol w="1476163"/>
                <a:gridCol w="1476163"/>
                <a:gridCol w="1476163"/>
                <a:gridCol w="1476163"/>
              </a:tblGrid>
              <a:tr h="628932">
                <a:tc>
                  <a:txBody>
                    <a:bodyPr/>
                    <a:lstStyle/>
                    <a:p>
                      <a:pPr algn="just">
                        <a:lnSpc>
                          <a:spcPct val="150000"/>
                        </a:lnSpc>
                        <a:spcAft>
                          <a:spcPts val="0"/>
                        </a:spcAft>
                      </a:pPr>
                      <a:r>
                        <a:rPr lang="tr-TR" sz="800" b="1" dirty="0">
                          <a:latin typeface="Times New Roman"/>
                          <a:ea typeface="Calibri"/>
                          <a:cs typeface="Times New Roman"/>
                        </a:rPr>
                        <a:t>Seviye</a:t>
                      </a:r>
                      <a:endParaRPr lang="tr-TR" sz="800" dirty="0">
                        <a:latin typeface="Calibri"/>
                        <a:ea typeface="Calibri"/>
                        <a:cs typeface="Times New Roman"/>
                      </a:endParaRPr>
                    </a:p>
                  </a:txBody>
                  <a:tcPr marL="68580" marR="68580" marT="0" marB="0"/>
                </a:tc>
                <a:tc>
                  <a:txBody>
                    <a:bodyPr/>
                    <a:lstStyle/>
                    <a:p>
                      <a:pPr algn="just">
                        <a:lnSpc>
                          <a:spcPct val="150000"/>
                        </a:lnSpc>
                        <a:spcAft>
                          <a:spcPts val="0"/>
                        </a:spcAft>
                      </a:pPr>
                      <a:r>
                        <a:rPr lang="tr-TR" sz="800" b="1">
                          <a:latin typeface="Times New Roman"/>
                          <a:ea typeface="Calibri"/>
                          <a:cs typeface="Times New Roman"/>
                        </a:rPr>
                        <a:t>Ölçek 1</a:t>
                      </a:r>
                      <a:endParaRPr lang="tr-TR" sz="800">
                        <a:latin typeface="Calibri"/>
                        <a:ea typeface="Calibri"/>
                        <a:cs typeface="Times New Roman"/>
                      </a:endParaRPr>
                    </a:p>
                    <a:p>
                      <a:pPr algn="just">
                        <a:lnSpc>
                          <a:spcPct val="150000"/>
                        </a:lnSpc>
                        <a:spcAft>
                          <a:spcPts val="0"/>
                        </a:spcAft>
                      </a:pPr>
                      <a:r>
                        <a:rPr lang="tr-TR" sz="800" b="1">
                          <a:latin typeface="Times New Roman"/>
                          <a:ea typeface="Calibri"/>
                          <a:cs typeface="Times New Roman"/>
                        </a:rPr>
                        <a:t>Benlik Kavramı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b="1" dirty="0">
                          <a:latin typeface="Times New Roman"/>
                          <a:ea typeface="Calibri"/>
                          <a:cs typeface="Times New Roman"/>
                        </a:rPr>
                        <a:t>Ölçek 2</a:t>
                      </a:r>
                      <a:endParaRPr lang="tr-TR" sz="800" dirty="0">
                        <a:latin typeface="Calibri"/>
                        <a:ea typeface="Calibri"/>
                        <a:cs typeface="Times New Roman"/>
                      </a:endParaRPr>
                    </a:p>
                    <a:p>
                      <a:pPr algn="just">
                        <a:lnSpc>
                          <a:spcPct val="150000"/>
                        </a:lnSpc>
                        <a:spcAft>
                          <a:spcPts val="0"/>
                        </a:spcAft>
                      </a:pPr>
                      <a:r>
                        <a:rPr lang="tr-TR" sz="800" b="1" dirty="0">
                          <a:latin typeface="Times New Roman"/>
                          <a:ea typeface="Calibri"/>
                          <a:cs typeface="Times New Roman"/>
                        </a:rPr>
                        <a:t>Sosyal Yetkinlik</a:t>
                      </a:r>
                      <a:endParaRPr lang="tr-TR" sz="800" dirty="0">
                        <a:latin typeface="Calibri"/>
                        <a:ea typeface="Calibri"/>
                        <a:cs typeface="Times New Roman"/>
                      </a:endParaRPr>
                    </a:p>
                  </a:txBody>
                  <a:tcPr marL="68580" marR="68580" marT="0" marB="0"/>
                </a:tc>
                <a:tc>
                  <a:txBody>
                    <a:bodyPr/>
                    <a:lstStyle/>
                    <a:p>
                      <a:pPr algn="just">
                        <a:lnSpc>
                          <a:spcPct val="150000"/>
                        </a:lnSpc>
                        <a:spcAft>
                          <a:spcPts val="0"/>
                        </a:spcAft>
                      </a:pPr>
                      <a:r>
                        <a:rPr lang="tr-TR" sz="800" b="1" dirty="0">
                          <a:latin typeface="Times New Roman"/>
                          <a:ea typeface="Calibri"/>
                          <a:cs typeface="Times New Roman"/>
                        </a:rPr>
                        <a:t>Ölçek 3</a:t>
                      </a:r>
                      <a:endParaRPr lang="tr-TR" sz="800" dirty="0">
                        <a:latin typeface="Calibri"/>
                        <a:ea typeface="Calibri"/>
                        <a:cs typeface="Times New Roman"/>
                      </a:endParaRPr>
                    </a:p>
                    <a:p>
                      <a:pPr algn="just">
                        <a:lnSpc>
                          <a:spcPct val="150000"/>
                        </a:lnSpc>
                        <a:spcAft>
                          <a:spcPts val="0"/>
                        </a:spcAft>
                      </a:pPr>
                      <a:r>
                        <a:rPr lang="tr-TR" sz="800" b="1" dirty="0">
                          <a:latin typeface="Times New Roman"/>
                          <a:ea typeface="Calibri"/>
                          <a:cs typeface="Times New Roman"/>
                        </a:rPr>
                        <a:t>Planlama ve karar verme </a:t>
                      </a:r>
                      <a:endParaRPr lang="tr-TR" sz="800" dirty="0">
                        <a:latin typeface="Calibri"/>
                        <a:ea typeface="Calibri"/>
                        <a:cs typeface="Times New Roman"/>
                      </a:endParaRPr>
                    </a:p>
                  </a:txBody>
                  <a:tcPr marL="68580" marR="68580" marT="0" marB="0"/>
                </a:tc>
                <a:tc>
                  <a:txBody>
                    <a:bodyPr/>
                    <a:lstStyle/>
                    <a:p>
                      <a:pPr algn="just">
                        <a:lnSpc>
                          <a:spcPct val="150000"/>
                        </a:lnSpc>
                        <a:spcAft>
                          <a:spcPts val="0"/>
                        </a:spcAft>
                      </a:pPr>
                      <a:r>
                        <a:rPr lang="tr-TR" sz="800" b="1">
                          <a:latin typeface="Times New Roman"/>
                          <a:ea typeface="Calibri"/>
                          <a:cs typeface="Times New Roman"/>
                        </a:rPr>
                        <a:t>Ölçek 4</a:t>
                      </a:r>
                      <a:endParaRPr lang="tr-TR" sz="800">
                        <a:latin typeface="Calibri"/>
                        <a:ea typeface="Calibri"/>
                        <a:cs typeface="Times New Roman"/>
                      </a:endParaRPr>
                    </a:p>
                    <a:p>
                      <a:pPr algn="just">
                        <a:lnSpc>
                          <a:spcPct val="150000"/>
                        </a:lnSpc>
                        <a:spcAft>
                          <a:spcPts val="0"/>
                        </a:spcAft>
                      </a:pPr>
                      <a:r>
                        <a:rPr lang="tr-TR" sz="800" b="1">
                          <a:latin typeface="Times New Roman"/>
                          <a:ea typeface="Calibri"/>
                          <a:cs typeface="Times New Roman"/>
                        </a:rPr>
                        <a:t>Zamanı kullanma yapısı**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b="1">
                          <a:latin typeface="Times New Roman"/>
                          <a:ea typeface="Calibri"/>
                          <a:cs typeface="Times New Roman"/>
                        </a:rPr>
                        <a:t>Ölçek 5</a:t>
                      </a:r>
                      <a:endParaRPr lang="tr-TR" sz="800">
                        <a:latin typeface="Calibri"/>
                        <a:ea typeface="Calibri"/>
                        <a:cs typeface="Times New Roman"/>
                      </a:endParaRPr>
                    </a:p>
                    <a:p>
                      <a:pPr algn="just">
                        <a:lnSpc>
                          <a:spcPct val="150000"/>
                        </a:lnSpc>
                        <a:spcAft>
                          <a:spcPts val="0"/>
                        </a:spcAft>
                      </a:pPr>
                      <a:r>
                        <a:rPr lang="tr-TR" sz="800" b="1">
                          <a:latin typeface="Times New Roman"/>
                          <a:ea typeface="Calibri"/>
                          <a:cs typeface="Times New Roman"/>
                        </a:rPr>
                        <a:t>Aktivite Becerileri ***</a:t>
                      </a:r>
                      <a:endParaRPr lang="tr-TR" sz="800">
                        <a:latin typeface="Calibri"/>
                        <a:ea typeface="Calibri"/>
                        <a:cs typeface="Times New Roman"/>
                      </a:endParaRPr>
                    </a:p>
                  </a:txBody>
                  <a:tcPr marL="68580" marR="68580" marT="0" marB="0"/>
                </a:tc>
              </a:tr>
              <a:tr h="411538">
                <a:tc rowSpan="2">
                  <a:txBody>
                    <a:bodyPr/>
                    <a:lstStyle/>
                    <a:p>
                      <a:pPr algn="just">
                        <a:lnSpc>
                          <a:spcPct val="150000"/>
                        </a:lnSpc>
                        <a:spcAft>
                          <a:spcPts val="0"/>
                        </a:spcAft>
                      </a:pPr>
                      <a:r>
                        <a:rPr lang="tr-TR" sz="800">
                          <a:latin typeface="Times New Roman"/>
                          <a:ea typeface="Calibri"/>
                          <a:cs typeface="Times New Roman"/>
                        </a:rPr>
                        <a:t>Beklenen -2 den daha az </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Benlik saygısındaki regreasyon</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Ortalama 2,5 dereceden daha az </a:t>
                      </a:r>
                      <a:r>
                        <a:rPr lang="tr-TR" sz="800">
                          <a:highlight>
                            <a:srgbClr val="FFFF00"/>
                          </a:highlight>
                          <a:latin typeface="Times New Roman"/>
                          <a:ea typeface="Calibri"/>
                          <a:cs typeface="Times New Roman"/>
                        </a:rPr>
                        <a:t>CC</a:t>
                      </a:r>
                      <a:r>
                        <a:rPr lang="tr-TR" sz="800">
                          <a:latin typeface="Times New Roman"/>
                          <a:ea typeface="Calibri"/>
                          <a:cs typeface="Times New Roman"/>
                        </a:rPr>
                        <a:t>* sosyalleşme </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2,5 </a:t>
                      </a:r>
                      <a:r>
                        <a:rPr lang="tr-TR" sz="800">
                          <a:highlight>
                            <a:srgbClr val="FFFF00"/>
                          </a:highlight>
                          <a:latin typeface="Times New Roman"/>
                          <a:ea typeface="Calibri"/>
                          <a:cs typeface="Times New Roman"/>
                        </a:rPr>
                        <a:t>CC</a:t>
                      </a:r>
                      <a:r>
                        <a:rPr lang="tr-TR" sz="800">
                          <a:latin typeface="Times New Roman"/>
                          <a:ea typeface="Calibri"/>
                          <a:cs typeface="Times New Roman"/>
                        </a:rPr>
                        <a:t> deki </a:t>
                      </a:r>
                      <a:r>
                        <a:rPr lang="tr-TR" sz="800">
                          <a:highlight>
                            <a:srgbClr val="FFFF00"/>
                          </a:highlight>
                          <a:latin typeface="Times New Roman"/>
                          <a:ea typeface="Calibri"/>
                          <a:cs typeface="Times New Roman"/>
                        </a:rPr>
                        <a:t>dereceden daha az</a:t>
                      </a:r>
                      <a:r>
                        <a:rPr lang="tr-TR" sz="800">
                          <a:latin typeface="Times New Roman"/>
                          <a:ea typeface="Calibri"/>
                          <a:cs typeface="Times New Roman"/>
                        </a:rPr>
                        <a:t> </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Uygun 1 katılım fırsatı</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3 ten daha az aktivite derecesi </a:t>
                      </a:r>
                      <a:endParaRPr lang="tr-TR" sz="800">
                        <a:latin typeface="Calibri"/>
                        <a:ea typeface="Calibri"/>
                        <a:cs typeface="Times New Roman"/>
                      </a:endParaRPr>
                    </a:p>
                  </a:txBody>
                  <a:tcPr marL="68580" marR="68580" marT="0" marB="0"/>
                </a:tc>
              </a:tr>
              <a:tr h="411538">
                <a:tc vMerge="1">
                  <a:txBody>
                    <a:bodyPr/>
                    <a:lstStyle/>
                    <a:p>
                      <a:endParaRPr lang="tr-TR"/>
                    </a:p>
                  </a:txBody>
                  <a:tcPr/>
                </a:tc>
                <a:tc>
                  <a:txBody>
                    <a:bodyPr/>
                    <a:lstStyle/>
                    <a:p>
                      <a:pPr algn="just">
                        <a:lnSpc>
                          <a:spcPct val="150000"/>
                        </a:lnSpc>
                        <a:spcAft>
                          <a:spcPts val="0"/>
                        </a:spcAft>
                      </a:pPr>
                      <a:r>
                        <a:rPr lang="tr-TR" sz="800">
                          <a:latin typeface="Times New Roman"/>
                          <a:ea typeface="Calibri"/>
                          <a:cs typeface="Times New Roman"/>
                        </a:rPr>
                        <a:t>3 ya da daha az tamamlanmış dergi girişi</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5 yada daha fazla davranış ihlalleri</a:t>
                      </a:r>
                      <a:endParaRPr lang="tr-TR" sz="800">
                        <a:latin typeface="Calibri"/>
                        <a:ea typeface="Calibri"/>
                        <a:cs typeface="Times New Roman"/>
                      </a:endParaRPr>
                    </a:p>
                  </a:txBody>
                  <a:tcPr marL="68580" marR="68580" marT="0" marB="0"/>
                </a:tc>
                <a:tc vMerge="1">
                  <a:txBody>
                    <a:bodyPr/>
                    <a:lstStyle/>
                    <a:p>
                      <a:endParaRPr lang="tr-TR"/>
                    </a:p>
                  </a:txBody>
                  <a:tcPr/>
                </a:tc>
                <a:tc vMerge="1">
                  <a:txBody>
                    <a:bodyPr/>
                    <a:lstStyle/>
                    <a:p>
                      <a:endParaRPr lang="tr-TR"/>
                    </a:p>
                  </a:txBody>
                  <a:tcPr/>
                </a:tc>
                <a:tc vMerge="1">
                  <a:txBody>
                    <a:bodyPr/>
                    <a:lstStyle/>
                    <a:p>
                      <a:endParaRPr lang="tr-TR"/>
                    </a:p>
                  </a:txBody>
                  <a:tcPr/>
                </a:tc>
              </a:tr>
              <a:tr h="628932">
                <a:tc rowSpan="2">
                  <a:txBody>
                    <a:bodyPr/>
                    <a:lstStyle/>
                    <a:p>
                      <a:pPr algn="just">
                        <a:lnSpc>
                          <a:spcPct val="150000"/>
                        </a:lnSpc>
                        <a:spcAft>
                          <a:spcPts val="0"/>
                        </a:spcAft>
                      </a:pPr>
                      <a:r>
                        <a:rPr lang="tr-TR" sz="800">
                          <a:latin typeface="Times New Roman"/>
                          <a:ea typeface="Calibri"/>
                          <a:cs typeface="Times New Roman"/>
                        </a:rPr>
                        <a:t>Beklenen -1 den biraz daha az</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 5 ten daha az gelişmiş benlik saygısı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Ortalama 2,5 -2,9 dereceden daha az </a:t>
                      </a:r>
                      <a:r>
                        <a:rPr lang="tr-TR" sz="800">
                          <a:highlight>
                            <a:srgbClr val="FFFF00"/>
                          </a:highlight>
                          <a:latin typeface="Times New Roman"/>
                          <a:ea typeface="Calibri"/>
                          <a:cs typeface="Times New Roman"/>
                        </a:rPr>
                        <a:t>CC</a:t>
                      </a:r>
                      <a:r>
                        <a:rPr lang="tr-TR" sz="800">
                          <a:latin typeface="Times New Roman"/>
                          <a:ea typeface="Calibri"/>
                          <a:cs typeface="Times New Roman"/>
                        </a:rPr>
                        <a:t> sosyalleşme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2,5-2,99 </a:t>
                      </a:r>
                      <a:r>
                        <a:rPr lang="tr-TR" sz="800">
                          <a:highlight>
                            <a:srgbClr val="FFFF00"/>
                          </a:highlight>
                          <a:latin typeface="Times New Roman"/>
                          <a:ea typeface="Calibri"/>
                          <a:cs typeface="Times New Roman"/>
                        </a:rPr>
                        <a:t>CC</a:t>
                      </a:r>
                      <a:r>
                        <a:rPr lang="tr-TR" sz="800">
                          <a:latin typeface="Times New Roman"/>
                          <a:ea typeface="Calibri"/>
                          <a:cs typeface="Times New Roman"/>
                        </a:rPr>
                        <a:t> deki </a:t>
                      </a:r>
                      <a:r>
                        <a:rPr lang="tr-TR" sz="800">
                          <a:highlight>
                            <a:srgbClr val="FFFF00"/>
                          </a:highlight>
                          <a:latin typeface="Times New Roman"/>
                          <a:ea typeface="Calibri"/>
                          <a:cs typeface="Times New Roman"/>
                        </a:rPr>
                        <a:t>derece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Uygun 2 katılım fırsatı</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3-3,49  aktivite derecesi</a:t>
                      </a:r>
                      <a:endParaRPr lang="tr-TR" sz="800">
                        <a:latin typeface="Calibri"/>
                        <a:ea typeface="Calibri"/>
                        <a:cs typeface="Times New Roman"/>
                      </a:endParaRPr>
                    </a:p>
                  </a:txBody>
                  <a:tcPr marL="68580" marR="68580" marT="0" marB="0"/>
                </a:tc>
              </a:tr>
              <a:tr h="411538">
                <a:tc vMerge="1">
                  <a:txBody>
                    <a:bodyPr/>
                    <a:lstStyle/>
                    <a:p>
                      <a:endParaRPr lang="tr-TR"/>
                    </a:p>
                  </a:txBody>
                  <a:tcPr/>
                </a:tc>
                <a:tc>
                  <a:txBody>
                    <a:bodyPr/>
                    <a:lstStyle/>
                    <a:p>
                      <a:pPr algn="just">
                        <a:lnSpc>
                          <a:spcPct val="150000"/>
                        </a:lnSpc>
                        <a:spcAft>
                          <a:spcPts val="0"/>
                        </a:spcAft>
                      </a:pPr>
                      <a:r>
                        <a:rPr lang="tr-TR" sz="800">
                          <a:latin typeface="Times New Roman"/>
                          <a:ea typeface="Calibri"/>
                          <a:cs typeface="Times New Roman"/>
                        </a:rPr>
                        <a:t>4 tamamlanmış dergi girişi</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4 yada daha az davranış ihlalleri</a:t>
                      </a:r>
                      <a:endParaRPr lang="tr-TR" sz="800">
                        <a:latin typeface="Calibri"/>
                        <a:ea typeface="Calibri"/>
                        <a:cs typeface="Times New Roman"/>
                      </a:endParaRPr>
                    </a:p>
                  </a:txBody>
                  <a:tcPr marL="68580" marR="68580" marT="0" marB="0"/>
                </a:tc>
                <a:tc vMerge="1">
                  <a:txBody>
                    <a:bodyPr/>
                    <a:lstStyle/>
                    <a:p>
                      <a:endParaRPr lang="tr-TR"/>
                    </a:p>
                  </a:txBody>
                  <a:tcPr/>
                </a:tc>
                <a:tc vMerge="1">
                  <a:txBody>
                    <a:bodyPr/>
                    <a:lstStyle/>
                    <a:p>
                      <a:endParaRPr lang="tr-TR"/>
                    </a:p>
                  </a:txBody>
                  <a:tcPr/>
                </a:tc>
                <a:tc vMerge="1">
                  <a:txBody>
                    <a:bodyPr/>
                    <a:lstStyle/>
                    <a:p>
                      <a:endParaRPr lang="tr-TR"/>
                    </a:p>
                  </a:txBody>
                  <a:tcPr/>
                </a:tc>
              </a:tr>
              <a:tr h="628932">
                <a:tc rowSpan="2">
                  <a:txBody>
                    <a:bodyPr/>
                    <a:lstStyle/>
                    <a:p>
                      <a:pPr algn="just">
                        <a:lnSpc>
                          <a:spcPct val="150000"/>
                        </a:lnSpc>
                        <a:spcAft>
                          <a:spcPts val="0"/>
                        </a:spcAft>
                      </a:pPr>
                      <a:r>
                        <a:rPr lang="tr-TR" sz="800">
                          <a:latin typeface="Times New Roman"/>
                          <a:ea typeface="Calibri"/>
                          <a:cs typeface="Times New Roman"/>
                        </a:rPr>
                        <a:t>Beklenene sonuç 0 seviyede</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 5-7,7  gelişmiş benlik saygısı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Ortalama 3 -3,49 dereceden daha az </a:t>
                      </a:r>
                      <a:r>
                        <a:rPr lang="tr-TR" sz="800">
                          <a:highlight>
                            <a:srgbClr val="FFFF00"/>
                          </a:highlight>
                          <a:latin typeface="Times New Roman"/>
                          <a:ea typeface="Calibri"/>
                          <a:cs typeface="Times New Roman"/>
                        </a:rPr>
                        <a:t>CC</a:t>
                      </a:r>
                      <a:r>
                        <a:rPr lang="tr-TR" sz="800">
                          <a:latin typeface="Times New Roman"/>
                          <a:ea typeface="Calibri"/>
                          <a:cs typeface="Times New Roman"/>
                        </a:rPr>
                        <a:t> sosyalleşme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3-3,49 </a:t>
                      </a:r>
                      <a:r>
                        <a:rPr lang="tr-TR" sz="800">
                          <a:highlight>
                            <a:srgbClr val="FFFF00"/>
                          </a:highlight>
                          <a:latin typeface="Times New Roman"/>
                          <a:ea typeface="Calibri"/>
                          <a:cs typeface="Times New Roman"/>
                        </a:rPr>
                        <a:t>CC</a:t>
                      </a:r>
                      <a:r>
                        <a:rPr lang="tr-TR" sz="800">
                          <a:latin typeface="Times New Roman"/>
                          <a:ea typeface="Calibri"/>
                          <a:cs typeface="Times New Roman"/>
                        </a:rPr>
                        <a:t> deki </a:t>
                      </a:r>
                      <a:r>
                        <a:rPr lang="tr-TR" sz="800">
                          <a:highlight>
                            <a:srgbClr val="FFFF00"/>
                          </a:highlight>
                          <a:latin typeface="Times New Roman"/>
                          <a:ea typeface="Calibri"/>
                          <a:cs typeface="Times New Roman"/>
                        </a:rPr>
                        <a:t>derece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Uygun 3 katılım fırsatı</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3,5-3,99  aktivite derecesi</a:t>
                      </a:r>
                      <a:endParaRPr lang="tr-TR" sz="800">
                        <a:latin typeface="Calibri"/>
                        <a:ea typeface="Calibri"/>
                        <a:cs typeface="Times New Roman"/>
                      </a:endParaRPr>
                    </a:p>
                  </a:txBody>
                  <a:tcPr marL="68580" marR="68580" marT="0" marB="0"/>
                </a:tc>
              </a:tr>
              <a:tr h="411538">
                <a:tc vMerge="1">
                  <a:txBody>
                    <a:bodyPr/>
                    <a:lstStyle/>
                    <a:p>
                      <a:endParaRPr lang="tr-TR"/>
                    </a:p>
                  </a:txBody>
                  <a:tcPr/>
                </a:tc>
                <a:tc>
                  <a:txBody>
                    <a:bodyPr/>
                    <a:lstStyle/>
                    <a:p>
                      <a:pPr algn="just">
                        <a:lnSpc>
                          <a:spcPct val="150000"/>
                        </a:lnSpc>
                        <a:spcAft>
                          <a:spcPts val="0"/>
                        </a:spcAft>
                      </a:pPr>
                      <a:r>
                        <a:rPr lang="tr-TR" sz="800">
                          <a:latin typeface="Times New Roman"/>
                          <a:ea typeface="Calibri"/>
                          <a:cs typeface="Times New Roman"/>
                        </a:rPr>
                        <a:t>5 tamamlanmış dergi girişi</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3 davranış ihlalleri</a:t>
                      </a:r>
                      <a:endParaRPr lang="tr-TR" sz="800">
                        <a:latin typeface="Calibri"/>
                        <a:ea typeface="Calibri"/>
                        <a:cs typeface="Times New Roman"/>
                      </a:endParaRPr>
                    </a:p>
                  </a:txBody>
                  <a:tcPr marL="68580" marR="68580" marT="0" marB="0"/>
                </a:tc>
                <a:tc vMerge="1">
                  <a:txBody>
                    <a:bodyPr/>
                    <a:lstStyle/>
                    <a:p>
                      <a:endParaRPr lang="tr-TR"/>
                    </a:p>
                  </a:txBody>
                  <a:tcPr/>
                </a:tc>
                <a:tc vMerge="1">
                  <a:txBody>
                    <a:bodyPr/>
                    <a:lstStyle/>
                    <a:p>
                      <a:endParaRPr lang="tr-TR"/>
                    </a:p>
                  </a:txBody>
                  <a:tcPr/>
                </a:tc>
                <a:tc vMerge="1">
                  <a:txBody>
                    <a:bodyPr/>
                    <a:lstStyle/>
                    <a:p>
                      <a:endParaRPr lang="tr-TR"/>
                    </a:p>
                  </a:txBody>
                  <a:tcPr/>
                </a:tc>
              </a:tr>
              <a:tr h="628932">
                <a:tc rowSpan="2">
                  <a:txBody>
                    <a:bodyPr/>
                    <a:lstStyle/>
                    <a:p>
                      <a:pPr algn="just">
                        <a:lnSpc>
                          <a:spcPct val="150000"/>
                        </a:lnSpc>
                        <a:spcAft>
                          <a:spcPts val="0"/>
                        </a:spcAft>
                      </a:pPr>
                      <a:r>
                        <a:rPr lang="tr-TR" sz="800">
                          <a:latin typeface="Times New Roman"/>
                          <a:ea typeface="Calibri"/>
                          <a:cs typeface="Times New Roman"/>
                        </a:rPr>
                        <a:t>Beklenen +1 den biraz daha fazla</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 7,6-10   gelişmiş benlik saygısı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Ortalama 3,5 -3,99 dereceden daha az </a:t>
                      </a:r>
                      <a:r>
                        <a:rPr lang="tr-TR" sz="800">
                          <a:highlight>
                            <a:srgbClr val="FFFF00"/>
                          </a:highlight>
                          <a:latin typeface="Times New Roman"/>
                          <a:ea typeface="Calibri"/>
                          <a:cs typeface="Times New Roman"/>
                        </a:rPr>
                        <a:t>CC</a:t>
                      </a:r>
                      <a:r>
                        <a:rPr lang="tr-TR" sz="800">
                          <a:latin typeface="Times New Roman"/>
                          <a:ea typeface="Calibri"/>
                          <a:cs typeface="Times New Roman"/>
                        </a:rPr>
                        <a:t> sosyalleşme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3,5-3,99 </a:t>
                      </a:r>
                      <a:r>
                        <a:rPr lang="tr-TR" sz="800">
                          <a:highlight>
                            <a:srgbClr val="FFFF00"/>
                          </a:highlight>
                          <a:latin typeface="Times New Roman"/>
                          <a:ea typeface="Calibri"/>
                          <a:cs typeface="Times New Roman"/>
                        </a:rPr>
                        <a:t>CC</a:t>
                      </a:r>
                      <a:r>
                        <a:rPr lang="tr-TR" sz="800">
                          <a:latin typeface="Times New Roman"/>
                          <a:ea typeface="Calibri"/>
                          <a:cs typeface="Times New Roman"/>
                        </a:rPr>
                        <a:t> deki </a:t>
                      </a:r>
                      <a:r>
                        <a:rPr lang="tr-TR" sz="800">
                          <a:highlight>
                            <a:srgbClr val="FFFF00"/>
                          </a:highlight>
                          <a:latin typeface="Times New Roman"/>
                          <a:ea typeface="Calibri"/>
                          <a:cs typeface="Times New Roman"/>
                        </a:rPr>
                        <a:t>derece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Uygun 4 katılım fırsatı</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4,0-4,49  aktivite derecesi</a:t>
                      </a:r>
                      <a:endParaRPr lang="tr-TR" sz="800">
                        <a:latin typeface="Calibri"/>
                        <a:ea typeface="Calibri"/>
                        <a:cs typeface="Times New Roman"/>
                      </a:endParaRPr>
                    </a:p>
                  </a:txBody>
                  <a:tcPr marL="68580" marR="68580" marT="0" marB="0"/>
                </a:tc>
              </a:tr>
              <a:tr h="411538">
                <a:tc vMerge="1">
                  <a:txBody>
                    <a:bodyPr/>
                    <a:lstStyle/>
                    <a:p>
                      <a:endParaRPr lang="tr-TR"/>
                    </a:p>
                  </a:txBody>
                  <a:tcPr/>
                </a:tc>
                <a:tc>
                  <a:txBody>
                    <a:bodyPr/>
                    <a:lstStyle/>
                    <a:p>
                      <a:pPr algn="just">
                        <a:lnSpc>
                          <a:spcPct val="150000"/>
                        </a:lnSpc>
                        <a:spcAft>
                          <a:spcPts val="0"/>
                        </a:spcAft>
                      </a:pPr>
                      <a:r>
                        <a:rPr lang="tr-TR" sz="800">
                          <a:latin typeface="Times New Roman"/>
                          <a:ea typeface="Calibri"/>
                          <a:cs typeface="Times New Roman"/>
                        </a:rPr>
                        <a:t>6 tamamlanmış dergi girişi</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2 davranış ihlalleri</a:t>
                      </a:r>
                      <a:endParaRPr lang="tr-TR" sz="800">
                        <a:latin typeface="Calibri"/>
                        <a:ea typeface="Calibri"/>
                        <a:cs typeface="Times New Roman"/>
                      </a:endParaRPr>
                    </a:p>
                  </a:txBody>
                  <a:tcPr marL="68580" marR="68580" marT="0" marB="0"/>
                </a:tc>
                <a:tc vMerge="1">
                  <a:txBody>
                    <a:bodyPr/>
                    <a:lstStyle/>
                    <a:p>
                      <a:endParaRPr lang="tr-TR"/>
                    </a:p>
                  </a:txBody>
                  <a:tcPr/>
                </a:tc>
                <a:tc vMerge="1">
                  <a:txBody>
                    <a:bodyPr/>
                    <a:lstStyle/>
                    <a:p>
                      <a:endParaRPr lang="tr-TR"/>
                    </a:p>
                  </a:txBody>
                  <a:tcPr/>
                </a:tc>
                <a:tc vMerge="1">
                  <a:txBody>
                    <a:bodyPr/>
                    <a:lstStyle/>
                    <a:p>
                      <a:endParaRPr lang="tr-TR"/>
                    </a:p>
                  </a:txBody>
                  <a:tcPr/>
                </a:tc>
              </a:tr>
              <a:tr h="628932">
                <a:tc rowSpan="2">
                  <a:txBody>
                    <a:bodyPr/>
                    <a:lstStyle/>
                    <a:p>
                      <a:pPr algn="just">
                        <a:lnSpc>
                          <a:spcPct val="150000"/>
                        </a:lnSpc>
                        <a:spcAft>
                          <a:spcPts val="0"/>
                        </a:spcAft>
                      </a:pPr>
                      <a:r>
                        <a:rPr lang="tr-TR" sz="800" dirty="0">
                          <a:latin typeface="Times New Roman"/>
                          <a:ea typeface="Calibri"/>
                          <a:cs typeface="Times New Roman"/>
                        </a:rPr>
                        <a:t>Beklenen +2 den biraz daha çok daha fazla</a:t>
                      </a:r>
                      <a:endParaRPr lang="tr-TR" sz="800" dirty="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 10  daha fazla gelişmiş benlik saygısı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Ortalama 4 derece ya da  daha fazla  </a:t>
                      </a:r>
                      <a:r>
                        <a:rPr lang="tr-TR" sz="800">
                          <a:highlight>
                            <a:srgbClr val="FFFF00"/>
                          </a:highlight>
                          <a:latin typeface="Times New Roman"/>
                          <a:ea typeface="Calibri"/>
                          <a:cs typeface="Times New Roman"/>
                        </a:rPr>
                        <a:t>CC</a:t>
                      </a:r>
                      <a:r>
                        <a:rPr lang="tr-TR" sz="800">
                          <a:latin typeface="Times New Roman"/>
                          <a:ea typeface="Calibri"/>
                          <a:cs typeface="Times New Roman"/>
                        </a:rPr>
                        <a:t> sosyalleşme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4 ya da daha fazla </a:t>
                      </a:r>
                      <a:r>
                        <a:rPr lang="tr-TR" sz="800">
                          <a:highlight>
                            <a:srgbClr val="FFFF00"/>
                          </a:highlight>
                          <a:latin typeface="Times New Roman"/>
                          <a:ea typeface="Calibri"/>
                          <a:cs typeface="Times New Roman"/>
                        </a:rPr>
                        <a:t>CC</a:t>
                      </a:r>
                      <a:r>
                        <a:rPr lang="tr-TR" sz="800">
                          <a:latin typeface="Times New Roman"/>
                          <a:ea typeface="Calibri"/>
                          <a:cs typeface="Times New Roman"/>
                        </a:rPr>
                        <a:t> deki </a:t>
                      </a:r>
                      <a:r>
                        <a:rPr lang="tr-TR" sz="800">
                          <a:highlight>
                            <a:srgbClr val="FFFF00"/>
                          </a:highlight>
                          <a:latin typeface="Times New Roman"/>
                          <a:ea typeface="Calibri"/>
                          <a:cs typeface="Times New Roman"/>
                        </a:rPr>
                        <a:t>derece</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Uygun 5 katılım fırsatı</a:t>
                      </a:r>
                      <a:endParaRPr lang="tr-TR" sz="800">
                        <a:latin typeface="Calibri"/>
                        <a:ea typeface="Calibri"/>
                        <a:cs typeface="Times New Roman"/>
                      </a:endParaRPr>
                    </a:p>
                  </a:txBody>
                  <a:tcPr marL="68580" marR="68580" marT="0" marB="0"/>
                </a:tc>
                <a:tc rowSpan="2">
                  <a:txBody>
                    <a:bodyPr/>
                    <a:lstStyle/>
                    <a:p>
                      <a:pPr algn="just">
                        <a:lnSpc>
                          <a:spcPct val="150000"/>
                        </a:lnSpc>
                        <a:spcAft>
                          <a:spcPts val="0"/>
                        </a:spcAft>
                      </a:pPr>
                      <a:r>
                        <a:rPr lang="tr-TR" sz="800">
                          <a:latin typeface="Times New Roman"/>
                          <a:ea typeface="Calibri"/>
                          <a:cs typeface="Times New Roman"/>
                        </a:rPr>
                        <a:t>Ortalama 4,5 ya da daha fazla   aktivite derecesi</a:t>
                      </a:r>
                      <a:endParaRPr lang="tr-TR" sz="800">
                        <a:latin typeface="Calibri"/>
                        <a:ea typeface="Calibri"/>
                        <a:cs typeface="Times New Roman"/>
                      </a:endParaRPr>
                    </a:p>
                  </a:txBody>
                  <a:tcPr marL="68580" marR="68580" marT="0" marB="0"/>
                </a:tc>
              </a:tr>
              <a:tr h="411538">
                <a:tc vMerge="1">
                  <a:txBody>
                    <a:bodyPr/>
                    <a:lstStyle/>
                    <a:p>
                      <a:endParaRPr lang="tr-TR"/>
                    </a:p>
                  </a:txBody>
                  <a:tcPr/>
                </a:tc>
                <a:tc>
                  <a:txBody>
                    <a:bodyPr/>
                    <a:lstStyle/>
                    <a:p>
                      <a:pPr algn="just">
                        <a:lnSpc>
                          <a:spcPct val="150000"/>
                        </a:lnSpc>
                        <a:spcAft>
                          <a:spcPts val="0"/>
                        </a:spcAft>
                      </a:pPr>
                      <a:r>
                        <a:rPr lang="tr-TR" sz="800">
                          <a:latin typeface="Times New Roman"/>
                          <a:ea typeface="Calibri"/>
                          <a:cs typeface="Times New Roman"/>
                        </a:rPr>
                        <a:t>6 ya da daha fazla tamamlanmış dergi girişi</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r>
                        <a:rPr lang="tr-TR" sz="800">
                          <a:latin typeface="Times New Roman"/>
                          <a:ea typeface="Calibri"/>
                          <a:cs typeface="Times New Roman"/>
                        </a:rPr>
                        <a:t>1 davranış ihlalleri</a:t>
                      </a:r>
                      <a:endParaRPr lang="tr-TR" sz="800">
                        <a:latin typeface="Calibri"/>
                        <a:ea typeface="Calibri"/>
                        <a:cs typeface="Times New Roman"/>
                      </a:endParaRPr>
                    </a:p>
                  </a:txBody>
                  <a:tcPr marL="68580" marR="68580" marT="0" marB="0"/>
                </a:tc>
                <a:tc vMerge="1">
                  <a:txBody>
                    <a:bodyPr/>
                    <a:lstStyle/>
                    <a:p>
                      <a:endParaRPr lang="tr-TR"/>
                    </a:p>
                  </a:txBody>
                  <a:tcPr/>
                </a:tc>
                <a:tc vMerge="1">
                  <a:txBody>
                    <a:bodyPr/>
                    <a:lstStyle/>
                    <a:p>
                      <a:endParaRPr lang="tr-TR"/>
                    </a:p>
                  </a:txBody>
                  <a:tcPr/>
                </a:tc>
                <a:tc vMerge="1">
                  <a:txBody>
                    <a:bodyPr/>
                    <a:lstStyle/>
                    <a:p>
                      <a:endParaRPr lang="tr-TR"/>
                    </a:p>
                  </a:txBody>
                  <a:tcPr/>
                </a:tc>
              </a:tr>
              <a:tr h="217393">
                <a:tc>
                  <a:txBody>
                    <a:bodyPr/>
                    <a:lstStyle/>
                    <a:p>
                      <a:pPr algn="just">
                        <a:lnSpc>
                          <a:spcPct val="150000"/>
                        </a:lnSpc>
                        <a:spcAft>
                          <a:spcPts val="0"/>
                        </a:spcAft>
                      </a:pPr>
                      <a:r>
                        <a:rPr lang="tr-TR" sz="800">
                          <a:latin typeface="Times New Roman"/>
                          <a:ea typeface="Calibri"/>
                          <a:cs typeface="Times New Roman"/>
                        </a:rPr>
                        <a:t>Sonuç puanı</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r>
              <a:tr h="217393">
                <a:tc>
                  <a:txBody>
                    <a:bodyPr/>
                    <a:lstStyle/>
                    <a:p>
                      <a:pPr algn="just">
                        <a:lnSpc>
                          <a:spcPct val="150000"/>
                        </a:lnSpc>
                        <a:spcAft>
                          <a:spcPts val="0"/>
                        </a:spcAft>
                      </a:pPr>
                      <a:r>
                        <a:rPr lang="tr-TR" sz="800">
                          <a:latin typeface="Times New Roman"/>
                          <a:ea typeface="Calibri"/>
                          <a:cs typeface="Times New Roman"/>
                        </a:rPr>
                        <a:t>Yorumlar</a:t>
                      </a:r>
                      <a:endParaRPr lang="tr-TR" sz="800">
                        <a:latin typeface="Calibri"/>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a:latin typeface="Times New Roman"/>
                        <a:ea typeface="Calibri"/>
                        <a:cs typeface="Times New Roman"/>
                      </a:endParaRPr>
                    </a:p>
                  </a:txBody>
                  <a:tcPr marL="68580" marR="68580" marT="0" marB="0"/>
                </a:tc>
                <a:tc>
                  <a:txBody>
                    <a:bodyPr/>
                    <a:lstStyle/>
                    <a:p>
                      <a:pPr algn="just">
                        <a:lnSpc>
                          <a:spcPct val="150000"/>
                        </a:lnSpc>
                        <a:spcAft>
                          <a:spcPts val="0"/>
                        </a:spcAft>
                      </a:pPr>
                      <a:endParaRPr lang="tr-TR" sz="8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*Danışmanlar tarafından oluşturulan amaç hedefler</a:t>
            </a:r>
          </a:p>
          <a:p>
            <a:r>
              <a:rPr lang="tr-TR" dirty="0" smtClean="0"/>
              <a:t>**Gençler tarafından seçilen serbest zaman aktiviteleri</a:t>
            </a:r>
          </a:p>
          <a:p>
            <a:r>
              <a:rPr lang="tr-TR" dirty="0" smtClean="0"/>
              <a:t>***Her kamp aktivitesine katılımın 1 ile 5 arasındaki derecesi</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968152"/>
          </a:xfrm>
        </p:spPr>
        <p:txBody>
          <a:bodyPr>
            <a:normAutofit/>
          </a:bodyPr>
          <a:lstStyle/>
          <a:p>
            <a:r>
              <a:rPr lang="tr-TR" sz="2200" b="1" dirty="0" err="1" smtClean="0">
                <a:solidFill>
                  <a:schemeClr val="tx1"/>
                </a:solidFill>
              </a:rPr>
              <a:t>Bill’s</a:t>
            </a:r>
            <a:r>
              <a:rPr lang="tr-TR" sz="2200" b="1" dirty="0" smtClean="0">
                <a:solidFill>
                  <a:schemeClr val="tx1"/>
                </a:solidFill>
              </a:rPr>
              <a:t> SMART </a:t>
            </a:r>
            <a:r>
              <a:rPr lang="tr-TR" sz="2200" b="1" dirty="0" err="1" smtClean="0">
                <a:solidFill>
                  <a:schemeClr val="tx1"/>
                </a:solidFill>
              </a:rPr>
              <a:t>Goal</a:t>
            </a:r>
            <a:r>
              <a:rPr lang="tr-TR" sz="2200" b="1" dirty="0" smtClean="0">
                <a:solidFill>
                  <a:schemeClr val="tx1"/>
                </a:solidFill>
              </a:rPr>
              <a:t> </a:t>
            </a:r>
            <a:r>
              <a:rPr lang="tr-TR" sz="2200" b="1" dirty="0" err="1" smtClean="0">
                <a:solidFill>
                  <a:schemeClr val="tx1"/>
                </a:solidFill>
              </a:rPr>
              <a:t>Tree</a:t>
            </a:r>
            <a:r>
              <a:rPr lang="tr-TR" sz="2200" b="1" dirty="0" smtClean="0">
                <a:solidFill>
                  <a:schemeClr val="tx1"/>
                </a:solidFill>
              </a:rPr>
              <a:t> (Bill’in SMART amaç </a:t>
            </a:r>
            <a:r>
              <a:rPr lang="tr-TR" sz="2200" b="1" dirty="0" err="1" smtClean="0">
                <a:solidFill>
                  <a:schemeClr val="tx1"/>
                </a:solidFill>
              </a:rPr>
              <a:t>agacı</a:t>
            </a:r>
            <a:r>
              <a:rPr lang="tr-TR" sz="2200" b="1" dirty="0" smtClean="0">
                <a:solidFill>
                  <a:schemeClr val="tx1"/>
                </a:solidFill>
              </a:rPr>
              <a:t>)</a:t>
            </a:r>
            <a:r>
              <a:rPr lang="tr-TR" dirty="0" smtClean="0"/>
              <a:t/>
            </a:r>
            <a:br>
              <a:rPr lang="tr-TR" dirty="0" smtClean="0"/>
            </a:br>
            <a:endParaRPr lang="tr-TR" dirty="0"/>
          </a:p>
        </p:txBody>
      </p:sp>
      <p:graphicFrame>
        <p:nvGraphicFramePr>
          <p:cNvPr id="4" name="3 İçerik Yer Tutucusu"/>
          <p:cNvGraphicFramePr>
            <a:graphicFrameLocks noGrp="1"/>
          </p:cNvGraphicFramePr>
          <p:nvPr>
            <p:ph sz="quarter" idx="1"/>
          </p:nvPr>
        </p:nvGraphicFramePr>
        <p:xfrm>
          <a:off x="301625" y="1527175"/>
          <a:ext cx="8504240" cy="259588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pPr algn="just">
                        <a:lnSpc>
                          <a:spcPct val="115000"/>
                        </a:lnSpc>
                        <a:spcAft>
                          <a:spcPts val="0"/>
                        </a:spcAft>
                      </a:pPr>
                      <a:r>
                        <a:rPr lang="tr-TR" sz="1000" b="1" dirty="0">
                          <a:latin typeface="Times New Roman"/>
                          <a:ea typeface="Calibri"/>
                          <a:cs typeface="Times New Roman"/>
                        </a:rPr>
                        <a:t>Amaç </a:t>
                      </a:r>
                      <a:endParaRPr lang="tr-TR" sz="1100" dirty="0">
                        <a:latin typeface="Calibri"/>
                        <a:ea typeface="Calibri"/>
                        <a:cs typeface="Times New Roman"/>
                      </a:endParaRPr>
                    </a:p>
                  </a:txBody>
                  <a:tcPr marL="68580" marR="68580" marT="0" marB="0"/>
                </a:tc>
                <a:tc>
                  <a:txBody>
                    <a:bodyPr/>
                    <a:lstStyle/>
                    <a:p>
                      <a:pPr algn="just">
                        <a:lnSpc>
                          <a:spcPct val="115000"/>
                        </a:lnSpc>
                        <a:spcAft>
                          <a:spcPts val="0"/>
                        </a:spcAft>
                      </a:pPr>
                      <a:r>
                        <a:rPr lang="tr-TR" sz="1000" b="1">
                          <a:latin typeface="Times New Roman"/>
                          <a:ea typeface="Calibri"/>
                          <a:cs typeface="Times New Roman"/>
                        </a:rPr>
                        <a:t>Indigator </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b="1">
                          <a:latin typeface="Times New Roman"/>
                          <a:ea typeface="Calibri"/>
                          <a:cs typeface="Times New Roman"/>
                        </a:rPr>
                        <a:t>Ölçüm </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b="1">
                          <a:latin typeface="Times New Roman"/>
                          <a:ea typeface="Calibri"/>
                          <a:cs typeface="Times New Roman"/>
                        </a:rPr>
                        <a:t>Hedef </a:t>
                      </a:r>
                      <a:endParaRPr lang="tr-TR" sz="1100">
                        <a:latin typeface="Calibri"/>
                        <a:ea typeface="Calibri"/>
                        <a:cs typeface="Times New Roman"/>
                      </a:endParaRPr>
                    </a:p>
                  </a:txBody>
                  <a:tcPr marL="68580" marR="68580" marT="0" marB="0"/>
                </a:tc>
              </a:tr>
              <a:tr h="370840">
                <a:tc rowSpan="6">
                  <a:txBody>
                    <a:bodyPr/>
                    <a:lstStyle/>
                    <a:p>
                      <a:pPr algn="just">
                        <a:lnSpc>
                          <a:spcPct val="115000"/>
                        </a:lnSpc>
                        <a:spcAft>
                          <a:spcPts val="0"/>
                        </a:spcAft>
                      </a:pPr>
                      <a:r>
                        <a:rPr lang="tr-TR" sz="1000">
                          <a:latin typeface="Times New Roman"/>
                          <a:ea typeface="Calibri"/>
                          <a:cs typeface="Times New Roman"/>
                        </a:rPr>
                        <a:t>10 ay içerisinde fiziksel fitnesi geliştirmek </a:t>
                      </a:r>
                      <a:endParaRPr lang="tr-TR" sz="1100">
                        <a:latin typeface="Calibri"/>
                        <a:ea typeface="Calibri"/>
                        <a:cs typeface="Times New Roman"/>
                      </a:endParaRPr>
                    </a:p>
                  </a:txBody>
                  <a:tcPr marL="68580" marR="68580" marT="0" marB="0"/>
                </a:tc>
                <a:tc rowSpan="2">
                  <a:txBody>
                    <a:bodyPr/>
                    <a:lstStyle/>
                    <a:p>
                      <a:pPr algn="just">
                        <a:lnSpc>
                          <a:spcPct val="115000"/>
                        </a:lnSpc>
                        <a:spcAft>
                          <a:spcPts val="0"/>
                        </a:spcAft>
                      </a:pPr>
                      <a:r>
                        <a:rPr lang="tr-TR" sz="1000">
                          <a:latin typeface="Times New Roman"/>
                          <a:ea typeface="Calibri"/>
                          <a:cs typeface="Times New Roman"/>
                        </a:rPr>
                        <a:t>Kilo kaybı</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Ölçek</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Haftada 2 kilo</a:t>
                      </a:r>
                      <a:endParaRPr lang="tr-TR" sz="1100">
                        <a:latin typeface="Calibri"/>
                        <a:ea typeface="Calibri"/>
                        <a:cs typeface="Times New Roman"/>
                      </a:endParaRPr>
                    </a:p>
                  </a:txBody>
                  <a:tcPr marL="68580" marR="68580" marT="0" marB="0"/>
                </a:tc>
              </a:tr>
              <a:tr h="370840">
                <a:tc vMerge="1">
                  <a:txBody>
                    <a:bodyPr/>
                    <a:lstStyle/>
                    <a:p>
                      <a:endParaRPr lang="tr-TR"/>
                    </a:p>
                  </a:txBody>
                  <a:tcPr/>
                </a:tc>
                <a:tc vMerge="1">
                  <a:txBody>
                    <a:bodyPr/>
                    <a:lstStyle/>
                    <a:p>
                      <a:endParaRPr lang="tr-TR"/>
                    </a:p>
                  </a:txBody>
                  <a:tcPr/>
                </a:tc>
                <a:tc>
                  <a:txBody>
                    <a:bodyPr/>
                    <a:lstStyle/>
                    <a:p>
                      <a:pPr algn="just">
                        <a:lnSpc>
                          <a:spcPct val="115000"/>
                        </a:lnSpc>
                        <a:spcAft>
                          <a:spcPts val="0"/>
                        </a:spcAft>
                      </a:pPr>
                      <a:r>
                        <a:rPr lang="tr-TR" sz="1000">
                          <a:latin typeface="Times New Roman"/>
                          <a:ea typeface="Calibri"/>
                          <a:cs typeface="Times New Roman"/>
                        </a:rPr>
                        <a:t>Kıyafet ölçüleri</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X ölçekten y ölçeğe</a:t>
                      </a:r>
                      <a:endParaRPr lang="tr-TR" sz="1100">
                        <a:latin typeface="Calibri"/>
                        <a:ea typeface="Calibri"/>
                        <a:cs typeface="Times New Roman"/>
                      </a:endParaRPr>
                    </a:p>
                  </a:txBody>
                  <a:tcPr marL="68580" marR="68580" marT="0" marB="0"/>
                </a:tc>
              </a:tr>
              <a:tr h="370840">
                <a:tc vMerge="1">
                  <a:txBody>
                    <a:bodyPr/>
                    <a:lstStyle/>
                    <a:p>
                      <a:endParaRPr lang="tr-TR"/>
                    </a:p>
                  </a:txBody>
                  <a:tcPr/>
                </a:tc>
                <a:tc rowSpan="2">
                  <a:txBody>
                    <a:bodyPr/>
                    <a:lstStyle/>
                    <a:p>
                      <a:pPr algn="just">
                        <a:lnSpc>
                          <a:spcPct val="115000"/>
                        </a:lnSpc>
                        <a:spcAft>
                          <a:spcPts val="0"/>
                        </a:spcAft>
                      </a:pPr>
                      <a:r>
                        <a:rPr lang="tr-TR" sz="1000">
                          <a:latin typeface="Times New Roman"/>
                          <a:ea typeface="Calibri"/>
                          <a:cs typeface="Times New Roman"/>
                        </a:rPr>
                        <a:t>Kardiovasküler fitness</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Kan basıncı</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150/100 den 120/80 basınca</a:t>
                      </a:r>
                      <a:endParaRPr lang="tr-TR" sz="1100">
                        <a:latin typeface="Calibri"/>
                        <a:ea typeface="Calibri"/>
                        <a:cs typeface="Times New Roman"/>
                      </a:endParaRPr>
                    </a:p>
                  </a:txBody>
                  <a:tcPr marL="68580" marR="68580" marT="0" marB="0"/>
                </a:tc>
              </a:tr>
              <a:tr h="370840">
                <a:tc vMerge="1">
                  <a:txBody>
                    <a:bodyPr/>
                    <a:lstStyle/>
                    <a:p>
                      <a:endParaRPr lang="tr-TR"/>
                    </a:p>
                  </a:txBody>
                  <a:tcPr/>
                </a:tc>
                <a:tc vMerge="1">
                  <a:txBody>
                    <a:bodyPr/>
                    <a:lstStyle/>
                    <a:p>
                      <a:endParaRPr lang="tr-TR"/>
                    </a:p>
                  </a:txBody>
                  <a:tcPr/>
                </a:tc>
                <a:tc>
                  <a:txBody>
                    <a:bodyPr/>
                    <a:lstStyle/>
                    <a:p>
                      <a:pPr algn="just">
                        <a:lnSpc>
                          <a:spcPct val="115000"/>
                        </a:lnSpc>
                        <a:spcAft>
                          <a:spcPts val="0"/>
                        </a:spcAft>
                      </a:pPr>
                      <a:r>
                        <a:rPr lang="tr-TR" sz="1000">
                          <a:latin typeface="Times New Roman"/>
                          <a:ea typeface="Calibri"/>
                          <a:cs typeface="Times New Roman"/>
                        </a:rPr>
                        <a:t>Vital kapasite (ciğerler)</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2,5 litreden 3,5 litreye</a:t>
                      </a:r>
                      <a:endParaRPr lang="tr-TR" sz="1100">
                        <a:latin typeface="Calibri"/>
                        <a:ea typeface="Calibri"/>
                        <a:cs typeface="Times New Roman"/>
                      </a:endParaRPr>
                    </a:p>
                  </a:txBody>
                  <a:tcPr marL="68580" marR="68580" marT="0" marB="0"/>
                </a:tc>
              </a:tr>
              <a:tr h="370840">
                <a:tc vMerge="1">
                  <a:txBody>
                    <a:bodyPr/>
                    <a:lstStyle/>
                    <a:p>
                      <a:endParaRPr lang="tr-TR"/>
                    </a:p>
                  </a:txBody>
                  <a:tcPr/>
                </a:tc>
                <a:tc rowSpan="2">
                  <a:txBody>
                    <a:bodyPr/>
                    <a:lstStyle/>
                    <a:p>
                      <a:pPr algn="just">
                        <a:lnSpc>
                          <a:spcPct val="115000"/>
                        </a:lnSpc>
                        <a:spcAft>
                          <a:spcPts val="0"/>
                        </a:spcAft>
                      </a:pPr>
                      <a:r>
                        <a:rPr lang="tr-TR" sz="1000">
                          <a:latin typeface="Times New Roman"/>
                          <a:ea typeface="Calibri"/>
                          <a:cs typeface="Times New Roman"/>
                        </a:rPr>
                        <a:t>Enerji seviyesi</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Günlük</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3 avg den 4 avg ye</a:t>
                      </a:r>
                      <a:endParaRPr lang="tr-TR" sz="1100">
                        <a:latin typeface="Calibri"/>
                        <a:ea typeface="Calibri"/>
                        <a:cs typeface="Times New Roman"/>
                      </a:endParaRPr>
                    </a:p>
                  </a:txBody>
                  <a:tcPr marL="68580" marR="68580" marT="0" marB="0"/>
                </a:tc>
              </a:tr>
              <a:tr h="370840">
                <a:tc vMerge="1">
                  <a:txBody>
                    <a:bodyPr/>
                    <a:lstStyle/>
                    <a:p>
                      <a:endParaRPr lang="tr-TR"/>
                    </a:p>
                  </a:txBody>
                  <a:tcPr/>
                </a:tc>
                <a:tc vMerge="1">
                  <a:txBody>
                    <a:bodyPr/>
                    <a:lstStyle/>
                    <a:p>
                      <a:endParaRPr lang="tr-TR"/>
                    </a:p>
                  </a:txBody>
                  <a:tcPr/>
                </a:tc>
                <a:tc>
                  <a:txBody>
                    <a:bodyPr/>
                    <a:lstStyle/>
                    <a:p>
                      <a:pPr algn="just">
                        <a:lnSpc>
                          <a:spcPct val="115000"/>
                        </a:lnSpc>
                        <a:spcAft>
                          <a:spcPts val="0"/>
                        </a:spcAft>
                      </a:pPr>
                      <a:r>
                        <a:rPr lang="tr-TR" sz="1000">
                          <a:latin typeface="Times New Roman"/>
                          <a:ea typeface="Calibri"/>
                          <a:cs typeface="Times New Roman"/>
                        </a:rPr>
                        <a:t>Algılanana efor ölçeği</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latin typeface="Times New Roman"/>
                          <a:ea typeface="Calibri"/>
                          <a:cs typeface="Times New Roman"/>
                        </a:rPr>
                        <a:t>% 20-30 azalma</a:t>
                      </a:r>
                      <a:endParaRPr lang="tr-TR"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t>Bu alanı seçerken </a:t>
            </a:r>
            <a:r>
              <a:rPr lang="tr-TR" dirty="0" smtClean="0">
                <a:solidFill>
                  <a:srgbClr val="FF0000"/>
                </a:solidFill>
              </a:rPr>
              <a:t>İLGİ</a:t>
            </a:r>
            <a:r>
              <a:rPr lang="tr-TR" dirty="0" smtClean="0"/>
              <a:t> ve </a:t>
            </a:r>
            <a:r>
              <a:rPr lang="tr-TR" dirty="0" smtClean="0">
                <a:solidFill>
                  <a:srgbClr val="FF0000"/>
                </a:solidFill>
              </a:rPr>
              <a:t>BİLGİ</a:t>
            </a:r>
            <a:r>
              <a:rPr lang="tr-TR" dirty="0" smtClean="0"/>
              <a:t> ön plana çıkmaktadır. </a:t>
            </a:r>
          </a:p>
          <a:p>
            <a:r>
              <a:rPr lang="tr-TR" dirty="0" smtClean="0"/>
              <a:t>İlgi: Duygusal ve zihinsel olarak ilgili olmak</a:t>
            </a:r>
          </a:p>
          <a:p>
            <a:r>
              <a:rPr lang="tr-TR" dirty="0" smtClean="0"/>
              <a:t>Bilgi: Kültürel bilgi ve araştırmacı olmak </a:t>
            </a:r>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1112168"/>
          </a:xfrm>
        </p:spPr>
        <p:txBody>
          <a:bodyPr>
            <a:normAutofit/>
          </a:bodyPr>
          <a:lstStyle/>
          <a:p>
            <a:r>
              <a:rPr lang="tr-TR" b="1" dirty="0" smtClean="0">
                <a:solidFill>
                  <a:schemeClr val="tx1"/>
                </a:solidFill>
              </a:rPr>
              <a:t>TR mesleki tanımlar</a:t>
            </a:r>
            <a:br>
              <a:rPr lang="tr-TR" b="1" dirty="0" smtClean="0">
                <a:solidFill>
                  <a:schemeClr val="tx1"/>
                </a:solidFill>
              </a:rPr>
            </a:br>
            <a:endParaRPr lang="tr-TR" b="1" dirty="0">
              <a:solidFill>
                <a:schemeClr val="tx1"/>
              </a:solidFill>
            </a:endParaRPr>
          </a:p>
        </p:txBody>
      </p:sp>
      <p:sp>
        <p:nvSpPr>
          <p:cNvPr id="3" name="2 İçerik Yer Tutucusu"/>
          <p:cNvSpPr>
            <a:spLocks noGrp="1"/>
          </p:cNvSpPr>
          <p:nvPr>
            <p:ph sz="quarter" idx="1"/>
          </p:nvPr>
        </p:nvSpPr>
        <p:spPr/>
        <p:txBody>
          <a:bodyPr>
            <a:normAutofit fontScale="70000" lnSpcReduction="20000"/>
          </a:bodyPr>
          <a:lstStyle/>
          <a:p>
            <a:pPr lvl="0"/>
            <a:r>
              <a:rPr lang="tr-TR" b="1" dirty="0" smtClean="0"/>
              <a:t>Çocuk yaşam uzmanı: </a:t>
            </a:r>
            <a:r>
              <a:rPr lang="tr-TR" dirty="0" smtClean="0"/>
              <a:t>Çocuk yaşam uzmanlığı bir profesyonel meslektir. Bu uzmanlar stresli sağlık yönetimi ve zorlu yaşam etkinliklerinde çocuklara ve onların ailelerine yardım etme eğitimi verirler. Uzmanlar, çocuklar ve onların stres altındaki ailelerine gelişimsel, eğitimsel, ve çocuklar için </a:t>
            </a:r>
            <a:r>
              <a:rPr lang="tr-TR" dirty="0" err="1" smtClean="0"/>
              <a:t>terapotik</a:t>
            </a:r>
            <a:r>
              <a:rPr lang="tr-TR" dirty="0" smtClean="0"/>
              <a:t> müdahaleler sağlarlar. Çocuk yaşam uzmanı aile güçlerini ve benliğini ve saygıyla baş etme metotları ile büyüme ve gelişmeyi destekler (Çocuk Yaşam Konseyi, 2005a).</a:t>
            </a:r>
          </a:p>
          <a:p>
            <a:r>
              <a:rPr lang="tr-TR" b="1" dirty="0" smtClean="0"/>
              <a:t>Hizmetler ve Servisler aralığı, </a:t>
            </a:r>
            <a:r>
              <a:rPr lang="tr-TR" dirty="0" smtClean="0"/>
              <a:t>bu uzmanlar genel olarak hastanelerde bulunur. Onlar hastanelerin acil bölümünde, hasta odalarında, cerrahi alanlarda, yeni doğan yoğun bakım ünitelerinde, çocuk yoğun bakım ünitelerinde hasta ve aileleriyle çalışırlar. Çocuk yaşam uzmanı bu bölümlerin her birinde çocuk ve ailesinin bireysel ihtiyaçlarına odaklanır. Uzmanlar diğer ayarlarda da bulunabilir. </a:t>
            </a:r>
          </a:p>
          <a:p>
            <a:r>
              <a:rPr lang="tr-TR" b="1" dirty="0" smtClean="0"/>
              <a:t>Eğitimsel gereklilik ve </a:t>
            </a:r>
            <a:r>
              <a:rPr lang="tr-TR" b="1" dirty="0" err="1" smtClean="0"/>
              <a:t>akridite</a:t>
            </a:r>
            <a:r>
              <a:rPr lang="tr-TR" b="1" dirty="0" smtClean="0"/>
              <a:t>, </a:t>
            </a:r>
            <a:endParaRPr lang="tr-TR" dirty="0" smtClean="0"/>
          </a:p>
          <a:p>
            <a:r>
              <a:rPr lang="tr-TR" b="1" dirty="0" smtClean="0"/>
              <a:t> </a:t>
            </a:r>
            <a:endParaRPr lang="tr-TR" dirty="0" smtClean="0"/>
          </a:p>
          <a:p>
            <a:r>
              <a:rPr lang="tr-TR" b="1" dirty="0" smtClean="0"/>
              <a:t> </a:t>
            </a:r>
            <a:endParaRPr lang="tr-TR" dirty="0" smtClean="0"/>
          </a:p>
          <a:p>
            <a:r>
              <a:rPr lang="tr-TR" dirty="0" smtClean="0"/>
              <a:t> </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pPr lvl="0"/>
            <a:r>
              <a:rPr lang="tr-TR" b="1" dirty="0" smtClean="0"/>
              <a:t>Sanat terapisti:</a:t>
            </a:r>
            <a:endParaRPr lang="tr-TR" dirty="0" smtClean="0"/>
          </a:p>
          <a:p>
            <a:pPr lvl="0"/>
            <a:r>
              <a:rPr lang="tr-TR" b="1" dirty="0" smtClean="0"/>
              <a:t>Müzik terapisti:</a:t>
            </a:r>
            <a:endParaRPr lang="tr-TR" dirty="0" smtClean="0"/>
          </a:p>
          <a:p>
            <a:pPr lvl="0"/>
            <a:r>
              <a:rPr lang="tr-TR" b="1" dirty="0" smtClean="0"/>
              <a:t>Diyetisyen:</a:t>
            </a:r>
            <a:endParaRPr lang="tr-TR" dirty="0" smtClean="0"/>
          </a:p>
          <a:p>
            <a:pPr lvl="0"/>
            <a:r>
              <a:rPr lang="tr-TR" b="1" dirty="0" err="1" smtClean="0"/>
              <a:t>Kinesiotherapy</a:t>
            </a:r>
            <a:r>
              <a:rPr lang="tr-TR" dirty="0" smtClean="0"/>
              <a:t>(anatomi, fizyoloji ve beslenme bilgisini bir araya getiren </a:t>
            </a:r>
            <a:r>
              <a:rPr lang="tr-TR" dirty="0" err="1" smtClean="0"/>
              <a:t>dogal</a:t>
            </a:r>
            <a:r>
              <a:rPr lang="tr-TR" dirty="0" smtClean="0"/>
              <a:t> bir tedavi yöntemi):</a:t>
            </a:r>
          </a:p>
          <a:p>
            <a:pPr lvl="0"/>
            <a:r>
              <a:rPr lang="tr-TR" b="1" dirty="0" smtClean="0"/>
              <a:t>Atletik eğitim uzmanı:</a:t>
            </a:r>
            <a:endParaRPr lang="tr-TR" dirty="0" smtClean="0"/>
          </a:p>
          <a:p>
            <a:pPr lvl="0"/>
            <a:r>
              <a:rPr lang="tr-TR" b="1" dirty="0" smtClean="0"/>
              <a:t>Hemşirelik:</a:t>
            </a:r>
            <a:endParaRPr lang="tr-TR" dirty="0" smtClean="0"/>
          </a:p>
          <a:p>
            <a:pPr lvl="0"/>
            <a:r>
              <a:rPr lang="tr-TR" b="1" dirty="0" smtClean="0"/>
              <a:t>Mesleki hastalık terapisti.</a:t>
            </a:r>
            <a:endParaRPr lang="tr-TR" dirty="0" smtClean="0"/>
          </a:p>
          <a:p>
            <a:pPr lvl="0"/>
            <a:r>
              <a:rPr lang="tr-TR" b="1" dirty="0" smtClean="0"/>
              <a:t>Fizik terapisti.</a:t>
            </a:r>
            <a:endParaRPr lang="tr-TR" dirty="0" smtClean="0"/>
          </a:p>
          <a:p>
            <a:pPr lvl="0"/>
            <a:r>
              <a:rPr lang="tr-TR" b="1" dirty="0" smtClean="0"/>
              <a:t>Psikiyatri:</a:t>
            </a:r>
            <a:endParaRPr lang="tr-TR" dirty="0" smtClean="0"/>
          </a:p>
          <a:p>
            <a:pPr lvl="0"/>
            <a:r>
              <a:rPr lang="tr-TR" b="1" dirty="0" smtClean="0"/>
              <a:t>Psikoloji:</a:t>
            </a:r>
            <a:endParaRPr lang="tr-TR" dirty="0" smtClean="0"/>
          </a:p>
          <a:p>
            <a:pPr lvl="0"/>
            <a:r>
              <a:rPr lang="tr-TR" b="1" dirty="0" err="1" smtClean="0"/>
              <a:t>Soyal</a:t>
            </a:r>
            <a:r>
              <a:rPr lang="tr-TR" b="1" dirty="0" smtClean="0"/>
              <a:t> hizmet uzmanı:</a:t>
            </a:r>
            <a:endParaRPr lang="tr-TR" dirty="0" smtClean="0"/>
          </a:p>
          <a:p>
            <a:pPr lvl="0"/>
            <a:r>
              <a:rPr lang="tr-TR" b="1" dirty="0" smtClean="0"/>
              <a:t>Konuşma-dil patologu ve </a:t>
            </a:r>
            <a:r>
              <a:rPr lang="tr-TR" b="1" dirty="0" err="1" smtClean="0"/>
              <a:t>odyologu</a:t>
            </a:r>
            <a:r>
              <a:rPr lang="tr-TR" b="1" dirty="0" smtClean="0"/>
              <a:t>:</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328192"/>
          </a:xfrm>
        </p:spPr>
        <p:txBody>
          <a:bodyPr>
            <a:normAutofit fontScale="90000"/>
          </a:bodyPr>
          <a:lstStyle/>
          <a:p>
            <a:r>
              <a:rPr lang="tr-TR" dirty="0" smtClean="0"/>
              <a:t>. </a:t>
            </a:r>
            <a:r>
              <a:rPr lang="tr-TR" dirty="0" smtClean="0">
                <a:solidFill>
                  <a:srgbClr val="002060"/>
                </a:solidFill>
              </a:rPr>
              <a:t>Bu alanda çalışmak için mesleki ve kişisel özellikler şarttır.</a:t>
            </a:r>
            <a:r>
              <a:rPr lang="tr-TR" dirty="0" smtClean="0"/>
              <a:t/>
            </a:r>
            <a:br>
              <a:rPr lang="tr-TR" dirty="0" smtClean="0"/>
            </a:br>
            <a:endParaRPr lang="tr-TR" dirty="0"/>
          </a:p>
        </p:txBody>
      </p:sp>
      <p:sp>
        <p:nvSpPr>
          <p:cNvPr id="2" name="1 İçerik Yer Tutucusu"/>
          <p:cNvSpPr>
            <a:spLocks noGrp="1"/>
          </p:cNvSpPr>
          <p:nvPr>
            <p:ph sz="quarter" idx="1"/>
          </p:nvPr>
        </p:nvSpPr>
        <p:spPr/>
        <p:txBody>
          <a:bodyPr>
            <a:normAutofit lnSpcReduction="10000"/>
          </a:bodyPr>
          <a:lstStyle/>
          <a:p>
            <a:r>
              <a:rPr lang="tr-TR" dirty="0" smtClean="0">
                <a:solidFill>
                  <a:srgbClr val="FF0000"/>
                </a:solidFill>
              </a:rPr>
              <a:t>Mesleki olarak;</a:t>
            </a:r>
          </a:p>
          <a:p>
            <a:pPr lvl="0"/>
            <a:r>
              <a:rPr lang="tr-TR" dirty="0" smtClean="0"/>
              <a:t>Etkili iletişim (bireyler ve gruplar)</a:t>
            </a:r>
          </a:p>
          <a:p>
            <a:pPr lvl="0"/>
            <a:r>
              <a:rPr lang="tr-TR" dirty="0" smtClean="0"/>
              <a:t>Sistematik metotların kullanılması (antrenman, gözlem, görüşme, anket vb.)</a:t>
            </a:r>
          </a:p>
          <a:p>
            <a:pPr lvl="0"/>
            <a:r>
              <a:rPr lang="tr-TR" dirty="0" smtClean="0"/>
              <a:t>Planlama ve program geliştirme</a:t>
            </a:r>
          </a:p>
          <a:p>
            <a:pPr lvl="0"/>
            <a:r>
              <a:rPr lang="tr-TR" dirty="0" smtClean="0"/>
              <a:t>Organizasyon</a:t>
            </a:r>
          </a:p>
          <a:p>
            <a:pPr lvl="0"/>
            <a:r>
              <a:rPr lang="tr-TR" dirty="0" smtClean="0"/>
              <a:t>Problem çözme</a:t>
            </a:r>
          </a:p>
          <a:p>
            <a:pPr lvl="0"/>
            <a:r>
              <a:rPr lang="tr-TR" dirty="0" smtClean="0"/>
              <a:t>Yönetim bilgisi (personel, ulaşım vb.) </a:t>
            </a:r>
          </a:p>
          <a:p>
            <a:pPr lvl="0"/>
            <a:r>
              <a:rPr lang="tr-TR" dirty="0" smtClean="0"/>
              <a:t>Elektronik iletişim bilgisi (bilgisayar, internet, </a:t>
            </a:r>
            <a:r>
              <a:rPr lang="tr-TR" dirty="0" err="1" smtClean="0"/>
              <a:t>twitter</a:t>
            </a:r>
            <a:r>
              <a:rPr lang="tr-TR" dirty="0" smtClean="0"/>
              <a:t>, </a:t>
            </a:r>
            <a:r>
              <a:rPr lang="tr-TR" dirty="0" err="1" smtClean="0"/>
              <a:t>facebook</a:t>
            </a:r>
            <a:r>
              <a:rPr lang="tr-TR" dirty="0" smtClean="0"/>
              <a:t> vb.)</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sz="quarter" idx="1"/>
          </p:nvPr>
        </p:nvSpPr>
        <p:spPr/>
        <p:txBody>
          <a:bodyPr/>
          <a:lstStyle/>
          <a:p>
            <a:r>
              <a:rPr lang="tr-TR" dirty="0" smtClean="0">
                <a:solidFill>
                  <a:srgbClr val="FF0000"/>
                </a:solidFill>
              </a:rPr>
              <a:t>Kişisel olarak;</a:t>
            </a:r>
          </a:p>
          <a:p>
            <a:pPr lvl="0"/>
            <a:r>
              <a:rPr lang="tr-TR" dirty="0" smtClean="0"/>
              <a:t>Sorumluluk alma</a:t>
            </a:r>
          </a:p>
          <a:p>
            <a:pPr lvl="0"/>
            <a:r>
              <a:rPr lang="tr-TR" dirty="0" smtClean="0"/>
              <a:t>Araştırmacı</a:t>
            </a:r>
          </a:p>
          <a:p>
            <a:pPr lvl="0"/>
            <a:r>
              <a:rPr lang="tr-TR" dirty="0" smtClean="0"/>
              <a:t>Sevecen</a:t>
            </a:r>
          </a:p>
          <a:p>
            <a:pPr lvl="0"/>
            <a:r>
              <a:rPr lang="tr-TR" dirty="0" smtClean="0"/>
              <a:t>Merhamet duygusu</a:t>
            </a:r>
          </a:p>
          <a:p>
            <a:pPr lvl="0"/>
            <a:r>
              <a:rPr lang="tr-TR" dirty="0" smtClean="0"/>
              <a:t>Şefkat duygusu</a:t>
            </a:r>
          </a:p>
          <a:p>
            <a:pPr lvl="0"/>
            <a:r>
              <a:rPr lang="tr-TR" dirty="0" smtClean="0"/>
              <a:t>İnançlı</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01752" y="228600"/>
            <a:ext cx="8534400" cy="1112168"/>
          </a:xfrm>
        </p:spPr>
        <p:txBody>
          <a:bodyPr>
            <a:normAutofit/>
          </a:bodyPr>
          <a:lstStyle/>
          <a:p>
            <a:r>
              <a:rPr lang="tr-TR" dirty="0" smtClean="0"/>
              <a:t> </a:t>
            </a:r>
            <a:r>
              <a:rPr lang="tr-TR" b="1" dirty="0" smtClean="0">
                <a:solidFill>
                  <a:srgbClr val="002060"/>
                </a:solidFill>
              </a:rPr>
              <a:t>TR Farklı Pozisyonları (amaç ve hedefleri): </a:t>
            </a:r>
            <a:endParaRPr lang="tr-TR" dirty="0">
              <a:solidFill>
                <a:srgbClr val="002060"/>
              </a:solidFill>
            </a:endParaRPr>
          </a:p>
        </p:txBody>
      </p:sp>
      <p:sp>
        <p:nvSpPr>
          <p:cNvPr id="2" name="1 İçerik Yer Tutucusu"/>
          <p:cNvSpPr>
            <a:spLocks noGrp="1"/>
          </p:cNvSpPr>
          <p:nvPr>
            <p:ph sz="quarter" idx="1"/>
          </p:nvPr>
        </p:nvSpPr>
        <p:spPr/>
        <p:txBody>
          <a:bodyPr/>
          <a:lstStyle/>
          <a:p>
            <a:r>
              <a:rPr lang="tr-TR" dirty="0" err="1" smtClean="0"/>
              <a:t>TR’nun</a:t>
            </a:r>
            <a:r>
              <a:rPr lang="tr-TR" dirty="0" smtClean="0"/>
              <a:t> 4 farklı pozisyonu vardır. Bunlar;</a:t>
            </a:r>
          </a:p>
          <a:p>
            <a:r>
              <a:rPr lang="tr-TR" dirty="0" smtClean="0"/>
              <a:t>1-</a:t>
            </a:r>
            <a:r>
              <a:rPr lang="tr-TR" dirty="0" err="1" smtClean="0"/>
              <a:t>Rekreasyonel</a:t>
            </a:r>
            <a:r>
              <a:rPr lang="tr-TR" dirty="0" smtClean="0"/>
              <a:t> hizmet yaklaşımı</a:t>
            </a:r>
          </a:p>
          <a:p>
            <a:r>
              <a:rPr lang="tr-TR" dirty="0" smtClean="0"/>
              <a:t>2- Terapi yaklaşımı</a:t>
            </a:r>
          </a:p>
          <a:p>
            <a:r>
              <a:rPr lang="tr-TR" dirty="0" smtClean="0"/>
              <a:t>3-Şemsiye ya da  birleştirilmiş yaklaşımı</a:t>
            </a:r>
          </a:p>
          <a:p>
            <a:r>
              <a:rPr lang="tr-TR" dirty="0" smtClean="0"/>
              <a:t>4-Serbest zaman yeteneği yaklaşımı</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80</TotalTime>
  <Words>5587</Words>
  <Application>Microsoft Office PowerPoint</Application>
  <PresentationFormat>Ekran Gösterisi (4:3)</PresentationFormat>
  <Paragraphs>532</Paragraphs>
  <Slides>61</Slides>
  <Notes>0</Notes>
  <HiddenSlides>0</HiddenSlides>
  <MMClips>0</MMClips>
  <ScaleCrop>false</ScaleCrop>
  <HeadingPairs>
    <vt:vector size="4" baseType="variant">
      <vt:variant>
        <vt:lpstr>Tema</vt:lpstr>
      </vt:variant>
      <vt:variant>
        <vt:i4>1</vt:i4>
      </vt:variant>
      <vt:variant>
        <vt:lpstr>Slayt Başlıkları</vt:lpstr>
      </vt:variant>
      <vt:variant>
        <vt:i4>61</vt:i4>
      </vt:variant>
    </vt:vector>
  </HeadingPairs>
  <TitlesOfParts>
    <vt:vector size="62" baseType="lpstr">
      <vt:lpstr>Kent</vt:lpstr>
      <vt:lpstr>BEDEN EĞİTİMİ VE SPOR YÜKSEKOKULU  REKREASYON BÖLÜMÜ  TERAPOTİK REKREASYON </vt:lpstr>
      <vt:lpstr>Terapotik rekreasyon </vt:lpstr>
      <vt:lpstr> Meslek olarak TR  </vt:lpstr>
      <vt:lpstr>Slayt 4</vt:lpstr>
      <vt:lpstr>TR alanını meslek olarak seçecek bireyin şu sorulara cevap vermesi gerekir. </vt:lpstr>
      <vt:lpstr>Slayt 6</vt:lpstr>
      <vt:lpstr>. Bu alanda çalışmak için mesleki ve kişisel özellikler şarttır. </vt:lpstr>
      <vt:lpstr>Slayt 8</vt:lpstr>
      <vt:lpstr> TR Farklı Pozisyonları (amaç ve hedefleri): </vt:lpstr>
      <vt:lpstr>TR İş (meslek) Fırsatları </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TR mesleğinin özellikleri </vt:lpstr>
      <vt:lpstr>Slayt 25</vt:lpstr>
      <vt:lpstr>Slayt 26</vt:lpstr>
      <vt:lpstr>Slayt 27</vt:lpstr>
      <vt:lpstr>Slayt 28</vt:lpstr>
      <vt:lpstr>Slayt 29</vt:lpstr>
      <vt:lpstr>Slayt 30</vt:lpstr>
      <vt:lpstr>TR mesleki organizasyonlar </vt:lpstr>
      <vt:lpstr>TR Hizmet Alanları? </vt:lpstr>
      <vt:lpstr>Tablo 1. Fiziksel Engellilik </vt:lpstr>
      <vt:lpstr>Tablo 2: Algılama Eksikliği Engeli  </vt:lpstr>
      <vt:lpstr>Tablo 3: Bilişsel Engellilik </vt:lpstr>
      <vt:lpstr>Tablo 4: Psikolojik Engellilik </vt:lpstr>
      <vt:lpstr>Tablo 5: Sosyal Engellilik  </vt:lpstr>
      <vt:lpstr>TR kim uygular? </vt:lpstr>
      <vt:lpstr>TR uygulayanın özellikleri </vt:lpstr>
      <vt:lpstr>TR prosedürü </vt:lpstr>
      <vt:lpstr>Slayt 41</vt:lpstr>
      <vt:lpstr>Slayt 42</vt:lpstr>
      <vt:lpstr>Slayt 43</vt:lpstr>
      <vt:lpstr>Slayt 44</vt:lpstr>
      <vt:lpstr>Slayt 45</vt:lpstr>
      <vt:lpstr>Slayt 46</vt:lpstr>
      <vt:lpstr>Slayt 47</vt:lpstr>
      <vt:lpstr>Slayt 48</vt:lpstr>
      <vt:lpstr>Slayt 49</vt:lpstr>
      <vt:lpstr>Yaygın Olarak Kullanılan Tanımlama Teknikleri  </vt:lpstr>
      <vt:lpstr>Slayt 51</vt:lpstr>
      <vt:lpstr>Slayt 52</vt:lpstr>
      <vt:lpstr>Slayt 53</vt:lpstr>
      <vt:lpstr>Slayt 54</vt:lpstr>
      <vt:lpstr>Slayt 55</vt:lpstr>
      <vt:lpstr>Slayt 56</vt:lpstr>
      <vt:lpstr>GAS (Worksheet and Scoring for Empower Me Prpgram) </vt:lpstr>
      <vt:lpstr>Slayt 58</vt:lpstr>
      <vt:lpstr>Bill’s SMART Goal Tree (Bill’in SMART amaç agacı) </vt:lpstr>
      <vt:lpstr>TR mesleki tanımlar </vt:lpstr>
      <vt:lpstr>Slayt 61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TERAPOTİK REKREASYON </dc:title>
  <dc:creator>ahmet şirinkan</dc:creator>
  <cp:lastModifiedBy>ahmet şirinkan</cp:lastModifiedBy>
  <cp:revision>20</cp:revision>
  <dcterms:created xsi:type="dcterms:W3CDTF">2014-09-04T10:26:20Z</dcterms:created>
  <dcterms:modified xsi:type="dcterms:W3CDTF">2014-11-12T08:34:39Z</dcterms:modified>
</cp:coreProperties>
</file>