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1" r:id="rId1"/>
    <p:sldMasterId id="2147484033" r:id="rId2"/>
    <p:sldMasterId id="2147484093" r:id="rId3"/>
  </p:sldMasterIdLst>
  <p:sldIdLst>
    <p:sldId id="256" r:id="rId4"/>
    <p:sldId id="295" r:id="rId5"/>
    <p:sldId id="296" r:id="rId6"/>
    <p:sldId id="297" r:id="rId7"/>
    <p:sldId id="266" r:id="rId8"/>
    <p:sldId id="280" r:id="rId9"/>
    <p:sldId id="281" r:id="rId10"/>
    <p:sldId id="257" r:id="rId11"/>
    <p:sldId id="282" r:id="rId12"/>
    <p:sldId id="283" r:id="rId13"/>
    <p:sldId id="268" r:id="rId14"/>
    <p:sldId id="288" r:id="rId15"/>
    <p:sldId id="293" r:id="rId16"/>
    <p:sldId id="289" r:id="rId17"/>
    <p:sldId id="292" r:id="rId18"/>
    <p:sldId id="290" r:id="rId19"/>
    <p:sldId id="291" r:id="rId20"/>
    <p:sldId id="298" r:id="rId21"/>
    <p:sldId id="269" r:id="rId22"/>
    <p:sldId id="270" r:id="rId23"/>
    <p:sldId id="271" r:id="rId24"/>
    <p:sldId id="272" r:id="rId25"/>
    <p:sldId id="273" r:id="rId26"/>
    <p:sldId id="277" r:id="rId27"/>
    <p:sldId id="278" r:id="rId28"/>
    <p:sldId id="279" r:id="rId29"/>
    <p:sldId id="274" r:id="rId30"/>
    <p:sldId id="275" r:id="rId31"/>
    <p:sldId id="264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136C-5F1D-48ED-8747-4C9AF712897C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EB5-0EA8-4B80-80C2-981DC173C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D4A2-3219-4E1C-B5F1-35F4E8BF24D1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A462-B7B2-4096-A25A-6E6A4372D92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3678AB-D42B-405B-8B4C-E75A8E0400BB}" type="datetimeFigureOut">
              <a:rPr lang="tr-TR" smtClean="0"/>
              <a:pPr/>
              <a:t>04.08.2016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CD2469-BA2A-4168-BAB7-69904E14E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02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305800" cy="235745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Bernard MT Condensed" pitchFamily="18" charset="0"/>
              </a:rPr>
              <a:t>ATATÜRK ÜNİVERSİTESİ</a:t>
            </a:r>
            <a:br>
              <a:rPr lang="tr-TR" sz="3600" b="1" dirty="0" smtClean="0">
                <a:latin typeface="Bernard MT Condensed" pitchFamily="18" charset="0"/>
              </a:rPr>
            </a:br>
            <a:r>
              <a:rPr lang="tr-TR" sz="3600" b="1" dirty="0" smtClean="0">
                <a:latin typeface="Bernard MT Condensed" pitchFamily="18" charset="0"/>
              </a:rPr>
              <a:t>BEDEN EĞİTİMİ VE SPOR YÜKSEKOKUL </a:t>
            </a:r>
            <a:endParaRPr lang="tr-TR" sz="3600" b="1" dirty="0">
              <a:latin typeface="Bernard MT Condensed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321471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r-TR" sz="4000" b="1" i="1" u="sng" dirty="0" smtClean="0">
                <a:solidFill>
                  <a:schemeClr val="tx1"/>
                </a:solidFill>
              </a:rPr>
              <a:t>ÖĞRETİM İLKE VE YÖNTEMLERİ</a:t>
            </a:r>
          </a:p>
          <a:p>
            <a:pPr algn="ctr"/>
            <a:endParaRPr lang="tr-TR" b="1" dirty="0" smtClean="0">
              <a:solidFill>
                <a:schemeClr val="tx1"/>
              </a:solidFill>
            </a:endParaRPr>
          </a:p>
          <a:p>
            <a:pPr algn="ctr"/>
            <a:r>
              <a:rPr lang="tr-TR" sz="3000" b="1" i="1" u="sng" dirty="0" smtClean="0">
                <a:solidFill>
                  <a:schemeClr val="tx1"/>
                </a:solidFill>
              </a:rPr>
              <a:t>2011-2012 GÜZ DÖNEMİ </a:t>
            </a:r>
          </a:p>
          <a:p>
            <a:pPr algn="ctr"/>
            <a:endParaRPr lang="tr-TR" sz="2400" b="1" dirty="0" smtClean="0">
              <a:solidFill>
                <a:srgbClr val="FFC000"/>
              </a:solidFill>
            </a:endParaRPr>
          </a:p>
          <a:p>
            <a:pPr algn="ctr"/>
            <a:endParaRPr lang="tr-TR" sz="2400" b="1" dirty="0" smtClean="0">
              <a:solidFill>
                <a:srgbClr val="FFC000"/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Berlin Sans FB Demi" pitchFamily="34" charset="0"/>
              </a:rPr>
              <a:t>YRD. DOÇ. DR.AHMET ŞİRİNKAN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Berlin Sans FB Demi" pitchFamily="34" charset="0"/>
              </a:rPr>
              <a:t>ERZURUM-2009</a:t>
            </a:r>
          </a:p>
          <a:p>
            <a:pPr algn="ctr"/>
            <a:endParaRPr lang="tr-TR" sz="2400" b="1" dirty="0" smtClean="0">
              <a:solidFill>
                <a:srgbClr val="FFC000"/>
              </a:solidFill>
            </a:endParaRPr>
          </a:p>
          <a:p>
            <a:pPr algn="ctr"/>
            <a:endParaRPr lang="tr-TR" sz="2400" b="1" dirty="0" smtClean="0">
              <a:solidFill>
                <a:srgbClr val="FFC000"/>
              </a:solidFill>
            </a:endParaRPr>
          </a:p>
          <a:p>
            <a:pPr algn="ctr"/>
            <a:endParaRPr lang="tr-TR" sz="2400" b="1" dirty="0" smtClean="0">
              <a:solidFill>
                <a:srgbClr val="FFC000"/>
              </a:solidFill>
            </a:endParaRPr>
          </a:p>
          <a:p>
            <a:pPr algn="ctr"/>
            <a:endParaRPr lang="tr-TR" sz="2400" b="1" dirty="0" smtClean="0">
              <a:solidFill>
                <a:srgbClr val="FFC000"/>
              </a:solidFill>
            </a:endParaRPr>
          </a:p>
          <a:p>
            <a:pPr algn="ctr"/>
            <a:endParaRPr lang="tr-TR" sz="2400" b="1" dirty="0" smtClean="0">
              <a:solidFill>
                <a:srgbClr val="FFC000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Hayatilik ilkesi: Öğrenciyi yaşama hazırlamak, öğrenme öğesiyle sosyal hayatın bütünleştirilmesi.</a:t>
            </a:r>
          </a:p>
          <a:p>
            <a:pPr>
              <a:buNone/>
            </a:pPr>
            <a:r>
              <a:rPr lang="tr-TR" dirty="0" smtClean="0"/>
              <a:t>Aktüalite ilkesi: Sosyal statü,güncellik, toplumsal kabul görmeye dayalı öğrenme öğeleri.</a:t>
            </a:r>
          </a:p>
          <a:p>
            <a:pPr>
              <a:buNone/>
            </a:pPr>
            <a:r>
              <a:rPr lang="tr-TR" dirty="0" smtClean="0"/>
              <a:t>Diğer yaşantılara görelik ilkesi: Öğrenmelerde öğrencinin diğer yaşantıları ile ilişkilendirdiği, bağ kurduğu öğrenmeler.</a:t>
            </a:r>
          </a:p>
          <a:p>
            <a:pPr>
              <a:buNone/>
            </a:pPr>
            <a:r>
              <a:rPr lang="tr-TR" dirty="0" smtClean="0"/>
              <a:t>Bütünlük ilkesi: Tümden gelim ilkesi, zihinsel gelişime göre bilgiler,  önce bütün olarak , daha sonra ayrıntılı olarak öğrenilmesi.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PROGRAMLAR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Eğitim programı:Öğrencilerin, öğrenme yaşantılarını düzenlemedir.</a:t>
            </a:r>
          </a:p>
          <a:p>
            <a:r>
              <a:rPr lang="tr-TR" dirty="0" smtClean="0"/>
              <a:t>Ders konularının listesidir.</a:t>
            </a:r>
          </a:p>
          <a:p>
            <a:r>
              <a:rPr lang="tr-TR" dirty="0" smtClean="0"/>
              <a:t>Ders içerikleridir.</a:t>
            </a:r>
          </a:p>
          <a:p>
            <a:r>
              <a:rPr lang="tr-TR" dirty="0" smtClean="0"/>
              <a:t>Çalışmaların programlanmasıdır.</a:t>
            </a:r>
          </a:p>
          <a:p>
            <a:r>
              <a:rPr lang="tr-TR" dirty="0" smtClean="0"/>
              <a:t>Öğretim materyalleri listesidir.</a:t>
            </a:r>
          </a:p>
          <a:p>
            <a:r>
              <a:rPr lang="tr-TR" dirty="0" smtClean="0"/>
              <a:t>Okul içi ve okul dışındaki bütün öğrenme ve öğretme etkinlikleridir.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Öğretim programı:</a:t>
            </a:r>
            <a:r>
              <a:rPr lang="tr-TR" sz="2400" dirty="0" smtClean="0"/>
              <a:t>Eğitim programının içerisinde yer alır.</a:t>
            </a:r>
          </a:p>
          <a:p>
            <a:r>
              <a:rPr lang="tr-TR" sz="2400" dirty="0" smtClean="0"/>
              <a:t>Belirli bilgi kategorilerinden oluşur.</a:t>
            </a:r>
          </a:p>
          <a:p>
            <a:r>
              <a:rPr lang="tr-TR" sz="2400" dirty="0" smtClean="0"/>
              <a:t>Öğrenme-öğretme sürecindeki etkinliklerdir.</a:t>
            </a:r>
          </a:p>
          <a:p>
            <a:r>
              <a:rPr lang="tr-TR" sz="2400" dirty="0" smtClean="0"/>
              <a:t>Bazen uygulamaya ağırlık veren programdır.</a:t>
            </a:r>
          </a:p>
          <a:p>
            <a:r>
              <a:rPr lang="tr-TR" sz="2400" dirty="0" smtClean="0"/>
              <a:t>Okul içi yaşantılara dayalıdır.</a:t>
            </a:r>
          </a:p>
          <a:p>
            <a:r>
              <a:rPr lang="tr-TR" sz="2400" dirty="0" smtClean="0"/>
              <a:t>Öğrenciye kazandırılmak istenen bilgi,beceri,tutum ve davranışların ders kümeleri olarak düzenlenmesidir.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Okul programı:Okulun amaçları doğrultusunda yetiştirilecek öğrenciye özgü Öğretim programının  yer aldığı programdır.</a:t>
            </a:r>
          </a:p>
          <a:p>
            <a:r>
              <a:rPr lang="tr-TR" dirty="0" smtClean="0"/>
              <a:t>Yetiştirilecek öğrencinin amacına göre düzenlenen öğretim planlanmasıdır.</a:t>
            </a:r>
          </a:p>
          <a:p>
            <a:r>
              <a:rPr lang="tr-TR" dirty="0" smtClean="0"/>
              <a:t>Hedef ve davranışlarla  ilgili ortamın düzenlenmesidir.</a:t>
            </a:r>
          </a:p>
          <a:p>
            <a:r>
              <a:rPr lang="tr-TR" dirty="0" smtClean="0"/>
              <a:t>Milli ve toplumsal ihtiyaca göre birey yetiştiren programdır.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Ders programı:Öğretim programında yer alan bir dersin amaçlarının öğrenci davranışına dönüştüren programdır.</a:t>
            </a:r>
          </a:p>
          <a:p>
            <a:r>
              <a:rPr lang="tr-TR" dirty="0" smtClean="0"/>
              <a:t>Ders içeriğinin konulara ve alt başlıklar şeklinde planlanmasıdır.</a:t>
            </a:r>
          </a:p>
          <a:p>
            <a:r>
              <a:rPr lang="tr-TR" dirty="0" smtClean="0"/>
              <a:t>O dersle ilgili ortamın düzenlenmesidir.</a:t>
            </a:r>
          </a:p>
          <a:p>
            <a:r>
              <a:rPr lang="tr-TR" dirty="0" smtClean="0"/>
              <a:t>Konunun değerlendirme araçlarını belirleyen programdır.  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dirty="0" smtClean="0"/>
              <a:t>Ünite Programı:Belli bir süre içerisinde verilir.</a:t>
            </a:r>
          </a:p>
          <a:p>
            <a:pPr>
              <a:buFontTx/>
              <a:buNone/>
            </a:pPr>
            <a:r>
              <a:rPr lang="tr-TR" dirty="0" smtClean="0"/>
              <a:t> Temel bir konu seçilir. </a:t>
            </a:r>
          </a:p>
          <a:p>
            <a:pPr>
              <a:buFontTx/>
              <a:buNone/>
            </a:pPr>
            <a:r>
              <a:rPr lang="tr-TR" dirty="0" smtClean="0"/>
              <a:t> Ders için ön hazırlıktır.</a:t>
            </a:r>
          </a:p>
          <a:p>
            <a:pPr>
              <a:buFontTx/>
              <a:buNone/>
            </a:pPr>
            <a:r>
              <a:rPr lang="tr-TR" dirty="0" smtClean="0"/>
              <a:t> Süre olarak bazen aylarca sürebilir.</a:t>
            </a:r>
          </a:p>
          <a:p>
            <a:pPr>
              <a:buFontTx/>
              <a:buNone/>
            </a:pPr>
            <a:r>
              <a:rPr lang="tr-TR" dirty="0" smtClean="0"/>
              <a:t> Yıllık hazırlanan plana göre daha detaylıdır.</a:t>
            </a:r>
          </a:p>
          <a:p>
            <a:pPr>
              <a:buFontTx/>
              <a:buNone/>
            </a:pPr>
            <a:r>
              <a:rPr lang="tr-TR" dirty="0" smtClean="0"/>
              <a:t>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Konu programı:Ders içerisindeki konunun öğretimi için yapılan planlamadır.</a:t>
            </a:r>
          </a:p>
          <a:p>
            <a:r>
              <a:rPr lang="tr-TR" dirty="0" smtClean="0"/>
              <a:t>Konu ile ilgili hedefler ve davranışların belirlenmesidir.</a:t>
            </a:r>
          </a:p>
          <a:p>
            <a:r>
              <a:rPr lang="tr-TR" dirty="0" smtClean="0"/>
              <a:t>Konu ile ilgili öğretim yönteminin uygulanmasıdır.</a:t>
            </a:r>
          </a:p>
          <a:p>
            <a:r>
              <a:rPr lang="tr-TR" dirty="0" smtClean="0"/>
              <a:t>Konu  için gerekli kaynakların ( araç-gereç ve materyaller) kullanılmasıdır.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 smtClean="0"/>
              <a:t>Örtük program:</a:t>
            </a:r>
            <a:r>
              <a:rPr lang="tr-TR" sz="2400" dirty="0" smtClean="0"/>
              <a:t>Ders dışı etkinlikleri de içine alan geniş bir kavramdır.</a:t>
            </a:r>
          </a:p>
          <a:p>
            <a:pPr>
              <a:lnSpc>
                <a:spcPct val="90000"/>
              </a:lnSpc>
            </a:pPr>
            <a:r>
              <a:rPr lang="tr-TR" sz="2400" dirty="0" smtClean="0"/>
              <a:t>Bireyin değişik gereksinimlerini göz önünü de bulunduran planlamadır.</a:t>
            </a:r>
          </a:p>
          <a:p>
            <a:pPr>
              <a:lnSpc>
                <a:spcPct val="90000"/>
              </a:lnSpc>
            </a:pPr>
            <a:r>
              <a:rPr lang="tr-TR" sz="2400" dirty="0" smtClean="0"/>
              <a:t>Öğrencilerin bireysel çalışmalarını ortaya çıkaracak programdır.</a:t>
            </a:r>
          </a:p>
          <a:p>
            <a:pPr>
              <a:lnSpc>
                <a:spcPct val="90000"/>
              </a:lnSpc>
            </a:pPr>
            <a:r>
              <a:rPr lang="tr-TR" sz="2400" dirty="0" smtClean="0"/>
              <a:t>Örgütsel(zaman,imkanlar,materyaller)</a:t>
            </a:r>
          </a:p>
          <a:p>
            <a:pPr>
              <a:lnSpc>
                <a:spcPct val="90000"/>
              </a:lnSpc>
            </a:pPr>
            <a:r>
              <a:rPr lang="tr-TR" sz="2400" dirty="0" smtClean="0"/>
              <a:t>İlişkiler(öğretmen-öğrenci,öğretmen-yönetici,öğretmen -anne-baba ve öğrenci-öğrenciler)</a:t>
            </a:r>
          </a:p>
          <a:p>
            <a:pPr>
              <a:lnSpc>
                <a:spcPct val="90000"/>
              </a:lnSpc>
            </a:pPr>
            <a:r>
              <a:rPr lang="tr-TR" sz="2400" dirty="0" smtClean="0"/>
              <a:t>Kurumsal(politikalar,alışılmış işlemler,öğrenci ve toplum için ders dışı faaliyetler) program kapsamı içerisinde yer alır.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Sarmal program: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Öğretilen bir konunun yeri geldiğinde yeniden ele alınarak konuları birbiri üzerine pekiştirmedir. </a:t>
            </a:r>
          </a:p>
          <a:p>
            <a:endParaRPr lang="tr-TR" dirty="0" smtClean="0"/>
          </a:p>
          <a:p>
            <a:r>
              <a:rPr lang="tr-TR" dirty="0" smtClean="0"/>
              <a:t>Genelde yabancı dil eğitimi, Türkçe eğitimi , matematik ve beden eğitimi ve spor öğretiminde kullanılan bir yaklaşımdır.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PLANLAR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Yıllık plan: Bir öğretim yılı içerisindeki planlamadır.</a:t>
            </a:r>
          </a:p>
          <a:p>
            <a:pPr>
              <a:buNone/>
            </a:pPr>
            <a:r>
              <a:rPr lang="tr-TR" dirty="0" smtClean="0"/>
              <a:t>Ünite planı: Bir branşla ilgili 2-3 haftalık planlamadır. </a:t>
            </a:r>
          </a:p>
          <a:p>
            <a:pPr>
              <a:buNone/>
            </a:pPr>
            <a:r>
              <a:rPr lang="tr-TR" dirty="0" smtClean="0"/>
              <a:t>Günlük plan: Bir gündeki 2-3 dersin planıdır. </a:t>
            </a:r>
          </a:p>
          <a:p>
            <a:pPr>
              <a:buNone/>
            </a:pPr>
            <a:r>
              <a:rPr lang="tr-TR" dirty="0" smtClean="0"/>
              <a:t>Ders planı: Bir dersin detaylandırılmış planıdır. </a:t>
            </a:r>
          </a:p>
          <a:p>
            <a:pPr>
              <a:buNone/>
            </a:pPr>
            <a:r>
              <a:rPr lang="tr-TR" dirty="0" smtClean="0"/>
              <a:t>Egzersiz planı: Beden eğitimi ver spor öğretmeninin 6 saatlik okul takımları çalışmasıdır. </a:t>
            </a:r>
          </a:p>
          <a:p>
            <a:pPr>
              <a:buNone/>
            </a:pPr>
            <a:r>
              <a:rPr lang="tr-TR" dirty="0" smtClean="0"/>
              <a:t>Gezi-gözlem ve inceleme planı: Ders içi veya ders dışı yapılacak etkinlik planıdır. </a:t>
            </a:r>
          </a:p>
          <a:p>
            <a:pPr>
              <a:buNone/>
            </a:pPr>
            <a:r>
              <a:rPr lang="tr-TR" dirty="0" smtClean="0"/>
              <a:t>Deney ve uygulama planı: Salon ya da laboratuardaki çalışma planıdır. </a:t>
            </a:r>
          </a:p>
          <a:p>
            <a:pPr>
              <a:buNone/>
            </a:pPr>
            <a:r>
              <a:rPr lang="tr-TR" dirty="0" smtClean="0"/>
              <a:t>Bireysel ve grupla çalışma planı: özel durumu olan bireysel ya da grupla çalışma planıdır.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TEMEL KAVRAMLAR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Strateji (Yaklaşım):Önceden belirlenmiş bir amaca ulaşmak için tutulan yoldur.</a:t>
            </a:r>
          </a:p>
          <a:p>
            <a:pPr>
              <a:buNone/>
            </a:pPr>
            <a:r>
              <a:rPr lang="tr-TR" dirty="0" smtClean="0"/>
              <a:t>Stil: Kişinin kendi düzeyinde bilgiyi işleme etkinliğidir.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İlke: Amaca ulaştıran, doğruluğu kanıtlanmış kurallar, ölçüler ya da prensiplerdir.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ÖĞRETİM STRATEJİLERİ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Sunuş yolu ile öğretim: Öğretmenin aktif rol aldığı , öğrencinin de alıcı konumundaki yaklaşımdır. </a:t>
            </a:r>
          </a:p>
          <a:p>
            <a:pPr>
              <a:buNone/>
            </a:pPr>
            <a:r>
              <a:rPr lang="tr-TR" dirty="0" smtClean="0"/>
              <a:t>Buluş yolu ile öğretim: Öğrencinin kendi çabasıyla keşfederek, inceleyerek hedefe ulaştığı öğrenci merkezli yaklaşımdır. </a:t>
            </a:r>
          </a:p>
          <a:p>
            <a:pPr>
              <a:buNone/>
            </a:pPr>
            <a:r>
              <a:rPr lang="tr-TR" dirty="0" smtClean="0"/>
              <a:t>Araştırma-inceleme yolu ile öğretim: Öğrencinin araştırma-inceleme sürecinde bilgi, tutum ve beceri kazanmalarını amaçlayan yaklaşımdır. </a:t>
            </a:r>
          </a:p>
          <a:p>
            <a:pPr>
              <a:buNone/>
            </a:pPr>
            <a:r>
              <a:rPr lang="tr-TR" dirty="0" smtClean="0"/>
              <a:t>Tam öğrenme: Öğrencinin bilişsel, duyuşsal ve devinimsel (</a:t>
            </a:r>
            <a:r>
              <a:rPr lang="tr-TR" dirty="0" err="1" smtClean="0"/>
              <a:t>psiko</a:t>
            </a:r>
            <a:r>
              <a:rPr lang="tr-TR" dirty="0" smtClean="0"/>
              <a:t>-motor) öğrenmesini sağlayan yaklaşımdır.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ÖĞRETİM YÖNTEM VE TEKNİKLERİ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Anlatma (düz anlatım/takrir):Hedeflerin en basit düzeyde (bilişsel, duyuşsal ve </a:t>
            </a:r>
            <a:r>
              <a:rPr lang="tr-TR" dirty="0" err="1" smtClean="0"/>
              <a:t>psikomotor</a:t>
            </a:r>
            <a:r>
              <a:rPr lang="tr-TR" dirty="0" smtClean="0"/>
              <a:t>) öğretmen tarafından kavramların, olguların ve ilkelerin kazandırılmasıdır. </a:t>
            </a:r>
          </a:p>
          <a:p>
            <a:r>
              <a:rPr lang="tr-TR" dirty="0" smtClean="0"/>
              <a:t>Soru-cevap tekniği: Sınıf içi uygulamalarda soru sorulması ve cevap verilmesi yoluyla uygulanan öğretme biçimidir.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Grupla çalışma: Ortak özellik taşıyan üyelerin oluşturduğu ve belirlenen süre içerisinde hazırlanılıp sınıf işçinde sunulan bir öğretim yöntemidir. </a:t>
            </a:r>
          </a:p>
          <a:p>
            <a:r>
              <a:rPr lang="tr-TR" dirty="0" smtClean="0"/>
              <a:t>Tartışma: İki ya da daha  fazla kişinin bir konu üzerinde karşılıklı fikirlerini söylediği öğretim yöntemidir. </a:t>
            </a:r>
          </a:p>
          <a:p>
            <a:r>
              <a:rPr lang="tr-TR" dirty="0" smtClean="0"/>
              <a:t>Panel: 2 7a da 3 kişilik grubun 8-10 dakikalık sürelerde bir konu ile ilgili farklı boyutların anlatıldığı yöntemdir. </a:t>
            </a:r>
          </a:p>
          <a:p>
            <a:r>
              <a:rPr lang="tr-TR" dirty="0" smtClean="0"/>
              <a:t>Zıt panel: İki farklı düşüncedeki panel gruplarının karşılık olarak (soru ve cevap grubu) bir </a:t>
            </a:r>
            <a:r>
              <a:rPr lang="tr-TR" dirty="0" smtClean="0"/>
              <a:t>konuyla </a:t>
            </a:r>
            <a:r>
              <a:rPr lang="tr-TR" dirty="0" smtClean="0"/>
              <a:t>ilgili bilgi verme yöntemidir.  </a:t>
            </a:r>
          </a:p>
          <a:p>
            <a:r>
              <a:rPr lang="tr-TR" dirty="0" smtClean="0"/>
              <a:t>Kongre: Bir bilimsel alanla ilgili farklı alt gruplardan oluşan bilimsel bilgilerin sunulduğu ve tartışıldığı bir yöntemdir. </a:t>
            </a:r>
          </a:p>
          <a:p>
            <a:r>
              <a:rPr lang="tr-TR" dirty="0" smtClean="0"/>
              <a:t>Sempozyum: Bir bilimsel alanla ilgili farklı alt gruplardan sadece bir alt grupla ilgili detaylı bilimsel araştırmaların sunulduğu ve tartışıldığı yöntemdir. </a:t>
            </a:r>
          </a:p>
          <a:p>
            <a:r>
              <a:rPr lang="tr-TR" dirty="0" smtClean="0"/>
              <a:t>Açık oturum: Bir konuyla ilgi uzmanların seyirci karşısında bir konuyu tartışması ve sorulara cevap vermesi yöntemidir. </a:t>
            </a:r>
          </a:p>
          <a:p>
            <a:r>
              <a:rPr lang="tr-TR" dirty="0" err="1" smtClean="0"/>
              <a:t>Kollegyum</a:t>
            </a:r>
            <a:r>
              <a:rPr lang="tr-TR" dirty="0" smtClean="0"/>
              <a:t>: Uzmanlar ve öğrencilerden oluşan iki grubun bir konuda seyirci karşısında tartışması yöntemidir.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Problem çözme: Bir konu ile ilgili problemi hissetme, tanımlama, bilgi toplama, çözümle ilgili hipotez oluşturma, uygulama ve sonuca varma yöntemidir. </a:t>
            </a:r>
          </a:p>
          <a:p>
            <a:r>
              <a:rPr lang="tr-TR" dirty="0" smtClean="0"/>
              <a:t>Laboratuar yöntemi: Öğrencilerin öğrenme konularını laboratuar ya da özel dersliklerde (spor salonu, </a:t>
            </a:r>
            <a:r>
              <a:rPr lang="tr-TR" dirty="0" err="1" smtClean="0"/>
              <a:t>fitness</a:t>
            </a:r>
            <a:r>
              <a:rPr lang="tr-TR" dirty="0" smtClean="0"/>
              <a:t> salonu, </a:t>
            </a:r>
            <a:r>
              <a:rPr lang="tr-TR" dirty="0" err="1" smtClean="0"/>
              <a:t>kinesyoloji</a:t>
            </a:r>
            <a:r>
              <a:rPr lang="tr-TR" dirty="0" smtClean="0"/>
              <a:t> laboratuarı vb.) gruplar halinde araştırarak, denerek öğrenme yöntemidir. </a:t>
            </a:r>
          </a:p>
          <a:p>
            <a:r>
              <a:rPr lang="tr-TR" dirty="0" smtClean="0"/>
              <a:t>Deney: Bilinmeyen bir şeyi bulmak için bir ilkeyi, bir varsayımı sınamak amacıyla yapılan eylem ve işleme yöntemidir. </a:t>
            </a:r>
          </a:p>
          <a:p>
            <a:r>
              <a:rPr lang="tr-TR" dirty="0" smtClean="0"/>
              <a:t>Gösteri (demonstrasyon): Öğretmenin bir konuyu bir takım araçlarla göstererek ya da kullanarak anlatma yöntemidir. </a:t>
            </a:r>
          </a:p>
          <a:p>
            <a:r>
              <a:rPr lang="tr-TR" dirty="0" smtClean="0"/>
              <a:t>Workshop: Kısa bir süre içerisinde sorunlara çözüm üretmek için toplanılan bir yöntemdir. </a:t>
            </a:r>
          </a:p>
          <a:p>
            <a:r>
              <a:rPr lang="tr-TR" dirty="0" smtClean="0"/>
              <a:t>Örnek olay: bir konu ile ilgili gerçek yaşam sorunlarını yüz yüze getirerek anlatma yöntemidir. </a:t>
            </a:r>
          </a:p>
          <a:p>
            <a:r>
              <a:rPr lang="tr-TR" dirty="0" smtClean="0"/>
              <a:t>Bireysel çalışma: Bir konu üzerinde kişinin kendi kendine araştırma, </a:t>
            </a:r>
            <a:r>
              <a:rPr lang="tr-TR" dirty="0" err="1" smtClean="0"/>
              <a:t>incelem</a:t>
            </a:r>
            <a:r>
              <a:rPr lang="tr-TR" dirty="0" smtClean="0"/>
              <a:t> ve sonuca varma yöntemidir. </a:t>
            </a:r>
          </a:p>
          <a:p>
            <a:r>
              <a:rPr lang="tr-TR" dirty="0" smtClean="0"/>
              <a:t>Gösterip yaptırma: Gösterme ve yaptırma olmak üzere iki aşamadan oluşan yöntemdir. </a:t>
            </a:r>
          </a:p>
          <a:p>
            <a:r>
              <a:rPr lang="tr-TR" dirty="0" smtClean="0"/>
              <a:t>Gözlem: Bir olayı, bir gerçeği ya da bir nesneyi iyi anlamak için çeşitli şartlarını izleme ve incelemede kullanılan yöntemdir.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Proje yöntemi: Öğrencilerin işbirliği içerisinde bireysel ya da birlikte çalışma yöntemidir. </a:t>
            </a:r>
          </a:p>
          <a:p>
            <a:r>
              <a:rPr lang="tr-TR" dirty="0" smtClean="0"/>
              <a:t>Rol oynama yöntemi: Öğrencileri bir başka kimliğe bürünerek bir konu hakkında bilgi verme yöntemidir. </a:t>
            </a:r>
          </a:p>
          <a:p>
            <a:r>
              <a:rPr lang="tr-TR" dirty="0" smtClean="0"/>
              <a:t>Drama yöntemi: Çıkış noktası oyun olan yöntemde öğrencilerin ve ya öğretmenin mimik, jest ve vücut hareketleriyle anlatıma ve gösteriye dayalı yöntemdir. </a:t>
            </a:r>
          </a:p>
          <a:p>
            <a:r>
              <a:rPr lang="tr-TR" dirty="0" smtClean="0"/>
              <a:t>Mikro öğretim: Deneyim kazanma amacıyla uygulanan kısa süreli (5-6 dakikalık) anlatıma dayalı   bir yöntemdir. </a:t>
            </a:r>
          </a:p>
          <a:p>
            <a:r>
              <a:rPr lang="tr-TR" dirty="0" smtClean="0"/>
              <a:t>Programlı öğretim: Program, araç ve öğrenci olmak üzere 3 temel öğenin birlikte hazırlanıp sunulmasıyla oluşan bir yöntemdir </a:t>
            </a:r>
          </a:p>
          <a:p>
            <a:r>
              <a:rPr lang="tr-TR" dirty="0" smtClean="0"/>
              <a:t>Gezi yöntemi: Okul içi ve okul dışı gözlemle birlikte uygulanan bir yöntemdir. </a:t>
            </a:r>
          </a:p>
          <a:p>
            <a:r>
              <a:rPr lang="tr-TR" dirty="0" smtClean="0"/>
              <a:t>İstasyon tekniği(öğrenme istasyonları): Öğrencilerin zorunlu ya da seçmeli olarak edinmesi gereken kazanımlarla ilgili etkinliklerin </a:t>
            </a:r>
            <a:r>
              <a:rPr lang="tr-TR" dirty="0" err="1" smtClean="0"/>
              <a:t>bulundugu</a:t>
            </a:r>
            <a:r>
              <a:rPr lang="tr-TR" dirty="0" smtClean="0"/>
              <a:t> yöntemdir. </a:t>
            </a:r>
          </a:p>
          <a:p>
            <a:r>
              <a:rPr lang="tr-TR" dirty="0" smtClean="0"/>
              <a:t>Benzetim(simülasyon): Bazı kazanımların (askeri eğitim, pilot, şoför eğitimi, ilk yardım vb.) öğrencilere gerçeğe yakın olarak resimlerle, videolarla ve yapay ortamlarla uygulandığı yöntemdir.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Tarihsel empati: Geçmişte olan olaylarla ilgili kendini olayın içinde görme düşüncesine dayalı yöntemdir. </a:t>
            </a:r>
          </a:p>
          <a:p>
            <a:r>
              <a:rPr lang="tr-TR" dirty="0" smtClean="0"/>
              <a:t>Metafor-Analoji:Bir kavramı başka bir kavrama benzeterek anlatma yöntemidir (beyin-bilgisayar, hentbolda top sürme-basketbolda top sürme).</a:t>
            </a:r>
          </a:p>
          <a:p>
            <a:r>
              <a:rPr lang="tr-TR" dirty="0" smtClean="0"/>
              <a:t>Beyin fırtınası: Bir konuda doğru yanlış ayrımı yapmadan öğrencilerin fikirlerini söylemesine yönelik yöntemdir. </a:t>
            </a:r>
          </a:p>
          <a:p>
            <a:r>
              <a:rPr lang="tr-TR" dirty="0" smtClean="0"/>
              <a:t>Akrostiş: Sözcüklerin ilk harflerin kullanarak şifreleme yapılan bir yöntemdir. </a:t>
            </a:r>
          </a:p>
          <a:p>
            <a:r>
              <a:rPr lang="tr-TR" dirty="0" smtClean="0"/>
              <a:t>Altı şapkalı düşünme: Farklı düşüncedeki sistemlerin renkli şapkalarla sembolize edildiği yöntemdir (beyaz şapka, siyak şapka, kırmızı şapka vb.) </a:t>
            </a:r>
          </a:p>
          <a:p>
            <a:r>
              <a:rPr lang="tr-TR" dirty="0" smtClean="0"/>
              <a:t>Kavram haritaları: Bir konu ile ilgili kavramlar ve alt kavramlarla ilişkilerini gösteren yöntemdir. </a:t>
            </a:r>
          </a:p>
          <a:p>
            <a:r>
              <a:rPr lang="tr-TR" dirty="0" smtClean="0"/>
              <a:t>Anlam çözümleme tabloları: Varlıkların veya nesnelerin özelliklerini sınıflandıran bir yöntemdir. </a:t>
            </a:r>
          </a:p>
          <a:p>
            <a:r>
              <a:rPr lang="tr-TR" dirty="0" smtClean="0"/>
              <a:t>Balık kılçığı: Bir problemle ilgili çok sayıda çözüm oluşturulan bir yöntemdir. </a:t>
            </a:r>
          </a:p>
          <a:p>
            <a:r>
              <a:rPr lang="tr-TR" dirty="0" err="1" smtClean="0"/>
              <a:t>Phillips</a:t>
            </a:r>
            <a:r>
              <a:rPr lang="tr-TR" dirty="0" smtClean="0"/>
              <a:t> 66 tekniği: 6 kişilik grupların 6 dakika içerisine kendi düşüncelerini tartışıp daha sonra sundukları yöntemdir.  </a:t>
            </a:r>
          </a:p>
          <a:p>
            <a:r>
              <a:rPr lang="tr-TR" dirty="0" smtClean="0"/>
              <a:t>Konferans: Bir kişinin bir konu hakkında detaylı bilgi vermesine dayalı yöntemdir. 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Diyalog: Bir konuda karşılıklı iki kişinin bir konu hakkında bilgi paylaşımı yöntemidir. </a:t>
            </a:r>
          </a:p>
          <a:p>
            <a:r>
              <a:rPr lang="tr-TR" dirty="0" smtClean="0"/>
              <a:t>Söylev: Duygusal olarak dinleyicilere sunulan bilgi verme, hatırlatma ve motive etme yöntemidir. </a:t>
            </a:r>
          </a:p>
          <a:p>
            <a:r>
              <a:rPr lang="tr-TR" dirty="0" smtClean="0"/>
              <a:t>Münazara: İki grubun bir konuda zıt düşüncelerini savundukları yöntemdir. </a:t>
            </a:r>
          </a:p>
          <a:p>
            <a:r>
              <a:rPr lang="tr-TR" dirty="0" smtClean="0"/>
              <a:t>Çember tekniği: 10-15 kişilik grupların çember şeklinde oturarak bir konuda fikirlerini belirttikleri ve kaydedildiği bir yöntemdir.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Karma yöntem:</a:t>
            </a:r>
          </a:p>
          <a:p>
            <a:r>
              <a:rPr lang="tr-TR" dirty="0" smtClean="0"/>
              <a:t>Grup çalışması:</a:t>
            </a:r>
          </a:p>
          <a:p>
            <a:r>
              <a:rPr lang="tr-TR" dirty="0" err="1" smtClean="0"/>
              <a:t>Kubaşık</a:t>
            </a:r>
            <a:r>
              <a:rPr lang="tr-TR" dirty="0" smtClean="0"/>
              <a:t> çalışma (işbirliğine dayalı  öğrenme):</a:t>
            </a:r>
          </a:p>
          <a:p>
            <a:r>
              <a:rPr lang="tr-TR" dirty="0" smtClean="0"/>
              <a:t>Seminer:</a:t>
            </a:r>
          </a:p>
          <a:p>
            <a:r>
              <a:rPr lang="tr-TR" dirty="0" smtClean="0"/>
              <a:t>Forum:</a:t>
            </a:r>
          </a:p>
          <a:p>
            <a:r>
              <a:rPr lang="tr-TR" dirty="0" smtClean="0"/>
              <a:t>Oyunla öğretim:</a:t>
            </a:r>
          </a:p>
          <a:p>
            <a:r>
              <a:rPr lang="tr-TR" dirty="0" smtClean="0"/>
              <a:t>Eğitsel oyunlar: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EĞİTİMDE ÇAĞDAŞ YAKLAŞIMLAR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Beyin temelli öğrenme:</a:t>
            </a:r>
          </a:p>
          <a:p>
            <a:r>
              <a:rPr lang="tr-TR" dirty="0" smtClean="0"/>
              <a:t>Yapılandırmacı yaklaşım:</a:t>
            </a:r>
          </a:p>
          <a:p>
            <a:r>
              <a:rPr lang="tr-TR" dirty="0" smtClean="0"/>
              <a:t>Çoklu zeka kuramı:</a:t>
            </a:r>
          </a:p>
          <a:p>
            <a:r>
              <a:rPr lang="tr-TR" dirty="0" smtClean="0"/>
              <a:t>Eleştirel düşünme:</a:t>
            </a:r>
          </a:p>
          <a:p>
            <a:r>
              <a:rPr lang="tr-TR" dirty="0" smtClean="0"/>
              <a:t>Yaşam boyu öğrenme: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2060"/>
                </a:solidFill>
                <a:latin typeface="Algerian" pitchFamily="82" charset="0"/>
              </a:rPr>
              <a:t>2014-2015 güz dönemi DERS KONULARI TAMAMLANMIŞTIR.</a:t>
            </a:r>
            <a:endParaRPr lang="tr-TR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sz="5400" dirty="0" smtClean="0">
                <a:latin typeface="Blackadder ITC" pitchFamily="82" charset="0"/>
              </a:rPr>
              <a:t>Final sınavlarında başarılar dilerim.</a:t>
            </a:r>
          </a:p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  <a:latin typeface="Bernard MT Condensed" pitchFamily="18" charset="0"/>
              </a:rPr>
              <a:t>Yrd. Doç.  Dr. Ahmet ŞİRİNKAN</a:t>
            </a:r>
            <a:endParaRPr lang="tr-TR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Yöntem(metot):Bir sorunu çözmek, bir konuyu öğrenmek ya da öğretmek gibi amaçlara ulaşmak için bilinçli olarak seçilen ve izlenen düzenli yoldur.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Teknik: Öğretmenin yöntemi uygulamaya koyma biçimi ya da sınıf içinde yapılanların tümüdür. </a:t>
            </a:r>
          </a:p>
          <a:p>
            <a:r>
              <a:rPr lang="tr-TR" dirty="0" smtClean="0"/>
              <a:t>Taktik:Öğrencilerin özel öğrenme ortamında, spesifik etkinliklerinin öğretiminde takip edilen yoldur.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Materyal: Eğitim-öğretim sürecinde kullanılan mekanik malzemeler ve onların yardımcılarıdır. </a:t>
            </a:r>
          </a:p>
          <a:p>
            <a:pPr>
              <a:buNone/>
            </a:pPr>
            <a:r>
              <a:rPr lang="tr-TR" dirty="0" smtClean="0"/>
              <a:t>Araç: Eğitim-öğretim sürecinde kullanılan mekanik malzemelerdir. </a:t>
            </a:r>
          </a:p>
          <a:p>
            <a:pPr>
              <a:buNone/>
            </a:pPr>
            <a:r>
              <a:rPr lang="tr-TR" dirty="0" smtClean="0"/>
              <a:t>Gereç: Aracın işlevini yerine getiren yardımcı malzemelerdir.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ÖĞRETİMİN ÖĞELERİ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524000"/>
            <a:ext cx="840108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2800" dirty="0" smtClean="0"/>
              <a:t>    Öğrenci: Eğitim faaliyetlerinin merkezindedir. Tüm etkinlikler öğrenciye yöneliktir. Öğrencinin de yapması gereken (derse devam, öğretmen-yönetici-öğrenci ilişkileri, kurallara uyma vb.) sorumlulukları vardır. </a:t>
            </a:r>
            <a:br>
              <a:rPr lang="tr-TR" sz="2800" dirty="0" smtClean="0"/>
            </a:br>
            <a:r>
              <a:rPr lang="tr-TR" sz="2800" dirty="0" smtClean="0"/>
              <a:t>Öğretmen: Öğrenciden sonraki en önemli öğedir. Öğretmenin görevi 4 başlık altında toplanabilir:</a:t>
            </a:r>
          </a:p>
          <a:p>
            <a:pPr>
              <a:buNone/>
            </a:pPr>
            <a:r>
              <a:rPr lang="tr-TR" sz="2800" dirty="0" smtClean="0"/>
              <a:t>1-Motivasyon: Öğrenciyi öğrenme sürecine yönlendirme.</a:t>
            </a:r>
          </a:p>
          <a:p>
            <a:pPr>
              <a:buNone/>
            </a:pPr>
            <a:r>
              <a:rPr lang="tr-TR" sz="2800" dirty="0" smtClean="0"/>
              <a:t>2-</a:t>
            </a:r>
            <a:r>
              <a:rPr lang="tr-TR" sz="2800" dirty="0" err="1" smtClean="0"/>
              <a:t>İnformasyon</a:t>
            </a:r>
            <a:r>
              <a:rPr lang="tr-TR" sz="2800" dirty="0" smtClean="0"/>
              <a:t>: Öğrencilere tepkide bulunabilme imkanı. </a:t>
            </a:r>
          </a:p>
          <a:p>
            <a:pPr>
              <a:buNone/>
            </a:pPr>
            <a:r>
              <a:rPr lang="tr-TR" sz="2800" dirty="0" smtClean="0"/>
              <a:t>3-Alıştırma: Bilgilerin pekişmesi için farklı şekilde tekrarı. </a:t>
            </a:r>
          </a:p>
          <a:p>
            <a:pPr>
              <a:buNone/>
            </a:pPr>
            <a:r>
              <a:rPr lang="tr-TR" sz="2800" dirty="0" smtClean="0"/>
              <a:t>4-Teşhis: Öğretim sürecinin başında, öğretim süreci esnasında ve sonunda öğrencinin durumunun belirlenmesi faaliyetleri.</a:t>
            </a:r>
            <a:br>
              <a:rPr lang="tr-TR" sz="2800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/>
              <a:t>Yönetici: Okulun amaçlarına ulaşmak için gerekli insan ve maddi kaynakların en verimli biçimde kullanılmasından sorumlu kişi.</a:t>
            </a:r>
            <a:br>
              <a:rPr lang="tr-TR" sz="2400" dirty="0" smtClean="0"/>
            </a:br>
            <a:r>
              <a:rPr lang="tr-TR" sz="2400" dirty="0" smtClean="0"/>
              <a:t>Veli: Öğrencinin eğitim sürecinden sorumlu kişi. Öğretmen-veli-öğrenci işbirliğinin önemli bir </a:t>
            </a:r>
            <a:r>
              <a:rPr lang="tr-TR" sz="2400" dirty="0" err="1" smtClean="0"/>
              <a:t>ögesi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Okul binası: Eğitim-öğretim için gerekli olan sınıf, oyun alanı, atölyeler, laboratuarlar vb. eğitim ve öğretim için gerekli ortamları içerisine alan yapılar. </a:t>
            </a:r>
            <a:br>
              <a:rPr lang="tr-TR" sz="2400" dirty="0" smtClean="0"/>
            </a:br>
            <a:r>
              <a:rPr lang="tr-TR" sz="2400" dirty="0" smtClean="0"/>
              <a:t>Araç ve gereçler: Eğitim-öğretim sürecinde kullanılan mekanik materyaller ve bunların yardımcı malzemeleri.</a:t>
            </a:r>
            <a:br>
              <a:rPr lang="tr-TR" sz="2400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2800" dirty="0" smtClean="0"/>
              <a:t>Çevre: Öğrencinin okul içi ve okul dışı ilişkide bulunduğu ortam.</a:t>
            </a:r>
          </a:p>
          <a:p>
            <a:r>
              <a:rPr lang="tr-TR" sz="2800" dirty="0" smtClean="0"/>
              <a:t> Maddi çevre: bina, sınıf, ışık, ders materyalleri vb.</a:t>
            </a:r>
          </a:p>
          <a:p>
            <a:r>
              <a:rPr lang="tr-TR" sz="2800" dirty="0" smtClean="0"/>
              <a:t>Manevi çevre: Motivasyon, iletişim, arkadaşlık, zevk alma vb. </a:t>
            </a:r>
            <a:br>
              <a:rPr lang="tr-TR" sz="2800" dirty="0" smtClean="0"/>
            </a:br>
            <a:r>
              <a:rPr lang="tr-TR" sz="2800" dirty="0" smtClean="0"/>
              <a:t>Eğitim programı: Bir eğitim kurumunun çocuklar, gençler ve yetişkinler için sağladığı, milli eğitimin ve kurumun amaçlarının gerçekleşmesine dönük tüm faaliyetler.</a:t>
            </a:r>
            <a:br>
              <a:rPr lang="tr-TR" sz="2800" dirty="0" smtClean="0"/>
            </a:br>
            <a:r>
              <a:rPr lang="tr-TR" sz="2800" dirty="0" smtClean="0"/>
              <a:t>Sınıftaki öğretim ortamı: Öğretim hazırlıklarının yapıldığı, uygulamaların sonuçlarının değerlendirildiği, uygun eğitim ortamı(ısı, ışık, genişlik, yeterli araç ve gereçlerle donatılmış, uygun sıra veya masalar vb.)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ÖĞRETİM İLKELERİ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Öğrenciye görelik ilkesi: Öğrenciye kazandırılacak her davranışta öğrencinin gelişim özelliklerinin, ilgisinin, hazır bulunuşluk seviyesinin ve ihtiyaçlarının  göz önünde tutulması.  </a:t>
            </a:r>
          </a:p>
          <a:p>
            <a:pPr>
              <a:buNone/>
            </a:pPr>
            <a:r>
              <a:rPr lang="tr-TR" dirty="0" smtClean="0"/>
              <a:t>Bilinenden bilinmeyene ilkesi: Öğrenciye kazandırılacak bilgi ve becerilerin daha önce öğrendiği bilgiler üzerine kurulması.</a:t>
            </a:r>
          </a:p>
          <a:p>
            <a:pPr>
              <a:buNone/>
            </a:pPr>
            <a:r>
              <a:rPr lang="tr-TR" dirty="0" smtClean="0"/>
              <a:t>Yakından uzağa ilkesi: Bilgilerin sosyal ve fiziki çevrenin özellikleri göz önünde bulundurularak  (köy, kasaba, şehir, ülke, komşu ülkeler vb.) örneklendirilmesi.</a:t>
            </a:r>
          </a:p>
          <a:p>
            <a:pPr>
              <a:buNone/>
            </a:pPr>
            <a:r>
              <a:rPr lang="tr-TR" dirty="0" smtClean="0"/>
              <a:t>Aynilik (açıklık) ilkesi: Öğretim sürecindeki açıklamalar ve uygulamaların öğrencinin anlayabileceği şekilde açık ve seçik olarak aktarılması, çok farklı duyu organına hitap etmesinin sağlanması.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Somuttan - soyuta ilkesi: Öğrencinin yaş, olgunlaşma, uyarılmışlık düzeyi ön plana çıkarılarak bilgilerin verilmesi. Okul öncesinde somut, ilköğretimde soyut bilgiler verilmesi vb.</a:t>
            </a:r>
          </a:p>
          <a:p>
            <a:pPr>
              <a:buNone/>
            </a:pPr>
            <a:r>
              <a:rPr lang="tr-TR" dirty="0" smtClean="0"/>
              <a:t>Ekonomiklik ilkesi: Bilgilerin en kısa sürede en fazla şekilde verilmesi. Materyaller kullanılarak pekiştirilmesi.</a:t>
            </a:r>
          </a:p>
          <a:p>
            <a:pPr>
              <a:buNone/>
            </a:pPr>
            <a:r>
              <a:rPr lang="tr-TR" dirty="0" smtClean="0"/>
              <a:t>İş (yaparak-yaşayarak öğrenme) ilkesi: Öğrencinin öğrenme öğesiyle etkileşime girmesi, aktif katılım, bilişsel, duyuşsal ve </a:t>
            </a:r>
            <a:r>
              <a:rPr lang="tr-TR" dirty="0" err="1" smtClean="0"/>
              <a:t>psikomotor</a:t>
            </a:r>
            <a:r>
              <a:rPr lang="tr-TR" dirty="0" smtClean="0"/>
              <a:t> öğrenme, tam öğrenme.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333</TotalTime>
  <Words>1711</Words>
  <Application>Microsoft Office PowerPoint</Application>
  <PresentationFormat>Ekran Gösterisi (4:3)</PresentationFormat>
  <Paragraphs>175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29</vt:i4>
      </vt:variant>
    </vt:vector>
  </HeadingPairs>
  <TitlesOfParts>
    <vt:vector size="41" baseType="lpstr">
      <vt:lpstr>Algerian</vt:lpstr>
      <vt:lpstr>Arial</vt:lpstr>
      <vt:lpstr>Berlin Sans FB Demi</vt:lpstr>
      <vt:lpstr>Bernard MT Condensed</vt:lpstr>
      <vt:lpstr>Blackadder ITC</vt:lpstr>
      <vt:lpstr>Calibri</vt:lpstr>
      <vt:lpstr>Century Schoolbook</vt:lpstr>
      <vt:lpstr>Wingdings</vt:lpstr>
      <vt:lpstr>Wingdings 2</vt:lpstr>
      <vt:lpstr>Özel Tasarım</vt:lpstr>
      <vt:lpstr>1_Özel Tasarım</vt:lpstr>
      <vt:lpstr>Cumba</vt:lpstr>
      <vt:lpstr>ATATÜRK ÜNİVERSİTESİ BEDEN EĞİTİMİ VE SPOR YÜKSEKOKUL </vt:lpstr>
      <vt:lpstr>TEMEL KAVRAMLAR</vt:lpstr>
      <vt:lpstr>PowerPoint Sunusu</vt:lpstr>
      <vt:lpstr>PowerPoint Sunusu</vt:lpstr>
      <vt:lpstr>ÖĞRETİMİN ÖĞELERİ</vt:lpstr>
      <vt:lpstr>PowerPoint Sunusu</vt:lpstr>
      <vt:lpstr>PowerPoint Sunusu</vt:lpstr>
      <vt:lpstr>ÖĞRETİM İLKELERİ </vt:lpstr>
      <vt:lpstr>PowerPoint Sunusu</vt:lpstr>
      <vt:lpstr>PowerPoint Sunusu</vt:lpstr>
      <vt:lpstr>PROGRAMLAR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Sarmal program:</vt:lpstr>
      <vt:lpstr>PLANLAR</vt:lpstr>
      <vt:lpstr>ÖĞRETİM STRATEJİLERİ</vt:lpstr>
      <vt:lpstr>ÖĞRETİM YÖNTEM VE TEKNİKLERİ 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EĞİTİMDE ÇAĞDAŞ YAKLAŞIMLAR</vt:lpstr>
      <vt:lpstr>2014-2015 güz dönemi DERS KONULARI TAMAMLANMIŞTIR.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ATATÜRK ÜNİVERSİTESİ BEDEN EĞİTİMİ VE SPOR YÜKSEKOKUL </dc:title>
  <dc:creator>AHMET ŞİRİNKAN</dc:creator>
  <cp:lastModifiedBy>AHMET ŞİRİNKAN</cp:lastModifiedBy>
  <cp:revision>52</cp:revision>
  <dcterms:created xsi:type="dcterms:W3CDTF">2008-08-27T11:50:33Z</dcterms:created>
  <dcterms:modified xsi:type="dcterms:W3CDTF">2016-08-04T15:18:10Z</dcterms:modified>
</cp:coreProperties>
</file>