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87" r:id="rId3"/>
    <p:sldId id="303" r:id="rId4"/>
    <p:sldId id="317" r:id="rId5"/>
    <p:sldId id="316" r:id="rId6"/>
    <p:sldId id="320" r:id="rId7"/>
    <p:sldId id="319" r:id="rId8"/>
    <p:sldId id="318" r:id="rId9"/>
    <p:sldId id="354" r:id="rId10"/>
    <p:sldId id="358" r:id="rId11"/>
    <p:sldId id="357" r:id="rId12"/>
    <p:sldId id="315" r:id="rId13"/>
    <p:sldId id="327" r:id="rId14"/>
    <p:sldId id="313" r:id="rId15"/>
    <p:sldId id="326" r:id="rId16"/>
    <p:sldId id="359" r:id="rId17"/>
    <p:sldId id="325" r:id="rId18"/>
    <p:sldId id="328" r:id="rId19"/>
    <p:sldId id="329" r:id="rId20"/>
    <p:sldId id="324" r:id="rId21"/>
    <p:sldId id="330" r:id="rId22"/>
    <p:sldId id="332" r:id="rId23"/>
    <p:sldId id="333" r:id="rId24"/>
    <p:sldId id="379" r:id="rId25"/>
    <p:sldId id="323" r:id="rId26"/>
    <p:sldId id="368" r:id="rId27"/>
    <p:sldId id="337" r:id="rId28"/>
    <p:sldId id="365" r:id="rId29"/>
    <p:sldId id="341" r:id="rId30"/>
    <p:sldId id="339" r:id="rId31"/>
    <p:sldId id="336" r:id="rId32"/>
    <p:sldId id="360" r:id="rId33"/>
    <p:sldId id="362" r:id="rId34"/>
    <p:sldId id="322" r:id="rId35"/>
    <p:sldId id="353" r:id="rId36"/>
    <p:sldId id="351" r:id="rId37"/>
    <p:sldId id="366" r:id="rId38"/>
    <p:sldId id="352" r:id="rId39"/>
    <p:sldId id="370" r:id="rId40"/>
    <p:sldId id="375" r:id="rId41"/>
    <p:sldId id="371" r:id="rId42"/>
    <p:sldId id="372" r:id="rId43"/>
    <p:sldId id="373" r:id="rId44"/>
    <p:sldId id="374" r:id="rId45"/>
    <p:sldId id="376" r:id="rId46"/>
    <p:sldId id="377" r:id="rId47"/>
    <p:sldId id="300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16"/>
    <p:restoredTop sz="94719"/>
  </p:normalViewPr>
  <p:slideViewPr>
    <p:cSldViewPr>
      <p:cViewPr varScale="1">
        <p:scale>
          <a:sx n="57" d="100"/>
          <a:sy n="57" d="100"/>
        </p:scale>
        <p:origin x="4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53719-AEF0-1F46-9ED4-935348DD06A1}" type="datetimeFigureOut">
              <a:rPr lang="tr-TR" smtClean="0"/>
              <a:t>19.10.2020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D5342-B691-784C-A7B5-1725E3478A8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459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714348" y="4983163"/>
            <a:ext cx="7615237" cy="1052512"/>
          </a:xfrm>
          <a:prstGeom prst="rect">
            <a:avLst/>
          </a:prstGeom>
        </p:spPr>
        <p:txBody>
          <a:bodyPr lIns="45720" rIns="45720" anchor="b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Doç. Dr</a:t>
            </a:r>
            <a:r>
              <a:rPr lang="tr-TR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. </a:t>
            </a:r>
            <a:r>
              <a:rPr lang="tr-T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Hasan DOĞAN</a:t>
            </a:r>
          </a:p>
          <a:p>
            <a:pPr algn="ctr" fontAlgn="auto">
              <a:spcAft>
                <a:spcPts val="0"/>
              </a:spcAft>
              <a:defRPr/>
            </a:pPr>
            <a:endParaRPr lang="tr-TR" sz="1500" b="1" dirty="0" smtClean="0">
              <a:solidFill>
                <a:schemeClr val="tx2">
                  <a:lumMod val="90000"/>
                  <a:lumOff val="10000"/>
                </a:schemeClr>
              </a:solidFill>
              <a:latin typeface="Apple Chancery"/>
              <a:ea typeface="+mj-ea"/>
              <a:cs typeface="Apple Chancery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5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Tıbbi Biyoloji Anabilim Dalı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5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2019-20</a:t>
            </a:r>
          </a:p>
        </p:txBody>
      </p:sp>
      <p:sp>
        <p:nvSpPr>
          <p:cNvPr id="6" name="2 İçerik Yer Tutucusu"/>
          <p:cNvSpPr txBox="1">
            <a:spLocks/>
          </p:cNvSpPr>
          <p:nvPr/>
        </p:nvSpPr>
        <p:spPr>
          <a:xfrm>
            <a:off x="457200" y="71414"/>
            <a:ext cx="8229600" cy="3285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tr-TR" sz="8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pitchFamily="34" charset="0"/>
              <a:buNone/>
            </a:pPr>
            <a:r>
              <a:rPr lang="tr-T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Moleküler Tanı</a:t>
            </a:r>
          </a:p>
          <a:p>
            <a:pPr algn="ctr">
              <a:buFont typeface="Arial" pitchFamily="34" charset="0"/>
              <a:buNone/>
            </a:pPr>
            <a:r>
              <a:rPr lang="tr-T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yöntemleri - 2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09320"/>
            <a:ext cx="2819400" cy="3524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5" y="5844206"/>
            <a:ext cx="2927152" cy="1013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3600" dirty="0" smtClean="0">
                <a:solidFill>
                  <a:srgbClr val="FF0000"/>
                </a:solidFill>
              </a:rPr>
              <a:t>1. SYBR </a:t>
            </a:r>
            <a:r>
              <a:rPr lang="tr-TR" sz="3600" dirty="0" err="1" smtClean="0">
                <a:solidFill>
                  <a:srgbClr val="FF0000"/>
                </a:solidFill>
              </a:rPr>
              <a:t>Green</a:t>
            </a:r>
            <a:endParaRPr lang="tr-TR" sz="3600" dirty="0">
              <a:solidFill>
                <a:srgbClr val="FF00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" y="1700808"/>
            <a:ext cx="3828056" cy="3960440"/>
          </a:xfrm>
          <a:ln>
            <a:solidFill>
              <a:schemeClr val="tx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0808"/>
            <a:ext cx="4392488" cy="3960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6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3600" dirty="0" smtClean="0">
                <a:solidFill>
                  <a:srgbClr val="FF0000"/>
                </a:solidFill>
              </a:rPr>
              <a:t>2. </a:t>
            </a:r>
            <a:r>
              <a:rPr lang="tr-TR" sz="3600" dirty="0" err="1" smtClean="0">
                <a:solidFill>
                  <a:srgbClr val="FF0000"/>
                </a:solidFill>
              </a:rPr>
              <a:t>Hybridization</a:t>
            </a:r>
            <a:r>
              <a:rPr lang="tr-TR" sz="3600" dirty="0" smtClean="0">
                <a:solidFill>
                  <a:srgbClr val="FF0000"/>
                </a:solidFill>
              </a:rPr>
              <a:t> </a:t>
            </a:r>
            <a:r>
              <a:rPr lang="tr-TR" sz="3600" dirty="0" err="1" smtClean="0">
                <a:solidFill>
                  <a:srgbClr val="FF0000"/>
                </a:solidFill>
              </a:rPr>
              <a:t>probe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2555081"/>
            <a:ext cx="6718300" cy="2616200"/>
          </a:xfrm>
        </p:spPr>
      </p:pic>
    </p:spTree>
    <p:extLst>
      <p:ext uri="{BB962C8B-B14F-4D97-AF65-F5344CB8AC3E}">
        <p14:creationId xmlns:p14="http://schemas.microsoft.com/office/powerpoint/2010/main" val="418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3. </a:t>
            </a:r>
            <a:r>
              <a:rPr lang="en-US" sz="2800" dirty="0" err="1" smtClean="0">
                <a:solidFill>
                  <a:srgbClr val="FF0000"/>
                </a:solidFill>
              </a:rPr>
              <a:t>Tagman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Hydrolisis</a:t>
            </a:r>
            <a:r>
              <a:rPr lang="en-US" sz="2800" dirty="0" smtClean="0">
                <a:solidFill>
                  <a:srgbClr val="FF0000"/>
                </a:solidFill>
              </a:rPr>
              <a:t> probe)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9" r="1625"/>
          <a:stretch/>
        </p:blipFill>
        <p:spPr>
          <a:xfrm>
            <a:off x="1475657" y="980728"/>
            <a:ext cx="6336704" cy="5328592"/>
          </a:xfrm>
        </p:spPr>
      </p:pic>
    </p:spTree>
    <p:extLst>
      <p:ext uri="{BB962C8B-B14F-4D97-AF65-F5344CB8AC3E}">
        <p14:creationId xmlns:p14="http://schemas.microsoft.com/office/powerpoint/2010/main" val="10694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.49.2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2839" r="3521" b="9377"/>
          <a:stretch/>
        </p:blipFill>
        <p:spPr>
          <a:xfrm>
            <a:off x="77212" y="1196752"/>
            <a:ext cx="9066788" cy="4680520"/>
          </a:xfrm>
        </p:spPr>
      </p:pic>
    </p:spTree>
    <p:extLst>
      <p:ext uri="{BB962C8B-B14F-4D97-AF65-F5344CB8AC3E}">
        <p14:creationId xmlns:p14="http://schemas.microsoft.com/office/powerpoint/2010/main" val="24553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Real-Time PCR </a:t>
            </a:r>
            <a:r>
              <a:rPr lang="en-US" sz="3200" dirty="0" err="1" smtClean="0"/>
              <a:t>ile</a:t>
            </a:r>
            <a:r>
              <a:rPr lang="en-US" sz="3200" dirty="0"/>
              <a:t> </a:t>
            </a:r>
            <a:r>
              <a:rPr lang="en-US" sz="3200" dirty="0" smtClean="0"/>
              <a:t>Melting Curve </a:t>
            </a:r>
            <a:r>
              <a:rPr lang="en-US" sz="3200" dirty="0" err="1" smtClean="0"/>
              <a:t>analizi</a:t>
            </a:r>
            <a:endParaRPr lang="en-US" sz="3200" dirty="0"/>
          </a:p>
        </p:txBody>
      </p:sp>
      <p:pic>
        <p:nvPicPr>
          <p:cNvPr id="4" name="Content Placeholder 3" descr="Ekran Resmi 2015-11-25 12.58.1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943" r="4113"/>
          <a:stretch/>
        </p:blipFill>
        <p:spPr>
          <a:xfrm>
            <a:off x="971600" y="1417638"/>
            <a:ext cx="7200800" cy="5179714"/>
          </a:xfrm>
        </p:spPr>
      </p:pic>
    </p:spTree>
    <p:extLst>
      <p:ext uri="{BB962C8B-B14F-4D97-AF65-F5344CB8AC3E}">
        <p14:creationId xmlns:p14="http://schemas.microsoft.com/office/powerpoint/2010/main" val="1302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2.51.0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57195" r="50035" b="7852"/>
          <a:stretch/>
        </p:blipFill>
        <p:spPr>
          <a:xfrm>
            <a:off x="107504" y="3598356"/>
            <a:ext cx="4392488" cy="2829640"/>
          </a:xfrm>
          <a:ln>
            <a:solidFill>
              <a:srgbClr val="000000"/>
            </a:solidFill>
          </a:ln>
        </p:spPr>
      </p:pic>
      <p:pic>
        <p:nvPicPr>
          <p:cNvPr id="5" name="Picture 4" descr="Ekran Resmi 2015-11-25 1.02.20 AM me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t="2889" r="9646"/>
          <a:stretch/>
        </p:blipFill>
        <p:spPr>
          <a:xfrm>
            <a:off x="107504" y="188640"/>
            <a:ext cx="4392488" cy="29676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Ekran Resmi 2015-11-25 1.06.1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18579"/>
          <a:stretch/>
        </p:blipFill>
        <p:spPr>
          <a:xfrm>
            <a:off x="4644009" y="188640"/>
            <a:ext cx="4392488" cy="29459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598356"/>
            <a:ext cx="4392487" cy="28296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44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>
          <a:xfrm>
            <a:off x="1763688" y="332656"/>
            <a:ext cx="5040560" cy="598701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31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n-US" dirty="0">
                <a:latin typeface="Franklin Gothic Book" charset="0"/>
              </a:rPr>
              <a:t>Dideoxy (Sanger) Method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 smtClean="0">
                <a:solidFill>
                  <a:srgbClr val="FF0000"/>
                </a:solidFill>
                <a:ea typeface="+mj-ea"/>
              </a:rPr>
              <a:t>DNA Sequencing Methods</a:t>
            </a:r>
            <a:endParaRPr dirty="0">
              <a:solidFill>
                <a:srgbClr val="FF0000"/>
              </a:solidFill>
              <a:ea typeface="+mj-ea"/>
            </a:endParaRPr>
          </a:p>
        </p:txBody>
      </p:sp>
      <p:pic>
        <p:nvPicPr>
          <p:cNvPr id="7" name="Picture 6" descr="imag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2971800" cy="273050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8" name="Picture 7" descr="images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994160" cy="2808312"/>
          </a:xfrm>
          <a:prstGeom prst="rect">
            <a:avLst/>
          </a:prstGeom>
        </p:spPr>
      </p:pic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869160"/>
            <a:ext cx="626469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Resmi 2015-11-25 9.54.4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1904" b="1181"/>
          <a:stretch/>
        </p:blipFill>
        <p:spPr>
          <a:xfrm>
            <a:off x="179512" y="3501008"/>
            <a:ext cx="4176464" cy="2605700"/>
          </a:xfrm>
          <a:ln>
            <a:solidFill>
              <a:srgbClr val="3366FF"/>
            </a:solidFill>
          </a:ln>
        </p:spPr>
      </p:pic>
      <p:pic>
        <p:nvPicPr>
          <p:cNvPr id="4" name="Picture 3" descr="Ekran Resmi 2015-11-25 9.51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274638"/>
            <a:ext cx="6552728" cy="2996952"/>
          </a:xfrm>
          <a:prstGeom prst="rect">
            <a:avLst/>
          </a:prstGeom>
        </p:spPr>
      </p:pic>
      <p:pic>
        <p:nvPicPr>
          <p:cNvPr id="6" name="Picture 5" descr="Ekran Resmi 2015-11-25 9.56.10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30004" r="17420" b="15158"/>
          <a:stretch/>
        </p:blipFill>
        <p:spPr>
          <a:xfrm>
            <a:off x="4499992" y="3501008"/>
            <a:ext cx="4494063" cy="2592288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29463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pic>
        <p:nvPicPr>
          <p:cNvPr id="4" name="Content Placeholder 3" descr="Ekran Resmi 2015-11-25 10.09.24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10705" r="3711" b="17612"/>
          <a:stretch/>
        </p:blipFill>
        <p:spPr>
          <a:xfrm>
            <a:off x="1619672" y="1412865"/>
            <a:ext cx="5398022" cy="2568470"/>
          </a:xfrm>
        </p:spPr>
      </p:pic>
      <p:sp>
        <p:nvSpPr>
          <p:cNvPr id="3" name="Metin kutusu 2"/>
          <p:cNvSpPr txBox="1"/>
          <p:nvPr/>
        </p:nvSpPr>
        <p:spPr>
          <a:xfrm>
            <a:off x="1619672" y="4437112"/>
            <a:ext cx="6048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1- Rutin DNA sekans analizleri</a:t>
            </a:r>
          </a:p>
          <a:p>
            <a:r>
              <a:rPr lang="tr-TR" dirty="0" smtClean="0"/>
              <a:t>2- </a:t>
            </a:r>
            <a:r>
              <a:rPr lang="tr-TR" dirty="0"/>
              <a:t>NGS </a:t>
            </a:r>
            <a:r>
              <a:rPr lang="tr-TR" dirty="0" err="1"/>
              <a:t>validasyon</a:t>
            </a:r>
            <a:r>
              <a:rPr lang="tr-TR" dirty="0"/>
              <a:t> analizleri</a:t>
            </a:r>
          </a:p>
          <a:p>
            <a:r>
              <a:rPr lang="tr-TR" dirty="0"/>
              <a:t>3</a:t>
            </a:r>
            <a:r>
              <a:rPr lang="tr-TR" dirty="0" smtClean="0"/>
              <a:t>- SNP </a:t>
            </a:r>
            <a:r>
              <a:rPr lang="tr-TR" dirty="0"/>
              <a:t>(</a:t>
            </a:r>
            <a:r>
              <a:rPr lang="tr-TR" dirty="0" err="1"/>
              <a:t>Single</a:t>
            </a:r>
            <a:r>
              <a:rPr lang="tr-TR" dirty="0"/>
              <a:t> Nükleotid </a:t>
            </a:r>
            <a:r>
              <a:rPr lang="tr-TR" dirty="0" err="1" smtClean="0"/>
              <a:t>Polimorfizm</a:t>
            </a:r>
            <a:r>
              <a:rPr lang="tr-TR" dirty="0"/>
              <a:t>) </a:t>
            </a:r>
            <a:r>
              <a:rPr lang="tr-TR" dirty="0" smtClean="0"/>
              <a:t>analizleri</a:t>
            </a:r>
          </a:p>
          <a:p>
            <a:r>
              <a:rPr lang="tr-TR" dirty="0"/>
              <a:t> </a:t>
            </a:r>
            <a:r>
              <a:rPr lang="tr-TR" dirty="0" smtClean="0"/>
              <a:t>   Nükleotid düzeyinde del-</a:t>
            </a:r>
            <a:r>
              <a:rPr lang="tr-TR" dirty="0" err="1" smtClean="0"/>
              <a:t>dup’lar</a:t>
            </a:r>
            <a:endParaRPr lang="tr-TR" dirty="0" smtClean="0"/>
          </a:p>
          <a:p>
            <a:endParaRPr lang="tr-TR" dirty="0"/>
          </a:p>
          <a:p>
            <a:r>
              <a:rPr lang="tr-TR" dirty="0" smtClean="0"/>
              <a:t>Gene </a:t>
            </a:r>
            <a:r>
              <a:rPr lang="tr-TR" dirty="0" err="1" smtClean="0"/>
              <a:t>expression</a:t>
            </a:r>
            <a:r>
              <a:rPr lang="tr-TR" dirty="0" smtClean="0"/>
              <a:t> analizleri yapılamaz</a:t>
            </a:r>
          </a:p>
          <a:p>
            <a:r>
              <a:rPr lang="tr-TR" dirty="0" smtClean="0"/>
              <a:t>Kısa DNA bölgelerinin analizleri yapılabilir (</a:t>
            </a:r>
            <a:r>
              <a:rPr lang="tr-TR" dirty="0" err="1" smtClean="0"/>
              <a:t>max</a:t>
            </a:r>
            <a:r>
              <a:rPr lang="tr-TR" dirty="0" smtClean="0"/>
              <a:t>. 700-800 </a:t>
            </a:r>
            <a:r>
              <a:rPr lang="tr-TR" dirty="0" err="1" smtClean="0"/>
              <a:t>bp</a:t>
            </a:r>
            <a:r>
              <a:rPr lang="tr-T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906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Moleküler Tanı yöntemleri - 2</a:t>
            </a:r>
            <a: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398903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1. PCR – </a:t>
            </a:r>
            <a:r>
              <a:rPr lang="en-US" dirty="0" err="1" smtClean="0"/>
              <a:t>Elektroforez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2. Real-Time PCR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3. Sanger Sequencing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4. Next Generation Sequencing (NGS)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5. Microarray (CGH, </a:t>
            </a:r>
            <a:r>
              <a:rPr lang="en-US" dirty="0">
                <a:solidFill>
                  <a:srgbClr val="0070C0"/>
                </a:solidFill>
              </a:rPr>
              <a:t>Gene exp. </a:t>
            </a:r>
            <a:r>
              <a:rPr lang="en-US" dirty="0" smtClean="0">
                <a:solidFill>
                  <a:srgbClr val="0070C0"/>
                </a:solidFill>
              </a:rPr>
              <a:t>ar., SNP array)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517232"/>
            <a:ext cx="432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OMİM= http</a:t>
            </a:r>
            <a:r>
              <a:rPr lang="hr-HR" dirty="0"/>
              <a:t>://www.ncbi.nlm.nih.gov/omim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8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5 10.12.32 AM 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27786" r="6571" b="27068"/>
          <a:stretch/>
        </p:blipFill>
        <p:spPr>
          <a:xfrm>
            <a:off x="827584" y="1771439"/>
            <a:ext cx="5030514" cy="1584176"/>
          </a:xfrm>
        </p:spPr>
      </p:pic>
      <p:pic>
        <p:nvPicPr>
          <p:cNvPr id="5" name="Picture 4" descr="sang ddNT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012140" cy="2664296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6" name="Picture 5" descr="sang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4202495" cy="2592288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3" name="Picture 2" descr="Ekran Resmi 2015-11-26 5.48.4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38410" r="12436" b="28978"/>
          <a:stretch/>
        </p:blipFill>
        <p:spPr>
          <a:xfrm>
            <a:off x="827584" y="260648"/>
            <a:ext cx="4033210" cy="129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5 10.12.37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3" t="23516" r="11528" b="8767"/>
          <a:stretch/>
        </p:blipFill>
        <p:spPr>
          <a:xfrm>
            <a:off x="251520" y="764704"/>
            <a:ext cx="4904018" cy="3024335"/>
          </a:xfrm>
        </p:spPr>
      </p:pic>
      <p:pic>
        <p:nvPicPr>
          <p:cNvPr id="5" name="Picture 4" descr="Ekran Resmi 2015-11-25 10.13.1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21550" r="57426" b="17333"/>
          <a:stretch/>
        </p:blipFill>
        <p:spPr>
          <a:xfrm>
            <a:off x="5364088" y="2276872"/>
            <a:ext cx="3374356" cy="4068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2060848"/>
            <a:ext cx="57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dNTP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3140968"/>
            <a:ext cx="65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ddATP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2924944"/>
            <a:ext cx="64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ddCTP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784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0.25.5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8263" r="5618" b="16393"/>
          <a:stretch/>
        </p:blipFill>
        <p:spPr>
          <a:xfrm>
            <a:off x="1475656" y="188640"/>
            <a:ext cx="5616624" cy="3016073"/>
          </a:xfrm>
        </p:spPr>
      </p:pic>
      <p:pic>
        <p:nvPicPr>
          <p:cNvPr id="5" name="Picture 4" descr="Ekran Resmi 2015-11-25 10.26.00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9471" r="14248" b="15400"/>
          <a:stretch/>
        </p:blipFill>
        <p:spPr>
          <a:xfrm>
            <a:off x="323528" y="3789040"/>
            <a:ext cx="4116934" cy="2448272"/>
          </a:xfrm>
          <a:prstGeom prst="rect">
            <a:avLst/>
          </a:prstGeom>
        </p:spPr>
      </p:pic>
      <p:pic>
        <p:nvPicPr>
          <p:cNvPr id="7" name="Picture 6" descr="Ekran Resmi 2015-11-25 10.26.06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8505" r="16211" b="9844"/>
          <a:stretch/>
        </p:blipFill>
        <p:spPr>
          <a:xfrm>
            <a:off x="4766732" y="3789040"/>
            <a:ext cx="403437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2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nger0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876" r="523" b="-1"/>
          <a:stretch/>
        </p:blipFill>
        <p:spPr>
          <a:xfrm>
            <a:off x="251520" y="332656"/>
            <a:ext cx="4659975" cy="5400600"/>
          </a:xfrm>
        </p:spPr>
      </p:pic>
      <p:pic>
        <p:nvPicPr>
          <p:cNvPr id="3" name="Picture 2" descr="sanger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96044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10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DNA can copied by a polymerase enzyme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95288" y="1412875"/>
            <a:ext cx="82819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 </a:t>
            </a:r>
            <a:endParaRPr lang="en-US" altLang="en-US" sz="3000"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US" altLang="en-US" sz="3000">
              <a:latin typeface="Courier New" charset="0"/>
              <a:ea typeface="Courier New" charset="0"/>
              <a:cs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US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ACTGTCGATGTCGTCGTCGTAGCTGC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ACTGTCGATGTCGTCGTCGTAGCTGCTGA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ACTGTCGATGTCGTCGTCGTAGCTGCTGATCG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ACTGTCGATGTCGTCGTCGTAGCTGCTGATCGTAGC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GB" altLang="en-US" sz="3000">
              <a:latin typeface="Courier New" charset="0"/>
            </a:endParaRPr>
          </a:p>
          <a:p>
            <a:pPr eaLnBrk="1" hangingPunct="1">
              <a:buClr>
                <a:schemeClr val="tx2"/>
              </a:buClr>
              <a:buSzPct val="70000"/>
              <a:buFont typeface="Wingdings" charset="2"/>
              <a:buNone/>
            </a:pPr>
            <a:r>
              <a:rPr lang="en-GB" altLang="en-US" sz="3000">
                <a:latin typeface="Courier New" charset="0"/>
              </a:rPr>
              <a:t>  ACTGTCGATGTCGTCGTCGTAGCTGCTGATCGTAGCTAGC</a:t>
            </a:r>
            <a:r>
              <a:rPr lang="en-GB" altLang="en-US" sz="3000" b="1">
                <a:solidFill>
                  <a:srgbClr val="FF3300"/>
                </a:solidFill>
                <a:latin typeface="Courier New" charset="0"/>
              </a:rPr>
              <a:t>T</a:t>
            </a:r>
            <a:endParaRPr lang="en-US" altLang="en-US" sz="3000" b="1">
              <a:solidFill>
                <a:srgbClr val="FF3300"/>
              </a:solidFill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800" dirty="0">
              <a:solidFill>
                <a:srgbClr val="4E4E4E"/>
              </a:solidFill>
              <a:latin typeface="Verdana" pitchFamily="-12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536" y="3501008"/>
            <a:ext cx="84582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4E4E4E"/>
                </a:solidFill>
                <a:latin typeface="Verdana" pitchFamily="-128" charset="0"/>
              </a:rPr>
              <a:t>ACAGATGTCTTGTAATCCGGCCGTTGGTGGCATAGGGAAAGGACATTTAGTGAAAGAAATTGATGCGATGGGTGGATCGATGGCTTATGCTATCGATCAATCAGGAATTCAATTTAGAGTACTTAATAGTAGCAAAGGAGCTGCTGTTAGAGCAACACGTGCTCAGGCAGATAAAATATTATATCGTCAAGACAGATGTCTTGTAATCCGGCCGTTGGTGGCATAGGGAAAGGACATTTAGTGAAAGAAATTGATGCGATGACAGATGTCTTGTAATCCGGCCGTTGGTGGCATAGGGAAAGGACATTTAGTGAAAGAAATTGATGCGATGGGTGGATCGATGGCTTATGCTATCGATCAATCAGGAATTCAATTTAGAGTACTTAATAGTAGCAAAGGAGCTGCTGTTAGAGCAACACGTGCTCAGGCAGATAAAATATTATATCGTCAAGCAATACGTGGTGGATCGATGGCTTATGCTATCGATCAATCAGGAATTCAATTTAGAGTACTTAATAGTAGCAAAGGAGCTGCTGTTAGAGCAACACGTGCTCAGGCAGATAAAATATTATATCGTCAAGCAATACGTACAGATGTCTTGTAATCCGGCCGTTGGTGGCATAGGGAAAGGACATTTAGTGAAAGAAATTGATGCGATGGGTGGATCGATGGCTTATGCTATCGATCAATCAGGAATTCAATTTAGAGTACTTAATAGTAGCAAAGGAGCTGCTGTTAGAGCAACACGTGCTCAGGCAGATAAAATATTATATCGTCAAGCAATACGTCAATACGCGTGCTCAGGCAGATAAAATATTA</a:t>
            </a:r>
            <a:endParaRPr lang="en-US" sz="800" dirty="0">
              <a:solidFill>
                <a:srgbClr val="4E4E4E"/>
              </a:solidFill>
              <a:latin typeface="Verdana" pitchFamily="-128" charset="0"/>
            </a:endParaRPr>
          </a:p>
        </p:txBody>
      </p:sp>
      <p:pic>
        <p:nvPicPr>
          <p:cNvPr id="7" name="Picture 6" descr="preview_11763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85184"/>
            <a:ext cx="5040560" cy="1354454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8" name="Picture 7" descr="DNA-S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648"/>
            <a:ext cx="633670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99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3 6.41.3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22906" r="21163" b="13454"/>
          <a:stretch/>
        </p:blipFill>
        <p:spPr>
          <a:xfrm>
            <a:off x="204714" y="620688"/>
            <a:ext cx="9045026" cy="6132221"/>
          </a:xfrm>
        </p:spPr>
      </p:pic>
    </p:spTree>
    <p:extLst>
      <p:ext uri="{BB962C8B-B14F-4D97-AF65-F5344CB8AC3E}">
        <p14:creationId xmlns:p14="http://schemas.microsoft.com/office/powerpoint/2010/main" val="33980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21.10 PM ng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18273" r="5047" b="18224"/>
          <a:stretch/>
        </p:blipFill>
        <p:spPr>
          <a:xfrm>
            <a:off x="0" y="0"/>
            <a:ext cx="9144000" cy="4464496"/>
          </a:xfrm>
        </p:spPr>
      </p:pic>
      <p:sp>
        <p:nvSpPr>
          <p:cNvPr id="3" name="Metin kutusu 2"/>
          <p:cNvSpPr txBox="1"/>
          <p:nvPr/>
        </p:nvSpPr>
        <p:spPr>
          <a:xfrm>
            <a:off x="251520" y="4941168"/>
            <a:ext cx="7702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Gene </a:t>
            </a:r>
            <a:r>
              <a:rPr lang="tr-TR" dirty="0" err="1" smtClean="0"/>
              <a:t>expression</a:t>
            </a:r>
            <a:r>
              <a:rPr lang="tr-TR" dirty="0" smtClean="0"/>
              <a:t> analizleri yapılamaz.</a:t>
            </a:r>
          </a:p>
          <a:p>
            <a:endParaRPr lang="tr-TR" dirty="0" smtClean="0"/>
          </a:p>
          <a:p>
            <a:r>
              <a:rPr lang="tr-TR" dirty="0" smtClean="0"/>
              <a:t>Yeni tespit edilen gen mutasyonlarının </a:t>
            </a:r>
            <a:r>
              <a:rPr lang="tr-TR" dirty="0" err="1" smtClean="0"/>
              <a:t>Sanger</a:t>
            </a:r>
            <a:r>
              <a:rPr lang="tr-TR" dirty="0" smtClean="0"/>
              <a:t> </a:t>
            </a:r>
            <a:r>
              <a:rPr lang="tr-TR" dirty="0" err="1" smtClean="0"/>
              <a:t>sequencing</a:t>
            </a:r>
            <a:r>
              <a:rPr lang="tr-TR" dirty="0" smtClean="0"/>
              <a:t> ile </a:t>
            </a:r>
            <a:r>
              <a:rPr lang="tr-TR" dirty="0" err="1" smtClean="0"/>
              <a:t>validasyonu</a:t>
            </a:r>
            <a:r>
              <a:rPr lang="tr-TR" dirty="0" smtClean="0"/>
              <a:t> gerekir.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4938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236159" cy="3196952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08920"/>
            <a:ext cx="4590599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61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3 6.31.0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14975" r="21251" b="13342"/>
          <a:stretch/>
        </p:blipFill>
        <p:spPr>
          <a:xfrm>
            <a:off x="323528" y="332656"/>
            <a:ext cx="8424935" cy="6366509"/>
          </a:xfrm>
        </p:spPr>
      </p:pic>
      <p:sp>
        <p:nvSpPr>
          <p:cNvPr id="3" name="TextBox 2"/>
          <p:cNvSpPr txBox="1"/>
          <p:nvPr/>
        </p:nvSpPr>
        <p:spPr>
          <a:xfrm>
            <a:off x="4788024" y="1700808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Randomize Fragmentation</a:t>
            </a:r>
          </a:p>
          <a:p>
            <a:r>
              <a:rPr lang="en-US" sz="1600" b="1" dirty="0" smtClean="0"/>
              <a:t>1- </a:t>
            </a:r>
            <a:r>
              <a:rPr lang="en-US" sz="1600" b="1" dirty="0" err="1" smtClean="0"/>
              <a:t>Yüksek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basınç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fragmentasyonu</a:t>
            </a:r>
            <a:endParaRPr lang="en-US" sz="1600" b="1" dirty="0" smtClean="0"/>
          </a:p>
          <a:p>
            <a:r>
              <a:rPr lang="en-US" sz="1600" b="1" dirty="0" smtClean="0"/>
              <a:t>2- Ultrasonic DNA </a:t>
            </a:r>
            <a:r>
              <a:rPr lang="en-US" sz="1600" b="1" dirty="0" err="1" smtClean="0"/>
              <a:t>fragmentasyonu</a:t>
            </a:r>
            <a:endParaRPr lang="en-US" sz="1600" b="1" dirty="0" smtClean="0"/>
          </a:p>
          <a:p>
            <a:r>
              <a:rPr lang="en-US" sz="1600" b="1" dirty="0" smtClean="0"/>
              <a:t>3- </a:t>
            </a:r>
            <a:r>
              <a:rPr lang="en-US" sz="1600" b="1" dirty="0" err="1" smtClean="0"/>
              <a:t>Enzimatik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fragmentasyon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3382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Real Time PCR</a:t>
            </a:r>
            <a:endParaRPr lang="en-US" b="1" dirty="0"/>
          </a:p>
        </p:txBody>
      </p:sp>
      <p:pic>
        <p:nvPicPr>
          <p:cNvPr id="4" name="Content Placeholder 3" descr="roch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632" r="-55"/>
          <a:stretch/>
        </p:blipFill>
        <p:spPr>
          <a:xfrm>
            <a:off x="179512" y="1462480"/>
            <a:ext cx="5544616" cy="3888432"/>
          </a:xfrm>
        </p:spPr>
      </p:pic>
      <p:sp>
        <p:nvSpPr>
          <p:cNvPr id="5" name="Metin kutusu 4"/>
          <p:cNvSpPr txBox="1"/>
          <p:nvPr/>
        </p:nvSpPr>
        <p:spPr>
          <a:xfrm>
            <a:off x="6084168" y="1475473"/>
            <a:ext cx="27205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1- SNP (</a:t>
            </a:r>
            <a:r>
              <a:rPr lang="tr-TR" dirty="0" err="1" smtClean="0"/>
              <a:t>Single</a:t>
            </a:r>
            <a:r>
              <a:rPr lang="tr-TR" dirty="0" smtClean="0"/>
              <a:t> Nükleotid </a:t>
            </a:r>
          </a:p>
          <a:p>
            <a:r>
              <a:rPr lang="tr-TR" dirty="0" err="1" smtClean="0"/>
              <a:t>Polimorfizm</a:t>
            </a:r>
            <a:r>
              <a:rPr lang="tr-TR" dirty="0" smtClean="0"/>
              <a:t>) analizleri</a:t>
            </a:r>
          </a:p>
          <a:p>
            <a:endParaRPr lang="tr-TR" dirty="0"/>
          </a:p>
          <a:p>
            <a:r>
              <a:rPr lang="tr-TR" dirty="0" smtClean="0"/>
              <a:t>2- Gen </a:t>
            </a:r>
            <a:r>
              <a:rPr lang="tr-TR" dirty="0" err="1" smtClean="0"/>
              <a:t>expresion</a:t>
            </a:r>
            <a:r>
              <a:rPr lang="tr-TR" dirty="0" smtClean="0"/>
              <a:t> analizleri </a:t>
            </a:r>
          </a:p>
          <a:p>
            <a:r>
              <a:rPr lang="tr-TR" dirty="0" smtClean="0"/>
              <a:t>		yapılır.</a:t>
            </a:r>
          </a:p>
          <a:p>
            <a:endParaRPr lang="tr-TR" dirty="0"/>
          </a:p>
          <a:p>
            <a:endParaRPr lang="tr-TR" dirty="0" smtClean="0"/>
          </a:p>
          <a:p>
            <a:r>
              <a:rPr lang="tr-TR" dirty="0" smtClean="0"/>
              <a:t>Kısa DNA bölgeleri analiz </a:t>
            </a:r>
          </a:p>
          <a:p>
            <a:r>
              <a:rPr lang="tr-TR" dirty="0" smtClean="0"/>
              <a:t>Edilebilir, uzun bölgeler </a:t>
            </a:r>
          </a:p>
          <a:p>
            <a:r>
              <a:rPr lang="tr-TR" dirty="0" smtClean="0"/>
              <a:t>edilemez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65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3 6.30.36 PM ng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14974" r="20488" b="17613"/>
          <a:stretch/>
        </p:blipFill>
        <p:spPr>
          <a:xfrm>
            <a:off x="179512" y="260648"/>
            <a:ext cx="8899160" cy="6584212"/>
          </a:xfrm>
        </p:spPr>
      </p:pic>
    </p:spTree>
    <p:extLst>
      <p:ext uri="{BB962C8B-B14F-4D97-AF65-F5344CB8AC3E}">
        <p14:creationId xmlns:p14="http://schemas.microsoft.com/office/powerpoint/2010/main" val="421998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3 6.32.5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3" t="15434" r="21076" b="13856"/>
          <a:stretch/>
        </p:blipFill>
        <p:spPr>
          <a:xfrm>
            <a:off x="287524" y="204859"/>
            <a:ext cx="8568952" cy="5949281"/>
          </a:xfrm>
        </p:spPr>
      </p:pic>
      <p:sp>
        <p:nvSpPr>
          <p:cNvPr id="3" name="TextBox 2"/>
          <p:cNvSpPr txBox="1"/>
          <p:nvPr/>
        </p:nvSpPr>
        <p:spPr>
          <a:xfrm>
            <a:off x="2483768" y="6165304"/>
            <a:ext cx="461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Video</a:t>
            </a:r>
            <a:r>
              <a:rPr lang="en-US" b="1" dirty="0" smtClean="0"/>
              <a:t>: </a:t>
            </a:r>
            <a:r>
              <a:rPr lang="en-US" dirty="0" smtClean="0"/>
              <a:t>01d</a:t>
            </a:r>
            <a:r>
              <a:rPr lang="en-US" dirty="0"/>
              <a:t>. Next Gen </a:t>
            </a:r>
            <a:r>
              <a:rPr lang="en-US" dirty="0" err="1"/>
              <a:t>Illumina</a:t>
            </a:r>
            <a:r>
              <a:rPr lang="en-US" dirty="0"/>
              <a:t> Sequencing Tech </a:t>
            </a:r>
          </a:p>
        </p:txBody>
      </p:sp>
    </p:spTree>
    <p:extLst>
      <p:ext uri="{BB962C8B-B14F-4D97-AF65-F5344CB8AC3E}">
        <p14:creationId xmlns:p14="http://schemas.microsoft.com/office/powerpoint/2010/main" val="222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4" y="206956"/>
            <a:ext cx="5985220" cy="6622536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>
          <a:xfrm>
            <a:off x="6273924" y="3874642"/>
            <a:ext cx="2840294" cy="2780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31" b="-1"/>
          <a:stretch/>
        </p:blipFill>
        <p:spPr>
          <a:xfrm>
            <a:off x="5652119" y="235434"/>
            <a:ext cx="3433219" cy="3287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67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8698"/>
            <a:ext cx="5184576" cy="2677481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26179"/>
            <a:ext cx="5189086" cy="25935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805264"/>
            <a:ext cx="5482068" cy="8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kran Resmi 2015-11-25 7.0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4" r="-11374"/>
          <a:stretch>
            <a:fillRect/>
          </a:stretch>
        </p:blipFill>
        <p:spPr>
          <a:xfrm>
            <a:off x="3421783" y="188640"/>
            <a:ext cx="5368245" cy="2952328"/>
          </a:xfrm>
          <a:ln>
            <a:solidFill>
              <a:srgbClr val="3366FF"/>
            </a:solidFill>
          </a:ln>
        </p:spPr>
      </p:pic>
      <p:pic>
        <p:nvPicPr>
          <p:cNvPr id="5" name="Picture 4" descr="Ekran Resmi 2015-11-25 7.01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2936"/>
            <a:ext cx="2545656" cy="218894"/>
          </a:xfrm>
          <a:prstGeom prst="rect">
            <a:avLst/>
          </a:prstGeom>
        </p:spPr>
      </p:pic>
      <p:pic>
        <p:nvPicPr>
          <p:cNvPr id="6" name="Picture 5" descr="Ekran Resmi 2015-11-25 7.04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83" y="3356992"/>
            <a:ext cx="5368245" cy="3342092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1520" y="692696"/>
            <a:ext cx="254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Pyrosequencing</a:t>
            </a:r>
            <a:endParaRPr lang="en-US" sz="2800" b="1" dirty="0"/>
          </a:p>
        </p:txBody>
      </p:sp>
      <p:pic>
        <p:nvPicPr>
          <p:cNvPr id="3" name="Picture 2" descr="Ekran Resmi 2015-11-25 8.22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6792"/>
            <a:ext cx="2880320" cy="35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Ekran Resmi 2015-11-26 6.10.2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31752" r="31544" b="17002"/>
          <a:stretch/>
        </p:blipFill>
        <p:spPr>
          <a:xfrm>
            <a:off x="251520" y="692696"/>
            <a:ext cx="8688885" cy="5958467"/>
          </a:xfrm>
        </p:spPr>
      </p:pic>
    </p:spTree>
    <p:extLst>
      <p:ext uri="{BB962C8B-B14F-4D97-AF65-F5344CB8AC3E}">
        <p14:creationId xmlns:p14="http://schemas.microsoft.com/office/powerpoint/2010/main" val="34365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3 6.42.41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23360" r="21126" b="13641"/>
          <a:stretch/>
        </p:blipFill>
        <p:spPr>
          <a:xfrm>
            <a:off x="200742" y="620688"/>
            <a:ext cx="8742516" cy="5871839"/>
          </a:xfrm>
        </p:spPr>
      </p:pic>
    </p:spTree>
    <p:extLst>
      <p:ext uri="{BB962C8B-B14F-4D97-AF65-F5344CB8AC3E}">
        <p14:creationId xmlns:p14="http://schemas.microsoft.com/office/powerpoint/2010/main" val="3725108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632"/>
          <a:stretch/>
        </p:blipFill>
        <p:spPr>
          <a:xfrm>
            <a:off x="296171" y="274638"/>
            <a:ext cx="8551657" cy="6301406"/>
          </a:xfrm>
        </p:spPr>
      </p:pic>
    </p:spTree>
    <p:extLst>
      <p:ext uri="{BB962C8B-B14F-4D97-AF65-F5344CB8AC3E}">
        <p14:creationId xmlns:p14="http://schemas.microsoft.com/office/powerpoint/2010/main" val="1746079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3 6.42.2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14960" r="21126" b="12241"/>
          <a:stretch/>
        </p:blipFill>
        <p:spPr>
          <a:xfrm>
            <a:off x="457200" y="404664"/>
            <a:ext cx="8048280" cy="6246426"/>
          </a:xfrm>
        </p:spPr>
      </p:pic>
    </p:spTree>
    <p:extLst>
      <p:ext uri="{BB962C8B-B14F-4D97-AF65-F5344CB8AC3E}">
        <p14:creationId xmlns:p14="http://schemas.microsoft.com/office/powerpoint/2010/main" val="1095992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dirty="0" err="1" smtClean="0">
                <a:solidFill>
                  <a:srgbClr val="FF0000"/>
                </a:solidFill>
              </a:rPr>
              <a:t>Microarray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7" y="2691624"/>
            <a:ext cx="7581900" cy="2705100"/>
          </a:xfrm>
          <a:ln>
            <a:solidFill>
              <a:schemeClr val="tx2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24" y="404664"/>
            <a:ext cx="2842545" cy="2016224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57200" y="913289"/>
            <a:ext cx="255326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Array CGH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Gene </a:t>
            </a:r>
            <a:r>
              <a:rPr lang="en-US" sz="2000" b="1" dirty="0">
                <a:solidFill>
                  <a:srgbClr val="0070C0"/>
                </a:solidFill>
              </a:rPr>
              <a:t>expression array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SNP array </a:t>
            </a:r>
            <a:endParaRPr lang="en-US" sz="2000" b="1" dirty="0" smtClean="0">
              <a:solidFill>
                <a:srgbClr val="0070C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37043" y="5673708"/>
            <a:ext cx="7820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Array</a:t>
            </a:r>
            <a:r>
              <a:rPr lang="tr-TR" dirty="0" smtClean="0"/>
              <a:t> CGH: Moleküler düzeyde yüksek çözünürlüklü kromozom analizi yöntemidir.</a:t>
            </a:r>
          </a:p>
          <a:p>
            <a:r>
              <a:rPr lang="tr-TR" dirty="0" smtClean="0"/>
              <a:t>Genomdaki büyük del-</a:t>
            </a:r>
            <a:r>
              <a:rPr lang="tr-TR" dirty="0" err="1" smtClean="0"/>
              <a:t>dup’ları</a:t>
            </a:r>
            <a:r>
              <a:rPr lang="tr-TR" dirty="0" smtClean="0"/>
              <a:t> en iyi tespit eden yöntemdir.</a:t>
            </a:r>
            <a:endParaRPr lang="tr-TR" dirty="0"/>
          </a:p>
          <a:p>
            <a:r>
              <a:rPr lang="tr-TR" dirty="0" smtClean="0"/>
              <a:t>En önemli dezavantajı; dengeli </a:t>
            </a:r>
            <a:r>
              <a:rPr lang="tr-TR" dirty="0" err="1" smtClean="0"/>
              <a:t>translokasyonları</a:t>
            </a:r>
            <a:r>
              <a:rPr lang="tr-TR" dirty="0" smtClean="0"/>
              <a:t> tespit edemez.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844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kran Resmi 2015-11-24 10.55.4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4585" r="2504" b="16082"/>
          <a:stretch/>
        </p:blipFill>
        <p:spPr>
          <a:xfrm>
            <a:off x="683568" y="548680"/>
            <a:ext cx="4475087" cy="432536"/>
          </a:xfrm>
        </p:spPr>
      </p:pic>
      <p:pic>
        <p:nvPicPr>
          <p:cNvPr id="5" name="Picture 4" descr="Ekran Resmi 2015-11-24 10.5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8388424" cy="782233"/>
          </a:xfrm>
          <a:prstGeom prst="rect">
            <a:avLst/>
          </a:prstGeom>
        </p:spPr>
      </p:pic>
      <p:pic>
        <p:nvPicPr>
          <p:cNvPr id="6" name="Picture 5" descr="Ekran Resmi 2015-11-24 10.57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35098"/>
            <a:ext cx="2771800" cy="2422902"/>
          </a:xfrm>
          <a:prstGeom prst="rect">
            <a:avLst/>
          </a:prstGeom>
        </p:spPr>
      </p:pic>
      <p:pic>
        <p:nvPicPr>
          <p:cNvPr id="7" name="Picture 6" descr="Ekran Resmi 2015-11-24 10.58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37112"/>
            <a:ext cx="2736304" cy="2420888"/>
          </a:xfrm>
          <a:prstGeom prst="rect">
            <a:avLst/>
          </a:prstGeom>
        </p:spPr>
      </p:pic>
      <p:pic>
        <p:nvPicPr>
          <p:cNvPr id="8" name="Picture 7" descr="Ekran Resmi 2015-11-24 10.59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7420"/>
            <a:ext cx="8568951" cy="673465"/>
          </a:xfrm>
          <a:prstGeom prst="rect">
            <a:avLst/>
          </a:prstGeom>
        </p:spPr>
      </p:pic>
      <p:pic>
        <p:nvPicPr>
          <p:cNvPr id="9" name="Picture 8" descr="Ekran Resmi 2015-11-24 11.00.2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8064896" cy="6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52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8" y="807647"/>
            <a:ext cx="3847480" cy="207435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60"/>
          <a:stretch/>
        </p:blipFill>
        <p:spPr>
          <a:xfrm>
            <a:off x="351927" y="3415009"/>
            <a:ext cx="3820187" cy="21978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67" y="1385554"/>
            <a:ext cx="4587433" cy="37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12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8722304" cy="6001935"/>
          </a:xfrm>
        </p:spPr>
      </p:pic>
    </p:spTree>
    <p:extLst>
      <p:ext uri="{BB962C8B-B14F-4D97-AF65-F5344CB8AC3E}">
        <p14:creationId xmlns:p14="http://schemas.microsoft.com/office/powerpoint/2010/main" val="1602220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6" y="548680"/>
            <a:ext cx="8877607" cy="5577483"/>
          </a:xfrm>
        </p:spPr>
      </p:pic>
    </p:spTree>
    <p:extLst>
      <p:ext uri="{BB962C8B-B14F-4D97-AF65-F5344CB8AC3E}">
        <p14:creationId xmlns:p14="http://schemas.microsoft.com/office/powerpoint/2010/main" val="10618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/>
          </a:bodyPr>
          <a:lstStyle/>
          <a:p>
            <a:pPr algn="l"/>
            <a:r>
              <a:rPr lang="tr-TR" sz="3200" dirty="0" err="1" smtClean="0"/>
              <a:t>Duplication</a:t>
            </a:r>
            <a:endParaRPr lang="tr-TR" sz="3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2" y="1340768"/>
            <a:ext cx="7548216" cy="4896544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590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06090"/>
          </a:xfrm>
        </p:spPr>
        <p:txBody>
          <a:bodyPr>
            <a:normAutofit/>
          </a:bodyPr>
          <a:lstStyle/>
          <a:p>
            <a:pPr algn="l"/>
            <a:r>
              <a:rPr lang="tr-TR" sz="3200" dirty="0" err="1" smtClean="0"/>
              <a:t>Deletion</a:t>
            </a:r>
            <a:endParaRPr lang="tr-TR" sz="3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056784" cy="503885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4704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charset="-94"/>
                <a:ea typeface="Times New Roman" charset="-94"/>
                <a:cs typeface="Times New Roman" charset="-94"/>
              </a:rPr>
              <a:t>Gene expression array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6" y="908720"/>
            <a:ext cx="8511787" cy="5832648"/>
          </a:xfrm>
        </p:spPr>
      </p:pic>
    </p:spTree>
    <p:extLst>
      <p:ext uri="{BB962C8B-B14F-4D97-AF65-F5344CB8AC3E}">
        <p14:creationId xmlns:p14="http://schemas.microsoft.com/office/powerpoint/2010/main" val="1266780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4638"/>
            <a:ext cx="7558419" cy="5647897"/>
          </a:xfrm>
        </p:spPr>
      </p:pic>
    </p:spTree>
    <p:extLst>
      <p:ext uri="{BB962C8B-B14F-4D97-AF65-F5344CB8AC3E}">
        <p14:creationId xmlns:p14="http://schemas.microsoft.com/office/powerpoint/2010/main" val="751102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9.32.4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13593" r="13540" b="17758"/>
          <a:stretch/>
        </p:blipFill>
        <p:spPr>
          <a:xfrm>
            <a:off x="0" y="836712"/>
            <a:ext cx="9083427" cy="5328592"/>
          </a:xfrm>
        </p:spPr>
      </p:pic>
    </p:spTree>
    <p:extLst>
      <p:ext uri="{BB962C8B-B14F-4D97-AF65-F5344CB8AC3E}">
        <p14:creationId xmlns:p14="http://schemas.microsoft.com/office/powerpoint/2010/main" val="38001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kran Resmi 2015-11-25 1.12.32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r="379" b="-1726"/>
          <a:stretch/>
        </p:blipFill>
        <p:spPr>
          <a:xfrm>
            <a:off x="899592" y="692696"/>
            <a:ext cx="7056784" cy="469395"/>
          </a:xfrm>
        </p:spPr>
      </p:pic>
      <p:pic>
        <p:nvPicPr>
          <p:cNvPr id="6" name="Picture 5" descr="Ekran Resmi 2015-11-25 1.14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2710708" cy="1656184"/>
          </a:xfrm>
          <a:prstGeom prst="rect">
            <a:avLst/>
          </a:prstGeom>
        </p:spPr>
      </p:pic>
      <p:pic>
        <p:nvPicPr>
          <p:cNvPr id="7" name="Picture 6" descr="Ekran Resmi 2015-11-25 1.15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352928" cy="797391"/>
          </a:xfrm>
          <a:prstGeom prst="rect">
            <a:avLst/>
          </a:prstGeom>
        </p:spPr>
      </p:pic>
      <p:pic>
        <p:nvPicPr>
          <p:cNvPr id="9" name="Picture 8" descr="Ekran Resmi 2015-11-25 1.16.5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4"/>
            <a:ext cx="5616624" cy="435207"/>
          </a:xfrm>
          <a:prstGeom prst="rect">
            <a:avLst/>
          </a:prstGeom>
        </p:spPr>
      </p:pic>
      <p:pic>
        <p:nvPicPr>
          <p:cNvPr id="10" name="Picture 9" descr="Ekran Resmi 2015-11-25 1.18.4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6804248" cy="824327"/>
          </a:xfrm>
          <a:prstGeom prst="rect">
            <a:avLst/>
          </a:prstGeom>
        </p:spPr>
      </p:pic>
      <p:pic>
        <p:nvPicPr>
          <p:cNvPr id="11" name="Picture 10" descr="Ekran Resmi 2015-11-25 1.20.3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57192"/>
            <a:ext cx="3672408" cy="1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.21.25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9" r="211" b="1845"/>
          <a:stretch/>
        </p:blipFill>
        <p:spPr>
          <a:xfrm>
            <a:off x="539552" y="332656"/>
            <a:ext cx="8212258" cy="1794746"/>
          </a:xfrm>
        </p:spPr>
      </p:pic>
      <p:pic>
        <p:nvPicPr>
          <p:cNvPr id="5" name="Picture 4" descr="Ekran Resmi 2015-11-25 1.23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7776864" cy="339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9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.24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76" b="-21176"/>
          <a:stretch>
            <a:fillRect/>
          </a:stretch>
        </p:blipFill>
        <p:spPr>
          <a:xfrm>
            <a:off x="395536" y="-459432"/>
            <a:ext cx="8229600" cy="4525963"/>
          </a:xfrm>
        </p:spPr>
      </p:pic>
      <p:pic>
        <p:nvPicPr>
          <p:cNvPr id="5" name="Picture 4" descr="Ekran Resmi 2015-11-25 1.26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67578"/>
            <a:ext cx="7632848" cy="11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5 1.28.0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" r="378" b="-532"/>
          <a:stretch/>
        </p:blipFill>
        <p:spPr>
          <a:xfrm>
            <a:off x="179512" y="188640"/>
            <a:ext cx="8198454" cy="3147709"/>
          </a:xfrm>
        </p:spPr>
      </p:pic>
      <p:pic>
        <p:nvPicPr>
          <p:cNvPr id="6" name="Picture 5" descr="Ekran Resmi 2015-11-25 1.29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33056"/>
            <a:ext cx="8136905" cy="2592288"/>
          </a:xfrm>
          <a:prstGeom prst="rect">
            <a:avLst/>
          </a:prstGeom>
        </p:spPr>
      </p:pic>
      <p:pic>
        <p:nvPicPr>
          <p:cNvPr id="7" name="Picture 6" descr="Ekran Resmi 2015-11-25 1.31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92879"/>
            <a:ext cx="8352928" cy="3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Probe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4999206" cy="4845202"/>
          </a:xfrm>
        </p:spPr>
      </p:pic>
    </p:spTree>
    <p:extLst>
      <p:ext uri="{BB962C8B-B14F-4D97-AF65-F5344CB8AC3E}">
        <p14:creationId xmlns:p14="http://schemas.microsoft.com/office/powerpoint/2010/main" val="5521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262</Words>
  <Application>Microsoft Office PowerPoint</Application>
  <PresentationFormat>Ekran Gösterisi (4:3)</PresentationFormat>
  <Paragraphs>77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6" baseType="lpstr">
      <vt:lpstr>Apple Chancery</vt:lpstr>
      <vt:lpstr>Arial</vt:lpstr>
      <vt:lpstr>Calibri</vt:lpstr>
      <vt:lpstr>Courier New</vt:lpstr>
      <vt:lpstr>Franklin Gothic Book</vt:lpstr>
      <vt:lpstr>Times New Roman</vt:lpstr>
      <vt:lpstr>Verdana</vt:lpstr>
      <vt:lpstr>Wingdings</vt:lpstr>
      <vt:lpstr>Ofis Teması</vt:lpstr>
      <vt:lpstr>PowerPoint Sunusu</vt:lpstr>
      <vt:lpstr>Moleküler Tanı yöntemleri - 2 </vt:lpstr>
      <vt:lpstr>Real Time PCR</vt:lpstr>
      <vt:lpstr>PowerPoint Sunusu</vt:lpstr>
      <vt:lpstr>PowerPoint Sunusu</vt:lpstr>
      <vt:lpstr>PowerPoint Sunusu</vt:lpstr>
      <vt:lpstr>PowerPoint Sunusu</vt:lpstr>
      <vt:lpstr>PowerPoint Sunusu</vt:lpstr>
      <vt:lpstr>Probe</vt:lpstr>
      <vt:lpstr>1. SYBR Green</vt:lpstr>
      <vt:lpstr>2. Hybridization probe</vt:lpstr>
      <vt:lpstr>3. Tagman (Hydrolisis probe)</vt:lpstr>
      <vt:lpstr>PowerPoint Sunusu</vt:lpstr>
      <vt:lpstr>Real-Time PCR ile Melting Curve analizi</vt:lpstr>
      <vt:lpstr>PowerPoint Sunusu</vt:lpstr>
      <vt:lpstr>PowerPoint Sunusu</vt:lpstr>
      <vt:lpstr>DNA Sequencing Methods</vt:lpstr>
      <vt:lpstr>PowerPoint Sunusu</vt:lpstr>
      <vt:lpstr>Sanger Sequencing</vt:lpstr>
      <vt:lpstr>PowerPoint Sunusu</vt:lpstr>
      <vt:lpstr>PowerPoint Sunusu</vt:lpstr>
      <vt:lpstr>PowerPoint Sunusu</vt:lpstr>
      <vt:lpstr>PowerPoint Sunusu</vt:lpstr>
      <vt:lpstr>DNA can copied by a polymerase enzyme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Microarray </vt:lpstr>
      <vt:lpstr>PowerPoint Sunusu</vt:lpstr>
      <vt:lpstr>PowerPoint Sunusu</vt:lpstr>
      <vt:lpstr>PowerPoint Sunusu</vt:lpstr>
      <vt:lpstr>Duplication</vt:lpstr>
      <vt:lpstr>Deletion</vt:lpstr>
      <vt:lpstr>Gene expression array 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Ömer</dc:creator>
  <cp:lastModifiedBy>User</cp:lastModifiedBy>
  <cp:revision>146</cp:revision>
  <dcterms:created xsi:type="dcterms:W3CDTF">2013-10-02T06:12:29Z</dcterms:created>
  <dcterms:modified xsi:type="dcterms:W3CDTF">2020-10-19T07:40:31Z</dcterms:modified>
</cp:coreProperties>
</file>