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7" r:id="rId1"/>
    <p:sldMasterId id="2147484289" r:id="rId2"/>
    <p:sldMasterId id="2147484348" r:id="rId3"/>
  </p:sldMasterIdLst>
  <p:notesMasterIdLst>
    <p:notesMasterId r:id="rId52"/>
  </p:notesMasterIdLst>
  <p:handoutMasterIdLst>
    <p:handoutMasterId r:id="rId53"/>
  </p:handoutMasterIdLst>
  <p:sldIdLst>
    <p:sldId id="324" r:id="rId4"/>
    <p:sldId id="383" r:id="rId5"/>
    <p:sldId id="267" r:id="rId6"/>
    <p:sldId id="326" r:id="rId7"/>
    <p:sldId id="423" r:id="rId8"/>
    <p:sldId id="424" r:id="rId9"/>
    <p:sldId id="327" r:id="rId10"/>
    <p:sldId id="391" r:id="rId11"/>
    <p:sldId id="333" r:id="rId12"/>
    <p:sldId id="334" r:id="rId13"/>
    <p:sldId id="403" r:id="rId14"/>
    <p:sldId id="392" r:id="rId15"/>
    <p:sldId id="338" r:id="rId16"/>
    <p:sldId id="393" r:id="rId17"/>
    <p:sldId id="358" r:id="rId18"/>
    <p:sldId id="361" r:id="rId19"/>
    <p:sldId id="390" r:id="rId20"/>
    <p:sldId id="404" r:id="rId21"/>
    <p:sldId id="407" r:id="rId22"/>
    <p:sldId id="409" r:id="rId23"/>
    <p:sldId id="411" r:id="rId24"/>
    <p:sldId id="349" r:id="rId25"/>
    <p:sldId id="350" r:id="rId26"/>
    <p:sldId id="395" r:id="rId27"/>
    <p:sldId id="384" r:id="rId28"/>
    <p:sldId id="397" r:id="rId29"/>
    <p:sldId id="340" r:id="rId30"/>
    <p:sldId id="351" r:id="rId31"/>
    <p:sldId id="385" r:id="rId32"/>
    <p:sldId id="419" r:id="rId33"/>
    <p:sldId id="420" r:id="rId34"/>
    <p:sldId id="421" r:id="rId35"/>
    <p:sldId id="364" r:id="rId36"/>
    <p:sldId id="366" r:id="rId37"/>
    <p:sldId id="365" r:id="rId38"/>
    <p:sldId id="367" r:id="rId39"/>
    <p:sldId id="368" r:id="rId40"/>
    <p:sldId id="369" r:id="rId41"/>
    <p:sldId id="370" r:id="rId42"/>
    <p:sldId id="375" r:id="rId43"/>
    <p:sldId id="399" r:id="rId44"/>
    <p:sldId id="402" r:id="rId45"/>
    <p:sldId id="372" r:id="rId46"/>
    <p:sldId id="376" r:id="rId47"/>
    <p:sldId id="400" r:id="rId48"/>
    <p:sldId id="373" r:id="rId49"/>
    <p:sldId id="374" r:id="rId50"/>
    <p:sldId id="417" r:id="rId51"/>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11111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9"/>
  </p:normalViewPr>
  <p:slideViewPr>
    <p:cSldViewPr>
      <p:cViewPr varScale="1">
        <p:scale>
          <a:sx n="57" d="100"/>
          <a:sy n="57" d="100"/>
        </p:scale>
        <p:origin x="70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pPr>
              <a:defRPr/>
            </a:pPr>
            <a:fld id="{525224CB-44B2-B64C-B73B-102A8F2D5AF7}" type="datetimeFigureOut">
              <a:rPr lang="en-US"/>
              <a:pPr>
                <a:defRPr/>
              </a:pPr>
              <a:t>10/19/2020</a:t>
            </a:fld>
            <a:endParaRPr lang="en-US"/>
          </a:p>
        </p:txBody>
      </p:sp>
      <p:sp>
        <p:nvSpPr>
          <p:cNvPr id="4" name="Footer Placehold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pPr>
              <a:defRPr/>
            </a:pPr>
            <a:fld id="{BF6A6399-21A9-444F-A999-54BB591D8A61}" type="slidenum">
              <a:rPr lang="en-US"/>
              <a:pPr>
                <a:defRPr/>
              </a:pPr>
              <a:t>‹#›</a:t>
            </a:fld>
            <a:endParaRPr lang="en-US"/>
          </a:p>
        </p:txBody>
      </p:sp>
    </p:spTree>
    <p:extLst>
      <p:ext uri="{BB962C8B-B14F-4D97-AF65-F5344CB8AC3E}">
        <p14:creationId xmlns:p14="http://schemas.microsoft.com/office/powerpoint/2010/main" val="31970151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tr-TR"/>
          </a:p>
        </p:txBody>
      </p:sp>
      <p:sp>
        <p:nvSpPr>
          <p:cNvPr id="32771" name="Rectangle 3"/>
          <p:cNvSpPr>
            <a:spLocks noGrp="1" noChangeArrowheads="1"/>
          </p:cNvSpPr>
          <p:nvPr>
            <p:ph type="dt" idx="1"/>
          </p:nvPr>
        </p:nvSpPr>
        <p:spPr bwMode="auto">
          <a:xfrm>
            <a:off x="388501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tr-TR"/>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32774" name="Rectangle 6"/>
          <p:cNvSpPr>
            <a:spLocks noGrp="1" noChangeArrowheads="1"/>
          </p:cNvSpPr>
          <p:nvPr>
            <p:ph type="ftr" sz="quarter" idx="4"/>
          </p:nvPr>
        </p:nvSpPr>
        <p:spPr bwMode="auto">
          <a:xfrm>
            <a:off x="0" y="8684684"/>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tr-TR"/>
          </a:p>
        </p:txBody>
      </p:sp>
      <p:sp>
        <p:nvSpPr>
          <p:cNvPr id="32775" name="Rectangle 7"/>
          <p:cNvSpPr>
            <a:spLocks noGrp="1" noChangeArrowheads="1"/>
          </p:cNvSpPr>
          <p:nvPr>
            <p:ph type="sldNum" sz="quarter" idx="5"/>
          </p:nvPr>
        </p:nvSpPr>
        <p:spPr bwMode="auto">
          <a:xfrm>
            <a:off x="3885010" y="8684684"/>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DAA484E-9522-2F44-A8C4-1392AFB273B8}" type="slidenum">
              <a:rPr lang="tr-TR"/>
              <a:pPr>
                <a:defRPr/>
              </a:pPr>
              <a:t>‹#›</a:t>
            </a:fld>
            <a:endParaRPr lang="tr-TR"/>
          </a:p>
        </p:txBody>
      </p:sp>
    </p:spTree>
    <p:extLst>
      <p:ext uri="{BB962C8B-B14F-4D97-AF65-F5344CB8AC3E}">
        <p14:creationId xmlns:p14="http://schemas.microsoft.com/office/powerpoint/2010/main" val="23276401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a:defRPr/>
            </a:pPr>
            <a:fld id="{DDAA484E-9522-2F44-A8C4-1392AFB273B8}" type="slidenum">
              <a:rPr lang="tr-TR" smtClean="0"/>
              <a:pPr>
                <a:defRPr/>
              </a:pPr>
              <a:t>1</a:t>
            </a:fld>
            <a:endParaRPr lang="tr-TR"/>
          </a:p>
        </p:txBody>
      </p:sp>
    </p:spTree>
    <p:extLst>
      <p:ext uri="{BB962C8B-B14F-4D97-AF65-F5344CB8AC3E}">
        <p14:creationId xmlns:p14="http://schemas.microsoft.com/office/powerpoint/2010/main" val="78822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DD518C-D36D-0249-9AE2-D44EAC9C8537}" type="slidenum">
              <a:rPr lang="tr-TR"/>
              <a:pPr>
                <a:defRPr/>
              </a:pPr>
              <a:t>40</a:t>
            </a:fld>
            <a:endParaRPr lang="tr-TR"/>
          </a:p>
        </p:txBody>
      </p:sp>
      <p:sp>
        <p:nvSpPr>
          <p:cNvPr id="242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49278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088A72-F53B-2E47-A9A0-ECC7E4AD68DC}" type="slidenum">
              <a:rPr lang="tr-TR"/>
              <a:pPr>
                <a:defRPr/>
              </a:pPr>
              <a:t>42</a:t>
            </a:fld>
            <a:endParaRPr lang="tr-TR"/>
          </a:p>
        </p:txBody>
      </p:sp>
      <p:sp>
        <p:nvSpPr>
          <p:cNvPr id="250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24725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F7FE39-7F92-634F-B7C5-EAB31678559E}" type="slidenum">
              <a:rPr lang="tr-TR"/>
              <a:pPr>
                <a:defRPr/>
              </a:pPr>
              <a:t>44</a:t>
            </a:fld>
            <a:endParaRPr lang="tr-TR"/>
          </a:p>
        </p:txBody>
      </p:sp>
      <p:sp>
        <p:nvSpPr>
          <p:cNvPr id="246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05660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B2CEF7-1C65-F14D-8C9A-736A4932EE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620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57AF22-6CAD-F045-B951-440BEDB2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37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152400"/>
            <a:ext cx="1943100" cy="5943600"/>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85800" y="152400"/>
            <a:ext cx="5693834"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7E5753-C17C-FE43-8C94-58CA7978B6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957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1E3F4F-87A7-7646-B905-8FF2C1C5F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13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tr-TR"/>
          </a:p>
        </p:txBody>
      </p:sp>
      <p:sp>
        <p:nvSpPr>
          <p:cNvPr id="3" name="Chart Placeholder 2"/>
          <p:cNvSpPr>
            <a:spLocks noGrp="1"/>
          </p:cNvSpPr>
          <p:nvPr>
            <p:ph type="chart" sz="half" idx="1"/>
          </p:nvPr>
        </p:nvSpPr>
        <p:spPr>
          <a:xfrm>
            <a:off x="685800" y="1981200"/>
            <a:ext cx="3818467" cy="4114800"/>
          </a:xfrm>
        </p:spPr>
        <p:txBody>
          <a:bodyPr/>
          <a:lstStyle/>
          <a:p>
            <a:pPr lvl="0"/>
            <a:endParaRPr lang="tr-TR" noProof="0" smtClean="0"/>
          </a:p>
        </p:txBody>
      </p:sp>
      <p:sp>
        <p:nvSpPr>
          <p:cNvPr id="4" name="Text Placeholder 3"/>
          <p:cNvSpPr>
            <a:spLocks noGrp="1"/>
          </p:cNvSpPr>
          <p:nvPr>
            <p:ph type="body"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CDBE20-EB32-054C-A50E-58394A8C8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0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tr-TR"/>
          </a:p>
        </p:txBody>
      </p:sp>
      <p:sp>
        <p:nvSpPr>
          <p:cNvPr id="3" name="ClipArt Placeholder 2"/>
          <p:cNvSpPr>
            <a:spLocks noGrp="1"/>
          </p:cNvSpPr>
          <p:nvPr>
            <p:ph type="clipArt" sz="half" idx="1"/>
          </p:nvPr>
        </p:nvSpPr>
        <p:spPr>
          <a:xfrm>
            <a:off x="685800" y="1981200"/>
            <a:ext cx="3818467" cy="4114800"/>
          </a:xfrm>
        </p:spPr>
        <p:txBody>
          <a:bodyPr/>
          <a:lstStyle/>
          <a:p>
            <a:pPr lvl="0"/>
            <a:endParaRPr lang="tr-TR" noProof="0" smtClean="0"/>
          </a:p>
        </p:txBody>
      </p:sp>
      <p:sp>
        <p:nvSpPr>
          <p:cNvPr id="4" name="Text Placeholder 3"/>
          <p:cNvSpPr>
            <a:spLocks noGrp="1"/>
          </p:cNvSpPr>
          <p:nvPr>
            <p:ph type="body"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AC3D15-5DA2-6F4A-B293-0746AC07EA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15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endParaRPr lang="tr-TR">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FFFFFF">
                  <a:tint val="75000"/>
                </a:srgb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056687383"/>
      </p:ext>
    </p:extLst>
  </p:cSld>
  <p:clrMapOvr>
    <a:masterClrMapping/>
  </p:clrMapOvr>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FFFFFF">
                  <a:tint val="75000"/>
                </a:srgb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550853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a:defRPr/>
            </a:pPr>
            <a:endParaRPr lang="tr-TR">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FFFFFF">
                  <a:tint val="75000"/>
                </a:srgb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2547146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endParaRPr lang="tr-TR">
              <a:solidFill>
                <a:srgbClr val="FFFFFF">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FFFFFF">
                  <a:tint val="75000"/>
                </a:srgbClr>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05471828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endParaRPr lang="tr-TR">
              <a:solidFill>
                <a:srgbClr val="FFFFFF">
                  <a:tint val="75000"/>
                </a:srgbClr>
              </a:solidFill>
            </a:endParaRPr>
          </a:p>
        </p:txBody>
      </p:sp>
      <p:sp>
        <p:nvSpPr>
          <p:cNvPr id="8" name="Footer Placeholder 7"/>
          <p:cNvSpPr>
            <a:spLocks noGrp="1"/>
          </p:cNvSpPr>
          <p:nvPr>
            <p:ph type="ftr" sz="quarter" idx="11"/>
          </p:nvPr>
        </p:nvSpPr>
        <p:spPr/>
        <p:txBody>
          <a:bodyPr/>
          <a:lstStyle/>
          <a:p>
            <a:pPr>
              <a:defRPr/>
            </a:pPr>
            <a:endParaRPr lang="tr-TR">
              <a:solidFill>
                <a:srgbClr val="FFFFFF">
                  <a:tint val="75000"/>
                </a:srgb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3202608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D3BDB-9005-4B4D-9F47-127FD0F24F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9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endParaRPr lang="tr-TR">
              <a:solidFill>
                <a:srgbClr val="FFFFFF">
                  <a:tint val="75000"/>
                </a:srgbClr>
              </a:solidFill>
            </a:endParaRPr>
          </a:p>
        </p:txBody>
      </p:sp>
      <p:sp>
        <p:nvSpPr>
          <p:cNvPr id="4" name="Footer Placeholder 3"/>
          <p:cNvSpPr>
            <a:spLocks noGrp="1"/>
          </p:cNvSpPr>
          <p:nvPr>
            <p:ph type="ftr" sz="quarter" idx="11"/>
          </p:nvPr>
        </p:nvSpPr>
        <p:spPr/>
        <p:txBody>
          <a:bodyPr/>
          <a:lstStyle/>
          <a:p>
            <a:pPr>
              <a:defRPr/>
            </a:pPr>
            <a:endParaRPr lang="tr-TR">
              <a:solidFill>
                <a:srgbClr val="FFFFFF">
                  <a:tint val="75000"/>
                </a:srgb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82365339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tr-TR">
              <a:solidFill>
                <a:srgbClr val="FFFFFF">
                  <a:tint val="75000"/>
                </a:srgbClr>
              </a:solidFill>
            </a:endParaRPr>
          </a:p>
        </p:txBody>
      </p:sp>
      <p:sp>
        <p:nvSpPr>
          <p:cNvPr id="3" name="Footer Placeholder 2"/>
          <p:cNvSpPr>
            <a:spLocks noGrp="1"/>
          </p:cNvSpPr>
          <p:nvPr>
            <p:ph type="ftr" sz="quarter" idx="11"/>
          </p:nvPr>
        </p:nvSpPr>
        <p:spPr/>
        <p:txBody>
          <a:bodyPr/>
          <a:lstStyle/>
          <a:p>
            <a:pPr>
              <a:defRPr/>
            </a:pPr>
            <a:endParaRPr lang="tr-TR">
              <a:solidFill>
                <a:srgbClr val="FFFFFF">
                  <a:tint val="75000"/>
                </a:srgb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255932553"/>
      </p:ext>
    </p:extLst>
  </p:cSld>
  <p:clrMapOvr>
    <a:masterClrMapping/>
  </p:clrMapOvr>
  <p:hf sldNum="0"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pPr>
              <a:defRPr/>
            </a:pPr>
            <a:endParaRPr lang="tr-TR">
              <a:solidFill>
                <a:srgbClr val="FFFFFF">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FFFFFF">
                  <a:tint val="75000"/>
                </a:srgb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841651908"/>
      </p:ext>
    </p:extLst>
  </p:cSld>
  <p:clrMapOvr>
    <a:masterClrMapping/>
  </p:clrMapOvr>
  <p:hf sldNum="0" hdr="0" ft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Resmi yer tutucuya sürükleyin veya eklemek için simgeyi tıklatın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pPr>
              <a:defRPr/>
            </a:pPr>
            <a:endParaRPr lang="tr-TR">
              <a:solidFill>
                <a:srgbClr val="FFFFFF">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FFFFFF">
                  <a:tint val="75000"/>
                </a:srgb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16883496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eaLnBrk="0" hangingPunct="0">
              <a:defRPr/>
            </a:pPr>
            <a:endParaRPr lang="en-US">
              <a:solidFill>
                <a:srgbClr val="000000"/>
              </a:solidFill>
            </a:endParaRPr>
          </a:p>
        </p:txBody>
      </p:sp>
      <p:sp>
        <p:nvSpPr>
          <p:cNvPr id="5" name="Footer Placeholder 4"/>
          <p:cNvSpPr>
            <a:spLocks noGrp="1"/>
          </p:cNvSpPr>
          <p:nvPr>
            <p:ph type="ftr" sz="quarter" idx="11"/>
          </p:nvPr>
        </p:nvSpPr>
        <p:spPr/>
        <p:txBody>
          <a:bodyPr/>
          <a:lstStyle/>
          <a:p>
            <a:pPr eaLnBrk="0" hangingPunct="0">
              <a:defRPr/>
            </a:pPr>
            <a:endParaRPr lang="en-US">
              <a:solidFill>
                <a:srgbClr val="000000"/>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78339268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eaLnBrk="0" hangingPunct="0">
              <a:defRPr/>
            </a:pPr>
            <a:endParaRPr lang="en-US">
              <a:solidFill>
                <a:srgbClr val="000000"/>
              </a:solidFill>
            </a:endParaRPr>
          </a:p>
        </p:txBody>
      </p:sp>
      <p:sp>
        <p:nvSpPr>
          <p:cNvPr id="5" name="Footer Placeholder 4"/>
          <p:cNvSpPr>
            <a:spLocks noGrp="1"/>
          </p:cNvSpPr>
          <p:nvPr>
            <p:ph type="ftr" sz="quarter" idx="11"/>
          </p:nvPr>
        </p:nvSpPr>
        <p:spPr/>
        <p:txBody>
          <a:bodyPr/>
          <a:lstStyle/>
          <a:p>
            <a:pPr eaLnBrk="0" hangingPunct="0">
              <a:defRPr/>
            </a:pPr>
            <a:endParaRPr lang="en-US">
              <a:solidFill>
                <a:srgbClr val="000000"/>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856661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136971403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0662447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203402082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FFFFFF">
                  <a:tint val="75000"/>
                </a:srgb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21432960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AE07FB-4049-DE43-A243-7EDDC7806A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666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solidFill>
                <a:srgbClr val="FFFFFF">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FFFFFF">
                  <a:tint val="75000"/>
                </a:srgb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2CDA635-C47F-9847-868C-84AA350F619C}" type="slidenum">
              <a:rPr lang="tr-TR" smtClean="0">
                <a:solidFill>
                  <a:srgbClr val="FFFFFF">
                    <a:tint val="75000"/>
                  </a:srgbClr>
                </a:solidFill>
              </a:rPr>
              <a:pPr>
                <a:defRPr/>
              </a:pPr>
              <a:t>‹#›</a:t>
            </a:fld>
            <a:endParaRPr lang="tr-TR">
              <a:solidFill>
                <a:srgbClr val="FFFFFF">
                  <a:tint val="75000"/>
                </a:srgbClr>
              </a:solidFill>
            </a:endParaRPr>
          </a:p>
        </p:txBody>
      </p:sp>
    </p:spTree>
    <p:extLst>
      <p:ext uri="{BB962C8B-B14F-4D97-AF65-F5344CB8AC3E}">
        <p14:creationId xmlns:p14="http://schemas.microsoft.com/office/powerpoint/2010/main" val="485546976"/>
      </p:ext>
    </p:extLst>
  </p:cSld>
  <p:clrMapOvr>
    <a:masterClrMapping/>
  </p:clrMapOvr>
  <p:hf sldNum="0"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207007513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37027931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202438907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a:defRPr/>
            </a:pPr>
            <a:endParaRPr lang="tr-TR"/>
          </a:p>
        </p:txBody>
      </p:sp>
      <p:sp>
        <p:nvSpPr>
          <p:cNvPr id="6" name="Footer Placeholder 5"/>
          <p:cNvSpPr>
            <a:spLocks noGrp="1"/>
          </p:cNvSpPr>
          <p:nvPr>
            <p:ph type="ftr" sz="quarter" idx="11"/>
          </p:nvPr>
        </p:nvSpPr>
        <p:spPr/>
        <p:txBody>
          <a:bodyPr/>
          <a:lstStyle/>
          <a:p>
            <a:pPr>
              <a:defRPr/>
            </a:pPr>
            <a:endParaRPr lang="tr-T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132374729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a:defRPr/>
            </a:pPr>
            <a:endParaRPr lang="tr-TR"/>
          </a:p>
        </p:txBody>
      </p:sp>
      <p:sp>
        <p:nvSpPr>
          <p:cNvPr id="8" name="Footer Placeholder 7"/>
          <p:cNvSpPr>
            <a:spLocks noGrp="1"/>
          </p:cNvSpPr>
          <p:nvPr>
            <p:ph type="ftr" sz="quarter" idx="11"/>
          </p:nvPr>
        </p:nvSpPr>
        <p:spPr/>
        <p:txBody>
          <a:bodyPr/>
          <a:lstStyle/>
          <a:p>
            <a:pPr>
              <a:defRPr/>
            </a:pPr>
            <a:endParaRPr lang="tr-T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29023775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a:defRPr/>
            </a:pPr>
            <a:endParaRPr lang="tr-TR"/>
          </a:p>
        </p:txBody>
      </p:sp>
      <p:sp>
        <p:nvSpPr>
          <p:cNvPr id="4" name="Footer Placeholder 3"/>
          <p:cNvSpPr>
            <a:spLocks noGrp="1"/>
          </p:cNvSpPr>
          <p:nvPr>
            <p:ph type="ftr" sz="quarter" idx="11"/>
          </p:nvPr>
        </p:nvSpPr>
        <p:spPr/>
        <p:txBody>
          <a:bodyPr/>
          <a:lstStyle/>
          <a:p>
            <a:pPr>
              <a:defRPr/>
            </a:pPr>
            <a:endParaRPr lang="tr-T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109065317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tr-TR"/>
          </a:p>
        </p:txBody>
      </p:sp>
      <p:sp>
        <p:nvSpPr>
          <p:cNvPr id="3" name="Footer Placeholder 2"/>
          <p:cNvSpPr>
            <a:spLocks noGrp="1"/>
          </p:cNvSpPr>
          <p:nvPr>
            <p:ph type="ftr" sz="quarter" idx="11"/>
          </p:nvPr>
        </p:nvSpPr>
        <p:spPr/>
        <p:txBody>
          <a:bodyPr/>
          <a:lstStyle/>
          <a:p>
            <a:pPr>
              <a:defRPr/>
            </a:pPr>
            <a:endParaRPr lang="tr-T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183500188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pPr>
              <a:defRPr/>
            </a:pPr>
            <a:endParaRPr lang="tr-TR"/>
          </a:p>
        </p:txBody>
      </p:sp>
      <p:sp>
        <p:nvSpPr>
          <p:cNvPr id="6" name="Footer Placeholder 5"/>
          <p:cNvSpPr>
            <a:spLocks noGrp="1"/>
          </p:cNvSpPr>
          <p:nvPr>
            <p:ph type="ftr" sz="quarter" idx="11"/>
          </p:nvPr>
        </p:nvSpPr>
        <p:spPr/>
        <p:txBody>
          <a:bodyPr/>
          <a:lstStyle/>
          <a:p>
            <a:pPr>
              <a:defRPr/>
            </a:pPr>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86406024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Resmi yer tutucuya sürükleyin veya eklemek için simgeyi tıklatın</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pPr>
              <a:defRPr/>
            </a:pPr>
            <a:endParaRPr lang="tr-TR"/>
          </a:p>
        </p:txBody>
      </p:sp>
      <p:sp>
        <p:nvSpPr>
          <p:cNvPr id="6" name="Footer Placeholder 5"/>
          <p:cNvSpPr>
            <a:spLocks noGrp="1"/>
          </p:cNvSpPr>
          <p:nvPr>
            <p:ph type="ftr" sz="quarter" idx="11"/>
          </p:nvPr>
        </p:nvSpPr>
        <p:spPr/>
        <p:txBody>
          <a:bodyPr/>
          <a:lstStyle/>
          <a:p>
            <a:pPr>
              <a:defRPr/>
            </a:pPr>
            <a:endParaRPr lang="tr-T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97606628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8580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3973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CFEDA-13E4-7948-9EC5-2353C5E22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54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eaLnBrk="0" hangingPunct="0">
              <a:defRPr/>
            </a:pPr>
            <a:endParaRPr lang="en-US">
              <a:solidFill>
                <a:srgbClr val="000000"/>
              </a:solidFill>
            </a:endParaRPr>
          </a:p>
        </p:txBody>
      </p:sp>
      <p:sp>
        <p:nvSpPr>
          <p:cNvPr id="5" name="Footer Placeholder 4"/>
          <p:cNvSpPr>
            <a:spLocks noGrp="1"/>
          </p:cNvSpPr>
          <p:nvPr>
            <p:ph type="ftr" sz="quarter" idx="11"/>
          </p:nvPr>
        </p:nvSpPr>
        <p:spPr/>
        <p:txBody>
          <a:bodyPr/>
          <a:lstStyle/>
          <a:p>
            <a:pPr eaLnBrk="0" hangingPunct="0">
              <a:defRPr/>
            </a:pPr>
            <a:endParaRPr lang="en-US">
              <a:solidFill>
                <a:srgbClr val="000000"/>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11838852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pPr eaLnBrk="0" hangingPunct="0">
              <a:defRPr/>
            </a:pPr>
            <a:endParaRPr lang="en-US">
              <a:solidFill>
                <a:srgbClr val="000000"/>
              </a:solidFill>
            </a:endParaRPr>
          </a:p>
        </p:txBody>
      </p:sp>
      <p:sp>
        <p:nvSpPr>
          <p:cNvPr id="5" name="Footer Placeholder 4"/>
          <p:cNvSpPr>
            <a:spLocks noGrp="1"/>
          </p:cNvSpPr>
          <p:nvPr>
            <p:ph type="ftr" sz="quarter" idx="11"/>
          </p:nvPr>
        </p:nvSpPr>
        <p:spPr/>
        <p:txBody>
          <a:bodyPr/>
          <a:lstStyle/>
          <a:p>
            <a:pPr eaLnBrk="0" hangingPunct="0">
              <a:defRPr/>
            </a:pPr>
            <a:endParaRPr lang="en-US">
              <a:solidFill>
                <a:srgbClr val="000000"/>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611616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211120731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04382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tıklatın</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tıklatın</a:t>
            </a:r>
          </a:p>
        </p:txBody>
      </p:sp>
      <p:sp>
        <p:nvSpPr>
          <p:cNvPr id="5" name="Date Placeholder 4"/>
          <p:cNvSpPr>
            <a:spLocks noGrp="1"/>
          </p:cNvSpPr>
          <p:nvPr>
            <p:ph type="dt" sz="half" idx="10"/>
          </p:nvPr>
        </p:nvSpPr>
        <p:spPr/>
        <p:txBody>
          <a:bodyPr/>
          <a:lstStyle/>
          <a:p>
            <a:pPr eaLnBrk="0" hangingPunct="0">
              <a:defRPr/>
            </a:pPr>
            <a:endParaRPr lang="en-US">
              <a:solidFill>
                <a:srgbClr val="000000"/>
              </a:solidFill>
            </a:endParaRPr>
          </a:p>
        </p:txBody>
      </p:sp>
      <p:sp>
        <p:nvSpPr>
          <p:cNvPr id="6" name="Footer Placeholder 5"/>
          <p:cNvSpPr>
            <a:spLocks noGrp="1"/>
          </p:cNvSpPr>
          <p:nvPr>
            <p:ph type="ftr" sz="quarter" idx="11"/>
          </p:nvPr>
        </p:nvSpPr>
        <p:spPr/>
        <p:txBody>
          <a:bodyPr/>
          <a:lstStyle/>
          <a:p>
            <a:pPr eaLnBrk="0" hangingPunct="0">
              <a:defRPr/>
            </a:pPr>
            <a:endParaRPr 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113123605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101164949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8912621-8DAF-124F-BB3D-0D094D79070E}" type="slidenum">
              <a:rPr lang="tr-TR" smtClean="0"/>
              <a:pPr>
                <a:defRPr/>
              </a:pPr>
              <a:t>‹#›</a:t>
            </a:fld>
            <a:endParaRPr lang="tr-TR"/>
          </a:p>
        </p:txBody>
      </p:sp>
    </p:spTree>
    <p:extLst>
      <p:ext uri="{BB962C8B-B14F-4D97-AF65-F5344CB8AC3E}">
        <p14:creationId xmlns:p14="http://schemas.microsoft.com/office/powerpoint/2010/main" val="116501235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tr-TR"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tr-TR"/>
          </a:p>
        </p:txBody>
      </p:sp>
      <p:sp>
        <p:nvSpPr>
          <p:cNvPr id="6" name="Rectangle 12"/>
          <p:cNvSpPr>
            <a:spLocks noGrp="1" noChangeArrowheads="1"/>
          </p:cNvSpPr>
          <p:nvPr>
            <p:ph type="ftr" sz="quarter" idx="11"/>
          </p:nvPr>
        </p:nvSpPr>
        <p:spPr>
          <a:ln/>
        </p:spPr>
        <p:txBody>
          <a:bodyPr/>
          <a:lstStyle>
            <a:lvl1pPr>
              <a:defRPr/>
            </a:lvl1pPr>
          </a:lstStyle>
          <a:p>
            <a:pPr>
              <a:defRPr/>
            </a:pPr>
            <a:endParaRPr lang="tr-TR"/>
          </a:p>
        </p:txBody>
      </p:sp>
      <p:sp>
        <p:nvSpPr>
          <p:cNvPr id="7" name="Rectangle 13"/>
          <p:cNvSpPr>
            <a:spLocks noGrp="1" noChangeArrowheads="1"/>
          </p:cNvSpPr>
          <p:nvPr>
            <p:ph type="sldNum" sz="quarter" idx="12"/>
          </p:nvPr>
        </p:nvSpPr>
        <p:spPr>
          <a:ln/>
        </p:spPr>
        <p:txBody>
          <a:bodyPr/>
          <a:lstStyle>
            <a:lvl1pPr>
              <a:defRPr/>
            </a:lvl1pPr>
          </a:lstStyle>
          <a:p>
            <a:pPr>
              <a:defRPr/>
            </a:pPr>
            <a:fld id="{061779C6-CB7B-E741-A141-5DDB9B3C23FD}" type="slidenum">
              <a:rPr lang="tr-TR"/>
              <a:pPr>
                <a:defRPr/>
              </a:pPr>
              <a:t>‹#›</a:t>
            </a:fld>
            <a:endParaRPr lang="tr-TR"/>
          </a:p>
        </p:txBody>
      </p:sp>
    </p:spTree>
    <p:extLst>
      <p:ext uri="{BB962C8B-B14F-4D97-AF65-F5344CB8AC3E}">
        <p14:creationId xmlns:p14="http://schemas.microsoft.com/office/powerpoint/2010/main" val="1754308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tr-TR"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tr-TR"/>
          </a:p>
        </p:txBody>
      </p:sp>
      <p:sp>
        <p:nvSpPr>
          <p:cNvPr id="7" name="Rectangle 12"/>
          <p:cNvSpPr>
            <a:spLocks noGrp="1" noChangeArrowheads="1"/>
          </p:cNvSpPr>
          <p:nvPr>
            <p:ph type="ftr" sz="quarter" idx="11"/>
          </p:nvPr>
        </p:nvSpPr>
        <p:spPr>
          <a:ln/>
        </p:spPr>
        <p:txBody>
          <a:bodyPr/>
          <a:lstStyle>
            <a:lvl1pPr>
              <a:defRPr/>
            </a:lvl1pPr>
          </a:lstStyle>
          <a:p>
            <a:pPr>
              <a:defRPr/>
            </a:pPr>
            <a:endParaRPr lang="tr-TR"/>
          </a:p>
        </p:txBody>
      </p:sp>
      <p:sp>
        <p:nvSpPr>
          <p:cNvPr id="8" name="Rectangle 13"/>
          <p:cNvSpPr>
            <a:spLocks noGrp="1" noChangeArrowheads="1"/>
          </p:cNvSpPr>
          <p:nvPr>
            <p:ph type="sldNum" sz="quarter" idx="12"/>
          </p:nvPr>
        </p:nvSpPr>
        <p:spPr>
          <a:ln/>
        </p:spPr>
        <p:txBody>
          <a:bodyPr/>
          <a:lstStyle>
            <a:lvl1pPr>
              <a:defRPr/>
            </a:lvl1pPr>
          </a:lstStyle>
          <a:p>
            <a:pPr>
              <a:defRPr/>
            </a:pPr>
            <a:fld id="{9188DC83-8DFF-354A-8937-D6551495B47E}" type="slidenum">
              <a:rPr lang="tr-TR"/>
              <a:pPr>
                <a:defRPr/>
              </a:pPr>
              <a:t>‹#›</a:t>
            </a:fld>
            <a:endParaRPr lang="tr-TR"/>
          </a:p>
        </p:txBody>
      </p:sp>
    </p:spTree>
    <p:extLst>
      <p:ext uri="{BB962C8B-B14F-4D97-AF65-F5344CB8AC3E}">
        <p14:creationId xmlns:p14="http://schemas.microsoft.com/office/powerpoint/2010/main" val="185180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BD66E6-B861-7D4F-BB70-4796397182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08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98BA6E-1131-2A42-89BB-E6DCAAFA9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32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BACEB2-B8AE-6646-840F-885D452D0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72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5AF1A-88D6-144E-A14B-7646274B9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69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632F0-AA76-6C4D-A7BD-D234D3BDA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571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8"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8"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0" hangingPunct="0">
              <a:defRPr/>
            </a:pPr>
            <a:fld id="{5F3B6208-2D30-F145-AB4A-8BEF163A0398}" type="slidenum">
              <a:rPr lang="en-US">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2385912987"/>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hangingPunct="0">
              <a:defRPr/>
            </a:pPr>
            <a:endParaRPr lang="en-US">
              <a:solidFill>
                <a:srgbClr val="000000"/>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hangingPunct="0">
              <a:defRPr/>
            </a:pPr>
            <a:endParaRPr lang="en-US">
              <a:solidFill>
                <a:srgbClr val="000000"/>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1251856606"/>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hangingPunct="0">
              <a:defRPr/>
            </a:pPr>
            <a:endParaRPr lang="en-US">
              <a:solidFill>
                <a:srgbClr val="000000"/>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hangingPunct="0">
              <a:defRPr/>
            </a:pPr>
            <a:endParaRPr lang="en-US">
              <a:solidFill>
                <a:srgbClr val="000000"/>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eaLnBrk="0" hangingPunct="0">
              <a:defRPr/>
            </a:pPr>
            <a:fld id="{5F3B6208-2D30-F145-AB4A-8BEF163A0398}" type="slidenum">
              <a:rPr lang="en-US" smtClean="0">
                <a:solidFill>
                  <a:srgbClr val="000000"/>
                </a:solidFill>
                <a:latin typeface="Times" charset="0"/>
              </a:rPr>
              <a:pPr eaLnBrk="0" hangingPunct="0">
                <a:defRPr/>
              </a:pPr>
              <a:t>‹#›</a:t>
            </a:fld>
            <a:endParaRPr lang="en-US">
              <a:solidFill>
                <a:srgbClr val="000000"/>
              </a:solidFill>
              <a:latin typeface="Times" charset="0"/>
            </a:endParaRPr>
          </a:p>
        </p:txBody>
      </p:sp>
    </p:spTree>
    <p:extLst>
      <p:ext uri="{BB962C8B-B14F-4D97-AF65-F5344CB8AC3E}">
        <p14:creationId xmlns:p14="http://schemas.microsoft.com/office/powerpoint/2010/main" val="825921157"/>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 id="2147484365" r:id="rId17"/>
    <p:sldLayoutId id="2147484366" r:id="rId18"/>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7.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2.xml"/><Relationship Id="rId4" Type="http://schemas.openxmlformats.org/officeDocument/2006/relationships/image" Target="../media/image36.gif"/></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9.wmf"/><Relationship Id="rId4" Type="http://schemas.openxmlformats.org/officeDocument/2006/relationships/image" Target="../media/image38.wmf"/></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p:cNvSpPr>
            <a:spLocks noGrp="1" noChangeArrowheads="1"/>
          </p:cNvSpPr>
          <p:nvPr>
            <p:ph type="ctrTitle"/>
          </p:nvPr>
        </p:nvSpPr>
        <p:spPr>
          <a:xfrm>
            <a:off x="3059832" y="908720"/>
            <a:ext cx="5173297" cy="1012825"/>
          </a:xfrm>
        </p:spPr>
        <p:txBody>
          <a:bodyPr>
            <a:noAutofit/>
          </a:bodyPr>
          <a:lstStyle/>
          <a:p>
            <a:pPr fontAlgn="auto">
              <a:spcAft>
                <a:spcPts val="0"/>
              </a:spcAft>
              <a:defRPr/>
            </a:pPr>
            <a:r>
              <a:rPr lang="tr-TR" sz="8800" b="1" dirty="0" smtClean="0">
                <a:ea typeface="+mj-ea"/>
                <a:cs typeface="+mj-cs"/>
              </a:rPr>
              <a:t>DNA</a:t>
            </a:r>
          </a:p>
        </p:txBody>
      </p:sp>
      <p:sp>
        <p:nvSpPr>
          <p:cNvPr id="148483" name="Rectangle 3"/>
          <p:cNvSpPr>
            <a:spLocks noGrp="1" noChangeArrowheads="1"/>
          </p:cNvSpPr>
          <p:nvPr>
            <p:ph type="subTitle" idx="1"/>
          </p:nvPr>
        </p:nvSpPr>
        <p:spPr>
          <a:xfrm>
            <a:off x="3203848" y="3189432"/>
            <a:ext cx="5742012" cy="887640"/>
          </a:xfrm>
        </p:spPr>
        <p:txBody>
          <a:bodyPr>
            <a:normAutofit/>
          </a:bodyPr>
          <a:lstStyle/>
          <a:p>
            <a:pPr fontAlgn="auto">
              <a:spcAft>
                <a:spcPts val="0"/>
              </a:spcAft>
              <a:defRPr/>
            </a:pPr>
            <a:r>
              <a:rPr lang="tr-TR" sz="3200" b="1" i="1" dirty="0" smtClean="0">
                <a:solidFill>
                  <a:srgbClr val="FF0000"/>
                </a:solidFill>
                <a:latin typeface="Arial Narrow" charset="0"/>
                <a:ea typeface="Arial Narrow" charset="0"/>
                <a:cs typeface="Arial Narrow" charset="0"/>
              </a:rPr>
              <a:t>DNA NEDİR?</a:t>
            </a:r>
          </a:p>
        </p:txBody>
      </p:sp>
      <p:sp>
        <p:nvSpPr>
          <p:cNvPr id="2" name="TextBox 1"/>
          <p:cNvSpPr txBox="1"/>
          <p:nvPr/>
        </p:nvSpPr>
        <p:spPr>
          <a:xfrm>
            <a:off x="3014799" y="5301208"/>
            <a:ext cx="2894447" cy="830997"/>
          </a:xfrm>
          <a:prstGeom prst="rect">
            <a:avLst/>
          </a:prstGeom>
          <a:noFill/>
        </p:spPr>
        <p:txBody>
          <a:bodyPr wrap="none" rtlCol="0">
            <a:spAutoFit/>
          </a:bodyPr>
          <a:lstStyle/>
          <a:p>
            <a:pPr algn="ctr"/>
            <a:r>
              <a:rPr lang="en-US" sz="2400" i="1" dirty="0" err="1" smtClean="0">
                <a:latin typeface="Arial Narrow" charset="0"/>
                <a:ea typeface="Arial Narrow" charset="0"/>
                <a:cs typeface="Arial Narrow" charset="0"/>
              </a:rPr>
              <a:t>Doç</a:t>
            </a:r>
            <a:r>
              <a:rPr lang="en-US" sz="2400" i="1" dirty="0" smtClean="0">
                <a:latin typeface="Arial Narrow" charset="0"/>
                <a:ea typeface="Arial Narrow" charset="0"/>
                <a:cs typeface="Arial Narrow" charset="0"/>
              </a:rPr>
              <a:t>. Dr. Hasan DOĞAN</a:t>
            </a:r>
          </a:p>
          <a:p>
            <a:pPr algn="ctr"/>
            <a:r>
              <a:rPr lang="en-US" sz="2400" i="1" dirty="0" smtClean="0">
                <a:latin typeface="Arial Narrow" charset="0"/>
                <a:ea typeface="Arial Narrow" charset="0"/>
                <a:cs typeface="Arial Narrow" charset="0"/>
              </a:rPr>
              <a:t>2020</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796" y="6468230"/>
            <a:ext cx="2819400" cy="352425"/>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32205"/>
            <a:ext cx="2143304" cy="742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Rectangle 5"/>
          <p:cNvSpPr>
            <a:spLocks noGrp="1" noChangeArrowheads="1"/>
          </p:cNvSpPr>
          <p:nvPr>
            <p:ph type="title"/>
          </p:nvPr>
        </p:nvSpPr>
        <p:spPr/>
        <p:txBody>
          <a:bodyPr/>
          <a:lstStyle/>
          <a:p>
            <a:pPr fontAlgn="auto">
              <a:spcAft>
                <a:spcPts val="0"/>
              </a:spcAft>
              <a:defRPr/>
            </a:pPr>
            <a:endParaRPr lang="en-US" smtClean="0">
              <a:ea typeface="+mj-ea"/>
              <a:cs typeface="+mj-cs"/>
            </a:endParaRPr>
          </a:p>
        </p:txBody>
      </p:sp>
      <p:sp>
        <p:nvSpPr>
          <p:cNvPr id="161795" name="Rectangle 3"/>
          <p:cNvSpPr>
            <a:spLocks noGrp="1" noChangeArrowheads="1"/>
          </p:cNvSpPr>
          <p:nvPr>
            <p:ph type="body" sz="half" idx="1"/>
          </p:nvPr>
        </p:nvSpPr>
        <p:spPr>
          <a:xfrm>
            <a:off x="609600" y="1600200"/>
            <a:ext cx="577850" cy="4419600"/>
          </a:xfrm>
        </p:spPr>
        <p:txBody>
          <a:bodyPr/>
          <a:lstStyle/>
          <a:p>
            <a:pPr fontAlgn="auto">
              <a:spcAft>
                <a:spcPts val="0"/>
              </a:spcAft>
              <a:buFont typeface="Wingdings" charset="0"/>
              <a:buChar char="Ø"/>
              <a:defRPr/>
            </a:pPr>
            <a:endParaRPr lang="en-US" sz="2800" smtClean="0">
              <a:ea typeface="+mn-ea"/>
              <a:cs typeface="+mn-cs"/>
            </a:endParaRPr>
          </a:p>
        </p:txBody>
      </p:sp>
      <p:pic>
        <p:nvPicPr>
          <p:cNvPr id="1617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6407"/>
          <a:stretch>
            <a:fillRect/>
          </a:stretch>
        </p:blipFill>
        <p:spPr>
          <a:xfrm>
            <a:off x="971550" y="188913"/>
            <a:ext cx="6624638" cy="59039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US">
              <a:ea typeface="+mj-ea"/>
              <a:cs typeface="+mj-cs"/>
            </a:endParaRPr>
          </a:p>
        </p:txBody>
      </p:sp>
      <p:sp>
        <p:nvSpPr>
          <p:cNvPr id="3" name="Content Placeholder 2"/>
          <p:cNvSpPr>
            <a:spLocks noGrp="1"/>
          </p:cNvSpPr>
          <p:nvPr>
            <p:ph idx="1"/>
          </p:nvPr>
        </p:nvSpPr>
        <p:spPr>
          <a:xfrm>
            <a:off x="1619671" y="1628800"/>
            <a:ext cx="6741691" cy="4896544"/>
          </a:xfrm>
        </p:spPr>
        <p:txBody>
          <a:bodyPr/>
          <a:lstStyle/>
          <a:p>
            <a:pPr fontAlgn="auto">
              <a:spcAft>
                <a:spcPts val="0"/>
              </a:spcAft>
              <a:defRPr/>
            </a:pPr>
            <a:r>
              <a:rPr lang="de-DE" sz="2400" dirty="0">
                <a:ea typeface="+mn-ea"/>
                <a:cs typeface="+mn-cs"/>
              </a:rPr>
              <a:t>Nükleik </a:t>
            </a:r>
            <a:r>
              <a:rPr lang="de-DE" sz="2400" dirty="0" err="1">
                <a:ea typeface="+mn-ea"/>
                <a:cs typeface="+mn-cs"/>
              </a:rPr>
              <a:t>asitler</a:t>
            </a:r>
            <a:r>
              <a:rPr lang="de-DE" sz="2400" dirty="0">
                <a:ea typeface="+mn-ea"/>
                <a:cs typeface="+mn-cs"/>
              </a:rPr>
              <a:t> (DNA-RNA) </a:t>
            </a:r>
            <a:r>
              <a:rPr lang="de-DE" sz="2400" dirty="0" err="1">
                <a:ea typeface="+mn-ea"/>
                <a:cs typeface="+mn-cs"/>
              </a:rPr>
              <a:t>birçok</a:t>
            </a:r>
            <a:r>
              <a:rPr lang="de-DE" sz="2400" dirty="0">
                <a:ea typeface="+mn-ea"/>
                <a:cs typeface="+mn-cs"/>
              </a:rPr>
              <a:t> </a:t>
            </a:r>
            <a:r>
              <a:rPr lang="de-DE" sz="2400" dirty="0" err="1">
                <a:ea typeface="+mn-ea"/>
                <a:cs typeface="+mn-cs"/>
              </a:rPr>
              <a:t>yapısal</a:t>
            </a:r>
            <a:r>
              <a:rPr lang="de-DE" sz="2400" dirty="0">
                <a:ea typeface="+mn-ea"/>
                <a:cs typeface="+mn-cs"/>
              </a:rPr>
              <a:t> </a:t>
            </a:r>
            <a:r>
              <a:rPr lang="de-DE" sz="2400" dirty="0" err="1">
                <a:ea typeface="+mn-ea"/>
                <a:cs typeface="+mn-cs"/>
              </a:rPr>
              <a:t>ünitenin</a:t>
            </a:r>
            <a:r>
              <a:rPr lang="de-DE" sz="2400" dirty="0">
                <a:ea typeface="+mn-ea"/>
                <a:cs typeface="+mn-cs"/>
              </a:rPr>
              <a:t> </a:t>
            </a:r>
            <a:r>
              <a:rPr lang="de-DE" sz="2400" dirty="0" err="1">
                <a:ea typeface="+mn-ea"/>
                <a:cs typeface="+mn-cs"/>
              </a:rPr>
              <a:t>bir</a:t>
            </a:r>
            <a:r>
              <a:rPr lang="de-DE" sz="2400" dirty="0">
                <a:ea typeface="+mn-ea"/>
                <a:cs typeface="+mn-cs"/>
              </a:rPr>
              <a:t> </a:t>
            </a:r>
            <a:r>
              <a:rPr lang="de-DE" sz="2400" dirty="0" err="1">
                <a:ea typeface="+mn-ea"/>
                <a:cs typeface="+mn-cs"/>
              </a:rPr>
              <a:t>düzen</a:t>
            </a:r>
            <a:r>
              <a:rPr lang="de-DE" sz="2400" dirty="0">
                <a:ea typeface="+mn-ea"/>
                <a:cs typeface="+mn-cs"/>
              </a:rPr>
              <a:t> </a:t>
            </a:r>
            <a:r>
              <a:rPr lang="de-DE" sz="2400" dirty="0" err="1">
                <a:ea typeface="+mn-ea"/>
                <a:cs typeface="+mn-cs"/>
              </a:rPr>
              <a:t>dahilinde</a:t>
            </a:r>
            <a:r>
              <a:rPr lang="de-DE" sz="2400" dirty="0">
                <a:ea typeface="+mn-ea"/>
                <a:cs typeface="+mn-cs"/>
              </a:rPr>
              <a:t> </a:t>
            </a:r>
            <a:r>
              <a:rPr lang="de-DE" sz="2400" dirty="0" err="1">
                <a:ea typeface="+mn-ea"/>
                <a:cs typeface="+mn-cs"/>
              </a:rPr>
              <a:t>bir</a:t>
            </a:r>
            <a:r>
              <a:rPr lang="de-DE" sz="2400" dirty="0">
                <a:ea typeface="+mn-ea"/>
                <a:cs typeface="+mn-cs"/>
              </a:rPr>
              <a:t> </a:t>
            </a:r>
            <a:r>
              <a:rPr lang="de-DE" sz="2400" dirty="0" err="1">
                <a:ea typeface="+mn-ea"/>
                <a:cs typeface="+mn-cs"/>
              </a:rPr>
              <a:t>araya</a:t>
            </a:r>
            <a:r>
              <a:rPr lang="de-DE" sz="2400" dirty="0">
                <a:ea typeface="+mn-ea"/>
                <a:cs typeface="+mn-cs"/>
              </a:rPr>
              <a:t> </a:t>
            </a:r>
            <a:r>
              <a:rPr lang="de-DE" sz="2400" dirty="0" err="1">
                <a:ea typeface="+mn-ea"/>
                <a:cs typeface="+mn-cs"/>
              </a:rPr>
              <a:t>gelmesi</a:t>
            </a:r>
            <a:r>
              <a:rPr lang="de-DE" sz="2400" dirty="0">
                <a:ea typeface="+mn-ea"/>
                <a:cs typeface="+mn-cs"/>
              </a:rPr>
              <a:t> </a:t>
            </a:r>
            <a:r>
              <a:rPr lang="de-DE" sz="2400" dirty="0" err="1">
                <a:ea typeface="+mn-ea"/>
                <a:cs typeface="+mn-cs"/>
              </a:rPr>
              <a:t>ile</a:t>
            </a:r>
            <a:r>
              <a:rPr lang="de-DE" sz="2400" dirty="0">
                <a:ea typeface="+mn-ea"/>
                <a:cs typeface="+mn-cs"/>
              </a:rPr>
              <a:t> </a:t>
            </a:r>
            <a:r>
              <a:rPr lang="de-DE" sz="2400" dirty="0" err="1">
                <a:ea typeface="+mn-ea"/>
                <a:cs typeface="+mn-cs"/>
              </a:rPr>
              <a:t>ortaya</a:t>
            </a:r>
            <a:r>
              <a:rPr lang="de-DE" sz="2400" dirty="0">
                <a:ea typeface="+mn-ea"/>
                <a:cs typeface="+mn-cs"/>
              </a:rPr>
              <a:t> </a:t>
            </a:r>
            <a:r>
              <a:rPr lang="de-DE" sz="2400" dirty="0" err="1">
                <a:ea typeface="+mn-ea"/>
                <a:cs typeface="+mn-cs"/>
              </a:rPr>
              <a:t>çıkmıştır</a:t>
            </a:r>
            <a:r>
              <a:rPr lang="de-DE" sz="2400" dirty="0">
                <a:ea typeface="+mn-ea"/>
                <a:cs typeface="+mn-cs"/>
              </a:rPr>
              <a:t>. </a:t>
            </a:r>
            <a:r>
              <a:rPr lang="de-DE" sz="2400" dirty="0" err="1">
                <a:ea typeface="+mn-ea"/>
                <a:cs typeface="+mn-cs"/>
              </a:rPr>
              <a:t>Bu</a:t>
            </a:r>
            <a:r>
              <a:rPr lang="de-DE" sz="2400" dirty="0">
                <a:ea typeface="+mn-ea"/>
                <a:cs typeface="+mn-cs"/>
              </a:rPr>
              <a:t> </a:t>
            </a:r>
            <a:r>
              <a:rPr lang="de-DE" sz="2400" dirty="0" err="1">
                <a:ea typeface="+mn-ea"/>
                <a:cs typeface="+mn-cs"/>
              </a:rPr>
              <a:t>yapısal</a:t>
            </a:r>
            <a:r>
              <a:rPr lang="de-DE" sz="2400" dirty="0">
                <a:ea typeface="+mn-ea"/>
                <a:cs typeface="+mn-cs"/>
              </a:rPr>
              <a:t> </a:t>
            </a:r>
            <a:r>
              <a:rPr lang="de-DE" sz="2400" dirty="0" err="1">
                <a:ea typeface="+mn-ea"/>
                <a:cs typeface="+mn-cs"/>
              </a:rPr>
              <a:t>üniteler</a:t>
            </a:r>
            <a:r>
              <a:rPr lang="de-DE" sz="2400" dirty="0">
                <a:ea typeface="+mn-ea"/>
                <a:cs typeface="+mn-cs"/>
              </a:rPr>
              <a:t>;</a:t>
            </a:r>
            <a:endParaRPr lang="en-US" sz="2400" dirty="0">
              <a:ea typeface="+mn-ea"/>
              <a:cs typeface="+mn-cs"/>
            </a:endParaRPr>
          </a:p>
          <a:p>
            <a:pPr fontAlgn="auto">
              <a:spcAft>
                <a:spcPts val="0"/>
              </a:spcAft>
              <a:defRPr/>
            </a:pPr>
            <a:endParaRPr lang="en-US" sz="2400" dirty="0" smtClean="0">
              <a:ea typeface="+mn-ea"/>
              <a:cs typeface="+mn-cs"/>
            </a:endParaRPr>
          </a:p>
          <a:p>
            <a:pPr fontAlgn="auto">
              <a:spcAft>
                <a:spcPts val="0"/>
              </a:spcAft>
              <a:defRPr/>
            </a:pPr>
            <a:r>
              <a:rPr lang="en-US" sz="2400" dirty="0" err="1" smtClean="0">
                <a:ea typeface="+mn-ea"/>
                <a:cs typeface="+mn-cs"/>
              </a:rPr>
              <a:t>Şekerler</a:t>
            </a:r>
            <a:endParaRPr lang="en-US" sz="2400" dirty="0">
              <a:ea typeface="+mn-ea"/>
              <a:cs typeface="+mn-cs"/>
            </a:endParaRPr>
          </a:p>
          <a:p>
            <a:pPr fontAlgn="auto">
              <a:spcAft>
                <a:spcPts val="0"/>
              </a:spcAft>
              <a:defRPr/>
            </a:pPr>
            <a:r>
              <a:rPr lang="en-US" sz="2400" dirty="0" err="1">
                <a:ea typeface="+mn-ea"/>
                <a:cs typeface="+mn-cs"/>
              </a:rPr>
              <a:t>Purin</a:t>
            </a:r>
            <a:r>
              <a:rPr lang="en-US" sz="2400" dirty="0">
                <a:ea typeface="+mn-ea"/>
                <a:cs typeface="+mn-cs"/>
              </a:rPr>
              <a:t> </a:t>
            </a:r>
            <a:r>
              <a:rPr lang="en-US" sz="2400" dirty="0" err="1">
                <a:ea typeface="+mn-ea"/>
                <a:cs typeface="+mn-cs"/>
              </a:rPr>
              <a:t>ve</a:t>
            </a:r>
            <a:r>
              <a:rPr lang="en-US" sz="2400" dirty="0">
                <a:ea typeface="+mn-ea"/>
                <a:cs typeface="+mn-cs"/>
              </a:rPr>
              <a:t> </a:t>
            </a:r>
            <a:r>
              <a:rPr lang="en-US" sz="2400" dirty="0" err="1">
                <a:ea typeface="+mn-ea"/>
                <a:cs typeface="+mn-cs"/>
              </a:rPr>
              <a:t>pirimidin</a:t>
            </a:r>
            <a:r>
              <a:rPr lang="en-US" sz="2400" dirty="0">
                <a:ea typeface="+mn-ea"/>
                <a:cs typeface="+mn-cs"/>
              </a:rPr>
              <a:t> </a:t>
            </a:r>
            <a:r>
              <a:rPr lang="en-US" sz="2400" dirty="0" err="1">
                <a:ea typeface="+mn-ea"/>
                <a:cs typeface="+mn-cs"/>
              </a:rPr>
              <a:t>bazları</a:t>
            </a:r>
            <a:endParaRPr lang="en-US" sz="2400" dirty="0">
              <a:ea typeface="+mn-ea"/>
              <a:cs typeface="+mn-cs"/>
            </a:endParaRPr>
          </a:p>
          <a:p>
            <a:pPr fontAlgn="auto">
              <a:spcAft>
                <a:spcPts val="0"/>
              </a:spcAft>
              <a:defRPr/>
            </a:pPr>
            <a:r>
              <a:rPr lang="en-US" sz="2400" dirty="0" err="1">
                <a:ea typeface="+mn-ea"/>
                <a:cs typeface="+mn-cs"/>
              </a:rPr>
              <a:t>Nükleozitler</a:t>
            </a:r>
            <a:endParaRPr lang="en-US" sz="2400" dirty="0">
              <a:ea typeface="+mn-ea"/>
              <a:cs typeface="+mn-cs"/>
            </a:endParaRPr>
          </a:p>
          <a:p>
            <a:pPr fontAlgn="auto">
              <a:spcAft>
                <a:spcPts val="0"/>
              </a:spcAft>
              <a:defRPr/>
            </a:pPr>
            <a:r>
              <a:rPr lang="en-US" sz="2400" dirty="0" err="1">
                <a:ea typeface="+mn-ea"/>
                <a:cs typeface="+mn-cs"/>
              </a:rPr>
              <a:t>Nükleotitler</a:t>
            </a:r>
            <a:endParaRPr lang="en-US" sz="2400" dirty="0">
              <a:ea typeface="+mn-ea"/>
              <a:cs typeface="+mn-cs"/>
            </a:endParaRPr>
          </a:p>
          <a:p>
            <a:pPr fontAlgn="auto">
              <a:spcAft>
                <a:spcPts val="0"/>
              </a:spcAft>
              <a:defRPr/>
            </a:pPr>
            <a:r>
              <a:rPr lang="en-US" sz="2400" dirty="0" err="1">
                <a:ea typeface="+mn-ea"/>
                <a:cs typeface="+mn-cs"/>
              </a:rPr>
              <a:t>Polinükleotitler</a:t>
            </a:r>
            <a:r>
              <a:rPr lang="en-US" sz="2400" dirty="0">
                <a:ea typeface="+mn-ea"/>
                <a:cs typeface="+mn-cs"/>
              </a:rPr>
              <a:t> (</a:t>
            </a:r>
            <a:r>
              <a:rPr lang="en-US" sz="2400" dirty="0" err="1">
                <a:ea typeface="+mn-ea"/>
                <a:cs typeface="+mn-cs"/>
              </a:rPr>
              <a:t>Nükleik</a:t>
            </a:r>
            <a:r>
              <a:rPr lang="en-US" sz="2400" dirty="0">
                <a:ea typeface="+mn-ea"/>
                <a:cs typeface="+mn-cs"/>
              </a:rPr>
              <a:t> </a:t>
            </a:r>
            <a:r>
              <a:rPr lang="en-US" sz="2400" dirty="0" err="1">
                <a:ea typeface="+mn-ea"/>
                <a:cs typeface="+mn-cs"/>
              </a:rPr>
              <a:t>asitler</a:t>
            </a:r>
            <a:r>
              <a:rPr lang="en-US" sz="2400" dirty="0">
                <a:ea typeface="+mn-ea"/>
                <a:cs typeface="+mn-cs"/>
              </a:rPr>
              <a:t>)’dir.</a:t>
            </a:r>
            <a:endParaRPr lang="tr-TR" sz="2400" dirty="0">
              <a:latin typeface="Comic Sans MS" charset="0"/>
              <a:ea typeface="+mn-ea"/>
              <a:cs typeface="+mn-cs"/>
            </a:endParaRPr>
          </a:p>
          <a:p>
            <a:pPr fontAlgn="auto">
              <a:spcAft>
                <a:spcPts val="0"/>
              </a:spcAft>
              <a:defRPr/>
            </a:pPr>
            <a:endParaRPr lang="en-US" dirty="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AutoShape 2"/>
          <p:cNvSpPr>
            <a:spLocks noChangeArrowheads="1"/>
          </p:cNvSpPr>
          <p:nvPr/>
        </p:nvSpPr>
        <p:spPr bwMode="auto">
          <a:xfrm>
            <a:off x="3276600" y="2743200"/>
            <a:ext cx="2362200" cy="2438400"/>
          </a:xfrm>
          <a:prstGeom prst="pentagon">
            <a:avLst/>
          </a:prstGeom>
          <a:solidFill>
            <a:srgbClr val="FFFF00"/>
          </a:solidFill>
          <a:ln w="9525">
            <a:miter lim="800000"/>
            <a:headEnd/>
            <a:tailEnd/>
          </a:ln>
          <a:effectLst/>
          <a:scene3d>
            <a:camera prst="legacyPerspectiveTop"/>
            <a:lightRig rig="legacyFlat4" dir="t"/>
          </a:scene3d>
          <a:sp3d extrusionH="887400" prstMaterial="legacyMatte">
            <a:bevelT w="13500" h="13500" prst="angle"/>
            <a:bevelB w="13500" h="13500" prst="angle"/>
            <a:extrusionClr>
              <a:schemeClr val="folHlink"/>
            </a:extrusionClr>
          </a:sp3d>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flatTx/>
          </a:bodyPr>
          <a:lstStyle/>
          <a:p>
            <a:pPr algn="ctr" eaLnBrk="0" hangingPunct="0">
              <a:defRPr/>
            </a:pPr>
            <a:r>
              <a:rPr lang="en-US" sz="4000" b="1">
                <a:cs typeface="+mn-cs"/>
              </a:rPr>
              <a:t>Sugar</a:t>
            </a:r>
            <a:endParaRPr lang="en-US" sz="4000">
              <a:latin typeface="Times New Roman" charset="0"/>
              <a:cs typeface="+mn-cs"/>
            </a:endParaRPr>
          </a:p>
        </p:txBody>
      </p:sp>
      <p:sp>
        <p:nvSpPr>
          <p:cNvPr id="285699" name="Rectangle 3"/>
          <p:cNvSpPr>
            <a:spLocks noChangeArrowheads="1"/>
          </p:cNvSpPr>
          <p:nvPr/>
        </p:nvSpPr>
        <p:spPr bwMode="auto">
          <a:xfrm>
            <a:off x="6705600" y="2971800"/>
            <a:ext cx="2209800" cy="914400"/>
          </a:xfrm>
          <a:prstGeom prst="rect">
            <a:avLst/>
          </a:prstGeom>
          <a:solidFill>
            <a:schemeClr val="hlink"/>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r>
              <a:rPr lang="en-US" sz="4000" b="1">
                <a:cs typeface="+mn-cs"/>
              </a:rPr>
              <a:t>Base</a:t>
            </a:r>
          </a:p>
        </p:txBody>
      </p:sp>
      <p:sp>
        <p:nvSpPr>
          <p:cNvPr id="285700" name="Oval 4"/>
          <p:cNvSpPr>
            <a:spLocks noChangeArrowheads="1"/>
          </p:cNvSpPr>
          <p:nvPr/>
        </p:nvSpPr>
        <p:spPr bwMode="auto">
          <a:xfrm>
            <a:off x="1066800" y="1371600"/>
            <a:ext cx="1143000" cy="1219200"/>
          </a:xfrm>
          <a:prstGeom prst="ellipse">
            <a:avLst/>
          </a:prstGeom>
          <a:solidFill>
            <a:srgbClr val="FF00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285701" name="Text Box 5"/>
          <p:cNvSpPr txBox="1">
            <a:spLocks noChangeArrowheads="1"/>
          </p:cNvSpPr>
          <p:nvPr/>
        </p:nvSpPr>
        <p:spPr bwMode="auto">
          <a:xfrm>
            <a:off x="4191000" y="2438400"/>
            <a:ext cx="61912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4400" b="1">
                <a:cs typeface="+mn-cs"/>
              </a:rPr>
              <a:t>O</a:t>
            </a:r>
            <a:endParaRPr lang="en-US" sz="4400" b="1">
              <a:latin typeface="Times New Roman" charset="0"/>
              <a:cs typeface="+mn-cs"/>
            </a:endParaRPr>
          </a:p>
        </p:txBody>
      </p:sp>
      <p:sp>
        <p:nvSpPr>
          <p:cNvPr id="285702" name="Text Box 6"/>
          <p:cNvSpPr txBox="1">
            <a:spLocks noChangeArrowheads="1"/>
          </p:cNvSpPr>
          <p:nvPr/>
        </p:nvSpPr>
        <p:spPr bwMode="auto">
          <a:xfrm>
            <a:off x="5410200" y="3352800"/>
            <a:ext cx="5873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4400" b="1">
                <a:cs typeface="+mn-cs"/>
              </a:rPr>
              <a:t>C</a:t>
            </a:r>
            <a:endParaRPr lang="en-US" sz="2400">
              <a:latin typeface="Times New Roman" charset="0"/>
              <a:cs typeface="+mn-cs"/>
            </a:endParaRPr>
          </a:p>
        </p:txBody>
      </p:sp>
      <p:sp>
        <p:nvSpPr>
          <p:cNvPr id="285703" name="Text Box 7"/>
          <p:cNvSpPr txBox="1">
            <a:spLocks noChangeArrowheads="1"/>
          </p:cNvSpPr>
          <p:nvPr/>
        </p:nvSpPr>
        <p:spPr bwMode="auto">
          <a:xfrm>
            <a:off x="4876800" y="4953000"/>
            <a:ext cx="5873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4400" b="1">
                <a:cs typeface="+mn-cs"/>
              </a:rPr>
              <a:t>C</a:t>
            </a:r>
            <a:endParaRPr lang="en-US" sz="2400">
              <a:latin typeface="Times New Roman" charset="0"/>
              <a:cs typeface="+mn-cs"/>
            </a:endParaRPr>
          </a:p>
        </p:txBody>
      </p:sp>
      <p:sp>
        <p:nvSpPr>
          <p:cNvPr id="285704" name="Text Box 8"/>
          <p:cNvSpPr txBox="1">
            <a:spLocks noChangeArrowheads="1"/>
          </p:cNvSpPr>
          <p:nvPr/>
        </p:nvSpPr>
        <p:spPr bwMode="auto">
          <a:xfrm>
            <a:off x="3505200" y="4953000"/>
            <a:ext cx="5873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4400" b="1">
                <a:cs typeface="+mn-cs"/>
              </a:rPr>
              <a:t>C</a:t>
            </a:r>
            <a:endParaRPr lang="en-US" sz="2400">
              <a:latin typeface="Times New Roman" charset="0"/>
              <a:cs typeface="+mn-cs"/>
            </a:endParaRPr>
          </a:p>
        </p:txBody>
      </p:sp>
      <p:sp>
        <p:nvSpPr>
          <p:cNvPr id="285705" name="Text Box 9"/>
          <p:cNvSpPr txBox="1">
            <a:spLocks noChangeArrowheads="1"/>
          </p:cNvSpPr>
          <p:nvPr/>
        </p:nvSpPr>
        <p:spPr bwMode="auto">
          <a:xfrm>
            <a:off x="2971800" y="3352800"/>
            <a:ext cx="5873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4400" b="1">
                <a:cs typeface="+mn-cs"/>
              </a:rPr>
              <a:t>C</a:t>
            </a:r>
            <a:endParaRPr lang="en-US" sz="2400">
              <a:latin typeface="Times New Roman" charset="0"/>
              <a:cs typeface="+mn-cs"/>
            </a:endParaRPr>
          </a:p>
        </p:txBody>
      </p:sp>
      <p:sp>
        <p:nvSpPr>
          <p:cNvPr id="285706" name="Text Box 10"/>
          <p:cNvSpPr txBox="1">
            <a:spLocks noChangeArrowheads="1"/>
          </p:cNvSpPr>
          <p:nvPr/>
        </p:nvSpPr>
        <p:spPr bwMode="auto">
          <a:xfrm>
            <a:off x="2362200" y="2438400"/>
            <a:ext cx="5873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4400" b="1">
                <a:cs typeface="+mn-cs"/>
              </a:rPr>
              <a:t>C</a:t>
            </a:r>
            <a:endParaRPr lang="en-US" sz="2400">
              <a:latin typeface="Times New Roman" charset="0"/>
              <a:cs typeface="+mn-cs"/>
            </a:endParaRPr>
          </a:p>
        </p:txBody>
      </p:sp>
      <p:sp>
        <p:nvSpPr>
          <p:cNvPr id="285707" name="Line 11"/>
          <p:cNvSpPr>
            <a:spLocks noChangeShapeType="1"/>
          </p:cNvSpPr>
          <p:nvPr/>
        </p:nvSpPr>
        <p:spPr bwMode="auto">
          <a:xfrm>
            <a:off x="2133600" y="2362200"/>
            <a:ext cx="304800" cy="2286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5708" name="Line 12"/>
          <p:cNvSpPr>
            <a:spLocks noChangeShapeType="1"/>
          </p:cNvSpPr>
          <p:nvPr/>
        </p:nvSpPr>
        <p:spPr bwMode="auto">
          <a:xfrm>
            <a:off x="2895600" y="3124200"/>
            <a:ext cx="228600" cy="381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5709" name="Line 13"/>
          <p:cNvSpPr>
            <a:spLocks noChangeShapeType="1"/>
          </p:cNvSpPr>
          <p:nvPr/>
        </p:nvSpPr>
        <p:spPr bwMode="auto">
          <a:xfrm flipV="1">
            <a:off x="6019800" y="3505200"/>
            <a:ext cx="533400" cy="2286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5710" name="Line 14"/>
          <p:cNvSpPr>
            <a:spLocks noChangeShapeType="1"/>
          </p:cNvSpPr>
          <p:nvPr/>
        </p:nvSpPr>
        <p:spPr bwMode="auto">
          <a:xfrm flipH="1">
            <a:off x="3276600" y="5486400"/>
            <a:ext cx="457200" cy="5334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5711" name="Text Box 15"/>
          <p:cNvSpPr txBox="1">
            <a:spLocks noChangeArrowheads="1"/>
          </p:cNvSpPr>
          <p:nvPr/>
        </p:nvSpPr>
        <p:spPr bwMode="auto">
          <a:xfrm>
            <a:off x="2362200" y="5818188"/>
            <a:ext cx="102235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4400" b="1">
                <a:cs typeface="+mn-cs"/>
              </a:rPr>
              <a:t>OH</a:t>
            </a:r>
          </a:p>
        </p:txBody>
      </p:sp>
      <p:sp>
        <p:nvSpPr>
          <p:cNvPr id="285712" name="Text Box 16"/>
          <p:cNvSpPr txBox="1">
            <a:spLocks noChangeArrowheads="1"/>
          </p:cNvSpPr>
          <p:nvPr/>
        </p:nvSpPr>
        <p:spPr bwMode="auto">
          <a:xfrm>
            <a:off x="685800" y="1649413"/>
            <a:ext cx="25209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b="1">
                <a:cs typeface="+mn-cs"/>
              </a:rPr>
              <a:t>Phosphate</a:t>
            </a:r>
          </a:p>
        </p:txBody>
      </p:sp>
      <p:sp>
        <p:nvSpPr>
          <p:cNvPr id="285713" name="Rectangle 17"/>
          <p:cNvSpPr>
            <a:spLocks noChangeArrowheads="1"/>
          </p:cNvSpPr>
          <p:nvPr/>
        </p:nvSpPr>
        <p:spPr bwMode="auto">
          <a:xfrm>
            <a:off x="1619672" y="342900"/>
            <a:ext cx="7128792"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algn="ctr">
              <a:defRPr/>
            </a:pPr>
            <a:r>
              <a:rPr lang="en-US" sz="4400">
                <a:solidFill>
                  <a:schemeClr val="tx2"/>
                </a:solidFill>
                <a:effectLst>
                  <a:outerShdw blurRad="38100" dist="38100" dir="2700000" algn="tl">
                    <a:srgbClr val="000000"/>
                  </a:outerShdw>
                </a:effectLst>
                <a:cs typeface="+mn-cs"/>
              </a:rPr>
              <a:t>DNA </a:t>
            </a:r>
            <a:r>
              <a:rPr lang="en-US" sz="4400" smtClean="0">
                <a:solidFill>
                  <a:schemeClr val="tx2"/>
                </a:solidFill>
                <a:effectLst>
                  <a:outerShdw blurRad="38100" dist="38100" dir="2700000" algn="tl">
                    <a:srgbClr val="000000"/>
                  </a:outerShdw>
                </a:effectLst>
                <a:cs typeface="+mn-cs"/>
              </a:rPr>
              <a:t>structure a </a:t>
            </a:r>
            <a:r>
              <a:rPr lang="en-US" sz="4400" dirty="0">
                <a:solidFill>
                  <a:schemeClr val="tx2"/>
                </a:solidFill>
                <a:effectLst>
                  <a:outerShdw blurRad="38100" dist="38100" dir="2700000" algn="tl">
                    <a:srgbClr val="000000"/>
                  </a:outerShdw>
                </a:effectLst>
                <a:cs typeface="+mn-cs"/>
              </a:rPr>
              <a:t>nucleotide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fontAlgn="auto">
              <a:spcAft>
                <a:spcPts val="0"/>
              </a:spcAft>
              <a:defRPr/>
            </a:pPr>
            <a:r>
              <a:rPr lang="tr-TR" smtClean="0">
                <a:ea typeface="+mj-ea"/>
                <a:cs typeface="+mj-cs"/>
              </a:rPr>
              <a:t>A) </a:t>
            </a:r>
            <a:r>
              <a:rPr lang="en-US" smtClean="0">
                <a:ea typeface="+mj-ea"/>
                <a:cs typeface="+mj-cs"/>
              </a:rPr>
              <a:t>ŞEKERLER</a:t>
            </a:r>
            <a:endParaRPr lang="tr-TR" smtClean="0">
              <a:ea typeface="+mj-ea"/>
              <a:cs typeface="+mj-cs"/>
            </a:endParaRPr>
          </a:p>
        </p:txBody>
      </p:sp>
      <p:sp>
        <p:nvSpPr>
          <p:cNvPr id="166915" name="Rectangle 3"/>
          <p:cNvSpPr>
            <a:spLocks noGrp="1" noChangeArrowheads="1"/>
          </p:cNvSpPr>
          <p:nvPr>
            <p:ph idx="1"/>
          </p:nvPr>
        </p:nvSpPr>
        <p:spPr>
          <a:xfrm>
            <a:off x="779463" y="1268761"/>
            <a:ext cx="7581900" cy="4824535"/>
          </a:xfrm>
        </p:spPr>
        <p:txBody>
          <a:bodyPr>
            <a:normAutofit fontScale="92500"/>
          </a:bodyPr>
          <a:lstStyle/>
          <a:p>
            <a:pPr algn="just" fontAlgn="auto">
              <a:lnSpc>
                <a:spcPct val="150000"/>
              </a:lnSpc>
              <a:spcAft>
                <a:spcPts val="0"/>
              </a:spcAft>
              <a:defRPr/>
            </a:pPr>
            <a:endParaRPr lang="de-DE" dirty="0" smtClean="0">
              <a:ea typeface="+mn-ea"/>
              <a:cs typeface="+mn-cs"/>
            </a:endParaRPr>
          </a:p>
          <a:p>
            <a:pPr algn="just" fontAlgn="auto">
              <a:lnSpc>
                <a:spcPct val="150000"/>
              </a:lnSpc>
              <a:spcAft>
                <a:spcPts val="0"/>
              </a:spcAft>
              <a:defRPr/>
            </a:pPr>
            <a:r>
              <a:rPr lang="de-DE" sz="2400" dirty="0" err="1" smtClean="0">
                <a:ea typeface="+mn-ea"/>
                <a:cs typeface="+mn-cs"/>
              </a:rPr>
              <a:t>Şekerler</a:t>
            </a:r>
            <a:r>
              <a:rPr lang="de-DE" sz="2400" dirty="0" smtClean="0">
                <a:ea typeface="+mn-ea"/>
                <a:cs typeface="+mn-cs"/>
              </a:rPr>
              <a:t>, </a:t>
            </a:r>
            <a:r>
              <a:rPr lang="de-DE" sz="2400" dirty="0" err="1" smtClean="0">
                <a:ea typeface="+mn-ea"/>
                <a:cs typeface="+mn-cs"/>
              </a:rPr>
              <a:t>nükleik</a:t>
            </a:r>
            <a:r>
              <a:rPr lang="de-DE" sz="2400" dirty="0" smtClean="0">
                <a:ea typeface="+mn-ea"/>
                <a:cs typeface="+mn-cs"/>
              </a:rPr>
              <a:t> </a:t>
            </a:r>
            <a:r>
              <a:rPr lang="de-DE" sz="2400" dirty="0" err="1" smtClean="0">
                <a:ea typeface="+mn-ea"/>
                <a:cs typeface="+mn-cs"/>
              </a:rPr>
              <a:t>asitlerin</a:t>
            </a:r>
            <a:r>
              <a:rPr lang="de-DE" sz="2400" dirty="0" smtClean="0">
                <a:ea typeface="+mn-ea"/>
                <a:cs typeface="+mn-cs"/>
              </a:rPr>
              <a:t> en </a:t>
            </a:r>
            <a:r>
              <a:rPr lang="de-DE" sz="2400" dirty="0" err="1" smtClean="0">
                <a:ea typeface="+mn-ea"/>
                <a:cs typeface="+mn-cs"/>
              </a:rPr>
              <a:t>önemli</a:t>
            </a:r>
            <a:r>
              <a:rPr lang="de-DE" sz="2400" dirty="0" smtClean="0">
                <a:ea typeface="+mn-ea"/>
                <a:cs typeface="+mn-cs"/>
              </a:rPr>
              <a:t> </a:t>
            </a:r>
            <a:r>
              <a:rPr lang="de-DE" sz="2400" dirty="0" err="1" smtClean="0">
                <a:ea typeface="+mn-ea"/>
                <a:cs typeface="+mn-cs"/>
              </a:rPr>
              <a:t>ana</a:t>
            </a:r>
            <a:r>
              <a:rPr lang="de-DE" sz="2400" dirty="0" smtClean="0">
                <a:ea typeface="+mn-ea"/>
                <a:cs typeface="+mn-cs"/>
              </a:rPr>
              <a:t> </a:t>
            </a:r>
            <a:r>
              <a:rPr lang="de-DE" sz="2400" dirty="0" err="1" smtClean="0">
                <a:ea typeface="+mn-ea"/>
                <a:cs typeface="+mn-cs"/>
              </a:rPr>
              <a:t>elemanlarından</a:t>
            </a:r>
            <a:r>
              <a:rPr lang="de-DE" sz="2400" dirty="0" smtClean="0">
                <a:ea typeface="+mn-ea"/>
                <a:cs typeface="+mn-cs"/>
              </a:rPr>
              <a:t> </a:t>
            </a:r>
            <a:r>
              <a:rPr lang="de-DE" sz="2400" dirty="0" err="1" smtClean="0">
                <a:ea typeface="+mn-ea"/>
                <a:cs typeface="+mn-cs"/>
              </a:rPr>
              <a:t>biridir</a:t>
            </a:r>
            <a:r>
              <a:rPr lang="de-DE" sz="2400" dirty="0" smtClean="0">
                <a:ea typeface="+mn-ea"/>
                <a:cs typeface="+mn-cs"/>
              </a:rPr>
              <a:t>. Hem RNA hem de </a:t>
            </a:r>
            <a:r>
              <a:rPr lang="de-DE" sz="2400" dirty="0" err="1" smtClean="0">
                <a:ea typeface="+mn-ea"/>
                <a:cs typeface="+mn-cs"/>
              </a:rPr>
              <a:t>DNA’da</a:t>
            </a:r>
            <a:r>
              <a:rPr lang="de-DE" sz="2400" dirty="0" smtClean="0">
                <a:ea typeface="+mn-ea"/>
                <a:cs typeface="+mn-cs"/>
              </a:rPr>
              <a:t> </a:t>
            </a:r>
            <a:r>
              <a:rPr lang="de-DE" sz="2400" dirty="0" err="1" smtClean="0">
                <a:ea typeface="+mn-ea"/>
                <a:cs typeface="+mn-cs"/>
              </a:rPr>
              <a:t>pentozlar</a:t>
            </a:r>
            <a:r>
              <a:rPr lang="de-DE" sz="2400" dirty="0" smtClean="0">
                <a:ea typeface="+mn-ea"/>
                <a:cs typeface="+mn-cs"/>
              </a:rPr>
              <a:t> </a:t>
            </a:r>
            <a:r>
              <a:rPr lang="de-DE" sz="2400" dirty="0" err="1" smtClean="0">
                <a:ea typeface="+mn-ea"/>
                <a:cs typeface="+mn-cs"/>
              </a:rPr>
              <a:t>nükleik</a:t>
            </a:r>
            <a:r>
              <a:rPr lang="de-DE" sz="2400" dirty="0" smtClean="0">
                <a:ea typeface="+mn-ea"/>
                <a:cs typeface="+mn-cs"/>
              </a:rPr>
              <a:t> </a:t>
            </a:r>
            <a:r>
              <a:rPr lang="de-DE" sz="2400" dirty="0" err="1" smtClean="0">
                <a:ea typeface="+mn-ea"/>
                <a:cs typeface="+mn-cs"/>
              </a:rPr>
              <a:t>asitlerin</a:t>
            </a:r>
            <a:r>
              <a:rPr lang="de-DE" sz="2400" dirty="0" smtClean="0">
                <a:ea typeface="+mn-ea"/>
                <a:cs typeface="+mn-cs"/>
              </a:rPr>
              <a:t> </a:t>
            </a:r>
            <a:r>
              <a:rPr lang="de-DE" sz="2400" dirty="0" err="1" smtClean="0">
                <a:ea typeface="+mn-ea"/>
                <a:cs typeface="+mn-cs"/>
              </a:rPr>
              <a:t>ana</a:t>
            </a:r>
            <a:r>
              <a:rPr lang="de-DE" sz="2400" dirty="0" smtClean="0">
                <a:ea typeface="+mn-ea"/>
                <a:cs typeface="+mn-cs"/>
              </a:rPr>
              <a:t> </a:t>
            </a:r>
            <a:r>
              <a:rPr lang="de-DE" sz="2400" dirty="0" err="1" smtClean="0">
                <a:ea typeface="+mn-ea"/>
                <a:cs typeface="+mn-cs"/>
              </a:rPr>
              <a:t>omurgalarını</a:t>
            </a:r>
            <a:r>
              <a:rPr lang="de-DE" sz="2400" dirty="0" smtClean="0">
                <a:ea typeface="+mn-ea"/>
                <a:cs typeface="+mn-cs"/>
              </a:rPr>
              <a:t> </a:t>
            </a:r>
            <a:r>
              <a:rPr lang="de-DE" sz="2400" dirty="0" err="1" smtClean="0">
                <a:ea typeface="+mn-ea"/>
                <a:cs typeface="+mn-cs"/>
              </a:rPr>
              <a:t>oluşturur</a:t>
            </a:r>
            <a:r>
              <a:rPr lang="de-DE" sz="2400" dirty="0" smtClean="0">
                <a:ea typeface="+mn-ea"/>
                <a:cs typeface="+mn-cs"/>
              </a:rPr>
              <a:t>. </a:t>
            </a:r>
            <a:r>
              <a:rPr lang="de-DE" sz="2400" dirty="0" err="1" smtClean="0">
                <a:ea typeface="+mn-ea"/>
                <a:cs typeface="+mn-cs"/>
              </a:rPr>
              <a:t>RNA’da</a:t>
            </a:r>
            <a:r>
              <a:rPr lang="de-DE" sz="2400" dirty="0" smtClean="0">
                <a:ea typeface="+mn-ea"/>
                <a:cs typeface="+mn-cs"/>
              </a:rPr>
              <a:t> </a:t>
            </a:r>
            <a:r>
              <a:rPr lang="de-DE" sz="2400" dirty="0" err="1" smtClean="0">
                <a:ea typeface="+mn-ea"/>
                <a:cs typeface="+mn-cs"/>
              </a:rPr>
              <a:t>riboz</a:t>
            </a:r>
            <a:r>
              <a:rPr lang="de-DE" sz="2400" dirty="0" smtClean="0">
                <a:ea typeface="+mn-ea"/>
                <a:cs typeface="+mn-cs"/>
              </a:rPr>
              <a:t>, </a:t>
            </a:r>
            <a:r>
              <a:rPr lang="de-DE" sz="2400" dirty="0" err="1" smtClean="0">
                <a:ea typeface="+mn-ea"/>
                <a:cs typeface="+mn-cs"/>
              </a:rPr>
              <a:t>DNA’da</a:t>
            </a:r>
            <a:r>
              <a:rPr lang="de-DE" sz="2400" dirty="0" smtClean="0">
                <a:ea typeface="+mn-ea"/>
                <a:cs typeface="+mn-cs"/>
              </a:rPr>
              <a:t> </a:t>
            </a:r>
            <a:r>
              <a:rPr lang="de-DE" sz="2400" dirty="0" err="1" smtClean="0">
                <a:ea typeface="+mn-ea"/>
                <a:cs typeface="+mn-cs"/>
              </a:rPr>
              <a:t>ise</a:t>
            </a:r>
            <a:r>
              <a:rPr lang="de-DE" sz="2400" dirty="0" smtClean="0">
                <a:ea typeface="+mn-ea"/>
                <a:cs typeface="+mn-cs"/>
              </a:rPr>
              <a:t> 2-deoksiriboz </a:t>
            </a:r>
            <a:r>
              <a:rPr lang="de-DE" sz="2400" dirty="0" err="1" smtClean="0">
                <a:ea typeface="+mn-ea"/>
                <a:cs typeface="+mn-cs"/>
              </a:rPr>
              <a:t>şekerleri</a:t>
            </a:r>
            <a:r>
              <a:rPr lang="de-DE" sz="2400" dirty="0" smtClean="0">
                <a:ea typeface="+mn-ea"/>
                <a:cs typeface="+mn-cs"/>
              </a:rPr>
              <a:t> </a:t>
            </a:r>
            <a:r>
              <a:rPr lang="de-DE" sz="2400" dirty="0" err="1" smtClean="0">
                <a:ea typeface="+mn-ea"/>
                <a:cs typeface="+mn-cs"/>
              </a:rPr>
              <a:t>bulunur</a:t>
            </a:r>
            <a:r>
              <a:rPr lang="de-DE" sz="2400" dirty="0" smtClean="0">
                <a:ea typeface="+mn-ea"/>
                <a:cs typeface="+mn-cs"/>
              </a:rPr>
              <a:t>. Nükleik </a:t>
            </a:r>
            <a:r>
              <a:rPr lang="de-DE" sz="2400" dirty="0" err="1" smtClean="0">
                <a:ea typeface="+mn-ea"/>
                <a:cs typeface="+mn-cs"/>
              </a:rPr>
              <a:t>asit</a:t>
            </a:r>
            <a:r>
              <a:rPr lang="de-DE" sz="2400" dirty="0" smtClean="0">
                <a:ea typeface="+mn-ea"/>
                <a:cs typeface="+mn-cs"/>
              </a:rPr>
              <a:t> </a:t>
            </a:r>
            <a:r>
              <a:rPr lang="de-DE" sz="2400" dirty="0" err="1" smtClean="0">
                <a:ea typeface="+mn-ea"/>
                <a:cs typeface="+mn-cs"/>
              </a:rPr>
              <a:t>bünyesindeki</a:t>
            </a:r>
            <a:r>
              <a:rPr lang="de-DE" sz="2400" dirty="0" smtClean="0">
                <a:ea typeface="+mn-ea"/>
                <a:cs typeface="+mn-cs"/>
              </a:rPr>
              <a:t> </a:t>
            </a:r>
            <a:r>
              <a:rPr lang="de-DE" sz="2400" dirty="0" err="1" smtClean="0">
                <a:ea typeface="+mn-ea"/>
                <a:cs typeface="+mn-cs"/>
              </a:rPr>
              <a:t>şeker</a:t>
            </a:r>
            <a:r>
              <a:rPr lang="de-DE" sz="2400" dirty="0" smtClean="0">
                <a:ea typeface="+mn-ea"/>
                <a:cs typeface="+mn-cs"/>
              </a:rPr>
              <a:t> </a:t>
            </a:r>
            <a:r>
              <a:rPr lang="de-DE" sz="2400" dirty="0" err="1" smtClean="0">
                <a:ea typeface="+mn-ea"/>
                <a:cs typeface="+mn-cs"/>
              </a:rPr>
              <a:t>ünitelerinin</a:t>
            </a:r>
            <a:r>
              <a:rPr lang="de-DE" sz="2400" dirty="0" smtClean="0">
                <a:ea typeface="+mn-ea"/>
                <a:cs typeface="+mn-cs"/>
              </a:rPr>
              <a:t> </a:t>
            </a:r>
            <a:r>
              <a:rPr lang="de-DE" sz="2400" dirty="0" err="1" smtClean="0">
                <a:ea typeface="+mn-ea"/>
                <a:cs typeface="+mn-cs"/>
              </a:rPr>
              <a:t>atomlarının</a:t>
            </a:r>
            <a:r>
              <a:rPr lang="de-DE" sz="2400" dirty="0" smtClean="0">
                <a:ea typeface="+mn-ea"/>
                <a:cs typeface="+mn-cs"/>
              </a:rPr>
              <a:t> </a:t>
            </a:r>
            <a:r>
              <a:rPr lang="de-DE" sz="2400" dirty="0" err="1" smtClean="0">
                <a:ea typeface="+mn-ea"/>
                <a:cs typeface="+mn-cs"/>
              </a:rPr>
              <a:t>azotlu</a:t>
            </a:r>
            <a:r>
              <a:rPr lang="de-DE" sz="2400" dirty="0" smtClean="0">
                <a:ea typeface="+mn-ea"/>
                <a:cs typeface="+mn-cs"/>
              </a:rPr>
              <a:t> </a:t>
            </a:r>
            <a:r>
              <a:rPr lang="de-DE" sz="2400" dirty="0" err="1" smtClean="0">
                <a:ea typeface="+mn-ea"/>
                <a:cs typeface="+mn-cs"/>
              </a:rPr>
              <a:t>bazların</a:t>
            </a:r>
            <a:r>
              <a:rPr lang="de-DE" sz="2400" dirty="0" smtClean="0">
                <a:ea typeface="+mn-ea"/>
                <a:cs typeface="+mn-cs"/>
              </a:rPr>
              <a:t> </a:t>
            </a:r>
            <a:r>
              <a:rPr lang="de-DE" sz="2400" dirty="0" err="1" smtClean="0">
                <a:ea typeface="+mn-ea"/>
                <a:cs typeface="+mn-cs"/>
              </a:rPr>
              <a:t>atomları</a:t>
            </a:r>
            <a:r>
              <a:rPr lang="de-DE" sz="2400" dirty="0" smtClean="0">
                <a:ea typeface="+mn-ea"/>
                <a:cs typeface="+mn-cs"/>
              </a:rPr>
              <a:t> </a:t>
            </a:r>
            <a:r>
              <a:rPr lang="de-DE" sz="2400" dirty="0" err="1" smtClean="0">
                <a:ea typeface="+mn-ea"/>
                <a:cs typeface="+mn-cs"/>
              </a:rPr>
              <a:t>ile</a:t>
            </a:r>
            <a:r>
              <a:rPr lang="de-DE" sz="2400" dirty="0" smtClean="0">
                <a:ea typeface="+mn-ea"/>
                <a:cs typeface="+mn-cs"/>
              </a:rPr>
              <a:t> </a:t>
            </a:r>
            <a:r>
              <a:rPr lang="de-DE" sz="2400" dirty="0" err="1" smtClean="0">
                <a:ea typeface="+mn-ea"/>
                <a:cs typeface="+mn-cs"/>
              </a:rPr>
              <a:t>karışmaması</a:t>
            </a:r>
            <a:r>
              <a:rPr lang="de-DE" sz="2400" dirty="0" smtClean="0">
                <a:ea typeface="+mn-ea"/>
                <a:cs typeface="+mn-cs"/>
              </a:rPr>
              <a:t> </a:t>
            </a:r>
            <a:r>
              <a:rPr lang="de-DE" sz="2400" dirty="0" err="1" smtClean="0">
                <a:ea typeface="+mn-ea"/>
                <a:cs typeface="+mn-cs"/>
              </a:rPr>
              <a:t>için</a:t>
            </a:r>
            <a:r>
              <a:rPr lang="de-DE" sz="2400" dirty="0" smtClean="0">
                <a:ea typeface="+mn-ea"/>
                <a:cs typeface="+mn-cs"/>
              </a:rPr>
              <a:t> 1’, 2’, ….5’ </a:t>
            </a:r>
            <a:r>
              <a:rPr lang="de-DE" sz="2400" dirty="0" err="1" smtClean="0">
                <a:ea typeface="+mn-ea"/>
                <a:cs typeface="+mn-cs"/>
              </a:rPr>
              <a:t>gibi</a:t>
            </a:r>
            <a:r>
              <a:rPr lang="de-DE" sz="2400" dirty="0" smtClean="0">
                <a:ea typeface="+mn-ea"/>
                <a:cs typeface="+mn-cs"/>
              </a:rPr>
              <a:t> </a:t>
            </a:r>
            <a:r>
              <a:rPr lang="de-DE" sz="2400" dirty="0" err="1" smtClean="0">
                <a:ea typeface="+mn-ea"/>
                <a:cs typeface="+mn-cs"/>
              </a:rPr>
              <a:t>üs</a:t>
            </a:r>
            <a:r>
              <a:rPr lang="de-DE" sz="2400" dirty="0" smtClean="0">
                <a:ea typeface="+mn-ea"/>
                <a:cs typeface="+mn-cs"/>
              </a:rPr>
              <a:t> </a:t>
            </a:r>
            <a:r>
              <a:rPr lang="de-DE" sz="2400" dirty="0" err="1" smtClean="0">
                <a:ea typeface="+mn-ea"/>
                <a:cs typeface="+mn-cs"/>
              </a:rPr>
              <a:t>işaretleri</a:t>
            </a:r>
            <a:r>
              <a:rPr lang="de-DE" sz="2400" dirty="0" smtClean="0">
                <a:ea typeface="+mn-ea"/>
                <a:cs typeface="+mn-cs"/>
              </a:rPr>
              <a:t> </a:t>
            </a:r>
            <a:r>
              <a:rPr lang="de-DE" sz="2400" dirty="0" err="1" smtClean="0">
                <a:ea typeface="+mn-ea"/>
                <a:cs typeface="+mn-cs"/>
              </a:rPr>
              <a:t>ile</a:t>
            </a:r>
            <a:r>
              <a:rPr lang="de-DE" sz="2400" dirty="0" smtClean="0">
                <a:ea typeface="+mn-ea"/>
                <a:cs typeface="+mn-cs"/>
              </a:rPr>
              <a:t> </a:t>
            </a:r>
            <a:r>
              <a:rPr lang="de-DE" sz="2400" dirty="0" err="1" smtClean="0">
                <a:ea typeface="+mn-ea"/>
                <a:cs typeface="+mn-cs"/>
              </a:rPr>
              <a:t>işaretlenmiş</a:t>
            </a:r>
            <a:r>
              <a:rPr lang="de-DE" sz="2400" dirty="0" smtClean="0">
                <a:ea typeface="+mn-ea"/>
                <a:cs typeface="+mn-cs"/>
              </a:rPr>
              <a:t> </a:t>
            </a:r>
            <a:r>
              <a:rPr lang="de-DE" sz="2400" dirty="0" err="1" smtClean="0">
                <a:ea typeface="+mn-ea"/>
                <a:cs typeface="+mn-cs"/>
              </a:rPr>
              <a:t>durumdadır</a:t>
            </a:r>
            <a:r>
              <a:rPr lang="de-DE" sz="2400" dirty="0" smtClean="0">
                <a:ea typeface="+mn-ea"/>
                <a:cs typeface="+mn-cs"/>
              </a:rPr>
              <a:t>. </a:t>
            </a:r>
            <a:endParaRPr lang="tr-TR" sz="2400" dirty="0" smtClean="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2875"/>
            <a:ext cx="8535988" cy="482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ChangeArrowheads="1"/>
          </p:cNvSpPr>
          <p:nvPr/>
        </p:nvSpPr>
        <p:spPr bwMode="auto">
          <a:xfrm>
            <a:off x="2484438" y="333375"/>
            <a:ext cx="257492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4400" b="1">
                <a:solidFill>
                  <a:schemeClr val="tx2"/>
                </a:solidFill>
                <a:effectLst>
                  <a:outerShdw blurRad="38100" dist="38100" dir="2700000" algn="tl">
                    <a:srgbClr val="000000"/>
                  </a:outerShdw>
                </a:effectLst>
                <a:cs typeface="+mn-cs"/>
              </a:rPr>
              <a:t>SUGARS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28600"/>
            <a:ext cx="8229600" cy="679450"/>
          </a:xfrm>
        </p:spPr>
        <p:txBody>
          <a:bodyPr>
            <a:normAutofit fontScale="90000"/>
          </a:bodyPr>
          <a:lstStyle/>
          <a:p>
            <a:pPr marL="838200" indent="-838200" fontAlgn="auto">
              <a:spcAft>
                <a:spcPts val="0"/>
              </a:spcAft>
              <a:defRPr/>
            </a:pPr>
            <a:r>
              <a:rPr lang="tr-TR" sz="4000" dirty="0" smtClean="0">
                <a:ea typeface="+mj-ea"/>
                <a:cs typeface="+mj-cs"/>
              </a:rPr>
              <a:t>	B) </a:t>
            </a:r>
            <a:r>
              <a:rPr lang="en-US" sz="4000" dirty="0" smtClean="0">
                <a:ea typeface="+mj-ea"/>
                <a:cs typeface="+mj-cs"/>
              </a:rPr>
              <a:t>PÜRİN VE PİRİMİDİN BAZLARI</a:t>
            </a:r>
            <a:endParaRPr lang="tr-TR" sz="4000" dirty="0" smtClean="0">
              <a:ea typeface="+mj-ea"/>
              <a:cs typeface="+mj-cs"/>
            </a:endParaRPr>
          </a:p>
        </p:txBody>
      </p:sp>
      <p:sp>
        <p:nvSpPr>
          <p:cNvPr id="210947" name="Rectangle 3"/>
          <p:cNvSpPr>
            <a:spLocks noGrp="1" noChangeArrowheads="1"/>
          </p:cNvSpPr>
          <p:nvPr>
            <p:ph idx="1"/>
          </p:nvPr>
        </p:nvSpPr>
        <p:spPr>
          <a:xfrm>
            <a:off x="457200" y="1412775"/>
            <a:ext cx="8229600" cy="4895949"/>
          </a:xfrm>
        </p:spPr>
        <p:txBody>
          <a:bodyPr>
            <a:normAutofit fontScale="92500" lnSpcReduction="10000"/>
          </a:bodyPr>
          <a:lstStyle/>
          <a:p>
            <a:pPr fontAlgn="auto">
              <a:lnSpc>
                <a:spcPct val="150000"/>
              </a:lnSpc>
              <a:spcAft>
                <a:spcPts val="0"/>
              </a:spcAft>
              <a:defRPr/>
            </a:pPr>
            <a:r>
              <a:rPr lang="en-US" sz="2000" dirty="0" smtClean="0">
                <a:ea typeface="+mn-ea"/>
                <a:cs typeface="+mn-cs"/>
              </a:rPr>
              <a:t>DNA </a:t>
            </a:r>
            <a:r>
              <a:rPr lang="en-US" sz="2000" dirty="0" err="1" smtClean="0">
                <a:ea typeface="+mn-ea"/>
                <a:cs typeface="+mn-cs"/>
              </a:rPr>
              <a:t>ve</a:t>
            </a:r>
            <a:r>
              <a:rPr lang="en-US" sz="2000" dirty="0" smtClean="0">
                <a:ea typeface="+mn-ea"/>
                <a:cs typeface="+mn-cs"/>
              </a:rPr>
              <a:t> RNA </a:t>
            </a:r>
            <a:r>
              <a:rPr lang="en-US" sz="2000" dirty="0" err="1" smtClean="0">
                <a:ea typeface="+mn-ea"/>
                <a:cs typeface="+mn-cs"/>
              </a:rPr>
              <a:t>ları</a:t>
            </a:r>
            <a:r>
              <a:rPr lang="en-US" sz="2000" dirty="0" smtClean="0">
                <a:ea typeface="+mn-ea"/>
                <a:cs typeface="+mn-cs"/>
              </a:rPr>
              <a:t> </a:t>
            </a:r>
            <a:r>
              <a:rPr lang="en-US" sz="2000" dirty="0" err="1" smtClean="0">
                <a:ea typeface="+mn-ea"/>
                <a:cs typeface="+mn-cs"/>
              </a:rPr>
              <a:t>oluşturan</a:t>
            </a:r>
            <a:r>
              <a:rPr lang="en-US" sz="2000" dirty="0" smtClean="0">
                <a:ea typeface="+mn-ea"/>
                <a:cs typeface="+mn-cs"/>
              </a:rPr>
              <a:t> </a:t>
            </a:r>
            <a:r>
              <a:rPr lang="en-US" sz="2000" dirty="0" err="1" smtClean="0">
                <a:ea typeface="+mn-ea"/>
                <a:cs typeface="+mn-cs"/>
              </a:rPr>
              <a:t>nükleotidler</a:t>
            </a:r>
            <a:r>
              <a:rPr lang="en-US" sz="2000" dirty="0" smtClean="0">
                <a:ea typeface="+mn-ea"/>
                <a:cs typeface="+mn-cs"/>
              </a:rPr>
              <a:t>, </a:t>
            </a:r>
            <a:r>
              <a:rPr lang="en-US" sz="2000" dirty="0" err="1" smtClean="0">
                <a:ea typeface="+mn-ea"/>
                <a:cs typeface="+mn-cs"/>
              </a:rPr>
              <a:t>aromatik</a:t>
            </a:r>
            <a:r>
              <a:rPr lang="en-US" sz="2000" dirty="0" smtClean="0">
                <a:ea typeface="+mn-ea"/>
                <a:cs typeface="+mn-cs"/>
              </a:rPr>
              <a:t> </a:t>
            </a:r>
            <a:r>
              <a:rPr lang="en-US" sz="2000" dirty="0" err="1" smtClean="0">
                <a:ea typeface="+mn-ea"/>
                <a:cs typeface="+mn-cs"/>
              </a:rPr>
              <a:t>heterosiklik</a:t>
            </a:r>
            <a:r>
              <a:rPr lang="en-US" sz="2000" dirty="0" smtClean="0">
                <a:ea typeface="+mn-ea"/>
                <a:cs typeface="+mn-cs"/>
              </a:rPr>
              <a:t> </a:t>
            </a:r>
            <a:r>
              <a:rPr lang="en-US" sz="2000" dirty="0" err="1" smtClean="0">
                <a:ea typeface="+mn-ea"/>
                <a:cs typeface="+mn-cs"/>
              </a:rPr>
              <a:t>azotlu</a:t>
            </a:r>
            <a:r>
              <a:rPr lang="en-US" sz="2000" dirty="0" smtClean="0">
                <a:ea typeface="+mn-ea"/>
                <a:cs typeface="+mn-cs"/>
              </a:rPr>
              <a:t> </a:t>
            </a:r>
            <a:r>
              <a:rPr lang="en-US" sz="2000" dirty="0" err="1" smtClean="0">
                <a:ea typeface="+mn-ea"/>
                <a:cs typeface="+mn-cs"/>
              </a:rPr>
              <a:t>bazlar</a:t>
            </a:r>
            <a:r>
              <a:rPr lang="en-US" sz="2000" dirty="0" smtClean="0">
                <a:ea typeface="+mn-ea"/>
                <a:cs typeface="+mn-cs"/>
              </a:rPr>
              <a:t> </a:t>
            </a:r>
            <a:r>
              <a:rPr lang="en-US" sz="2000" dirty="0" err="1" smtClean="0">
                <a:ea typeface="+mn-ea"/>
                <a:cs typeface="+mn-cs"/>
              </a:rPr>
              <a:t>olarak</a:t>
            </a:r>
            <a:r>
              <a:rPr lang="en-US" sz="2000" dirty="0" smtClean="0">
                <a:ea typeface="+mn-ea"/>
                <a:cs typeface="+mn-cs"/>
              </a:rPr>
              <a:t> da </a:t>
            </a:r>
            <a:r>
              <a:rPr lang="en-US" sz="2000" dirty="0" err="1" smtClean="0">
                <a:ea typeface="+mn-ea"/>
                <a:cs typeface="+mn-cs"/>
              </a:rPr>
              <a:t>bilinen</a:t>
            </a:r>
            <a:r>
              <a:rPr lang="en-US" sz="2000" dirty="0" smtClean="0">
                <a:ea typeface="+mn-ea"/>
                <a:cs typeface="+mn-cs"/>
              </a:rPr>
              <a:t> </a:t>
            </a:r>
            <a:r>
              <a:rPr lang="en-US" sz="2000" dirty="0" err="1" smtClean="0">
                <a:ea typeface="+mn-ea"/>
                <a:cs typeface="+mn-cs"/>
              </a:rPr>
              <a:t>organik</a:t>
            </a:r>
            <a:r>
              <a:rPr lang="en-US" sz="2000" dirty="0" smtClean="0">
                <a:ea typeface="+mn-ea"/>
                <a:cs typeface="+mn-cs"/>
              </a:rPr>
              <a:t> </a:t>
            </a:r>
            <a:r>
              <a:rPr lang="en-US" sz="2000" dirty="0" err="1" smtClean="0">
                <a:ea typeface="+mn-ea"/>
                <a:cs typeface="+mn-cs"/>
              </a:rPr>
              <a:t>bileşiklerden</a:t>
            </a:r>
            <a:r>
              <a:rPr lang="en-US" sz="2000" dirty="0" smtClean="0">
                <a:ea typeface="+mn-ea"/>
                <a:cs typeface="+mn-cs"/>
              </a:rPr>
              <a:t> </a:t>
            </a:r>
            <a:r>
              <a:rPr lang="en-US" sz="2000" dirty="0" err="1" smtClean="0">
                <a:ea typeface="+mn-ea"/>
                <a:cs typeface="+mn-cs"/>
              </a:rPr>
              <a:t>purin</a:t>
            </a:r>
            <a:r>
              <a:rPr lang="en-US" sz="2000" dirty="0" smtClean="0">
                <a:ea typeface="+mn-ea"/>
                <a:cs typeface="+mn-cs"/>
              </a:rPr>
              <a:t> </a:t>
            </a:r>
            <a:r>
              <a:rPr lang="en-US" sz="2000" dirty="0" err="1" smtClean="0">
                <a:ea typeface="+mn-ea"/>
                <a:cs typeface="+mn-cs"/>
              </a:rPr>
              <a:t>ve</a:t>
            </a:r>
            <a:r>
              <a:rPr lang="en-US" sz="2000" dirty="0" smtClean="0">
                <a:ea typeface="+mn-ea"/>
                <a:cs typeface="+mn-cs"/>
              </a:rPr>
              <a:t> </a:t>
            </a:r>
            <a:r>
              <a:rPr lang="en-US" sz="2000" dirty="0" err="1" smtClean="0">
                <a:ea typeface="+mn-ea"/>
                <a:cs typeface="+mn-cs"/>
              </a:rPr>
              <a:t>pirimidinlerin</a:t>
            </a:r>
            <a:r>
              <a:rPr lang="en-US" sz="2000" dirty="0" smtClean="0">
                <a:ea typeface="+mn-ea"/>
                <a:cs typeface="+mn-cs"/>
              </a:rPr>
              <a:t> </a:t>
            </a:r>
            <a:r>
              <a:rPr lang="en-US" sz="2000" dirty="0" err="1" smtClean="0">
                <a:ea typeface="+mn-ea"/>
                <a:cs typeface="+mn-cs"/>
              </a:rPr>
              <a:t>birer</a:t>
            </a:r>
            <a:r>
              <a:rPr lang="en-US" sz="2000" dirty="0" smtClean="0">
                <a:ea typeface="+mn-ea"/>
                <a:cs typeface="+mn-cs"/>
              </a:rPr>
              <a:t> </a:t>
            </a:r>
            <a:r>
              <a:rPr lang="en-US" sz="2000" dirty="0" err="1" smtClean="0">
                <a:ea typeface="+mn-ea"/>
                <a:cs typeface="+mn-cs"/>
              </a:rPr>
              <a:t>türevidirler</a:t>
            </a:r>
            <a:r>
              <a:rPr lang="en-US" sz="2000" dirty="0" smtClean="0">
                <a:ea typeface="+mn-ea"/>
                <a:cs typeface="+mn-cs"/>
              </a:rPr>
              <a:t>. </a:t>
            </a:r>
            <a:r>
              <a:rPr lang="en-US" sz="2000" dirty="0" err="1" smtClean="0">
                <a:ea typeface="+mn-ea"/>
                <a:cs typeface="+mn-cs"/>
              </a:rPr>
              <a:t>Konsantrasyon</a:t>
            </a:r>
            <a:r>
              <a:rPr lang="en-US" sz="2000" dirty="0" smtClean="0">
                <a:ea typeface="+mn-ea"/>
                <a:cs typeface="+mn-cs"/>
              </a:rPr>
              <a:t> </a:t>
            </a:r>
            <a:r>
              <a:rPr lang="en-US" sz="2000" dirty="0" err="1" smtClean="0">
                <a:ea typeface="+mn-ea"/>
                <a:cs typeface="+mn-cs"/>
              </a:rPr>
              <a:t>bakımından</a:t>
            </a:r>
            <a:r>
              <a:rPr lang="en-US" sz="2000" dirty="0" smtClean="0">
                <a:ea typeface="+mn-ea"/>
                <a:cs typeface="+mn-cs"/>
              </a:rPr>
              <a:t>  </a:t>
            </a:r>
            <a:r>
              <a:rPr lang="en-US" sz="2000" dirty="0" err="1" smtClean="0">
                <a:ea typeface="+mn-ea"/>
                <a:cs typeface="+mn-cs"/>
              </a:rPr>
              <a:t>çekirdekte</a:t>
            </a:r>
            <a:r>
              <a:rPr lang="en-US" sz="2000" dirty="0" smtClean="0">
                <a:ea typeface="+mn-ea"/>
                <a:cs typeface="+mn-cs"/>
              </a:rPr>
              <a:t> </a:t>
            </a:r>
            <a:r>
              <a:rPr lang="en-US" sz="2000" dirty="0" err="1" smtClean="0">
                <a:ea typeface="+mn-ea"/>
                <a:cs typeface="+mn-cs"/>
              </a:rPr>
              <a:t>daha</a:t>
            </a:r>
            <a:r>
              <a:rPr lang="en-US" sz="2000" dirty="0" smtClean="0">
                <a:ea typeface="+mn-ea"/>
                <a:cs typeface="+mn-cs"/>
              </a:rPr>
              <a:t> </a:t>
            </a:r>
            <a:r>
              <a:rPr lang="en-US" sz="2000" dirty="0" err="1" smtClean="0">
                <a:ea typeface="+mn-ea"/>
                <a:cs typeface="+mn-cs"/>
              </a:rPr>
              <a:t>çok</a:t>
            </a:r>
            <a:r>
              <a:rPr lang="en-US" sz="2000" dirty="0" smtClean="0">
                <a:ea typeface="+mn-ea"/>
                <a:cs typeface="+mn-cs"/>
              </a:rPr>
              <a:t> </a:t>
            </a:r>
            <a:r>
              <a:rPr lang="en-US" sz="2000" dirty="0" err="1" smtClean="0">
                <a:ea typeface="+mn-ea"/>
                <a:cs typeface="+mn-cs"/>
              </a:rPr>
              <a:t>bulundukları</a:t>
            </a:r>
            <a:r>
              <a:rPr lang="en-US" sz="2000" dirty="0" smtClean="0">
                <a:ea typeface="+mn-ea"/>
                <a:cs typeface="+mn-cs"/>
              </a:rPr>
              <a:t> </a:t>
            </a:r>
            <a:r>
              <a:rPr lang="en-US" sz="2000" dirty="0" err="1" smtClean="0">
                <a:ea typeface="+mn-ea"/>
                <a:cs typeface="+mn-cs"/>
              </a:rPr>
              <a:t>için</a:t>
            </a:r>
            <a:r>
              <a:rPr lang="en-US" sz="2000" dirty="0" smtClean="0">
                <a:ea typeface="+mn-ea"/>
                <a:cs typeface="+mn-cs"/>
              </a:rPr>
              <a:t> </a:t>
            </a:r>
            <a:r>
              <a:rPr lang="en-US" sz="2000" dirty="0" err="1" smtClean="0">
                <a:ea typeface="+mn-ea"/>
                <a:cs typeface="+mn-cs"/>
              </a:rPr>
              <a:t>birçok</a:t>
            </a:r>
            <a:r>
              <a:rPr lang="en-US" sz="2000" dirty="0" smtClean="0">
                <a:ea typeface="+mn-ea"/>
                <a:cs typeface="+mn-cs"/>
              </a:rPr>
              <a:t> </a:t>
            </a:r>
            <a:r>
              <a:rPr lang="en-US" sz="2000" dirty="0" err="1" smtClean="0">
                <a:ea typeface="+mn-ea"/>
                <a:cs typeface="+mn-cs"/>
              </a:rPr>
              <a:t>kaynakta</a:t>
            </a:r>
            <a:r>
              <a:rPr lang="en-US" sz="2000" dirty="0" smtClean="0">
                <a:ea typeface="+mn-ea"/>
                <a:cs typeface="+mn-cs"/>
              </a:rPr>
              <a:t> </a:t>
            </a:r>
            <a:r>
              <a:rPr lang="en-US" sz="2000" dirty="0" err="1" smtClean="0">
                <a:ea typeface="+mn-ea"/>
                <a:cs typeface="+mn-cs"/>
              </a:rPr>
              <a:t>nükleobazlar</a:t>
            </a:r>
            <a:r>
              <a:rPr lang="en-US" sz="2000" dirty="0" smtClean="0">
                <a:ea typeface="+mn-ea"/>
                <a:cs typeface="+mn-cs"/>
              </a:rPr>
              <a:t> </a:t>
            </a:r>
            <a:r>
              <a:rPr lang="en-US" sz="2000" dirty="0" err="1" smtClean="0">
                <a:ea typeface="+mn-ea"/>
                <a:cs typeface="+mn-cs"/>
              </a:rPr>
              <a:t>olarak</a:t>
            </a:r>
            <a:r>
              <a:rPr lang="en-US" sz="2000" dirty="0" smtClean="0">
                <a:ea typeface="+mn-ea"/>
                <a:cs typeface="+mn-cs"/>
              </a:rPr>
              <a:t> da </a:t>
            </a:r>
            <a:r>
              <a:rPr lang="en-US" sz="2000" dirty="0" err="1" smtClean="0">
                <a:ea typeface="+mn-ea"/>
                <a:cs typeface="+mn-cs"/>
              </a:rPr>
              <a:t>adlandırılırlar</a:t>
            </a:r>
            <a:r>
              <a:rPr lang="en-US" sz="2000" dirty="0" smtClean="0">
                <a:ea typeface="+mn-ea"/>
                <a:cs typeface="+mn-cs"/>
              </a:rPr>
              <a:t>. </a:t>
            </a:r>
            <a:r>
              <a:rPr lang="en-US" sz="2000" dirty="0" err="1" smtClean="0">
                <a:ea typeface="+mn-ea"/>
                <a:cs typeface="+mn-cs"/>
              </a:rPr>
              <a:t>Pürinler</a:t>
            </a:r>
            <a:r>
              <a:rPr lang="en-US" sz="2000" dirty="0" smtClean="0">
                <a:ea typeface="+mn-ea"/>
                <a:cs typeface="+mn-cs"/>
              </a:rPr>
              <a:t> </a:t>
            </a:r>
            <a:r>
              <a:rPr lang="en-US" sz="2000" dirty="0" err="1" smtClean="0">
                <a:ea typeface="+mn-ea"/>
                <a:cs typeface="+mn-cs"/>
              </a:rPr>
              <a:t>biri</a:t>
            </a:r>
            <a:r>
              <a:rPr lang="en-US" sz="2000" dirty="0" smtClean="0">
                <a:ea typeface="+mn-ea"/>
                <a:cs typeface="+mn-cs"/>
              </a:rPr>
              <a:t> </a:t>
            </a:r>
            <a:r>
              <a:rPr lang="en-US" sz="2000" dirty="0" err="1" smtClean="0">
                <a:ea typeface="+mn-ea"/>
                <a:cs typeface="+mn-cs"/>
              </a:rPr>
              <a:t>altı</a:t>
            </a:r>
            <a:r>
              <a:rPr lang="en-US" sz="2000" dirty="0" smtClean="0">
                <a:ea typeface="+mn-ea"/>
                <a:cs typeface="+mn-cs"/>
              </a:rPr>
              <a:t> </a:t>
            </a:r>
            <a:r>
              <a:rPr lang="en-US" sz="2000" dirty="0" err="1" smtClean="0">
                <a:ea typeface="+mn-ea"/>
                <a:cs typeface="+mn-cs"/>
              </a:rPr>
              <a:t>diğeri</a:t>
            </a:r>
            <a:r>
              <a:rPr lang="en-US" sz="2000" dirty="0" smtClean="0">
                <a:ea typeface="+mn-ea"/>
                <a:cs typeface="+mn-cs"/>
              </a:rPr>
              <a:t> </a:t>
            </a:r>
            <a:r>
              <a:rPr lang="en-US" sz="2000" dirty="0" err="1" smtClean="0">
                <a:ea typeface="+mn-ea"/>
                <a:cs typeface="+mn-cs"/>
              </a:rPr>
              <a:t>beş</a:t>
            </a:r>
            <a:r>
              <a:rPr lang="en-US" sz="2000" dirty="0" smtClean="0">
                <a:ea typeface="+mn-ea"/>
                <a:cs typeface="+mn-cs"/>
              </a:rPr>
              <a:t> </a:t>
            </a:r>
            <a:r>
              <a:rPr lang="en-US" sz="2000" dirty="0" err="1" smtClean="0">
                <a:ea typeface="+mn-ea"/>
                <a:cs typeface="+mn-cs"/>
              </a:rPr>
              <a:t>atomdan</a:t>
            </a:r>
            <a:r>
              <a:rPr lang="en-US" sz="2000" dirty="0" smtClean="0">
                <a:ea typeface="+mn-ea"/>
                <a:cs typeface="+mn-cs"/>
              </a:rPr>
              <a:t> </a:t>
            </a:r>
            <a:r>
              <a:rPr lang="en-US" sz="2000" dirty="0" err="1" smtClean="0">
                <a:ea typeface="+mn-ea"/>
                <a:cs typeface="+mn-cs"/>
              </a:rPr>
              <a:t>oluşan</a:t>
            </a:r>
            <a:r>
              <a:rPr lang="en-US" sz="2000" dirty="0" smtClean="0">
                <a:ea typeface="+mn-ea"/>
                <a:cs typeface="+mn-cs"/>
              </a:rPr>
              <a:t> </a:t>
            </a:r>
            <a:r>
              <a:rPr lang="en-US" sz="2000" dirty="0" err="1" smtClean="0">
                <a:ea typeface="+mn-ea"/>
                <a:cs typeface="+mn-cs"/>
              </a:rPr>
              <a:t>iki</a:t>
            </a:r>
            <a:r>
              <a:rPr lang="en-US" sz="2000" dirty="0" smtClean="0">
                <a:ea typeface="+mn-ea"/>
                <a:cs typeface="+mn-cs"/>
              </a:rPr>
              <a:t> </a:t>
            </a:r>
            <a:r>
              <a:rPr lang="en-US" sz="2000" dirty="0" err="1" smtClean="0">
                <a:ea typeface="+mn-ea"/>
                <a:cs typeface="+mn-cs"/>
              </a:rPr>
              <a:t>halkasal</a:t>
            </a:r>
            <a:r>
              <a:rPr lang="en-US" sz="2000" dirty="0" smtClean="0">
                <a:ea typeface="+mn-ea"/>
                <a:cs typeface="+mn-cs"/>
              </a:rPr>
              <a:t> </a:t>
            </a:r>
            <a:r>
              <a:rPr lang="en-US" sz="2000" dirty="0" err="1" smtClean="0">
                <a:ea typeface="+mn-ea"/>
                <a:cs typeface="+mn-cs"/>
              </a:rPr>
              <a:t>yapının</a:t>
            </a:r>
            <a:r>
              <a:rPr lang="en-US" sz="2000" dirty="0" smtClean="0">
                <a:ea typeface="+mn-ea"/>
                <a:cs typeface="+mn-cs"/>
              </a:rPr>
              <a:t> </a:t>
            </a:r>
            <a:r>
              <a:rPr lang="en-US" sz="2000" dirty="0" err="1" smtClean="0">
                <a:ea typeface="+mn-ea"/>
                <a:cs typeface="+mn-cs"/>
              </a:rPr>
              <a:t>kaynaşmasından</a:t>
            </a:r>
            <a:r>
              <a:rPr lang="en-US" sz="2000" dirty="0" smtClean="0">
                <a:ea typeface="+mn-ea"/>
                <a:cs typeface="+mn-cs"/>
              </a:rPr>
              <a:t> </a:t>
            </a:r>
            <a:r>
              <a:rPr lang="en-US" sz="2000" dirty="0" err="1" smtClean="0">
                <a:ea typeface="+mn-ea"/>
                <a:cs typeface="+mn-cs"/>
              </a:rPr>
              <a:t>ortaya</a:t>
            </a:r>
            <a:r>
              <a:rPr lang="en-US" sz="2000" dirty="0" smtClean="0">
                <a:ea typeface="+mn-ea"/>
                <a:cs typeface="+mn-cs"/>
              </a:rPr>
              <a:t> </a:t>
            </a:r>
            <a:r>
              <a:rPr lang="en-US" sz="2000" dirty="0" err="1" smtClean="0">
                <a:ea typeface="+mn-ea"/>
                <a:cs typeface="+mn-cs"/>
              </a:rPr>
              <a:t>çıkmıştır</a:t>
            </a:r>
            <a:r>
              <a:rPr lang="en-US" sz="2000" dirty="0" smtClean="0">
                <a:ea typeface="+mn-ea"/>
                <a:cs typeface="+mn-cs"/>
              </a:rPr>
              <a:t>. </a:t>
            </a:r>
            <a:r>
              <a:rPr lang="en-US" sz="2000" dirty="0" err="1" smtClean="0">
                <a:ea typeface="+mn-ea"/>
                <a:cs typeface="+mn-cs"/>
              </a:rPr>
              <a:t>Pirimidinler</a:t>
            </a:r>
            <a:r>
              <a:rPr lang="en-US" sz="2000" dirty="0" smtClean="0">
                <a:ea typeface="+mn-ea"/>
                <a:cs typeface="+mn-cs"/>
              </a:rPr>
              <a:t> </a:t>
            </a:r>
            <a:r>
              <a:rPr lang="en-US" sz="2000" dirty="0" err="1" smtClean="0">
                <a:ea typeface="+mn-ea"/>
                <a:cs typeface="+mn-cs"/>
              </a:rPr>
              <a:t>ise</a:t>
            </a:r>
            <a:r>
              <a:rPr lang="en-US" sz="2000" dirty="0" smtClean="0">
                <a:ea typeface="+mn-ea"/>
                <a:cs typeface="+mn-cs"/>
              </a:rPr>
              <a:t> </a:t>
            </a:r>
            <a:r>
              <a:rPr lang="en-US" sz="2000" dirty="0" err="1" smtClean="0">
                <a:ea typeface="+mn-ea"/>
                <a:cs typeface="+mn-cs"/>
              </a:rPr>
              <a:t>yalnızca</a:t>
            </a:r>
            <a:r>
              <a:rPr lang="en-US" sz="2000" dirty="0" smtClean="0">
                <a:ea typeface="+mn-ea"/>
                <a:cs typeface="+mn-cs"/>
              </a:rPr>
              <a:t> </a:t>
            </a:r>
            <a:r>
              <a:rPr lang="en-US" sz="2000" dirty="0" err="1" smtClean="0">
                <a:ea typeface="+mn-ea"/>
                <a:cs typeface="+mn-cs"/>
              </a:rPr>
              <a:t>altı</a:t>
            </a:r>
            <a:r>
              <a:rPr lang="en-US" sz="2000" dirty="0" smtClean="0">
                <a:ea typeface="+mn-ea"/>
                <a:cs typeface="+mn-cs"/>
              </a:rPr>
              <a:t> </a:t>
            </a:r>
            <a:r>
              <a:rPr lang="en-US" sz="2000" dirty="0" err="1" smtClean="0">
                <a:ea typeface="+mn-ea"/>
                <a:cs typeface="+mn-cs"/>
              </a:rPr>
              <a:t>üyeli</a:t>
            </a:r>
            <a:r>
              <a:rPr lang="en-US" sz="2000" dirty="0" smtClean="0">
                <a:ea typeface="+mn-ea"/>
                <a:cs typeface="+mn-cs"/>
              </a:rPr>
              <a:t> </a:t>
            </a:r>
            <a:r>
              <a:rPr lang="en-US" sz="2000" dirty="0" err="1" smtClean="0">
                <a:ea typeface="+mn-ea"/>
                <a:cs typeface="+mn-cs"/>
              </a:rPr>
              <a:t>bir</a:t>
            </a:r>
            <a:r>
              <a:rPr lang="en-US" sz="2000" dirty="0" smtClean="0">
                <a:ea typeface="+mn-ea"/>
                <a:cs typeface="+mn-cs"/>
              </a:rPr>
              <a:t> </a:t>
            </a:r>
            <a:r>
              <a:rPr lang="en-US" sz="2000" dirty="0" err="1" smtClean="0">
                <a:ea typeface="+mn-ea"/>
                <a:cs typeface="+mn-cs"/>
              </a:rPr>
              <a:t>tek</a:t>
            </a:r>
            <a:r>
              <a:rPr lang="en-US" sz="2000" dirty="0" smtClean="0">
                <a:ea typeface="+mn-ea"/>
                <a:cs typeface="+mn-cs"/>
              </a:rPr>
              <a:t> </a:t>
            </a:r>
            <a:r>
              <a:rPr lang="en-US" sz="2000" dirty="0" err="1" smtClean="0">
                <a:ea typeface="+mn-ea"/>
                <a:cs typeface="+mn-cs"/>
              </a:rPr>
              <a:t>halkadan</a:t>
            </a:r>
            <a:r>
              <a:rPr lang="en-US" sz="2000" dirty="0" smtClean="0">
                <a:ea typeface="+mn-ea"/>
                <a:cs typeface="+mn-cs"/>
              </a:rPr>
              <a:t> </a:t>
            </a:r>
            <a:r>
              <a:rPr lang="en-US" sz="2000" dirty="0" err="1" smtClean="0">
                <a:ea typeface="+mn-ea"/>
                <a:cs typeface="+mn-cs"/>
              </a:rPr>
              <a:t>ibarettir</a:t>
            </a:r>
            <a:endParaRPr lang="tr-TR" dirty="0" smtClean="0">
              <a:ea typeface="+mn-ea"/>
              <a:cs typeface="+mn-cs"/>
            </a:endParaRPr>
          </a:p>
          <a:p>
            <a:pPr fontAlgn="auto">
              <a:spcAft>
                <a:spcPts val="0"/>
              </a:spcAft>
              <a:defRPr/>
            </a:pPr>
            <a:r>
              <a:rPr lang="en-US" sz="2000" dirty="0" smtClean="0">
                <a:ea typeface="+mn-ea"/>
                <a:cs typeface="+mn-cs"/>
              </a:rPr>
              <a:t>A, C, G, T</a:t>
            </a:r>
          </a:p>
          <a:p>
            <a:pPr fontAlgn="auto">
              <a:spcAft>
                <a:spcPts val="0"/>
              </a:spcAft>
              <a:defRPr/>
            </a:pPr>
            <a:r>
              <a:rPr lang="en-US" sz="2000" dirty="0" smtClean="0">
                <a:ea typeface="+mn-ea"/>
                <a:cs typeface="+mn-cs"/>
              </a:rPr>
              <a:t>Purines (2 rings)</a:t>
            </a:r>
          </a:p>
          <a:p>
            <a:pPr lvl="1" fontAlgn="auto">
              <a:spcAft>
                <a:spcPts val="0"/>
              </a:spcAft>
              <a:defRPr/>
            </a:pPr>
            <a:r>
              <a:rPr lang="en-US" sz="2000" dirty="0" smtClean="0">
                <a:ea typeface="+mn-ea"/>
              </a:rPr>
              <a:t>Adenine, Guanine</a:t>
            </a:r>
          </a:p>
          <a:p>
            <a:pPr fontAlgn="auto">
              <a:spcAft>
                <a:spcPts val="0"/>
              </a:spcAft>
              <a:defRPr/>
            </a:pPr>
            <a:r>
              <a:rPr lang="en-US" sz="2000" dirty="0" err="1" smtClean="0">
                <a:ea typeface="+mn-ea"/>
                <a:cs typeface="+mn-cs"/>
              </a:rPr>
              <a:t>Pyrimidines</a:t>
            </a:r>
            <a:r>
              <a:rPr lang="en-US" sz="2000" dirty="0" smtClean="0">
                <a:ea typeface="+mn-ea"/>
                <a:cs typeface="+mn-cs"/>
              </a:rPr>
              <a:t> (1 ring)</a:t>
            </a:r>
          </a:p>
          <a:p>
            <a:pPr lvl="1" fontAlgn="auto">
              <a:spcAft>
                <a:spcPts val="0"/>
              </a:spcAft>
              <a:defRPr/>
            </a:pPr>
            <a:r>
              <a:rPr lang="en-US" sz="2000" dirty="0" smtClean="0">
                <a:ea typeface="+mn-ea"/>
              </a:rPr>
              <a:t>Thymine, Cytosine</a:t>
            </a:r>
          </a:p>
          <a:p>
            <a:pPr fontAlgn="auto">
              <a:spcAft>
                <a:spcPts val="0"/>
              </a:spcAft>
              <a:defRPr/>
            </a:pPr>
            <a:endParaRPr lang="tr-TR" dirty="0" smtClean="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fontAlgn="auto">
              <a:spcAft>
                <a:spcPts val="0"/>
              </a:spcAft>
              <a:defRPr/>
            </a:pPr>
            <a:endParaRPr lang="en-US" smtClean="0">
              <a:ea typeface="+mj-ea"/>
              <a:cs typeface="+mj-cs"/>
            </a:endParaRPr>
          </a:p>
        </p:txBody>
      </p:sp>
      <p:pic>
        <p:nvPicPr>
          <p:cNvPr id="214019" name="Picture 3" descr="Yeni Bit Eşlem Resm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0"/>
            <a:ext cx="6481762"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620713"/>
            <a:ext cx="8535987" cy="554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Line 3"/>
          <p:cNvSpPr>
            <a:spLocks noChangeShapeType="1"/>
          </p:cNvSpPr>
          <p:nvPr/>
        </p:nvSpPr>
        <p:spPr bwMode="auto">
          <a:xfrm>
            <a:off x="4356100" y="0"/>
            <a:ext cx="0" cy="6858000"/>
          </a:xfrm>
          <a:prstGeom prst="line">
            <a:avLst/>
          </a:prstGeom>
          <a:noFill/>
          <a:ln w="127000">
            <a:solidFill>
              <a:srgbClr val="00008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fontAlgn="auto">
              <a:spcAft>
                <a:spcPts val="0"/>
              </a:spcAft>
              <a:defRPr/>
            </a:pPr>
            <a:r>
              <a:rPr lang="tr-TR" dirty="0">
                <a:ea typeface="+mj-ea"/>
                <a:cs typeface="+mj-cs"/>
              </a:rPr>
              <a:t>C) </a:t>
            </a:r>
            <a:r>
              <a:rPr lang="de-DE" dirty="0">
                <a:ea typeface="+mj-ea"/>
                <a:cs typeface="+mj-cs"/>
              </a:rPr>
              <a:t>NÜKLEOZİTLER</a:t>
            </a:r>
            <a:r>
              <a:rPr lang="tr-TR" dirty="0">
                <a:ea typeface="+mj-ea"/>
                <a:cs typeface="+mj-cs"/>
              </a:rPr>
              <a:t> </a:t>
            </a:r>
            <a:endParaRPr lang="tr-TR" dirty="0" smtClean="0">
              <a:ea typeface="+mj-ea"/>
              <a:cs typeface="+mj-cs"/>
            </a:endParaRPr>
          </a:p>
        </p:txBody>
      </p:sp>
      <p:sp>
        <p:nvSpPr>
          <p:cNvPr id="166915" name="Rectangle 3"/>
          <p:cNvSpPr>
            <a:spLocks noGrp="1" noChangeArrowheads="1"/>
          </p:cNvSpPr>
          <p:nvPr>
            <p:ph idx="1"/>
          </p:nvPr>
        </p:nvSpPr>
        <p:spPr>
          <a:xfrm>
            <a:off x="779462" y="1700213"/>
            <a:ext cx="4872657" cy="4537075"/>
          </a:xfrm>
        </p:spPr>
        <p:txBody>
          <a:bodyPr>
            <a:normAutofit fontScale="92500"/>
          </a:bodyPr>
          <a:lstStyle/>
          <a:p>
            <a:pPr fontAlgn="auto">
              <a:lnSpc>
                <a:spcPct val="150000"/>
              </a:lnSpc>
              <a:spcAft>
                <a:spcPts val="0"/>
              </a:spcAft>
              <a:defRPr/>
            </a:pPr>
            <a:endParaRPr lang="de-DE" dirty="0" smtClean="0">
              <a:ea typeface="+mn-ea"/>
              <a:cs typeface="+mn-cs"/>
            </a:endParaRPr>
          </a:p>
          <a:p>
            <a:pPr fontAlgn="auto">
              <a:lnSpc>
                <a:spcPct val="150000"/>
              </a:lnSpc>
              <a:spcAft>
                <a:spcPts val="0"/>
              </a:spcAft>
              <a:defRPr/>
            </a:pPr>
            <a:r>
              <a:rPr lang="de-DE" sz="2400" dirty="0" err="1" smtClean="0">
                <a:ea typeface="+mn-ea"/>
                <a:cs typeface="+mn-cs"/>
              </a:rPr>
              <a:t>Bir</a:t>
            </a:r>
            <a:r>
              <a:rPr lang="de-DE" sz="2400" dirty="0" smtClean="0">
                <a:ea typeface="+mn-ea"/>
                <a:cs typeface="+mn-cs"/>
              </a:rPr>
              <a:t> </a:t>
            </a:r>
            <a:r>
              <a:rPr lang="de-DE" sz="2400" dirty="0" err="1">
                <a:ea typeface="+mn-ea"/>
                <a:cs typeface="+mn-cs"/>
              </a:rPr>
              <a:t>pürin</a:t>
            </a:r>
            <a:r>
              <a:rPr lang="de-DE" sz="2400" dirty="0">
                <a:ea typeface="+mn-ea"/>
                <a:cs typeface="+mn-cs"/>
              </a:rPr>
              <a:t> </a:t>
            </a:r>
            <a:r>
              <a:rPr lang="de-DE" sz="2400" dirty="0" err="1">
                <a:ea typeface="+mn-ea"/>
                <a:cs typeface="+mn-cs"/>
              </a:rPr>
              <a:t>veya</a:t>
            </a:r>
            <a:r>
              <a:rPr lang="de-DE" sz="2400" dirty="0">
                <a:ea typeface="+mn-ea"/>
                <a:cs typeface="+mn-cs"/>
              </a:rPr>
              <a:t> </a:t>
            </a:r>
            <a:r>
              <a:rPr lang="de-DE" sz="2400" dirty="0" err="1">
                <a:ea typeface="+mn-ea"/>
                <a:cs typeface="+mn-cs"/>
              </a:rPr>
              <a:t>pirimidin</a:t>
            </a:r>
            <a:r>
              <a:rPr lang="de-DE" sz="2400" dirty="0">
                <a:ea typeface="+mn-ea"/>
                <a:cs typeface="+mn-cs"/>
              </a:rPr>
              <a:t> </a:t>
            </a:r>
            <a:r>
              <a:rPr lang="de-DE" sz="2400" dirty="0" err="1">
                <a:ea typeface="+mn-ea"/>
                <a:cs typeface="+mn-cs"/>
              </a:rPr>
              <a:t>bazına</a:t>
            </a:r>
            <a:r>
              <a:rPr lang="de-DE" sz="2400" dirty="0">
                <a:ea typeface="+mn-ea"/>
                <a:cs typeface="+mn-cs"/>
              </a:rPr>
              <a:t> </a:t>
            </a:r>
            <a:r>
              <a:rPr lang="de-DE" sz="2400" dirty="0" err="1">
                <a:ea typeface="+mn-ea"/>
                <a:cs typeface="+mn-cs"/>
              </a:rPr>
              <a:t>riboz</a:t>
            </a:r>
            <a:r>
              <a:rPr lang="de-DE" sz="2400" dirty="0">
                <a:ea typeface="+mn-ea"/>
                <a:cs typeface="+mn-cs"/>
              </a:rPr>
              <a:t> </a:t>
            </a:r>
            <a:r>
              <a:rPr lang="de-DE" sz="2400" dirty="0" err="1">
                <a:ea typeface="+mn-ea"/>
                <a:cs typeface="+mn-cs"/>
              </a:rPr>
              <a:t>veya</a:t>
            </a:r>
            <a:r>
              <a:rPr lang="de-DE" sz="2400" dirty="0">
                <a:ea typeface="+mn-ea"/>
                <a:cs typeface="+mn-cs"/>
              </a:rPr>
              <a:t> 2-deoksiriboz </a:t>
            </a:r>
            <a:r>
              <a:rPr lang="de-DE" sz="2400" dirty="0" err="1">
                <a:ea typeface="+mn-ea"/>
                <a:cs typeface="+mn-cs"/>
              </a:rPr>
              <a:t>şekerlerinden</a:t>
            </a:r>
            <a:r>
              <a:rPr lang="de-DE" sz="2400" dirty="0">
                <a:ea typeface="+mn-ea"/>
                <a:cs typeface="+mn-cs"/>
              </a:rPr>
              <a:t> </a:t>
            </a:r>
            <a:r>
              <a:rPr lang="de-DE" sz="2400" dirty="0" err="1">
                <a:ea typeface="+mn-ea"/>
                <a:cs typeface="+mn-cs"/>
              </a:rPr>
              <a:t>birisi</a:t>
            </a:r>
            <a:r>
              <a:rPr lang="de-DE" sz="2400" dirty="0">
                <a:ea typeface="+mn-ea"/>
                <a:cs typeface="+mn-cs"/>
              </a:rPr>
              <a:t> </a:t>
            </a:r>
            <a:r>
              <a:rPr lang="de-DE" sz="2400" dirty="0" err="1">
                <a:ea typeface="+mn-ea"/>
                <a:cs typeface="+mn-cs"/>
              </a:rPr>
              <a:t>eklenirse</a:t>
            </a:r>
            <a:r>
              <a:rPr lang="de-DE" sz="2400" dirty="0">
                <a:ea typeface="+mn-ea"/>
                <a:cs typeface="+mn-cs"/>
              </a:rPr>
              <a:t> </a:t>
            </a:r>
            <a:r>
              <a:rPr lang="de-DE" sz="2400" dirty="0" err="1">
                <a:ea typeface="+mn-ea"/>
                <a:cs typeface="+mn-cs"/>
              </a:rPr>
              <a:t>nükleozit</a:t>
            </a:r>
            <a:r>
              <a:rPr lang="de-DE" sz="2400" dirty="0">
                <a:ea typeface="+mn-ea"/>
                <a:cs typeface="+mn-cs"/>
              </a:rPr>
              <a:t> </a:t>
            </a:r>
            <a:r>
              <a:rPr lang="de-DE" sz="2400" dirty="0" err="1">
                <a:ea typeface="+mn-ea"/>
                <a:cs typeface="+mn-cs"/>
              </a:rPr>
              <a:t>adı</a:t>
            </a:r>
            <a:r>
              <a:rPr lang="de-DE" sz="2400" dirty="0">
                <a:ea typeface="+mn-ea"/>
                <a:cs typeface="+mn-cs"/>
              </a:rPr>
              <a:t> </a:t>
            </a:r>
            <a:r>
              <a:rPr lang="de-DE" sz="2400" dirty="0" err="1">
                <a:ea typeface="+mn-ea"/>
                <a:cs typeface="+mn-cs"/>
              </a:rPr>
              <a:t>verilen</a:t>
            </a:r>
            <a:r>
              <a:rPr lang="de-DE" sz="2400" dirty="0">
                <a:ea typeface="+mn-ea"/>
                <a:cs typeface="+mn-cs"/>
              </a:rPr>
              <a:t> </a:t>
            </a:r>
            <a:r>
              <a:rPr lang="de-DE" sz="2400" dirty="0" err="1">
                <a:ea typeface="+mn-ea"/>
                <a:cs typeface="+mn-cs"/>
              </a:rPr>
              <a:t>bileşikler</a:t>
            </a:r>
            <a:r>
              <a:rPr lang="de-DE" sz="2400" dirty="0">
                <a:ea typeface="+mn-ea"/>
                <a:cs typeface="+mn-cs"/>
              </a:rPr>
              <a:t> </a:t>
            </a:r>
            <a:r>
              <a:rPr lang="de-DE" sz="2400" dirty="0" err="1">
                <a:ea typeface="+mn-ea"/>
                <a:cs typeface="+mn-cs"/>
              </a:rPr>
              <a:t>meydana</a:t>
            </a:r>
            <a:r>
              <a:rPr lang="de-DE" sz="2400" dirty="0">
                <a:ea typeface="+mn-ea"/>
                <a:cs typeface="+mn-cs"/>
              </a:rPr>
              <a:t> </a:t>
            </a:r>
            <a:r>
              <a:rPr lang="de-DE" sz="2400" dirty="0" err="1">
                <a:ea typeface="+mn-ea"/>
                <a:cs typeface="+mn-cs"/>
              </a:rPr>
              <a:t>gelir</a:t>
            </a:r>
            <a:r>
              <a:rPr lang="de-DE" sz="2400" dirty="0">
                <a:ea typeface="+mn-ea"/>
                <a:cs typeface="+mn-cs"/>
              </a:rPr>
              <a:t>. </a:t>
            </a:r>
            <a:r>
              <a:rPr lang="en-US" sz="2400" dirty="0" err="1">
                <a:ea typeface="+mn-ea"/>
                <a:cs typeface="+mn-cs"/>
              </a:rPr>
              <a:t>Bazlar</a:t>
            </a:r>
            <a:r>
              <a:rPr lang="en-US" sz="2400" dirty="0">
                <a:ea typeface="+mn-ea"/>
                <a:cs typeface="+mn-cs"/>
              </a:rPr>
              <a:t> </a:t>
            </a:r>
            <a:r>
              <a:rPr lang="en-US" sz="2400" dirty="0" err="1">
                <a:ea typeface="+mn-ea"/>
                <a:cs typeface="+mn-cs"/>
              </a:rPr>
              <a:t>şekere</a:t>
            </a:r>
            <a:r>
              <a:rPr lang="en-US" sz="2400" dirty="0">
                <a:ea typeface="+mn-ea"/>
                <a:cs typeface="+mn-cs"/>
              </a:rPr>
              <a:t> N-</a:t>
            </a:r>
            <a:r>
              <a:rPr lang="en-US" sz="2400" dirty="0" err="1">
                <a:ea typeface="+mn-ea"/>
                <a:cs typeface="+mn-cs"/>
              </a:rPr>
              <a:t>glikozidik</a:t>
            </a:r>
            <a:r>
              <a:rPr lang="en-US" sz="2400" dirty="0">
                <a:ea typeface="+mn-ea"/>
                <a:cs typeface="+mn-cs"/>
              </a:rPr>
              <a:t> </a:t>
            </a:r>
            <a:r>
              <a:rPr lang="en-US" sz="2400" dirty="0" err="1">
                <a:ea typeface="+mn-ea"/>
                <a:cs typeface="+mn-cs"/>
              </a:rPr>
              <a:t>bağı</a:t>
            </a:r>
            <a:r>
              <a:rPr lang="en-US" sz="2400" dirty="0">
                <a:ea typeface="+mn-ea"/>
                <a:cs typeface="+mn-cs"/>
              </a:rPr>
              <a:t> </a:t>
            </a:r>
            <a:r>
              <a:rPr lang="en-US" sz="2400" dirty="0" err="1">
                <a:ea typeface="+mn-ea"/>
                <a:cs typeface="+mn-cs"/>
              </a:rPr>
              <a:t>ile</a:t>
            </a:r>
            <a:r>
              <a:rPr lang="en-US" sz="2400" dirty="0">
                <a:ea typeface="+mn-ea"/>
                <a:cs typeface="+mn-cs"/>
              </a:rPr>
              <a:t> </a:t>
            </a:r>
            <a:r>
              <a:rPr lang="en-US" sz="2400" dirty="0" err="1">
                <a:ea typeface="+mn-ea"/>
                <a:cs typeface="+mn-cs"/>
              </a:rPr>
              <a:t>bağlı</a:t>
            </a:r>
            <a:r>
              <a:rPr lang="en-US" sz="2400" dirty="0">
                <a:ea typeface="+mn-ea"/>
                <a:cs typeface="+mn-cs"/>
              </a:rPr>
              <a:t> </a:t>
            </a:r>
            <a:r>
              <a:rPr lang="en-US" sz="2400" dirty="0" err="1">
                <a:ea typeface="+mn-ea"/>
                <a:cs typeface="+mn-cs"/>
              </a:rPr>
              <a:t>durumdadır</a:t>
            </a:r>
            <a:r>
              <a:rPr lang="en-US" sz="2400" dirty="0">
                <a:ea typeface="+mn-ea"/>
                <a:cs typeface="+mn-cs"/>
              </a:rPr>
              <a:t>.</a:t>
            </a:r>
            <a:endParaRPr lang="tr-TR" sz="2400" dirty="0">
              <a:ea typeface="+mn-ea"/>
              <a:cs typeface="+mn-cs"/>
            </a:endParaRPr>
          </a:p>
        </p:txBody>
      </p:sp>
      <p:graphicFrame>
        <p:nvGraphicFramePr>
          <p:cNvPr id="5" name="Object 17"/>
          <p:cNvGraphicFramePr>
            <a:graphicFrameLocks noChangeAspect="1"/>
          </p:cNvGraphicFramePr>
          <p:nvPr>
            <p:extLst>
              <p:ext uri="{D42A27DB-BD31-4B8C-83A1-F6EECF244321}">
                <p14:modId xmlns:p14="http://schemas.microsoft.com/office/powerpoint/2010/main" val="2666935802"/>
              </p:ext>
            </p:extLst>
          </p:nvPr>
        </p:nvGraphicFramePr>
        <p:xfrm>
          <a:off x="6228184" y="2852936"/>
          <a:ext cx="2352675" cy="1428750"/>
        </p:xfrm>
        <a:graphic>
          <a:graphicData uri="http://schemas.openxmlformats.org/presentationml/2006/ole">
            <mc:AlternateContent xmlns:mc="http://schemas.openxmlformats.org/markup-compatibility/2006">
              <mc:Choice xmlns:v="urn:schemas-microsoft-com:vml" Requires="v">
                <p:oleObj spid="_x0000_s49225" r:id="rId3" imgW="1844082" imgH="1004821" progId="">
                  <p:embed/>
                </p:oleObj>
              </mc:Choice>
              <mc:Fallback>
                <p:oleObj r:id="rId3" imgW="1844082" imgH="100482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852936"/>
                        <a:ext cx="2352675" cy="1428750"/>
                      </a:xfrm>
                      <a:prstGeom prst="rect">
                        <a:avLst/>
                      </a:prstGeom>
                      <a:noFill/>
                      <a:ln>
                        <a:noFill/>
                      </a:ln>
                      <a:effectLst/>
                      <a:extLst>
                        <a:ext uri="{909E8E84-426E-40dd-AFC4-6F175D3DCCD1}">
                          <a14:hiddenFill xmlns:a14="http://schemas.microsoft.com/office/drawing/2010/main" xmlns="">
                            <a:solidFill>
                              <a:srgbClr val="FF66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5E574E">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US">
              <a:ea typeface="+mj-ea"/>
              <a:cs typeface="+mj-cs"/>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3430" r="-73430"/>
          <a:stretch>
            <a:fillRect/>
          </a:stretch>
        </p:blipFill>
        <p:spPr>
          <a:xfrm>
            <a:off x="-1331913" y="1412875"/>
            <a:ext cx="7848601" cy="43846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64163" y="1412875"/>
            <a:ext cx="3168650" cy="42481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01-00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6" r="-546"/>
          <a:stretch>
            <a:fillRect/>
          </a:stretch>
        </p:blipFill>
        <p:spPr>
          <a:xfrm>
            <a:off x="0" y="0"/>
            <a:ext cx="9144000" cy="66690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p:cNvSpPr>
            <a:spLocks noGrp="1" noChangeArrowheads="1"/>
          </p:cNvSpPr>
          <p:nvPr>
            <p:ph type="title"/>
          </p:nvPr>
        </p:nvSpPr>
        <p:spPr/>
        <p:txBody>
          <a:bodyPr/>
          <a:lstStyle/>
          <a:p>
            <a:pPr fontAlgn="auto">
              <a:spcAft>
                <a:spcPts val="0"/>
              </a:spcAft>
              <a:defRPr/>
            </a:pPr>
            <a:r>
              <a:rPr lang="tr-TR" dirty="0" smtClean="0">
                <a:ea typeface="+mj-ea"/>
                <a:cs typeface="+mj-cs"/>
              </a:rPr>
              <a:t/>
            </a:r>
            <a:br>
              <a:rPr lang="tr-TR" dirty="0" smtClean="0">
                <a:ea typeface="+mj-ea"/>
                <a:cs typeface="+mj-cs"/>
              </a:rPr>
            </a:br>
            <a:r>
              <a:rPr lang="tr-TR" dirty="0" smtClean="0">
                <a:ea typeface="+mj-ea"/>
                <a:cs typeface="+mj-cs"/>
              </a:rPr>
              <a:t>D) </a:t>
            </a:r>
            <a:r>
              <a:rPr lang="en-US" dirty="0" smtClean="0">
                <a:ea typeface="+mj-ea"/>
                <a:cs typeface="+mj-cs"/>
              </a:rPr>
              <a:t>NÜKLEOTİTLER</a:t>
            </a:r>
            <a:endParaRPr lang="tr-TR" dirty="0" smtClean="0">
              <a:ea typeface="+mj-ea"/>
              <a:cs typeface="+mj-cs"/>
            </a:endParaRPr>
          </a:p>
        </p:txBody>
      </p:sp>
      <p:sp>
        <p:nvSpPr>
          <p:cNvPr id="183299" name="Rectangle 3"/>
          <p:cNvSpPr>
            <a:spLocks noGrp="1" noChangeArrowheads="1"/>
          </p:cNvSpPr>
          <p:nvPr>
            <p:ph type="body" sz="half" idx="1"/>
          </p:nvPr>
        </p:nvSpPr>
        <p:spPr>
          <a:xfrm>
            <a:off x="838200" y="2362200"/>
            <a:ext cx="4525963" cy="3724275"/>
          </a:xfrm>
        </p:spPr>
        <p:txBody>
          <a:bodyPr>
            <a:normAutofit fontScale="85000" lnSpcReduction="20000"/>
          </a:bodyPr>
          <a:lstStyle/>
          <a:p>
            <a:pPr fontAlgn="auto">
              <a:lnSpc>
                <a:spcPct val="150000"/>
              </a:lnSpc>
              <a:spcAft>
                <a:spcPts val="0"/>
              </a:spcAft>
              <a:defRPr/>
            </a:pPr>
            <a:r>
              <a:rPr lang="en-US" sz="2600" dirty="0" err="1" smtClean="0">
                <a:ea typeface="+mn-ea"/>
                <a:cs typeface="+mn-cs"/>
              </a:rPr>
              <a:t>Nükleozitlerin</a:t>
            </a:r>
            <a:r>
              <a:rPr lang="en-US" sz="2600" dirty="0" smtClean="0">
                <a:ea typeface="+mn-ea"/>
                <a:cs typeface="+mn-cs"/>
              </a:rPr>
              <a:t> </a:t>
            </a:r>
            <a:r>
              <a:rPr lang="en-US" sz="2600" dirty="0" err="1" smtClean="0">
                <a:ea typeface="+mn-ea"/>
                <a:cs typeface="+mn-cs"/>
              </a:rPr>
              <a:t>riboz</a:t>
            </a:r>
            <a:r>
              <a:rPr lang="en-US" sz="2600" dirty="0" smtClean="0">
                <a:ea typeface="+mn-ea"/>
                <a:cs typeface="+mn-cs"/>
              </a:rPr>
              <a:t> </a:t>
            </a:r>
            <a:r>
              <a:rPr lang="en-US" sz="2600" dirty="0" err="1" smtClean="0">
                <a:ea typeface="+mn-ea"/>
                <a:cs typeface="+mn-cs"/>
              </a:rPr>
              <a:t>veya</a:t>
            </a:r>
            <a:r>
              <a:rPr lang="en-US" sz="2600" dirty="0" smtClean="0">
                <a:ea typeface="+mn-ea"/>
                <a:cs typeface="+mn-cs"/>
              </a:rPr>
              <a:t> </a:t>
            </a:r>
            <a:r>
              <a:rPr lang="en-US" sz="2600" dirty="0" err="1" smtClean="0">
                <a:ea typeface="+mn-ea"/>
                <a:cs typeface="+mn-cs"/>
              </a:rPr>
              <a:t>deoksiriboz</a:t>
            </a:r>
            <a:r>
              <a:rPr lang="en-US" sz="2600" dirty="0" smtClean="0">
                <a:ea typeface="+mn-ea"/>
                <a:cs typeface="+mn-cs"/>
              </a:rPr>
              <a:t> </a:t>
            </a:r>
            <a:r>
              <a:rPr lang="en-US" sz="2600" dirty="0" err="1" smtClean="0">
                <a:ea typeface="+mn-ea"/>
                <a:cs typeface="+mn-cs"/>
              </a:rPr>
              <a:t>şekerlerine</a:t>
            </a:r>
            <a:r>
              <a:rPr lang="en-US" sz="2600" dirty="0" smtClean="0">
                <a:ea typeface="+mn-ea"/>
                <a:cs typeface="+mn-cs"/>
              </a:rPr>
              <a:t> </a:t>
            </a:r>
            <a:r>
              <a:rPr lang="en-US" sz="2600" dirty="0" err="1" smtClean="0">
                <a:ea typeface="+mn-ea"/>
                <a:cs typeface="+mn-cs"/>
              </a:rPr>
              <a:t>bir</a:t>
            </a:r>
            <a:r>
              <a:rPr lang="en-US" sz="2600" dirty="0" smtClean="0">
                <a:ea typeface="+mn-ea"/>
                <a:cs typeface="+mn-cs"/>
              </a:rPr>
              <a:t> </a:t>
            </a:r>
            <a:r>
              <a:rPr lang="en-US" sz="2600" dirty="0" err="1" smtClean="0">
                <a:ea typeface="+mn-ea"/>
                <a:cs typeface="+mn-cs"/>
              </a:rPr>
              <a:t>veya</a:t>
            </a:r>
            <a:r>
              <a:rPr lang="en-US" sz="2600" dirty="0" smtClean="0">
                <a:ea typeface="+mn-ea"/>
                <a:cs typeface="+mn-cs"/>
              </a:rPr>
              <a:t> </a:t>
            </a:r>
            <a:r>
              <a:rPr lang="en-US" sz="2600" dirty="0" err="1" smtClean="0">
                <a:ea typeface="+mn-ea"/>
                <a:cs typeface="+mn-cs"/>
              </a:rPr>
              <a:t>daha</a:t>
            </a:r>
            <a:r>
              <a:rPr lang="en-US" sz="2600" dirty="0" smtClean="0">
                <a:ea typeface="+mn-ea"/>
                <a:cs typeface="+mn-cs"/>
              </a:rPr>
              <a:t> </a:t>
            </a:r>
            <a:r>
              <a:rPr lang="en-US" sz="2600" dirty="0" err="1" smtClean="0">
                <a:ea typeface="+mn-ea"/>
                <a:cs typeface="+mn-cs"/>
              </a:rPr>
              <a:t>çok</a:t>
            </a:r>
            <a:r>
              <a:rPr lang="en-US" sz="2600" dirty="0" smtClean="0">
                <a:ea typeface="+mn-ea"/>
                <a:cs typeface="+mn-cs"/>
              </a:rPr>
              <a:t> </a:t>
            </a:r>
            <a:r>
              <a:rPr lang="en-US" sz="2600" dirty="0" err="1" smtClean="0">
                <a:ea typeface="+mn-ea"/>
                <a:cs typeface="+mn-cs"/>
              </a:rPr>
              <a:t>fosfat</a:t>
            </a:r>
            <a:r>
              <a:rPr lang="en-US" sz="2600" dirty="0" smtClean="0">
                <a:ea typeface="+mn-ea"/>
                <a:cs typeface="+mn-cs"/>
              </a:rPr>
              <a:t> </a:t>
            </a:r>
            <a:r>
              <a:rPr lang="en-US" sz="2600" dirty="0" err="1" smtClean="0">
                <a:ea typeface="+mn-ea"/>
                <a:cs typeface="+mn-cs"/>
              </a:rPr>
              <a:t>grubunun</a:t>
            </a:r>
            <a:r>
              <a:rPr lang="en-US" sz="2600" dirty="0" smtClean="0">
                <a:ea typeface="+mn-ea"/>
                <a:cs typeface="+mn-cs"/>
              </a:rPr>
              <a:t> </a:t>
            </a:r>
            <a:r>
              <a:rPr lang="en-US" sz="2600" dirty="0" err="1" smtClean="0">
                <a:ea typeface="+mn-ea"/>
                <a:cs typeface="+mn-cs"/>
              </a:rPr>
              <a:t>eklenmesiyle</a:t>
            </a:r>
            <a:r>
              <a:rPr lang="en-US" sz="2600" dirty="0" smtClean="0">
                <a:ea typeface="+mn-ea"/>
                <a:cs typeface="+mn-cs"/>
              </a:rPr>
              <a:t> </a:t>
            </a:r>
            <a:r>
              <a:rPr lang="en-US" sz="2600" dirty="0" err="1" smtClean="0">
                <a:ea typeface="+mn-ea"/>
                <a:cs typeface="+mn-cs"/>
              </a:rPr>
              <a:t>nükleotitler</a:t>
            </a:r>
            <a:r>
              <a:rPr lang="en-US" sz="2600" dirty="0" smtClean="0">
                <a:ea typeface="+mn-ea"/>
                <a:cs typeface="+mn-cs"/>
              </a:rPr>
              <a:t> </a:t>
            </a:r>
            <a:r>
              <a:rPr lang="en-US" sz="2600" dirty="0" err="1" smtClean="0">
                <a:ea typeface="+mn-ea"/>
                <a:cs typeface="+mn-cs"/>
              </a:rPr>
              <a:t>meydana</a:t>
            </a:r>
            <a:r>
              <a:rPr lang="en-US" sz="2600" dirty="0" smtClean="0">
                <a:ea typeface="+mn-ea"/>
                <a:cs typeface="+mn-cs"/>
              </a:rPr>
              <a:t> </a:t>
            </a:r>
            <a:r>
              <a:rPr lang="en-US" sz="2600" dirty="0" err="1" smtClean="0">
                <a:ea typeface="+mn-ea"/>
                <a:cs typeface="+mn-cs"/>
              </a:rPr>
              <a:t>gelir</a:t>
            </a:r>
            <a:r>
              <a:rPr lang="en-US" sz="2600" dirty="0" smtClean="0">
                <a:ea typeface="+mn-ea"/>
                <a:cs typeface="+mn-cs"/>
              </a:rPr>
              <a:t>. </a:t>
            </a:r>
            <a:r>
              <a:rPr lang="en-US" sz="2600" dirty="0" err="1" smtClean="0">
                <a:ea typeface="+mn-ea"/>
                <a:cs typeface="+mn-cs"/>
              </a:rPr>
              <a:t>Genellikle</a:t>
            </a:r>
            <a:r>
              <a:rPr lang="en-US" sz="2600" dirty="0" smtClean="0">
                <a:ea typeface="+mn-ea"/>
                <a:cs typeface="+mn-cs"/>
              </a:rPr>
              <a:t> </a:t>
            </a:r>
            <a:r>
              <a:rPr lang="en-US" sz="2600" dirty="0" err="1" smtClean="0">
                <a:ea typeface="+mn-ea"/>
                <a:cs typeface="+mn-cs"/>
              </a:rPr>
              <a:t>fosfat</a:t>
            </a:r>
            <a:r>
              <a:rPr lang="en-US" sz="2600" dirty="0" smtClean="0">
                <a:ea typeface="+mn-ea"/>
                <a:cs typeface="+mn-cs"/>
              </a:rPr>
              <a:t> </a:t>
            </a:r>
            <a:r>
              <a:rPr lang="en-US" sz="2600" dirty="0" err="1" smtClean="0">
                <a:ea typeface="+mn-ea"/>
                <a:cs typeface="+mn-cs"/>
              </a:rPr>
              <a:t>grubu</a:t>
            </a:r>
            <a:r>
              <a:rPr lang="en-US" sz="2600" dirty="0" smtClean="0">
                <a:ea typeface="+mn-ea"/>
                <a:cs typeface="+mn-cs"/>
              </a:rPr>
              <a:t> </a:t>
            </a:r>
            <a:r>
              <a:rPr lang="en-US" sz="2600" dirty="0" err="1" smtClean="0">
                <a:ea typeface="+mn-ea"/>
                <a:cs typeface="+mn-cs"/>
              </a:rPr>
              <a:t>şekerin</a:t>
            </a:r>
            <a:r>
              <a:rPr lang="en-US" sz="2600" dirty="0" smtClean="0">
                <a:ea typeface="+mn-ea"/>
                <a:cs typeface="+mn-cs"/>
              </a:rPr>
              <a:t> 5’ </a:t>
            </a:r>
            <a:r>
              <a:rPr lang="en-US" sz="2600" dirty="0" err="1" smtClean="0">
                <a:ea typeface="+mn-ea"/>
                <a:cs typeface="+mn-cs"/>
              </a:rPr>
              <a:t>karbonuna</a:t>
            </a:r>
            <a:r>
              <a:rPr lang="en-US" sz="2600" dirty="0" smtClean="0">
                <a:ea typeface="+mn-ea"/>
                <a:cs typeface="+mn-cs"/>
              </a:rPr>
              <a:t> ester </a:t>
            </a:r>
            <a:r>
              <a:rPr lang="en-US" sz="2600" dirty="0" err="1" smtClean="0">
                <a:ea typeface="+mn-ea"/>
                <a:cs typeface="+mn-cs"/>
              </a:rPr>
              <a:t>bağı</a:t>
            </a:r>
            <a:r>
              <a:rPr lang="en-US" sz="2600" dirty="0" smtClean="0">
                <a:ea typeface="+mn-ea"/>
                <a:cs typeface="+mn-cs"/>
              </a:rPr>
              <a:t> </a:t>
            </a:r>
            <a:r>
              <a:rPr lang="en-US" sz="2600" dirty="0" err="1" smtClean="0">
                <a:ea typeface="+mn-ea"/>
                <a:cs typeface="+mn-cs"/>
              </a:rPr>
              <a:t>ile</a:t>
            </a:r>
            <a:r>
              <a:rPr lang="en-US" sz="2600" dirty="0" smtClean="0">
                <a:ea typeface="+mn-ea"/>
                <a:cs typeface="+mn-cs"/>
              </a:rPr>
              <a:t> </a:t>
            </a:r>
            <a:r>
              <a:rPr lang="en-US" sz="2600" dirty="0" err="1" smtClean="0">
                <a:ea typeface="+mn-ea"/>
                <a:cs typeface="+mn-cs"/>
              </a:rPr>
              <a:t>bağlı</a:t>
            </a:r>
            <a:r>
              <a:rPr lang="en-US" sz="2600" dirty="0" smtClean="0">
                <a:ea typeface="+mn-ea"/>
                <a:cs typeface="+mn-cs"/>
              </a:rPr>
              <a:t> </a:t>
            </a:r>
            <a:r>
              <a:rPr lang="en-US" sz="2600" dirty="0" err="1" smtClean="0">
                <a:ea typeface="+mn-ea"/>
                <a:cs typeface="+mn-cs"/>
              </a:rPr>
              <a:t>durumdadır</a:t>
            </a:r>
            <a:r>
              <a:rPr lang="en-US" sz="2600" dirty="0" smtClean="0">
                <a:ea typeface="+mn-ea"/>
                <a:cs typeface="+mn-cs"/>
              </a:rPr>
              <a:t>.</a:t>
            </a:r>
            <a:r>
              <a:rPr lang="tr-TR" sz="2600" dirty="0" smtClean="0">
                <a:ea typeface="+mn-ea"/>
                <a:cs typeface="+mn-cs"/>
              </a:rPr>
              <a:t>  </a:t>
            </a:r>
          </a:p>
          <a:p>
            <a:pPr fontAlgn="auto">
              <a:spcAft>
                <a:spcPts val="0"/>
              </a:spcAft>
              <a:defRPr/>
            </a:pPr>
            <a:endParaRPr lang="tr-TR" sz="2800" dirty="0" smtClean="0">
              <a:ea typeface="+mn-ea"/>
              <a:cs typeface="+mn-cs"/>
            </a:endParaRPr>
          </a:p>
        </p:txBody>
      </p:sp>
      <p:graphicFrame>
        <p:nvGraphicFramePr>
          <p:cNvPr id="51203" name="Object 4"/>
          <p:cNvGraphicFramePr>
            <a:graphicFrameLocks noGrp="1" noChangeAspect="1"/>
          </p:cNvGraphicFramePr>
          <p:nvPr>
            <p:ph sz="half" idx="2"/>
          </p:nvPr>
        </p:nvGraphicFramePr>
        <p:xfrm>
          <a:off x="5578475" y="2597150"/>
          <a:ext cx="2809875" cy="1374775"/>
        </p:xfrm>
        <a:graphic>
          <a:graphicData uri="http://schemas.openxmlformats.org/presentationml/2006/ole">
            <mc:AlternateContent xmlns:mc="http://schemas.openxmlformats.org/markup-compatibility/2006">
              <mc:Choice xmlns:v="urn:schemas-microsoft-com:vml" Requires="v">
                <p:oleObj spid="_x0000_s51273" r:id="rId3" imgW="1996207" imgH="976544" progId="">
                  <p:embed/>
                </p:oleObj>
              </mc:Choice>
              <mc:Fallback>
                <p:oleObj r:id="rId3" imgW="1996207" imgH="976544" progId="">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5" y="2597150"/>
                        <a:ext cx="2809875"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8" name="Rectangle 8"/>
          <p:cNvSpPr>
            <a:spLocks noGrp="1" noChangeArrowheads="1"/>
          </p:cNvSpPr>
          <p:nvPr>
            <p:ph type="title"/>
          </p:nvPr>
        </p:nvSpPr>
        <p:spPr/>
        <p:txBody>
          <a:bodyPr/>
          <a:lstStyle/>
          <a:p>
            <a:pPr fontAlgn="auto">
              <a:spcAft>
                <a:spcPts val="0"/>
              </a:spcAft>
              <a:defRPr/>
            </a:pPr>
            <a:endParaRPr lang="en-US" smtClean="0">
              <a:ea typeface="+mj-ea"/>
              <a:cs typeface="+mj-cs"/>
            </a:endParaRPr>
          </a:p>
        </p:txBody>
      </p:sp>
      <p:pic>
        <p:nvPicPr>
          <p:cNvPr id="17920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412875"/>
            <a:ext cx="4038600" cy="38163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79207"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484313"/>
            <a:ext cx="4038600" cy="37449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28600"/>
            <a:ext cx="8229600" cy="608013"/>
          </a:xfrm>
        </p:spPr>
        <p:txBody>
          <a:bodyPr>
            <a:normAutofit fontScale="90000"/>
          </a:bodyPr>
          <a:lstStyle/>
          <a:p>
            <a:pPr fontAlgn="auto">
              <a:spcAft>
                <a:spcPts val="0"/>
              </a:spcAft>
              <a:defRPr/>
            </a:pPr>
            <a:r>
              <a:rPr lang="tr-TR" sz="4000" dirty="0" smtClean="0">
                <a:ea typeface="+mj-ea"/>
                <a:cs typeface="+mj-cs"/>
              </a:rPr>
              <a:t>		E) </a:t>
            </a:r>
            <a:r>
              <a:rPr lang="en-US" sz="4000" dirty="0" smtClean="0">
                <a:ea typeface="+mj-ea"/>
                <a:cs typeface="+mj-cs"/>
              </a:rPr>
              <a:t>POLİNÜKLEOTİTLER</a:t>
            </a:r>
            <a:endParaRPr lang="tr-TR" sz="4000" dirty="0" smtClean="0">
              <a:ea typeface="+mj-ea"/>
              <a:cs typeface="+mj-cs"/>
            </a:endParaRPr>
          </a:p>
        </p:txBody>
      </p:sp>
      <p:sp>
        <p:nvSpPr>
          <p:cNvPr id="190467" name="Rectangle 3"/>
          <p:cNvSpPr>
            <a:spLocks noGrp="1" noChangeArrowheads="1"/>
          </p:cNvSpPr>
          <p:nvPr>
            <p:ph idx="1"/>
          </p:nvPr>
        </p:nvSpPr>
        <p:spPr>
          <a:xfrm>
            <a:off x="463715" y="1556792"/>
            <a:ext cx="8229600" cy="4681190"/>
          </a:xfrm>
        </p:spPr>
        <p:txBody>
          <a:bodyPr>
            <a:normAutofit/>
          </a:bodyPr>
          <a:lstStyle/>
          <a:p>
            <a:pPr fontAlgn="auto">
              <a:lnSpc>
                <a:spcPct val="140000"/>
              </a:lnSpc>
              <a:spcAft>
                <a:spcPts val="0"/>
              </a:spcAft>
              <a:defRPr/>
            </a:pPr>
            <a:r>
              <a:rPr lang="en-US" dirty="0" smtClean="0">
                <a:ea typeface="+mn-ea"/>
                <a:cs typeface="+mn-cs"/>
              </a:rPr>
              <a:t>3’-5’ </a:t>
            </a:r>
            <a:r>
              <a:rPr lang="en-US" dirty="0" err="1" smtClean="0">
                <a:ea typeface="+mn-ea"/>
                <a:cs typeface="+mn-cs"/>
              </a:rPr>
              <a:t>fosfodiester</a:t>
            </a:r>
            <a:r>
              <a:rPr lang="en-US" dirty="0" smtClean="0">
                <a:ea typeface="+mn-ea"/>
                <a:cs typeface="+mn-cs"/>
              </a:rPr>
              <a:t> </a:t>
            </a:r>
            <a:r>
              <a:rPr lang="en-US" dirty="0" err="1" smtClean="0">
                <a:ea typeface="+mn-ea"/>
                <a:cs typeface="+mn-cs"/>
              </a:rPr>
              <a:t>bağları</a:t>
            </a:r>
            <a:r>
              <a:rPr lang="en-US" dirty="0" smtClean="0">
                <a:ea typeface="+mn-ea"/>
                <a:cs typeface="+mn-cs"/>
              </a:rPr>
              <a:t> </a:t>
            </a:r>
            <a:r>
              <a:rPr lang="tr-TR" dirty="0" smtClean="0">
                <a:ea typeface="+mn-ea"/>
                <a:cs typeface="+mn-cs"/>
              </a:rPr>
              <a:t>ile</a:t>
            </a:r>
            <a:r>
              <a:rPr lang="en-US" dirty="0" smtClean="0">
                <a:ea typeface="+mn-ea"/>
                <a:cs typeface="+mn-cs"/>
              </a:rPr>
              <a:t> </a:t>
            </a:r>
            <a:r>
              <a:rPr lang="en-US" dirty="0" err="1" smtClean="0">
                <a:ea typeface="+mn-ea"/>
                <a:cs typeface="+mn-cs"/>
              </a:rPr>
              <a:t>nükleotidler</a:t>
            </a:r>
            <a:r>
              <a:rPr lang="en-US" dirty="0" smtClean="0">
                <a:ea typeface="+mn-ea"/>
                <a:cs typeface="+mn-cs"/>
              </a:rPr>
              <a:t>, </a:t>
            </a:r>
            <a:r>
              <a:rPr lang="en-US" dirty="0" err="1" smtClean="0">
                <a:ea typeface="+mn-ea"/>
                <a:cs typeface="+mn-cs"/>
              </a:rPr>
              <a:t>polimerize</a:t>
            </a:r>
            <a:r>
              <a:rPr lang="en-US" dirty="0" smtClean="0">
                <a:ea typeface="+mn-ea"/>
                <a:cs typeface="+mn-cs"/>
              </a:rPr>
              <a:t> </a:t>
            </a:r>
            <a:r>
              <a:rPr lang="en-US" dirty="0" err="1" smtClean="0">
                <a:ea typeface="+mn-ea"/>
                <a:cs typeface="+mn-cs"/>
              </a:rPr>
              <a:t>olarak</a:t>
            </a:r>
            <a:r>
              <a:rPr lang="en-US" dirty="0" smtClean="0">
                <a:ea typeface="+mn-ea"/>
                <a:cs typeface="+mn-cs"/>
              </a:rPr>
              <a:t> </a:t>
            </a:r>
            <a:r>
              <a:rPr lang="en-US" dirty="0" err="1" smtClean="0">
                <a:ea typeface="+mn-ea"/>
                <a:cs typeface="+mn-cs"/>
              </a:rPr>
              <a:t>polinükleotitleri</a:t>
            </a:r>
            <a:r>
              <a:rPr lang="en-US" dirty="0" smtClean="0">
                <a:ea typeface="+mn-ea"/>
                <a:cs typeface="+mn-cs"/>
              </a:rPr>
              <a:t> </a:t>
            </a:r>
            <a:r>
              <a:rPr lang="en-US" dirty="0" err="1" smtClean="0">
                <a:ea typeface="+mn-ea"/>
                <a:cs typeface="+mn-cs"/>
              </a:rPr>
              <a:t>oluştururlar</a:t>
            </a:r>
            <a:r>
              <a:rPr lang="en-US" dirty="0" smtClean="0">
                <a:ea typeface="+mn-ea"/>
                <a:cs typeface="+mn-cs"/>
              </a:rPr>
              <a:t>. </a:t>
            </a:r>
            <a:endParaRPr lang="tr-TR" dirty="0" smtClean="0">
              <a:ea typeface="+mn-ea"/>
              <a:cs typeface="+mn-cs"/>
            </a:endParaRPr>
          </a:p>
          <a:p>
            <a:pPr fontAlgn="auto">
              <a:lnSpc>
                <a:spcPct val="140000"/>
              </a:lnSpc>
              <a:spcAft>
                <a:spcPts val="0"/>
              </a:spcAft>
              <a:defRPr/>
            </a:pPr>
            <a:r>
              <a:rPr lang="en-US" dirty="0" err="1" smtClean="0">
                <a:ea typeface="+mn-ea"/>
                <a:cs typeface="+mn-cs"/>
              </a:rPr>
              <a:t>Ribonükleotitlerin</a:t>
            </a:r>
            <a:r>
              <a:rPr lang="en-US" dirty="0" smtClean="0">
                <a:ea typeface="+mn-ea"/>
                <a:cs typeface="+mn-cs"/>
              </a:rPr>
              <a:t> </a:t>
            </a:r>
            <a:r>
              <a:rPr lang="en-US" dirty="0" err="1" smtClean="0">
                <a:ea typeface="+mn-ea"/>
                <a:cs typeface="+mn-cs"/>
              </a:rPr>
              <a:t>polimerizasyonu</a:t>
            </a:r>
            <a:r>
              <a:rPr lang="en-US" dirty="0" smtClean="0">
                <a:ea typeface="+mn-ea"/>
                <a:cs typeface="+mn-cs"/>
              </a:rPr>
              <a:t> RNA </a:t>
            </a:r>
            <a:r>
              <a:rPr lang="en-US" dirty="0" err="1" smtClean="0">
                <a:ea typeface="+mn-ea"/>
                <a:cs typeface="+mn-cs"/>
              </a:rPr>
              <a:t>oluşumuna</a:t>
            </a:r>
            <a:r>
              <a:rPr lang="en-US" dirty="0" smtClean="0">
                <a:ea typeface="+mn-ea"/>
                <a:cs typeface="+mn-cs"/>
              </a:rPr>
              <a:t> </a:t>
            </a:r>
            <a:r>
              <a:rPr lang="en-US" dirty="0" err="1" smtClean="0">
                <a:ea typeface="+mn-ea"/>
                <a:cs typeface="+mn-cs"/>
              </a:rPr>
              <a:t>yol</a:t>
            </a:r>
            <a:r>
              <a:rPr lang="en-US" dirty="0" smtClean="0">
                <a:ea typeface="+mn-ea"/>
                <a:cs typeface="+mn-cs"/>
              </a:rPr>
              <a:t> </a:t>
            </a:r>
            <a:r>
              <a:rPr lang="en-US" dirty="0" err="1" smtClean="0">
                <a:ea typeface="+mn-ea"/>
                <a:cs typeface="+mn-cs"/>
              </a:rPr>
              <a:t>açarken</a:t>
            </a:r>
            <a:r>
              <a:rPr lang="en-US" dirty="0" smtClean="0">
                <a:ea typeface="+mn-ea"/>
                <a:cs typeface="+mn-cs"/>
              </a:rPr>
              <a:t>; </a:t>
            </a:r>
            <a:r>
              <a:rPr lang="en-US" dirty="0" err="1" smtClean="0">
                <a:ea typeface="+mn-ea"/>
                <a:cs typeface="+mn-cs"/>
              </a:rPr>
              <a:t>deoksiribonükleotitlerin</a:t>
            </a:r>
            <a:r>
              <a:rPr lang="en-US" dirty="0" smtClean="0">
                <a:ea typeface="+mn-ea"/>
                <a:cs typeface="+mn-cs"/>
              </a:rPr>
              <a:t> </a:t>
            </a:r>
            <a:r>
              <a:rPr lang="en-US" dirty="0" err="1" smtClean="0">
                <a:ea typeface="+mn-ea"/>
                <a:cs typeface="+mn-cs"/>
              </a:rPr>
              <a:t>polimerizasyonu</a:t>
            </a:r>
            <a:r>
              <a:rPr lang="en-US" dirty="0" smtClean="0">
                <a:ea typeface="+mn-ea"/>
                <a:cs typeface="+mn-cs"/>
              </a:rPr>
              <a:t> </a:t>
            </a:r>
            <a:r>
              <a:rPr lang="en-US" dirty="0" err="1" smtClean="0">
                <a:ea typeface="+mn-ea"/>
                <a:cs typeface="+mn-cs"/>
              </a:rPr>
              <a:t>sonucu</a:t>
            </a:r>
            <a:r>
              <a:rPr lang="en-US" dirty="0" smtClean="0">
                <a:ea typeface="+mn-ea"/>
                <a:cs typeface="+mn-cs"/>
              </a:rPr>
              <a:t> da DNA </a:t>
            </a:r>
            <a:r>
              <a:rPr lang="en-US" dirty="0" err="1" smtClean="0">
                <a:ea typeface="+mn-ea"/>
                <a:cs typeface="+mn-cs"/>
              </a:rPr>
              <a:t>oluşur</a:t>
            </a:r>
            <a:r>
              <a:rPr lang="en-US" dirty="0" smtClean="0">
                <a:ea typeface="+mn-ea"/>
                <a:cs typeface="+mn-cs"/>
              </a:rPr>
              <a:t>. </a:t>
            </a:r>
            <a:endParaRPr lang="tr-TR" dirty="0" smtClean="0">
              <a:ea typeface="+mn-ea"/>
              <a:cs typeface="+mn-cs"/>
            </a:endParaRPr>
          </a:p>
          <a:p>
            <a:pPr fontAlgn="auto">
              <a:lnSpc>
                <a:spcPct val="140000"/>
              </a:lnSpc>
              <a:spcAft>
                <a:spcPts val="0"/>
              </a:spcAft>
              <a:defRPr/>
            </a:pPr>
            <a:r>
              <a:rPr lang="en-US" dirty="0" smtClean="0">
                <a:ea typeface="+mn-ea"/>
                <a:cs typeface="+mn-cs"/>
              </a:rPr>
              <a:t>3’-5’ </a:t>
            </a:r>
            <a:r>
              <a:rPr lang="en-US" dirty="0" err="1" smtClean="0">
                <a:ea typeface="+mn-ea"/>
                <a:cs typeface="+mn-cs"/>
              </a:rPr>
              <a:t>Fosfodiester</a:t>
            </a:r>
            <a:r>
              <a:rPr lang="en-US" dirty="0" smtClean="0">
                <a:ea typeface="+mn-ea"/>
                <a:cs typeface="+mn-cs"/>
              </a:rPr>
              <a:t> </a:t>
            </a:r>
            <a:r>
              <a:rPr lang="en-US" dirty="0" err="1" smtClean="0">
                <a:ea typeface="+mn-ea"/>
                <a:cs typeface="+mn-cs"/>
              </a:rPr>
              <a:t>bağı</a:t>
            </a:r>
            <a:r>
              <a:rPr lang="en-US" dirty="0" smtClean="0">
                <a:ea typeface="+mn-ea"/>
                <a:cs typeface="+mn-cs"/>
              </a:rPr>
              <a:t> RNA </a:t>
            </a:r>
            <a:r>
              <a:rPr lang="en-US" dirty="0" err="1" smtClean="0">
                <a:ea typeface="+mn-ea"/>
                <a:cs typeface="+mn-cs"/>
              </a:rPr>
              <a:t>ve</a:t>
            </a:r>
            <a:r>
              <a:rPr lang="en-US" dirty="0" smtClean="0">
                <a:ea typeface="+mn-ea"/>
                <a:cs typeface="+mn-cs"/>
              </a:rPr>
              <a:t> DNA </a:t>
            </a:r>
            <a:r>
              <a:rPr lang="en-US" dirty="0" err="1" smtClean="0">
                <a:ea typeface="+mn-ea"/>
                <a:cs typeface="+mn-cs"/>
              </a:rPr>
              <a:t>daki</a:t>
            </a:r>
            <a:r>
              <a:rPr lang="en-US" dirty="0" smtClean="0">
                <a:ea typeface="+mn-ea"/>
                <a:cs typeface="+mn-cs"/>
              </a:rPr>
              <a:t> </a:t>
            </a:r>
            <a:r>
              <a:rPr lang="en-US" dirty="0" err="1" smtClean="0">
                <a:ea typeface="+mn-ea"/>
                <a:cs typeface="+mn-cs"/>
              </a:rPr>
              <a:t>polinükleotidlerin</a:t>
            </a:r>
            <a:r>
              <a:rPr lang="en-US" dirty="0" smtClean="0">
                <a:ea typeface="+mn-ea"/>
                <a:cs typeface="+mn-cs"/>
              </a:rPr>
              <a:t> </a:t>
            </a:r>
            <a:r>
              <a:rPr lang="en-US" dirty="0" err="1" smtClean="0">
                <a:ea typeface="+mn-ea"/>
                <a:cs typeface="+mn-cs"/>
              </a:rPr>
              <a:t>çatısını</a:t>
            </a:r>
            <a:r>
              <a:rPr lang="en-US" dirty="0" smtClean="0">
                <a:ea typeface="+mn-ea"/>
                <a:cs typeface="+mn-cs"/>
              </a:rPr>
              <a:t> </a:t>
            </a:r>
            <a:r>
              <a:rPr lang="en-US" dirty="0" err="1" smtClean="0">
                <a:ea typeface="+mn-ea"/>
                <a:cs typeface="+mn-cs"/>
              </a:rPr>
              <a:t>oluşturur</a:t>
            </a:r>
            <a:r>
              <a:rPr lang="en-US" dirty="0" smtClean="0">
                <a:ea typeface="+mn-ea"/>
                <a:cs typeface="+mn-cs"/>
              </a:rPr>
              <a:t>. </a:t>
            </a:r>
            <a:r>
              <a:rPr lang="de-DE" dirty="0" smtClean="0">
                <a:ea typeface="+mn-ea"/>
                <a:cs typeface="+mn-cs"/>
              </a:rPr>
              <a:t>Nükleik </a:t>
            </a:r>
            <a:r>
              <a:rPr lang="de-DE" dirty="0" err="1" smtClean="0">
                <a:ea typeface="+mn-ea"/>
                <a:cs typeface="+mn-cs"/>
              </a:rPr>
              <a:t>asit</a:t>
            </a:r>
            <a:r>
              <a:rPr lang="de-DE" dirty="0" smtClean="0">
                <a:ea typeface="+mn-ea"/>
                <a:cs typeface="+mn-cs"/>
              </a:rPr>
              <a:t> </a:t>
            </a:r>
            <a:r>
              <a:rPr lang="de-DE" dirty="0" err="1" smtClean="0">
                <a:ea typeface="+mn-ea"/>
                <a:cs typeface="+mn-cs"/>
              </a:rPr>
              <a:t>şekerlerinin</a:t>
            </a:r>
            <a:r>
              <a:rPr lang="de-DE" dirty="0" smtClean="0">
                <a:ea typeface="+mn-ea"/>
                <a:cs typeface="+mn-cs"/>
              </a:rPr>
              <a:t> 3’ </a:t>
            </a:r>
            <a:r>
              <a:rPr lang="de-DE" dirty="0" err="1" smtClean="0">
                <a:ea typeface="+mn-ea"/>
                <a:cs typeface="+mn-cs"/>
              </a:rPr>
              <a:t>karbon</a:t>
            </a:r>
            <a:r>
              <a:rPr lang="de-DE" dirty="0" smtClean="0">
                <a:ea typeface="+mn-ea"/>
                <a:cs typeface="+mn-cs"/>
              </a:rPr>
              <a:t> </a:t>
            </a:r>
            <a:r>
              <a:rPr lang="de-DE" dirty="0" err="1" smtClean="0">
                <a:ea typeface="+mn-ea"/>
                <a:cs typeface="+mn-cs"/>
              </a:rPr>
              <a:t>atomuna</a:t>
            </a:r>
            <a:r>
              <a:rPr lang="de-DE" dirty="0" smtClean="0">
                <a:ea typeface="+mn-ea"/>
                <a:cs typeface="+mn-cs"/>
              </a:rPr>
              <a:t> </a:t>
            </a:r>
            <a:r>
              <a:rPr lang="de-DE" dirty="0" err="1" smtClean="0">
                <a:ea typeface="+mn-ea"/>
                <a:cs typeface="+mn-cs"/>
              </a:rPr>
              <a:t>bağlı</a:t>
            </a:r>
            <a:r>
              <a:rPr lang="de-DE" dirty="0" smtClean="0">
                <a:ea typeface="+mn-ea"/>
                <a:cs typeface="+mn-cs"/>
              </a:rPr>
              <a:t> OH </a:t>
            </a:r>
            <a:r>
              <a:rPr lang="de-DE" dirty="0" err="1" smtClean="0">
                <a:ea typeface="+mn-ea"/>
                <a:cs typeface="+mn-cs"/>
              </a:rPr>
              <a:t>grubu</a:t>
            </a:r>
            <a:r>
              <a:rPr lang="de-DE" dirty="0" smtClean="0">
                <a:ea typeface="+mn-ea"/>
                <a:cs typeface="+mn-cs"/>
              </a:rPr>
              <a:t> </a:t>
            </a:r>
            <a:r>
              <a:rPr lang="de-DE" dirty="0" err="1" smtClean="0">
                <a:ea typeface="+mn-ea"/>
                <a:cs typeface="+mn-cs"/>
              </a:rPr>
              <a:t>kendinden</a:t>
            </a:r>
            <a:r>
              <a:rPr lang="de-DE" dirty="0" smtClean="0">
                <a:ea typeface="+mn-ea"/>
                <a:cs typeface="+mn-cs"/>
              </a:rPr>
              <a:t> </a:t>
            </a:r>
            <a:r>
              <a:rPr lang="de-DE" dirty="0" err="1" smtClean="0">
                <a:ea typeface="+mn-ea"/>
                <a:cs typeface="+mn-cs"/>
              </a:rPr>
              <a:t>sonra</a:t>
            </a:r>
            <a:r>
              <a:rPr lang="de-DE" dirty="0" smtClean="0">
                <a:ea typeface="+mn-ea"/>
                <a:cs typeface="+mn-cs"/>
              </a:rPr>
              <a:t> </a:t>
            </a:r>
            <a:r>
              <a:rPr lang="de-DE" dirty="0" err="1" smtClean="0">
                <a:ea typeface="+mn-ea"/>
                <a:cs typeface="+mn-cs"/>
              </a:rPr>
              <a:t>gelen</a:t>
            </a:r>
            <a:r>
              <a:rPr lang="de-DE" dirty="0" smtClean="0">
                <a:ea typeface="+mn-ea"/>
                <a:cs typeface="+mn-cs"/>
              </a:rPr>
              <a:t> </a:t>
            </a:r>
            <a:r>
              <a:rPr lang="de-DE" dirty="0" err="1" smtClean="0">
                <a:ea typeface="+mn-ea"/>
                <a:cs typeface="+mn-cs"/>
              </a:rPr>
              <a:t>nükleik</a:t>
            </a:r>
            <a:r>
              <a:rPr lang="de-DE" dirty="0" smtClean="0">
                <a:ea typeface="+mn-ea"/>
                <a:cs typeface="+mn-cs"/>
              </a:rPr>
              <a:t> </a:t>
            </a:r>
            <a:r>
              <a:rPr lang="de-DE" dirty="0" err="1" smtClean="0">
                <a:ea typeface="+mn-ea"/>
                <a:cs typeface="+mn-cs"/>
              </a:rPr>
              <a:t>asit</a:t>
            </a:r>
            <a:r>
              <a:rPr lang="de-DE" dirty="0" smtClean="0">
                <a:ea typeface="+mn-ea"/>
                <a:cs typeface="+mn-cs"/>
              </a:rPr>
              <a:t> </a:t>
            </a:r>
            <a:r>
              <a:rPr lang="de-DE" dirty="0" err="1" smtClean="0">
                <a:ea typeface="+mn-ea"/>
                <a:cs typeface="+mn-cs"/>
              </a:rPr>
              <a:t>şekerinin</a:t>
            </a:r>
            <a:r>
              <a:rPr lang="de-DE" dirty="0" smtClean="0">
                <a:ea typeface="+mn-ea"/>
                <a:cs typeface="+mn-cs"/>
              </a:rPr>
              <a:t> 5’ </a:t>
            </a:r>
            <a:r>
              <a:rPr lang="de-DE" dirty="0" err="1" smtClean="0">
                <a:ea typeface="+mn-ea"/>
                <a:cs typeface="+mn-cs"/>
              </a:rPr>
              <a:t>karbon</a:t>
            </a:r>
            <a:r>
              <a:rPr lang="de-DE" dirty="0" smtClean="0">
                <a:ea typeface="+mn-ea"/>
                <a:cs typeface="+mn-cs"/>
              </a:rPr>
              <a:t> </a:t>
            </a:r>
            <a:r>
              <a:rPr lang="de-DE" dirty="0" err="1" smtClean="0">
                <a:ea typeface="+mn-ea"/>
                <a:cs typeface="+mn-cs"/>
              </a:rPr>
              <a:t>atomuna</a:t>
            </a:r>
            <a:r>
              <a:rPr lang="de-DE" dirty="0" smtClean="0">
                <a:ea typeface="+mn-ea"/>
                <a:cs typeface="+mn-cs"/>
              </a:rPr>
              <a:t> </a:t>
            </a:r>
            <a:r>
              <a:rPr lang="de-DE" dirty="0" err="1" smtClean="0">
                <a:ea typeface="+mn-ea"/>
                <a:cs typeface="+mn-cs"/>
              </a:rPr>
              <a:t>bağlı</a:t>
            </a:r>
            <a:r>
              <a:rPr lang="de-DE" dirty="0" smtClean="0">
                <a:ea typeface="+mn-ea"/>
                <a:cs typeface="+mn-cs"/>
              </a:rPr>
              <a:t> </a:t>
            </a:r>
            <a:r>
              <a:rPr lang="de-DE" dirty="0" err="1" smtClean="0">
                <a:ea typeface="+mn-ea"/>
                <a:cs typeface="+mn-cs"/>
              </a:rPr>
              <a:t>fosfat</a:t>
            </a:r>
            <a:r>
              <a:rPr lang="de-DE" dirty="0" smtClean="0">
                <a:ea typeface="+mn-ea"/>
                <a:cs typeface="+mn-cs"/>
              </a:rPr>
              <a:t> </a:t>
            </a:r>
            <a:r>
              <a:rPr lang="de-DE" dirty="0" err="1" smtClean="0">
                <a:ea typeface="+mn-ea"/>
                <a:cs typeface="+mn-cs"/>
              </a:rPr>
              <a:t>grubu</a:t>
            </a:r>
            <a:r>
              <a:rPr lang="de-DE" dirty="0" smtClean="0">
                <a:ea typeface="+mn-ea"/>
                <a:cs typeface="+mn-cs"/>
              </a:rPr>
              <a:t> </a:t>
            </a:r>
            <a:r>
              <a:rPr lang="de-DE" dirty="0" err="1" smtClean="0">
                <a:ea typeface="+mn-ea"/>
                <a:cs typeface="+mn-cs"/>
              </a:rPr>
              <a:t>ile</a:t>
            </a:r>
            <a:r>
              <a:rPr lang="de-DE" dirty="0" smtClean="0">
                <a:ea typeface="+mn-ea"/>
                <a:cs typeface="+mn-cs"/>
              </a:rPr>
              <a:t> </a:t>
            </a:r>
            <a:r>
              <a:rPr lang="de-DE" dirty="0" err="1" smtClean="0">
                <a:ea typeface="+mn-ea"/>
                <a:cs typeface="+mn-cs"/>
              </a:rPr>
              <a:t>reaksiyona</a:t>
            </a:r>
            <a:r>
              <a:rPr lang="de-DE" dirty="0" smtClean="0">
                <a:ea typeface="+mn-ea"/>
                <a:cs typeface="+mn-cs"/>
              </a:rPr>
              <a:t> </a:t>
            </a:r>
            <a:r>
              <a:rPr lang="de-DE" dirty="0" err="1" smtClean="0">
                <a:ea typeface="+mn-ea"/>
                <a:cs typeface="+mn-cs"/>
              </a:rPr>
              <a:t>girerek</a:t>
            </a:r>
            <a:r>
              <a:rPr lang="de-DE" dirty="0" smtClean="0">
                <a:ea typeface="+mn-ea"/>
                <a:cs typeface="+mn-cs"/>
              </a:rPr>
              <a:t> </a:t>
            </a:r>
            <a:r>
              <a:rPr lang="de-DE" dirty="0" err="1" smtClean="0">
                <a:ea typeface="+mn-ea"/>
                <a:cs typeface="+mn-cs"/>
              </a:rPr>
              <a:t>ester</a:t>
            </a:r>
            <a:r>
              <a:rPr lang="de-DE" dirty="0" smtClean="0">
                <a:ea typeface="+mn-ea"/>
                <a:cs typeface="+mn-cs"/>
              </a:rPr>
              <a:t> </a:t>
            </a:r>
            <a:r>
              <a:rPr lang="de-DE" dirty="0" err="1" smtClean="0">
                <a:ea typeface="+mn-ea"/>
                <a:cs typeface="+mn-cs"/>
              </a:rPr>
              <a:t>bağı</a:t>
            </a:r>
            <a:r>
              <a:rPr lang="de-DE" dirty="0" smtClean="0">
                <a:ea typeface="+mn-ea"/>
                <a:cs typeface="+mn-cs"/>
              </a:rPr>
              <a:t> </a:t>
            </a:r>
            <a:r>
              <a:rPr lang="de-DE" dirty="0" err="1" smtClean="0">
                <a:ea typeface="+mn-ea"/>
                <a:cs typeface="+mn-cs"/>
              </a:rPr>
              <a:t>oluşturur</a:t>
            </a:r>
            <a:r>
              <a:rPr lang="de-DE" dirty="0" smtClean="0">
                <a:ea typeface="+mn-ea"/>
                <a:cs typeface="+mn-cs"/>
              </a:rPr>
              <a:t>. </a:t>
            </a:r>
            <a:endParaRPr lang="tr-TR" dirty="0" smtClean="0">
              <a:ea typeface="+mn-ea"/>
              <a:cs typeface="+mn-cs"/>
            </a:endParaRPr>
          </a:p>
          <a:p>
            <a:pPr fontAlgn="auto">
              <a:lnSpc>
                <a:spcPct val="140000"/>
              </a:lnSpc>
              <a:spcAft>
                <a:spcPts val="0"/>
              </a:spcAft>
              <a:defRPr/>
            </a:pPr>
            <a:r>
              <a:rPr lang="de-DE" dirty="0" err="1" smtClean="0">
                <a:ea typeface="+mn-ea"/>
                <a:cs typeface="+mn-cs"/>
              </a:rPr>
              <a:t>Şeker</a:t>
            </a:r>
            <a:r>
              <a:rPr lang="de-DE" dirty="0" smtClean="0">
                <a:ea typeface="+mn-ea"/>
                <a:cs typeface="+mn-cs"/>
              </a:rPr>
              <a:t> </a:t>
            </a:r>
            <a:r>
              <a:rPr lang="de-DE" dirty="0" err="1" smtClean="0">
                <a:ea typeface="+mn-ea"/>
                <a:cs typeface="+mn-cs"/>
              </a:rPr>
              <a:t>üniteleri</a:t>
            </a:r>
            <a:r>
              <a:rPr lang="de-DE" dirty="0" smtClean="0">
                <a:ea typeface="+mn-ea"/>
                <a:cs typeface="+mn-cs"/>
              </a:rPr>
              <a:t> </a:t>
            </a:r>
            <a:r>
              <a:rPr lang="de-DE" dirty="0" err="1" smtClean="0">
                <a:ea typeface="+mn-ea"/>
                <a:cs typeface="+mn-cs"/>
              </a:rPr>
              <a:t>arasındaki</a:t>
            </a:r>
            <a:r>
              <a:rPr lang="de-DE" dirty="0" smtClean="0">
                <a:ea typeface="+mn-ea"/>
                <a:cs typeface="+mn-cs"/>
              </a:rPr>
              <a:t> </a:t>
            </a:r>
            <a:r>
              <a:rPr lang="de-DE" dirty="0" err="1" smtClean="0">
                <a:ea typeface="+mn-ea"/>
                <a:cs typeface="+mn-cs"/>
              </a:rPr>
              <a:t>fosfodiester</a:t>
            </a:r>
            <a:r>
              <a:rPr lang="de-DE" dirty="0" smtClean="0">
                <a:ea typeface="+mn-ea"/>
                <a:cs typeface="+mn-cs"/>
              </a:rPr>
              <a:t> </a:t>
            </a:r>
            <a:r>
              <a:rPr lang="de-DE" dirty="0" err="1" smtClean="0">
                <a:ea typeface="+mn-ea"/>
                <a:cs typeface="+mn-cs"/>
              </a:rPr>
              <a:t>bağları</a:t>
            </a:r>
            <a:r>
              <a:rPr lang="de-DE" dirty="0" smtClean="0">
                <a:ea typeface="+mn-ea"/>
                <a:cs typeface="+mn-cs"/>
              </a:rPr>
              <a:t>, </a:t>
            </a:r>
            <a:r>
              <a:rPr lang="de-DE" dirty="0" err="1" smtClean="0">
                <a:ea typeface="+mn-ea"/>
                <a:cs typeface="+mn-cs"/>
              </a:rPr>
              <a:t>nükleik</a:t>
            </a:r>
            <a:r>
              <a:rPr lang="de-DE" dirty="0" smtClean="0">
                <a:ea typeface="+mn-ea"/>
                <a:cs typeface="+mn-cs"/>
              </a:rPr>
              <a:t> </a:t>
            </a:r>
            <a:r>
              <a:rPr lang="de-DE" dirty="0" err="1" smtClean="0">
                <a:ea typeface="+mn-ea"/>
                <a:cs typeface="+mn-cs"/>
              </a:rPr>
              <a:t>asitlerin</a:t>
            </a:r>
            <a:r>
              <a:rPr lang="de-DE" dirty="0" smtClean="0">
                <a:ea typeface="+mn-ea"/>
                <a:cs typeface="+mn-cs"/>
              </a:rPr>
              <a:t> </a:t>
            </a:r>
            <a:r>
              <a:rPr lang="de-DE" dirty="0" err="1" smtClean="0">
                <a:ea typeface="+mn-ea"/>
                <a:cs typeface="+mn-cs"/>
              </a:rPr>
              <a:t>lineer</a:t>
            </a:r>
            <a:r>
              <a:rPr lang="de-DE" dirty="0" smtClean="0">
                <a:ea typeface="+mn-ea"/>
                <a:cs typeface="+mn-cs"/>
              </a:rPr>
              <a:t> </a:t>
            </a:r>
            <a:r>
              <a:rPr lang="de-DE" dirty="0" err="1" smtClean="0">
                <a:ea typeface="+mn-ea"/>
                <a:cs typeface="+mn-cs"/>
              </a:rPr>
              <a:t>yapıdaki</a:t>
            </a:r>
            <a:r>
              <a:rPr lang="de-DE" dirty="0" smtClean="0">
                <a:ea typeface="+mn-ea"/>
                <a:cs typeface="+mn-cs"/>
              </a:rPr>
              <a:t> </a:t>
            </a:r>
            <a:r>
              <a:rPr lang="de-DE" dirty="0" err="1" smtClean="0">
                <a:ea typeface="+mn-ea"/>
                <a:cs typeface="+mn-cs"/>
              </a:rPr>
              <a:t>omurgasını</a:t>
            </a:r>
            <a:r>
              <a:rPr lang="de-DE" dirty="0" smtClean="0">
                <a:ea typeface="+mn-ea"/>
                <a:cs typeface="+mn-cs"/>
              </a:rPr>
              <a:t> </a:t>
            </a:r>
            <a:r>
              <a:rPr lang="de-DE" dirty="0" err="1" smtClean="0">
                <a:ea typeface="+mn-ea"/>
                <a:cs typeface="+mn-cs"/>
              </a:rPr>
              <a:t>oluşturur</a:t>
            </a:r>
            <a:r>
              <a:rPr lang="de-DE" dirty="0" smtClean="0">
                <a:ea typeface="+mn-ea"/>
                <a:cs typeface="+mn-cs"/>
              </a:rPr>
              <a:t>.</a:t>
            </a:r>
            <a:endParaRPr lang="tr-TR" dirty="0" smtClean="0">
              <a:ea typeface="+mn-ea"/>
              <a:cs typeface="+mn-cs"/>
            </a:endParaRPr>
          </a:p>
          <a:p>
            <a:pPr fontAlgn="auto">
              <a:lnSpc>
                <a:spcPct val="80000"/>
              </a:lnSpc>
              <a:spcAft>
                <a:spcPts val="0"/>
              </a:spcAft>
              <a:defRPr/>
            </a:pPr>
            <a:endParaRPr lang="tr-TR" dirty="0" smtClean="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6" name="Rectangle 8"/>
          <p:cNvSpPr>
            <a:spLocks noGrp="1" noChangeArrowheads="1"/>
          </p:cNvSpPr>
          <p:nvPr>
            <p:ph type="title"/>
          </p:nvPr>
        </p:nvSpPr>
        <p:spPr/>
        <p:txBody>
          <a:bodyPr/>
          <a:lstStyle/>
          <a:p>
            <a:pPr fontAlgn="auto">
              <a:spcAft>
                <a:spcPts val="0"/>
              </a:spcAft>
              <a:defRPr/>
            </a:pPr>
            <a:endParaRPr lang="en-US" smtClean="0">
              <a:ea typeface="+mj-ea"/>
              <a:cs typeface="+mj-cs"/>
            </a:endParaRPr>
          </a:p>
        </p:txBody>
      </p:sp>
      <p:pic>
        <p:nvPicPr>
          <p:cNvPr id="19149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1498" name="Rectangle 10"/>
          <p:cNvSpPr>
            <a:spLocks noGrp="1" noChangeArrowheads="1"/>
          </p:cNvSpPr>
          <p:nvPr>
            <p:ph sz="half" idx="2"/>
          </p:nvPr>
        </p:nvSpPr>
        <p:spPr/>
        <p:txBody>
          <a:bodyPr/>
          <a:lstStyle/>
          <a:p>
            <a:pPr fontAlgn="auto">
              <a:spcAft>
                <a:spcPts val="0"/>
              </a:spcAft>
              <a:defRPr/>
            </a:pPr>
            <a:endParaRPr lang="en-US" dirty="0" smtClean="0">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p:cNvGrpSpPr>
            <a:grpSpLocks/>
          </p:cNvGrpSpPr>
          <p:nvPr/>
        </p:nvGrpSpPr>
        <p:grpSpPr bwMode="auto">
          <a:xfrm>
            <a:off x="228600" y="0"/>
            <a:ext cx="3575050" cy="2852738"/>
            <a:chOff x="384" y="1584"/>
            <a:chExt cx="2252" cy="1797"/>
          </a:xfrm>
        </p:grpSpPr>
        <p:sp>
          <p:nvSpPr>
            <p:cNvPr id="291843" name="Text Box 3"/>
            <p:cNvSpPr txBox="1">
              <a:spLocks noChangeArrowheads="1"/>
            </p:cNvSpPr>
            <p:nvPr/>
          </p:nvSpPr>
          <p:spPr bwMode="auto">
            <a:xfrm>
              <a:off x="384" y="1584"/>
              <a:ext cx="54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b="1">
                  <a:cs typeface="+mn-cs"/>
                </a:rPr>
                <a:t>OH</a:t>
              </a:r>
              <a:endParaRPr lang="en-US" sz="4800" b="1">
                <a:cs typeface="+mn-cs"/>
              </a:endParaRPr>
            </a:p>
          </p:txBody>
        </p:sp>
        <p:sp>
          <p:nvSpPr>
            <p:cNvPr id="291844" name="AutoShape 4"/>
            <p:cNvSpPr>
              <a:spLocks noChangeArrowheads="1"/>
            </p:cNvSpPr>
            <p:nvPr/>
          </p:nvSpPr>
          <p:spPr bwMode="auto">
            <a:xfrm>
              <a:off x="1056" y="2064"/>
              <a:ext cx="620" cy="626"/>
            </a:xfrm>
            <a:prstGeom prst="pentagon">
              <a:avLst/>
            </a:prstGeom>
            <a:solidFill>
              <a:srgbClr val="FFFF00"/>
            </a:solidFill>
            <a:ln w="9525">
              <a:miter lim="800000"/>
              <a:headEnd/>
              <a:tailEnd/>
            </a:ln>
            <a:effectLst/>
            <a:scene3d>
              <a:camera prst="legacyPerspectiveTop"/>
              <a:lightRig rig="legacyFlat4" dir="t"/>
            </a:scene3d>
            <a:sp3d extrusionH="887400" prstMaterial="legacyMatte">
              <a:bevelT w="13500" h="13500" prst="angle"/>
              <a:bevelB w="13500" h="13500" prst="angle"/>
              <a:extrusionClr>
                <a:schemeClr val="folHlink"/>
              </a:extrusionClr>
            </a:sp3d>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flatTx/>
            </a:bodyPr>
            <a:lstStyle/>
            <a:p>
              <a:pPr algn="ctr" eaLnBrk="0" hangingPunct="0">
                <a:defRPr/>
              </a:pPr>
              <a:endParaRPr lang="en-US" sz="4800">
                <a:latin typeface="Times New Roman" charset="0"/>
                <a:cs typeface="+mn-cs"/>
              </a:endParaRPr>
            </a:p>
          </p:txBody>
        </p:sp>
        <p:sp>
          <p:nvSpPr>
            <p:cNvPr id="291845" name="Rectangle 5"/>
            <p:cNvSpPr>
              <a:spLocks noChangeArrowheads="1"/>
            </p:cNvSpPr>
            <p:nvPr/>
          </p:nvSpPr>
          <p:spPr bwMode="auto">
            <a:xfrm>
              <a:off x="2056" y="2161"/>
              <a:ext cx="580" cy="235"/>
            </a:xfrm>
            <a:prstGeom prst="rect">
              <a:avLst/>
            </a:prstGeom>
            <a:solidFill>
              <a:schemeClr val="hlink"/>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5400" b="1">
                <a:cs typeface="+mn-cs"/>
              </a:endParaRPr>
            </a:p>
          </p:txBody>
        </p:sp>
        <p:sp>
          <p:nvSpPr>
            <p:cNvPr id="291846" name="Oval 6"/>
            <p:cNvSpPr>
              <a:spLocks noChangeArrowheads="1"/>
            </p:cNvSpPr>
            <p:nvPr/>
          </p:nvSpPr>
          <p:spPr bwMode="auto">
            <a:xfrm>
              <a:off x="432" y="1584"/>
              <a:ext cx="440" cy="431"/>
            </a:xfrm>
            <a:prstGeom prst="ellipse">
              <a:avLst/>
            </a:prstGeom>
            <a:solidFill>
              <a:srgbClr val="FF00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291847" name="Line 7"/>
            <p:cNvSpPr>
              <a:spLocks noChangeShapeType="1"/>
            </p:cNvSpPr>
            <p:nvPr/>
          </p:nvSpPr>
          <p:spPr bwMode="auto">
            <a:xfrm>
              <a:off x="904" y="2065"/>
              <a:ext cx="60" cy="97"/>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48" name="Line 8"/>
            <p:cNvSpPr>
              <a:spLocks noChangeShapeType="1"/>
            </p:cNvSpPr>
            <p:nvPr/>
          </p:nvSpPr>
          <p:spPr bwMode="auto">
            <a:xfrm flipV="1">
              <a:off x="1776" y="2259"/>
              <a:ext cx="140" cy="59"/>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49" name="Line 9"/>
            <p:cNvSpPr>
              <a:spLocks noChangeShapeType="1"/>
            </p:cNvSpPr>
            <p:nvPr/>
          </p:nvSpPr>
          <p:spPr bwMode="auto">
            <a:xfrm flipH="1">
              <a:off x="1056" y="2768"/>
              <a:ext cx="120" cy="138"/>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50" name="Text Box 10"/>
            <p:cNvSpPr txBox="1">
              <a:spLocks noChangeArrowheads="1"/>
            </p:cNvSpPr>
            <p:nvPr/>
          </p:nvSpPr>
          <p:spPr bwMode="auto">
            <a:xfrm>
              <a:off x="472" y="2977"/>
              <a:ext cx="54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b="1">
                  <a:cs typeface="+mn-cs"/>
                </a:rPr>
                <a:t>OH</a:t>
              </a:r>
              <a:endParaRPr lang="en-US" sz="4800" b="1">
                <a:cs typeface="+mn-cs"/>
              </a:endParaRPr>
            </a:p>
          </p:txBody>
        </p:sp>
      </p:grpSp>
      <p:grpSp>
        <p:nvGrpSpPr>
          <p:cNvPr id="291851" name="Group 11"/>
          <p:cNvGrpSpPr>
            <a:grpSpLocks/>
          </p:cNvGrpSpPr>
          <p:nvPr/>
        </p:nvGrpSpPr>
        <p:grpSpPr bwMode="auto">
          <a:xfrm>
            <a:off x="457200" y="2133600"/>
            <a:ext cx="3587750" cy="2774950"/>
            <a:chOff x="472" y="1585"/>
            <a:chExt cx="2260" cy="1748"/>
          </a:xfrm>
        </p:grpSpPr>
        <p:sp>
          <p:nvSpPr>
            <p:cNvPr id="291852" name="AutoShape 12"/>
            <p:cNvSpPr>
              <a:spLocks noChangeArrowheads="1"/>
            </p:cNvSpPr>
            <p:nvPr/>
          </p:nvSpPr>
          <p:spPr bwMode="auto">
            <a:xfrm>
              <a:off x="1152" y="2016"/>
              <a:ext cx="620" cy="626"/>
            </a:xfrm>
            <a:prstGeom prst="pentagon">
              <a:avLst/>
            </a:prstGeom>
            <a:solidFill>
              <a:srgbClr val="FFFF00"/>
            </a:solidFill>
            <a:ln w="9525">
              <a:miter lim="800000"/>
              <a:headEnd/>
              <a:tailEnd/>
            </a:ln>
            <a:effectLst/>
            <a:scene3d>
              <a:camera prst="legacyPerspectiveTop"/>
              <a:lightRig rig="legacyFlat4" dir="t"/>
            </a:scene3d>
            <a:sp3d extrusionH="887400" prstMaterial="legacyMatte">
              <a:bevelT w="13500" h="13500" prst="angle"/>
              <a:bevelB w="13500" h="13500" prst="angle"/>
              <a:extrusionClr>
                <a:schemeClr val="folHlink"/>
              </a:extrusionClr>
            </a:sp3d>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flatTx/>
            </a:bodyPr>
            <a:lstStyle/>
            <a:p>
              <a:pPr algn="ctr" eaLnBrk="0" hangingPunct="0">
                <a:defRPr/>
              </a:pPr>
              <a:endParaRPr lang="en-US" sz="4800">
                <a:latin typeface="Times New Roman" charset="0"/>
                <a:cs typeface="+mn-cs"/>
              </a:endParaRPr>
            </a:p>
          </p:txBody>
        </p:sp>
        <p:sp>
          <p:nvSpPr>
            <p:cNvPr id="291853" name="Rectangle 13"/>
            <p:cNvSpPr>
              <a:spLocks noChangeArrowheads="1"/>
            </p:cNvSpPr>
            <p:nvPr/>
          </p:nvSpPr>
          <p:spPr bwMode="auto">
            <a:xfrm>
              <a:off x="2152" y="2113"/>
              <a:ext cx="580" cy="235"/>
            </a:xfrm>
            <a:prstGeom prst="rect">
              <a:avLst/>
            </a:prstGeom>
            <a:solidFill>
              <a:schemeClr val="hlink"/>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5400" b="1">
                <a:cs typeface="+mn-cs"/>
              </a:endParaRPr>
            </a:p>
          </p:txBody>
        </p:sp>
        <p:sp>
          <p:nvSpPr>
            <p:cNvPr id="291854" name="Oval 14"/>
            <p:cNvSpPr>
              <a:spLocks noChangeArrowheads="1"/>
            </p:cNvSpPr>
            <p:nvPr/>
          </p:nvSpPr>
          <p:spPr bwMode="auto">
            <a:xfrm>
              <a:off x="472" y="1585"/>
              <a:ext cx="440" cy="431"/>
            </a:xfrm>
            <a:prstGeom prst="ellipse">
              <a:avLst/>
            </a:prstGeom>
            <a:solidFill>
              <a:srgbClr val="FF00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291855" name="Line 15"/>
            <p:cNvSpPr>
              <a:spLocks noChangeShapeType="1"/>
            </p:cNvSpPr>
            <p:nvPr/>
          </p:nvSpPr>
          <p:spPr bwMode="auto">
            <a:xfrm>
              <a:off x="1000" y="2017"/>
              <a:ext cx="60" cy="97"/>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56" name="Line 16"/>
            <p:cNvSpPr>
              <a:spLocks noChangeShapeType="1"/>
            </p:cNvSpPr>
            <p:nvPr/>
          </p:nvSpPr>
          <p:spPr bwMode="auto">
            <a:xfrm flipV="1">
              <a:off x="1872" y="2211"/>
              <a:ext cx="140" cy="59"/>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57" name="Line 17"/>
            <p:cNvSpPr>
              <a:spLocks noChangeShapeType="1"/>
            </p:cNvSpPr>
            <p:nvPr/>
          </p:nvSpPr>
          <p:spPr bwMode="auto">
            <a:xfrm flipH="1">
              <a:off x="1152" y="2720"/>
              <a:ext cx="120" cy="138"/>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58" name="Text Box 18"/>
            <p:cNvSpPr txBox="1">
              <a:spLocks noChangeArrowheads="1"/>
            </p:cNvSpPr>
            <p:nvPr/>
          </p:nvSpPr>
          <p:spPr bwMode="auto">
            <a:xfrm>
              <a:off x="568" y="2929"/>
              <a:ext cx="54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b="1">
                  <a:cs typeface="+mn-cs"/>
                </a:rPr>
                <a:t>OH</a:t>
              </a:r>
              <a:endParaRPr lang="en-US" sz="4800" b="1">
                <a:cs typeface="+mn-cs"/>
              </a:endParaRPr>
            </a:p>
          </p:txBody>
        </p:sp>
      </p:grpSp>
      <p:grpSp>
        <p:nvGrpSpPr>
          <p:cNvPr id="291859" name="Group 19"/>
          <p:cNvGrpSpPr>
            <a:grpSpLocks/>
          </p:cNvGrpSpPr>
          <p:nvPr/>
        </p:nvGrpSpPr>
        <p:grpSpPr bwMode="auto">
          <a:xfrm>
            <a:off x="609600" y="4083050"/>
            <a:ext cx="3587750" cy="2774950"/>
            <a:chOff x="616" y="2881"/>
            <a:chExt cx="2260" cy="1748"/>
          </a:xfrm>
        </p:grpSpPr>
        <p:sp>
          <p:nvSpPr>
            <p:cNvPr id="291860" name="AutoShape 20"/>
            <p:cNvSpPr>
              <a:spLocks noChangeArrowheads="1"/>
            </p:cNvSpPr>
            <p:nvPr/>
          </p:nvSpPr>
          <p:spPr bwMode="auto">
            <a:xfrm>
              <a:off x="1248" y="3312"/>
              <a:ext cx="620" cy="626"/>
            </a:xfrm>
            <a:prstGeom prst="pentagon">
              <a:avLst/>
            </a:prstGeom>
            <a:solidFill>
              <a:srgbClr val="FFFF00"/>
            </a:solidFill>
            <a:ln w="9525">
              <a:miter lim="800000"/>
              <a:headEnd/>
              <a:tailEnd/>
            </a:ln>
            <a:effectLst/>
            <a:scene3d>
              <a:camera prst="legacyPerspectiveTop"/>
              <a:lightRig rig="legacyFlat4" dir="t"/>
            </a:scene3d>
            <a:sp3d extrusionH="887400" prstMaterial="legacyMatte">
              <a:bevelT w="13500" h="13500" prst="angle"/>
              <a:bevelB w="13500" h="13500" prst="angle"/>
              <a:extrusionClr>
                <a:schemeClr val="folHlink"/>
              </a:extrusionClr>
            </a:sp3d>
            <a:extLs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flatTx/>
            </a:bodyPr>
            <a:lstStyle/>
            <a:p>
              <a:pPr algn="ctr" eaLnBrk="0" hangingPunct="0">
                <a:defRPr/>
              </a:pPr>
              <a:endParaRPr lang="en-US" sz="4800">
                <a:latin typeface="Times New Roman" charset="0"/>
                <a:cs typeface="+mn-cs"/>
              </a:endParaRPr>
            </a:p>
          </p:txBody>
        </p:sp>
        <p:sp>
          <p:nvSpPr>
            <p:cNvPr id="291861" name="Rectangle 21"/>
            <p:cNvSpPr>
              <a:spLocks noChangeArrowheads="1"/>
            </p:cNvSpPr>
            <p:nvPr/>
          </p:nvSpPr>
          <p:spPr bwMode="auto">
            <a:xfrm>
              <a:off x="2296" y="3409"/>
              <a:ext cx="580" cy="235"/>
            </a:xfrm>
            <a:prstGeom prst="rect">
              <a:avLst/>
            </a:prstGeom>
            <a:solidFill>
              <a:schemeClr val="hlink"/>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5400" b="1">
                <a:cs typeface="+mn-cs"/>
              </a:endParaRPr>
            </a:p>
          </p:txBody>
        </p:sp>
        <p:sp>
          <p:nvSpPr>
            <p:cNvPr id="291862" name="Oval 22"/>
            <p:cNvSpPr>
              <a:spLocks noChangeArrowheads="1"/>
            </p:cNvSpPr>
            <p:nvPr/>
          </p:nvSpPr>
          <p:spPr bwMode="auto">
            <a:xfrm>
              <a:off x="616" y="2881"/>
              <a:ext cx="440" cy="431"/>
            </a:xfrm>
            <a:prstGeom prst="ellipse">
              <a:avLst/>
            </a:prstGeom>
            <a:solidFill>
              <a:srgbClr val="FF00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291863" name="Line 23"/>
            <p:cNvSpPr>
              <a:spLocks noChangeShapeType="1"/>
            </p:cNvSpPr>
            <p:nvPr/>
          </p:nvSpPr>
          <p:spPr bwMode="auto">
            <a:xfrm>
              <a:off x="1144" y="3313"/>
              <a:ext cx="60" cy="97"/>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64" name="Line 24"/>
            <p:cNvSpPr>
              <a:spLocks noChangeShapeType="1"/>
            </p:cNvSpPr>
            <p:nvPr/>
          </p:nvSpPr>
          <p:spPr bwMode="auto">
            <a:xfrm flipV="1">
              <a:off x="2016" y="3507"/>
              <a:ext cx="140" cy="59"/>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65" name="Line 25"/>
            <p:cNvSpPr>
              <a:spLocks noChangeShapeType="1"/>
            </p:cNvSpPr>
            <p:nvPr/>
          </p:nvSpPr>
          <p:spPr bwMode="auto">
            <a:xfrm flipH="1">
              <a:off x="1296" y="4016"/>
              <a:ext cx="120" cy="138"/>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1866" name="Text Box 26"/>
            <p:cNvSpPr txBox="1">
              <a:spLocks noChangeArrowheads="1"/>
            </p:cNvSpPr>
            <p:nvPr/>
          </p:nvSpPr>
          <p:spPr bwMode="auto">
            <a:xfrm>
              <a:off x="712" y="4225"/>
              <a:ext cx="54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b="1">
                  <a:cs typeface="+mn-cs"/>
                </a:rPr>
                <a:t>OH</a:t>
              </a:r>
              <a:endParaRPr lang="en-US" sz="4800" b="1">
                <a:cs typeface="+mn-cs"/>
              </a:endParaRPr>
            </a:p>
          </p:txBody>
        </p:sp>
      </p:grpSp>
      <p:sp>
        <p:nvSpPr>
          <p:cNvPr id="291867" name="Text Box 27"/>
          <p:cNvSpPr txBox="1">
            <a:spLocks noChangeArrowheads="1"/>
          </p:cNvSpPr>
          <p:nvPr/>
        </p:nvSpPr>
        <p:spPr bwMode="auto">
          <a:xfrm>
            <a:off x="4495800" y="1549400"/>
            <a:ext cx="46482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buFontTx/>
              <a:buChar char="•"/>
              <a:defRPr/>
            </a:pPr>
            <a:r>
              <a:rPr lang="en-US" sz="3600">
                <a:cs typeface="+mn-cs"/>
              </a:rPr>
              <a:t>Phosphates and the sugar groups are on the outside of the helix (backbone)</a:t>
            </a:r>
            <a:br>
              <a:rPr lang="en-US" sz="3600">
                <a:cs typeface="+mn-cs"/>
              </a:rPr>
            </a:br>
            <a:endParaRPr lang="en-US" sz="3600">
              <a:cs typeface="+mn-cs"/>
            </a:endParaRPr>
          </a:p>
          <a:p>
            <a:pPr eaLnBrk="0" hangingPunct="0">
              <a:buFontTx/>
              <a:buChar char="•"/>
              <a:defRPr/>
            </a:pPr>
            <a:r>
              <a:rPr lang="en-US" sz="3600">
                <a:cs typeface="+mn-cs"/>
              </a:rPr>
              <a:t>Bases face toward the center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9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5181600" y="1701800"/>
            <a:ext cx="35052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3600" dirty="0">
                <a:cs typeface="+mn-cs"/>
              </a:rPr>
              <a:t>A and T:</a:t>
            </a:r>
          </a:p>
          <a:p>
            <a:pPr eaLnBrk="0" hangingPunct="0">
              <a:defRPr/>
            </a:pPr>
            <a:r>
              <a:rPr lang="en-US" sz="3600" dirty="0">
                <a:cs typeface="+mn-cs"/>
              </a:rPr>
              <a:t>2 hydrogen bonds.</a:t>
            </a:r>
          </a:p>
          <a:p>
            <a:pPr eaLnBrk="0" hangingPunct="0">
              <a:defRPr/>
            </a:pPr>
            <a:endParaRPr lang="en-US" sz="3600" dirty="0">
              <a:cs typeface="+mn-cs"/>
            </a:endParaRPr>
          </a:p>
          <a:p>
            <a:pPr eaLnBrk="0" hangingPunct="0">
              <a:defRPr/>
            </a:pPr>
            <a:r>
              <a:rPr lang="en-US" sz="3600" dirty="0">
                <a:cs typeface="+mn-cs"/>
              </a:rPr>
              <a:t>G and C:</a:t>
            </a:r>
          </a:p>
          <a:p>
            <a:pPr eaLnBrk="0" hangingPunct="0">
              <a:defRPr/>
            </a:pPr>
            <a:r>
              <a:rPr lang="en-US" sz="3600" dirty="0">
                <a:cs typeface="+mn-cs"/>
              </a:rPr>
              <a:t>3 hydrogen bonds.</a:t>
            </a:r>
          </a:p>
        </p:txBody>
      </p:sp>
      <p:pic>
        <p:nvPicPr>
          <p:cNvPr id="58370" name="Picture 3" descr="2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82282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3" name="Rectangle 5"/>
          <p:cNvSpPr>
            <a:spLocks noGrp="1" noChangeArrowheads="1"/>
          </p:cNvSpPr>
          <p:nvPr>
            <p:ph type="title"/>
          </p:nvPr>
        </p:nvSpPr>
        <p:spPr/>
        <p:txBody>
          <a:bodyPr/>
          <a:lstStyle/>
          <a:p>
            <a:pPr fontAlgn="auto">
              <a:spcAft>
                <a:spcPts val="0"/>
              </a:spcAft>
              <a:defRPr/>
            </a:pPr>
            <a:endParaRPr lang="en-US" smtClean="0">
              <a:ea typeface="+mj-ea"/>
              <a:cs typeface="+mj-cs"/>
            </a:endParaRPr>
          </a:p>
        </p:txBody>
      </p:sp>
      <p:sp>
        <p:nvSpPr>
          <p:cNvPr id="171011" name="Rectangle 3"/>
          <p:cNvSpPr>
            <a:spLocks noGrp="1" noChangeArrowheads="1"/>
          </p:cNvSpPr>
          <p:nvPr>
            <p:ph type="body" sz="half" idx="1"/>
          </p:nvPr>
        </p:nvSpPr>
        <p:spPr>
          <a:xfrm>
            <a:off x="457200" y="1600200"/>
            <a:ext cx="3467100" cy="4495800"/>
          </a:xfrm>
        </p:spPr>
        <p:txBody>
          <a:bodyPr>
            <a:normAutofit lnSpcReduction="10000"/>
          </a:bodyPr>
          <a:lstStyle/>
          <a:p>
            <a:pPr fontAlgn="auto">
              <a:spcAft>
                <a:spcPts val="0"/>
              </a:spcAft>
              <a:defRPr/>
            </a:pPr>
            <a:r>
              <a:rPr lang="en-US" sz="2000" dirty="0" err="1" smtClean="0">
                <a:ea typeface="+mn-ea"/>
                <a:cs typeface="+mn-cs"/>
              </a:rPr>
              <a:t>Adenin</a:t>
            </a:r>
            <a:r>
              <a:rPr lang="en-US" sz="2000" dirty="0" smtClean="0">
                <a:ea typeface="+mn-ea"/>
                <a:cs typeface="+mn-cs"/>
              </a:rPr>
              <a:t> </a:t>
            </a:r>
            <a:r>
              <a:rPr lang="en-US" sz="2000" dirty="0" err="1" smtClean="0">
                <a:ea typeface="+mn-ea"/>
                <a:cs typeface="+mn-cs"/>
              </a:rPr>
              <a:t>ile</a:t>
            </a:r>
            <a:r>
              <a:rPr lang="en-US" sz="2000" dirty="0" smtClean="0">
                <a:ea typeface="+mn-ea"/>
                <a:cs typeface="+mn-cs"/>
              </a:rPr>
              <a:t> </a:t>
            </a:r>
            <a:r>
              <a:rPr lang="en-US" sz="2000" dirty="0" err="1" smtClean="0">
                <a:ea typeface="+mn-ea"/>
                <a:cs typeface="+mn-cs"/>
              </a:rPr>
              <a:t>Timin</a:t>
            </a:r>
            <a:r>
              <a:rPr lang="en-US" sz="2000" dirty="0" smtClean="0">
                <a:ea typeface="+mn-ea"/>
                <a:cs typeface="+mn-cs"/>
              </a:rPr>
              <a:t> </a:t>
            </a:r>
            <a:r>
              <a:rPr lang="en-US" sz="2000" dirty="0" err="1" smtClean="0">
                <a:ea typeface="+mn-ea"/>
                <a:cs typeface="+mn-cs"/>
              </a:rPr>
              <a:t>arasında</a:t>
            </a:r>
            <a:r>
              <a:rPr lang="en-US" sz="2000" dirty="0" smtClean="0">
                <a:ea typeface="+mn-ea"/>
                <a:cs typeface="+mn-cs"/>
              </a:rPr>
              <a:t> 2 </a:t>
            </a:r>
            <a:r>
              <a:rPr lang="en-US" sz="2000" dirty="0" err="1" smtClean="0">
                <a:ea typeface="+mn-ea"/>
                <a:cs typeface="+mn-cs"/>
              </a:rPr>
              <a:t>hidrojen</a:t>
            </a:r>
            <a:r>
              <a:rPr lang="en-US" sz="2000" dirty="0" smtClean="0">
                <a:ea typeface="+mn-ea"/>
                <a:cs typeface="+mn-cs"/>
              </a:rPr>
              <a:t> </a:t>
            </a:r>
            <a:r>
              <a:rPr lang="en-US" sz="2000" dirty="0" err="1" smtClean="0">
                <a:ea typeface="+mn-ea"/>
                <a:cs typeface="+mn-cs"/>
              </a:rPr>
              <a:t>bağı</a:t>
            </a:r>
            <a:r>
              <a:rPr lang="en-US" sz="2000" dirty="0" smtClean="0">
                <a:ea typeface="+mn-ea"/>
                <a:cs typeface="+mn-cs"/>
              </a:rPr>
              <a:t>, </a:t>
            </a:r>
            <a:r>
              <a:rPr lang="en-US" sz="2000" dirty="0" err="1" smtClean="0">
                <a:ea typeface="+mn-ea"/>
                <a:cs typeface="+mn-cs"/>
              </a:rPr>
              <a:t>Guanin</a:t>
            </a:r>
            <a:r>
              <a:rPr lang="en-US" sz="2000" dirty="0" smtClean="0">
                <a:ea typeface="+mn-ea"/>
                <a:cs typeface="+mn-cs"/>
              </a:rPr>
              <a:t> </a:t>
            </a:r>
            <a:r>
              <a:rPr lang="en-US" sz="2000" dirty="0" err="1" smtClean="0">
                <a:ea typeface="+mn-ea"/>
                <a:cs typeface="+mn-cs"/>
              </a:rPr>
              <a:t>ile</a:t>
            </a:r>
            <a:r>
              <a:rPr lang="en-US" sz="2000" dirty="0" smtClean="0">
                <a:ea typeface="+mn-ea"/>
                <a:cs typeface="+mn-cs"/>
              </a:rPr>
              <a:t> </a:t>
            </a:r>
            <a:r>
              <a:rPr lang="en-US" sz="2000" dirty="0" err="1" smtClean="0">
                <a:ea typeface="+mn-ea"/>
                <a:cs typeface="+mn-cs"/>
              </a:rPr>
              <a:t>Cytosin</a:t>
            </a:r>
            <a:r>
              <a:rPr lang="en-US" sz="2000" dirty="0" smtClean="0">
                <a:ea typeface="+mn-ea"/>
                <a:cs typeface="+mn-cs"/>
              </a:rPr>
              <a:t> </a:t>
            </a:r>
            <a:r>
              <a:rPr lang="en-US" sz="2000" dirty="0" err="1" smtClean="0">
                <a:ea typeface="+mn-ea"/>
                <a:cs typeface="+mn-cs"/>
              </a:rPr>
              <a:t>arasında</a:t>
            </a:r>
            <a:r>
              <a:rPr lang="en-US" sz="2000" dirty="0" smtClean="0">
                <a:ea typeface="+mn-ea"/>
                <a:cs typeface="+mn-cs"/>
              </a:rPr>
              <a:t> da 3 </a:t>
            </a:r>
            <a:r>
              <a:rPr lang="en-US" sz="2000" dirty="0" err="1" smtClean="0">
                <a:ea typeface="+mn-ea"/>
                <a:cs typeface="+mn-cs"/>
              </a:rPr>
              <a:t>hidrojen</a:t>
            </a:r>
            <a:r>
              <a:rPr lang="en-US" sz="2000" dirty="0" smtClean="0">
                <a:ea typeface="+mn-ea"/>
                <a:cs typeface="+mn-cs"/>
              </a:rPr>
              <a:t> </a:t>
            </a:r>
            <a:r>
              <a:rPr lang="en-US" sz="2000" dirty="0" err="1" smtClean="0">
                <a:ea typeface="+mn-ea"/>
                <a:cs typeface="+mn-cs"/>
              </a:rPr>
              <a:t>bağı</a:t>
            </a:r>
            <a:r>
              <a:rPr lang="en-US" sz="2000" dirty="0" smtClean="0">
                <a:ea typeface="+mn-ea"/>
                <a:cs typeface="+mn-cs"/>
              </a:rPr>
              <a:t> </a:t>
            </a:r>
            <a:r>
              <a:rPr lang="en-US" sz="2000" dirty="0" err="1" smtClean="0">
                <a:ea typeface="+mn-ea"/>
                <a:cs typeface="+mn-cs"/>
              </a:rPr>
              <a:t>ile</a:t>
            </a:r>
            <a:r>
              <a:rPr lang="en-US" sz="2000" dirty="0" smtClean="0">
                <a:ea typeface="+mn-ea"/>
                <a:cs typeface="+mn-cs"/>
              </a:rPr>
              <a:t> </a:t>
            </a:r>
            <a:r>
              <a:rPr lang="en-US" sz="2000" dirty="0" err="1" smtClean="0">
                <a:ea typeface="+mn-ea"/>
                <a:cs typeface="+mn-cs"/>
              </a:rPr>
              <a:t>bağl</a:t>
            </a:r>
            <a:r>
              <a:rPr lang="tr-TR" sz="2000" dirty="0" smtClean="0">
                <a:ea typeface="+mn-ea"/>
                <a:cs typeface="+mn-cs"/>
              </a:rPr>
              <a:t>a</a:t>
            </a:r>
            <a:r>
              <a:rPr lang="en-US" sz="2000" dirty="0" err="1" smtClean="0">
                <a:ea typeface="+mn-ea"/>
                <a:cs typeface="+mn-cs"/>
              </a:rPr>
              <a:t>narak</a:t>
            </a:r>
            <a:r>
              <a:rPr lang="en-US" sz="2000" dirty="0" smtClean="0">
                <a:ea typeface="+mn-ea"/>
                <a:cs typeface="+mn-cs"/>
              </a:rPr>
              <a:t> DNA </a:t>
            </a:r>
            <a:r>
              <a:rPr lang="en-US" sz="2000" dirty="0" err="1" smtClean="0">
                <a:ea typeface="+mn-ea"/>
                <a:cs typeface="+mn-cs"/>
              </a:rPr>
              <a:t>çift</a:t>
            </a:r>
            <a:r>
              <a:rPr lang="en-US" sz="2000" dirty="0" smtClean="0">
                <a:ea typeface="+mn-ea"/>
                <a:cs typeface="+mn-cs"/>
              </a:rPr>
              <a:t> </a:t>
            </a:r>
            <a:r>
              <a:rPr lang="en-US" sz="2000" dirty="0" err="1" smtClean="0">
                <a:ea typeface="+mn-ea"/>
                <a:cs typeface="+mn-cs"/>
              </a:rPr>
              <a:t>zincir</a:t>
            </a:r>
            <a:r>
              <a:rPr lang="en-US" sz="2000" dirty="0" smtClean="0">
                <a:ea typeface="+mn-ea"/>
                <a:cs typeface="+mn-cs"/>
              </a:rPr>
              <a:t> </a:t>
            </a:r>
            <a:r>
              <a:rPr lang="en-US" sz="2000" dirty="0" err="1" smtClean="0">
                <a:ea typeface="+mn-ea"/>
                <a:cs typeface="+mn-cs"/>
              </a:rPr>
              <a:t>sarmal</a:t>
            </a:r>
            <a:r>
              <a:rPr lang="en-US" sz="2000" dirty="0" smtClean="0">
                <a:ea typeface="+mn-ea"/>
                <a:cs typeface="+mn-cs"/>
              </a:rPr>
              <a:t> </a:t>
            </a:r>
            <a:r>
              <a:rPr lang="en-US" sz="2000" dirty="0" err="1" smtClean="0">
                <a:ea typeface="+mn-ea"/>
                <a:cs typeface="+mn-cs"/>
              </a:rPr>
              <a:t>halini</a:t>
            </a:r>
            <a:r>
              <a:rPr lang="en-US" sz="2000" dirty="0" smtClean="0">
                <a:ea typeface="+mn-ea"/>
                <a:cs typeface="+mn-cs"/>
              </a:rPr>
              <a:t> </a:t>
            </a:r>
            <a:r>
              <a:rPr lang="en-US" sz="2000" dirty="0" err="1" smtClean="0">
                <a:ea typeface="+mn-ea"/>
                <a:cs typeface="+mn-cs"/>
              </a:rPr>
              <a:t>alır</a:t>
            </a:r>
            <a:r>
              <a:rPr lang="en-US" sz="2000" dirty="0" smtClean="0">
                <a:ea typeface="+mn-ea"/>
                <a:cs typeface="+mn-cs"/>
              </a:rPr>
              <a:t>.</a:t>
            </a:r>
            <a:endParaRPr lang="tr-TR" sz="2000" dirty="0" smtClean="0">
              <a:ea typeface="+mn-ea"/>
              <a:cs typeface="+mn-cs"/>
            </a:endParaRPr>
          </a:p>
          <a:p>
            <a:pPr fontAlgn="auto">
              <a:spcAft>
                <a:spcPts val="0"/>
              </a:spcAft>
              <a:defRPr/>
            </a:pPr>
            <a:endParaRPr lang="tr-TR" sz="2000" dirty="0" smtClean="0">
              <a:ea typeface="+mn-ea"/>
              <a:cs typeface="+mn-cs"/>
            </a:endParaRPr>
          </a:p>
          <a:p>
            <a:pPr fontAlgn="auto">
              <a:spcAft>
                <a:spcPts val="0"/>
              </a:spcAft>
              <a:defRPr/>
            </a:pPr>
            <a:r>
              <a:rPr lang="en-US" sz="2800" dirty="0" err="1" smtClean="0">
                <a:solidFill>
                  <a:srgbClr val="FF0000"/>
                </a:solidFill>
                <a:ea typeface="+mn-ea"/>
                <a:cs typeface="+mn-cs"/>
              </a:rPr>
              <a:t>Sonuçta</a:t>
            </a:r>
            <a:r>
              <a:rPr lang="en-US" sz="2800" dirty="0" smtClean="0">
                <a:solidFill>
                  <a:srgbClr val="FF0000"/>
                </a:solidFill>
                <a:ea typeface="+mn-ea"/>
                <a:cs typeface="+mn-cs"/>
              </a:rPr>
              <a:t> </a:t>
            </a:r>
            <a:r>
              <a:rPr lang="en-US" sz="2800" dirty="0" err="1" smtClean="0">
                <a:solidFill>
                  <a:srgbClr val="FF0000"/>
                </a:solidFill>
                <a:ea typeface="+mn-ea"/>
                <a:cs typeface="+mn-cs"/>
              </a:rPr>
              <a:t>uzun</a:t>
            </a:r>
            <a:r>
              <a:rPr lang="en-US" sz="2800" dirty="0" smtClean="0">
                <a:solidFill>
                  <a:srgbClr val="FF0000"/>
                </a:solidFill>
                <a:ea typeface="+mn-ea"/>
                <a:cs typeface="+mn-cs"/>
              </a:rPr>
              <a:t> </a:t>
            </a:r>
            <a:r>
              <a:rPr lang="en-US" sz="2800" dirty="0" err="1" smtClean="0">
                <a:solidFill>
                  <a:srgbClr val="FF0000"/>
                </a:solidFill>
                <a:ea typeface="+mn-ea"/>
                <a:cs typeface="+mn-cs"/>
              </a:rPr>
              <a:t>ve</a:t>
            </a:r>
            <a:r>
              <a:rPr lang="en-US" sz="2800" dirty="0" smtClean="0">
                <a:solidFill>
                  <a:srgbClr val="FF0000"/>
                </a:solidFill>
                <a:ea typeface="+mn-ea"/>
                <a:cs typeface="+mn-cs"/>
              </a:rPr>
              <a:t> </a:t>
            </a:r>
            <a:r>
              <a:rPr lang="en-US" sz="2800" dirty="0" err="1" smtClean="0">
                <a:solidFill>
                  <a:srgbClr val="FF0000"/>
                </a:solidFill>
                <a:ea typeface="+mn-ea"/>
                <a:cs typeface="+mn-cs"/>
              </a:rPr>
              <a:t>düz</a:t>
            </a:r>
            <a:r>
              <a:rPr lang="en-US" sz="2800" dirty="0" smtClean="0">
                <a:solidFill>
                  <a:srgbClr val="FF0000"/>
                </a:solidFill>
                <a:ea typeface="+mn-ea"/>
                <a:cs typeface="+mn-cs"/>
              </a:rPr>
              <a:t> </a:t>
            </a:r>
            <a:r>
              <a:rPr lang="en-US" sz="2800" dirty="0" err="1" smtClean="0">
                <a:solidFill>
                  <a:srgbClr val="FF0000"/>
                </a:solidFill>
                <a:ea typeface="+mn-ea"/>
                <a:cs typeface="+mn-cs"/>
              </a:rPr>
              <a:t>bir</a:t>
            </a:r>
            <a:r>
              <a:rPr lang="en-US" sz="2800" dirty="0" smtClean="0">
                <a:solidFill>
                  <a:srgbClr val="FF0000"/>
                </a:solidFill>
                <a:ea typeface="+mn-ea"/>
                <a:cs typeface="+mn-cs"/>
              </a:rPr>
              <a:t> </a:t>
            </a:r>
            <a:r>
              <a:rPr lang="tr-TR" sz="2800" dirty="0" smtClean="0">
                <a:solidFill>
                  <a:srgbClr val="FF0000"/>
                </a:solidFill>
                <a:ea typeface="+mn-ea"/>
                <a:cs typeface="+mn-cs"/>
              </a:rPr>
              <a:t>dizi olarak</a:t>
            </a:r>
            <a:r>
              <a:rPr lang="en-US" sz="2800" dirty="0" smtClean="0">
                <a:solidFill>
                  <a:srgbClr val="FF0000"/>
                </a:solidFill>
                <a:ea typeface="+mn-ea"/>
                <a:cs typeface="+mn-cs"/>
              </a:rPr>
              <a:t> </a:t>
            </a:r>
            <a:r>
              <a:rPr lang="en-US" sz="2800" dirty="0" err="1" smtClean="0">
                <a:solidFill>
                  <a:srgbClr val="FF0000"/>
                </a:solidFill>
                <a:ea typeface="+mn-ea"/>
                <a:cs typeface="+mn-cs"/>
              </a:rPr>
              <a:t>ortaya</a:t>
            </a:r>
            <a:r>
              <a:rPr lang="en-US" sz="2800" dirty="0" smtClean="0">
                <a:solidFill>
                  <a:srgbClr val="FF0000"/>
                </a:solidFill>
                <a:ea typeface="+mn-ea"/>
                <a:cs typeface="+mn-cs"/>
              </a:rPr>
              <a:t> </a:t>
            </a:r>
            <a:r>
              <a:rPr lang="en-US" sz="2800" dirty="0" err="1" smtClean="0">
                <a:solidFill>
                  <a:srgbClr val="FF0000"/>
                </a:solidFill>
                <a:ea typeface="+mn-ea"/>
                <a:cs typeface="+mn-cs"/>
              </a:rPr>
              <a:t>çıka</a:t>
            </a:r>
            <a:r>
              <a:rPr lang="tr-TR" sz="2800" dirty="0" smtClean="0">
                <a:solidFill>
                  <a:srgbClr val="FF0000"/>
                </a:solidFill>
                <a:ea typeface="+mn-ea"/>
                <a:cs typeface="+mn-cs"/>
              </a:rPr>
              <a:t>n çift zincir polimer dizisi </a:t>
            </a:r>
            <a:r>
              <a:rPr lang="en-US" sz="2800" dirty="0" smtClean="0">
                <a:solidFill>
                  <a:srgbClr val="FF0000"/>
                </a:solidFill>
                <a:ea typeface="+mn-ea"/>
                <a:cs typeface="+mn-cs"/>
              </a:rPr>
              <a:t>DNA</a:t>
            </a:r>
            <a:r>
              <a:rPr lang="tr-TR" sz="2800" dirty="0" smtClean="0">
                <a:solidFill>
                  <a:srgbClr val="FF0000"/>
                </a:solidFill>
                <a:ea typeface="+mn-ea"/>
                <a:cs typeface="+mn-cs"/>
              </a:rPr>
              <a:t> </a:t>
            </a:r>
            <a:r>
              <a:rPr lang="tr-TR" sz="2800" dirty="0" err="1" smtClean="0">
                <a:solidFill>
                  <a:srgbClr val="FF0000"/>
                </a:solidFill>
                <a:ea typeface="+mn-ea"/>
                <a:cs typeface="+mn-cs"/>
              </a:rPr>
              <a:t>dır</a:t>
            </a:r>
            <a:r>
              <a:rPr lang="en-US" sz="2800" dirty="0" smtClean="0">
                <a:solidFill>
                  <a:srgbClr val="FF0000"/>
                </a:solidFill>
                <a:ea typeface="+mn-ea"/>
                <a:cs typeface="+mn-cs"/>
              </a:rPr>
              <a:t>.</a:t>
            </a:r>
            <a:endParaRPr lang="tr-TR" sz="2800" dirty="0" smtClean="0">
              <a:solidFill>
                <a:srgbClr val="FF0000"/>
              </a:solidFill>
              <a:ea typeface="+mn-ea"/>
              <a:cs typeface="+mn-cs"/>
            </a:endParaRPr>
          </a:p>
          <a:p>
            <a:pPr fontAlgn="auto">
              <a:spcAft>
                <a:spcPts val="0"/>
              </a:spcAft>
              <a:defRPr/>
            </a:pPr>
            <a:endParaRPr lang="tr-TR" sz="2800" dirty="0" smtClean="0">
              <a:ea typeface="+mn-ea"/>
              <a:cs typeface="+mn-cs"/>
            </a:endParaRPr>
          </a:p>
        </p:txBody>
      </p:sp>
      <p:pic>
        <p:nvPicPr>
          <p:cNvPr id="171012" name="Picture 4" descr="6_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95738" y="1268413"/>
            <a:ext cx="4691062" cy="45894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Rectangle 5"/>
          <p:cNvSpPr>
            <a:spLocks noGrp="1" noChangeArrowheads="1"/>
          </p:cNvSpPr>
          <p:nvPr>
            <p:ph type="title"/>
          </p:nvPr>
        </p:nvSpPr>
        <p:spPr/>
        <p:txBody>
          <a:bodyPr/>
          <a:lstStyle/>
          <a:p>
            <a:pPr fontAlgn="auto">
              <a:spcAft>
                <a:spcPts val="0"/>
              </a:spcAft>
              <a:defRPr/>
            </a:pPr>
            <a:endParaRPr lang="en-US" smtClean="0">
              <a:ea typeface="+mj-ea"/>
              <a:cs typeface="+mj-cs"/>
            </a:endParaRPr>
          </a:p>
        </p:txBody>
      </p:sp>
      <p:pic>
        <p:nvPicPr>
          <p:cNvPr id="1976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normAutofit/>
          </a:bodyPr>
          <a:lstStyle/>
          <a:p>
            <a:pPr fontAlgn="auto">
              <a:spcAft>
                <a:spcPts val="0"/>
              </a:spcAft>
              <a:defRPr/>
            </a:pPr>
            <a:r>
              <a:rPr lang="en-US" sz="4000" smtClean="0">
                <a:ea typeface="+mj-ea"/>
                <a:cs typeface="+mj-cs"/>
              </a:rPr>
              <a:t>DNA ve RNA arasındaki farklar</a:t>
            </a:r>
            <a:endParaRPr lang="tr-TR" sz="4000" smtClean="0">
              <a:ea typeface="+mj-ea"/>
              <a:cs typeface="+mj-cs"/>
            </a:endParaRPr>
          </a:p>
        </p:txBody>
      </p:sp>
      <p:sp>
        <p:nvSpPr>
          <p:cNvPr id="274435" name="Rectangle 3"/>
          <p:cNvSpPr>
            <a:spLocks noGrp="1" noChangeArrowheads="1"/>
          </p:cNvSpPr>
          <p:nvPr>
            <p:ph type="body" sz="half" idx="1"/>
          </p:nvPr>
        </p:nvSpPr>
        <p:spPr>
          <a:xfrm>
            <a:off x="457200" y="1600200"/>
            <a:ext cx="8291513" cy="4495800"/>
          </a:xfrm>
        </p:spPr>
        <p:txBody>
          <a:bodyPr/>
          <a:lstStyle/>
          <a:p>
            <a:pPr fontAlgn="auto">
              <a:spcAft>
                <a:spcPts val="0"/>
              </a:spcAft>
              <a:defRPr/>
            </a:pPr>
            <a:endParaRPr lang="en-US" sz="2800" smtClean="0">
              <a:ea typeface="+mn-ea"/>
              <a:cs typeface="+mn-cs"/>
            </a:endParaRPr>
          </a:p>
        </p:txBody>
      </p:sp>
      <p:sp>
        <p:nvSpPr>
          <p:cNvPr id="274437" name="Rectangle 5"/>
          <p:cNvSpPr>
            <a:spLocks noGrp="1" noChangeArrowheads="1"/>
          </p:cNvSpPr>
          <p:nvPr>
            <p:ph sz="quarter" idx="2"/>
          </p:nvPr>
        </p:nvSpPr>
        <p:spPr/>
        <p:txBody>
          <a:bodyPr/>
          <a:lstStyle/>
          <a:p>
            <a:pPr fontAlgn="auto">
              <a:spcAft>
                <a:spcPts val="0"/>
              </a:spcAft>
              <a:defRPr/>
            </a:pPr>
            <a:endParaRPr lang="en-US" smtClean="0">
              <a:ea typeface="+mn-ea"/>
              <a:cs typeface="+mn-cs"/>
            </a:endParaRPr>
          </a:p>
        </p:txBody>
      </p:sp>
      <p:pic>
        <p:nvPicPr>
          <p:cNvPr id="274436"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827088" y="1268413"/>
            <a:ext cx="7777162" cy="53292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lstStyle/>
          <a:p>
            <a:pPr fontAlgn="auto">
              <a:spcAft>
                <a:spcPts val="0"/>
              </a:spcAft>
              <a:defRPr/>
            </a:pPr>
            <a:r>
              <a:rPr lang="tr-TR" sz="3200" b="0" smtClean="0">
                <a:solidFill>
                  <a:srgbClr val="FF0000"/>
                </a:solidFill>
                <a:ea typeface="+mj-ea"/>
                <a:cs typeface="+mj-cs"/>
              </a:rPr>
              <a:t>TEMEL KAVRAMLAR</a:t>
            </a:r>
          </a:p>
        </p:txBody>
      </p:sp>
      <p:sp>
        <p:nvSpPr>
          <p:cNvPr id="18435" name="Rectangle 3"/>
          <p:cNvSpPr>
            <a:spLocks noGrp="1" noChangeArrowheads="1"/>
          </p:cNvSpPr>
          <p:nvPr>
            <p:ph idx="1"/>
          </p:nvPr>
        </p:nvSpPr>
        <p:spPr>
          <a:xfrm>
            <a:off x="971601" y="1700808"/>
            <a:ext cx="7562800" cy="4680520"/>
          </a:xfrm>
        </p:spPr>
        <p:txBody>
          <a:bodyPr>
            <a:normAutofit/>
          </a:bodyPr>
          <a:lstStyle/>
          <a:p>
            <a:pPr fontAlgn="auto">
              <a:lnSpc>
                <a:spcPct val="150000"/>
              </a:lnSpc>
              <a:spcAft>
                <a:spcPts val="0"/>
              </a:spcAft>
              <a:defRPr/>
            </a:pPr>
            <a:r>
              <a:rPr lang="tr-TR" dirty="0" smtClean="0">
                <a:ea typeface="+mn-ea"/>
                <a:cs typeface="+mn-cs"/>
              </a:rPr>
              <a:t>         </a:t>
            </a:r>
            <a:r>
              <a:rPr lang="tr-TR" b="1" dirty="0" smtClean="0">
                <a:ea typeface="+mn-ea"/>
                <a:cs typeface="+mn-cs"/>
              </a:rPr>
              <a:t>Hücre; </a:t>
            </a:r>
            <a:r>
              <a:rPr lang="tr-TR" dirty="0" smtClean="0">
                <a:ea typeface="+mn-ea"/>
                <a:cs typeface="+mn-cs"/>
              </a:rPr>
              <a:t>Biyolojik sistemlerde en küçük canlı ünitesi olarak bilinen yapı.</a:t>
            </a:r>
          </a:p>
          <a:p>
            <a:pPr fontAlgn="auto">
              <a:lnSpc>
                <a:spcPct val="150000"/>
              </a:lnSpc>
              <a:spcAft>
                <a:spcPts val="0"/>
              </a:spcAft>
              <a:defRPr/>
            </a:pPr>
            <a:r>
              <a:rPr lang="tr-TR" dirty="0" smtClean="0">
                <a:ea typeface="+mn-ea"/>
                <a:cs typeface="+mn-cs"/>
              </a:rPr>
              <a:t>         </a:t>
            </a:r>
            <a:r>
              <a:rPr lang="tr-TR" b="1" dirty="0" smtClean="0">
                <a:ea typeface="+mn-ea"/>
                <a:cs typeface="+mn-cs"/>
              </a:rPr>
              <a:t>Gen: </a:t>
            </a:r>
            <a:r>
              <a:rPr lang="tr-TR" dirty="0" smtClean="0">
                <a:ea typeface="+mn-ea"/>
                <a:cs typeface="+mn-cs"/>
              </a:rPr>
              <a:t>Biyolojik sistemlerde bilginin temel </a:t>
            </a:r>
            <a:r>
              <a:rPr lang="tr-TR" dirty="0" err="1" smtClean="0">
                <a:ea typeface="+mn-ea"/>
                <a:cs typeface="+mn-cs"/>
              </a:rPr>
              <a:t>birimi.İşlevsel</a:t>
            </a:r>
            <a:r>
              <a:rPr lang="tr-TR" dirty="0" smtClean="0">
                <a:ea typeface="+mn-ea"/>
                <a:cs typeface="+mn-cs"/>
              </a:rPr>
              <a:t> bir biyolojik ürün  (genelde protein, RNA da olabilir) oluşumu için gerekli bilgiyi kodlayan bir DNA (Bazen RNA) parçası. Genetik bilgi taşıyan DNA parçacığı.</a:t>
            </a:r>
          </a:p>
          <a:p>
            <a:pPr fontAlgn="auto">
              <a:lnSpc>
                <a:spcPct val="150000"/>
              </a:lnSpc>
              <a:spcAft>
                <a:spcPts val="0"/>
              </a:spcAft>
              <a:defRPr/>
            </a:pPr>
            <a:r>
              <a:rPr lang="tr-TR" dirty="0" smtClean="0">
                <a:ea typeface="+mn-ea"/>
                <a:cs typeface="+mn-cs"/>
              </a:rPr>
              <a:t>        </a:t>
            </a:r>
            <a:r>
              <a:rPr lang="tr-TR" b="1" dirty="0" smtClean="0">
                <a:ea typeface="+mn-ea"/>
                <a:cs typeface="+mn-cs"/>
              </a:rPr>
              <a:t>Genom: </a:t>
            </a:r>
            <a:r>
              <a:rPr lang="tr-TR" dirty="0" smtClean="0">
                <a:ea typeface="+mn-ea"/>
                <a:cs typeface="+mn-cs"/>
              </a:rPr>
              <a:t>Hücredeki tüm genlerin ve genler arasındaki DNA bölgelerinin hepsinin bir bütünü.</a:t>
            </a:r>
          </a:p>
          <a:p>
            <a:pPr fontAlgn="auto">
              <a:lnSpc>
                <a:spcPct val="150000"/>
              </a:lnSpc>
              <a:spcAft>
                <a:spcPts val="0"/>
              </a:spcAft>
              <a:defRPr/>
            </a:pPr>
            <a:r>
              <a:rPr lang="tr-TR" dirty="0" smtClean="0">
                <a:ea typeface="+mn-ea"/>
                <a:cs typeface="+mn-cs"/>
              </a:rPr>
              <a:t>         </a:t>
            </a:r>
            <a:r>
              <a:rPr lang="tr-TR" b="1" dirty="0" smtClean="0">
                <a:ea typeface="+mn-ea"/>
                <a:cs typeface="+mn-cs"/>
              </a:rPr>
              <a:t>DNA: </a:t>
            </a:r>
            <a:r>
              <a:rPr lang="tr-TR" dirty="0" smtClean="0">
                <a:ea typeface="+mn-ea"/>
                <a:cs typeface="+mn-cs"/>
              </a:rPr>
              <a:t>Genetik bilginin depolandığı ve aktarıldığı molekül</a:t>
            </a:r>
            <a:r>
              <a:rPr lang="ja-JP" altLang="tr-TR" dirty="0" smtClean="0">
                <a:latin typeface="Arial"/>
                <a:ea typeface="+mn-ea"/>
                <a:cs typeface="+mn-cs"/>
              </a:rPr>
              <a:t>’</a:t>
            </a:r>
            <a:r>
              <a:rPr lang="tr-TR" dirty="0" smtClean="0">
                <a:ea typeface="+mn-ea"/>
                <a:cs typeface="+mn-cs"/>
              </a:rPr>
              <a:t> dür.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779463" y="107951"/>
            <a:ext cx="7581900" cy="440730"/>
          </a:xfrm>
        </p:spPr>
        <p:txBody>
          <a:bodyPr>
            <a:normAutofit fontScale="90000"/>
          </a:bodyPr>
          <a:lstStyle/>
          <a:p>
            <a:pPr fontAlgn="auto">
              <a:spcAft>
                <a:spcPts val="0"/>
              </a:spcAft>
              <a:defRPr/>
            </a:pPr>
            <a:endParaRPr lang="en-US" smtClean="0">
              <a:ea typeface="+mj-ea"/>
              <a:cs typeface="+mj-cs"/>
            </a:endParaRPr>
          </a:p>
        </p:txBody>
      </p:sp>
      <p:sp>
        <p:nvSpPr>
          <p:cNvPr id="207875" name="Rectangle 3"/>
          <p:cNvSpPr>
            <a:spLocks noGrp="1" noChangeArrowheads="1"/>
          </p:cNvSpPr>
          <p:nvPr>
            <p:ph idx="1"/>
          </p:nvPr>
        </p:nvSpPr>
        <p:spPr>
          <a:xfrm>
            <a:off x="899592" y="1566575"/>
            <a:ext cx="7581900" cy="5102785"/>
          </a:xfrm>
        </p:spPr>
        <p:txBody>
          <a:bodyPr>
            <a:normAutofit fontScale="85000" lnSpcReduction="10000"/>
          </a:bodyPr>
          <a:lstStyle/>
          <a:p>
            <a:pPr fontAlgn="auto">
              <a:spcAft>
                <a:spcPts val="0"/>
              </a:spcAft>
              <a:defRPr/>
            </a:pPr>
            <a:r>
              <a:rPr lang="tr-TR" sz="2400" dirty="0" smtClean="0"/>
              <a:t>İnsan genomu 3,164,700,000 </a:t>
            </a:r>
            <a:r>
              <a:rPr lang="tr-TR" sz="2400" dirty="0" err="1" smtClean="0"/>
              <a:t>nukleotidden</a:t>
            </a:r>
            <a:r>
              <a:rPr lang="tr-TR" sz="2400" dirty="0" smtClean="0"/>
              <a:t> oluşmaktadır.</a:t>
            </a:r>
          </a:p>
          <a:p>
            <a:pPr fontAlgn="auto">
              <a:spcAft>
                <a:spcPts val="0"/>
              </a:spcAft>
              <a:defRPr/>
            </a:pPr>
            <a:endParaRPr lang="tr-TR" sz="2400" dirty="0" smtClean="0"/>
          </a:p>
          <a:p>
            <a:pPr fontAlgn="auto">
              <a:spcAft>
                <a:spcPts val="0"/>
              </a:spcAft>
              <a:defRPr/>
            </a:pPr>
            <a:r>
              <a:rPr lang="tr-TR" sz="2400" dirty="0"/>
              <a:t>Toplam gen </a:t>
            </a:r>
            <a:r>
              <a:rPr lang="tr-TR" sz="2400" dirty="0" smtClean="0"/>
              <a:t>sayısı; 30.000 olmak üzere, bunların </a:t>
            </a:r>
            <a:r>
              <a:rPr lang="tr-TR" sz="2400" dirty="0"/>
              <a:t>19,000-22,000 </a:t>
            </a:r>
            <a:r>
              <a:rPr lang="tr-TR" sz="2400" dirty="0" smtClean="0"/>
              <a:t>i protein kodlayan gen ve 8.000 civarında da RNA kodlayan gen bulunduğu tahmin edilmektedir.</a:t>
            </a:r>
          </a:p>
          <a:p>
            <a:pPr fontAlgn="auto">
              <a:spcAft>
                <a:spcPts val="0"/>
              </a:spcAft>
              <a:defRPr/>
            </a:pPr>
            <a:endParaRPr lang="tr-TR" sz="2400" dirty="0" smtClean="0"/>
          </a:p>
          <a:p>
            <a:pPr fontAlgn="auto">
              <a:spcAft>
                <a:spcPts val="0"/>
              </a:spcAft>
              <a:defRPr/>
            </a:pPr>
            <a:r>
              <a:rPr lang="tr-TR" sz="2400" dirty="0"/>
              <a:t>Genomun yaklaşık %2</a:t>
            </a:r>
            <a:r>
              <a:rPr lang="ja-JP" altLang="tr-TR" sz="2400" dirty="0">
                <a:latin typeface="Arial"/>
              </a:rPr>
              <a:t>’</a:t>
            </a:r>
            <a:r>
              <a:rPr lang="tr-TR" sz="2400" dirty="0"/>
              <a:t>si proteinleri kodlamaktadır</a:t>
            </a:r>
            <a:r>
              <a:rPr lang="tr-TR" sz="2400" dirty="0" smtClean="0"/>
              <a:t>.</a:t>
            </a:r>
          </a:p>
          <a:p>
            <a:pPr fontAlgn="auto">
              <a:spcAft>
                <a:spcPts val="0"/>
              </a:spcAft>
              <a:defRPr/>
            </a:pPr>
            <a:endParaRPr lang="tr-TR" sz="2400" dirty="0"/>
          </a:p>
          <a:p>
            <a:pPr fontAlgn="auto">
              <a:spcAft>
                <a:spcPts val="0"/>
              </a:spcAft>
              <a:defRPr/>
            </a:pPr>
            <a:r>
              <a:rPr lang="tr-TR" sz="2400" dirty="0" smtClean="0"/>
              <a:t>Nükleotid </a:t>
            </a:r>
            <a:r>
              <a:rPr lang="tr-TR" sz="2400" dirty="0"/>
              <a:t>dizilerinin %99.9</a:t>
            </a:r>
            <a:r>
              <a:rPr lang="ja-JP" altLang="tr-TR" sz="2400" dirty="0">
                <a:latin typeface="Arial"/>
              </a:rPr>
              <a:t>’</a:t>
            </a:r>
            <a:r>
              <a:rPr lang="tr-TR" sz="2400" dirty="0"/>
              <a:t>u bütün insanlarda aynıdır</a:t>
            </a:r>
            <a:r>
              <a:rPr lang="tr-TR" sz="2400" dirty="0" smtClean="0"/>
              <a:t>.</a:t>
            </a:r>
          </a:p>
          <a:p>
            <a:pPr fontAlgn="auto">
              <a:spcAft>
                <a:spcPts val="0"/>
              </a:spcAft>
              <a:defRPr/>
            </a:pPr>
            <a:endParaRPr lang="tr-TR" sz="2400" dirty="0" smtClean="0"/>
          </a:p>
          <a:p>
            <a:pPr fontAlgn="auto">
              <a:spcAft>
                <a:spcPts val="0"/>
              </a:spcAft>
              <a:defRPr/>
            </a:pPr>
            <a:r>
              <a:rPr lang="tr-TR" sz="2400" dirty="0" smtClean="0"/>
              <a:t>Bir gen ortalama 3,000 </a:t>
            </a:r>
            <a:r>
              <a:rPr lang="tr-TR" sz="2400" dirty="0" err="1" smtClean="0"/>
              <a:t>nukleotidden</a:t>
            </a:r>
            <a:r>
              <a:rPr lang="tr-TR" sz="2400" dirty="0" smtClean="0"/>
              <a:t> oluşur. Ancak bu sayı çok değişkendir. En büyük gen olarak bilinen </a:t>
            </a:r>
            <a:r>
              <a:rPr lang="tr-TR" sz="2400" i="1" dirty="0" err="1" smtClean="0"/>
              <a:t>distrofin</a:t>
            </a:r>
            <a:r>
              <a:rPr lang="tr-TR" sz="2400" dirty="0" smtClean="0"/>
              <a:t> geni, 2,4 milyon baz içerir.</a:t>
            </a:r>
          </a:p>
        </p:txBody>
      </p:sp>
    </p:spTree>
    <p:extLst>
      <p:ext uri="{BB962C8B-B14F-4D97-AF65-F5344CB8AC3E}">
        <p14:creationId xmlns:p14="http://schemas.microsoft.com/office/powerpoint/2010/main" val="4280259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195263" y="228600"/>
            <a:ext cx="8015287" cy="176213"/>
          </a:xfrm>
        </p:spPr>
        <p:txBody>
          <a:bodyPr>
            <a:normAutofit fontScale="90000"/>
          </a:bodyPr>
          <a:lstStyle/>
          <a:p>
            <a:pPr fontAlgn="auto">
              <a:spcAft>
                <a:spcPts val="0"/>
              </a:spcAft>
              <a:defRPr/>
            </a:pPr>
            <a:endParaRPr lang="en-US" sz="3800" smtClean="0">
              <a:ea typeface="+mj-ea"/>
              <a:cs typeface="+mj-cs"/>
            </a:endParaRPr>
          </a:p>
        </p:txBody>
      </p:sp>
      <p:sp>
        <p:nvSpPr>
          <p:cNvPr id="215043" name="Rectangle 3"/>
          <p:cNvSpPr>
            <a:spLocks noGrp="1" noChangeArrowheads="1"/>
          </p:cNvSpPr>
          <p:nvPr>
            <p:ph idx="1"/>
          </p:nvPr>
        </p:nvSpPr>
        <p:spPr>
          <a:xfrm>
            <a:off x="611560" y="1484784"/>
            <a:ext cx="7924800" cy="4896544"/>
          </a:xfrm>
        </p:spPr>
        <p:txBody>
          <a:bodyPr>
            <a:normAutofit fontScale="77500" lnSpcReduction="20000"/>
          </a:bodyPr>
          <a:lstStyle/>
          <a:p>
            <a:pPr fontAlgn="auto">
              <a:spcAft>
                <a:spcPts val="0"/>
              </a:spcAft>
              <a:defRPr/>
            </a:pPr>
            <a:r>
              <a:rPr lang="tr-TR" sz="2400" dirty="0" smtClean="0">
                <a:ea typeface="+mn-ea"/>
                <a:cs typeface="+mn-cs"/>
              </a:rPr>
              <a:t>Proteinleri kodlamayan dizi tekrarları, genomun büyük bölümünü oluşturur.</a:t>
            </a:r>
          </a:p>
          <a:p>
            <a:pPr fontAlgn="auto">
              <a:spcAft>
                <a:spcPts val="0"/>
              </a:spcAft>
              <a:defRPr/>
            </a:pPr>
            <a:endParaRPr lang="tr-TR" sz="2400" dirty="0" smtClean="0">
              <a:ea typeface="+mn-ea"/>
              <a:cs typeface="+mn-cs"/>
            </a:endParaRPr>
          </a:p>
          <a:p>
            <a:pPr fontAlgn="auto">
              <a:spcAft>
                <a:spcPts val="0"/>
              </a:spcAft>
              <a:defRPr/>
            </a:pPr>
            <a:r>
              <a:rPr lang="tr-TR" sz="2400" dirty="0" smtClean="0">
                <a:ea typeface="+mn-ea"/>
                <a:cs typeface="+mn-cs"/>
              </a:rPr>
              <a:t>En fazla geni 1. Kromozom (2,706) ve en az geni Y kromozomu (104) içermektedir.</a:t>
            </a:r>
          </a:p>
          <a:p>
            <a:pPr fontAlgn="auto">
              <a:spcAft>
                <a:spcPts val="0"/>
              </a:spcAft>
              <a:defRPr/>
            </a:pPr>
            <a:endParaRPr lang="tr-TR" sz="2400" dirty="0" smtClean="0">
              <a:ea typeface="+mn-ea"/>
              <a:cs typeface="+mn-cs"/>
            </a:endParaRPr>
          </a:p>
          <a:p>
            <a:pPr fontAlgn="auto">
              <a:spcAft>
                <a:spcPts val="0"/>
              </a:spcAft>
              <a:defRPr/>
            </a:pPr>
            <a:r>
              <a:rPr lang="tr-TR" sz="2400" dirty="0" err="1" smtClean="0">
                <a:ea typeface="+mn-ea"/>
                <a:cs typeface="+mn-cs"/>
              </a:rPr>
              <a:t>Mitokondrial</a:t>
            </a:r>
            <a:r>
              <a:rPr lang="tr-TR" sz="2400" dirty="0" smtClean="0">
                <a:ea typeface="+mn-ea"/>
                <a:cs typeface="+mn-cs"/>
              </a:rPr>
              <a:t> genom 16.539 </a:t>
            </a:r>
            <a:r>
              <a:rPr lang="tr-TR" sz="2400" dirty="0" err="1" smtClean="0">
                <a:ea typeface="+mn-ea"/>
                <a:cs typeface="+mn-cs"/>
              </a:rPr>
              <a:t>bç’dir</a:t>
            </a:r>
            <a:r>
              <a:rPr lang="tr-TR" sz="2400" dirty="0" smtClean="0">
                <a:ea typeface="+mn-ea"/>
                <a:cs typeface="+mn-cs"/>
              </a:rPr>
              <a:t>, </a:t>
            </a:r>
            <a:r>
              <a:rPr lang="tr-TR" sz="2400" dirty="0" err="1" smtClean="0">
                <a:ea typeface="+mn-ea"/>
                <a:cs typeface="+mn-cs"/>
              </a:rPr>
              <a:t>intron</a:t>
            </a:r>
            <a:r>
              <a:rPr lang="tr-TR" sz="2400" dirty="0" smtClean="0">
                <a:ea typeface="+mn-ea"/>
                <a:cs typeface="+mn-cs"/>
              </a:rPr>
              <a:t> içermez ve 22 </a:t>
            </a:r>
            <a:r>
              <a:rPr lang="tr-TR" sz="2400" dirty="0" err="1" smtClean="0">
                <a:ea typeface="+mn-ea"/>
                <a:cs typeface="+mn-cs"/>
              </a:rPr>
              <a:t>tRNA</a:t>
            </a:r>
            <a:r>
              <a:rPr lang="tr-TR" sz="2400" dirty="0" smtClean="0">
                <a:ea typeface="+mn-ea"/>
                <a:cs typeface="+mn-cs"/>
              </a:rPr>
              <a:t>, 2 </a:t>
            </a:r>
            <a:r>
              <a:rPr lang="tr-TR" sz="2400" dirty="0" err="1" smtClean="0">
                <a:ea typeface="+mn-ea"/>
                <a:cs typeface="+mn-cs"/>
              </a:rPr>
              <a:t>rRNA</a:t>
            </a:r>
            <a:r>
              <a:rPr lang="tr-TR" sz="2400" dirty="0">
                <a:ea typeface="+mn-ea"/>
                <a:cs typeface="+mn-cs"/>
              </a:rPr>
              <a:t> </a:t>
            </a:r>
            <a:r>
              <a:rPr lang="tr-TR" sz="2400" dirty="0" smtClean="0">
                <a:ea typeface="+mn-ea"/>
                <a:cs typeface="+mn-cs"/>
              </a:rPr>
              <a:t>ve 13 </a:t>
            </a:r>
            <a:r>
              <a:rPr lang="tr-TR" sz="2400" dirty="0" err="1" smtClean="0">
                <a:ea typeface="+mn-ea"/>
                <a:cs typeface="+mn-cs"/>
              </a:rPr>
              <a:t>polipeptid</a:t>
            </a:r>
            <a:r>
              <a:rPr lang="tr-TR" sz="2400" dirty="0" smtClean="0">
                <a:ea typeface="+mn-ea"/>
                <a:cs typeface="+mn-cs"/>
              </a:rPr>
              <a:t> kodlayan gen olmak üzere toplam 37 gen içermektedir.</a:t>
            </a:r>
          </a:p>
          <a:p>
            <a:pPr fontAlgn="auto">
              <a:spcAft>
                <a:spcPts val="0"/>
              </a:spcAft>
              <a:defRPr/>
            </a:pPr>
            <a:endParaRPr lang="tr-TR" sz="2400" dirty="0" smtClean="0">
              <a:ea typeface="+mn-ea"/>
              <a:cs typeface="+mn-cs"/>
            </a:endParaRPr>
          </a:p>
          <a:p>
            <a:pPr fontAlgn="auto">
              <a:spcAft>
                <a:spcPts val="0"/>
              </a:spcAft>
              <a:defRPr/>
            </a:pPr>
            <a:r>
              <a:rPr lang="tr-TR" sz="2400" dirty="0">
                <a:ea typeface="+mn-ea"/>
                <a:cs typeface="+mn-cs"/>
              </a:rPr>
              <a:t>Aynı gen alternatif </a:t>
            </a:r>
            <a:r>
              <a:rPr lang="tr-TR" sz="2400" dirty="0" err="1">
                <a:ea typeface="+mn-ea"/>
                <a:cs typeface="+mn-cs"/>
              </a:rPr>
              <a:t>mRNA</a:t>
            </a:r>
            <a:r>
              <a:rPr lang="tr-TR" sz="2400" dirty="0">
                <a:ea typeface="+mn-ea"/>
                <a:cs typeface="+mn-cs"/>
              </a:rPr>
              <a:t> kesilmeleri ve kimyasal değişikliklere bağlı olarak değişik proteinleri kodlayabilir</a:t>
            </a:r>
            <a:r>
              <a:rPr lang="tr-TR" sz="2400" dirty="0" smtClean="0">
                <a:ea typeface="+mn-ea"/>
                <a:cs typeface="+mn-cs"/>
              </a:rPr>
              <a:t>.</a:t>
            </a:r>
          </a:p>
          <a:p>
            <a:pPr fontAlgn="auto">
              <a:spcAft>
                <a:spcPts val="0"/>
              </a:spcAft>
              <a:defRPr/>
            </a:pPr>
            <a:endParaRPr lang="tr-TR" sz="2400" dirty="0">
              <a:ea typeface="+mn-ea"/>
              <a:cs typeface="+mn-cs"/>
            </a:endParaRPr>
          </a:p>
          <a:p>
            <a:pPr fontAlgn="auto">
              <a:spcAft>
                <a:spcPts val="0"/>
              </a:spcAft>
              <a:defRPr/>
            </a:pPr>
            <a:r>
              <a:rPr lang="tr-TR" sz="2400" dirty="0">
                <a:ea typeface="+mn-ea"/>
                <a:cs typeface="+mn-cs"/>
              </a:rPr>
              <a:t>İnsan, bitki, sinek ve kurtçuklarla ortak protein ailelerine sahiptir; ancak, gen aileleri (özellikle gelişme ve bağışıklıktan sorumlu olanları) insanda daha geniştir.</a:t>
            </a:r>
          </a:p>
          <a:p>
            <a:pPr fontAlgn="auto">
              <a:spcAft>
                <a:spcPts val="0"/>
              </a:spcAft>
              <a:defRPr/>
            </a:pPr>
            <a:endParaRPr lang="tr-TR" dirty="0" smtClean="0">
              <a:ea typeface="+mn-ea"/>
              <a:cs typeface="+mn-cs"/>
            </a:endParaRPr>
          </a:p>
        </p:txBody>
      </p:sp>
    </p:spTree>
    <p:extLst>
      <p:ext uri="{BB962C8B-B14F-4D97-AF65-F5344CB8AC3E}">
        <p14:creationId xmlns:p14="http://schemas.microsoft.com/office/powerpoint/2010/main" val="1915951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774632" cy="396280"/>
          </a:xfrm>
        </p:spPr>
        <p:txBody>
          <a:bodyPr/>
          <a:lstStyle/>
          <a:p>
            <a:r>
              <a:rPr lang="en-US" sz="2400" dirty="0" smtClean="0">
                <a:solidFill>
                  <a:srgbClr val="0000FF"/>
                </a:solidFill>
              </a:rPr>
              <a:t>İNSAN GENOM ORGANİZASYONU</a:t>
            </a:r>
            <a:endParaRPr lang="en-US" sz="2400" dirty="0">
              <a:solidFill>
                <a:srgbClr val="0000FF"/>
              </a:solidFill>
            </a:endParaRPr>
          </a:p>
        </p:txBody>
      </p:sp>
      <p:pic>
        <p:nvPicPr>
          <p:cNvPr id="4" name="Picture 3" descr="Ekran Resmi 2016-03-13 21.16.09.png"/>
          <p:cNvPicPr>
            <a:picLocks noChangeAspect="1"/>
          </p:cNvPicPr>
          <p:nvPr/>
        </p:nvPicPr>
        <p:blipFill rotWithShape="1">
          <a:blip r:embed="rId2">
            <a:extLst>
              <a:ext uri="{28A0092B-C50C-407E-A947-70E740481C1C}">
                <a14:useLocalDpi xmlns:a14="http://schemas.microsoft.com/office/drawing/2010/main" val="0"/>
              </a:ext>
            </a:extLst>
          </a:blip>
          <a:srcRect l="395" t="8942" r="1"/>
          <a:stretch/>
        </p:blipFill>
        <p:spPr>
          <a:xfrm>
            <a:off x="395536" y="524618"/>
            <a:ext cx="8280920" cy="2484533"/>
          </a:xfrm>
          <a:prstGeom prst="rect">
            <a:avLst/>
          </a:prstGeom>
        </p:spPr>
      </p:pic>
      <p:sp>
        <p:nvSpPr>
          <p:cNvPr id="7" name="Content Placeholder 6"/>
          <p:cNvSpPr txBox="1">
            <a:spLocks noGrp="1"/>
          </p:cNvSpPr>
          <p:nvPr>
            <p:ph idx="1"/>
          </p:nvPr>
        </p:nvSpPr>
        <p:spPr>
          <a:xfrm>
            <a:off x="755576" y="3356992"/>
            <a:ext cx="247521" cy="566309"/>
          </a:xfrm>
          <a:prstGeom prst="rect">
            <a:avLst/>
          </a:prstGeom>
          <a:noFill/>
        </p:spPr>
        <p:txBody>
          <a:bodyPr wrap="none" rtlCol="0">
            <a:spAutoFit/>
          </a:bodyPr>
          <a:lstStyle/>
          <a:p>
            <a:endParaRPr lang="en-US" sz="1400" dirty="0">
              <a:solidFill>
                <a:srgbClr val="000000"/>
              </a:solidFill>
            </a:endParaRPr>
          </a:p>
          <a:p>
            <a:pPr marL="0" indent="0">
              <a:buNone/>
            </a:pPr>
            <a:endParaRPr lang="en-US" sz="1400" dirty="0">
              <a:solidFill>
                <a:srgbClr val="000000"/>
              </a:solidFill>
            </a:endParaRPr>
          </a:p>
        </p:txBody>
      </p:sp>
      <p:sp>
        <p:nvSpPr>
          <p:cNvPr id="9" name="TextBox 8"/>
          <p:cNvSpPr txBox="1"/>
          <p:nvPr/>
        </p:nvSpPr>
        <p:spPr>
          <a:xfrm>
            <a:off x="1043608" y="3140968"/>
            <a:ext cx="2993027" cy="3293209"/>
          </a:xfrm>
          <a:prstGeom prst="rect">
            <a:avLst/>
          </a:prstGeom>
          <a:noFill/>
        </p:spPr>
        <p:txBody>
          <a:bodyPr wrap="none" rtlCol="0">
            <a:spAutoFit/>
          </a:bodyPr>
          <a:lstStyle/>
          <a:p>
            <a:r>
              <a:rPr lang="en-US" sz="1600" b="1" dirty="0" smtClean="0">
                <a:solidFill>
                  <a:srgbClr val="000000"/>
                </a:solidFill>
              </a:rPr>
              <a:t>1. </a:t>
            </a:r>
            <a:r>
              <a:rPr lang="en-US" sz="1600" b="1" dirty="0" err="1" smtClean="0">
                <a:solidFill>
                  <a:srgbClr val="000000"/>
                </a:solidFill>
              </a:rPr>
              <a:t>Transpozonlar</a:t>
            </a:r>
            <a:r>
              <a:rPr lang="en-US" sz="1600" b="1" dirty="0" smtClean="0">
                <a:solidFill>
                  <a:srgbClr val="000000"/>
                </a:solidFill>
              </a:rPr>
              <a:t> (Mobil El);</a:t>
            </a:r>
            <a:endParaRPr lang="en-US" sz="1600" b="1" dirty="0">
              <a:solidFill>
                <a:srgbClr val="000000"/>
              </a:solidFill>
            </a:endParaRPr>
          </a:p>
          <a:p>
            <a:r>
              <a:rPr lang="en-US" sz="1600" dirty="0" smtClean="0">
                <a:solidFill>
                  <a:srgbClr val="000000"/>
                </a:solidFill>
              </a:rPr>
              <a:t>-</a:t>
            </a:r>
            <a:r>
              <a:rPr lang="en-US" sz="1600" dirty="0" err="1" smtClean="0">
                <a:solidFill>
                  <a:srgbClr val="000000"/>
                </a:solidFill>
              </a:rPr>
              <a:t>LİNE’ler</a:t>
            </a:r>
            <a:r>
              <a:rPr lang="en-US" sz="1600" dirty="0" smtClean="0">
                <a:solidFill>
                  <a:srgbClr val="000000"/>
                </a:solidFill>
              </a:rPr>
              <a:t> </a:t>
            </a:r>
            <a:r>
              <a:rPr lang="en-US" sz="1600" dirty="0">
                <a:solidFill>
                  <a:srgbClr val="000000"/>
                </a:solidFill>
              </a:rPr>
              <a:t>(% 20)</a:t>
            </a:r>
          </a:p>
          <a:p>
            <a:r>
              <a:rPr lang="en-US" sz="1600" dirty="0">
                <a:solidFill>
                  <a:srgbClr val="000000"/>
                </a:solidFill>
              </a:rPr>
              <a:t>   </a:t>
            </a:r>
            <a:r>
              <a:rPr lang="en-US" sz="1600" dirty="0" smtClean="0">
                <a:solidFill>
                  <a:srgbClr val="000000"/>
                </a:solidFill>
              </a:rPr>
              <a:t>L1</a:t>
            </a:r>
            <a:r>
              <a:rPr lang="en-US" sz="1600" dirty="0">
                <a:solidFill>
                  <a:srgbClr val="000000"/>
                </a:solidFill>
              </a:rPr>
              <a:t>; 6 kb, 850.000 </a:t>
            </a:r>
            <a:r>
              <a:rPr lang="en-US" sz="1600" dirty="0" err="1">
                <a:solidFill>
                  <a:srgbClr val="000000"/>
                </a:solidFill>
              </a:rPr>
              <a:t>kopya</a:t>
            </a:r>
            <a:endParaRPr lang="en-US" sz="1600" dirty="0">
              <a:solidFill>
                <a:srgbClr val="000000"/>
              </a:solidFill>
            </a:endParaRPr>
          </a:p>
          <a:p>
            <a:r>
              <a:rPr lang="en-US" sz="1600" dirty="0">
                <a:solidFill>
                  <a:srgbClr val="000000"/>
                </a:solidFill>
              </a:rPr>
              <a:t>   </a:t>
            </a:r>
            <a:r>
              <a:rPr lang="en-US" sz="1600" dirty="0" smtClean="0">
                <a:solidFill>
                  <a:srgbClr val="000000"/>
                </a:solidFill>
              </a:rPr>
              <a:t>L2</a:t>
            </a:r>
            <a:r>
              <a:rPr lang="en-US" sz="1600" dirty="0">
                <a:solidFill>
                  <a:srgbClr val="000000"/>
                </a:solidFill>
              </a:rPr>
              <a:t>; 315.000 </a:t>
            </a:r>
            <a:r>
              <a:rPr lang="en-US" sz="1600" dirty="0" err="1">
                <a:solidFill>
                  <a:srgbClr val="000000"/>
                </a:solidFill>
              </a:rPr>
              <a:t>kopya</a:t>
            </a:r>
            <a:endParaRPr lang="en-US" sz="1600" dirty="0">
              <a:solidFill>
                <a:srgbClr val="000000"/>
              </a:solidFill>
            </a:endParaRPr>
          </a:p>
          <a:p>
            <a:r>
              <a:rPr lang="en-US" sz="1600" dirty="0">
                <a:solidFill>
                  <a:srgbClr val="000000"/>
                </a:solidFill>
              </a:rPr>
              <a:t>   </a:t>
            </a:r>
            <a:r>
              <a:rPr lang="en-US" sz="1600" dirty="0" smtClean="0">
                <a:solidFill>
                  <a:srgbClr val="000000"/>
                </a:solidFill>
              </a:rPr>
              <a:t>L3</a:t>
            </a:r>
            <a:r>
              <a:rPr lang="en-US" sz="1600" dirty="0">
                <a:solidFill>
                  <a:srgbClr val="000000"/>
                </a:solidFill>
              </a:rPr>
              <a:t>; 37.000 </a:t>
            </a:r>
            <a:r>
              <a:rPr lang="en-US" sz="1600" dirty="0" err="1">
                <a:solidFill>
                  <a:srgbClr val="000000"/>
                </a:solidFill>
              </a:rPr>
              <a:t>kopya</a:t>
            </a:r>
            <a:endParaRPr lang="en-US" sz="1600" dirty="0">
              <a:solidFill>
                <a:srgbClr val="000000"/>
              </a:solidFill>
            </a:endParaRPr>
          </a:p>
          <a:p>
            <a:r>
              <a:rPr lang="en-US" sz="1600" dirty="0" smtClean="0">
                <a:solidFill>
                  <a:srgbClr val="000000"/>
                </a:solidFill>
              </a:rPr>
              <a:t>-</a:t>
            </a:r>
            <a:r>
              <a:rPr lang="en-US" sz="1600" dirty="0" err="1" smtClean="0">
                <a:solidFill>
                  <a:srgbClr val="000000"/>
                </a:solidFill>
              </a:rPr>
              <a:t>SİNE’ler</a:t>
            </a:r>
            <a:r>
              <a:rPr lang="en-US" sz="1600" dirty="0" smtClean="0">
                <a:solidFill>
                  <a:srgbClr val="000000"/>
                </a:solidFill>
              </a:rPr>
              <a:t> </a:t>
            </a:r>
            <a:r>
              <a:rPr lang="en-US" sz="1600" dirty="0">
                <a:solidFill>
                  <a:srgbClr val="000000"/>
                </a:solidFill>
              </a:rPr>
              <a:t>(% 14)</a:t>
            </a:r>
          </a:p>
          <a:p>
            <a:r>
              <a:rPr lang="en-US" sz="1600" dirty="0">
                <a:solidFill>
                  <a:srgbClr val="000000"/>
                </a:solidFill>
              </a:rPr>
              <a:t>   </a:t>
            </a:r>
            <a:r>
              <a:rPr lang="en-US" sz="1600" dirty="0" smtClean="0">
                <a:solidFill>
                  <a:srgbClr val="000000"/>
                </a:solidFill>
              </a:rPr>
              <a:t> </a:t>
            </a:r>
            <a:r>
              <a:rPr lang="en-US" sz="1600" dirty="0" err="1" smtClean="0">
                <a:solidFill>
                  <a:srgbClr val="000000"/>
                </a:solidFill>
              </a:rPr>
              <a:t>Alu</a:t>
            </a:r>
            <a:r>
              <a:rPr lang="en-US" sz="1600" dirty="0">
                <a:solidFill>
                  <a:srgbClr val="000000"/>
                </a:solidFill>
              </a:rPr>
              <a:t>; 310 </a:t>
            </a:r>
            <a:r>
              <a:rPr lang="en-US" sz="1600" dirty="0" err="1">
                <a:solidFill>
                  <a:srgbClr val="000000"/>
                </a:solidFill>
              </a:rPr>
              <a:t>bp</a:t>
            </a:r>
            <a:r>
              <a:rPr lang="en-US" sz="1600" dirty="0">
                <a:solidFill>
                  <a:srgbClr val="000000"/>
                </a:solidFill>
              </a:rPr>
              <a:t>, 1 </a:t>
            </a:r>
            <a:r>
              <a:rPr lang="en-US" sz="1600" dirty="0" err="1" smtClean="0">
                <a:solidFill>
                  <a:srgbClr val="000000"/>
                </a:solidFill>
              </a:rPr>
              <a:t>mily</a:t>
            </a:r>
            <a:r>
              <a:rPr lang="en-US" sz="1600" dirty="0" smtClean="0">
                <a:solidFill>
                  <a:srgbClr val="000000"/>
                </a:solidFill>
              </a:rPr>
              <a:t>. </a:t>
            </a:r>
            <a:r>
              <a:rPr lang="en-US" sz="1600" dirty="0" err="1" smtClean="0">
                <a:solidFill>
                  <a:srgbClr val="000000"/>
                </a:solidFill>
              </a:rPr>
              <a:t>fazla</a:t>
            </a:r>
            <a:endParaRPr lang="en-US" sz="1600" dirty="0">
              <a:solidFill>
                <a:srgbClr val="000000"/>
              </a:solidFill>
            </a:endParaRPr>
          </a:p>
          <a:p>
            <a:r>
              <a:rPr lang="en-US" sz="1600" dirty="0" smtClean="0">
                <a:solidFill>
                  <a:srgbClr val="000000"/>
                </a:solidFill>
              </a:rPr>
              <a:t>-</a:t>
            </a:r>
            <a:r>
              <a:rPr lang="en-US" sz="1600" dirty="0" err="1" smtClean="0">
                <a:solidFill>
                  <a:srgbClr val="000000"/>
                </a:solidFill>
              </a:rPr>
              <a:t>SVA’lar</a:t>
            </a:r>
            <a:r>
              <a:rPr lang="en-US" sz="1600" dirty="0" smtClean="0">
                <a:solidFill>
                  <a:srgbClr val="000000"/>
                </a:solidFill>
              </a:rPr>
              <a:t> </a:t>
            </a:r>
            <a:r>
              <a:rPr lang="en-US" sz="1600" dirty="0">
                <a:solidFill>
                  <a:srgbClr val="000000"/>
                </a:solidFill>
              </a:rPr>
              <a:t>(% 0.3) (SİNE-</a:t>
            </a:r>
          </a:p>
          <a:p>
            <a:r>
              <a:rPr lang="en-US" sz="1600" dirty="0">
                <a:solidFill>
                  <a:srgbClr val="000000"/>
                </a:solidFill>
              </a:rPr>
              <a:t>    VNTR-</a:t>
            </a:r>
            <a:r>
              <a:rPr lang="en-US" sz="1600" dirty="0" err="1">
                <a:solidFill>
                  <a:srgbClr val="000000"/>
                </a:solidFill>
              </a:rPr>
              <a:t>Alu</a:t>
            </a:r>
            <a:r>
              <a:rPr lang="en-US" sz="1600" dirty="0" smtClean="0">
                <a:solidFill>
                  <a:srgbClr val="000000"/>
                </a:solidFill>
              </a:rPr>
              <a:t>)</a:t>
            </a:r>
          </a:p>
          <a:p>
            <a:r>
              <a:rPr lang="en-US" sz="1600" b="1" dirty="0" smtClean="0">
                <a:solidFill>
                  <a:srgbClr val="000000"/>
                </a:solidFill>
              </a:rPr>
              <a:t>2. </a:t>
            </a:r>
            <a:r>
              <a:rPr lang="en-US" sz="1600" b="1" dirty="0" err="1" smtClean="0">
                <a:solidFill>
                  <a:srgbClr val="000000"/>
                </a:solidFill>
              </a:rPr>
              <a:t>Retrotranspozonlar</a:t>
            </a:r>
            <a:r>
              <a:rPr lang="en-US" sz="1600" b="1" dirty="0" smtClean="0">
                <a:solidFill>
                  <a:srgbClr val="000000"/>
                </a:solidFill>
              </a:rPr>
              <a:t> (%5-7)</a:t>
            </a:r>
          </a:p>
          <a:p>
            <a:r>
              <a:rPr lang="en-US" sz="1600" b="1" dirty="0" smtClean="0">
                <a:solidFill>
                  <a:srgbClr val="000000"/>
                </a:solidFill>
              </a:rPr>
              <a:t>3. DNA </a:t>
            </a:r>
            <a:r>
              <a:rPr lang="en-US" sz="1600" b="1" dirty="0" err="1">
                <a:solidFill>
                  <a:srgbClr val="000000"/>
                </a:solidFill>
              </a:rPr>
              <a:t>transpozonlar</a:t>
            </a:r>
            <a:r>
              <a:rPr lang="en-US" sz="1600" b="1" dirty="0">
                <a:solidFill>
                  <a:srgbClr val="000000"/>
                </a:solidFill>
              </a:rPr>
              <a:t> (% 3-5</a:t>
            </a:r>
            <a:r>
              <a:rPr lang="en-US" sz="1600" b="1" dirty="0" smtClean="0">
                <a:solidFill>
                  <a:srgbClr val="000000"/>
                </a:solidFill>
              </a:rPr>
              <a:t>)</a:t>
            </a:r>
          </a:p>
          <a:p>
            <a:r>
              <a:rPr lang="en-US" sz="1600" b="1" dirty="0">
                <a:solidFill>
                  <a:srgbClr val="000000"/>
                </a:solidFill>
              </a:rPr>
              <a:t>4</a:t>
            </a:r>
            <a:r>
              <a:rPr lang="en-US" sz="1600" b="1" dirty="0" smtClean="0">
                <a:solidFill>
                  <a:srgbClr val="000000"/>
                </a:solidFill>
              </a:rPr>
              <a:t>. Segmental dup. (%5)</a:t>
            </a:r>
            <a:endParaRPr lang="en-US" sz="1600" b="1" dirty="0">
              <a:solidFill>
                <a:srgbClr val="000000"/>
              </a:solidFill>
            </a:endParaRPr>
          </a:p>
          <a:p>
            <a:endParaRPr lang="en-US" sz="1600" dirty="0">
              <a:solidFill>
                <a:srgbClr val="000000"/>
              </a:solidFill>
            </a:endParaRPr>
          </a:p>
        </p:txBody>
      </p:sp>
      <p:sp>
        <p:nvSpPr>
          <p:cNvPr id="10" name="TextBox 9"/>
          <p:cNvSpPr txBox="1"/>
          <p:nvPr/>
        </p:nvSpPr>
        <p:spPr>
          <a:xfrm>
            <a:off x="4932040" y="3140968"/>
            <a:ext cx="3645550" cy="3108543"/>
          </a:xfrm>
          <a:prstGeom prst="rect">
            <a:avLst/>
          </a:prstGeom>
          <a:noFill/>
        </p:spPr>
        <p:txBody>
          <a:bodyPr wrap="none" rtlCol="0">
            <a:spAutoFit/>
          </a:bodyPr>
          <a:lstStyle/>
          <a:p>
            <a:r>
              <a:rPr lang="en-US" sz="1600" b="1" dirty="0" smtClean="0">
                <a:solidFill>
                  <a:srgbClr val="000000"/>
                </a:solidFill>
              </a:rPr>
              <a:t>1. Kodlanan </a:t>
            </a:r>
            <a:r>
              <a:rPr lang="en-US" sz="1600" b="1" dirty="0">
                <a:solidFill>
                  <a:srgbClr val="000000"/>
                </a:solidFill>
              </a:rPr>
              <a:t>Exon </a:t>
            </a:r>
            <a:r>
              <a:rPr lang="en-US" sz="1600" b="1" dirty="0" err="1">
                <a:solidFill>
                  <a:srgbClr val="000000"/>
                </a:solidFill>
              </a:rPr>
              <a:t>Bölgeleri</a:t>
            </a:r>
            <a:r>
              <a:rPr lang="en-US" sz="1600" b="1" dirty="0">
                <a:solidFill>
                  <a:srgbClr val="000000"/>
                </a:solidFill>
              </a:rPr>
              <a:t> </a:t>
            </a:r>
            <a:r>
              <a:rPr lang="en-US" sz="1600" b="1" dirty="0" smtClean="0">
                <a:solidFill>
                  <a:srgbClr val="000000"/>
                </a:solidFill>
              </a:rPr>
              <a:t>(%</a:t>
            </a:r>
            <a:r>
              <a:rPr lang="en-US" sz="1600" b="1" dirty="0">
                <a:solidFill>
                  <a:srgbClr val="000000"/>
                </a:solidFill>
              </a:rPr>
              <a:t>2</a:t>
            </a:r>
            <a:r>
              <a:rPr lang="en-US" sz="1600" b="1" dirty="0" smtClean="0">
                <a:solidFill>
                  <a:srgbClr val="000000"/>
                </a:solidFill>
              </a:rPr>
              <a:t>)</a:t>
            </a:r>
          </a:p>
          <a:p>
            <a:endParaRPr lang="en-US" dirty="0">
              <a:solidFill>
                <a:srgbClr val="000000"/>
              </a:solidFill>
            </a:endParaRPr>
          </a:p>
          <a:p>
            <a:r>
              <a:rPr lang="en-US" sz="1600" b="1" dirty="0" smtClean="0">
                <a:solidFill>
                  <a:srgbClr val="000000"/>
                </a:solidFill>
              </a:rPr>
              <a:t>2. </a:t>
            </a:r>
            <a:r>
              <a:rPr lang="en-US" sz="1600" b="1" dirty="0" err="1" smtClean="0">
                <a:solidFill>
                  <a:srgbClr val="000000"/>
                </a:solidFill>
              </a:rPr>
              <a:t>Kodlanmayan</a:t>
            </a:r>
            <a:r>
              <a:rPr lang="en-US" sz="1600" b="1" dirty="0">
                <a:solidFill>
                  <a:srgbClr val="000000"/>
                </a:solidFill>
              </a:rPr>
              <a:t>; (% 23-24)</a:t>
            </a:r>
          </a:p>
          <a:p>
            <a:r>
              <a:rPr lang="en-US" sz="1600" dirty="0" smtClean="0">
                <a:solidFill>
                  <a:srgbClr val="000000"/>
                </a:solidFill>
              </a:rPr>
              <a:t>-</a:t>
            </a:r>
            <a:r>
              <a:rPr lang="en-US" sz="1600" dirty="0" err="1" smtClean="0">
                <a:solidFill>
                  <a:srgbClr val="000000"/>
                </a:solidFill>
              </a:rPr>
              <a:t>İntronlar</a:t>
            </a:r>
            <a:r>
              <a:rPr lang="en-US" sz="1600" dirty="0">
                <a:solidFill>
                  <a:srgbClr val="000000"/>
                </a:solidFill>
              </a:rPr>
              <a:t>,</a:t>
            </a:r>
          </a:p>
          <a:p>
            <a:r>
              <a:rPr lang="en-US" sz="1600" dirty="0" smtClean="0">
                <a:solidFill>
                  <a:srgbClr val="000000"/>
                </a:solidFill>
              </a:rPr>
              <a:t>-</a:t>
            </a:r>
            <a:r>
              <a:rPr lang="en-US" sz="1600" dirty="0" err="1" smtClean="0">
                <a:solidFill>
                  <a:srgbClr val="000000"/>
                </a:solidFill>
              </a:rPr>
              <a:t>Kodlanmayan</a:t>
            </a:r>
            <a:r>
              <a:rPr lang="en-US" sz="1600" dirty="0" smtClean="0">
                <a:solidFill>
                  <a:srgbClr val="000000"/>
                </a:solidFill>
              </a:rPr>
              <a:t> </a:t>
            </a:r>
            <a:r>
              <a:rPr lang="en-US" sz="1600" dirty="0">
                <a:solidFill>
                  <a:srgbClr val="000000"/>
                </a:solidFill>
              </a:rPr>
              <a:t>RNA </a:t>
            </a:r>
          </a:p>
          <a:p>
            <a:r>
              <a:rPr lang="en-US" sz="1600" dirty="0" smtClean="0">
                <a:solidFill>
                  <a:srgbClr val="000000"/>
                </a:solidFill>
              </a:rPr>
              <a:t>-</a:t>
            </a:r>
            <a:r>
              <a:rPr lang="en-US" sz="1600" dirty="0" err="1" smtClean="0">
                <a:solidFill>
                  <a:srgbClr val="000000"/>
                </a:solidFill>
              </a:rPr>
              <a:t>Pseudogenler</a:t>
            </a:r>
            <a:r>
              <a:rPr lang="en-US" sz="1600" dirty="0">
                <a:solidFill>
                  <a:srgbClr val="000000"/>
                </a:solidFill>
              </a:rPr>
              <a:t>,</a:t>
            </a:r>
          </a:p>
          <a:p>
            <a:r>
              <a:rPr lang="en-US" sz="1600" dirty="0" smtClean="0">
                <a:solidFill>
                  <a:srgbClr val="000000"/>
                </a:solidFill>
              </a:rPr>
              <a:t>-Gen </a:t>
            </a:r>
            <a:r>
              <a:rPr lang="en-US" sz="1600" dirty="0" err="1" smtClean="0">
                <a:solidFill>
                  <a:srgbClr val="000000"/>
                </a:solidFill>
              </a:rPr>
              <a:t>fragmanları</a:t>
            </a:r>
            <a:endParaRPr lang="en-US" sz="1600" dirty="0" smtClean="0">
              <a:solidFill>
                <a:srgbClr val="000000"/>
              </a:solidFill>
            </a:endParaRPr>
          </a:p>
          <a:p>
            <a:endParaRPr lang="en-US" sz="1600" dirty="0" smtClean="0">
              <a:solidFill>
                <a:srgbClr val="000000"/>
              </a:solidFill>
            </a:endParaRPr>
          </a:p>
          <a:p>
            <a:r>
              <a:rPr lang="en-US" sz="1600" b="1" dirty="0" smtClean="0">
                <a:solidFill>
                  <a:srgbClr val="000000"/>
                </a:solidFill>
              </a:rPr>
              <a:t>3. Intron </a:t>
            </a:r>
            <a:r>
              <a:rPr lang="en-US" sz="1600" b="1" dirty="0" err="1" smtClean="0">
                <a:solidFill>
                  <a:srgbClr val="000000"/>
                </a:solidFill>
              </a:rPr>
              <a:t>yada</a:t>
            </a:r>
            <a:r>
              <a:rPr lang="en-US" sz="1600" b="1" dirty="0" smtClean="0">
                <a:solidFill>
                  <a:srgbClr val="000000"/>
                </a:solidFill>
              </a:rPr>
              <a:t> </a:t>
            </a:r>
            <a:r>
              <a:rPr lang="en-US" sz="1600" b="1" dirty="0" err="1" smtClean="0">
                <a:solidFill>
                  <a:srgbClr val="000000"/>
                </a:solidFill>
              </a:rPr>
              <a:t>exonla</a:t>
            </a:r>
            <a:r>
              <a:rPr lang="en-US" sz="1600" b="1" dirty="0" smtClean="0">
                <a:solidFill>
                  <a:srgbClr val="000000"/>
                </a:solidFill>
              </a:rPr>
              <a:t> </a:t>
            </a:r>
            <a:r>
              <a:rPr lang="en-US" sz="1600" b="1" dirty="0" err="1" smtClean="0">
                <a:solidFill>
                  <a:srgbClr val="000000"/>
                </a:solidFill>
              </a:rPr>
              <a:t>ilgili</a:t>
            </a:r>
            <a:r>
              <a:rPr lang="en-US" sz="1600" b="1" dirty="0" smtClean="0">
                <a:solidFill>
                  <a:srgbClr val="000000"/>
                </a:solidFill>
              </a:rPr>
              <a:t> </a:t>
            </a:r>
            <a:r>
              <a:rPr lang="en-US" sz="1600" b="1" dirty="0" err="1" smtClean="0">
                <a:solidFill>
                  <a:srgbClr val="000000"/>
                </a:solidFill>
              </a:rPr>
              <a:t>olmayan</a:t>
            </a:r>
            <a:r>
              <a:rPr lang="en-US" sz="1600" b="1" dirty="0" smtClean="0">
                <a:solidFill>
                  <a:srgbClr val="000000"/>
                </a:solidFill>
              </a:rPr>
              <a:t> </a:t>
            </a:r>
          </a:p>
          <a:p>
            <a:r>
              <a:rPr lang="en-US" sz="1600" b="1" dirty="0" err="1">
                <a:solidFill>
                  <a:srgbClr val="000000"/>
                </a:solidFill>
              </a:rPr>
              <a:t>t</a:t>
            </a:r>
            <a:r>
              <a:rPr lang="en-US" sz="1600" b="1" dirty="0" err="1" smtClean="0">
                <a:solidFill>
                  <a:srgbClr val="000000"/>
                </a:solidFill>
              </a:rPr>
              <a:t>ek</a:t>
            </a:r>
            <a:r>
              <a:rPr lang="en-US" sz="1600" b="1" dirty="0" smtClean="0">
                <a:solidFill>
                  <a:srgbClr val="000000"/>
                </a:solidFill>
              </a:rPr>
              <a:t> </a:t>
            </a:r>
            <a:r>
              <a:rPr lang="en-US" sz="1600" b="1" dirty="0" err="1">
                <a:solidFill>
                  <a:srgbClr val="000000"/>
                </a:solidFill>
              </a:rPr>
              <a:t>k</a:t>
            </a:r>
            <a:r>
              <a:rPr lang="en-US" sz="1600" b="1" dirty="0" err="1" smtClean="0">
                <a:solidFill>
                  <a:srgbClr val="000000"/>
                </a:solidFill>
              </a:rPr>
              <a:t>opya</a:t>
            </a:r>
            <a:r>
              <a:rPr lang="en-US" sz="1600" b="1" dirty="0" smtClean="0">
                <a:solidFill>
                  <a:srgbClr val="000000"/>
                </a:solidFill>
              </a:rPr>
              <a:t> DNA (%15)</a:t>
            </a:r>
            <a:endParaRPr lang="en-US" sz="1600" b="1" dirty="0">
              <a:solidFill>
                <a:srgbClr val="000000"/>
              </a:solidFill>
            </a:endParaRPr>
          </a:p>
          <a:p>
            <a:r>
              <a:rPr lang="en-US" sz="1600" b="1" dirty="0" err="1" smtClean="0">
                <a:solidFill>
                  <a:srgbClr val="000000"/>
                </a:solidFill>
              </a:rPr>
              <a:t>Yaklaşık</a:t>
            </a:r>
            <a:r>
              <a:rPr lang="en-US" sz="1600" b="1" dirty="0" smtClean="0">
                <a:solidFill>
                  <a:srgbClr val="000000"/>
                </a:solidFill>
              </a:rPr>
              <a:t> %10 </a:t>
            </a:r>
            <a:r>
              <a:rPr lang="en-US" sz="1600" b="1" dirty="0" err="1" smtClean="0">
                <a:solidFill>
                  <a:srgbClr val="000000"/>
                </a:solidFill>
              </a:rPr>
              <a:t>henüz</a:t>
            </a:r>
            <a:r>
              <a:rPr lang="en-US" sz="1600" b="1" dirty="0" smtClean="0">
                <a:solidFill>
                  <a:srgbClr val="000000"/>
                </a:solidFill>
              </a:rPr>
              <a:t> </a:t>
            </a:r>
            <a:r>
              <a:rPr lang="en-US" sz="1600" b="1" dirty="0" err="1" smtClean="0">
                <a:solidFill>
                  <a:srgbClr val="000000"/>
                </a:solidFill>
              </a:rPr>
              <a:t>bilinmeyen</a:t>
            </a:r>
            <a:r>
              <a:rPr lang="en-US" sz="1600" b="1" dirty="0" smtClean="0">
                <a:solidFill>
                  <a:srgbClr val="000000"/>
                </a:solidFill>
              </a:rPr>
              <a:t> </a:t>
            </a:r>
            <a:endParaRPr lang="en-US" sz="1600" b="1" dirty="0">
              <a:solidFill>
                <a:srgbClr val="000000"/>
              </a:solidFill>
            </a:endParaRPr>
          </a:p>
          <a:p>
            <a:endParaRPr lang="en-US" dirty="0">
              <a:solidFill>
                <a:srgbClr val="000000"/>
              </a:solidFill>
            </a:endParaRPr>
          </a:p>
        </p:txBody>
      </p:sp>
      <p:sp>
        <p:nvSpPr>
          <p:cNvPr id="3" name="TextBox 2"/>
          <p:cNvSpPr txBox="1"/>
          <p:nvPr/>
        </p:nvSpPr>
        <p:spPr>
          <a:xfrm>
            <a:off x="4355976" y="6381328"/>
            <a:ext cx="4647952" cy="276999"/>
          </a:xfrm>
          <a:prstGeom prst="rect">
            <a:avLst/>
          </a:prstGeom>
          <a:noFill/>
        </p:spPr>
        <p:txBody>
          <a:bodyPr wrap="none" rtlCol="0">
            <a:spAutoFit/>
          </a:bodyPr>
          <a:lstStyle/>
          <a:p>
            <a:r>
              <a:rPr lang="en-US" sz="1200" b="1" dirty="0"/>
              <a:t>Molecular Biology of the Cell</a:t>
            </a:r>
            <a:r>
              <a:rPr lang="en-US" sz="1200" dirty="0"/>
              <a:t>, </a:t>
            </a:r>
            <a:r>
              <a:rPr lang="en-US" sz="1200" b="1" dirty="0"/>
              <a:t>6th </a:t>
            </a:r>
            <a:r>
              <a:rPr lang="en-US" sz="1200" b="1" dirty="0" smtClean="0"/>
              <a:t>Edition. </a:t>
            </a:r>
            <a:r>
              <a:rPr lang="en-US" sz="1200" b="1" dirty="0" err="1" smtClean="0"/>
              <a:t>Lodish</a:t>
            </a:r>
            <a:r>
              <a:rPr lang="en-US" sz="1200" b="1" dirty="0" smtClean="0"/>
              <a:t> et al. (2015)</a:t>
            </a:r>
            <a:endParaRPr lang="en-US" sz="1200" dirty="0"/>
          </a:p>
        </p:txBody>
      </p:sp>
    </p:spTree>
    <p:extLst>
      <p:ext uri="{BB962C8B-B14F-4D97-AF65-F5344CB8AC3E}">
        <p14:creationId xmlns:p14="http://schemas.microsoft.com/office/powerpoint/2010/main" val="631226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r>
              <a:rPr lang="tr-TR" b="1" smtClean="0">
                <a:cs typeface="+mj-cs"/>
              </a:rPr>
              <a:t>DNA nın paketlenmesi</a:t>
            </a:r>
          </a:p>
        </p:txBody>
      </p:sp>
      <p:sp>
        <p:nvSpPr>
          <p:cNvPr id="230403" name="Rectangle 3"/>
          <p:cNvSpPr>
            <a:spLocks noGrp="1" noChangeArrowheads="1"/>
          </p:cNvSpPr>
          <p:nvPr>
            <p:ph idx="1"/>
          </p:nvPr>
        </p:nvSpPr>
        <p:spPr>
          <a:xfrm>
            <a:off x="1009781" y="1484784"/>
            <a:ext cx="7490793" cy="4535760"/>
          </a:xfrm>
        </p:spPr>
        <p:txBody>
          <a:bodyPr>
            <a:normAutofit fontScale="85000" lnSpcReduction="20000"/>
          </a:bodyPr>
          <a:lstStyle/>
          <a:p>
            <a:pPr eaLnBrk="1" hangingPunct="1">
              <a:lnSpc>
                <a:spcPct val="160000"/>
              </a:lnSpc>
              <a:defRPr/>
            </a:pPr>
            <a:r>
              <a:rPr lang="tr-TR" sz="2400" dirty="0" smtClean="0">
                <a:cs typeface="+mn-cs"/>
              </a:rPr>
              <a:t> Hücrede kromozom yapısı sadece hücre bölünmesi sırasında </a:t>
            </a:r>
            <a:r>
              <a:rPr lang="tr-TR" sz="2400" b="1" dirty="0" err="1" smtClean="0">
                <a:cs typeface="+mn-cs"/>
              </a:rPr>
              <a:t>metafaz</a:t>
            </a:r>
            <a:r>
              <a:rPr lang="tr-TR" sz="2400" dirty="0" smtClean="0">
                <a:cs typeface="+mn-cs"/>
              </a:rPr>
              <a:t> başında görülmeye başlanır. Bu durumdan önce DNA </a:t>
            </a:r>
            <a:r>
              <a:rPr lang="tr-TR" sz="2400" dirty="0" err="1" smtClean="0">
                <a:cs typeface="+mn-cs"/>
              </a:rPr>
              <a:t>nukleusta</a:t>
            </a:r>
            <a:r>
              <a:rPr lang="tr-TR" sz="2400" dirty="0" smtClean="0">
                <a:cs typeface="+mn-cs"/>
              </a:rPr>
              <a:t> kromatin yapısında paketlenmiş olarak çekirdeğin her tarafına rastgele dağılmış olarak gözlenir. Kromatin yapısı kromatin </a:t>
            </a:r>
            <a:r>
              <a:rPr lang="tr-TR" sz="2400" dirty="0" err="1" smtClean="0">
                <a:cs typeface="+mn-cs"/>
              </a:rPr>
              <a:t>iplikçikleri</a:t>
            </a:r>
            <a:r>
              <a:rPr lang="tr-TR" sz="2400" dirty="0" smtClean="0">
                <a:cs typeface="+mn-cs"/>
              </a:rPr>
              <a:t> adı verilen </a:t>
            </a:r>
            <a:r>
              <a:rPr lang="tr-TR" sz="2400" dirty="0" err="1" smtClean="0">
                <a:cs typeface="+mn-cs"/>
              </a:rPr>
              <a:t>iplikçiklerden</a:t>
            </a:r>
            <a:r>
              <a:rPr lang="tr-TR" sz="2400" dirty="0" smtClean="0">
                <a:cs typeface="+mn-cs"/>
              </a:rPr>
              <a:t> meydana gelir.</a:t>
            </a:r>
          </a:p>
          <a:p>
            <a:pPr eaLnBrk="1" hangingPunct="1">
              <a:lnSpc>
                <a:spcPct val="160000"/>
              </a:lnSpc>
              <a:defRPr/>
            </a:pPr>
            <a:r>
              <a:rPr lang="tr-TR" sz="2400" dirty="0" smtClean="0">
                <a:cs typeface="+mn-cs"/>
              </a:rPr>
              <a:t>	</a:t>
            </a:r>
            <a:r>
              <a:rPr lang="tr-TR" sz="2400" b="1" dirty="0" smtClean="0">
                <a:cs typeface="+mn-cs"/>
              </a:rPr>
              <a:t>Kromatin</a:t>
            </a:r>
            <a:r>
              <a:rPr lang="tr-TR" sz="2400" dirty="0" smtClean="0">
                <a:cs typeface="+mn-cs"/>
              </a:rPr>
              <a:t>, az miktarda RNA ile birlikte yaklaşık eşit ağırlıkta protein (</a:t>
            </a:r>
            <a:r>
              <a:rPr lang="tr-TR" sz="2400" dirty="0" err="1" smtClean="0">
                <a:cs typeface="+mn-cs"/>
              </a:rPr>
              <a:t>histon</a:t>
            </a:r>
            <a:r>
              <a:rPr lang="tr-TR" sz="2400" dirty="0" smtClean="0">
                <a:cs typeface="+mn-cs"/>
              </a:rPr>
              <a:t> proteinler, </a:t>
            </a:r>
            <a:r>
              <a:rPr lang="tr-TR" sz="2400" dirty="0" err="1" smtClean="0">
                <a:cs typeface="+mn-cs"/>
              </a:rPr>
              <a:t>histon</a:t>
            </a:r>
            <a:r>
              <a:rPr lang="tr-TR" sz="2400" dirty="0" smtClean="0">
                <a:cs typeface="+mn-cs"/>
              </a:rPr>
              <a:t> olmayan proteinler ve HMG proteinler) ve DNA içeren </a:t>
            </a:r>
            <a:r>
              <a:rPr lang="tr-TR" sz="2400" dirty="0" err="1" smtClean="0">
                <a:cs typeface="+mn-cs"/>
              </a:rPr>
              <a:t>iplikçiklerden</a:t>
            </a:r>
            <a:r>
              <a:rPr lang="tr-TR" sz="2400" dirty="0" smtClean="0">
                <a:cs typeface="+mn-cs"/>
              </a:rPr>
              <a:t> oluşur.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4" name="Rectangle 6"/>
          <p:cNvSpPr>
            <a:spLocks noGrp="1" noChangeArrowheads="1"/>
          </p:cNvSpPr>
          <p:nvPr>
            <p:ph type="title"/>
          </p:nvPr>
        </p:nvSpPr>
        <p:spPr/>
        <p:txBody>
          <a:bodyPr/>
          <a:lstStyle/>
          <a:p>
            <a:pPr eaLnBrk="1" hangingPunct="1">
              <a:defRPr/>
            </a:pPr>
            <a:endParaRPr lang="en-US" smtClean="0">
              <a:cs typeface="+mj-cs"/>
            </a:endParaRPr>
          </a:p>
        </p:txBody>
      </p:sp>
      <p:sp>
        <p:nvSpPr>
          <p:cNvPr id="232451" name="Rectangle 3"/>
          <p:cNvSpPr>
            <a:spLocks noGrp="1" noChangeArrowheads="1"/>
          </p:cNvSpPr>
          <p:nvPr>
            <p:ph type="body" sz="half" idx="1"/>
          </p:nvPr>
        </p:nvSpPr>
        <p:spPr>
          <a:xfrm>
            <a:off x="827584" y="2060575"/>
            <a:ext cx="4176216" cy="4114800"/>
          </a:xfrm>
        </p:spPr>
        <p:txBody>
          <a:bodyPr>
            <a:normAutofit fontScale="85000" lnSpcReduction="10000"/>
          </a:bodyPr>
          <a:lstStyle/>
          <a:p>
            <a:pPr eaLnBrk="1" hangingPunct="1">
              <a:lnSpc>
                <a:spcPct val="150000"/>
              </a:lnSpc>
              <a:defRPr/>
            </a:pPr>
            <a:r>
              <a:rPr lang="tr-TR" sz="2000" dirty="0" smtClean="0">
                <a:cs typeface="+mn-cs"/>
              </a:rPr>
              <a:t>Kromatin organizasyonunda ilk aşama </a:t>
            </a:r>
            <a:r>
              <a:rPr lang="tr-TR" sz="2000" b="1" dirty="0" err="1" smtClean="0">
                <a:cs typeface="+mn-cs"/>
              </a:rPr>
              <a:t>nükleozom</a:t>
            </a:r>
            <a:r>
              <a:rPr lang="tr-TR" sz="2000" dirty="0" smtClean="0">
                <a:cs typeface="+mn-cs"/>
              </a:rPr>
              <a:t> oluşumudur. </a:t>
            </a:r>
            <a:r>
              <a:rPr lang="tr-TR" sz="2000" dirty="0" err="1" smtClean="0">
                <a:cs typeface="+mn-cs"/>
              </a:rPr>
              <a:t>Nükleozom</a:t>
            </a:r>
            <a:r>
              <a:rPr lang="tr-TR" sz="2000" dirty="0" smtClean="0">
                <a:cs typeface="+mn-cs"/>
              </a:rPr>
              <a:t> ikişer adet H2A, H2B, H3 ve H4 </a:t>
            </a:r>
            <a:r>
              <a:rPr lang="tr-TR" sz="2000" dirty="0" err="1" smtClean="0">
                <a:cs typeface="+mn-cs"/>
              </a:rPr>
              <a:t>histon</a:t>
            </a:r>
            <a:r>
              <a:rPr lang="tr-TR" sz="2000" dirty="0" smtClean="0">
                <a:cs typeface="+mn-cs"/>
              </a:rPr>
              <a:t> ve bir adette H1 </a:t>
            </a:r>
            <a:r>
              <a:rPr lang="tr-TR" sz="2000" dirty="0" err="1" smtClean="0">
                <a:cs typeface="+mn-cs"/>
              </a:rPr>
              <a:t>histon</a:t>
            </a:r>
            <a:r>
              <a:rPr lang="tr-TR" sz="2000" dirty="0" smtClean="0">
                <a:cs typeface="+mn-cs"/>
              </a:rPr>
              <a:t> proteininden oluşan 200 baz çifti uzunluğunda DNA</a:t>
            </a:r>
            <a:r>
              <a:rPr lang="ja-JP" altLang="tr-TR" sz="2000" dirty="0" smtClean="0">
                <a:latin typeface="Arial"/>
                <a:cs typeface="+mn-cs"/>
              </a:rPr>
              <a:t>’</a:t>
            </a:r>
            <a:r>
              <a:rPr lang="tr-TR" sz="2000" dirty="0" err="1" smtClean="0">
                <a:cs typeface="+mn-cs"/>
              </a:rPr>
              <a:t>nın</a:t>
            </a:r>
            <a:r>
              <a:rPr lang="tr-TR" sz="2000" dirty="0" smtClean="0">
                <a:cs typeface="+mn-cs"/>
              </a:rPr>
              <a:t> paketlendiği bir yapıdır. DNA</a:t>
            </a:r>
            <a:r>
              <a:rPr lang="ja-JP" altLang="tr-TR" sz="2000" dirty="0" smtClean="0">
                <a:latin typeface="Arial"/>
                <a:cs typeface="+mn-cs"/>
              </a:rPr>
              <a:t>’</a:t>
            </a:r>
            <a:r>
              <a:rPr lang="tr-TR" sz="2000" dirty="0" err="1" smtClean="0">
                <a:cs typeface="+mn-cs"/>
              </a:rPr>
              <a:t>nın</a:t>
            </a:r>
            <a:r>
              <a:rPr lang="tr-TR" sz="2000" dirty="0" smtClean="0">
                <a:cs typeface="+mn-cs"/>
              </a:rPr>
              <a:t> 145 baz çiftlik kısmı sekiz proteinden oluşan iç bölge etrafında yaklaşık 1,75 bir dönüm yapar.</a:t>
            </a:r>
          </a:p>
        </p:txBody>
      </p:sp>
      <p:pic>
        <p:nvPicPr>
          <p:cNvPr id="232452" name="Picture 4" descr="nükleozom"/>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19700" y="2017713"/>
            <a:ext cx="3455988" cy="32115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32456" name="Rectangle 8"/>
          <p:cNvSpPr>
            <a:spLocks noGrp="1" noChangeArrowheads="1"/>
          </p:cNvSpPr>
          <p:nvPr>
            <p:ph sz="quarter" idx="3"/>
          </p:nvPr>
        </p:nvSpPr>
        <p:spPr/>
        <p:txBody>
          <a:bodyPr/>
          <a:lstStyle/>
          <a:p>
            <a:pPr eaLnBrk="1" hangingPunct="1">
              <a:defRPr/>
            </a:pPr>
            <a:endParaRPr lang="en-US" sz="2400" smtClean="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9" name="Rectangle 5"/>
          <p:cNvSpPr>
            <a:spLocks noGrp="1" noChangeArrowheads="1"/>
          </p:cNvSpPr>
          <p:nvPr>
            <p:ph type="title"/>
          </p:nvPr>
        </p:nvSpPr>
        <p:spPr/>
        <p:txBody>
          <a:bodyPr/>
          <a:lstStyle/>
          <a:p>
            <a:pPr eaLnBrk="1" hangingPunct="1">
              <a:defRPr/>
            </a:pPr>
            <a:endParaRPr lang="en-US" smtClean="0">
              <a:cs typeface="+mj-cs"/>
            </a:endParaRPr>
          </a:p>
        </p:txBody>
      </p:sp>
      <p:sp>
        <p:nvSpPr>
          <p:cNvPr id="231427" name="Rectangle 3"/>
          <p:cNvSpPr>
            <a:spLocks noGrp="1" noChangeArrowheads="1"/>
          </p:cNvSpPr>
          <p:nvPr>
            <p:ph type="body" sz="half" idx="1"/>
          </p:nvPr>
        </p:nvSpPr>
        <p:spPr>
          <a:xfrm>
            <a:off x="755576" y="2060575"/>
            <a:ext cx="4176464" cy="4797425"/>
          </a:xfrm>
        </p:spPr>
        <p:txBody>
          <a:bodyPr>
            <a:normAutofit fontScale="85000" lnSpcReduction="20000"/>
          </a:bodyPr>
          <a:lstStyle/>
          <a:p>
            <a:pPr eaLnBrk="1" hangingPunct="1">
              <a:lnSpc>
                <a:spcPct val="160000"/>
              </a:lnSpc>
              <a:defRPr/>
            </a:pPr>
            <a:r>
              <a:rPr lang="tr-TR" sz="2000" dirty="0" smtClean="0">
                <a:cs typeface="+mn-cs"/>
              </a:rPr>
              <a:t> Küçük molekül ağırlıklı ve yüksek oranda(%10-20) bazik amino asitleri içerdikleri için bazik özellikte olan, bu özellikleri sayesinde asidik özellikteki DNA</a:t>
            </a:r>
            <a:r>
              <a:rPr lang="ja-JP" altLang="tr-TR" sz="2000" dirty="0" smtClean="0">
                <a:latin typeface="Arial"/>
                <a:cs typeface="+mn-cs"/>
              </a:rPr>
              <a:t>’</a:t>
            </a:r>
            <a:r>
              <a:rPr lang="tr-TR" sz="2000" dirty="0" smtClean="0">
                <a:cs typeface="+mn-cs"/>
              </a:rPr>
              <a:t>ya sıkı şekilde bağlanan proteinlerdir. İçerdikleri bazik amino asitlerin oranına göre 5 değişik gruba ayrılırlar:</a:t>
            </a:r>
          </a:p>
          <a:p>
            <a:pPr eaLnBrk="1" hangingPunct="1">
              <a:lnSpc>
                <a:spcPct val="160000"/>
              </a:lnSpc>
              <a:defRPr/>
            </a:pPr>
            <a:r>
              <a:rPr lang="tr-TR" sz="2000" dirty="0" smtClean="0">
                <a:cs typeface="+mn-cs"/>
              </a:rPr>
              <a:t>H2A, H2B,H3 ve H4 </a:t>
            </a:r>
            <a:r>
              <a:rPr lang="tr-TR" sz="2000" dirty="0" err="1" smtClean="0">
                <a:cs typeface="+mn-cs"/>
              </a:rPr>
              <a:t>histonlarının</a:t>
            </a:r>
            <a:r>
              <a:rPr lang="tr-TR" sz="2000" dirty="0" smtClean="0">
                <a:cs typeface="+mn-cs"/>
              </a:rPr>
              <a:t> her birinin kromatindeki miktarları DNA</a:t>
            </a:r>
            <a:r>
              <a:rPr lang="ja-JP" altLang="tr-TR" sz="2000" dirty="0" smtClean="0">
                <a:latin typeface="Arial"/>
                <a:cs typeface="+mn-cs"/>
              </a:rPr>
              <a:t>’</a:t>
            </a:r>
            <a:r>
              <a:rPr lang="tr-TR" sz="2000" dirty="0" err="1" smtClean="0">
                <a:cs typeface="+mn-cs"/>
              </a:rPr>
              <a:t>nın</a:t>
            </a:r>
            <a:r>
              <a:rPr lang="tr-TR" sz="2000" dirty="0" smtClean="0">
                <a:cs typeface="+mn-cs"/>
              </a:rPr>
              <a:t> yaklaşık iki katıdır, H1 miktarı ise bunların yarısı kadardır. </a:t>
            </a:r>
          </a:p>
        </p:txBody>
      </p:sp>
      <p:pic>
        <p:nvPicPr>
          <p:cNvPr id="231428" name="Picture 4" descr="nucleosom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2903"/>
          <a:stretch>
            <a:fillRect/>
          </a:stretch>
        </p:blipFill>
        <p:spPr>
          <a:xfrm>
            <a:off x="5148263" y="1844675"/>
            <a:ext cx="3810000" cy="18399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3" descr="slide0061_image033"/>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1763688" y="188640"/>
            <a:ext cx="5904656" cy="171636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33474" name="Rectangle 2"/>
          <p:cNvSpPr>
            <a:spLocks noGrp="1" noChangeArrowheads="1"/>
          </p:cNvSpPr>
          <p:nvPr>
            <p:ph idx="1"/>
          </p:nvPr>
        </p:nvSpPr>
        <p:spPr>
          <a:xfrm>
            <a:off x="1115617" y="2420888"/>
            <a:ext cx="7418784" cy="4104456"/>
          </a:xfrm>
        </p:spPr>
        <p:txBody>
          <a:bodyPr>
            <a:normAutofit fontScale="77500" lnSpcReduction="20000"/>
          </a:bodyPr>
          <a:lstStyle/>
          <a:p>
            <a:pPr eaLnBrk="1" hangingPunct="1">
              <a:lnSpc>
                <a:spcPct val="170000"/>
              </a:lnSpc>
              <a:defRPr/>
            </a:pPr>
            <a:r>
              <a:rPr lang="tr-TR" sz="2500" smtClean="0">
                <a:cs typeface="+mn-cs"/>
              </a:rPr>
              <a:t>Nükleozomlar</a:t>
            </a:r>
            <a:r>
              <a:rPr lang="tr-TR" sz="2500" dirty="0" smtClean="0">
                <a:cs typeface="+mn-cs"/>
              </a:rPr>
              <a:t> H1 proteinleri yardımıyla,11nm</a:t>
            </a:r>
            <a:r>
              <a:rPr lang="ja-JP" altLang="tr-TR" sz="2500" dirty="0" smtClean="0">
                <a:latin typeface="Arial"/>
                <a:cs typeface="+mn-cs"/>
              </a:rPr>
              <a:t>’</a:t>
            </a:r>
            <a:r>
              <a:rPr lang="tr-TR" sz="2500" dirty="0" err="1" smtClean="0">
                <a:cs typeface="+mn-cs"/>
              </a:rPr>
              <a:t>lik</a:t>
            </a:r>
            <a:r>
              <a:rPr lang="tr-TR" sz="2500" dirty="0" smtClean="0">
                <a:cs typeface="+mn-cs"/>
              </a:rPr>
              <a:t> ipliksi yapılar oluşturur. Bu sırada DNA serbest haline göre yaklaşık 5-10 kat yoğunlaşmıştır. </a:t>
            </a:r>
            <a:r>
              <a:rPr lang="tr-TR" sz="2500" b="1" dirty="0" smtClean="0">
                <a:cs typeface="+mn-cs"/>
              </a:rPr>
              <a:t>Kromatinin</a:t>
            </a:r>
            <a:r>
              <a:rPr lang="tr-TR" sz="2500" dirty="0" smtClean="0">
                <a:cs typeface="+mn-cs"/>
              </a:rPr>
              <a:t> doğal işlevsel yapısı bu 11nm</a:t>
            </a:r>
            <a:r>
              <a:rPr lang="ja-JP" altLang="tr-TR" sz="2500" dirty="0" smtClean="0">
                <a:latin typeface="Arial"/>
                <a:cs typeface="+mn-cs"/>
              </a:rPr>
              <a:t>’</a:t>
            </a:r>
            <a:r>
              <a:rPr lang="tr-TR" sz="2500" dirty="0" err="1" smtClean="0">
                <a:cs typeface="+mn-cs"/>
              </a:rPr>
              <a:t>lik</a:t>
            </a:r>
            <a:r>
              <a:rPr lang="tr-TR" sz="2500" dirty="0" smtClean="0">
                <a:cs typeface="+mn-cs"/>
              </a:rPr>
              <a:t> </a:t>
            </a:r>
            <a:r>
              <a:rPr lang="tr-TR" sz="2500" dirty="0" err="1" smtClean="0">
                <a:cs typeface="+mn-cs"/>
              </a:rPr>
              <a:t>iplikçiklerin</a:t>
            </a:r>
            <a:r>
              <a:rPr lang="tr-TR" sz="2500" dirty="0" smtClean="0">
                <a:cs typeface="+mn-cs"/>
              </a:rPr>
              <a:t> yeniden katlanmalar yapması ve her dönümde yaklaşık 6 </a:t>
            </a:r>
            <a:r>
              <a:rPr lang="tr-TR" sz="2500" dirty="0" err="1" smtClean="0">
                <a:cs typeface="+mn-cs"/>
              </a:rPr>
              <a:t>nükleozom</a:t>
            </a:r>
            <a:r>
              <a:rPr lang="tr-TR" sz="2500" dirty="0" smtClean="0">
                <a:cs typeface="+mn-cs"/>
              </a:rPr>
              <a:t> yer alacak şekilde oluşan 30nm çapındaki yapıdır. Bu yapı H1 </a:t>
            </a:r>
            <a:r>
              <a:rPr lang="tr-TR" sz="2500" dirty="0" err="1" smtClean="0">
                <a:cs typeface="+mn-cs"/>
              </a:rPr>
              <a:t>histonların</a:t>
            </a:r>
            <a:r>
              <a:rPr lang="tr-TR" sz="2500" dirty="0" smtClean="0">
                <a:cs typeface="+mn-cs"/>
              </a:rPr>
              <a:t> kendi aralarındaki etkileşimi ile sabit durumda kalır. Bu aşamada DNA yapısı en az 6 kat daha yoğunlaşmıştır.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Grp="1" noChangeArrowheads="1"/>
          </p:cNvSpPr>
          <p:nvPr>
            <p:ph type="title"/>
          </p:nvPr>
        </p:nvSpPr>
        <p:spPr/>
        <p:txBody>
          <a:bodyPr/>
          <a:lstStyle/>
          <a:p>
            <a:pPr eaLnBrk="1" hangingPunct="1">
              <a:defRPr/>
            </a:pPr>
            <a:endParaRPr lang="en-US" smtClean="0">
              <a:cs typeface="+mj-cs"/>
            </a:endParaRPr>
          </a:p>
        </p:txBody>
      </p:sp>
      <p:pic>
        <p:nvPicPr>
          <p:cNvPr id="234498" name="Picture 2" descr="F09-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3528" y="4149080"/>
            <a:ext cx="3213100" cy="1981200"/>
          </a:xfrm>
          <a:prstGeom prst="rect">
            <a:avLst/>
          </a:prstGeom>
        </p:spPr>
      </p:pic>
      <p:graphicFrame>
        <p:nvGraphicFramePr>
          <p:cNvPr id="2" name="Table 1"/>
          <p:cNvGraphicFramePr>
            <a:graphicFrameLocks noGrp="1"/>
          </p:cNvGraphicFramePr>
          <p:nvPr/>
        </p:nvGraphicFramePr>
        <p:xfrm>
          <a:off x="307010" y="4145156"/>
          <a:ext cx="3223600" cy="2009773"/>
        </p:xfrm>
        <a:graphic>
          <a:graphicData uri="http://schemas.openxmlformats.org/drawingml/2006/table">
            <a:tbl>
              <a:tblPr/>
              <a:tblGrid>
                <a:gridCol w="3223600">
                  <a:extLst>
                    <a:ext uri="{9D8B030D-6E8A-4147-A177-3AD203B41FA5}">
                      <a16:colId xmlns:a16="http://schemas.microsoft.com/office/drawing/2014/main" val="20000"/>
                    </a:ext>
                  </a:extLst>
                </a:gridCol>
              </a:tblGrid>
              <a:tr h="2009773">
                <a:tc>
                  <a:txBody>
                    <a:bodyPr/>
                    <a:lstStyle/>
                    <a:p>
                      <a:endParaRPr lang="en-US" dirty="0"/>
                    </a:p>
                  </a:txBody>
                  <a:tcPr>
                    <a:lnL w="19050" cmpd="sng">
                      <a:solidFill>
                        <a:scrgbClr r="0" g="0" b="0"/>
                      </a:solidFill>
                      <a:prstDash val="solid"/>
                    </a:lnL>
                    <a:lnR w="19050" cmpd="sng">
                      <a:solidFill>
                        <a:scrgbClr r="0" g="0" b="0"/>
                      </a:solidFill>
                      <a:prstDash val="solid"/>
                    </a:lnR>
                    <a:lnT w="19050" cmpd="sng">
                      <a:solidFill>
                        <a:scrgbClr r="0" g="0" b="0"/>
                      </a:solidFill>
                      <a:prstDash val="solid"/>
                    </a:lnT>
                    <a:lnB w="19050" cmpd="sng">
                      <a:solidFill>
                        <a:scrgbClr r="0" g="0" b="0"/>
                      </a:solidFill>
                      <a:prstDash val="soli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defRPr/>
            </a:pPr>
            <a:endParaRPr lang="en-US" dirty="0" smtClean="0">
              <a:cs typeface="+mj-cs"/>
            </a:endParaRPr>
          </a:p>
        </p:txBody>
      </p:sp>
      <p:sp>
        <p:nvSpPr>
          <p:cNvPr id="235523" name="Rectangle 3"/>
          <p:cNvSpPr>
            <a:spLocks noGrp="1" noChangeArrowheads="1"/>
          </p:cNvSpPr>
          <p:nvPr>
            <p:ph idx="1"/>
          </p:nvPr>
        </p:nvSpPr>
        <p:spPr>
          <a:xfrm>
            <a:off x="899592" y="2609528"/>
            <a:ext cx="7634808" cy="4248472"/>
          </a:xfrm>
        </p:spPr>
        <p:txBody>
          <a:bodyPr>
            <a:normAutofit fontScale="70000" lnSpcReduction="20000"/>
          </a:bodyPr>
          <a:lstStyle/>
          <a:p>
            <a:pPr eaLnBrk="1" hangingPunct="1">
              <a:lnSpc>
                <a:spcPct val="170000"/>
              </a:lnSpc>
              <a:defRPr/>
            </a:pPr>
            <a:r>
              <a:rPr lang="tr-TR" sz="2400" dirty="0" smtClean="0">
                <a:cs typeface="+mn-cs"/>
              </a:rPr>
              <a:t>DNA </a:t>
            </a:r>
            <a:r>
              <a:rPr lang="tr-TR" sz="2400" dirty="0" err="1" smtClean="0">
                <a:cs typeface="+mn-cs"/>
              </a:rPr>
              <a:t>nukleusta</a:t>
            </a:r>
            <a:r>
              <a:rPr lang="tr-TR" sz="2400" dirty="0" smtClean="0">
                <a:cs typeface="+mn-cs"/>
              </a:rPr>
              <a:t> bu yapıda (30 </a:t>
            </a:r>
            <a:r>
              <a:rPr lang="tr-TR" sz="2400" dirty="0" err="1" smtClean="0">
                <a:cs typeface="+mn-cs"/>
              </a:rPr>
              <a:t>nm</a:t>
            </a:r>
            <a:r>
              <a:rPr lang="tr-TR" sz="2400" dirty="0" smtClean="0">
                <a:cs typeface="+mn-cs"/>
              </a:rPr>
              <a:t> çapında </a:t>
            </a:r>
            <a:r>
              <a:rPr lang="tr-TR" sz="2400" b="1" dirty="0" smtClean="0">
                <a:cs typeface="+mn-cs"/>
              </a:rPr>
              <a:t>kromatin</a:t>
            </a:r>
            <a:r>
              <a:rPr lang="tr-TR" sz="2400" dirty="0" smtClean="0">
                <a:cs typeface="+mn-cs"/>
              </a:rPr>
              <a:t> yapısında) paketlenmiş olarak çekirdeğin her tarafına rastgele dağılmış olarak bulunur.</a:t>
            </a:r>
          </a:p>
          <a:p>
            <a:pPr eaLnBrk="1" hangingPunct="1">
              <a:lnSpc>
                <a:spcPct val="170000"/>
              </a:lnSpc>
              <a:defRPr/>
            </a:pPr>
            <a:r>
              <a:rPr lang="tr-TR" sz="2400" dirty="0" smtClean="0">
                <a:cs typeface="+mn-cs"/>
              </a:rPr>
              <a:t>Hücre bölünmesi başladığında kromozomların oluşumu sırasında bu ipliksi yapının daha da yoğunlaşması gerekir. Kromatin </a:t>
            </a:r>
            <a:r>
              <a:rPr lang="tr-TR" sz="2400" dirty="0" err="1" smtClean="0">
                <a:cs typeface="+mn-cs"/>
              </a:rPr>
              <a:t>iplikçikler</a:t>
            </a:r>
            <a:r>
              <a:rPr lang="tr-TR" sz="2400" dirty="0" smtClean="0">
                <a:cs typeface="+mn-cs"/>
              </a:rPr>
              <a:t> </a:t>
            </a:r>
            <a:r>
              <a:rPr lang="tr-TR" sz="2400" dirty="0" err="1" smtClean="0">
                <a:cs typeface="+mn-cs"/>
              </a:rPr>
              <a:t>histon</a:t>
            </a:r>
            <a:r>
              <a:rPr lang="tr-TR" sz="2400" dirty="0" smtClean="0">
                <a:cs typeface="+mn-cs"/>
              </a:rPr>
              <a:t> olmayan proteinlerin, HMG proteinlerin ve RNA moleküllerin (</a:t>
            </a:r>
            <a:r>
              <a:rPr lang="tr-TR" sz="2400" dirty="0" err="1" smtClean="0">
                <a:cs typeface="+mn-cs"/>
              </a:rPr>
              <a:t>scaffold</a:t>
            </a:r>
            <a:r>
              <a:rPr lang="tr-TR" sz="2400" dirty="0" smtClean="0">
                <a:cs typeface="+mn-cs"/>
              </a:rPr>
              <a:t>) yardımıyla ilmekler yaparak bir protein iskelete tutunmuş olarak yoğunlaşmaya devam ederler. 600-700 </a:t>
            </a:r>
            <a:r>
              <a:rPr lang="tr-TR" sz="2400" dirty="0" err="1" smtClean="0">
                <a:cs typeface="+mn-cs"/>
              </a:rPr>
              <a:t>nm</a:t>
            </a:r>
            <a:r>
              <a:rPr lang="tr-TR" sz="2400" dirty="0" smtClean="0">
                <a:cs typeface="+mn-cs"/>
              </a:rPr>
              <a:t> çapında </a:t>
            </a:r>
            <a:r>
              <a:rPr lang="tr-TR" sz="2400" dirty="0" err="1" smtClean="0">
                <a:cs typeface="+mn-cs"/>
              </a:rPr>
              <a:t>metafaz</a:t>
            </a:r>
            <a:r>
              <a:rPr lang="tr-TR" sz="2400" dirty="0" smtClean="0">
                <a:cs typeface="+mn-cs"/>
              </a:rPr>
              <a:t> kromozomunun bir </a:t>
            </a:r>
            <a:r>
              <a:rPr lang="tr-TR" sz="2400" dirty="0" err="1" smtClean="0">
                <a:cs typeface="+mn-cs"/>
              </a:rPr>
              <a:t>kromatit</a:t>
            </a:r>
            <a:r>
              <a:rPr lang="ja-JP" altLang="tr-TR" sz="2400" dirty="0" smtClean="0">
                <a:latin typeface="Arial"/>
                <a:cs typeface="+mn-cs"/>
              </a:rPr>
              <a:t>’</a:t>
            </a:r>
            <a:r>
              <a:rPr lang="tr-TR" sz="2400" dirty="0" smtClean="0">
                <a:cs typeface="+mn-cs"/>
              </a:rPr>
              <a:t>i meydana gelir.</a:t>
            </a:r>
          </a:p>
        </p:txBody>
      </p:sp>
      <p:pic>
        <p:nvPicPr>
          <p:cNvPr id="4" name="Picture 4" descr="slide0072_image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35855"/>
            <a:ext cx="61722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type="title"/>
          </p:nvPr>
        </p:nvSpPr>
        <p:spPr/>
        <p:txBody>
          <a:bodyPr/>
          <a:lstStyle/>
          <a:p>
            <a:pPr eaLnBrk="1" hangingPunct="1">
              <a:defRPr/>
            </a:pPr>
            <a:endParaRPr lang="en-US" smtClean="0">
              <a:cs typeface="+mj-cs"/>
            </a:endParaRPr>
          </a:p>
        </p:txBody>
      </p:sp>
      <p:pic>
        <p:nvPicPr>
          <p:cNvPr id="236546" name="Picture 2" descr="bhhff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520" y="332656"/>
            <a:ext cx="8892480" cy="61926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36548" name="Rectangle 4"/>
          <p:cNvSpPr>
            <a:spLocks noChangeArrowheads="1"/>
          </p:cNvSpPr>
          <p:nvPr/>
        </p:nvSpPr>
        <p:spPr bwMode="auto">
          <a:xfrm>
            <a:off x="6228184" y="6188794"/>
            <a:ext cx="115093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tr-TR" sz="1600" dirty="0" err="1">
                <a:latin typeface="Tahoma" charset="0"/>
                <a:cs typeface="+mn-cs"/>
              </a:rPr>
              <a:t>kromatit</a:t>
            </a:r>
            <a:endParaRPr lang="tr-TR" sz="1600" dirty="0">
              <a:latin typeface="Tahoma"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p:cNvSpPr>
            <a:spLocks noGrp="1" noChangeArrowheads="1"/>
          </p:cNvSpPr>
          <p:nvPr>
            <p:ph type="title"/>
          </p:nvPr>
        </p:nvSpPr>
        <p:spPr>
          <a:xfrm>
            <a:off x="2051719" y="107951"/>
            <a:ext cx="6309643" cy="728762"/>
          </a:xfrm>
        </p:spPr>
        <p:txBody>
          <a:bodyPr/>
          <a:lstStyle/>
          <a:p>
            <a:pPr fontAlgn="auto">
              <a:spcAft>
                <a:spcPts val="0"/>
              </a:spcAft>
              <a:defRPr/>
            </a:pPr>
            <a:r>
              <a:rPr lang="tr-TR" sz="3200" b="0" dirty="0" smtClean="0">
                <a:solidFill>
                  <a:srgbClr val="FF0000"/>
                </a:solidFill>
                <a:ea typeface="+mj-ea"/>
                <a:cs typeface="+mj-cs"/>
              </a:rPr>
              <a:t>TEMEL KAVRAMLAR</a:t>
            </a:r>
          </a:p>
        </p:txBody>
      </p:sp>
      <p:sp>
        <p:nvSpPr>
          <p:cNvPr id="150531" name="Rectangle 3"/>
          <p:cNvSpPr>
            <a:spLocks noGrp="1" noChangeArrowheads="1"/>
          </p:cNvSpPr>
          <p:nvPr>
            <p:ph idx="1"/>
          </p:nvPr>
        </p:nvSpPr>
        <p:spPr>
          <a:xfrm>
            <a:off x="779462" y="1124744"/>
            <a:ext cx="8041009" cy="5733256"/>
          </a:xfrm>
        </p:spPr>
        <p:txBody>
          <a:bodyPr>
            <a:noAutofit/>
          </a:bodyPr>
          <a:lstStyle/>
          <a:p>
            <a:pPr fontAlgn="auto">
              <a:lnSpc>
                <a:spcPct val="160000"/>
              </a:lnSpc>
              <a:spcAft>
                <a:spcPts val="0"/>
              </a:spcAft>
              <a:defRPr/>
            </a:pPr>
            <a:r>
              <a:rPr lang="de-DE" sz="1400" b="1" dirty="0" smtClean="0"/>
              <a:t>RNA:  </a:t>
            </a:r>
            <a:r>
              <a:rPr lang="de-DE" sz="1400" dirty="0" smtClean="0"/>
              <a:t>Protein </a:t>
            </a:r>
            <a:r>
              <a:rPr lang="de-DE" sz="1400" dirty="0" err="1" smtClean="0"/>
              <a:t>sentezine</a:t>
            </a:r>
            <a:r>
              <a:rPr lang="de-DE" sz="1400" dirty="0" smtClean="0"/>
              <a:t> </a:t>
            </a:r>
            <a:r>
              <a:rPr lang="de-DE" sz="1400" dirty="0" err="1" smtClean="0"/>
              <a:t>yön</a:t>
            </a:r>
            <a:r>
              <a:rPr lang="de-DE" sz="1400" dirty="0" smtClean="0"/>
              <a:t> </a:t>
            </a:r>
            <a:r>
              <a:rPr lang="de-DE" sz="1400" dirty="0" err="1" smtClean="0"/>
              <a:t>veren</a:t>
            </a:r>
            <a:r>
              <a:rPr lang="de-DE" sz="1400" dirty="0" smtClean="0"/>
              <a:t> </a:t>
            </a:r>
            <a:r>
              <a:rPr lang="de-DE" sz="1400" dirty="0" err="1" smtClean="0"/>
              <a:t>moleküller</a:t>
            </a:r>
            <a:r>
              <a:rPr lang="de-DE" sz="1400" dirty="0" smtClean="0"/>
              <a:t> </a:t>
            </a:r>
          </a:p>
          <a:p>
            <a:pPr fontAlgn="auto">
              <a:lnSpc>
                <a:spcPct val="160000"/>
              </a:lnSpc>
              <a:spcAft>
                <a:spcPts val="0"/>
              </a:spcAft>
              <a:defRPr/>
            </a:pPr>
            <a:r>
              <a:rPr lang="de-DE" sz="1400" b="1" dirty="0" err="1" smtClean="0"/>
              <a:t>Kromozom</a:t>
            </a:r>
            <a:r>
              <a:rPr lang="de-DE" sz="1400" b="1" dirty="0" smtClean="0"/>
              <a:t>: </a:t>
            </a:r>
            <a:r>
              <a:rPr lang="tr-TR" sz="1400" dirty="0" smtClean="0"/>
              <a:t>DNA molekülünün hücre içinde paketlendiği yapılardır</a:t>
            </a:r>
            <a:r>
              <a:rPr lang="de-DE" sz="1400" dirty="0" smtClean="0"/>
              <a:t> </a:t>
            </a:r>
            <a:r>
              <a:rPr lang="de-DE" sz="1400" dirty="0" err="1" smtClean="0"/>
              <a:t>Çok</a:t>
            </a:r>
            <a:r>
              <a:rPr lang="de-DE" sz="1400" dirty="0" smtClean="0"/>
              <a:t> </a:t>
            </a:r>
            <a:r>
              <a:rPr lang="de-DE" sz="1400" dirty="0" err="1" smtClean="0"/>
              <a:t>sayıda</a:t>
            </a:r>
            <a:r>
              <a:rPr lang="de-DE" sz="1400" dirty="0" smtClean="0"/>
              <a:t> gen </a:t>
            </a:r>
            <a:r>
              <a:rPr lang="de-DE" sz="1400" dirty="0" err="1" smtClean="0"/>
              <a:t>bulunduran</a:t>
            </a:r>
            <a:r>
              <a:rPr lang="de-DE" sz="1400" dirty="0" smtClean="0"/>
              <a:t> , </a:t>
            </a:r>
            <a:r>
              <a:rPr lang="de-DE" sz="1400" dirty="0" err="1" smtClean="0"/>
              <a:t>g</a:t>
            </a:r>
            <a:r>
              <a:rPr lang="tr-TR" sz="1400" dirty="0" smtClean="0"/>
              <a:t>e</a:t>
            </a:r>
            <a:r>
              <a:rPr lang="de-DE" sz="1400" dirty="0" err="1" smtClean="0"/>
              <a:t>netik</a:t>
            </a:r>
            <a:r>
              <a:rPr lang="de-DE" sz="1400" dirty="0" smtClean="0"/>
              <a:t> </a:t>
            </a:r>
            <a:r>
              <a:rPr lang="de-DE" sz="1400" dirty="0" err="1" smtClean="0"/>
              <a:t>bilgiyi</a:t>
            </a:r>
            <a:r>
              <a:rPr lang="de-DE" sz="1400" dirty="0" smtClean="0"/>
              <a:t> </a:t>
            </a:r>
            <a:r>
              <a:rPr lang="de-DE" sz="1400" dirty="0" err="1" smtClean="0"/>
              <a:t>depolayan</a:t>
            </a:r>
            <a:r>
              <a:rPr lang="de-DE" sz="1400" dirty="0" smtClean="0"/>
              <a:t> </a:t>
            </a:r>
            <a:r>
              <a:rPr lang="de-DE" sz="1400" dirty="0" err="1" smtClean="0"/>
              <a:t>ve</a:t>
            </a:r>
            <a:r>
              <a:rPr lang="de-DE" sz="1400" dirty="0" smtClean="0"/>
              <a:t> </a:t>
            </a:r>
            <a:r>
              <a:rPr lang="de-DE" sz="1400" dirty="0" err="1" smtClean="0"/>
              <a:t>aktaran</a:t>
            </a:r>
            <a:r>
              <a:rPr lang="de-DE" sz="1400" dirty="0" smtClean="0"/>
              <a:t>  </a:t>
            </a:r>
            <a:r>
              <a:rPr lang="de-DE" sz="1400" dirty="0" err="1" smtClean="0"/>
              <a:t>tek</a:t>
            </a:r>
            <a:r>
              <a:rPr lang="de-DE" sz="1400" dirty="0" smtClean="0"/>
              <a:t> </a:t>
            </a:r>
            <a:r>
              <a:rPr lang="de-DE" sz="1400" dirty="0" err="1" smtClean="0"/>
              <a:t>ve</a:t>
            </a:r>
            <a:r>
              <a:rPr lang="de-DE" sz="1400" dirty="0" smtClean="0"/>
              <a:t> </a:t>
            </a:r>
            <a:r>
              <a:rPr lang="de-DE" sz="1400" dirty="0" err="1" smtClean="0"/>
              <a:t>büyük</a:t>
            </a:r>
            <a:r>
              <a:rPr lang="de-DE" sz="1400" dirty="0" smtClean="0"/>
              <a:t> </a:t>
            </a:r>
            <a:r>
              <a:rPr lang="de-DE" sz="1400" dirty="0" err="1" smtClean="0"/>
              <a:t>bir</a:t>
            </a:r>
            <a:r>
              <a:rPr lang="de-DE" sz="1400" dirty="0" smtClean="0"/>
              <a:t> DNA </a:t>
            </a:r>
            <a:r>
              <a:rPr lang="de-DE" sz="1400" dirty="0" err="1" smtClean="0"/>
              <a:t>molekülü</a:t>
            </a:r>
            <a:r>
              <a:rPr lang="de-DE" sz="1400" dirty="0" smtClean="0"/>
              <a:t> </a:t>
            </a:r>
            <a:r>
              <a:rPr lang="de-DE" sz="1400" dirty="0" err="1" smtClean="0"/>
              <a:t>ve</a:t>
            </a:r>
            <a:r>
              <a:rPr lang="de-DE" sz="1400" dirty="0" smtClean="0"/>
              <a:t> </a:t>
            </a:r>
            <a:r>
              <a:rPr lang="de-DE" sz="1400" dirty="0" err="1" smtClean="0"/>
              <a:t>ilgili</a:t>
            </a:r>
            <a:r>
              <a:rPr lang="de-DE" sz="1400" dirty="0" smtClean="0"/>
              <a:t> </a:t>
            </a:r>
            <a:r>
              <a:rPr lang="de-DE" sz="1400" dirty="0" err="1" smtClean="0"/>
              <a:t>proteinler</a:t>
            </a:r>
            <a:endParaRPr lang="de-DE" sz="1400" dirty="0" smtClean="0"/>
          </a:p>
          <a:p>
            <a:pPr fontAlgn="auto">
              <a:lnSpc>
                <a:spcPct val="160000"/>
              </a:lnSpc>
              <a:spcAft>
                <a:spcPts val="0"/>
              </a:spcAft>
              <a:defRPr/>
            </a:pPr>
            <a:r>
              <a:rPr lang="de-DE" sz="1400" b="1" dirty="0" smtClean="0"/>
              <a:t>Nükleik </a:t>
            </a:r>
            <a:r>
              <a:rPr lang="de-DE" sz="1400" b="1" dirty="0" err="1" smtClean="0"/>
              <a:t>asitler</a:t>
            </a:r>
            <a:r>
              <a:rPr lang="de-DE" sz="1400" b="1" dirty="0" smtClean="0"/>
              <a:t>, </a:t>
            </a:r>
            <a:r>
              <a:rPr lang="de-DE" sz="1400" dirty="0" err="1" smtClean="0"/>
              <a:t>genetik</a:t>
            </a:r>
            <a:r>
              <a:rPr lang="de-DE" sz="1400" dirty="0" smtClean="0"/>
              <a:t> </a:t>
            </a:r>
            <a:r>
              <a:rPr lang="de-DE" sz="1400" dirty="0" err="1" smtClean="0"/>
              <a:t>bilginin</a:t>
            </a:r>
            <a:r>
              <a:rPr lang="de-DE" sz="1400" dirty="0" smtClean="0"/>
              <a:t> </a:t>
            </a:r>
            <a:r>
              <a:rPr lang="de-DE" sz="1400" dirty="0" err="1" smtClean="0"/>
              <a:t>depolanması</a:t>
            </a:r>
            <a:r>
              <a:rPr lang="de-DE" sz="1400" dirty="0" smtClean="0"/>
              <a:t> </a:t>
            </a:r>
            <a:r>
              <a:rPr lang="de-DE" sz="1400" dirty="0" err="1" smtClean="0"/>
              <a:t>ve</a:t>
            </a:r>
            <a:r>
              <a:rPr lang="de-DE" sz="1400" dirty="0" smtClean="0"/>
              <a:t> </a:t>
            </a:r>
            <a:r>
              <a:rPr lang="de-DE" sz="1400" dirty="0" err="1" smtClean="0"/>
              <a:t>ifade</a:t>
            </a:r>
            <a:r>
              <a:rPr lang="de-DE" sz="1400" dirty="0" smtClean="0"/>
              <a:t> </a:t>
            </a:r>
            <a:r>
              <a:rPr lang="de-DE" sz="1400" dirty="0" err="1" smtClean="0"/>
              <a:t>edilmesinden</a:t>
            </a:r>
            <a:r>
              <a:rPr lang="de-DE" sz="1400" dirty="0" smtClean="0"/>
              <a:t> </a:t>
            </a:r>
            <a:r>
              <a:rPr lang="de-DE" sz="1400" dirty="0" err="1" smtClean="0"/>
              <a:t>sorumlu</a:t>
            </a:r>
            <a:r>
              <a:rPr lang="de-DE" sz="1400" dirty="0" smtClean="0"/>
              <a:t> </a:t>
            </a:r>
            <a:r>
              <a:rPr lang="de-DE" sz="1400" dirty="0" err="1" smtClean="0"/>
              <a:t>moleküllerdir</a:t>
            </a:r>
            <a:r>
              <a:rPr lang="de-DE" sz="1400" dirty="0" smtClean="0"/>
              <a:t>. </a:t>
            </a:r>
            <a:r>
              <a:rPr lang="de-DE" sz="1400" dirty="0" err="1" smtClean="0"/>
              <a:t>Kimyasal</a:t>
            </a:r>
            <a:r>
              <a:rPr lang="de-DE" sz="1400" dirty="0" smtClean="0"/>
              <a:t> </a:t>
            </a:r>
            <a:r>
              <a:rPr lang="de-DE" sz="1400" dirty="0" err="1" smtClean="0"/>
              <a:t>olarak</a:t>
            </a:r>
            <a:r>
              <a:rPr lang="de-DE" sz="1400" dirty="0" smtClean="0"/>
              <a:t> </a:t>
            </a:r>
            <a:r>
              <a:rPr lang="de-DE" sz="1400" dirty="0" err="1" smtClean="0"/>
              <a:t>birbirinden</a:t>
            </a:r>
            <a:r>
              <a:rPr lang="de-DE" sz="1400" dirty="0" smtClean="0"/>
              <a:t> </a:t>
            </a:r>
            <a:r>
              <a:rPr lang="de-DE" sz="1400" dirty="0" err="1" smtClean="0"/>
              <a:t>farklı</a:t>
            </a:r>
            <a:r>
              <a:rPr lang="de-DE" sz="1400" dirty="0" smtClean="0"/>
              <a:t> </a:t>
            </a:r>
            <a:r>
              <a:rPr lang="de-DE" sz="1400" dirty="0" err="1" smtClean="0"/>
              <a:t>iki</a:t>
            </a:r>
            <a:r>
              <a:rPr lang="de-DE" sz="1400" dirty="0" smtClean="0"/>
              <a:t> </a:t>
            </a:r>
            <a:r>
              <a:rPr lang="de-DE" sz="1400" dirty="0" err="1" smtClean="0"/>
              <a:t>değişik</a:t>
            </a:r>
            <a:r>
              <a:rPr lang="de-DE" sz="1400" dirty="0" smtClean="0"/>
              <a:t> </a:t>
            </a:r>
            <a:r>
              <a:rPr lang="de-DE" sz="1400" dirty="0" err="1" smtClean="0"/>
              <a:t>nükleik</a:t>
            </a:r>
            <a:r>
              <a:rPr lang="de-DE" sz="1400" dirty="0" smtClean="0"/>
              <a:t> </a:t>
            </a:r>
            <a:r>
              <a:rPr lang="de-DE" sz="1400" dirty="0" err="1" smtClean="0"/>
              <a:t>asit</a:t>
            </a:r>
            <a:r>
              <a:rPr lang="de-DE" sz="1400" dirty="0" smtClean="0"/>
              <a:t> </a:t>
            </a:r>
            <a:r>
              <a:rPr lang="de-DE" sz="1400" dirty="0" err="1" smtClean="0"/>
              <a:t>vardır</a:t>
            </a:r>
            <a:r>
              <a:rPr lang="de-DE" sz="1400" dirty="0" smtClean="0"/>
              <a:t>.</a:t>
            </a:r>
          </a:p>
          <a:p>
            <a:pPr lvl="1">
              <a:lnSpc>
                <a:spcPct val="160000"/>
              </a:lnSpc>
              <a:defRPr/>
            </a:pPr>
            <a:r>
              <a:rPr lang="de-DE" sz="1400" dirty="0" err="1" smtClean="0"/>
              <a:t>Deoksiribonükleik</a:t>
            </a:r>
            <a:r>
              <a:rPr lang="de-DE" sz="1400" dirty="0" smtClean="0"/>
              <a:t> </a:t>
            </a:r>
            <a:r>
              <a:rPr lang="de-DE" sz="1400" dirty="0" err="1" smtClean="0"/>
              <a:t>asit</a:t>
            </a:r>
            <a:r>
              <a:rPr lang="de-DE" sz="1400" dirty="0" smtClean="0"/>
              <a:t> (DNA)</a:t>
            </a:r>
          </a:p>
          <a:p>
            <a:pPr lvl="1">
              <a:lnSpc>
                <a:spcPct val="160000"/>
              </a:lnSpc>
              <a:defRPr/>
            </a:pPr>
            <a:r>
              <a:rPr lang="de-DE" sz="1400" dirty="0" err="1" smtClean="0"/>
              <a:t>Ribonükleik</a:t>
            </a:r>
            <a:r>
              <a:rPr lang="de-DE" sz="1400" dirty="0" smtClean="0"/>
              <a:t> </a:t>
            </a:r>
            <a:r>
              <a:rPr lang="de-DE" sz="1400" dirty="0" err="1" smtClean="0"/>
              <a:t>asit</a:t>
            </a:r>
            <a:r>
              <a:rPr lang="de-DE" sz="1400" dirty="0" smtClean="0"/>
              <a:t> (RNA). </a:t>
            </a:r>
            <a:endParaRPr lang="de-DE" sz="1400" dirty="0"/>
          </a:p>
          <a:p>
            <a:pPr lvl="1">
              <a:lnSpc>
                <a:spcPct val="160000"/>
              </a:lnSpc>
              <a:defRPr/>
            </a:pPr>
            <a:r>
              <a:rPr lang="de-DE" sz="1800" dirty="0" smtClean="0"/>
              <a:t>DNA </a:t>
            </a:r>
            <a:r>
              <a:rPr lang="de-DE" sz="1800" dirty="0" err="1" smtClean="0"/>
              <a:t>hücrenin</a:t>
            </a:r>
            <a:r>
              <a:rPr lang="de-DE" sz="1800" dirty="0" smtClean="0"/>
              <a:t> </a:t>
            </a:r>
          </a:p>
          <a:p>
            <a:pPr fontAlgn="auto">
              <a:lnSpc>
                <a:spcPct val="160000"/>
              </a:lnSpc>
              <a:spcAft>
                <a:spcPts val="0"/>
              </a:spcAft>
              <a:defRPr/>
            </a:pPr>
            <a:r>
              <a:rPr lang="de-DE" sz="1400" dirty="0" err="1"/>
              <a:t>K</a:t>
            </a:r>
            <a:r>
              <a:rPr lang="de-DE" sz="1400" dirty="0" err="1" smtClean="0"/>
              <a:t>romozomlarında</a:t>
            </a:r>
            <a:r>
              <a:rPr lang="de-DE" sz="1400" dirty="0" smtClean="0"/>
              <a:t>,</a:t>
            </a:r>
          </a:p>
          <a:p>
            <a:pPr fontAlgn="auto">
              <a:lnSpc>
                <a:spcPct val="160000"/>
              </a:lnSpc>
              <a:spcAft>
                <a:spcPts val="0"/>
              </a:spcAft>
              <a:defRPr/>
            </a:pPr>
            <a:r>
              <a:rPr lang="de-DE" sz="1400" dirty="0" err="1" smtClean="0"/>
              <a:t>Mitokondrilerinde</a:t>
            </a:r>
            <a:r>
              <a:rPr lang="de-DE" sz="1400" dirty="0" smtClean="0"/>
              <a:t> </a:t>
            </a:r>
            <a:r>
              <a:rPr lang="de-DE" sz="1400" dirty="0" err="1" smtClean="0"/>
              <a:t>ve</a:t>
            </a:r>
            <a:endParaRPr lang="de-DE" sz="1400" dirty="0" smtClean="0"/>
          </a:p>
          <a:p>
            <a:pPr fontAlgn="auto">
              <a:lnSpc>
                <a:spcPct val="160000"/>
              </a:lnSpc>
              <a:spcAft>
                <a:spcPts val="0"/>
              </a:spcAft>
              <a:defRPr/>
            </a:pPr>
            <a:r>
              <a:rPr lang="en-US" sz="1400" dirty="0"/>
              <a:t>K</a:t>
            </a:r>
            <a:r>
              <a:rPr lang="de-DE" sz="1400" dirty="0" err="1" smtClean="0"/>
              <a:t>loroplastlarda</a:t>
            </a:r>
            <a:r>
              <a:rPr lang="de-DE" sz="1400" dirty="0" smtClean="0"/>
              <a:t> (</a:t>
            </a:r>
            <a:r>
              <a:rPr lang="de-DE" sz="1400" dirty="0" err="1" smtClean="0"/>
              <a:t>bitki</a:t>
            </a:r>
            <a:r>
              <a:rPr lang="de-DE" sz="1400" dirty="0" smtClean="0"/>
              <a:t> </a:t>
            </a:r>
            <a:r>
              <a:rPr lang="de-DE" sz="1400" dirty="0" err="1" smtClean="0"/>
              <a:t>hücrelerinde</a:t>
            </a:r>
            <a:r>
              <a:rPr lang="de-DE" sz="1400" dirty="0" smtClean="0"/>
              <a:t>) </a:t>
            </a:r>
            <a:r>
              <a:rPr lang="de-DE" sz="1400" dirty="0" err="1" smtClean="0"/>
              <a:t>bulunur</a:t>
            </a:r>
            <a:endParaRPr lang="tr-TR" sz="1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6040438" y="6491288"/>
            <a:ext cx="31035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defRPr/>
            </a:pPr>
            <a:r>
              <a:rPr lang="tr-TR">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rPr>
              <a:t>Prof.Dr. Şahin A. SIRMALI</a:t>
            </a: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endParaRPr>
          </a:p>
        </p:txBody>
      </p:sp>
      <p:sp>
        <p:nvSpPr>
          <p:cNvPr id="241667" name="Line 3"/>
          <p:cNvSpPr>
            <a:spLocks noChangeShapeType="1"/>
          </p:cNvSpPr>
          <p:nvPr/>
        </p:nvSpPr>
        <p:spPr bwMode="auto">
          <a:xfrm>
            <a:off x="0" y="609600"/>
            <a:ext cx="9144000" cy="0"/>
          </a:xfrm>
          <a:prstGeom prst="line">
            <a:avLst/>
          </a:prstGeom>
          <a:noFill/>
          <a:ln w="57150">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41668" name="Text Box 4"/>
          <p:cNvSpPr txBox="1">
            <a:spLocks noChangeArrowheads="1"/>
          </p:cNvSpPr>
          <p:nvPr/>
        </p:nvSpPr>
        <p:spPr bwMode="auto">
          <a:xfrm>
            <a:off x="76200" y="52388"/>
            <a:ext cx="90312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3600" b="1">
                <a:solidFill>
                  <a:srgbClr val="FF0000"/>
                </a:solidFill>
                <a:latin typeface="Comic Sans MS" charset="0"/>
                <a:cs typeface="+mn-cs"/>
              </a:rPr>
              <a:t>KROMOZOM</a:t>
            </a:r>
            <a:r>
              <a:rPr lang="tr-TR" sz="3600" b="1">
                <a:solidFill>
                  <a:srgbClr val="0000CC"/>
                </a:solidFill>
                <a:latin typeface="Comic Sans MS" charset="0"/>
                <a:cs typeface="+mn-cs"/>
              </a:rPr>
              <a:t>/</a:t>
            </a:r>
            <a:r>
              <a:rPr lang="tr-TR" sz="3600" b="1">
                <a:solidFill>
                  <a:srgbClr val="FF0000"/>
                </a:solidFill>
                <a:latin typeface="Comic Sans MS" charset="0"/>
                <a:cs typeface="+mn-cs"/>
              </a:rPr>
              <a:t>KROMATİN</a:t>
            </a:r>
            <a:r>
              <a:rPr lang="tr-TR" sz="3600" b="1">
                <a:solidFill>
                  <a:srgbClr val="0000CC"/>
                </a:solidFill>
                <a:latin typeface="Comic Sans MS" charset="0"/>
                <a:cs typeface="+mn-cs"/>
              </a:rPr>
              <a:t>/</a:t>
            </a:r>
            <a:r>
              <a:rPr lang="tr-TR" sz="3600" b="1">
                <a:solidFill>
                  <a:srgbClr val="FF0000"/>
                </a:solidFill>
                <a:latin typeface="Comic Sans MS" charset="0"/>
                <a:cs typeface="+mn-cs"/>
              </a:rPr>
              <a:t>NUKLEOZOM</a:t>
            </a:r>
            <a:endParaRPr lang="en-US" sz="3600" b="1">
              <a:solidFill>
                <a:srgbClr val="FF0000"/>
              </a:solidFill>
              <a:latin typeface="Comic Sans MS" charset="0"/>
              <a:cs typeface="+mn-cs"/>
            </a:endParaRPr>
          </a:p>
        </p:txBody>
      </p:sp>
      <p:pic>
        <p:nvPicPr>
          <p:cNvPr id="241669" name="Picture 5" descr="kromozom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44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0" name="Rectangle 6"/>
          <p:cNvSpPr>
            <a:spLocks noChangeArrowheads="1"/>
          </p:cNvSpPr>
          <p:nvPr/>
        </p:nvSpPr>
        <p:spPr bwMode="auto">
          <a:xfrm>
            <a:off x="5638800" y="1905000"/>
            <a:ext cx="762000" cy="762000"/>
          </a:xfrm>
          <a:prstGeom prst="rect">
            <a:avLst/>
          </a:prstGeom>
          <a:solidFill>
            <a:srgbClr val="FF6600">
              <a:alpha val="50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1671" name="Text Box 7"/>
          <p:cNvSpPr txBox="1">
            <a:spLocks noChangeArrowheads="1"/>
          </p:cNvSpPr>
          <p:nvPr/>
        </p:nvSpPr>
        <p:spPr bwMode="auto">
          <a:xfrm>
            <a:off x="4506913" y="884238"/>
            <a:ext cx="1231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tr-TR" sz="2400" b="1">
                <a:solidFill>
                  <a:srgbClr val="000000"/>
                </a:solidFill>
                <a:latin typeface="Comic Sans MS" charset="0"/>
                <a:cs typeface="+mn-cs"/>
              </a:rPr>
              <a:t>H2A </a:t>
            </a:r>
            <a:r>
              <a:rPr lang="tr-TR">
                <a:solidFill>
                  <a:schemeClr val="accent2"/>
                </a:solidFill>
                <a:latin typeface="Comic Sans MS" charset="0"/>
                <a:cs typeface="+mn-cs"/>
              </a:rPr>
              <a:t>x2</a:t>
            </a:r>
          </a:p>
          <a:p>
            <a:pPr algn="ctr">
              <a:defRPr/>
            </a:pPr>
            <a:r>
              <a:rPr lang="tr-TR" sz="2400" b="1">
                <a:solidFill>
                  <a:srgbClr val="000000"/>
                </a:solidFill>
                <a:latin typeface="Comic Sans MS" charset="0"/>
                <a:cs typeface="+mn-cs"/>
              </a:rPr>
              <a:t>H2B </a:t>
            </a:r>
            <a:r>
              <a:rPr lang="tr-TR">
                <a:solidFill>
                  <a:schemeClr val="accent2"/>
                </a:solidFill>
                <a:latin typeface="Comic Sans MS" charset="0"/>
                <a:cs typeface="+mn-cs"/>
              </a:rPr>
              <a:t>x2</a:t>
            </a:r>
          </a:p>
          <a:p>
            <a:pPr algn="ctr">
              <a:defRPr/>
            </a:pPr>
            <a:r>
              <a:rPr lang="tr-TR" sz="2400" b="1">
                <a:solidFill>
                  <a:srgbClr val="000000"/>
                </a:solidFill>
                <a:latin typeface="Comic Sans MS" charset="0"/>
                <a:cs typeface="+mn-cs"/>
              </a:rPr>
              <a:t>H3 </a:t>
            </a:r>
            <a:r>
              <a:rPr lang="tr-TR">
                <a:solidFill>
                  <a:schemeClr val="accent2"/>
                </a:solidFill>
                <a:latin typeface="Comic Sans MS" charset="0"/>
                <a:cs typeface="+mn-cs"/>
              </a:rPr>
              <a:t>x2</a:t>
            </a:r>
          </a:p>
          <a:p>
            <a:pPr algn="ctr">
              <a:defRPr/>
            </a:pPr>
            <a:r>
              <a:rPr lang="tr-TR" sz="2400" b="1">
                <a:solidFill>
                  <a:srgbClr val="000000"/>
                </a:solidFill>
                <a:latin typeface="Comic Sans MS" charset="0"/>
                <a:cs typeface="+mn-cs"/>
              </a:rPr>
              <a:t>H4 </a:t>
            </a:r>
            <a:r>
              <a:rPr lang="tr-TR">
                <a:solidFill>
                  <a:schemeClr val="accent2"/>
                </a:solidFill>
                <a:latin typeface="Comic Sans MS" charset="0"/>
                <a:cs typeface="+mn-cs"/>
              </a:rPr>
              <a:t>x2</a:t>
            </a:r>
            <a:endParaRPr lang="en-US">
              <a:solidFill>
                <a:schemeClr val="accent2"/>
              </a:solidFill>
              <a:latin typeface="Comic Sans MS" charset="0"/>
              <a:cs typeface="+mn-cs"/>
            </a:endParaRPr>
          </a:p>
        </p:txBody>
      </p:sp>
      <p:sp>
        <p:nvSpPr>
          <p:cNvPr id="241672" name="Rectangle 8"/>
          <p:cNvSpPr>
            <a:spLocks noChangeArrowheads="1"/>
          </p:cNvSpPr>
          <p:nvPr/>
        </p:nvSpPr>
        <p:spPr bwMode="auto">
          <a:xfrm>
            <a:off x="5029200" y="2819400"/>
            <a:ext cx="914400" cy="685800"/>
          </a:xfrm>
          <a:prstGeom prst="rect">
            <a:avLst/>
          </a:prstGeom>
          <a:solidFill>
            <a:srgbClr val="9966FF">
              <a:alpha val="50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1673" name="Text Box 9"/>
          <p:cNvSpPr txBox="1">
            <a:spLocks noChangeArrowheads="1"/>
          </p:cNvSpPr>
          <p:nvPr/>
        </p:nvSpPr>
        <p:spPr bwMode="auto">
          <a:xfrm>
            <a:off x="5181600" y="2971800"/>
            <a:ext cx="603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a:solidFill>
                  <a:srgbClr val="FF0000"/>
                </a:solidFill>
                <a:latin typeface="Comic Sans MS" charset="0"/>
                <a:cs typeface="+mn-cs"/>
              </a:rPr>
              <a:t>166</a:t>
            </a:r>
            <a:endParaRPr lang="en-US" b="1">
              <a:solidFill>
                <a:srgbClr val="FF0000"/>
              </a:solidFill>
              <a:latin typeface="Comic Sans MS" charset="0"/>
              <a:cs typeface="+mn-cs"/>
            </a:endParaRPr>
          </a:p>
        </p:txBody>
      </p:sp>
      <p:sp>
        <p:nvSpPr>
          <p:cNvPr id="241674" name="Rectangle 10"/>
          <p:cNvSpPr>
            <a:spLocks noChangeArrowheads="1"/>
          </p:cNvSpPr>
          <p:nvPr/>
        </p:nvSpPr>
        <p:spPr bwMode="auto">
          <a:xfrm>
            <a:off x="5181600" y="3505200"/>
            <a:ext cx="914400" cy="228600"/>
          </a:xfrm>
          <a:prstGeom prst="rect">
            <a:avLst/>
          </a:prstGeom>
          <a:solidFill>
            <a:srgbClr val="9966FF">
              <a:alpha val="50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1675" name="Text Box 11"/>
          <p:cNvSpPr txBox="1">
            <a:spLocks noChangeArrowheads="1"/>
          </p:cNvSpPr>
          <p:nvPr/>
        </p:nvSpPr>
        <p:spPr bwMode="auto">
          <a:xfrm>
            <a:off x="5334000" y="3443288"/>
            <a:ext cx="463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a:solidFill>
                  <a:srgbClr val="FF0000"/>
                </a:solidFill>
                <a:latin typeface="Comic Sans MS" charset="0"/>
                <a:cs typeface="+mn-cs"/>
              </a:rPr>
              <a:t>48</a:t>
            </a:r>
            <a:endParaRPr lang="en-US" b="1">
              <a:solidFill>
                <a:srgbClr val="FF0000"/>
              </a:solidFill>
              <a:latin typeface="Comic Sans MS" charset="0"/>
              <a:cs typeface="+mn-cs"/>
            </a:endParaRPr>
          </a:p>
        </p:txBody>
      </p:sp>
      <p:sp>
        <p:nvSpPr>
          <p:cNvPr id="241676" name="Text Box 12"/>
          <p:cNvSpPr txBox="1">
            <a:spLocks noChangeArrowheads="1"/>
          </p:cNvSpPr>
          <p:nvPr/>
        </p:nvSpPr>
        <p:spPr bwMode="auto">
          <a:xfrm>
            <a:off x="2782888" y="1798638"/>
            <a:ext cx="13319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defRPr/>
            </a:pPr>
            <a:r>
              <a:rPr lang="tr-TR" sz="2400" b="1">
                <a:solidFill>
                  <a:srgbClr val="FF3300"/>
                </a:solidFill>
                <a:latin typeface="Comic Sans MS" charset="0"/>
                <a:cs typeface="+mn-cs"/>
              </a:rPr>
              <a:t>solenoid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41667"/>
                                        </p:tgtEl>
                                        <p:attrNameLst>
                                          <p:attrName>style.visibility</p:attrName>
                                        </p:attrNameLst>
                                      </p:cBhvr>
                                      <p:to>
                                        <p:strVal val="visible"/>
                                      </p:to>
                                    </p:set>
                                    <p:animEffect transition="in" filter="strips(downRight)">
                                      <p:cBhvr>
                                        <p:cTn id="7" dur="500"/>
                                        <p:tgtEl>
                                          <p:spTgt spid="241667"/>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41668"/>
                                        </p:tgtEl>
                                        <p:attrNameLst>
                                          <p:attrName>style.visibility</p:attrName>
                                        </p:attrNameLst>
                                      </p:cBhvr>
                                      <p:to>
                                        <p:strVal val="visible"/>
                                      </p:to>
                                    </p:set>
                                    <p:animEffect transition="in" filter="strips(downLeft)">
                                      <p:cBhvr>
                                        <p:cTn id="11" dur="500"/>
                                        <p:tgtEl>
                                          <p:spTgt spid="24166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1669"/>
                                        </p:tgtEl>
                                        <p:attrNameLst>
                                          <p:attrName>style.visibility</p:attrName>
                                        </p:attrNameLst>
                                      </p:cBhvr>
                                      <p:to>
                                        <p:strVal val="visible"/>
                                      </p:to>
                                    </p:set>
                                    <p:animEffect transition="in" filter="dissolve">
                                      <p:cBhvr>
                                        <p:cTn id="15" dur="500"/>
                                        <p:tgtEl>
                                          <p:spTgt spid="2416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41670"/>
                                        </p:tgtEl>
                                        <p:attrNameLst>
                                          <p:attrName>style.visibility</p:attrName>
                                        </p:attrNameLst>
                                      </p:cBhvr>
                                      <p:to>
                                        <p:strVal val="visible"/>
                                      </p:to>
                                    </p:set>
                                    <p:animEffect transition="in" filter="dissolve">
                                      <p:cBhvr>
                                        <p:cTn id="20" dur="500"/>
                                        <p:tgtEl>
                                          <p:spTgt spid="2416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1671"/>
                                        </p:tgtEl>
                                        <p:attrNameLst>
                                          <p:attrName>style.visibility</p:attrName>
                                        </p:attrNameLst>
                                      </p:cBhvr>
                                      <p:to>
                                        <p:strVal val="visible"/>
                                      </p:to>
                                    </p:set>
                                    <p:animEffect transition="in" filter="dissolve">
                                      <p:cBhvr>
                                        <p:cTn id="25" dur="500"/>
                                        <p:tgtEl>
                                          <p:spTgt spid="2416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1672"/>
                                        </p:tgtEl>
                                        <p:attrNameLst>
                                          <p:attrName>style.visibility</p:attrName>
                                        </p:attrNameLst>
                                      </p:cBhvr>
                                      <p:to>
                                        <p:strVal val="visible"/>
                                      </p:to>
                                    </p:set>
                                    <p:animEffect transition="in" filter="dissolve">
                                      <p:cBhvr>
                                        <p:cTn id="30" dur="500"/>
                                        <p:tgtEl>
                                          <p:spTgt spid="241672"/>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41673"/>
                                        </p:tgtEl>
                                        <p:attrNameLst>
                                          <p:attrName>style.visibility</p:attrName>
                                        </p:attrNameLst>
                                      </p:cBhvr>
                                      <p:to>
                                        <p:strVal val="visible"/>
                                      </p:to>
                                    </p:set>
                                    <p:animEffect transition="in" filter="dissolve">
                                      <p:cBhvr>
                                        <p:cTn id="34" dur="500"/>
                                        <p:tgtEl>
                                          <p:spTgt spid="24167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41674"/>
                                        </p:tgtEl>
                                        <p:attrNameLst>
                                          <p:attrName>style.visibility</p:attrName>
                                        </p:attrNameLst>
                                      </p:cBhvr>
                                      <p:to>
                                        <p:strVal val="visible"/>
                                      </p:to>
                                    </p:set>
                                    <p:animEffect transition="in" filter="dissolve">
                                      <p:cBhvr>
                                        <p:cTn id="39" dur="500"/>
                                        <p:tgtEl>
                                          <p:spTgt spid="241674"/>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41675"/>
                                        </p:tgtEl>
                                        <p:attrNameLst>
                                          <p:attrName>style.visibility</p:attrName>
                                        </p:attrNameLst>
                                      </p:cBhvr>
                                      <p:to>
                                        <p:strVal val="visible"/>
                                      </p:to>
                                    </p:set>
                                    <p:animEffect transition="in" filter="dissolve">
                                      <p:cBhvr>
                                        <p:cTn id="43" dur="500"/>
                                        <p:tgtEl>
                                          <p:spTgt spid="24167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41676"/>
                                        </p:tgtEl>
                                        <p:attrNameLst>
                                          <p:attrName>style.visibility</p:attrName>
                                        </p:attrNameLst>
                                      </p:cBhvr>
                                      <p:to>
                                        <p:strVal val="visible"/>
                                      </p:to>
                                    </p:set>
                                    <p:animEffect transition="in" filter="dissolve">
                                      <p:cBhvr>
                                        <p:cTn id="48" dur="500"/>
                                        <p:tgtEl>
                                          <p:spTgt spid="24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utoUpdateAnimBg="0"/>
      <p:bldP spid="241670" grpId="0" animBg="1"/>
      <p:bldP spid="241671" grpId="0" autoUpdateAnimBg="0"/>
      <p:bldP spid="241672" grpId="0" animBg="1"/>
      <p:bldP spid="241673" grpId="0" autoUpdateAnimBg="0"/>
      <p:bldP spid="241674" grpId="0" animBg="1"/>
      <p:bldP spid="241675" grpId="0" autoUpdateAnimBg="0"/>
      <p:bldP spid="24167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uman Chromosome--DNA Unleased_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92375"/>
            <a:ext cx="4105275"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9" name="Rectangle 3"/>
          <p:cNvSpPr>
            <a:spLocks noChangeArrowheads="1"/>
          </p:cNvSpPr>
          <p:nvPr/>
        </p:nvSpPr>
        <p:spPr bwMode="auto">
          <a:xfrm>
            <a:off x="179388" y="188913"/>
            <a:ext cx="4176712" cy="228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tr-TR" sz="2400" b="1">
                <a:solidFill>
                  <a:schemeClr val="accent2"/>
                </a:solidFill>
                <a:latin typeface="Times New Roman" charset="0"/>
                <a:cs typeface="+mn-cs"/>
              </a:rPr>
              <a:t>DNA</a:t>
            </a:r>
            <a:r>
              <a:rPr lang="ja-JP" altLang="tr-TR" sz="2400" b="1">
                <a:solidFill>
                  <a:schemeClr val="accent2"/>
                </a:solidFill>
                <a:latin typeface="Arial"/>
                <a:cs typeface="+mn-cs"/>
              </a:rPr>
              <a:t>’</a:t>
            </a:r>
            <a:r>
              <a:rPr lang="tr-TR" sz="2400" b="1">
                <a:solidFill>
                  <a:schemeClr val="accent2"/>
                </a:solidFill>
                <a:latin typeface="Times New Roman" charset="0"/>
                <a:cs typeface="+mn-cs"/>
              </a:rPr>
              <a:t>dan            Kromozom</a:t>
            </a:r>
            <a:r>
              <a:rPr lang="ja-JP" altLang="tr-TR" sz="2400" b="1">
                <a:solidFill>
                  <a:schemeClr val="accent2"/>
                </a:solidFill>
                <a:latin typeface="Arial"/>
                <a:cs typeface="+mn-cs"/>
              </a:rPr>
              <a:t>’</a:t>
            </a:r>
            <a:r>
              <a:rPr lang="tr-TR" sz="2400" b="1">
                <a:solidFill>
                  <a:schemeClr val="accent2"/>
                </a:solidFill>
                <a:latin typeface="Times New Roman" charset="0"/>
                <a:cs typeface="+mn-cs"/>
              </a:rPr>
              <a:t>a</a:t>
            </a:r>
          </a:p>
          <a:p>
            <a:pPr eaLnBrk="0" hangingPunct="0">
              <a:defRPr/>
            </a:pPr>
            <a:r>
              <a:rPr lang="tr-TR" sz="2400" b="1">
                <a:latin typeface="Times New Roman" charset="0"/>
                <a:cs typeface="+mn-cs"/>
              </a:rPr>
              <a:t>Kromozomlar;</a:t>
            </a:r>
            <a:endParaRPr lang="en-US" sz="2400" b="1">
              <a:latin typeface="Times New Roman" charset="0"/>
              <a:cs typeface="+mn-cs"/>
            </a:endParaRPr>
          </a:p>
          <a:p>
            <a:pPr eaLnBrk="0" hangingPunct="0">
              <a:defRPr/>
            </a:pPr>
            <a:r>
              <a:rPr lang="en-US" sz="2400" b="1">
                <a:solidFill>
                  <a:srgbClr val="FF9933"/>
                </a:solidFill>
                <a:latin typeface="Times New Roman" charset="0"/>
                <a:cs typeface="+mn-cs"/>
                <a:sym typeface="Monotype Sorts" charset="0"/>
              </a:rPr>
              <a:t> </a:t>
            </a:r>
            <a:r>
              <a:rPr lang="en-US" sz="2400" b="1">
                <a:latin typeface="Times New Roman" charset="0"/>
                <a:cs typeface="+mn-cs"/>
              </a:rPr>
              <a:t>DNA</a:t>
            </a:r>
          </a:p>
          <a:p>
            <a:pPr eaLnBrk="0" hangingPunct="0">
              <a:defRPr/>
            </a:pPr>
            <a:r>
              <a:rPr lang="en-US" sz="2400" b="1">
                <a:solidFill>
                  <a:srgbClr val="FF9933"/>
                </a:solidFill>
                <a:latin typeface="Times New Roman" charset="0"/>
                <a:cs typeface="+mn-cs"/>
                <a:sym typeface="Monotype Sorts" charset="0"/>
              </a:rPr>
              <a:t> </a:t>
            </a:r>
            <a:r>
              <a:rPr lang="en-US" sz="2400" b="1">
                <a:latin typeface="Times New Roman" charset="0"/>
                <a:cs typeface="+mn-cs"/>
              </a:rPr>
              <a:t>histon</a:t>
            </a:r>
            <a:r>
              <a:rPr lang="tr-TR" sz="2400" b="1">
                <a:latin typeface="Times New Roman" charset="0"/>
                <a:cs typeface="+mn-cs"/>
              </a:rPr>
              <a:t> ve</a:t>
            </a:r>
            <a:endParaRPr lang="en-US" sz="2400" b="1">
              <a:latin typeface="Times New Roman" charset="0"/>
              <a:cs typeface="+mn-cs"/>
            </a:endParaRPr>
          </a:p>
          <a:p>
            <a:pPr eaLnBrk="0" hangingPunct="0">
              <a:defRPr/>
            </a:pPr>
            <a:r>
              <a:rPr lang="en-US" sz="2400" b="1">
                <a:solidFill>
                  <a:srgbClr val="FF9933"/>
                </a:solidFill>
                <a:latin typeface="Times New Roman" charset="0"/>
                <a:cs typeface="+mn-cs"/>
                <a:sym typeface="Monotype Sorts" charset="0"/>
              </a:rPr>
              <a:t> </a:t>
            </a:r>
            <a:r>
              <a:rPr lang="en-US" sz="2400" b="1">
                <a:latin typeface="Times New Roman" charset="0"/>
                <a:cs typeface="+mn-cs"/>
              </a:rPr>
              <a:t>non-histon</a:t>
            </a:r>
            <a:r>
              <a:rPr lang="tr-TR" sz="2400" b="1">
                <a:latin typeface="Times New Roman" charset="0"/>
                <a:cs typeface="+mn-cs"/>
              </a:rPr>
              <a:t> proteinleri</a:t>
            </a:r>
            <a:r>
              <a:rPr lang="en-US" sz="2400" b="1">
                <a:latin typeface="Times New Roman" charset="0"/>
                <a:cs typeface="+mn-cs"/>
              </a:rPr>
              <a:t>              </a:t>
            </a:r>
            <a:r>
              <a:rPr lang="en-US" sz="2400" b="1">
                <a:solidFill>
                  <a:srgbClr val="FF9933"/>
                </a:solidFill>
                <a:latin typeface="Times New Roman" charset="0"/>
                <a:cs typeface="+mn-cs"/>
                <a:sym typeface="Monotype Sorts" charset="0"/>
              </a:rPr>
              <a:t> </a:t>
            </a:r>
            <a:r>
              <a:rPr lang="en-US" sz="2400" b="1">
                <a:latin typeface="Times New Roman" charset="0"/>
                <a:cs typeface="+mn-cs"/>
              </a:rPr>
              <a:t>Mg2+</a:t>
            </a:r>
            <a:r>
              <a:rPr lang="tr-TR" sz="2400" b="1">
                <a:latin typeface="Times New Roman" charset="0"/>
                <a:cs typeface="+mn-cs"/>
              </a:rPr>
              <a:t> ihtiva ederler.</a:t>
            </a:r>
          </a:p>
        </p:txBody>
      </p:sp>
      <p:pic>
        <p:nvPicPr>
          <p:cNvPr id="72707" name="Picture 4" descr="8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6200"/>
            <a:ext cx="4953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Line 5"/>
          <p:cNvSpPr>
            <a:spLocks noChangeShapeType="1"/>
          </p:cNvSpPr>
          <p:nvPr/>
        </p:nvSpPr>
        <p:spPr bwMode="auto">
          <a:xfrm>
            <a:off x="1547813" y="476250"/>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6040438" y="6491288"/>
            <a:ext cx="31035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defRPr/>
            </a:pPr>
            <a:r>
              <a:rPr lang="tr-TR">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rPr>
              <a:t>Prof.Dr. Şahin A. SIRMALI</a:t>
            </a: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endParaRPr>
          </a:p>
        </p:txBody>
      </p:sp>
      <p:pic>
        <p:nvPicPr>
          <p:cNvPr id="73730" name="Picture 3" descr="M352056-Kleinfelter_syndrome_karyotype-S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91440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endParaRPr lang="en-US" smtClean="0">
              <a:cs typeface="+mj-cs"/>
            </a:endParaRPr>
          </a:p>
        </p:txBody>
      </p:sp>
      <p:pic>
        <p:nvPicPr>
          <p:cNvPr id="238595" name="Picture 3" descr="Yeni Bit Eşlem Resm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82925" y="188913"/>
            <a:ext cx="6061075" cy="3816350"/>
          </a:xfrm>
        </p:spPr>
        <p:style>
          <a:lnRef idx="2">
            <a:schemeClr val="dk1"/>
          </a:lnRef>
          <a:fillRef idx="1">
            <a:schemeClr val="lt1"/>
          </a:fillRef>
          <a:effectRef idx="0">
            <a:schemeClr val="dk1"/>
          </a:effectRef>
          <a:fontRef idx="minor">
            <a:schemeClr val="dk1"/>
          </a:fontRef>
        </p:style>
      </p:pic>
      <p:pic>
        <p:nvPicPr>
          <p:cNvPr id="2" name="Picture 1" descr="Ekran Resmi 2015-11-03 5.41.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765175"/>
            <a:ext cx="2160588" cy="2879725"/>
          </a:xfrm>
          <a:prstGeom prst="rect">
            <a:avLst/>
          </a:prstGeom>
        </p:spPr>
        <p:style>
          <a:lnRef idx="2">
            <a:schemeClr val="dk1"/>
          </a:lnRef>
          <a:fillRef idx="1">
            <a:schemeClr val="lt1"/>
          </a:fillRef>
          <a:effectRef idx="0">
            <a:schemeClr val="dk1"/>
          </a:effectRef>
          <a:fontRef idx="minor">
            <a:schemeClr val="dk1"/>
          </a:fontRef>
        </p:style>
      </p:pic>
      <p:pic>
        <p:nvPicPr>
          <p:cNvPr id="3" name="Picture 2" descr="eukromati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438" y="4292600"/>
            <a:ext cx="3881437" cy="208915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6040438" y="6491288"/>
            <a:ext cx="31035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defRPr/>
            </a:pPr>
            <a:r>
              <a:rPr lang="tr-TR">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rPr>
              <a:t>Prof.Dr. Şahin A. SIRMALI</a:t>
            </a: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omic Sans MS" charset="0"/>
              <a:cs typeface="+mn-cs"/>
            </a:endParaRPr>
          </a:p>
        </p:txBody>
      </p:sp>
      <p:sp>
        <p:nvSpPr>
          <p:cNvPr id="245763" name="Line 3"/>
          <p:cNvSpPr>
            <a:spLocks noChangeShapeType="1"/>
          </p:cNvSpPr>
          <p:nvPr/>
        </p:nvSpPr>
        <p:spPr bwMode="auto">
          <a:xfrm>
            <a:off x="0" y="609600"/>
            <a:ext cx="9144000" cy="0"/>
          </a:xfrm>
          <a:prstGeom prst="line">
            <a:avLst/>
          </a:prstGeom>
          <a:noFill/>
          <a:ln w="57150">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45764" name="Text Box 4"/>
          <p:cNvSpPr txBox="1">
            <a:spLocks noChangeArrowheads="1"/>
          </p:cNvSpPr>
          <p:nvPr/>
        </p:nvSpPr>
        <p:spPr bwMode="auto">
          <a:xfrm>
            <a:off x="212725" y="52388"/>
            <a:ext cx="38544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3600" b="1">
                <a:solidFill>
                  <a:srgbClr val="FF0000"/>
                </a:solidFill>
                <a:latin typeface="Comic Sans MS" charset="0"/>
                <a:cs typeface="+mn-cs"/>
              </a:rPr>
              <a:t>KROMOZOMLAR</a:t>
            </a:r>
            <a:endParaRPr lang="en-US" sz="3600" b="1">
              <a:solidFill>
                <a:srgbClr val="FF0000"/>
              </a:solidFill>
              <a:latin typeface="Comic Sans MS" charset="0"/>
              <a:cs typeface="+mn-cs"/>
            </a:endParaRPr>
          </a:p>
        </p:txBody>
      </p:sp>
      <p:pic>
        <p:nvPicPr>
          <p:cNvPr id="245765" name="Picture 5" descr="chrom1"/>
          <p:cNvPicPr>
            <a:picLocks noChangeAspect="1" noChangeArrowheads="1"/>
          </p:cNvPicPr>
          <p:nvPr/>
        </p:nvPicPr>
        <p:blipFill>
          <a:blip r:embed="rId3">
            <a:extLst>
              <a:ext uri="{28A0092B-C50C-407E-A947-70E740481C1C}">
                <a14:useLocalDpi xmlns:a14="http://schemas.microsoft.com/office/drawing/2010/main" val="0"/>
              </a:ext>
            </a:extLst>
          </a:blip>
          <a:srcRect l="1758" r="781" b="2747"/>
          <a:stretch>
            <a:fillRect/>
          </a:stretch>
        </p:blipFill>
        <p:spPr bwMode="auto">
          <a:xfrm>
            <a:off x="900113" y="914400"/>
            <a:ext cx="8136383" cy="489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6" name="Text Box 6"/>
          <p:cNvSpPr txBox="1">
            <a:spLocks noChangeArrowheads="1"/>
          </p:cNvSpPr>
          <p:nvPr/>
        </p:nvSpPr>
        <p:spPr bwMode="auto">
          <a:xfrm>
            <a:off x="1835150" y="4365625"/>
            <a:ext cx="1706563"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4000" dirty="0">
                <a:solidFill>
                  <a:srgbClr val="99FF33"/>
                </a:solidFill>
                <a:latin typeface="Comic Sans MS" charset="0"/>
                <a:cs typeface="+mn-cs"/>
              </a:rPr>
              <a:t>46 X</a:t>
            </a:r>
            <a:r>
              <a:rPr lang="tr-TR" sz="4000" b="1" dirty="0">
                <a:solidFill>
                  <a:srgbClr val="99FF33"/>
                </a:solidFill>
                <a:latin typeface="Comic Sans MS" charset="0"/>
                <a:cs typeface="+mn-cs"/>
              </a:rPr>
              <a:t>X</a:t>
            </a:r>
            <a:r>
              <a:rPr lang="tr-TR" sz="4000" dirty="0">
                <a:solidFill>
                  <a:srgbClr val="99FF33"/>
                </a:solidFill>
                <a:latin typeface="Comic Sans MS" charset="0"/>
                <a:cs typeface="+mn-cs"/>
              </a:rPr>
              <a:t> </a:t>
            </a:r>
          </a:p>
        </p:txBody>
      </p:sp>
      <p:pic>
        <p:nvPicPr>
          <p:cNvPr id="245767" name="Picture 7" descr="j0299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852738"/>
            <a:ext cx="774700"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68" name="Picture 8" descr="j02990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149725"/>
            <a:ext cx="671512"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9" name="Text Box 9"/>
          <p:cNvSpPr txBox="1">
            <a:spLocks noChangeArrowheads="1"/>
          </p:cNvSpPr>
          <p:nvPr/>
        </p:nvSpPr>
        <p:spPr bwMode="auto">
          <a:xfrm>
            <a:off x="1908175" y="3141663"/>
            <a:ext cx="1660525"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4000" dirty="0">
                <a:solidFill>
                  <a:srgbClr val="FF9900"/>
                </a:solidFill>
                <a:latin typeface="Comic Sans MS" charset="0"/>
                <a:cs typeface="+mn-cs"/>
              </a:rPr>
              <a:t>46 XY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strips(downRight)">
                                      <p:cBhvr>
                                        <p:cTn id="7" dur="500"/>
                                        <p:tgtEl>
                                          <p:spTgt spid="245763"/>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45764"/>
                                        </p:tgtEl>
                                        <p:attrNameLst>
                                          <p:attrName>style.visibility</p:attrName>
                                        </p:attrNameLst>
                                      </p:cBhvr>
                                      <p:to>
                                        <p:strVal val="visible"/>
                                      </p:to>
                                    </p:set>
                                    <p:animEffect transition="in" filter="strips(downLeft)">
                                      <p:cBhvr>
                                        <p:cTn id="11" dur="500"/>
                                        <p:tgtEl>
                                          <p:spTgt spid="245764"/>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5765"/>
                                        </p:tgtEl>
                                        <p:attrNameLst>
                                          <p:attrName>style.visibility</p:attrName>
                                        </p:attrNameLst>
                                      </p:cBhvr>
                                      <p:to>
                                        <p:strVal val="visible"/>
                                      </p:to>
                                    </p:set>
                                    <p:animEffect transition="in" filter="dissolve">
                                      <p:cBhvr>
                                        <p:cTn id="15" dur="500"/>
                                        <p:tgtEl>
                                          <p:spTgt spid="2457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245767"/>
                                        </p:tgtEl>
                                        <p:attrNameLst>
                                          <p:attrName>style.visibility</p:attrName>
                                        </p:attrNameLst>
                                      </p:cBhvr>
                                      <p:to>
                                        <p:strVal val="visible"/>
                                      </p:to>
                                    </p:set>
                                    <p:animEffect transition="in" filter="box(out)">
                                      <p:cBhvr>
                                        <p:cTn id="20" dur="500"/>
                                        <p:tgtEl>
                                          <p:spTgt spid="245767"/>
                                        </p:tgtEl>
                                      </p:cBhvr>
                                    </p:animEffect>
                                  </p:childTnLst>
                                </p:cTn>
                              </p:par>
                            </p:childTnLst>
                          </p:cTn>
                        </p:par>
                        <p:par>
                          <p:cTn id="21" fill="hold" nodeType="afterGroup">
                            <p:stCondLst>
                              <p:cond delay="500"/>
                            </p:stCondLst>
                            <p:childTnLst>
                              <p:par>
                                <p:cTn id="22" presetID="4" presetClass="entr" presetSubtype="32" fill="hold" grpId="0" nodeType="afterEffect">
                                  <p:stCondLst>
                                    <p:cond delay="0"/>
                                  </p:stCondLst>
                                  <p:childTnLst>
                                    <p:set>
                                      <p:cBhvr>
                                        <p:cTn id="23" dur="1" fill="hold">
                                          <p:stCondLst>
                                            <p:cond delay="0"/>
                                          </p:stCondLst>
                                        </p:cTn>
                                        <p:tgtEl>
                                          <p:spTgt spid="245769"/>
                                        </p:tgtEl>
                                        <p:attrNameLst>
                                          <p:attrName>style.visibility</p:attrName>
                                        </p:attrNameLst>
                                      </p:cBhvr>
                                      <p:to>
                                        <p:strVal val="visible"/>
                                      </p:to>
                                    </p:set>
                                    <p:animEffect transition="in" filter="box(out)">
                                      <p:cBhvr>
                                        <p:cTn id="24" dur="500"/>
                                        <p:tgtEl>
                                          <p:spTgt spid="24576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nodeType="clickEffect">
                                  <p:stCondLst>
                                    <p:cond delay="0"/>
                                  </p:stCondLst>
                                  <p:childTnLst>
                                    <p:set>
                                      <p:cBhvr>
                                        <p:cTn id="28" dur="1" fill="hold">
                                          <p:stCondLst>
                                            <p:cond delay="0"/>
                                          </p:stCondLst>
                                        </p:cTn>
                                        <p:tgtEl>
                                          <p:spTgt spid="245768"/>
                                        </p:tgtEl>
                                        <p:attrNameLst>
                                          <p:attrName>style.visibility</p:attrName>
                                        </p:attrNameLst>
                                      </p:cBhvr>
                                      <p:to>
                                        <p:strVal val="visible"/>
                                      </p:to>
                                    </p:set>
                                    <p:animEffect transition="in" filter="box(out)">
                                      <p:cBhvr>
                                        <p:cTn id="29" dur="500"/>
                                        <p:tgtEl>
                                          <p:spTgt spid="245768"/>
                                        </p:tgtEl>
                                      </p:cBhvr>
                                    </p:animEffect>
                                  </p:childTnLst>
                                </p:cTn>
                              </p:par>
                            </p:childTnLst>
                          </p:cTn>
                        </p:par>
                        <p:par>
                          <p:cTn id="30" fill="hold" nodeType="afterGroup">
                            <p:stCondLst>
                              <p:cond delay="500"/>
                            </p:stCondLst>
                            <p:childTnLst>
                              <p:par>
                                <p:cTn id="31" presetID="4" presetClass="entr" presetSubtype="32" fill="hold" grpId="0" nodeType="afterEffect">
                                  <p:stCondLst>
                                    <p:cond delay="0"/>
                                  </p:stCondLst>
                                  <p:childTnLst>
                                    <p:set>
                                      <p:cBhvr>
                                        <p:cTn id="32" dur="1" fill="hold">
                                          <p:stCondLst>
                                            <p:cond delay="0"/>
                                          </p:stCondLst>
                                        </p:cTn>
                                        <p:tgtEl>
                                          <p:spTgt spid="245766"/>
                                        </p:tgtEl>
                                        <p:attrNameLst>
                                          <p:attrName>style.visibility</p:attrName>
                                        </p:attrNameLst>
                                      </p:cBhvr>
                                      <p:to>
                                        <p:strVal val="visible"/>
                                      </p:to>
                                    </p:set>
                                    <p:animEffect transition="in" filter="box(out)">
                                      <p:cBhvr>
                                        <p:cTn id="33" dur="500"/>
                                        <p:tgtEl>
                                          <p:spTgt spid="24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autoUpdateAnimBg="0"/>
      <p:bldP spid="245766" grpId="0"/>
      <p:bldP spid="24576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1447800" y="381000"/>
            <a:ext cx="7315200" cy="654050"/>
          </a:xfrm>
          <a:prstGeom prst="rect">
            <a:avLst/>
          </a:prstGeom>
          <a:noFill/>
          <a:ln w="12700" cap="sq">
            <a:solidFill>
              <a:schemeClr val="accent2"/>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tr-TR" sz="3600">
                <a:latin typeface="Times New Roman" charset="0"/>
                <a:cs typeface="+mn-cs"/>
              </a:rPr>
              <a:t>CHROMOSOMES</a:t>
            </a:r>
          </a:p>
        </p:txBody>
      </p:sp>
      <p:sp>
        <p:nvSpPr>
          <p:cNvPr id="302083" name="Rectangle 3"/>
          <p:cNvSpPr>
            <a:spLocks noChangeArrowheads="1"/>
          </p:cNvSpPr>
          <p:nvPr/>
        </p:nvSpPr>
        <p:spPr bwMode="auto">
          <a:xfrm>
            <a:off x="3900488" y="27574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302084" name="Text Box 4"/>
          <p:cNvSpPr txBox="1">
            <a:spLocks noChangeArrowheads="1"/>
          </p:cNvSpPr>
          <p:nvPr/>
        </p:nvSpPr>
        <p:spPr bwMode="auto">
          <a:xfrm>
            <a:off x="6096000" y="1905000"/>
            <a:ext cx="2667000" cy="3573463"/>
          </a:xfrm>
          <a:prstGeom prst="rect">
            <a:avLst/>
          </a:prstGeom>
          <a:noFill/>
          <a:ln w="12700" cap="sq">
            <a:solidFill>
              <a:srgbClr val="0000CC"/>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tr-TR" sz="2400">
                <a:latin typeface="Times New Roman" charset="0"/>
                <a:cs typeface="Times New Roman" charset="0"/>
              </a:rPr>
              <a:t>Human somatic cells 46,</a:t>
            </a:r>
            <a:endParaRPr lang="tr-TR" sz="2400">
              <a:latin typeface="Times New Roman" charset="0"/>
              <a:cs typeface="+mn-cs"/>
            </a:endParaRPr>
          </a:p>
          <a:p>
            <a:pPr>
              <a:spcBef>
                <a:spcPct val="50000"/>
              </a:spcBef>
              <a:defRPr/>
            </a:pPr>
            <a:r>
              <a:rPr lang="tr-TR" sz="2400">
                <a:latin typeface="Times New Roman" charset="0"/>
                <a:cs typeface="Times New Roman" charset="0"/>
              </a:rPr>
              <a:t>chicken 78, </a:t>
            </a:r>
            <a:endParaRPr lang="tr-TR" sz="2400">
              <a:latin typeface="Times New Roman" charset="0"/>
              <a:cs typeface="+mn-cs"/>
            </a:endParaRPr>
          </a:p>
          <a:p>
            <a:pPr>
              <a:spcBef>
                <a:spcPct val="50000"/>
              </a:spcBef>
              <a:defRPr/>
            </a:pPr>
            <a:r>
              <a:rPr lang="tr-TR" sz="2400">
                <a:latin typeface="Times New Roman" charset="0"/>
                <a:cs typeface="Times New Roman" charset="0"/>
              </a:rPr>
              <a:t>rabbit 44, </a:t>
            </a:r>
            <a:endParaRPr lang="tr-TR" sz="2400">
              <a:latin typeface="Times New Roman" charset="0"/>
              <a:cs typeface="+mn-cs"/>
            </a:endParaRPr>
          </a:p>
          <a:p>
            <a:pPr>
              <a:spcBef>
                <a:spcPct val="50000"/>
              </a:spcBef>
              <a:defRPr/>
            </a:pPr>
            <a:r>
              <a:rPr lang="tr-TR" sz="2400">
                <a:latin typeface="Times New Roman" charset="0"/>
                <a:cs typeface="Times New Roman" charset="0"/>
              </a:rPr>
              <a:t>rat 42, </a:t>
            </a:r>
            <a:endParaRPr lang="tr-TR" sz="2400">
              <a:latin typeface="Times New Roman" charset="0"/>
              <a:cs typeface="+mn-cs"/>
            </a:endParaRPr>
          </a:p>
          <a:p>
            <a:pPr>
              <a:spcBef>
                <a:spcPct val="50000"/>
              </a:spcBef>
              <a:defRPr/>
            </a:pPr>
            <a:r>
              <a:rPr lang="tr-TR" sz="2400">
                <a:latin typeface="Times New Roman" charset="0"/>
                <a:cs typeface="Times New Roman" charset="0"/>
              </a:rPr>
              <a:t>mouse  40, </a:t>
            </a:r>
            <a:endParaRPr lang="tr-TR" sz="2400">
              <a:latin typeface="Times New Roman" charset="0"/>
              <a:cs typeface="+mn-cs"/>
            </a:endParaRPr>
          </a:p>
          <a:p>
            <a:pPr>
              <a:spcBef>
                <a:spcPct val="50000"/>
              </a:spcBef>
              <a:defRPr/>
            </a:pPr>
            <a:r>
              <a:rPr lang="tr-TR" sz="2400">
                <a:latin typeface="Times New Roman" charset="0"/>
                <a:cs typeface="Times New Roman" charset="0"/>
              </a:rPr>
              <a:t>cat 38 </a:t>
            </a:r>
            <a:r>
              <a:rPr lang="tr-TR" sz="2400">
                <a:latin typeface="Times New Roman" charset="0"/>
                <a:cs typeface="+mn-cs"/>
              </a:rPr>
              <a:t>	</a:t>
            </a:r>
            <a:endParaRPr lang="tr-TR" sz="2400" i="1">
              <a:latin typeface="Times New Roman" charset="0"/>
              <a:cs typeface="+mn-cs"/>
            </a:endParaRPr>
          </a:p>
        </p:txBody>
      </p:sp>
      <p:pic>
        <p:nvPicPr>
          <p:cNvPr id="77828" name="Picture 5" descr="kromozom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89138"/>
            <a:ext cx="4776787" cy="421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defRPr/>
            </a:pPr>
            <a:endParaRPr lang="en-US" smtClean="0">
              <a:cs typeface="+mj-cs"/>
            </a:endParaRPr>
          </a:p>
        </p:txBody>
      </p:sp>
      <p:pic>
        <p:nvPicPr>
          <p:cNvPr id="2396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endParaRPr lang="en-US" smtClean="0">
              <a:cs typeface="+mj-cs"/>
            </a:endParaRPr>
          </a:p>
        </p:txBody>
      </p:sp>
      <p:pic>
        <p:nvPicPr>
          <p:cNvPr id="2406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74136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381000" y="188913"/>
            <a:ext cx="8534400" cy="1223962"/>
          </a:xfrm>
        </p:spPr>
        <p:txBody>
          <a:bodyPr/>
          <a:lstStyle/>
          <a:p>
            <a:pPr algn="ctr" eaLnBrk="1" hangingPunct="1">
              <a:defRPr/>
            </a:pPr>
            <a:r>
              <a:rPr lang="en-US" sz="3200" b="1" dirty="0" smtClean="0">
                <a:cs typeface="+mj-cs"/>
              </a:rPr>
              <a:t>The structure of chromosomes</a:t>
            </a:r>
            <a:endParaRPr lang="en-US" sz="3200" dirty="0" smtClean="0">
              <a:cs typeface="+mj-cs"/>
            </a:endParaRPr>
          </a:p>
        </p:txBody>
      </p:sp>
      <p:sp>
        <p:nvSpPr>
          <p:cNvPr id="304131" name="Rectangle 3"/>
          <p:cNvSpPr>
            <a:spLocks noGrp="1" noChangeArrowheads="1"/>
          </p:cNvSpPr>
          <p:nvPr>
            <p:ph idx="1"/>
          </p:nvPr>
        </p:nvSpPr>
        <p:spPr>
          <a:xfrm>
            <a:off x="685800" y="1268761"/>
            <a:ext cx="7772400" cy="5589240"/>
          </a:xfrm>
        </p:spPr>
        <p:txBody>
          <a:bodyPr>
            <a:normAutofit fontScale="62500" lnSpcReduction="20000"/>
          </a:bodyPr>
          <a:lstStyle/>
          <a:p>
            <a:pPr eaLnBrk="1" hangingPunct="1">
              <a:lnSpc>
                <a:spcPct val="150000"/>
              </a:lnSpc>
              <a:defRPr/>
            </a:pPr>
            <a:r>
              <a:rPr lang="en-US" sz="2000" dirty="0" smtClean="0">
                <a:cs typeface="+mn-cs"/>
              </a:rPr>
              <a:t>Chromosomes are visible only during mitosis and meiosis</a:t>
            </a:r>
          </a:p>
          <a:p>
            <a:pPr eaLnBrk="1" hangingPunct="1">
              <a:lnSpc>
                <a:spcPct val="150000"/>
              </a:lnSpc>
              <a:defRPr/>
            </a:pPr>
            <a:r>
              <a:rPr lang="en-US" sz="2000" dirty="0" smtClean="0">
                <a:cs typeface="+mn-cs"/>
              </a:rPr>
              <a:t>Chromosomes are the “transport form” of DNA</a:t>
            </a:r>
          </a:p>
          <a:p>
            <a:pPr eaLnBrk="1" hangingPunct="1">
              <a:lnSpc>
                <a:spcPct val="150000"/>
              </a:lnSpc>
              <a:defRPr/>
            </a:pPr>
            <a:r>
              <a:rPr lang="en-US" sz="2000" dirty="0" smtClean="0">
                <a:cs typeface="+mn-cs"/>
              </a:rPr>
              <a:t>Each chromosome contains one contiguous double-stranded DNA molecule</a:t>
            </a:r>
          </a:p>
          <a:p>
            <a:pPr eaLnBrk="1" hangingPunct="1">
              <a:lnSpc>
                <a:spcPct val="150000"/>
              </a:lnSpc>
              <a:defRPr/>
            </a:pPr>
            <a:r>
              <a:rPr lang="en-US" sz="2000" dirty="0" smtClean="0">
                <a:cs typeface="+mn-cs"/>
              </a:rPr>
              <a:t>About half the mass of a chromosome consists of proteins</a:t>
            </a:r>
            <a:endParaRPr lang="tr-TR" sz="2000" dirty="0" smtClean="0">
              <a:cs typeface="+mn-cs"/>
            </a:endParaRPr>
          </a:p>
          <a:p>
            <a:pPr eaLnBrk="1" hangingPunct="1">
              <a:lnSpc>
                <a:spcPct val="150000"/>
              </a:lnSpc>
              <a:defRPr/>
            </a:pPr>
            <a:r>
              <a:rPr lang="en-US" sz="2000" dirty="0" smtClean="0">
                <a:cs typeface="+mn-cs"/>
              </a:rPr>
              <a:t>During meiosis/mitosis each chromosome is divided into sister </a:t>
            </a:r>
            <a:r>
              <a:rPr lang="en-US" sz="2000" b="1" dirty="0" smtClean="0">
                <a:cs typeface="+mn-cs"/>
              </a:rPr>
              <a:t>chromatids</a:t>
            </a:r>
            <a:r>
              <a:rPr lang="en-US" sz="2000" dirty="0" smtClean="0">
                <a:cs typeface="+mn-cs"/>
              </a:rPr>
              <a:t>, each containing an identical DNA molecule</a:t>
            </a:r>
          </a:p>
          <a:p>
            <a:pPr eaLnBrk="1" hangingPunct="1">
              <a:lnSpc>
                <a:spcPct val="150000"/>
              </a:lnSpc>
              <a:defRPr/>
            </a:pPr>
            <a:r>
              <a:rPr lang="tr-TR" sz="2000" dirty="0" smtClean="0">
                <a:cs typeface="+mn-cs"/>
              </a:rPr>
              <a:t>C</a:t>
            </a:r>
            <a:r>
              <a:rPr lang="en-US" sz="2000" dirty="0" err="1" smtClean="0">
                <a:cs typeface="+mn-cs"/>
              </a:rPr>
              <a:t>hromatids</a:t>
            </a:r>
            <a:r>
              <a:rPr lang="en-US" sz="2000" dirty="0" smtClean="0">
                <a:cs typeface="+mn-cs"/>
              </a:rPr>
              <a:t> are attached to each other at the </a:t>
            </a:r>
            <a:r>
              <a:rPr lang="en-US" sz="2000" b="1" dirty="0" err="1" smtClean="0">
                <a:cs typeface="+mn-cs"/>
              </a:rPr>
              <a:t>centromer</a:t>
            </a:r>
            <a:endParaRPr lang="tr-TR" sz="2000" b="1" dirty="0" smtClean="0">
              <a:cs typeface="+mn-cs"/>
            </a:endParaRPr>
          </a:p>
          <a:p>
            <a:pPr eaLnBrk="1" hangingPunct="1">
              <a:lnSpc>
                <a:spcPct val="150000"/>
              </a:lnSpc>
              <a:defRPr/>
            </a:pPr>
            <a:r>
              <a:rPr lang="en-US" sz="2000" dirty="0" smtClean="0">
                <a:cs typeface="+mn-cs"/>
              </a:rPr>
              <a:t>The substructure of a chromosome (banding) depends on the organization of DNA and proteins into </a:t>
            </a:r>
            <a:r>
              <a:rPr lang="en-US" sz="2000" b="1" dirty="0" smtClean="0">
                <a:cs typeface="+mn-cs"/>
              </a:rPr>
              <a:t>chromatin</a:t>
            </a:r>
            <a:endParaRPr lang="tr-TR" sz="2000" b="1" dirty="0" smtClean="0">
              <a:cs typeface="+mn-cs"/>
            </a:endParaRPr>
          </a:p>
          <a:p>
            <a:pPr eaLnBrk="1" hangingPunct="1">
              <a:lnSpc>
                <a:spcPct val="150000"/>
              </a:lnSpc>
              <a:buFontTx/>
              <a:buNone/>
              <a:defRPr/>
            </a:pPr>
            <a:r>
              <a:rPr lang="tr-TR" sz="1800" dirty="0" smtClean="0">
                <a:cs typeface="+mn-cs"/>
              </a:rPr>
              <a:t>		</a:t>
            </a:r>
            <a:r>
              <a:rPr lang="tr-TR" sz="1800" dirty="0" err="1" smtClean="0">
                <a:cs typeface="+mn-cs"/>
              </a:rPr>
              <a:t>Eucromatin</a:t>
            </a:r>
            <a:r>
              <a:rPr lang="tr-TR" sz="1800" dirty="0" smtClean="0">
                <a:cs typeface="+mn-cs"/>
              </a:rPr>
              <a:t>; </a:t>
            </a:r>
            <a:r>
              <a:rPr lang="tr-TR" sz="1800" dirty="0" err="1" smtClean="0">
                <a:cs typeface="+mn-cs"/>
              </a:rPr>
              <a:t>light</a:t>
            </a:r>
            <a:r>
              <a:rPr lang="tr-TR" sz="1800" dirty="0" smtClean="0">
                <a:cs typeface="+mn-cs"/>
              </a:rPr>
              <a:t> </a:t>
            </a:r>
            <a:r>
              <a:rPr lang="tr-TR" sz="1800" dirty="0" err="1" smtClean="0">
                <a:cs typeface="+mn-cs"/>
              </a:rPr>
              <a:t>colour</a:t>
            </a:r>
            <a:endParaRPr lang="tr-TR" sz="1800" dirty="0" smtClean="0">
              <a:cs typeface="+mn-cs"/>
            </a:endParaRPr>
          </a:p>
          <a:p>
            <a:pPr eaLnBrk="1" hangingPunct="1">
              <a:lnSpc>
                <a:spcPct val="150000"/>
              </a:lnSpc>
              <a:buFontTx/>
              <a:buNone/>
              <a:defRPr/>
            </a:pPr>
            <a:r>
              <a:rPr lang="tr-TR" sz="1800" dirty="0" smtClean="0">
                <a:cs typeface="+mn-cs"/>
              </a:rPr>
              <a:t>		</a:t>
            </a:r>
            <a:r>
              <a:rPr lang="tr-TR" sz="1800" dirty="0" err="1" smtClean="0">
                <a:cs typeface="+mn-cs"/>
              </a:rPr>
              <a:t>Heterochromatin</a:t>
            </a:r>
            <a:r>
              <a:rPr lang="tr-TR" sz="1800" dirty="0" smtClean="0">
                <a:cs typeface="+mn-cs"/>
              </a:rPr>
              <a:t>; </a:t>
            </a:r>
            <a:r>
              <a:rPr lang="tr-TR" sz="1800" dirty="0" err="1" smtClean="0">
                <a:cs typeface="+mn-cs"/>
              </a:rPr>
              <a:t>dark</a:t>
            </a:r>
            <a:r>
              <a:rPr lang="tr-TR" sz="1800" dirty="0" smtClean="0">
                <a:cs typeface="+mn-cs"/>
              </a:rPr>
              <a:t> </a:t>
            </a:r>
            <a:r>
              <a:rPr lang="tr-TR" sz="1800" dirty="0" err="1" smtClean="0">
                <a:cs typeface="+mn-cs"/>
              </a:rPr>
              <a:t>colour</a:t>
            </a:r>
            <a:endParaRPr lang="tr-TR" sz="1800" dirty="0" smtClean="0">
              <a:cs typeface="+mn-cs"/>
            </a:endParaRPr>
          </a:p>
          <a:p>
            <a:pPr eaLnBrk="1" hangingPunct="1">
              <a:lnSpc>
                <a:spcPct val="150000"/>
              </a:lnSpc>
              <a:defRPr/>
            </a:pPr>
            <a:r>
              <a:rPr lang="en-US" sz="2000" b="1" dirty="0" smtClean="0">
                <a:cs typeface="+mn-cs"/>
              </a:rPr>
              <a:t>G-banding</a:t>
            </a:r>
            <a:r>
              <a:rPr lang="en-US" sz="2000" dirty="0" smtClean="0">
                <a:cs typeface="+mn-cs"/>
              </a:rPr>
              <a:t> is an important cytological technique to reveal the unique features of a chromosome for identification purposes</a:t>
            </a:r>
          </a:p>
          <a:p>
            <a:pPr eaLnBrk="1" hangingPunct="1">
              <a:lnSpc>
                <a:spcPct val="150000"/>
              </a:lnSpc>
              <a:defRPr/>
            </a:pPr>
            <a:r>
              <a:rPr lang="en-US" sz="2000" b="1" dirty="0" smtClean="0">
                <a:cs typeface="+mn-cs"/>
              </a:rPr>
              <a:t>Centromeres </a:t>
            </a:r>
            <a:r>
              <a:rPr lang="en-US" sz="2000" dirty="0" smtClean="0">
                <a:cs typeface="+mn-cs"/>
              </a:rPr>
              <a:t>are specialized regions of DNA representing attachment sites for tubulin spindle </a:t>
            </a:r>
            <a:r>
              <a:rPr lang="en-US" sz="2000" dirty="0" err="1" smtClean="0">
                <a:cs typeface="+mn-cs"/>
              </a:rPr>
              <a:t>fibres</a:t>
            </a:r>
            <a:endParaRPr lang="en-US" sz="2000" dirty="0" smtClean="0">
              <a:cs typeface="+mn-cs"/>
            </a:endParaRPr>
          </a:p>
          <a:p>
            <a:pPr eaLnBrk="1" hangingPunct="1">
              <a:lnSpc>
                <a:spcPct val="150000"/>
              </a:lnSpc>
              <a:defRPr/>
            </a:pPr>
            <a:r>
              <a:rPr lang="tr-TR" sz="2000" dirty="0" smtClean="0">
                <a:cs typeface="+mn-cs"/>
              </a:rPr>
              <a:t>C</a:t>
            </a:r>
            <a:r>
              <a:rPr lang="en-US" sz="2000" dirty="0" err="1" smtClean="0">
                <a:cs typeface="+mn-cs"/>
              </a:rPr>
              <a:t>entromeric</a:t>
            </a:r>
            <a:r>
              <a:rPr lang="en-US" sz="2000" dirty="0" smtClean="0">
                <a:cs typeface="+mn-cs"/>
              </a:rPr>
              <a:t> sequences are not well conserved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i="1" dirty="0">
                <a:solidFill>
                  <a:srgbClr val="0000FF"/>
                </a:solidFill>
              </a:rPr>
              <a:t>Classes of Nucleıc Acıds</a:t>
            </a:r>
            <a:endParaRPr lang="tr-TR" dirty="0">
              <a:solidFill>
                <a:srgbClr val="0000FF"/>
              </a:solidFill>
            </a:endParaRPr>
          </a:p>
        </p:txBody>
      </p:sp>
      <p:sp>
        <p:nvSpPr>
          <p:cNvPr id="4" name="Rectangle 5"/>
          <p:cNvSpPr>
            <a:spLocks noGrp="1" noChangeArrowheads="1"/>
          </p:cNvSpPr>
          <p:nvPr>
            <p:ph idx="1"/>
          </p:nvPr>
        </p:nvSpPr>
        <p:spPr>
          <a:xfrm>
            <a:off x="971600" y="1484784"/>
            <a:ext cx="7024033" cy="4247728"/>
          </a:xfrm>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normAutofit lnSpcReduction="10000"/>
          </a:bodyPr>
          <a:lstStyle/>
          <a:p>
            <a:pPr fontAlgn="auto">
              <a:lnSpc>
                <a:spcPct val="150000"/>
              </a:lnSpc>
              <a:spcAft>
                <a:spcPts val="0"/>
              </a:spcAft>
              <a:defRPr/>
            </a:pPr>
            <a:r>
              <a:rPr lang="en-US" b="1" dirty="0" smtClean="0"/>
              <a:t>DNA - one type, one purpose </a:t>
            </a:r>
          </a:p>
          <a:p>
            <a:pPr fontAlgn="auto">
              <a:lnSpc>
                <a:spcPct val="150000"/>
              </a:lnSpc>
              <a:spcAft>
                <a:spcPts val="0"/>
              </a:spcAft>
              <a:defRPr/>
            </a:pPr>
            <a:endParaRPr lang="en-US" b="1" dirty="0" smtClean="0"/>
          </a:p>
          <a:p>
            <a:pPr fontAlgn="auto">
              <a:lnSpc>
                <a:spcPct val="150000"/>
              </a:lnSpc>
              <a:spcAft>
                <a:spcPts val="0"/>
              </a:spcAft>
              <a:defRPr/>
            </a:pPr>
            <a:r>
              <a:rPr lang="en-US" b="1" dirty="0" smtClean="0"/>
              <a:t>RNA - 3 (or 4) types, 3 (or 4) purposes </a:t>
            </a:r>
          </a:p>
          <a:p>
            <a:pPr fontAlgn="auto">
              <a:lnSpc>
                <a:spcPct val="150000"/>
              </a:lnSpc>
              <a:spcAft>
                <a:spcPts val="0"/>
              </a:spcAft>
              <a:defRPr/>
            </a:pPr>
            <a:endParaRPr lang="en-US" sz="100" b="1" dirty="0" smtClean="0"/>
          </a:p>
          <a:p>
            <a:pPr lvl="1" fontAlgn="auto">
              <a:lnSpc>
                <a:spcPct val="150000"/>
              </a:lnSpc>
              <a:spcAft>
                <a:spcPts val="0"/>
              </a:spcAft>
              <a:defRPr/>
            </a:pPr>
            <a:r>
              <a:rPr lang="en-US" b="1" dirty="0" smtClean="0"/>
              <a:t>ribosomal RNA - </a:t>
            </a:r>
            <a:r>
              <a:rPr lang="en-US" dirty="0" smtClean="0"/>
              <a:t>the basis of structure and function of ribosomes </a:t>
            </a:r>
          </a:p>
          <a:p>
            <a:pPr fontAlgn="auto">
              <a:lnSpc>
                <a:spcPct val="150000"/>
              </a:lnSpc>
              <a:spcAft>
                <a:spcPts val="0"/>
              </a:spcAft>
              <a:defRPr/>
            </a:pPr>
            <a:endParaRPr lang="en-US" sz="100" b="1" dirty="0" smtClean="0"/>
          </a:p>
          <a:p>
            <a:pPr lvl="1" fontAlgn="auto">
              <a:lnSpc>
                <a:spcPct val="150000"/>
              </a:lnSpc>
              <a:spcAft>
                <a:spcPts val="0"/>
              </a:spcAft>
              <a:defRPr/>
            </a:pPr>
            <a:r>
              <a:rPr lang="en-US" b="1" dirty="0" smtClean="0"/>
              <a:t>messenger RNA - </a:t>
            </a:r>
            <a:r>
              <a:rPr lang="en-US" dirty="0" smtClean="0"/>
              <a:t>carries the message </a:t>
            </a:r>
          </a:p>
          <a:p>
            <a:pPr fontAlgn="auto">
              <a:lnSpc>
                <a:spcPct val="150000"/>
              </a:lnSpc>
              <a:spcAft>
                <a:spcPts val="0"/>
              </a:spcAft>
              <a:defRPr/>
            </a:pPr>
            <a:endParaRPr lang="en-US" sz="100" b="1" dirty="0" smtClean="0"/>
          </a:p>
          <a:p>
            <a:pPr lvl="1" fontAlgn="auto">
              <a:lnSpc>
                <a:spcPct val="150000"/>
              </a:lnSpc>
              <a:spcAft>
                <a:spcPts val="0"/>
              </a:spcAft>
              <a:defRPr/>
            </a:pPr>
            <a:r>
              <a:rPr lang="en-US" b="1" dirty="0" smtClean="0"/>
              <a:t>transfer RNA - </a:t>
            </a:r>
            <a:r>
              <a:rPr lang="en-US" dirty="0" smtClean="0"/>
              <a:t>carries the amino acids </a:t>
            </a:r>
            <a:endParaRPr lang="en-US" dirty="0"/>
          </a:p>
          <a:p>
            <a:pPr lvl="1" fontAlgn="auto">
              <a:lnSpc>
                <a:spcPct val="150000"/>
              </a:lnSpc>
              <a:spcAft>
                <a:spcPts val="0"/>
              </a:spcAft>
              <a:defRPr/>
            </a:pPr>
            <a:r>
              <a:rPr lang="en-US" b="1" dirty="0" err="1" smtClean="0"/>
              <a:t>RNAi</a:t>
            </a:r>
            <a:r>
              <a:rPr lang="en-US" b="1" dirty="0" smtClean="0"/>
              <a:t> (</a:t>
            </a:r>
            <a:r>
              <a:rPr lang="en-US" b="1" dirty="0"/>
              <a:t>siRNA, </a:t>
            </a:r>
            <a:r>
              <a:rPr lang="en-US" b="1" dirty="0" err="1"/>
              <a:t>miRNA</a:t>
            </a:r>
            <a:r>
              <a:rPr lang="en-US" b="1" dirty="0" smtClean="0"/>
              <a:t>); </a:t>
            </a:r>
            <a:r>
              <a:rPr lang="en-US" dirty="0" smtClean="0"/>
              <a:t>post-transcriptional modification </a:t>
            </a:r>
            <a:endParaRPr lang="en-US" dirty="0"/>
          </a:p>
          <a:p>
            <a:pPr lvl="1" fontAlgn="auto">
              <a:spcAft>
                <a:spcPts val="0"/>
              </a:spcAft>
              <a:defRPr/>
            </a:pPr>
            <a:endParaRPr lang="en-US" dirty="0" smtClean="0">
              <a:solidFill>
                <a:srgbClr val="FFFFFF"/>
              </a:solidFill>
              <a:ea typeface="+mn-ea"/>
            </a:endParaRPr>
          </a:p>
        </p:txBody>
      </p:sp>
    </p:spTree>
    <p:extLst>
      <p:ext uri="{BB962C8B-B14F-4D97-AF65-F5344CB8AC3E}">
        <p14:creationId xmlns:p14="http://schemas.microsoft.com/office/powerpoint/2010/main" val="103378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sz="half" idx="1"/>
          </p:nvPr>
        </p:nvSpPr>
        <p:spPr>
          <a:xfrm>
            <a:off x="611561" y="2136706"/>
            <a:ext cx="4104456" cy="3767397"/>
          </a:xfrm>
        </p:spPr>
        <p:txBody>
          <a:bodyPr>
            <a:noAutofit/>
          </a:bodyPr>
          <a:lstStyle/>
          <a:p>
            <a:pPr marL="800100" lvl="1" indent="-342900" fontAlgn="auto">
              <a:lnSpc>
                <a:spcPct val="120000"/>
              </a:lnSpc>
              <a:spcAft>
                <a:spcPts val="0"/>
              </a:spcAft>
              <a:buFontTx/>
              <a:buAutoNum type="arabicPeriod"/>
              <a:defRPr/>
            </a:pPr>
            <a:r>
              <a:rPr lang="en-GB" b="1" dirty="0" smtClean="0">
                <a:solidFill>
                  <a:srgbClr val="111111"/>
                </a:solidFill>
                <a:ea typeface="+mn-ea"/>
              </a:rPr>
              <a:t>Store information</a:t>
            </a:r>
            <a:endParaRPr lang="tr-TR" b="1" dirty="0" smtClean="0">
              <a:solidFill>
                <a:srgbClr val="111111"/>
              </a:solidFill>
              <a:ea typeface="+mn-ea"/>
            </a:endParaRPr>
          </a:p>
          <a:p>
            <a:pPr marL="800100" lvl="1" indent="-342900" fontAlgn="auto">
              <a:lnSpc>
                <a:spcPct val="120000"/>
              </a:lnSpc>
              <a:spcAft>
                <a:spcPts val="0"/>
              </a:spcAft>
              <a:buFontTx/>
              <a:buAutoNum type="arabicPeriod"/>
              <a:defRPr/>
            </a:pPr>
            <a:endParaRPr lang="en-GB" b="1" dirty="0" smtClean="0">
              <a:solidFill>
                <a:srgbClr val="111111"/>
              </a:solidFill>
              <a:ea typeface="+mn-ea"/>
            </a:endParaRPr>
          </a:p>
          <a:p>
            <a:pPr marL="800100" lvl="1" indent="-342900" fontAlgn="auto">
              <a:lnSpc>
                <a:spcPct val="120000"/>
              </a:lnSpc>
              <a:spcAft>
                <a:spcPts val="0"/>
              </a:spcAft>
              <a:buFontTx/>
              <a:buAutoNum type="arabicPeriod"/>
              <a:defRPr/>
            </a:pPr>
            <a:endParaRPr lang="en-GB" b="1" dirty="0" smtClean="0">
              <a:solidFill>
                <a:srgbClr val="111111"/>
              </a:solidFill>
              <a:ea typeface="+mn-ea"/>
            </a:endParaRPr>
          </a:p>
          <a:p>
            <a:pPr marL="800100" lvl="1" indent="-342900" fontAlgn="auto">
              <a:lnSpc>
                <a:spcPct val="120000"/>
              </a:lnSpc>
              <a:spcAft>
                <a:spcPts val="0"/>
              </a:spcAft>
              <a:buFontTx/>
              <a:buAutoNum type="arabicPeriod"/>
              <a:defRPr/>
            </a:pPr>
            <a:r>
              <a:rPr lang="en-GB" b="1" dirty="0" smtClean="0">
                <a:solidFill>
                  <a:srgbClr val="111111"/>
                </a:solidFill>
                <a:ea typeface="+mn-ea"/>
              </a:rPr>
              <a:t>Replicate (when cells divide)</a:t>
            </a:r>
            <a:endParaRPr lang="tr-TR" b="1" dirty="0" smtClean="0">
              <a:solidFill>
                <a:srgbClr val="111111"/>
              </a:solidFill>
              <a:ea typeface="+mn-ea"/>
            </a:endParaRPr>
          </a:p>
          <a:p>
            <a:pPr marL="800100" lvl="1" indent="-342900" fontAlgn="auto">
              <a:lnSpc>
                <a:spcPct val="120000"/>
              </a:lnSpc>
              <a:spcAft>
                <a:spcPts val="0"/>
              </a:spcAft>
              <a:buFontTx/>
              <a:buAutoNum type="arabicPeriod"/>
              <a:defRPr/>
            </a:pPr>
            <a:endParaRPr lang="en-GB" b="1" dirty="0" smtClean="0">
              <a:solidFill>
                <a:srgbClr val="111111"/>
              </a:solidFill>
              <a:ea typeface="+mn-ea"/>
            </a:endParaRPr>
          </a:p>
          <a:p>
            <a:pPr marL="800100" lvl="1" indent="-342900" fontAlgn="auto">
              <a:lnSpc>
                <a:spcPct val="120000"/>
              </a:lnSpc>
              <a:spcAft>
                <a:spcPts val="0"/>
              </a:spcAft>
              <a:buFontTx/>
              <a:buAutoNum type="arabicPeriod"/>
              <a:defRPr/>
            </a:pPr>
            <a:r>
              <a:rPr lang="en-GB" b="1" dirty="0" smtClean="0">
                <a:solidFill>
                  <a:srgbClr val="111111"/>
                </a:solidFill>
                <a:ea typeface="+mn-ea"/>
              </a:rPr>
              <a:t>Express information (as proteins)</a:t>
            </a:r>
          </a:p>
          <a:p>
            <a:pPr marL="800100" lvl="1" indent="-342900" fontAlgn="auto">
              <a:lnSpc>
                <a:spcPct val="120000"/>
              </a:lnSpc>
              <a:spcAft>
                <a:spcPts val="0"/>
              </a:spcAft>
              <a:buFontTx/>
              <a:buAutoNum type="arabicPeriod"/>
              <a:defRPr/>
            </a:pPr>
            <a:r>
              <a:rPr lang="tr-TR" b="1" dirty="0" smtClean="0">
                <a:solidFill>
                  <a:srgbClr val="111111"/>
                </a:solidFill>
                <a:ea typeface="+mn-ea"/>
              </a:rPr>
              <a:t>T</a:t>
            </a:r>
            <a:r>
              <a:rPr lang="en-US" b="1" dirty="0" smtClean="0">
                <a:solidFill>
                  <a:srgbClr val="111111"/>
                </a:solidFill>
                <a:ea typeface="+mn-ea"/>
              </a:rPr>
              <a:t>he genetic material must be more stable</a:t>
            </a:r>
            <a:endParaRPr lang="en-GB" b="1" dirty="0" smtClean="0">
              <a:solidFill>
                <a:srgbClr val="111111"/>
              </a:solidFill>
              <a:ea typeface="+mn-ea"/>
            </a:endParaRPr>
          </a:p>
          <a:p>
            <a:pPr marL="800100" lvl="1" indent="-342900" fontAlgn="auto">
              <a:lnSpc>
                <a:spcPct val="120000"/>
              </a:lnSpc>
              <a:spcAft>
                <a:spcPts val="0"/>
              </a:spcAft>
              <a:buFontTx/>
              <a:buAutoNum type="arabicPeriod"/>
              <a:defRPr/>
            </a:pPr>
            <a:r>
              <a:rPr lang="en-GB" b="1" dirty="0" smtClean="0">
                <a:solidFill>
                  <a:srgbClr val="111111"/>
                </a:solidFill>
                <a:ea typeface="+mn-ea"/>
              </a:rPr>
              <a:t>Mutate at a low frequency (less than 1 in a million)</a:t>
            </a:r>
            <a:endParaRPr lang="tr-TR" b="1" dirty="0" smtClean="0">
              <a:solidFill>
                <a:srgbClr val="111111"/>
              </a:solidFill>
              <a:ea typeface="+mn-ea"/>
            </a:endParaRPr>
          </a:p>
        </p:txBody>
      </p:sp>
      <p:sp>
        <p:nvSpPr>
          <p:cNvPr id="6" name="Rectangle 4"/>
          <p:cNvSpPr>
            <a:spLocks noGrp="1" noChangeArrowheads="1"/>
          </p:cNvSpPr>
          <p:nvPr>
            <p:ph sz="half" idx="2"/>
          </p:nvPr>
        </p:nvSpPr>
        <p:spPr>
          <a:xfrm>
            <a:off x="4716017" y="2136706"/>
            <a:ext cx="3818383" cy="4604662"/>
          </a:xfrm>
        </p:spPr>
        <p:txBody>
          <a:bodyPr>
            <a:normAutofit/>
          </a:bodyPr>
          <a:lstStyle/>
          <a:p>
            <a:pPr marL="381000" indent="-381000" fontAlgn="auto">
              <a:lnSpc>
                <a:spcPct val="120000"/>
              </a:lnSpc>
              <a:spcAft>
                <a:spcPts val="0"/>
              </a:spcAft>
              <a:buFontTx/>
              <a:buAutoNum type="arabicPeriod"/>
              <a:defRPr/>
            </a:pPr>
            <a:r>
              <a:rPr lang="en-US" sz="1600" dirty="0" smtClean="0">
                <a:solidFill>
                  <a:schemeClr val="tx1"/>
                </a:solidFill>
              </a:rPr>
              <a:t>Transformation in pro</a:t>
            </a:r>
            <a:r>
              <a:rPr lang="tr-TR" sz="1600" dirty="0" err="1" smtClean="0">
                <a:solidFill>
                  <a:schemeClr val="tx1"/>
                </a:solidFill>
              </a:rPr>
              <a:t>caryotes</a:t>
            </a:r>
            <a:r>
              <a:rPr lang="en-US" sz="1600" dirty="0" smtClean="0">
                <a:solidFill>
                  <a:schemeClr val="tx1"/>
                </a:solidFill>
              </a:rPr>
              <a:t> and eukaryotes has repeatedly shown that DNA is hereditary material.</a:t>
            </a:r>
            <a:r>
              <a:rPr lang="tr-TR" sz="1600" dirty="0" smtClean="0">
                <a:solidFill>
                  <a:schemeClr val="tx1"/>
                </a:solidFill>
              </a:rPr>
              <a:t> </a:t>
            </a:r>
            <a:endParaRPr lang="en-US" sz="1600" dirty="0" smtClean="0">
              <a:solidFill>
                <a:schemeClr val="tx1"/>
              </a:solidFill>
            </a:endParaRPr>
          </a:p>
          <a:p>
            <a:pPr marL="381000" indent="-381000" fontAlgn="auto">
              <a:lnSpc>
                <a:spcPct val="120000"/>
              </a:lnSpc>
              <a:spcAft>
                <a:spcPts val="0"/>
              </a:spcAft>
              <a:buFontTx/>
              <a:buAutoNum type="arabicPeriod"/>
              <a:defRPr/>
            </a:pPr>
            <a:r>
              <a:rPr lang="en-US" sz="1600" dirty="0" smtClean="0">
                <a:solidFill>
                  <a:schemeClr val="tx1"/>
                </a:solidFill>
              </a:rPr>
              <a:t>DNA is accurately replicated prior to each cell division.</a:t>
            </a:r>
          </a:p>
          <a:p>
            <a:pPr marL="381000" indent="-381000" fontAlgn="auto">
              <a:lnSpc>
                <a:spcPct val="120000"/>
              </a:lnSpc>
              <a:spcAft>
                <a:spcPts val="0"/>
              </a:spcAft>
              <a:buFontTx/>
              <a:buAutoNum type="arabicPeriod"/>
              <a:defRPr/>
            </a:pPr>
            <a:r>
              <a:rPr lang="en-US" sz="1600" dirty="0" smtClean="0">
                <a:solidFill>
                  <a:schemeClr val="tx1"/>
                </a:solidFill>
              </a:rPr>
              <a:t>DNA encodes proteins needed by the cell.</a:t>
            </a:r>
          </a:p>
          <a:p>
            <a:pPr marL="381000" indent="-381000" fontAlgn="auto">
              <a:lnSpc>
                <a:spcPct val="120000"/>
              </a:lnSpc>
              <a:spcAft>
                <a:spcPts val="0"/>
              </a:spcAft>
              <a:buFontTx/>
              <a:buAutoNum type="arabicPeriod"/>
              <a:defRPr/>
            </a:pPr>
            <a:r>
              <a:rPr lang="en-US" sz="1600" dirty="0" smtClean="0">
                <a:solidFill>
                  <a:schemeClr val="tx1"/>
                </a:solidFill>
              </a:rPr>
              <a:t>DNA, lacking 2'-OH is more stable</a:t>
            </a:r>
            <a:endParaRPr lang="tr-TR" sz="1600" dirty="0">
              <a:solidFill>
                <a:schemeClr val="tx1"/>
              </a:solidFill>
            </a:endParaRPr>
          </a:p>
          <a:p>
            <a:pPr marL="381000" indent="-381000" fontAlgn="auto">
              <a:lnSpc>
                <a:spcPct val="120000"/>
              </a:lnSpc>
              <a:spcAft>
                <a:spcPts val="0"/>
              </a:spcAft>
              <a:buFontTx/>
              <a:buAutoNum type="arabicPeriod"/>
              <a:defRPr/>
            </a:pPr>
            <a:r>
              <a:rPr lang="en-US" sz="1600" dirty="0" smtClean="0">
                <a:solidFill>
                  <a:schemeClr val="tx1"/>
                </a:solidFill>
              </a:rPr>
              <a:t>DNA is capable of mutation, providing raw material for evolutionary change.</a:t>
            </a:r>
            <a:endParaRPr lang="tr-TR" sz="1600" dirty="0" smtClean="0">
              <a:solidFill>
                <a:schemeClr val="tx1"/>
              </a:solidFill>
            </a:endParaRPr>
          </a:p>
        </p:txBody>
      </p:sp>
      <p:sp>
        <p:nvSpPr>
          <p:cNvPr id="7" name="Rectangle 2"/>
          <p:cNvSpPr>
            <a:spLocks noGrp="1" noChangeArrowheads="1"/>
          </p:cNvSpPr>
          <p:nvPr>
            <p:ph type="title"/>
          </p:nvPr>
        </p:nvSpPr>
        <p:spPr/>
        <p:txBody>
          <a:bodyPr>
            <a:normAutofit fontScale="90000"/>
          </a:bodyPr>
          <a:lstStyle/>
          <a:p>
            <a:pPr fontAlgn="auto">
              <a:spcAft>
                <a:spcPts val="0"/>
              </a:spcAft>
              <a:defRPr/>
            </a:pPr>
            <a:r>
              <a:rPr lang="en-GB" sz="3100" i="1" dirty="0" smtClean="0">
                <a:solidFill>
                  <a:srgbClr val="0000FF"/>
                </a:solidFill>
                <a:latin typeface="Times New Roman" charset="0"/>
                <a:ea typeface="+mj-ea"/>
                <a:cs typeface="+mj-cs"/>
              </a:rPr>
              <a:t>The main properties </a:t>
            </a:r>
            <a:r>
              <a:rPr lang="tr-TR" sz="3100" i="1" dirty="0" smtClean="0">
                <a:solidFill>
                  <a:srgbClr val="0000FF"/>
                </a:solidFill>
                <a:latin typeface="Times New Roman" charset="0"/>
                <a:ea typeface="+mj-ea"/>
                <a:cs typeface="+mj-cs"/>
              </a:rPr>
              <a:t>of </a:t>
            </a:r>
            <a:r>
              <a:rPr lang="tr-TR" sz="3100" i="1" dirty="0" err="1" smtClean="0">
                <a:solidFill>
                  <a:srgbClr val="0000FF"/>
                </a:solidFill>
                <a:latin typeface="Times New Roman" charset="0"/>
                <a:ea typeface="+mj-ea"/>
                <a:cs typeface="+mj-cs"/>
              </a:rPr>
              <a:t>genetic</a:t>
            </a:r>
            <a:r>
              <a:rPr lang="tr-TR" sz="3100" i="1" dirty="0" smtClean="0">
                <a:solidFill>
                  <a:srgbClr val="0000FF"/>
                </a:solidFill>
                <a:latin typeface="Times New Roman" charset="0"/>
                <a:ea typeface="+mj-ea"/>
                <a:cs typeface="+mj-cs"/>
              </a:rPr>
              <a:t> </a:t>
            </a:r>
            <a:r>
              <a:rPr lang="tr-TR" sz="3100" i="1" dirty="0" err="1" smtClean="0">
                <a:solidFill>
                  <a:srgbClr val="0000FF"/>
                </a:solidFill>
                <a:latin typeface="Times New Roman" charset="0"/>
                <a:ea typeface="+mj-ea"/>
                <a:cs typeface="+mj-cs"/>
              </a:rPr>
              <a:t>material</a:t>
            </a:r>
            <a:r>
              <a:rPr lang="tr-TR" i="1" dirty="0" smtClean="0">
                <a:solidFill>
                  <a:srgbClr val="FFFF00"/>
                </a:solidFill>
                <a:latin typeface="Times New Roman" charset="0"/>
                <a:ea typeface="+mj-ea"/>
                <a:cs typeface="+mj-cs"/>
              </a:rPr>
              <a:t/>
            </a:r>
            <a:br>
              <a:rPr lang="tr-TR" i="1" dirty="0" smtClean="0">
                <a:solidFill>
                  <a:srgbClr val="FFFF00"/>
                </a:solidFill>
                <a:latin typeface="Times New Roman" charset="0"/>
                <a:ea typeface="+mj-ea"/>
                <a:cs typeface="+mj-cs"/>
              </a:rPr>
            </a:br>
            <a:r>
              <a:rPr lang="en-US" sz="2400" i="1" dirty="0" smtClean="0">
                <a:solidFill>
                  <a:srgbClr val="FF0000"/>
                </a:solidFill>
                <a:latin typeface="Times New Roman" charset="0"/>
                <a:ea typeface="+mj-ea"/>
                <a:cs typeface="+mj-cs"/>
              </a:rPr>
              <a:t>The genetic material must be able to:</a:t>
            </a:r>
            <a:r>
              <a:rPr lang="en-US" i="1" dirty="0" smtClean="0">
                <a:solidFill>
                  <a:srgbClr val="FF0000"/>
                </a:solidFill>
                <a:latin typeface="Times New Roman" charset="0"/>
                <a:ea typeface="+mj-ea"/>
                <a:cs typeface="+mj-cs"/>
              </a:rPr>
              <a:t/>
            </a:r>
            <a:br>
              <a:rPr lang="en-US" i="1" dirty="0" smtClean="0">
                <a:solidFill>
                  <a:srgbClr val="FF0000"/>
                </a:solidFill>
                <a:latin typeface="Times New Roman" charset="0"/>
                <a:ea typeface="+mj-ea"/>
                <a:cs typeface="+mj-cs"/>
              </a:rPr>
            </a:br>
            <a:r>
              <a:rPr lang="tr-TR" i="1" dirty="0" smtClean="0">
                <a:solidFill>
                  <a:srgbClr val="FFFF00"/>
                </a:solidFill>
                <a:latin typeface="Times New Roman" charset="0"/>
                <a:ea typeface="+mj-ea"/>
                <a:cs typeface="+mj-cs"/>
              </a:rPr>
              <a:t/>
            </a:r>
            <a:br>
              <a:rPr lang="tr-TR" i="1" dirty="0" smtClean="0">
                <a:solidFill>
                  <a:srgbClr val="FFFF00"/>
                </a:solidFill>
                <a:latin typeface="Times New Roman" charset="0"/>
                <a:ea typeface="+mj-ea"/>
                <a:cs typeface="+mj-cs"/>
              </a:rPr>
            </a:br>
            <a:endParaRPr lang="en-GB" i="1" dirty="0" smtClean="0">
              <a:solidFill>
                <a:srgbClr val="FFFF00"/>
              </a:solidFill>
              <a:latin typeface="Times New Roman" charset="0"/>
              <a:ea typeface="+mj-ea"/>
              <a:cs typeface="+mj-cs"/>
            </a:endParaRPr>
          </a:p>
        </p:txBody>
      </p:sp>
    </p:spTree>
    <p:extLst>
      <p:ext uri="{BB962C8B-B14F-4D97-AF65-F5344CB8AC3E}">
        <p14:creationId xmlns:p14="http://schemas.microsoft.com/office/powerpoint/2010/main" val="90950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AutoShape 5"/>
          <p:cNvSpPr>
            <a:spLocks noGrp="1" noChangeArrowheads="1"/>
          </p:cNvSpPr>
          <p:nvPr>
            <p:ph type="title"/>
          </p:nvPr>
        </p:nvSpPr>
        <p:spPr/>
        <p:txBody>
          <a:bodyPr/>
          <a:lstStyle/>
          <a:p>
            <a:pPr fontAlgn="auto">
              <a:spcAft>
                <a:spcPts val="0"/>
              </a:spcAft>
              <a:defRPr/>
            </a:pPr>
            <a:endParaRPr lang="en-US" dirty="0" smtClean="0">
              <a:ea typeface="+mj-ea"/>
              <a:cs typeface="+mj-cs"/>
            </a:endParaRPr>
          </a:p>
        </p:txBody>
      </p:sp>
      <p:sp>
        <p:nvSpPr>
          <p:cNvPr id="151555" name="Rectangle 3"/>
          <p:cNvSpPr>
            <a:spLocks noGrp="1" noChangeArrowheads="1"/>
          </p:cNvSpPr>
          <p:nvPr>
            <p:ph type="body" sz="half" idx="1"/>
          </p:nvPr>
        </p:nvSpPr>
        <p:spPr>
          <a:xfrm>
            <a:off x="4114800" y="1676400"/>
            <a:ext cx="4587875" cy="4776936"/>
          </a:xfrm>
        </p:spPr>
        <p:txBody>
          <a:bodyPr>
            <a:normAutofit fontScale="85000" lnSpcReduction="10000"/>
          </a:bodyPr>
          <a:lstStyle/>
          <a:p>
            <a:pPr fontAlgn="auto">
              <a:lnSpc>
                <a:spcPct val="160000"/>
              </a:lnSpc>
              <a:spcAft>
                <a:spcPts val="0"/>
              </a:spcAft>
              <a:defRPr/>
            </a:pPr>
            <a:r>
              <a:rPr lang="tr-TR" sz="2000" dirty="0" smtClean="0">
                <a:ea typeface="+mn-ea"/>
                <a:cs typeface="+mn-cs"/>
              </a:rPr>
              <a:t>         James WATSON  ve Francis CRİCK tarafından 1953 yılında keşfedilen  DNA </a:t>
            </a:r>
            <a:r>
              <a:rPr lang="tr-TR" sz="2000" dirty="0" err="1" smtClean="0">
                <a:ea typeface="+mn-ea"/>
                <a:cs typeface="+mn-cs"/>
              </a:rPr>
              <a:t>nın</a:t>
            </a:r>
            <a:r>
              <a:rPr lang="tr-TR" sz="2000" dirty="0" smtClean="0">
                <a:ea typeface="+mn-ea"/>
                <a:cs typeface="+mn-cs"/>
              </a:rPr>
              <a:t> 3 boyutlu yapısının  keşfi, önemli bir buluş olarak kabul edilmiş ve genetik yapının temelini oluşturmuştur. Bu buluş biyolojik ve biyokimyasal araştırmalar için yeni ufuklar açmıştır. Bu sayede genlerle ilgilenen genetik ilmi ve genlerin DNA dan oluştuğu ortaya  çıkmıştır. </a:t>
            </a:r>
          </a:p>
        </p:txBody>
      </p:sp>
      <p:pic>
        <p:nvPicPr>
          <p:cNvPr id="15155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5288" y="1341438"/>
            <a:ext cx="3719512" cy="37242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6_4"/>
          <p:cNvPicPr>
            <a:picLocks noChangeAspect="1" noChangeArrowheads="1"/>
          </p:cNvPicPr>
          <p:nvPr/>
        </p:nvPicPr>
        <p:blipFill>
          <a:blip r:embed="rId2">
            <a:extLst>
              <a:ext uri="{28A0092B-C50C-407E-A947-70E740481C1C}">
                <a14:useLocalDpi xmlns:a14="http://schemas.microsoft.com/office/drawing/2010/main" val="0"/>
              </a:ext>
            </a:extLst>
          </a:blip>
          <a:srcRect l="30907" r="-2060"/>
          <a:stretch>
            <a:fillRect/>
          </a:stretch>
        </p:blipFill>
        <p:spPr bwMode="auto">
          <a:xfrm>
            <a:off x="533400" y="304800"/>
            <a:ext cx="3451225"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4499992" y="1676400"/>
            <a:ext cx="4186808"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buFontTx/>
              <a:buChar char="•"/>
              <a:defRPr/>
            </a:pPr>
            <a:r>
              <a:rPr lang="en-US" sz="3600" dirty="0">
                <a:cs typeface="+mn-cs"/>
              </a:rPr>
              <a:t>DNA is a double-stranded helix</a:t>
            </a:r>
          </a:p>
          <a:p>
            <a:pPr eaLnBrk="0" hangingPunct="0">
              <a:defRPr/>
            </a:pPr>
            <a:endParaRPr lang="en-US" sz="3600" dirty="0">
              <a:cs typeface="+mn-cs"/>
            </a:endParaRPr>
          </a:p>
          <a:p>
            <a:pPr eaLnBrk="0" hangingPunct="0">
              <a:buFontTx/>
              <a:buChar char="•"/>
              <a:defRPr/>
            </a:pPr>
            <a:r>
              <a:rPr lang="en-US" sz="3600" dirty="0">
                <a:cs typeface="+mn-cs"/>
              </a:rPr>
              <a:t>DNA structure determined by Watson and Crick, 1953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547663" y="107950"/>
            <a:ext cx="6813699" cy="1089025"/>
          </a:xfrm>
        </p:spPr>
        <p:txBody>
          <a:bodyPr/>
          <a:lstStyle/>
          <a:p>
            <a:pPr fontAlgn="auto">
              <a:spcAft>
                <a:spcPts val="0"/>
              </a:spcAft>
              <a:defRPr/>
            </a:pPr>
            <a:r>
              <a:rPr lang="tr-TR" sz="3200" dirty="0" smtClean="0">
                <a:ea typeface="+mj-ea"/>
                <a:cs typeface="+mj-cs"/>
              </a:rPr>
              <a:t>DNA</a:t>
            </a:r>
            <a:r>
              <a:rPr lang="ja-JP" altLang="tr-TR" sz="3200" dirty="0" smtClean="0">
                <a:latin typeface="Arial"/>
                <a:ea typeface="+mj-ea"/>
                <a:cs typeface="+mj-cs"/>
              </a:rPr>
              <a:t>’</a:t>
            </a:r>
            <a:r>
              <a:rPr lang="tr-TR" sz="3200" dirty="0" err="1" smtClean="0">
                <a:ea typeface="+mj-ea"/>
                <a:cs typeface="+mj-cs"/>
              </a:rPr>
              <a:t>nın</a:t>
            </a:r>
            <a:r>
              <a:rPr lang="tr-TR" sz="3200" dirty="0" smtClean="0">
                <a:ea typeface="+mj-ea"/>
                <a:cs typeface="+mj-cs"/>
              </a:rPr>
              <a:t> Moleküler Anatomisi </a:t>
            </a:r>
            <a:br>
              <a:rPr lang="tr-TR" sz="3200" dirty="0" smtClean="0">
                <a:ea typeface="+mj-ea"/>
                <a:cs typeface="+mj-cs"/>
              </a:rPr>
            </a:br>
            <a:r>
              <a:rPr lang="tr-TR" sz="3200" dirty="0" smtClean="0">
                <a:ea typeface="+mj-ea"/>
                <a:cs typeface="+mj-cs"/>
              </a:rPr>
              <a:t>(Watson-</a:t>
            </a:r>
            <a:r>
              <a:rPr lang="tr-TR" sz="3200" dirty="0" err="1" smtClean="0">
                <a:ea typeface="+mj-ea"/>
                <a:cs typeface="+mj-cs"/>
              </a:rPr>
              <a:t>Crick</a:t>
            </a:r>
            <a:r>
              <a:rPr lang="tr-TR" sz="3200" dirty="0" smtClean="0">
                <a:ea typeface="+mj-ea"/>
                <a:cs typeface="+mj-cs"/>
              </a:rPr>
              <a:t> Modeli)</a:t>
            </a:r>
          </a:p>
        </p:txBody>
      </p:sp>
      <p:sp>
        <p:nvSpPr>
          <p:cNvPr id="160771" name="Rectangle 3"/>
          <p:cNvSpPr>
            <a:spLocks noGrp="1" noChangeArrowheads="1"/>
          </p:cNvSpPr>
          <p:nvPr>
            <p:ph idx="1"/>
          </p:nvPr>
        </p:nvSpPr>
        <p:spPr>
          <a:xfrm>
            <a:off x="779463" y="1268413"/>
            <a:ext cx="7581900" cy="4567237"/>
          </a:xfrm>
        </p:spPr>
        <p:txBody>
          <a:bodyPr>
            <a:noAutofit/>
          </a:bodyPr>
          <a:lstStyle/>
          <a:p>
            <a:pPr fontAlgn="auto">
              <a:spcAft>
                <a:spcPts val="0"/>
              </a:spcAft>
              <a:buFont typeface="Wingdings" charset="0"/>
              <a:buChar char="Ø"/>
              <a:defRPr/>
            </a:pPr>
            <a:r>
              <a:rPr lang="tr-TR" sz="1800" dirty="0" smtClean="0">
                <a:ea typeface="+mn-ea"/>
                <a:cs typeface="+mn-cs"/>
              </a:rPr>
              <a:t>James Watson ve Francis </a:t>
            </a:r>
            <a:r>
              <a:rPr lang="tr-TR" sz="1800" dirty="0" err="1" smtClean="0">
                <a:ea typeface="+mn-ea"/>
                <a:cs typeface="+mn-cs"/>
              </a:rPr>
              <a:t>Crick</a:t>
            </a:r>
            <a:r>
              <a:rPr lang="tr-TR" sz="1800" dirty="0" smtClean="0">
                <a:ea typeface="+mn-ea"/>
                <a:cs typeface="+mn-cs"/>
              </a:rPr>
              <a:t>, 1953 yılında DNA</a:t>
            </a:r>
            <a:r>
              <a:rPr lang="ja-JP" altLang="tr-TR" sz="1800" dirty="0" smtClean="0">
                <a:latin typeface="Arial"/>
                <a:ea typeface="+mn-ea"/>
                <a:cs typeface="+mn-cs"/>
              </a:rPr>
              <a:t>’</a:t>
            </a:r>
            <a:r>
              <a:rPr lang="tr-TR" sz="1800" dirty="0" err="1" smtClean="0">
                <a:ea typeface="+mn-ea"/>
                <a:cs typeface="+mn-cs"/>
              </a:rPr>
              <a:t>nın</a:t>
            </a:r>
            <a:r>
              <a:rPr lang="tr-TR" sz="1800" dirty="0" smtClean="0">
                <a:ea typeface="+mn-ea"/>
                <a:cs typeface="+mn-cs"/>
              </a:rPr>
              <a:t> 3 boyutlu yapısını çözümlemişlerdir. Bu buluş, kendilerine 1962 yılında Nobel tıp ödülünü kazandırmıştır. Genetik bilgiyi taşıyan molekül DNA olup, iki polimer zincirden meydana gelmektedir. </a:t>
            </a:r>
          </a:p>
          <a:p>
            <a:pPr fontAlgn="auto">
              <a:spcAft>
                <a:spcPts val="0"/>
              </a:spcAft>
              <a:buFont typeface="Wingdings" charset="0"/>
              <a:buChar char="Ø"/>
              <a:defRPr/>
            </a:pPr>
            <a:r>
              <a:rPr lang="tr-TR" sz="1800" dirty="0" smtClean="0">
                <a:ea typeface="+mn-ea"/>
                <a:cs typeface="+mn-cs"/>
              </a:rPr>
              <a:t>İki </a:t>
            </a:r>
            <a:r>
              <a:rPr lang="tr-TR" sz="1800" dirty="0" err="1" smtClean="0">
                <a:ea typeface="+mn-ea"/>
                <a:cs typeface="+mn-cs"/>
              </a:rPr>
              <a:t>helikal</a:t>
            </a:r>
            <a:r>
              <a:rPr lang="tr-TR" sz="1800" dirty="0" smtClean="0">
                <a:ea typeface="+mn-ea"/>
                <a:cs typeface="+mn-cs"/>
              </a:rPr>
              <a:t> </a:t>
            </a:r>
            <a:r>
              <a:rPr lang="tr-TR" sz="1800" dirty="0" err="1" smtClean="0">
                <a:ea typeface="+mn-ea"/>
                <a:cs typeface="+mn-cs"/>
              </a:rPr>
              <a:t>polinükleotid</a:t>
            </a:r>
            <a:r>
              <a:rPr lang="tr-TR" sz="1800" dirty="0" smtClean="0">
                <a:ea typeface="+mn-ea"/>
                <a:cs typeface="+mn-cs"/>
              </a:rPr>
              <a:t>, genel bir aks etrafında dolanmış şekildedir.</a:t>
            </a:r>
          </a:p>
          <a:p>
            <a:pPr fontAlgn="auto">
              <a:spcAft>
                <a:spcPts val="0"/>
              </a:spcAft>
              <a:buFont typeface="Wingdings" charset="0"/>
              <a:buChar char="Ø"/>
              <a:defRPr/>
            </a:pPr>
            <a:r>
              <a:rPr lang="tr-TR" sz="1800" dirty="0" smtClean="0">
                <a:ea typeface="+mn-ea"/>
                <a:cs typeface="+mn-cs"/>
              </a:rPr>
              <a:t>Bazlar, heliksin iç kısmında yer alırken, fosfat ve </a:t>
            </a:r>
            <a:r>
              <a:rPr lang="tr-TR" sz="1800" dirty="0" err="1" smtClean="0">
                <a:ea typeface="+mn-ea"/>
                <a:cs typeface="+mn-cs"/>
              </a:rPr>
              <a:t>deoksiriboz</a:t>
            </a:r>
            <a:r>
              <a:rPr lang="tr-TR" sz="1800" dirty="0" smtClean="0">
                <a:ea typeface="+mn-ea"/>
                <a:cs typeface="+mn-cs"/>
              </a:rPr>
              <a:t> birimleri dış  kısmında yerleşmiştir. </a:t>
            </a:r>
          </a:p>
          <a:p>
            <a:pPr fontAlgn="auto">
              <a:spcAft>
                <a:spcPts val="0"/>
              </a:spcAft>
              <a:buFont typeface="Wingdings" charset="0"/>
              <a:buChar char="Ø"/>
              <a:defRPr/>
            </a:pPr>
            <a:r>
              <a:rPr lang="tr-TR" sz="1800" dirty="0" smtClean="0">
                <a:ea typeface="+mn-ea"/>
                <a:cs typeface="+mn-cs"/>
              </a:rPr>
              <a:t>Bazlar, </a:t>
            </a:r>
            <a:r>
              <a:rPr lang="tr-TR" sz="1800" dirty="0" err="1" smtClean="0">
                <a:ea typeface="+mn-ea"/>
                <a:cs typeface="+mn-cs"/>
              </a:rPr>
              <a:t>heliks</a:t>
            </a:r>
            <a:r>
              <a:rPr lang="tr-TR" sz="1800" dirty="0" smtClean="0">
                <a:ea typeface="+mn-ea"/>
                <a:cs typeface="+mn-cs"/>
              </a:rPr>
              <a:t> aksisine dikey durumdadır ve şeker üniteleri, bazlarla dik açı yapmaktadır. </a:t>
            </a:r>
          </a:p>
          <a:p>
            <a:pPr fontAlgn="auto">
              <a:spcAft>
                <a:spcPts val="0"/>
              </a:spcAft>
              <a:buFont typeface="Wingdings" charset="0"/>
              <a:buChar char="Ø"/>
              <a:defRPr/>
            </a:pPr>
            <a:r>
              <a:rPr lang="tr-TR" sz="1800" dirty="0" smtClean="0">
                <a:ea typeface="+mn-ea"/>
                <a:cs typeface="+mn-cs"/>
              </a:rPr>
              <a:t>Heliksin çapı 20 A olup bazlar 3.4 A uzunluğunda tekrarlanırlar. </a:t>
            </a:r>
          </a:p>
          <a:p>
            <a:pPr fontAlgn="auto">
              <a:spcAft>
                <a:spcPts val="0"/>
              </a:spcAft>
              <a:buFont typeface="Wingdings" charset="0"/>
              <a:buChar char="Ø"/>
              <a:defRPr/>
            </a:pPr>
            <a:r>
              <a:rPr lang="tr-TR" sz="1800" dirty="0" smtClean="0">
                <a:ea typeface="+mn-ea"/>
                <a:cs typeface="+mn-cs"/>
              </a:rPr>
              <a:t>Rotasyon 36 A</a:t>
            </a:r>
            <a:r>
              <a:rPr lang="ja-JP" altLang="tr-TR" sz="1800" dirty="0" smtClean="0">
                <a:latin typeface="Arial"/>
                <a:ea typeface="+mn-ea"/>
                <a:cs typeface="+mn-cs"/>
              </a:rPr>
              <a:t>’</a:t>
            </a:r>
            <a:r>
              <a:rPr lang="tr-TR" sz="1800" dirty="0" smtClean="0">
                <a:ea typeface="+mn-ea"/>
                <a:cs typeface="+mn-cs"/>
              </a:rPr>
              <a:t>da tamamlanmaktadır. </a:t>
            </a:r>
          </a:p>
          <a:p>
            <a:pPr fontAlgn="auto">
              <a:spcAft>
                <a:spcPts val="0"/>
              </a:spcAft>
              <a:buFont typeface="Wingdings" charset="0"/>
              <a:buChar char="Ø"/>
              <a:defRPr/>
            </a:pPr>
            <a:r>
              <a:rPr lang="tr-TR" sz="1800" dirty="0" err="1" smtClean="0">
                <a:ea typeface="+mn-ea"/>
                <a:cs typeface="+mn-cs"/>
              </a:rPr>
              <a:t>Helikal</a:t>
            </a:r>
            <a:r>
              <a:rPr lang="tr-TR" sz="1800" dirty="0" smtClean="0">
                <a:ea typeface="+mn-ea"/>
                <a:cs typeface="+mn-cs"/>
              </a:rPr>
              <a:t> yapı her bir 10 ünitede gerçekleşmekte yani 34 A aralarla bulunmaktadır.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000000"/>
      </a:dk1>
      <a:lt1>
        <a:srgbClr val="FFFFFF"/>
      </a:lt1>
      <a:dk2>
        <a:srgbClr val="FF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C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rgbClr val="0000CC"/>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FF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1176</TotalTime>
  <Words>1720</Words>
  <Application>Microsoft Office PowerPoint</Application>
  <PresentationFormat>Ekran Gösterisi (4:3)</PresentationFormat>
  <Paragraphs>206</Paragraphs>
  <Slides>48</Slides>
  <Notes>4</Notes>
  <HiddenSlides>0</HiddenSlides>
  <MMClips>0</MMClips>
  <ScaleCrop>false</ScaleCrop>
  <HeadingPairs>
    <vt:vector size="8" baseType="variant">
      <vt:variant>
        <vt:lpstr>Kullanılan Yazı Tipleri</vt:lpstr>
      </vt:variant>
      <vt:variant>
        <vt:i4>12</vt:i4>
      </vt:variant>
      <vt:variant>
        <vt:lpstr>Tema</vt:lpstr>
      </vt:variant>
      <vt:variant>
        <vt:i4>3</vt:i4>
      </vt:variant>
      <vt:variant>
        <vt:lpstr>Eklenmiş OLE Hizmet Programları</vt:lpstr>
      </vt:variant>
      <vt:variant>
        <vt:i4>0</vt:i4>
      </vt:variant>
      <vt:variant>
        <vt:lpstr>Slayt Başlıkları</vt:lpstr>
      </vt:variant>
      <vt:variant>
        <vt:i4>48</vt:i4>
      </vt:variant>
    </vt:vector>
  </HeadingPairs>
  <TitlesOfParts>
    <vt:vector size="63" baseType="lpstr">
      <vt:lpstr>ＭＳ Ｐゴシック</vt:lpstr>
      <vt:lpstr>Arial</vt:lpstr>
      <vt:lpstr>Arial Narrow</vt:lpstr>
      <vt:lpstr>Century Gothic</vt:lpstr>
      <vt:lpstr>Comic Sans MS</vt:lpstr>
      <vt:lpstr>メイリオ</vt:lpstr>
      <vt:lpstr>Monotype Sorts</vt:lpstr>
      <vt:lpstr>Tahoma</vt:lpstr>
      <vt:lpstr>Times</vt:lpstr>
      <vt:lpstr>Times New Roman</vt:lpstr>
      <vt:lpstr>Wingdings</vt:lpstr>
      <vt:lpstr>Wingdings 3</vt:lpstr>
      <vt:lpstr>Blank Presentation</vt:lpstr>
      <vt:lpstr>Duman</vt:lpstr>
      <vt:lpstr>1_Duman</vt:lpstr>
      <vt:lpstr>DNA</vt:lpstr>
      <vt:lpstr>PowerPoint Sunusu</vt:lpstr>
      <vt:lpstr>TEMEL KAVRAMLAR</vt:lpstr>
      <vt:lpstr>TEMEL KAVRAMLAR</vt:lpstr>
      <vt:lpstr>Classes of Nucleıc Acıds</vt:lpstr>
      <vt:lpstr>The main properties of genetic material The genetic material must be able to:  </vt:lpstr>
      <vt:lpstr>PowerPoint Sunusu</vt:lpstr>
      <vt:lpstr>PowerPoint Sunusu</vt:lpstr>
      <vt:lpstr>DNA’nın Moleküler Anatomisi  (Watson-Crick Modeli)</vt:lpstr>
      <vt:lpstr>PowerPoint Sunusu</vt:lpstr>
      <vt:lpstr>PowerPoint Sunusu</vt:lpstr>
      <vt:lpstr>PowerPoint Sunusu</vt:lpstr>
      <vt:lpstr>A) ŞEKERLER</vt:lpstr>
      <vt:lpstr>PowerPoint Sunusu</vt:lpstr>
      <vt:lpstr> B) PÜRİN VE PİRİMİDİN BAZLARI</vt:lpstr>
      <vt:lpstr>PowerPoint Sunusu</vt:lpstr>
      <vt:lpstr>PowerPoint Sunusu</vt:lpstr>
      <vt:lpstr>C) NÜKLEOZİTLER </vt:lpstr>
      <vt:lpstr>PowerPoint Sunusu</vt:lpstr>
      <vt:lpstr> D) NÜKLEOTİTLER</vt:lpstr>
      <vt:lpstr>PowerPoint Sunusu</vt:lpstr>
      <vt:lpstr>  E) POLİNÜKLEOTİTLER</vt:lpstr>
      <vt:lpstr>PowerPoint Sunusu</vt:lpstr>
      <vt:lpstr>PowerPoint Sunusu</vt:lpstr>
      <vt:lpstr>PowerPoint Sunusu</vt:lpstr>
      <vt:lpstr>PowerPoint Sunusu</vt:lpstr>
      <vt:lpstr>PowerPoint Sunusu</vt:lpstr>
      <vt:lpstr>PowerPoint Sunusu</vt:lpstr>
      <vt:lpstr>DNA ve RNA arasındaki farklar</vt:lpstr>
      <vt:lpstr>PowerPoint Sunusu</vt:lpstr>
      <vt:lpstr>PowerPoint Sunusu</vt:lpstr>
      <vt:lpstr>İNSAN GENOM ORGANİZASYONU</vt:lpstr>
      <vt:lpstr>DNA nın paketlenmesi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The structure of chromosomes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dc:title>
  <dc:subject>DNA</dc:subject>
  <dc:creator>HASAN DOĞAN</dc:creator>
  <cp:keywords/>
  <dc:description/>
  <cp:lastModifiedBy>User</cp:lastModifiedBy>
  <cp:revision>110</cp:revision>
  <cp:lastPrinted>2016-03-29T17:48:35Z</cp:lastPrinted>
  <dcterms:created xsi:type="dcterms:W3CDTF">2005-11-23T21:42:27Z</dcterms:created>
  <dcterms:modified xsi:type="dcterms:W3CDTF">2020-10-19T07:36:33Z</dcterms:modified>
  <cp:category/>
</cp:coreProperties>
</file>