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9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A2CF1D-51D0-464C-8410-B7B878D2FC30}" type="datetimeFigureOut">
              <a:rPr lang="tr-TR" smtClean="0"/>
              <a:t>26.04.2020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5BDDBF-5B8F-4D96-8F30-CABA14176F5E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PİTRİASİZ RUBRA PİLARİS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Dr. Erdal PALA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60849"/>
            <a:ext cx="820891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70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Renk ve şekil değişikliği</a:t>
            </a:r>
          </a:p>
          <a:p>
            <a:r>
              <a:rPr lang="tr-TR" dirty="0" err="1" smtClean="0"/>
              <a:t>Subungal</a:t>
            </a:r>
            <a:r>
              <a:rPr lang="tr-TR" dirty="0" smtClean="0"/>
              <a:t> </a:t>
            </a:r>
            <a:r>
              <a:rPr lang="tr-TR" dirty="0" err="1" smtClean="0"/>
              <a:t>hiperkeratoz</a:t>
            </a:r>
            <a:endParaRPr lang="tr-TR" dirty="0" smtClean="0"/>
          </a:p>
          <a:p>
            <a:r>
              <a:rPr lang="tr-TR" dirty="0" smtClean="0"/>
              <a:t>Splinter </a:t>
            </a:r>
            <a:r>
              <a:rPr lang="tr-TR" dirty="0" err="1" smtClean="0"/>
              <a:t>hemoraji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4032448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62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Tanı: </a:t>
            </a:r>
          </a:p>
          <a:p>
            <a:pPr marL="0" indent="0">
              <a:buNone/>
            </a:pPr>
            <a:r>
              <a:rPr lang="tr-TR" dirty="0" smtClean="0"/>
              <a:t>Klinik ve </a:t>
            </a:r>
            <a:r>
              <a:rPr lang="tr-TR" dirty="0" err="1" smtClean="0"/>
              <a:t>Histopatolojik</a:t>
            </a:r>
            <a:r>
              <a:rPr lang="tr-TR" dirty="0" smtClean="0"/>
              <a:t> bulgular ile konur.</a:t>
            </a:r>
          </a:p>
          <a:p>
            <a:pPr marL="0" indent="0">
              <a:buNone/>
            </a:pPr>
            <a:endParaRPr lang="tr-TR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b="1" dirty="0" err="1" smtClean="0">
                <a:solidFill>
                  <a:srgbClr val="C00000"/>
                </a:solidFill>
              </a:rPr>
              <a:t>Histopatoloji</a:t>
            </a:r>
            <a:r>
              <a:rPr lang="tr-TR" b="1" dirty="0" smtClean="0">
                <a:solidFill>
                  <a:srgbClr val="C00000"/>
                </a:solidFill>
              </a:rPr>
              <a:t>: </a:t>
            </a:r>
            <a:r>
              <a:rPr lang="tr-TR" dirty="0" smtClean="0"/>
              <a:t>Hafif ve düzensiz </a:t>
            </a:r>
            <a:r>
              <a:rPr lang="tr-TR" dirty="0" err="1" smtClean="0"/>
              <a:t>akantoz</a:t>
            </a:r>
            <a:r>
              <a:rPr lang="tr-TR" dirty="0" smtClean="0"/>
              <a:t>, </a:t>
            </a:r>
            <a:r>
              <a:rPr lang="tr-TR" dirty="0" err="1" smtClean="0"/>
              <a:t>hiperkeratoz</a:t>
            </a:r>
            <a:r>
              <a:rPr lang="tr-TR" dirty="0" smtClean="0"/>
              <a:t>, </a:t>
            </a:r>
            <a:r>
              <a:rPr lang="tr-TR" dirty="0" err="1" smtClean="0"/>
              <a:t>foliküler</a:t>
            </a:r>
            <a:r>
              <a:rPr lang="tr-TR" dirty="0" smtClean="0"/>
              <a:t> açıklıkların çevresinde </a:t>
            </a:r>
            <a:r>
              <a:rPr lang="tr-TR" dirty="0" err="1" smtClean="0"/>
              <a:t>parakeratoz</a:t>
            </a:r>
            <a:r>
              <a:rPr lang="tr-TR" dirty="0" smtClean="0"/>
              <a:t> ve üst </a:t>
            </a:r>
            <a:r>
              <a:rPr lang="tr-TR" dirty="0" err="1" smtClean="0"/>
              <a:t>dermiste</a:t>
            </a:r>
            <a:r>
              <a:rPr lang="tr-TR" dirty="0" smtClean="0"/>
              <a:t> hafif MN hücre </a:t>
            </a:r>
            <a:r>
              <a:rPr lang="tr-TR" dirty="0" err="1" smtClean="0"/>
              <a:t>infilitrasyonu</a:t>
            </a:r>
            <a:r>
              <a:rPr lang="tr-TR" dirty="0" smtClean="0"/>
              <a:t>, genişlemiş </a:t>
            </a:r>
            <a:r>
              <a:rPr lang="tr-TR" dirty="0" err="1" smtClean="0"/>
              <a:t>folikül</a:t>
            </a:r>
            <a:r>
              <a:rPr lang="tr-TR" dirty="0" smtClean="0"/>
              <a:t> içine uzanan koni biçimli </a:t>
            </a:r>
            <a:r>
              <a:rPr lang="tr-TR" dirty="0" err="1" smtClean="0"/>
              <a:t>keratin</a:t>
            </a:r>
            <a:r>
              <a:rPr lang="tr-TR" dirty="0" smtClean="0"/>
              <a:t> tıkaçlar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951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Yüksek doz A vitamini verilmektedir. </a:t>
            </a:r>
            <a:r>
              <a:rPr lang="tr-TR" dirty="0" err="1" smtClean="0"/>
              <a:t>İsotrotinoin</a:t>
            </a:r>
            <a:r>
              <a:rPr lang="tr-TR" dirty="0" smtClean="0"/>
              <a:t>, </a:t>
            </a:r>
            <a:r>
              <a:rPr lang="tr-TR" dirty="0" err="1" smtClean="0"/>
              <a:t>Acitretin</a:t>
            </a:r>
            <a:r>
              <a:rPr lang="tr-TR" dirty="0" smtClean="0"/>
              <a:t> ve </a:t>
            </a:r>
            <a:r>
              <a:rPr lang="tr-TR" dirty="0" err="1" smtClean="0"/>
              <a:t>Etretinat</a:t>
            </a:r>
            <a:r>
              <a:rPr lang="tr-TR" dirty="0" smtClean="0"/>
              <a:t> faydalıdır.</a:t>
            </a:r>
          </a:p>
          <a:p>
            <a:r>
              <a:rPr lang="tr-TR" dirty="0" smtClean="0"/>
              <a:t>Tedavide diğer yaklaşımlar; </a:t>
            </a:r>
            <a:r>
              <a:rPr lang="tr-TR" dirty="0" err="1" smtClean="0"/>
              <a:t>kortikosteroidler</a:t>
            </a:r>
            <a:r>
              <a:rPr lang="tr-TR" dirty="0" smtClean="0"/>
              <a:t>, </a:t>
            </a:r>
            <a:r>
              <a:rPr lang="tr-TR" dirty="0" err="1" smtClean="0"/>
              <a:t>methotrexate</a:t>
            </a:r>
            <a:r>
              <a:rPr lang="tr-TR" dirty="0" smtClean="0"/>
              <a:t> ve </a:t>
            </a:r>
            <a:r>
              <a:rPr lang="tr-TR" dirty="0" err="1" smtClean="0"/>
              <a:t>siklosporin’dir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Hastalığın selim seyri göz önüne alındığında çocuklarda daha belirgin olan yan etki olasılığı yüksek bu tedavilerin sadece şiddetli </a:t>
            </a:r>
            <a:r>
              <a:rPr lang="tr-TR" dirty="0" err="1" smtClean="0"/>
              <a:t>subjektif</a:t>
            </a:r>
            <a:r>
              <a:rPr lang="tr-TR" dirty="0" smtClean="0"/>
              <a:t> yakınmaları olan hastalarda kullanılması önerilir. Şiddetle </a:t>
            </a:r>
            <a:r>
              <a:rPr lang="tr-TR" dirty="0" err="1" smtClean="0"/>
              <a:t>subjektif</a:t>
            </a:r>
            <a:r>
              <a:rPr lang="tr-TR" dirty="0" smtClean="0"/>
              <a:t> şikayetleri olmayan hastalarda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172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Nemlendiriciler, </a:t>
            </a:r>
            <a:r>
              <a:rPr lang="tr-TR" dirty="0" err="1" smtClean="0"/>
              <a:t>keratolitik</a:t>
            </a:r>
            <a:r>
              <a:rPr lang="tr-TR" dirty="0" smtClean="0"/>
              <a:t> etkili </a:t>
            </a:r>
            <a:r>
              <a:rPr lang="tr-TR" dirty="0" err="1" smtClean="0"/>
              <a:t>topikal</a:t>
            </a:r>
            <a:r>
              <a:rPr lang="tr-TR" dirty="0" smtClean="0"/>
              <a:t> ilaçlar (üre, salisilik asit, alfa- </a:t>
            </a:r>
            <a:r>
              <a:rPr lang="tr-TR" dirty="0" err="1" smtClean="0"/>
              <a:t>hidroksi</a:t>
            </a:r>
            <a:r>
              <a:rPr lang="tr-TR" dirty="0" smtClean="0"/>
              <a:t> asitler) ve </a:t>
            </a:r>
            <a:r>
              <a:rPr lang="tr-TR" dirty="0" err="1" smtClean="0"/>
              <a:t>kalsipotriol</a:t>
            </a:r>
            <a:r>
              <a:rPr lang="tr-TR" dirty="0" smtClean="0"/>
              <a:t> tedavide kullanılabilir.</a:t>
            </a:r>
          </a:p>
          <a:p>
            <a:r>
              <a:rPr lang="tr-TR" dirty="0" smtClean="0"/>
              <a:t>Şiddetli olgularda </a:t>
            </a:r>
            <a:r>
              <a:rPr lang="tr-TR" b="1" dirty="0" smtClean="0">
                <a:solidFill>
                  <a:srgbClr val="C00000"/>
                </a:solidFill>
              </a:rPr>
              <a:t>Re-PUVA (</a:t>
            </a:r>
            <a:r>
              <a:rPr lang="tr-TR" b="1" dirty="0" err="1" smtClean="0">
                <a:solidFill>
                  <a:srgbClr val="C00000"/>
                </a:solidFill>
              </a:rPr>
              <a:t>retinoid</a:t>
            </a:r>
            <a:r>
              <a:rPr lang="tr-TR" b="1" dirty="0" smtClean="0">
                <a:solidFill>
                  <a:srgbClr val="C00000"/>
                </a:solidFill>
              </a:rPr>
              <a:t> + PUVA</a:t>
            </a:r>
            <a:r>
              <a:rPr lang="tr-TR" b="1" dirty="0" smtClean="0"/>
              <a:t>) </a:t>
            </a:r>
            <a:r>
              <a:rPr lang="tr-TR" dirty="0" smtClean="0"/>
              <a:t>etkili olmaktadır.</a:t>
            </a:r>
          </a:p>
          <a:p>
            <a:r>
              <a:rPr lang="tr-TR" dirty="0" smtClean="0"/>
              <a:t>Diğer tedavilere dirençli hastalarda  anti-TNF-alfa gibi biyolojik ajanlar kullanılabilir.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561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Pitriasiz</a:t>
            </a:r>
            <a:r>
              <a:rPr lang="tr-TR" dirty="0" smtClean="0"/>
              <a:t> </a:t>
            </a:r>
            <a:r>
              <a:rPr lang="tr-TR" dirty="0" err="1" smtClean="0"/>
              <a:t>rubra</a:t>
            </a:r>
            <a:r>
              <a:rPr lang="tr-TR" dirty="0" smtClean="0"/>
              <a:t> </a:t>
            </a:r>
            <a:r>
              <a:rPr lang="tr-TR" dirty="0" err="1" smtClean="0"/>
              <a:t>pilaris</a:t>
            </a:r>
            <a:r>
              <a:rPr lang="tr-TR" dirty="0" smtClean="0"/>
              <a:t> (PRP) </a:t>
            </a:r>
            <a:r>
              <a:rPr lang="tr-TR" dirty="0" err="1" smtClean="0"/>
              <a:t>etyolojisi</a:t>
            </a:r>
            <a:r>
              <a:rPr lang="tr-TR" dirty="0" smtClean="0"/>
              <a:t> bilinmeyen sadece deri ve tırnak tutulumu ile seyreden </a:t>
            </a:r>
            <a:r>
              <a:rPr lang="tr-TR" dirty="0" err="1" smtClean="0"/>
              <a:t>papulosukuamöz</a:t>
            </a:r>
            <a:r>
              <a:rPr lang="tr-TR" dirty="0" smtClean="0"/>
              <a:t> bir </a:t>
            </a:r>
            <a:r>
              <a:rPr lang="tr-TR" dirty="0" err="1" smtClean="0"/>
              <a:t>dermatozdur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E=K</a:t>
            </a:r>
          </a:p>
          <a:p>
            <a:r>
              <a:rPr lang="tr-TR" dirty="0" smtClean="0"/>
              <a:t> 40-60 yaşlarında  ve 0-10 yaşlarında daha sık rastlanır.</a:t>
            </a:r>
          </a:p>
          <a:p>
            <a:r>
              <a:rPr lang="tr-TR" dirty="0" smtClean="0"/>
              <a:t>Kesin sebebi bilinmiyor.  Ara sıra </a:t>
            </a:r>
            <a:r>
              <a:rPr lang="tr-TR" dirty="0" err="1" smtClean="0"/>
              <a:t>familyal</a:t>
            </a:r>
            <a:r>
              <a:rPr lang="tr-TR" dirty="0" smtClean="0"/>
              <a:t> vakalar bildirilmiştir. Ciddi bir enfeksiyonu takiben gözükebilir.  A Vitamini yetmezliğine bağlı olabileceği düşünülmüş fakat somut bir şey yoktur.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56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Görülme yaşı ve klinik özelliklerine göre 5 alt gruba ayrılır. Tip III ve Tip V ailesel olabilirken diğer tipleri </a:t>
            </a:r>
            <a:r>
              <a:rPr lang="tr-TR" dirty="0" err="1" smtClean="0"/>
              <a:t>sporadik</a:t>
            </a:r>
            <a:r>
              <a:rPr lang="tr-TR" dirty="0" smtClean="0"/>
              <a:t> olarak ortaya çıkar.</a:t>
            </a:r>
          </a:p>
          <a:p>
            <a:r>
              <a:rPr lang="tr-TR" dirty="0" smtClean="0"/>
              <a:t>Başlangıç genellikle saçlı deri veya gövdede yerleşen </a:t>
            </a:r>
            <a:r>
              <a:rPr lang="tr-TR" dirty="0" err="1" smtClean="0"/>
              <a:t>psöriaziform</a:t>
            </a:r>
            <a:r>
              <a:rPr lang="tr-TR" dirty="0" smtClean="0"/>
              <a:t> plaklar şeklindedir. </a:t>
            </a:r>
          </a:p>
          <a:p>
            <a:r>
              <a:rPr lang="tr-TR" dirty="0" smtClean="0"/>
              <a:t>Tipik lezyon </a:t>
            </a:r>
            <a:r>
              <a:rPr lang="tr-TR" dirty="0" err="1" smtClean="0"/>
              <a:t>keratozik</a:t>
            </a:r>
            <a:r>
              <a:rPr lang="tr-TR" dirty="0" smtClean="0"/>
              <a:t> konik biçimli </a:t>
            </a:r>
            <a:r>
              <a:rPr lang="tr-TR" dirty="0" err="1" smtClean="0"/>
              <a:t>papüllerdir</a:t>
            </a:r>
            <a:r>
              <a:rPr lang="tr-TR" dirty="0" smtClean="0"/>
              <a:t>. Daha çok </a:t>
            </a:r>
            <a:r>
              <a:rPr lang="tr-TR" dirty="0" err="1" smtClean="0"/>
              <a:t>proksimal</a:t>
            </a:r>
            <a:r>
              <a:rPr lang="tr-TR" dirty="0" smtClean="0"/>
              <a:t> </a:t>
            </a:r>
            <a:r>
              <a:rPr lang="tr-TR" dirty="0" err="1" smtClean="0"/>
              <a:t>falanksların</a:t>
            </a:r>
            <a:r>
              <a:rPr lang="tr-TR" dirty="0" smtClean="0"/>
              <a:t> </a:t>
            </a:r>
            <a:r>
              <a:rPr lang="tr-TR" dirty="0" err="1" smtClean="0"/>
              <a:t>dorsal</a:t>
            </a:r>
            <a:r>
              <a:rPr lang="tr-TR" dirty="0" smtClean="0"/>
              <a:t> yüzlerinde ve daha sonra diz ve dirseklerde bulunur. Bu </a:t>
            </a:r>
            <a:r>
              <a:rPr lang="tr-TR" dirty="0" err="1" smtClean="0"/>
              <a:t>papüller</a:t>
            </a:r>
            <a:r>
              <a:rPr lang="tr-TR" dirty="0" smtClean="0"/>
              <a:t> birleşerek  </a:t>
            </a:r>
            <a:r>
              <a:rPr lang="tr-TR" dirty="0" err="1" smtClean="0"/>
              <a:t>psoriasiform</a:t>
            </a:r>
            <a:r>
              <a:rPr lang="tr-TR" dirty="0" smtClean="0"/>
              <a:t> plaklar  yaparlar.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94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Eritemli</a:t>
            </a:r>
            <a:r>
              <a:rPr lang="tr-TR" dirty="0" smtClean="0"/>
              <a:t> </a:t>
            </a:r>
            <a:r>
              <a:rPr lang="tr-TR" dirty="0" err="1" smtClean="0"/>
              <a:t>papüllerin</a:t>
            </a:r>
            <a:r>
              <a:rPr lang="tr-TR" dirty="0" smtClean="0"/>
              <a:t> birleşmesi ile oluşan geniş plakların arasında </a:t>
            </a:r>
            <a:r>
              <a:rPr lang="tr-TR" dirty="0" smtClean="0">
                <a:solidFill>
                  <a:srgbClr val="FF0000"/>
                </a:solidFill>
              </a:rPr>
              <a:t>sağlam deri adacıkları </a:t>
            </a:r>
            <a:r>
              <a:rPr lang="tr-TR" dirty="0" smtClean="0"/>
              <a:t>bulunabilir.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Palmoplantar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hiperkeratoz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hastalığın sık görülen bulguları arasındadır. Kırmızımsı turuncu renkli </a:t>
            </a:r>
            <a:r>
              <a:rPr lang="tr-TR" dirty="0" err="1" smtClean="0"/>
              <a:t>diffüz</a:t>
            </a:r>
            <a:r>
              <a:rPr lang="tr-TR" dirty="0" smtClean="0"/>
              <a:t> kalınlaşma ve </a:t>
            </a:r>
            <a:r>
              <a:rPr lang="tr-TR" dirty="0" err="1" smtClean="0"/>
              <a:t>fissürlenmeye</a:t>
            </a:r>
            <a:r>
              <a:rPr lang="tr-TR" dirty="0" smtClean="0"/>
              <a:t>  yol açar.</a:t>
            </a:r>
          </a:p>
          <a:p>
            <a:r>
              <a:rPr lang="tr-TR" dirty="0" smtClean="0"/>
              <a:t>Saçlı deri tutulabilir.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72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Oral mukoza </a:t>
            </a:r>
            <a:r>
              <a:rPr lang="tr-TR" dirty="0" err="1" smtClean="0"/>
              <a:t>PRP’in</a:t>
            </a:r>
            <a:r>
              <a:rPr lang="tr-TR" dirty="0" smtClean="0"/>
              <a:t> hiçbir tipinde tutulmaz.</a:t>
            </a:r>
          </a:p>
          <a:p>
            <a:r>
              <a:rPr lang="tr-TR" dirty="0" smtClean="0"/>
              <a:t>Tırnaklarda </a:t>
            </a:r>
            <a:r>
              <a:rPr lang="tr-TR" dirty="0" err="1" smtClean="0"/>
              <a:t>psoriasise</a:t>
            </a:r>
            <a:r>
              <a:rPr lang="tr-TR" dirty="0" smtClean="0"/>
              <a:t> benzer şekilde </a:t>
            </a:r>
            <a:r>
              <a:rPr lang="tr-TR" dirty="0" smtClean="0">
                <a:solidFill>
                  <a:srgbClr val="0070C0"/>
                </a:solidFill>
              </a:rPr>
              <a:t>renk değişikliği, matlaşma, </a:t>
            </a:r>
            <a:r>
              <a:rPr lang="tr-TR" dirty="0" err="1" smtClean="0">
                <a:solidFill>
                  <a:srgbClr val="0070C0"/>
                </a:solidFill>
              </a:rPr>
              <a:t>subungual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keratoz</a:t>
            </a:r>
            <a:r>
              <a:rPr lang="tr-TR" dirty="0" smtClean="0">
                <a:solidFill>
                  <a:srgbClr val="0070C0"/>
                </a:solidFill>
              </a:rPr>
              <a:t> , </a:t>
            </a:r>
            <a:r>
              <a:rPr lang="tr-TR" dirty="0" err="1" smtClean="0">
                <a:solidFill>
                  <a:srgbClr val="0070C0"/>
                </a:solidFill>
              </a:rPr>
              <a:t>splinter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hemoraji</a:t>
            </a:r>
            <a:r>
              <a:rPr lang="tr-TR" dirty="0" smtClean="0">
                <a:solidFill>
                  <a:srgbClr val="0070C0"/>
                </a:solidFill>
              </a:rPr>
              <a:t> ve şekil bozukluğu </a:t>
            </a:r>
            <a:r>
              <a:rPr lang="tr-TR" dirty="0" smtClean="0"/>
              <a:t>görülür.</a:t>
            </a:r>
          </a:p>
          <a:p>
            <a:r>
              <a:rPr lang="tr-TR" dirty="0" err="1" smtClean="0"/>
              <a:t>Eritrodermi</a:t>
            </a:r>
            <a:r>
              <a:rPr lang="tr-TR" dirty="0" smtClean="0"/>
              <a:t> nadiren gelişebilir.</a:t>
            </a:r>
          </a:p>
          <a:p>
            <a:r>
              <a:rPr lang="tr-TR" dirty="0" smtClean="0"/>
              <a:t>Hastalık iyileşme ve kötüleşmelerle ömür boyu sürer. Yaklaşık 1/3 ünde 3-5 yıl gibi sürede tümüyle temizlenebilmektedir.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048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4176463" cy="46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28799"/>
            <a:ext cx="4032448" cy="464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28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88843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1044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1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448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75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4104456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248471" cy="45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823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354</Words>
  <Application>Microsoft Office PowerPoint</Application>
  <PresentationFormat>Ekran Gösterisi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Akış</vt:lpstr>
      <vt:lpstr>PİTRİASİZ RUBRA PİLARİS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TEDAVİ</vt:lpstr>
      <vt:lpstr>PowerPoint Sunusu</vt:lpstr>
    </vt:vector>
  </TitlesOfParts>
  <Company>Orman Genel Müdürlüğü - Kastamonu OBM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PİTRİASİZ RUBRA PİLARİS</dc:title>
  <dc:creator>dl</dc:creator>
  <cp:lastModifiedBy>sa</cp:lastModifiedBy>
  <cp:revision>11</cp:revision>
  <dcterms:created xsi:type="dcterms:W3CDTF">2017-08-30T20:16:37Z</dcterms:created>
  <dcterms:modified xsi:type="dcterms:W3CDTF">2020-04-26T19:23:45Z</dcterms:modified>
</cp:coreProperties>
</file>