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3"/>
  </p:notesMasterIdLst>
  <p:sldIdLst>
    <p:sldId id="256" r:id="rId2"/>
    <p:sldId id="257" r:id="rId3"/>
    <p:sldId id="258" r:id="rId4"/>
    <p:sldId id="259" r:id="rId5"/>
    <p:sldId id="360" r:id="rId6"/>
    <p:sldId id="361" r:id="rId7"/>
    <p:sldId id="362" r:id="rId8"/>
    <p:sldId id="262" r:id="rId9"/>
    <p:sldId id="263" r:id="rId10"/>
    <p:sldId id="363" r:id="rId11"/>
    <p:sldId id="264" r:id="rId12"/>
    <p:sldId id="265" r:id="rId13"/>
    <p:sldId id="266" r:id="rId14"/>
    <p:sldId id="267" r:id="rId15"/>
    <p:sldId id="269" r:id="rId16"/>
    <p:sldId id="364" r:id="rId17"/>
    <p:sldId id="270" r:id="rId18"/>
    <p:sldId id="273" r:id="rId19"/>
    <p:sldId id="271" r:id="rId20"/>
    <p:sldId id="272" r:id="rId21"/>
    <p:sldId id="274" r:id="rId22"/>
    <p:sldId id="384" r:id="rId23"/>
    <p:sldId id="333" r:id="rId24"/>
    <p:sldId id="275" r:id="rId25"/>
    <p:sldId id="276" r:id="rId26"/>
    <p:sldId id="277" r:id="rId27"/>
    <p:sldId id="385" r:id="rId28"/>
    <p:sldId id="278" r:id="rId29"/>
    <p:sldId id="404" r:id="rId30"/>
    <p:sldId id="279" r:id="rId31"/>
    <p:sldId id="392" r:id="rId32"/>
    <p:sldId id="280" r:id="rId33"/>
    <p:sldId id="330" r:id="rId34"/>
    <p:sldId id="281" r:id="rId35"/>
    <p:sldId id="386" r:id="rId36"/>
    <p:sldId id="282" r:id="rId37"/>
    <p:sldId id="283" r:id="rId38"/>
    <p:sldId id="358" r:id="rId39"/>
    <p:sldId id="284" r:id="rId40"/>
    <p:sldId id="285" r:id="rId41"/>
    <p:sldId id="334" r:id="rId42"/>
    <p:sldId id="405" r:id="rId43"/>
    <p:sldId id="286" r:id="rId44"/>
    <p:sldId id="287" r:id="rId45"/>
    <p:sldId id="366" r:id="rId46"/>
    <p:sldId id="367" r:id="rId47"/>
    <p:sldId id="288" r:id="rId48"/>
    <p:sldId id="289" r:id="rId49"/>
    <p:sldId id="369" r:id="rId50"/>
    <p:sldId id="290" r:id="rId51"/>
    <p:sldId id="329" r:id="rId52"/>
    <p:sldId id="291" r:id="rId53"/>
    <p:sldId id="292" r:id="rId54"/>
    <p:sldId id="293" r:id="rId55"/>
    <p:sldId id="294" r:id="rId56"/>
    <p:sldId id="295" r:id="rId57"/>
    <p:sldId id="297" r:id="rId58"/>
    <p:sldId id="298" r:id="rId59"/>
    <p:sldId id="393" r:id="rId60"/>
    <p:sldId id="326" r:id="rId61"/>
    <p:sldId id="296" r:id="rId62"/>
    <p:sldId id="299" r:id="rId63"/>
    <p:sldId id="300" r:id="rId64"/>
    <p:sldId id="301" r:id="rId65"/>
    <p:sldId id="302" r:id="rId66"/>
    <p:sldId id="303" r:id="rId67"/>
    <p:sldId id="394" r:id="rId68"/>
    <p:sldId id="304" r:id="rId69"/>
    <p:sldId id="305" r:id="rId70"/>
    <p:sldId id="307" r:id="rId71"/>
    <p:sldId id="308" r:id="rId72"/>
    <p:sldId id="370" r:id="rId73"/>
    <p:sldId id="309" r:id="rId74"/>
    <p:sldId id="372" r:id="rId75"/>
    <p:sldId id="373" r:id="rId76"/>
    <p:sldId id="371" r:id="rId77"/>
    <p:sldId id="374" r:id="rId78"/>
    <p:sldId id="375" r:id="rId79"/>
    <p:sldId id="376" r:id="rId80"/>
    <p:sldId id="377" r:id="rId81"/>
    <p:sldId id="379" r:id="rId82"/>
    <p:sldId id="380" r:id="rId83"/>
    <p:sldId id="381" r:id="rId84"/>
    <p:sldId id="382" r:id="rId85"/>
    <p:sldId id="388" r:id="rId86"/>
    <p:sldId id="336" r:id="rId87"/>
    <p:sldId id="335" r:id="rId88"/>
    <p:sldId id="395" r:id="rId89"/>
    <p:sldId id="337" r:id="rId90"/>
    <p:sldId id="341" r:id="rId91"/>
    <p:sldId id="338" r:id="rId92"/>
    <p:sldId id="342" r:id="rId93"/>
    <p:sldId id="339" r:id="rId94"/>
    <p:sldId id="343" r:id="rId95"/>
    <p:sldId id="340" r:id="rId96"/>
    <p:sldId id="344" r:id="rId97"/>
    <p:sldId id="387" r:id="rId98"/>
    <p:sldId id="345" r:id="rId99"/>
    <p:sldId id="346" r:id="rId100"/>
    <p:sldId id="347" r:id="rId101"/>
    <p:sldId id="349" r:id="rId102"/>
    <p:sldId id="348" r:id="rId103"/>
    <p:sldId id="396" r:id="rId104"/>
    <p:sldId id="350" r:id="rId105"/>
    <p:sldId id="397" r:id="rId106"/>
    <p:sldId id="398" r:id="rId107"/>
    <p:sldId id="401" r:id="rId108"/>
    <p:sldId id="351" r:id="rId109"/>
    <p:sldId id="354" r:id="rId110"/>
    <p:sldId id="352" r:id="rId111"/>
    <p:sldId id="355" r:id="rId112"/>
    <p:sldId id="356" r:id="rId113"/>
    <p:sldId id="353" r:id="rId114"/>
    <p:sldId id="402" r:id="rId115"/>
    <p:sldId id="357" r:id="rId116"/>
    <p:sldId id="317" r:id="rId117"/>
    <p:sldId id="318" r:id="rId118"/>
    <p:sldId id="311" r:id="rId119"/>
    <p:sldId id="323" r:id="rId120"/>
    <p:sldId id="324" r:id="rId121"/>
    <p:sldId id="403" r:id="rId1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343"/>
    <a:srgbClr val="FF5050"/>
    <a:srgbClr val="CCCC00"/>
    <a:srgbClr val="43801A"/>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6" d="100"/>
          <a:sy n="86" d="100"/>
        </p:scale>
        <p:origin x="-109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107C3-D9D2-4A6C-BC0A-C4F068D140C4}" type="datetimeFigureOut">
              <a:rPr lang="tr-TR" smtClean="0"/>
              <a:pPr/>
              <a:t>24.02.2016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06F39-8959-4045-A2A4-5F5411B50B43}"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191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219140"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BE010E-3900-469F-AE68-78818E97DC83}" type="slidenum">
              <a:rPr lang="tr-TR" smtClean="0">
                <a:latin typeface="Arial" pitchFamily="34" charset="0"/>
              </a:rPr>
              <a:pPr/>
              <a:t>6</a:t>
            </a:fld>
            <a:endParaRPr 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201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22016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CDB982-E6C3-4731-A57D-54A70F00D17C}" type="slidenum">
              <a:rPr lang="tr-TR" smtClean="0">
                <a:latin typeface="Arial" pitchFamily="34" charset="0"/>
              </a:rPr>
              <a:pPr/>
              <a:t>7</a:t>
            </a:fld>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211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2118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D1487D-6D3D-447E-B1D4-D93D41378824}" type="slidenum">
              <a:rPr lang="tr-TR" smtClean="0">
                <a:latin typeface="Arial" pitchFamily="34" charset="0"/>
              </a:rPr>
              <a:pPr/>
              <a:t>46</a:t>
            </a:fld>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24.02.2016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24.02.2016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24.02.2016</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24.02.2016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24.02.2016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24.02.2016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24.02.2016</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24.02.2016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24.02.2016</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24.02.2016</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24.02.2016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determinate+tomato&amp;source=images&amp;cd=&amp;cad=rja&amp;docid=4LjH6cS65fsHEM&amp;tbnid=AQ9drjFr7DuA8M:&amp;ved=0CAUQjRw&amp;url=http://nehketah1978.blogspot.com/&amp;ei=O5E0UdX2EM7Msgbjp4H4Bw&amp;bvm=bv.43148975,d.Yms&amp;psig=AFQjCNHdaREHPaQvLQeRXXlfmObPz7LJ9Q&amp;ust=136248593473742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www.google.com.tr/url?sa=i&amp;rct=j&amp;q=domates+g%C3%B6vde&amp;source=images&amp;cd=&amp;cad=rja&amp;docid=JbcW47JM8iFyOM&amp;tbnid=-eniLVxwYHcmwM:&amp;ved=0CAUQjRw&amp;url=http://www.agaclar.net/forum/topraksiz-tarim/7870-5.htm&amp;ei=O5A0UeCXIsroswaspoCgCA&amp;bvm=bv.43148975,d.Yms&amp;psig=AFQjCNF5htOt5r5zY_9ti1WfHk9A1PiKcQ&amp;ust=1362485680978903"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www.google.com.tr/url?sa=i&amp;rct=j&amp;q=domates+g%C3%B6vde&amp;source=images&amp;cd=&amp;cad=rja&amp;docid=XkTt5kD5qV5bBM&amp;tbnid=h0YPGDUrjVQxIM:&amp;ved=0CAUQjRw&amp;url=http://www.tarimkutuphanesi.com/SERADA_DOMATES_YETISTIRICILIGI_00355.html&amp;ei=FpE0UeTpDoq1tAbJg4CICA&amp;bvm=bv.43148975,d.Yms&amp;psig=AFQjCNFzcKaG-7JpEmkRSNrPZjOCH6K6GA&amp;ust=1362485826497120"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tr/imgres?q=domates+%C3%A7i%C3%A7e%C4%9Fi&amp;hl=tr&amp;rls=com.microsoft:tr:IE-SearchBox&amp;rlz=1I7ADSA_tr&amp;biw=1280&amp;bih=492&amp;tbm=isch&amp;tbnid=9aKN6TFlApFKvM:&amp;imgrefurl=http://www.agaclar.net/forum/daha-iyi-bir-yasam-icin/9768-4.htm&amp;docid=w11NdGxACvrpkM&amp;imgurl=http://www.agaclar.net/forum/attachments/daha-iyi-bir-yasam-icin/51043d1225104827-zzzzzzzzzzzzzzzxcdsg.jpg&amp;w=423&amp;h=317&amp;ei=iWc7T73FMIaM-wa30oCtBw&amp;zoom=1&amp;iact=rc&amp;dur=16&amp;sig=104985549935342693840&amp;page=3&amp;tbnh=141&amp;tbnw=179&amp;start=30&amp;ndsp=18&amp;ved=1t:429,r:17,s:30&amp;tx=71&amp;ty=81"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imgres?q=domatesin+k%C3%B6k%C3%BC&amp;hl=tr&amp;sa=X&amp;rls=com.microsoft:tr:IE-SearchBox&amp;rlz=1I7ADSA_tr&amp;biw=1280&amp;bih=492&amp;tbm=isch&amp;prmd=imvnsfd&amp;tbnid=IfkXgHp2WOsV5M:&amp;imgrefurl=http://urun.gittigidiyor.com/ev-dekorasyon-bahce/kirmizi-ampul-domatesi-asit-orani-dusuk-20-tohum-49384653&amp;docid=JvwDF-7-THeGYM&amp;imgurl=http://images.gittigidiyor.com/4938/KIRMIZI-AMPUL-DOMATESI-ASIT-ORANI-DUSUK-20-TOHUM__49384653_0.jpg&amp;w=500&amp;h=375&amp;ei=R386T7vTDobU-gaanPGsBw&amp;zoom=1"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tr/imgres?q=domatesin+k%C3%B6k%C3%BC&amp;hl=tr&amp;sa=X&amp;rls=com.microsoft:tr:IE-SearchBox&amp;rlz=1I7ADSA_tr&amp;biw=1280&amp;bih=492&amp;tbm=isch&amp;prmd=imvnsfd&amp;tbnid=OCV0Fxro8Cin8M:&amp;imgrefurl=http://www.bizde.com/sari-ampul-domatesi-cherry-domates-10-tohum-widq988125&amp;docid=B85HvBqLWSQC3M&amp;imgurl=http://images.bizde.com/98/sari-ampul-domatesi-cherry-domates-10-tohum-mb66405_988125_r1.jpg&amp;w=500&amp;h=334&amp;ei=R386T7vTDobU-gaanPGsBw&amp;zoom=1&amp;iact=rc&amp;dur=93&amp;sig=118381310357620364820&amp;page=3&amp;tbnh=139&amp;tbnw=189&amp;start=27&amp;ndsp=15&amp;ved=1t:429,r:3,s:27&amp;tx=88&amp;ty=9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DOMATES</a:t>
            </a:r>
            <a:br>
              <a:rPr lang="tr-TR" dirty="0" smtClean="0"/>
            </a:br>
            <a:r>
              <a:rPr lang="tr-TR" i="1" dirty="0" err="1" smtClean="0"/>
              <a:t>Lycopersicon</a:t>
            </a:r>
            <a:r>
              <a:rPr lang="tr-TR" i="1" dirty="0" smtClean="0"/>
              <a:t> </a:t>
            </a:r>
            <a:r>
              <a:rPr lang="tr-TR" i="1" dirty="0" err="1" smtClean="0"/>
              <a:t>lycopersicum</a:t>
            </a:r>
            <a:r>
              <a:rPr lang="tr-TR" i="1" dirty="0" smtClean="0"/>
              <a:t> </a:t>
            </a:r>
            <a:r>
              <a:rPr lang="tr-TR" dirty="0" smtClean="0"/>
              <a:t>(L)</a:t>
            </a:r>
            <a:br>
              <a:rPr lang="tr-TR" dirty="0" smtClean="0"/>
            </a:br>
            <a:r>
              <a:rPr lang="tr-TR" dirty="0" smtClean="0"/>
              <a:t>TOMATO</a:t>
            </a:r>
            <a:endParaRPr lang="tr-TR" dirty="0"/>
          </a:p>
        </p:txBody>
      </p:sp>
      <p:sp>
        <p:nvSpPr>
          <p:cNvPr id="3" name="2 Alt Başlık"/>
          <p:cNvSpPr>
            <a:spLocks noGrp="1"/>
          </p:cNvSpPr>
          <p:nvPr>
            <p:ph type="subTitle" idx="1"/>
          </p:nvPr>
        </p:nvSpPr>
        <p:spPr/>
        <p:txBody>
          <a:bodyPr/>
          <a:lstStyle/>
          <a:p>
            <a:r>
              <a:rPr lang="tr-TR" dirty="0" smtClean="0"/>
              <a:t>Prof. Dr. Ertan YILDIRIM</a:t>
            </a:r>
            <a:endParaRPr lang="tr-TR" dirty="0"/>
          </a:p>
        </p:txBody>
      </p:sp>
      <p:pic>
        <p:nvPicPr>
          <p:cNvPr id="4" name="Picture 10" descr="http://www.thetoptenz.net/wp-content/uploads/2012/10/Tomatoes.jpg"/>
          <p:cNvPicPr>
            <a:picLocks noChangeAspect="1" noChangeArrowheads="1"/>
          </p:cNvPicPr>
          <p:nvPr/>
        </p:nvPicPr>
        <p:blipFill>
          <a:blip r:embed="rId2" cstate="print"/>
          <a:srcRect/>
          <a:stretch>
            <a:fillRect/>
          </a:stretch>
        </p:blipFill>
        <p:spPr bwMode="auto">
          <a:xfrm>
            <a:off x="1357290" y="0"/>
            <a:ext cx="7786710" cy="3643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p:cNvGraphicFramePr>
          <p:nvPr/>
        </p:nvGraphicFramePr>
        <p:xfrm>
          <a:off x="285720" y="1500174"/>
          <a:ext cx="8120380" cy="3541465"/>
        </p:xfrm>
        <a:graphic>
          <a:graphicData uri="http://schemas.openxmlformats.org/drawingml/2006/table">
            <a:tbl>
              <a:tblPr firstRow="1" bandRow="1">
                <a:tableStyleId>{5C22544A-7EE6-4342-B048-85BDC9FD1C3A}</a:tableStyleId>
              </a:tblPr>
              <a:tblGrid>
                <a:gridCol w="1371600"/>
                <a:gridCol w="1371600"/>
                <a:gridCol w="1371600"/>
                <a:gridCol w="1262380"/>
                <a:gridCol w="1371600"/>
                <a:gridCol w="1371600"/>
              </a:tblGrid>
              <a:tr h="495770">
                <a:tc>
                  <a:txBody>
                    <a:bodyPr/>
                    <a:lstStyle/>
                    <a:p>
                      <a:pPr algn="ctr"/>
                      <a:r>
                        <a:rPr lang="tr-TR" dirty="0" smtClean="0"/>
                        <a:t>Domates</a:t>
                      </a:r>
                      <a:endParaRPr lang="tr-TR" dirty="0"/>
                    </a:p>
                  </a:txBody>
                  <a:tcPr/>
                </a:tc>
                <a:tc>
                  <a:txBody>
                    <a:bodyPr/>
                    <a:lstStyle/>
                    <a:p>
                      <a:pPr algn="ctr"/>
                      <a:r>
                        <a:rPr lang="tr-TR" dirty="0" smtClean="0"/>
                        <a:t>2008</a:t>
                      </a:r>
                      <a:endParaRPr lang="tr-TR" dirty="0"/>
                    </a:p>
                  </a:txBody>
                  <a:tcPr/>
                </a:tc>
                <a:tc>
                  <a:txBody>
                    <a:bodyPr/>
                    <a:lstStyle/>
                    <a:p>
                      <a:pPr algn="ctr"/>
                      <a:r>
                        <a:rPr lang="tr-TR" dirty="0" smtClean="0"/>
                        <a:t>2009</a:t>
                      </a:r>
                      <a:endParaRPr lang="tr-TR" dirty="0"/>
                    </a:p>
                  </a:txBody>
                  <a:tcPr/>
                </a:tc>
                <a:tc>
                  <a:txBody>
                    <a:bodyPr/>
                    <a:lstStyle/>
                    <a:p>
                      <a:pPr algn="ctr"/>
                      <a:r>
                        <a:rPr lang="tr-TR" dirty="0" smtClean="0"/>
                        <a:t>2010</a:t>
                      </a:r>
                      <a:endParaRPr lang="tr-TR" dirty="0"/>
                    </a:p>
                  </a:txBody>
                  <a:tcPr/>
                </a:tc>
                <a:tc>
                  <a:txBody>
                    <a:bodyPr/>
                    <a:lstStyle/>
                    <a:p>
                      <a:pPr algn="ctr"/>
                      <a:r>
                        <a:rPr lang="tr-TR" dirty="0" smtClean="0"/>
                        <a:t>2011</a:t>
                      </a:r>
                      <a:endParaRPr lang="tr-TR" dirty="0"/>
                    </a:p>
                  </a:txBody>
                  <a:tcPr/>
                </a:tc>
                <a:tc>
                  <a:txBody>
                    <a:bodyPr/>
                    <a:lstStyle/>
                    <a:p>
                      <a:pPr algn="ctr"/>
                      <a:r>
                        <a:rPr lang="tr-TR" dirty="0" smtClean="0"/>
                        <a:t>2012</a:t>
                      </a:r>
                      <a:endParaRPr lang="tr-TR" dirty="0"/>
                    </a:p>
                  </a:txBody>
                  <a:tcPr/>
                </a:tc>
              </a:tr>
              <a:tr h="1617615">
                <a:tc>
                  <a:txBody>
                    <a:bodyPr/>
                    <a:lstStyle/>
                    <a:p>
                      <a:pPr algn="ctr"/>
                      <a:r>
                        <a:rPr lang="tr-TR" dirty="0" smtClean="0"/>
                        <a:t>Salçalık</a:t>
                      </a:r>
                      <a:endParaRPr lang="tr-TR" dirty="0"/>
                    </a:p>
                  </a:txBody>
                  <a:tcPr/>
                </a:tc>
                <a:tc>
                  <a:txBody>
                    <a:bodyPr/>
                    <a:lstStyle/>
                    <a:p>
                      <a:pPr algn="ctr"/>
                      <a:r>
                        <a:rPr lang="tr-TR" dirty="0" smtClean="0"/>
                        <a:t>3.565.541</a:t>
                      </a:r>
                      <a:endParaRPr lang="tr-TR" dirty="0"/>
                    </a:p>
                  </a:txBody>
                  <a:tcPr/>
                </a:tc>
                <a:tc>
                  <a:txBody>
                    <a:bodyPr/>
                    <a:lstStyle/>
                    <a:p>
                      <a:pPr algn="ctr" fontAlgn="b"/>
                      <a:r>
                        <a:rPr lang="tr-TR" dirty="0"/>
                        <a:t>3 539 611</a:t>
                      </a:r>
                    </a:p>
                  </a:txBody>
                  <a:tcPr marL="9525" marR="9525" marT="9525" marB="0"/>
                </a:tc>
                <a:tc>
                  <a:txBody>
                    <a:bodyPr/>
                    <a:lstStyle/>
                    <a:p>
                      <a:pPr algn="ctr" fontAlgn="b"/>
                      <a:r>
                        <a:rPr lang="tr-TR" dirty="0"/>
                        <a:t>2 878 812</a:t>
                      </a:r>
                    </a:p>
                  </a:txBody>
                  <a:tcPr marL="9525" marR="9525" marT="9525" marB="0"/>
                </a:tc>
                <a:tc>
                  <a:txBody>
                    <a:bodyPr/>
                    <a:lstStyle/>
                    <a:p>
                      <a:pPr algn="ctr" fontAlgn="b"/>
                      <a:r>
                        <a:rPr lang="tr-TR" dirty="0"/>
                        <a:t>3 430 002</a:t>
                      </a:r>
                    </a:p>
                  </a:txBody>
                  <a:tcPr marL="9525" marR="9525" marT="9525" marB="0"/>
                </a:tc>
                <a:tc>
                  <a:txBody>
                    <a:bodyPr/>
                    <a:lstStyle/>
                    <a:p>
                      <a:pPr algn="ctr" fontAlgn="b"/>
                      <a:r>
                        <a:rPr lang="tr-TR" dirty="0"/>
                        <a:t>3 652 039</a:t>
                      </a:r>
                    </a:p>
                  </a:txBody>
                  <a:tcPr marL="9525" marR="9525" marT="9525" marB="0"/>
                </a:tc>
              </a:tr>
              <a:tr h="1428080">
                <a:tc>
                  <a:txBody>
                    <a:bodyPr/>
                    <a:lstStyle/>
                    <a:p>
                      <a:pPr algn="ctr"/>
                      <a:r>
                        <a:rPr lang="tr-TR" dirty="0" smtClean="0"/>
                        <a:t>Sofralık</a:t>
                      </a:r>
                      <a:endParaRPr lang="tr-TR" dirty="0"/>
                    </a:p>
                  </a:txBody>
                  <a:tcPr/>
                </a:tc>
                <a:tc>
                  <a:txBody>
                    <a:bodyPr/>
                    <a:lstStyle/>
                    <a:p>
                      <a:pPr algn="ctr"/>
                      <a:r>
                        <a:rPr lang="tr-TR" dirty="0" smtClean="0"/>
                        <a:t>7.419.814</a:t>
                      </a:r>
                      <a:endParaRPr lang="tr-TR" dirty="0"/>
                    </a:p>
                  </a:txBody>
                  <a:tcPr/>
                </a:tc>
                <a:tc>
                  <a:txBody>
                    <a:bodyPr/>
                    <a:lstStyle/>
                    <a:p>
                      <a:pPr algn="ctr" fontAlgn="b"/>
                      <a:r>
                        <a:rPr lang="tr-TR" dirty="0"/>
                        <a:t>7 205 961</a:t>
                      </a:r>
                    </a:p>
                  </a:txBody>
                  <a:tcPr marL="9525" marR="9525" marT="9525" marB="0"/>
                </a:tc>
                <a:tc>
                  <a:txBody>
                    <a:bodyPr/>
                    <a:lstStyle/>
                    <a:p>
                      <a:pPr algn="ctr" fontAlgn="b"/>
                      <a:r>
                        <a:rPr lang="tr-TR" dirty="0"/>
                        <a:t>7 173 188</a:t>
                      </a:r>
                    </a:p>
                  </a:txBody>
                  <a:tcPr marL="9525" marR="9525" marT="9525" marB="0"/>
                </a:tc>
                <a:tc>
                  <a:txBody>
                    <a:bodyPr/>
                    <a:lstStyle/>
                    <a:p>
                      <a:pPr algn="ctr" fontAlgn="b"/>
                      <a:r>
                        <a:rPr lang="tr-TR" dirty="0"/>
                        <a:t>7 573 431</a:t>
                      </a:r>
                    </a:p>
                  </a:txBody>
                  <a:tcPr marL="9525" marR="9525" marT="9525" marB="0"/>
                </a:tc>
                <a:tc>
                  <a:txBody>
                    <a:bodyPr/>
                    <a:lstStyle/>
                    <a:p>
                      <a:pPr algn="ctr" fontAlgn="b"/>
                      <a:r>
                        <a:rPr lang="tr-TR" dirty="0"/>
                        <a:t>7 697 961</a:t>
                      </a:r>
                    </a:p>
                  </a:txBody>
                  <a:tcPr marL="9525" marR="9525" marT="9525" marB="0"/>
                </a:tc>
              </a:tr>
            </a:tbl>
          </a:graphicData>
        </a:graphic>
      </p:graphicFrame>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42918"/>
            <a:ext cx="7829576" cy="5831034"/>
          </a:xfrm>
        </p:spPr>
        <p:txBody>
          <a:bodyPr rtlCol="0">
            <a:normAutofit/>
          </a:bodyPr>
          <a:lstStyle/>
          <a:p>
            <a:pPr algn="just">
              <a:buFont typeface="Arial" pitchFamily="34" charset="0"/>
              <a:buChar char="•"/>
              <a:defRPr/>
            </a:pPr>
            <a:r>
              <a:rPr lang="tr-TR" sz="2800" b="1" dirty="0" smtClean="0">
                <a:solidFill>
                  <a:srgbClr val="FF5050"/>
                </a:solidFill>
              </a:rPr>
              <a:t>Koltuk almanın mahzurları: </a:t>
            </a:r>
            <a:r>
              <a:rPr lang="tr-TR" sz="2800" dirty="0" smtClean="0"/>
              <a:t>Koltuk alma işlemine tabi tutulmuş bitkiler daha seyrek olacakları için meyveler güneş ışınlarına daha fazla maruz kalmakta, buna bağlı olarak da, meyvelerde daha fazla güneş yanığı ve çiçek burnu çürüklüğü ile çatlamalar meydana gelmektedir.</a:t>
            </a:r>
          </a:p>
          <a:p>
            <a:pPr algn="just" eaLnBrk="1" fontAlgn="auto" hangingPunct="1">
              <a:spcAft>
                <a:spcPts val="0"/>
              </a:spcAft>
              <a:buFont typeface="Arial" pitchFamily="34" charset="0"/>
              <a:buChar char="•"/>
              <a:defRPr/>
            </a:pPr>
            <a:r>
              <a:rPr lang="tr-TR" sz="2800" dirty="0" smtClean="0"/>
              <a:t>Bitkilere yapılan her işlem bir masrafı gerektirmektedir. Bu sebeple de budama yapmanın elbette bir ekonomik bedeli olacaktır. Onun için budama yapmanın maliyeti artırması çok tabiidir.</a:t>
            </a:r>
          </a:p>
          <a:p>
            <a:pPr algn="just" eaLnBrk="1" fontAlgn="auto" hangingPunct="1">
              <a:spcAft>
                <a:spcPts val="0"/>
              </a:spcAft>
              <a:buFont typeface="Arial" pitchFamily="34" charset="0"/>
              <a:buChar char="•"/>
              <a:defRPr/>
            </a:pPr>
            <a:endParaRPr lang="tr-TR" sz="2800" dirty="0"/>
          </a:p>
        </p:txBody>
      </p:sp>
    </p:spTree>
  </p:cSld>
  <p:clrMapOvr>
    <a:masterClrMapping/>
  </p:clrMapOvr>
  <p:transition>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Koltuk almanın mahzurları</a:t>
            </a:r>
            <a:endParaRPr lang="tr-TR" dirty="0"/>
          </a:p>
        </p:txBody>
      </p:sp>
      <p:sp>
        <p:nvSpPr>
          <p:cNvPr id="3" name="2 İçerik Yer Tutucusu"/>
          <p:cNvSpPr>
            <a:spLocks noGrp="1"/>
          </p:cNvSpPr>
          <p:nvPr>
            <p:ph sz="quarter" idx="1"/>
          </p:nvPr>
        </p:nvSpPr>
        <p:spPr>
          <a:xfrm>
            <a:off x="457200" y="1600200"/>
            <a:ext cx="7758138" cy="4873752"/>
          </a:xfrm>
        </p:spPr>
        <p:txBody>
          <a:bodyPr/>
          <a:lstStyle/>
          <a:p>
            <a:pPr algn="just">
              <a:buFont typeface="Arial" pitchFamily="34" charset="0"/>
              <a:buChar char="•"/>
              <a:defRPr/>
            </a:pPr>
            <a:r>
              <a:rPr lang="tr-TR" dirty="0" smtClean="0"/>
              <a:t>Budama yapılmış olan bir bahçede toprak nemini muhafaza etmek zorlaşmakta ve </a:t>
            </a:r>
            <a:r>
              <a:rPr lang="tr-TR" dirty="0" err="1" smtClean="0"/>
              <a:t>evapotranspirasyon</a:t>
            </a:r>
            <a:r>
              <a:rPr lang="tr-TR" dirty="0" smtClean="0"/>
              <a:t> artmaktadır.</a:t>
            </a:r>
          </a:p>
          <a:p>
            <a:pPr algn="just">
              <a:buFont typeface="Arial" pitchFamily="34" charset="0"/>
              <a:buChar char="•"/>
              <a:defRPr/>
            </a:pPr>
            <a:r>
              <a:rPr lang="tr-TR" dirty="0" smtClean="0"/>
              <a:t>Sayılan bu mahzur ve faydalar beraberce mütalaa edildiği taktirde, kaliteli üründen vazgeçilemeyeceği düşünülürse, budamadan vazgeçmek de   mümkün   değildir.   Sırığa   veya   askıya   alınmış   olan   domates bitkilerinin, koltuk alma işlemine tabi tutulmadan yetiştirilmeleri de söz konusu olamaz.</a:t>
            </a:r>
          </a:p>
          <a:p>
            <a:endParaRPr lang="tr-TR" dirty="0"/>
          </a:p>
        </p:txBody>
      </p:sp>
    </p:spTree>
  </p:cSld>
  <p:clrMapOvr>
    <a:masterClrMapping/>
  </p:clrMapOvr>
  <p:transition>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7929618" cy="5688158"/>
          </a:xfrm>
        </p:spPr>
        <p:txBody>
          <a:bodyPr rtlCol="0">
            <a:normAutofit/>
          </a:bodyPr>
          <a:lstStyle/>
          <a:p>
            <a:pPr algn="just" eaLnBrk="1" fontAlgn="auto" hangingPunct="1">
              <a:spcAft>
                <a:spcPts val="0"/>
              </a:spcAft>
              <a:buFont typeface="Arial" pitchFamily="34" charset="0"/>
              <a:buChar char="•"/>
              <a:defRPr/>
            </a:pPr>
            <a:r>
              <a:rPr lang="tr-TR" b="1" dirty="0" smtClean="0">
                <a:solidFill>
                  <a:srgbClr val="FF5050"/>
                </a:solidFill>
              </a:rPr>
              <a:t>Uç (tepe) alma: </a:t>
            </a:r>
            <a:r>
              <a:rPr lang="tr-TR" dirty="0" smtClean="0"/>
              <a:t>Uç alma işlemi, ya salkım sayışma göre yapılır veya sırık yüksekliğine göre yapılır. Salkım sayısına göre yapılan uç alma işlemi, 4-6 veya 8 salkım üzerinden yapılabilir. İstenilen adet salkım bırakıldıktan sonra, son salkımın üzerinden iki yaprak sayılarak uç alma işlemi tatbik edilir.</a:t>
            </a:r>
          </a:p>
          <a:p>
            <a:pPr algn="just" eaLnBrk="1" fontAlgn="auto" hangingPunct="1">
              <a:spcAft>
                <a:spcPts val="0"/>
              </a:spcAft>
              <a:buFont typeface="Arial" pitchFamily="34" charset="0"/>
              <a:buChar char="•"/>
              <a:defRPr/>
            </a:pPr>
            <a:r>
              <a:rPr lang="tr-TR" dirty="0" smtClean="0"/>
              <a:t>Bitkileri uç almadan da gelişmeye bırakmak mümkündür. Bu takdirde en uçta kalan meyvelerin olgunlaşmalarında gecikme meydana gelebilir ve olgunluk gecikir.</a:t>
            </a:r>
          </a:p>
          <a:p>
            <a:pPr algn="just" eaLnBrk="1" fontAlgn="auto" hangingPunct="1">
              <a:spcAft>
                <a:spcPts val="0"/>
              </a:spcAft>
              <a:buFont typeface="Arial" pitchFamily="34" charset="0"/>
              <a:buChar char="•"/>
              <a:defRPr/>
            </a:pPr>
            <a:endParaRPr lang="tr-TR" dirty="0"/>
          </a:p>
        </p:txBody>
      </p:sp>
    </p:spTree>
  </p:cSld>
  <p:clrMapOvr>
    <a:masterClrMapping/>
  </p:clrMapOvr>
  <p:transition>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4.bp.blogspot.com/-29BPPlIQoSE/T3OsUFojHxI/AAAAAAAAAOo/TqHIqjEl-mM/s1600/u%C3%A7+alm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p:txBody>
          <a:bodyPr/>
          <a:lstStyle/>
          <a:p>
            <a:pPr eaLnBrk="1" hangingPunct="1"/>
            <a:r>
              <a:rPr lang="tr-TR" b="1" dirty="0" smtClean="0"/>
              <a:t>HASAT</a:t>
            </a:r>
            <a:endParaRPr lang="tr-TR" dirty="0" smtClean="0"/>
          </a:p>
        </p:txBody>
      </p:sp>
      <p:sp>
        <p:nvSpPr>
          <p:cNvPr id="3" name="2 İçerik Yer Tutucusu"/>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tr-TR" dirty="0" smtClean="0"/>
              <a:t>Domateslerde hasat elle veya makineli olarak yapılır. Elle hasatta, olgunlaşmış olan meyve bir elin avucu içine alınarak, döndürme ve kanırtma hareketi ile saptan ayrılır. Meyvenin sapa bağlantısı kuvvetli olan çeşitlerde, meyve saptan kolaylıkla ayrılır, fakat bazı çeşitlerde bağlantı kuvvetli olduğu için, meyve sapı salkıma bağlandığı boğumdan koparak, sap meyve üzerinde kalır. Bu gibi çeşitlerin hasattan sonraki meyve görünümleri, tüketici üzerinde psikolojik olarak daha taze bir görünüm hissi bıraktığı için, pazarlanmaları daha kolay olmaktadır. </a:t>
            </a:r>
          </a:p>
        </p:txBody>
      </p:sp>
      <p:pic>
        <p:nvPicPr>
          <p:cNvPr id="4" name="Picture 28" descr="http://www.gifs.net/Animation11/Food_and_Drinks/Vegetables/tomato.gif"/>
          <p:cNvPicPr>
            <a:picLocks noChangeAspect="1" noChangeArrowheads="1" noCrop="1"/>
          </p:cNvPicPr>
          <p:nvPr/>
        </p:nvPicPr>
        <p:blipFill>
          <a:blip r:embed="rId2" cstate="print"/>
          <a:srcRect/>
          <a:stretch>
            <a:fillRect/>
          </a:stretch>
        </p:blipFill>
        <p:spPr bwMode="auto">
          <a:xfrm>
            <a:off x="6572264" y="357166"/>
            <a:ext cx="1428760" cy="1009988"/>
          </a:xfrm>
          <a:prstGeom prst="rect">
            <a:avLst/>
          </a:prstGeom>
          <a:noFill/>
        </p:spPr>
      </p:pic>
    </p:spTree>
  </p:cSld>
  <p:clrMapOvr>
    <a:masterClrMapping/>
  </p:clrMapOvr>
  <p:transition>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www.gazetegercek.com/resim/09/12/topraksiz-serada-ilk-domates-hasadi-yapildi-2.jpg"/>
          <p:cNvPicPr>
            <a:picLocks noChangeAspect="1" noChangeArrowheads="1"/>
          </p:cNvPicPr>
          <p:nvPr/>
        </p:nvPicPr>
        <p:blipFill>
          <a:blip r:embed="rId2" cstate="print"/>
          <a:srcRect/>
          <a:stretch>
            <a:fillRect/>
          </a:stretch>
        </p:blipFill>
        <p:spPr bwMode="auto">
          <a:xfrm>
            <a:off x="0" y="0"/>
            <a:ext cx="4762500" cy="6858000"/>
          </a:xfrm>
          <a:prstGeom prst="rect">
            <a:avLst/>
          </a:prstGeom>
          <a:noFill/>
        </p:spPr>
      </p:pic>
      <p:pic>
        <p:nvPicPr>
          <p:cNvPr id="5" name="Picture 8" descr="http://mw2.google.com/mw-panoramio/photos/medium/44272762.jpg"/>
          <p:cNvPicPr>
            <a:picLocks noGrp="1" noChangeAspect="1" noChangeArrowheads="1"/>
          </p:cNvPicPr>
          <p:nvPr>
            <p:ph sz="quarter" idx="1"/>
          </p:nvPr>
        </p:nvPicPr>
        <p:blipFill>
          <a:blip r:embed="rId3" cstate="print"/>
          <a:srcRect/>
          <a:stretch>
            <a:fillRect/>
          </a:stretch>
        </p:blipFill>
        <p:spPr bwMode="auto">
          <a:xfrm>
            <a:off x="4788024" y="0"/>
            <a:ext cx="3571875" cy="6858000"/>
          </a:xfrm>
          <a:prstGeom prst="rect">
            <a:avLst/>
          </a:prstGeom>
          <a:noFill/>
        </p:spPr>
      </p:pic>
    </p:spTree>
  </p:cSld>
  <p:clrMapOvr>
    <a:masterClrMapping/>
  </p:clrMapOvr>
  <p:transition>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ritasroots.files.wordpress.com/2010/07/p709009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 name="Picture 6" descr="http://3.bp.blogspot.com/-xBfE8LdCtg8/UHeTom2WtUI/AAAAAAAACPs/q_rPm6qlx-Y/s1600/IMG_65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7686700" cy="5259530"/>
          </a:xfrm>
        </p:spPr>
        <p:txBody>
          <a:bodyPr rtlCol="0">
            <a:normAutofit/>
          </a:bodyPr>
          <a:lstStyle/>
          <a:p>
            <a:pPr algn="just" eaLnBrk="1" fontAlgn="auto" hangingPunct="1">
              <a:spcAft>
                <a:spcPts val="0"/>
              </a:spcAft>
              <a:buFont typeface="Arial" pitchFamily="34" charset="0"/>
              <a:buChar char="•"/>
              <a:defRPr/>
            </a:pPr>
            <a:r>
              <a:rPr lang="tr-TR" dirty="0" smtClean="0"/>
              <a:t>Ancak meyve üzerinde kalan sap, ambalaj ve nakliye esnasında diğer meyveleri zedeleyebileceği için, dökme olarak yapılan taşıma ve pazarlama esnasında arzu edilmezler. Bu gibi çeşitlerin hasatları biraz daha zordur ve tek katlı olarak ambalajlanma mecburiyetleri vardır. Bazı çeşitlerde bağlantı o kadar kuvvetlidir ki, meyveyi saptan ayırmak, ancak meyvenin yırtılması ile mümkün olmaktadır.</a:t>
            </a:r>
          </a:p>
        </p:txBody>
      </p:sp>
    </p:spTree>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857232"/>
            <a:ext cx="8115328" cy="5616720"/>
          </a:xfrm>
        </p:spPr>
        <p:txBody>
          <a:bodyPr>
            <a:normAutofit/>
          </a:bodyPr>
          <a:lstStyle/>
          <a:p>
            <a:r>
              <a:rPr lang="tr-TR" dirty="0" smtClean="0"/>
              <a:t>Meyvelerin sapa olan bağlantılarının zayıf olduğu çeşitlerde ise, hasat kolay olur ve meyveler saptan kolayca ayrılırlar. Hatta bazı çeşitlerde bağlantı o kadar zayıftır ki, olgunluk safhasına doğru gelen meyveler, pembe olum döneminde bile, kendi ağırlıkları ile yere düşerler. Bu gibi çeşitler makineli olarak hasada uygun olan çeşitlerdir. Ancak makineli hasatta, meyvelerin kendiliğinden yere düşecek kadar zayıf bağlantılı olmaları da istenmez. Bu sebeple makineli hasada uygun olan çeşitlerde bağlantı, makine taraklarının meyveleri sıyırmaları esnasında kolaylıkla kopacak kadar zayıf, fakat kendiliğinden ayrılmayacak kadar da kuvvetli olmalıdır.</a:t>
            </a:r>
          </a:p>
          <a:p>
            <a:endParaRPr lang="tr-TR"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Besin Değeri</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Protein ve yağ ihtiva etmez</a:t>
            </a:r>
          </a:p>
          <a:p>
            <a:r>
              <a:rPr lang="tr-TR" dirty="0" smtClean="0"/>
              <a:t>Vitamin ve </a:t>
            </a:r>
            <a:r>
              <a:rPr lang="tr-TR" dirty="0" err="1" smtClean="0"/>
              <a:t>Flovonidler</a:t>
            </a:r>
            <a:endParaRPr lang="tr-TR" dirty="0" smtClean="0"/>
          </a:p>
          <a:p>
            <a:r>
              <a:rPr lang="tr-TR" dirty="0" smtClean="0"/>
              <a:t>A ve C </a:t>
            </a:r>
            <a:r>
              <a:rPr lang="tr-TR" dirty="0" err="1" smtClean="0"/>
              <a:t>vit</a:t>
            </a:r>
            <a:r>
              <a:rPr lang="tr-TR" dirty="0" smtClean="0"/>
              <a:t>.</a:t>
            </a:r>
          </a:p>
          <a:p>
            <a:r>
              <a:rPr lang="tr-TR" dirty="0" err="1" smtClean="0"/>
              <a:t>Lycopen</a:t>
            </a:r>
            <a:endParaRPr lang="tr-TR" dirty="0" smtClean="0"/>
          </a:p>
          <a:p>
            <a:r>
              <a:rPr lang="tr-TR" dirty="0" smtClean="0"/>
              <a:t>Anti-kanserojen</a:t>
            </a:r>
          </a:p>
          <a:p>
            <a:r>
              <a:rPr lang="tr-TR" dirty="0" smtClean="0"/>
              <a:t>Sindirim sistemi kanser</a:t>
            </a:r>
          </a:p>
          <a:p>
            <a:r>
              <a:rPr lang="tr-TR" dirty="0" err="1" smtClean="0"/>
              <a:t>Tomatin</a:t>
            </a:r>
            <a:r>
              <a:rPr lang="tr-TR" dirty="0" smtClean="0"/>
              <a:t>-</a:t>
            </a:r>
            <a:r>
              <a:rPr lang="tr-TR" dirty="0" err="1" smtClean="0"/>
              <a:t>tomatdin</a:t>
            </a:r>
            <a:r>
              <a:rPr lang="tr-TR" dirty="0" smtClean="0"/>
              <a:t> antibiyotik etkili</a:t>
            </a:r>
          </a:p>
          <a:p>
            <a:r>
              <a:rPr lang="tr-TR" dirty="0" err="1" smtClean="0"/>
              <a:t>Romatizmal</a:t>
            </a:r>
            <a:r>
              <a:rPr lang="tr-TR" dirty="0" smtClean="0"/>
              <a:t> hastalık </a:t>
            </a:r>
            <a:r>
              <a:rPr lang="tr-TR" dirty="0" err="1" smtClean="0"/>
              <a:t>lar</a:t>
            </a:r>
            <a:endParaRPr lang="tr-TR" dirty="0" smtClean="0"/>
          </a:p>
          <a:p>
            <a:r>
              <a:rPr lang="tr-TR" dirty="0" smtClean="0"/>
              <a:t>Antialerjik</a:t>
            </a:r>
          </a:p>
          <a:p>
            <a:r>
              <a:rPr lang="tr-TR" dirty="0" smtClean="0"/>
              <a:t>Böbrekleri </a:t>
            </a:r>
            <a:r>
              <a:rPr lang="tr-TR" dirty="0" err="1" smtClean="0"/>
              <a:t>çalıştırı</a:t>
            </a:r>
            <a:endParaRPr lang="tr-TR" dirty="0" smtClean="0"/>
          </a:p>
          <a:p>
            <a:r>
              <a:rPr lang="tr-TR" dirty="0" smtClean="0"/>
              <a:t>Cilt sağlığı</a:t>
            </a:r>
          </a:p>
          <a:p>
            <a:endParaRPr lang="tr-TR" dirty="0" smtClean="0"/>
          </a:p>
          <a:p>
            <a:endParaRPr lang="tr-TR" dirty="0"/>
          </a:p>
        </p:txBody>
      </p:sp>
    </p:spTree>
  </p:cSld>
  <p:clrMapOvr>
    <a:masterClrMapping/>
  </p:clrMapOvr>
  <p:transition>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115300" cy="5500726"/>
          </a:xfrm>
        </p:spPr>
        <p:txBody>
          <a:bodyPr rtlCol="0">
            <a:normAutofit/>
          </a:bodyPr>
          <a:lstStyle/>
          <a:p>
            <a:pPr algn="just" eaLnBrk="1" fontAlgn="auto" hangingPunct="1">
              <a:spcAft>
                <a:spcPts val="0"/>
              </a:spcAft>
              <a:buFont typeface="Arial" pitchFamily="34" charset="0"/>
              <a:buChar char="•"/>
              <a:defRPr/>
            </a:pPr>
            <a:r>
              <a:rPr lang="tr-TR" dirty="0" smtClean="0"/>
              <a:t>Diğer taraftan makineli hasada uygun olan çeşitlerde aranan bir diğer özellikte, tarlada bitki üzerindeki meyvelerin %90 gibi büyük bir ekseriyetinin hasat olgunluğuna ulaşmış olmalarıdır. Buda ancak, konsantre meyve bağlama ve meyvelerin kırmızı olum döneminde bitki üzerinde bozulmadan 15 gün gibi uzun bir süre kalitelerini muhafaza etmeleri ile mümkündür. Bu da ancak meyvelerin sert etli ve kalın kabuklu olmaları ile mümkün olabilmektedir. Böylece meyveler hasat esnasında fazla </a:t>
            </a:r>
            <a:r>
              <a:rPr lang="tr-TR" dirty="0" err="1" smtClean="0"/>
              <a:t>zararlanmamaktadır</a:t>
            </a:r>
            <a:r>
              <a:rPr lang="tr-TR" dirty="0" smtClean="0"/>
              <a:t>.</a:t>
            </a:r>
          </a:p>
          <a:p>
            <a:pPr algn="just" eaLnBrk="1" fontAlgn="auto" hangingPunct="1">
              <a:spcAft>
                <a:spcPts val="0"/>
              </a:spcAft>
              <a:buFont typeface="Arial" pitchFamily="34" charset="0"/>
              <a:buChar char="•"/>
              <a:defRPr/>
            </a:pPr>
            <a:endParaRPr lang="tr-TR" dirty="0"/>
          </a:p>
        </p:txBody>
      </p:sp>
    </p:spTree>
  </p:cSld>
  <p:clrMapOvr>
    <a:masterClrMapping/>
  </p:clrMapOvr>
  <p:transition>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lgn="just">
              <a:buFont typeface="Arial" pitchFamily="34" charset="0"/>
              <a:buChar char="•"/>
              <a:defRPr/>
            </a:pPr>
            <a:r>
              <a:rPr lang="tr-TR" dirty="0" smtClean="0"/>
              <a:t>Hasat esnasında bitkilere zarar verilmemelidir. Zira elle hasatta birden fazla hasat söz konusudur. Bu sebeple sürgünler koparılmamalı ve sürgünlerin yerleri mümkünse değiştirilmemelidir. Çünkü yeri değiştirilen dallardaki meyveler güneş yanığı zararıyla karşı karşıya kalırlar. Hasattan sonra bitkilerin toparlanmalarını sağlamak amacıyla sulama yapılmalı ve karık içlerine sulama suyuyla beraber şerbetleme şeklinde </a:t>
            </a:r>
            <a:r>
              <a:rPr lang="tr-TR" dirty="0" err="1" smtClean="0"/>
              <a:t>N’lu</a:t>
            </a:r>
            <a:r>
              <a:rPr lang="tr-TR" dirty="0" smtClean="0"/>
              <a:t> gübreleme yapılmalıdır. </a:t>
            </a:r>
            <a:endParaRPr lang="tr-TR" dirty="0"/>
          </a:p>
        </p:txBody>
      </p:sp>
    </p:spTree>
  </p:cSld>
  <p:clrMapOvr>
    <a:masterClrMapping/>
  </p:clrMapOvr>
  <p:transition>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just">
              <a:buFont typeface="Arial" pitchFamily="34" charset="0"/>
              <a:buChar char="•"/>
              <a:defRPr/>
            </a:pPr>
            <a:r>
              <a:rPr lang="tr-TR" dirty="0" smtClean="0"/>
              <a:t>Sofralık domateslerde yapılacak hasat sayısı, çeşidin </a:t>
            </a:r>
            <a:r>
              <a:rPr lang="tr-TR" dirty="0" err="1" smtClean="0"/>
              <a:t>erkenciliğine</a:t>
            </a:r>
            <a:r>
              <a:rPr lang="tr-TR" dirty="0" smtClean="0"/>
              <a:t>, bölgenin iklim şartlarına, toprağın tipine ve vejetasyon periyodunun uzunluğuna bağlı olarak değişir. Erkenci çeşitlerde hasat 2-3 seferde bitmesine rağmen, ortanca ve geç çeşitlerde sezon boyunca 4-6 hasat yapılabilir.</a:t>
            </a:r>
          </a:p>
          <a:p>
            <a:pPr algn="just">
              <a:buFont typeface="Arial" pitchFamily="34" charset="0"/>
              <a:buChar char="•"/>
              <a:defRPr/>
            </a:pPr>
            <a:r>
              <a:rPr lang="tr-TR" dirty="0" smtClean="0"/>
              <a:t>Makine ile hasat bir seferde yapılır. Hasattan sonra bir miktar bitki gelişimi mümkün olsa bile, karlı olmayacağı için, tarla bozularak yeni ürüne tahsis edilir.</a:t>
            </a:r>
          </a:p>
          <a:p>
            <a:endParaRPr lang="tr-TR" dirty="0"/>
          </a:p>
        </p:txBody>
      </p:sp>
    </p:spTree>
  </p:cSld>
  <p:clrMapOvr>
    <a:masterClrMapping/>
  </p:clrMapOvr>
  <p:transition>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85750"/>
            <a:ext cx="8286780" cy="6000770"/>
          </a:xfrm>
        </p:spPr>
        <p:txBody>
          <a:bodyPr rtlCol="0">
            <a:normAutofit/>
          </a:bodyPr>
          <a:lstStyle/>
          <a:p>
            <a:pPr algn="just" eaLnBrk="1" fontAlgn="auto" hangingPunct="1">
              <a:spcAft>
                <a:spcPts val="0"/>
              </a:spcAft>
              <a:buFont typeface="Arial" pitchFamily="34" charset="0"/>
              <a:buChar char="•"/>
              <a:defRPr/>
            </a:pPr>
            <a:r>
              <a:rPr lang="tr-TR" b="1" dirty="0" smtClean="0"/>
              <a:t>Olgunluk tayini: </a:t>
            </a:r>
            <a:r>
              <a:rPr lang="tr-TR" dirty="0" smtClean="0"/>
              <a:t>Domateslerde olgunluk, meyve rengine göre kolayca anlaşılabilir. Yeme olgunluğuna gelmiş meyve kırmızı renkli olmalıdır. Kızarmış meyve bitki üzerinde beklerse giderek yumuşamaya başlar ve bir süre sonra sofralık özelliğini kaybeder. Bu sebeple normal kırmızı rengini almış olan meyvenin, yumuşamadan hasat edilmesi gerekir. Ancak meyvelerin uzak pazarlara gönderilmesi veya bir süre depolandıktan sonra pazarlanmaları icap ediyorsa, hasat için yeme olumu  safhasına  kadar  bekletilmeleri  mahzurlu  olur.  Bu  sebeple, domates meyvelerinde görülen farklı olgunluk dönemlerinin bilinmesinde fayda vardır. Domateslerde çeşitli olgunluk safhaları aşağıda tablo halinde verilmiştir .</a:t>
            </a:r>
          </a:p>
          <a:p>
            <a:pPr algn="just" eaLnBrk="1" fontAlgn="auto" hangingPunct="1">
              <a:spcAft>
                <a:spcPts val="0"/>
              </a:spcAft>
              <a:buFont typeface="Arial" pitchFamily="34" charset="0"/>
              <a:buNone/>
              <a:defRPr/>
            </a:pPr>
            <a:endParaRPr lang="tr-TR" dirty="0" smtClean="0"/>
          </a:p>
          <a:p>
            <a:pPr algn="just" eaLnBrk="1" fontAlgn="auto" hangingPunct="1">
              <a:spcAft>
                <a:spcPts val="0"/>
              </a:spcAft>
              <a:buFont typeface="Arial" pitchFamily="34" charset="0"/>
              <a:buChar char="•"/>
              <a:defRPr/>
            </a:pPr>
            <a:endParaRPr lang="tr-TR" dirty="0"/>
          </a:p>
        </p:txBody>
      </p:sp>
    </p:spTree>
  </p:cSld>
  <p:clrMapOvr>
    <a:masterClrMapping/>
  </p:clrMapOvr>
  <p:transition>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t2.gstatic.com/images?q=tbn:ANd9GcQMRqb16vDqXyDlIv6wkZ5JkO4O_R6O5GT6LQgWlLnaP7QLmgmo"/>
          <p:cNvPicPr>
            <a:picLocks noChangeAspect="1" noChangeArrowheads="1"/>
          </p:cNvPicPr>
          <p:nvPr/>
        </p:nvPicPr>
        <p:blipFill>
          <a:blip r:embed="rId2" cstate="print"/>
          <a:srcRect/>
          <a:stretch>
            <a:fillRect/>
          </a:stretch>
        </p:blipFill>
        <p:spPr bwMode="auto">
          <a:xfrm>
            <a:off x="0" y="0"/>
            <a:ext cx="9144000" cy="3357562"/>
          </a:xfrm>
          <a:prstGeom prst="rect">
            <a:avLst/>
          </a:prstGeom>
          <a:noFill/>
        </p:spPr>
      </p:pic>
      <p:pic>
        <p:nvPicPr>
          <p:cNvPr id="5" name="Picture 6" descr="Cherry Tomato Maturity &amp; Ripeness"/>
          <p:cNvPicPr>
            <a:picLocks noChangeAspect="1" noChangeArrowheads="1"/>
          </p:cNvPicPr>
          <p:nvPr/>
        </p:nvPicPr>
        <p:blipFill>
          <a:blip r:embed="rId3" cstate="print"/>
          <a:srcRect l="6250" r="6250" b="10203"/>
          <a:stretch>
            <a:fillRect/>
          </a:stretch>
        </p:blipFill>
        <p:spPr bwMode="auto">
          <a:xfrm>
            <a:off x="0" y="3357562"/>
            <a:ext cx="9144000" cy="3500438"/>
          </a:xfrm>
          <a:prstGeom prst="rect">
            <a:avLst/>
          </a:prstGeom>
          <a:noFill/>
        </p:spPr>
      </p:pic>
    </p:spTree>
  </p:cSld>
  <p:clrMapOvr>
    <a:masterClrMapping/>
  </p:clrMapOvr>
  <p:transition>
    <p:wipe di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42844" y="0"/>
          <a:ext cx="8658256" cy="5857893"/>
        </p:xfrm>
        <a:graphic>
          <a:graphicData uri="http://schemas.openxmlformats.org/drawingml/2006/table">
            <a:tbl>
              <a:tblPr/>
              <a:tblGrid>
                <a:gridCol w="2886085"/>
                <a:gridCol w="541141"/>
                <a:gridCol w="5231030"/>
              </a:tblGrid>
              <a:tr h="664770">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1" i="0" u="none" strike="noStrike" cap="none" normalizeH="0" baseline="0" dirty="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1" i="0" u="none" strike="noStrike" cap="none" normalizeH="0" baseline="0" dirty="0" smtClean="0">
                          <a:ln>
                            <a:noFill/>
                          </a:ln>
                          <a:solidFill>
                            <a:srgbClr val="FFFFFF"/>
                          </a:solidFill>
                          <a:effectLst/>
                          <a:latin typeface="Calibri" pitchFamily="34" charset="0"/>
                          <a:ea typeface="Times New Roman" pitchFamily="18" charset="0"/>
                          <a:cs typeface="Bookman Old Style" pitchFamily="18" charset="0"/>
                        </a:rPr>
                        <a:t>Olgunluk safhaları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rPr>
                        <a:t>[ Gün*</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123950" marR="0" lvl="0" indent="0" algn="ctr" defTabSz="914400" rtl="0" eaLnBrk="1" fontAlgn="base" latinLnBrk="0" hangingPunct="1">
                        <a:lnSpc>
                          <a:spcPts val="838"/>
                        </a:lnSpc>
                        <a:spcBef>
                          <a:spcPct val="0"/>
                        </a:spcBef>
                        <a:spcAft>
                          <a:spcPct val="0"/>
                        </a:spcAft>
                        <a:buClrTx/>
                        <a:buSzTx/>
                        <a:buFontTx/>
                        <a:buNone/>
                        <a:tabLst/>
                      </a:pPr>
                      <a:endParaRPr kumimoji="0" lang="tr-TR" sz="12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1123950" marR="0" lvl="0" indent="0" algn="ctr" defTabSz="914400" rtl="0" eaLnBrk="1" fontAlgn="base" latinLnBrk="0" hangingPunct="1">
                        <a:lnSpc>
                          <a:spcPts val="838"/>
                        </a:lnSpc>
                        <a:spcBef>
                          <a:spcPct val="0"/>
                        </a:spcBef>
                        <a:spcAft>
                          <a:spcPct val="0"/>
                        </a:spcAft>
                        <a:buClrTx/>
                        <a:buSzTx/>
                        <a:buFontTx/>
                        <a:buNone/>
                        <a:tabLst/>
                      </a:pPr>
                      <a:r>
                        <a:rPr kumimoji="0" lang="tr-TR" sz="12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rPr>
                        <a:t>Özellikleri</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66966">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Ham yeşil safha</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Times New Roman" pitchFamily="18" charset="0"/>
                        </a:rPr>
                        <a:t>-</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Meyveler dolmamış, genişleme devam ediyor, henüz köşeli şekilli,   renk  mat </a:t>
                      </a: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yeşil,   </a:t>
                      </a:r>
                      <a:r>
                        <a:rPr kumimoji="0" lang="tr-TR" sz="1200" b="0"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karpeUerde</a:t>
                      </a: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jelimsi   sıvı   tam oluşmamış. Meyve, keskin bıçakla </a:t>
                      </a: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kesildiğinde tohumlar da ortadan kesilebiliyor. Tohumlar çimlenme özelliğini </a:t>
                      </a: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kazanmamışlardır.    Meyveler    suni    ortamda    düzgün olgunlaşmaz.</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00223">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Yeşil olum safhası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0</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Meyveler parlak yeşil, dolgun ve yuvarlak şekilli, üzerleri henüz mumlu. </a:t>
                      </a: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Tohumlar jelimsi sıvı içine gömülmüş durumda ve bıçakla kesilmezler, çimlenme </a:t>
                      </a:r>
                    </a:p>
                    <a:p>
                      <a:pPr marL="0" marR="0" lvl="0" indent="11113"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11113"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özelliğini kazanmışlardır. Meyveler suni ortamda düzgün olgunlaşma gösterirler.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64770">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Geçiş safhası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175" marR="0" lvl="0" indent="-3175"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3175" marR="0" lvl="0" indent="-3175"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Meyveler çiçek burnundan itibaren pembe renge dönmeye başlarlar, plasenta </a:t>
                      </a:r>
                    </a:p>
                    <a:p>
                      <a:pPr marL="3175" marR="0" lvl="0" indent="-3175"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3175" marR="0" lvl="0" indent="-3175"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pembelesmeve başlamıştır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66854">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Dönüş safhası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938" marR="0" lvl="0" indent="-7938" algn="ctr" defTabSz="914400" rtl="0" eaLnBrk="1" fontAlgn="base" latinLnBrk="0" hangingPunct="1">
                        <a:lnSpc>
                          <a:spcPts val="775"/>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7938" marR="0" lvl="0" indent="-7938" algn="ctr" defTabSz="914400" rtl="0" eaLnBrk="1" fontAlgn="base" latinLnBrk="0" hangingPunct="1">
                        <a:lnSpc>
                          <a:spcPts val="775"/>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7938" marR="0" lvl="0" indent="-7938" algn="ctr" defTabSz="914400" rtl="0" eaLnBrk="1" fontAlgn="base" latinLnBrk="0" hangingPunct="1">
                        <a:lnSpc>
                          <a:spcPts val="775"/>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Pembe renk, çiçek burnundan itibaren meyvenin %10-30'unu kaplamış </a:t>
                      </a:r>
                    </a:p>
                    <a:p>
                      <a:pPr marL="7938" marR="0" lvl="0" indent="-7938" algn="ctr" defTabSz="914400" rtl="0" eaLnBrk="1" fontAlgn="base" latinLnBrk="0" hangingPunct="1">
                        <a:lnSpc>
                          <a:spcPts val="775"/>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7938" marR="0" lvl="0" indent="-7938" algn="ctr" defTabSz="914400" rtl="0" eaLnBrk="1" fontAlgn="base" latinLnBrk="0" hangingPunct="1">
                        <a:lnSpc>
                          <a:spcPts val="775"/>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durumdadır.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64770">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Pembe olum safhası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6</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3175" algn="ctr" defTabSz="914400" rtl="0" eaLnBrk="1" fontAlgn="base" latinLnBrk="0" hangingPunct="1">
                        <a:lnSpc>
                          <a:spcPts val="78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3175" algn="ctr" defTabSz="914400" rtl="0" eaLnBrk="1" fontAlgn="base" latinLnBrk="0" hangingPunct="1">
                        <a:lnSpc>
                          <a:spcPts val="78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Pembe renk kırmızıya dönmeye başlamış ve meyvemim %30-60'ını kaplamış </a:t>
                      </a:r>
                    </a:p>
                    <a:p>
                      <a:pPr marL="0" marR="0" lvl="0" indent="3175" algn="ctr" defTabSz="914400" rtl="0" eaLnBrk="1" fontAlgn="base" latinLnBrk="0" hangingPunct="1">
                        <a:lnSpc>
                          <a:spcPts val="78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3175" algn="ctr" defTabSz="914400" rtl="0" eaLnBrk="1" fontAlgn="base" latinLnBrk="0" hangingPunct="1">
                        <a:lnSpc>
                          <a:spcPts val="78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durumdadır.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64770">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Açık kırmızı safha</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8</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Pembe ve kırmızı renk meyvenin %60-90'ım kaplamıştır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64770">
                <a:tc>
                  <a:txBody>
                    <a:bodyPr/>
                    <a:lstStyle/>
                    <a:p>
                      <a:pPr marL="7938" marR="0" lvl="0" indent="-7938" algn="ctr" defTabSz="914400" rtl="0" eaLnBrk="1" fontAlgn="base" latinLnBrk="0" hangingPunct="1">
                        <a:lnSpc>
                          <a:spcPts val="813"/>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7938" marR="0" lvl="0" indent="-7938" algn="ctr" defTabSz="914400" rtl="0" eaLnBrk="1" fontAlgn="base" latinLnBrk="0" hangingPunct="1">
                        <a:lnSpc>
                          <a:spcPts val="813"/>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Kırmızı olum safhası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10</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Meyvenin en az %90'ı kırmızı renklidir.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4 Dikdörtgen"/>
          <p:cNvSpPr/>
          <p:nvPr/>
        </p:nvSpPr>
        <p:spPr>
          <a:xfrm>
            <a:off x="357158" y="6000768"/>
            <a:ext cx="8215370" cy="646331"/>
          </a:xfrm>
          <a:prstGeom prst="rect">
            <a:avLst/>
          </a:prstGeom>
        </p:spPr>
        <p:txBody>
          <a:bodyPr wrap="square">
            <a:spAutoFit/>
          </a:bodyPr>
          <a:lstStyle/>
          <a:p>
            <a:pPr fontAlgn="auto">
              <a:spcBef>
                <a:spcPts val="0"/>
              </a:spcBef>
              <a:spcAft>
                <a:spcPts val="0"/>
              </a:spcAft>
              <a:defRPr/>
            </a:pPr>
            <a:r>
              <a:rPr lang="tr-TR" dirty="0">
                <a:latin typeface="+mn-lt"/>
              </a:rPr>
              <a:t>Yeşil olum safhası </a:t>
            </a:r>
            <a:r>
              <a:rPr lang="tr-TR" b="1" dirty="0">
                <a:latin typeface="+mn-lt"/>
              </a:rPr>
              <a:t>0 </a:t>
            </a:r>
            <a:r>
              <a:rPr lang="tr-TR" dirty="0">
                <a:latin typeface="+mn-lt"/>
              </a:rPr>
              <a:t>kabul edilerek, bu safhadan itibaren geçen gün sayısını</a:t>
            </a:r>
            <a:r>
              <a:rPr lang="tr-TR" strike="sngStrike" dirty="0">
                <a:latin typeface="+mn-lt"/>
              </a:rPr>
              <a:t> </a:t>
            </a:r>
            <a:r>
              <a:rPr lang="tr-TR" dirty="0">
                <a:latin typeface="+mn-lt"/>
              </a:rPr>
              <a:t>belirtmektedir.</a:t>
            </a:r>
          </a:p>
        </p:txBody>
      </p:sp>
    </p:spTree>
  </p:cSld>
  <p:clrMapOvr>
    <a:masterClrMapping/>
  </p:clrMapOvr>
  <p:transition>
    <p:wipe dir="d"/>
  </p:transition>
</p:sld>
</file>

<file path=ppt/slides/slide1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 name="Picture 6" descr="http://i-cdn.apartmenttherapy.com/uimages/kitchen/2009_09_02-tomatoes.jpg"/>
          <p:cNvPicPr>
            <a:picLocks noChangeAspect="1" noChangeArrowheads="1"/>
          </p:cNvPicPr>
          <p:nvPr/>
        </p:nvPicPr>
        <p:blipFill>
          <a:blip r:embed="rId2" cstate="print"/>
          <a:srcRect/>
          <a:stretch>
            <a:fillRect/>
          </a:stretch>
        </p:blipFill>
        <p:spPr bwMode="auto">
          <a:xfrm>
            <a:off x="3500430" y="2571744"/>
            <a:ext cx="5643570" cy="42862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10" descr="http://i.dailymail.co.uk/i/pix/2008/10/26/article-1080695-023F8B2F000005DC-584_468x312.jpg"/>
          <p:cNvPicPr>
            <a:picLocks noChangeAspect="1" noChangeArrowheads="1"/>
          </p:cNvPicPr>
          <p:nvPr/>
        </p:nvPicPr>
        <p:blipFill>
          <a:blip r:embed="rId3" cstate="print"/>
          <a:srcRect/>
          <a:stretch>
            <a:fillRect/>
          </a:stretch>
        </p:blipFill>
        <p:spPr bwMode="auto">
          <a:xfrm>
            <a:off x="0" y="0"/>
            <a:ext cx="4962605" cy="42148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5" name="Picture 8" descr="http://njaes.rutgers.edu/images/titles/tomato-varieties-header.jpg"/>
          <p:cNvPicPr>
            <a:picLocks noChangeAspect="1" noChangeArrowheads="1"/>
          </p:cNvPicPr>
          <p:nvPr/>
        </p:nvPicPr>
        <p:blipFill>
          <a:blip r:embed="rId2" cstate="print"/>
          <a:srcRect/>
          <a:stretch>
            <a:fillRect/>
          </a:stretch>
        </p:blipFill>
        <p:spPr bwMode="auto">
          <a:xfrm>
            <a:off x="0" y="3643314"/>
            <a:ext cx="9144000" cy="3214686"/>
          </a:xfrm>
          <a:prstGeom prst="rect">
            <a:avLst/>
          </a:prstGeom>
          <a:noFill/>
        </p:spPr>
      </p:pic>
      <p:pic>
        <p:nvPicPr>
          <p:cNvPr id="6" name="Picture 6" descr="http://1.bp.blogspot.com/_imhLZ-gE5aM/TIOMKLQDI_I/AAAAAAAACJ0/d3LyytrhU1c/s1600/tomatoes2.jpg"/>
          <p:cNvPicPr>
            <a:picLocks noChangeAspect="1" noChangeArrowheads="1"/>
          </p:cNvPicPr>
          <p:nvPr/>
        </p:nvPicPr>
        <p:blipFill>
          <a:blip r:embed="rId3" cstate="print"/>
          <a:srcRect b="7273"/>
          <a:stretch>
            <a:fillRect/>
          </a:stretch>
        </p:blipFill>
        <p:spPr bwMode="auto">
          <a:xfrm>
            <a:off x="0" y="0"/>
            <a:ext cx="9144000" cy="3643314"/>
          </a:xfrm>
          <a:prstGeom prst="rect">
            <a:avLst/>
          </a:prstGeom>
          <a:noFill/>
        </p:spPr>
      </p:pic>
    </p:spTree>
  </p:cSld>
  <p:clrMapOvr>
    <a:masterClrMapping/>
  </p:clrMapOvr>
  <p:transition>
    <p:wipe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098" name="Picture 2" descr="http://t2.gstatic.com/images?q=tbn:ANd9GcTcvITRg2nbthTXuUdJkaz8QD7FNEMV86w3ZHJ_AW2ASJjZ0Xby"/>
          <p:cNvPicPr>
            <a:picLocks noChangeAspect="1" noChangeArrowheads="1"/>
          </p:cNvPicPr>
          <p:nvPr/>
        </p:nvPicPr>
        <p:blipFill>
          <a:blip r:embed="rId2" cstate="print"/>
          <a:srcRect/>
          <a:stretch>
            <a:fillRect/>
          </a:stretch>
        </p:blipFill>
        <p:spPr bwMode="auto">
          <a:xfrm>
            <a:off x="714348" y="1214422"/>
            <a:ext cx="2619375" cy="1743076"/>
          </a:xfrm>
          <a:prstGeom prst="rect">
            <a:avLst/>
          </a:prstGeom>
          <a:noFill/>
        </p:spPr>
      </p:pic>
      <p:pic>
        <p:nvPicPr>
          <p:cNvPr id="4100" name="Picture 4" descr="http://www.visualphotos.com/photo/2x3680802/plum_tomatoes_on_the_vine_955484.jpg"/>
          <p:cNvPicPr>
            <a:picLocks noChangeAspect="1" noChangeArrowheads="1"/>
          </p:cNvPicPr>
          <p:nvPr/>
        </p:nvPicPr>
        <p:blipFill>
          <a:blip r:embed="rId3" cstate="print"/>
          <a:srcRect t="8333"/>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media.canada.com/b17a5268-e809-4db2-a84b-06fc4c00d03e/M2X00191_tomatoes033120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Botanik Özellikleri</a:t>
            </a:r>
            <a:endParaRPr lang="tr-TR" dirty="0"/>
          </a:p>
        </p:txBody>
      </p:sp>
      <p:sp>
        <p:nvSpPr>
          <p:cNvPr id="3" name="2 İçerik Yer Tutucusu"/>
          <p:cNvSpPr>
            <a:spLocks noGrp="1"/>
          </p:cNvSpPr>
          <p:nvPr>
            <p:ph sz="quarter" idx="1"/>
          </p:nvPr>
        </p:nvSpPr>
        <p:spPr/>
        <p:txBody>
          <a:bodyPr/>
          <a:lstStyle/>
          <a:p>
            <a:r>
              <a:rPr lang="tr-TR" dirty="0" smtClean="0"/>
              <a:t>Domates tohum çimlenmesinden sonra </a:t>
            </a:r>
            <a:r>
              <a:rPr lang="tr-TR" dirty="0" err="1" smtClean="0"/>
              <a:t>radikuladan</a:t>
            </a:r>
            <a:r>
              <a:rPr lang="tr-TR" dirty="0" smtClean="0"/>
              <a:t> kök sistemi </a:t>
            </a:r>
            <a:r>
              <a:rPr lang="tr-TR" dirty="0" err="1" smtClean="0"/>
              <a:t>plumuladan</a:t>
            </a:r>
            <a:r>
              <a:rPr lang="tr-TR" dirty="0" smtClean="0"/>
              <a:t> ise toprak üstü aksamı oluşur</a:t>
            </a:r>
          </a:p>
          <a:p>
            <a:r>
              <a:rPr lang="tr-TR" dirty="0" smtClean="0"/>
              <a:t>Ilıman iklim şartlarında tek yıllık</a:t>
            </a:r>
          </a:p>
          <a:p>
            <a:r>
              <a:rPr lang="tr-TR" dirty="0" smtClean="0"/>
              <a:t>Tropik koşullarda çok yıllık</a:t>
            </a:r>
          </a:p>
          <a:p>
            <a:r>
              <a:rPr lang="tr-TR" dirty="0" smtClean="0"/>
              <a:t>Birkaç yıl daha verim</a:t>
            </a:r>
            <a:endParaRPr lang="tr-TR" dirty="0"/>
          </a:p>
        </p:txBody>
      </p:sp>
    </p:spTree>
  </p:cSld>
  <p:clrMapOvr>
    <a:masterClrMapping/>
  </p:clrMapOvr>
  <p:transition>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4" descr="http://solanaseeds.netfirms.com/p20blue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4.bp.blogspot.com/-XpX7miqf4WE/Tm65xaxWAUI/AAAAAAAAJfI/rTeA7GCNSPM/s1600/0913SnowWhiteGreatWhiteToma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KÖK</a:t>
            </a:r>
            <a:endParaRPr lang="tr-TR" dirty="0"/>
          </a:p>
        </p:txBody>
      </p:sp>
      <p:sp>
        <p:nvSpPr>
          <p:cNvPr id="3" name="2 İçerik Yer Tutucusu"/>
          <p:cNvSpPr>
            <a:spLocks noGrp="1"/>
          </p:cNvSpPr>
          <p:nvPr>
            <p:ph sz="quarter" idx="1"/>
          </p:nvPr>
        </p:nvSpPr>
        <p:spPr>
          <a:xfrm>
            <a:off x="457200" y="1285860"/>
            <a:ext cx="4762872" cy="3223260"/>
          </a:xfrm>
        </p:spPr>
        <p:txBody>
          <a:bodyPr>
            <a:normAutofit lnSpcReduction="10000"/>
          </a:bodyPr>
          <a:lstStyle/>
          <a:p>
            <a:r>
              <a:rPr lang="tr-TR" dirty="0" smtClean="0"/>
              <a:t>Derin köklüdür</a:t>
            </a:r>
          </a:p>
          <a:p>
            <a:r>
              <a:rPr lang="tr-TR" dirty="0" smtClean="0"/>
              <a:t>Fide dönemi kazık kök</a:t>
            </a:r>
          </a:p>
          <a:p>
            <a:r>
              <a:rPr lang="tr-TR" dirty="0" smtClean="0"/>
              <a:t>Kazık kök şaşırtma olmazsa 150 cm ye ulaşabilir</a:t>
            </a:r>
          </a:p>
          <a:p>
            <a:r>
              <a:rPr lang="tr-TR" dirty="0" smtClean="0"/>
              <a:t>Fide kullanıldığı için 15-20 cm den itibaren dallanır</a:t>
            </a:r>
          </a:p>
          <a:p>
            <a:r>
              <a:rPr lang="tr-TR" dirty="0" smtClean="0"/>
              <a:t>Köklerin çoğunluğu toprağın 15-20 cm</a:t>
            </a:r>
            <a:endParaRPr lang="tr-TR" dirty="0"/>
          </a:p>
        </p:txBody>
      </p:sp>
      <p:pic>
        <p:nvPicPr>
          <p:cNvPr id="21506" name="Picture 2" descr="http://www.forestryimages.org/images/384x256/1570801.jpg"/>
          <p:cNvPicPr>
            <a:picLocks noChangeAspect="1" noChangeArrowheads="1"/>
          </p:cNvPicPr>
          <p:nvPr/>
        </p:nvPicPr>
        <p:blipFill>
          <a:blip r:embed="rId2" cstate="print"/>
          <a:srcRect/>
          <a:stretch>
            <a:fillRect/>
          </a:stretch>
        </p:blipFill>
        <p:spPr bwMode="auto">
          <a:xfrm>
            <a:off x="5292080" y="0"/>
            <a:ext cx="3695700" cy="2016224"/>
          </a:xfrm>
          <a:prstGeom prst="rect">
            <a:avLst/>
          </a:prstGeom>
          <a:noFill/>
        </p:spPr>
      </p:pic>
      <p:pic>
        <p:nvPicPr>
          <p:cNvPr id="21508" name="Picture 4" descr="http://www.mtnhighwater.com/wp-content/uploads/2009/04/tomato-roots.jpg"/>
          <p:cNvPicPr>
            <a:picLocks noChangeAspect="1" noChangeArrowheads="1"/>
          </p:cNvPicPr>
          <p:nvPr/>
        </p:nvPicPr>
        <p:blipFill>
          <a:blip r:embed="rId3" cstate="print"/>
          <a:srcRect/>
          <a:stretch>
            <a:fillRect/>
          </a:stretch>
        </p:blipFill>
        <p:spPr bwMode="auto">
          <a:xfrm>
            <a:off x="1691680" y="4293096"/>
            <a:ext cx="2343150" cy="2286001"/>
          </a:xfrm>
          <a:prstGeom prst="rect">
            <a:avLst/>
          </a:prstGeom>
          <a:noFill/>
        </p:spPr>
      </p:pic>
      <p:pic>
        <p:nvPicPr>
          <p:cNvPr id="21510" name="Picture 6" descr="http://bonnieplants.com/wp-content/uploads/2011/10/tomato-plant-roots.jpg"/>
          <p:cNvPicPr>
            <a:picLocks noChangeAspect="1" noChangeArrowheads="1"/>
          </p:cNvPicPr>
          <p:nvPr/>
        </p:nvPicPr>
        <p:blipFill>
          <a:blip r:embed="rId4" cstate="print"/>
          <a:srcRect/>
          <a:stretch>
            <a:fillRect/>
          </a:stretch>
        </p:blipFill>
        <p:spPr bwMode="auto">
          <a:xfrm>
            <a:off x="4922335" y="1988840"/>
            <a:ext cx="4221665" cy="4706888"/>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GÖVDE</a:t>
            </a:r>
            <a:endParaRPr lang="tr-TR"/>
          </a:p>
        </p:txBody>
      </p:sp>
      <p:sp>
        <p:nvSpPr>
          <p:cNvPr id="3" name="2 İçerik Yer Tutucusu"/>
          <p:cNvSpPr>
            <a:spLocks noGrp="1"/>
          </p:cNvSpPr>
          <p:nvPr>
            <p:ph sz="quarter" idx="1"/>
          </p:nvPr>
        </p:nvSpPr>
        <p:spPr/>
        <p:txBody>
          <a:bodyPr/>
          <a:lstStyle/>
          <a:p>
            <a:r>
              <a:rPr lang="tr-TR" dirty="0" smtClean="0"/>
              <a:t>Önce otsu, yaşlandıkça yarı-odunsu</a:t>
            </a:r>
          </a:p>
          <a:p>
            <a:r>
              <a:rPr lang="tr-TR" dirty="0" smtClean="0"/>
              <a:t>Köşeli tüylü, yaşlandıkça içi boş</a:t>
            </a:r>
          </a:p>
          <a:p>
            <a:r>
              <a:rPr lang="tr-TR" dirty="0" smtClean="0"/>
              <a:t>Boğumlardan yaprak çıkar</a:t>
            </a:r>
          </a:p>
          <a:p>
            <a:r>
              <a:rPr lang="tr-TR" dirty="0" smtClean="0"/>
              <a:t>Dik duramaz</a:t>
            </a:r>
          </a:p>
          <a:p>
            <a:r>
              <a:rPr lang="tr-TR" dirty="0" smtClean="0"/>
              <a:t>Boğum arası uzunluk çeşide göre değişir</a:t>
            </a:r>
          </a:p>
          <a:p>
            <a:r>
              <a:rPr lang="tr-TR" dirty="0" smtClean="0"/>
              <a:t>Tüylere dokulunca tipik domates kokusu</a:t>
            </a:r>
          </a:p>
          <a:p>
            <a:endParaRPr lang="tr-TR"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Gövde</a:t>
            </a:r>
            <a:endParaRPr lang="tr-TR" dirty="0"/>
          </a:p>
        </p:txBody>
      </p:sp>
      <p:sp>
        <p:nvSpPr>
          <p:cNvPr id="3" name="2 İçerik Yer Tutucusu"/>
          <p:cNvSpPr>
            <a:spLocks noGrp="1"/>
          </p:cNvSpPr>
          <p:nvPr>
            <p:ph sz="quarter" idx="1"/>
          </p:nvPr>
        </p:nvSpPr>
        <p:spPr/>
        <p:txBody>
          <a:bodyPr>
            <a:normAutofit/>
          </a:bodyPr>
          <a:lstStyle/>
          <a:p>
            <a:r>
              <a:rPr lang="tr-TR" dirty="0" smtClean="0"/>
              <a:t>Üç tip gövde</a:t>
            </a:r>
          </a:p>
          <a:p>
            <a:r>
              <a:rPr lang="tr-TR" dirty="0" smtClean="0"/>
              <a:t>1. sırık tipler-</a:t>
            </a:r>
            <a:r>
              <a:rPr lang="tr-TR" dirty="0" err="1" smtClean="0"/>
              <a:t>indeterminate</a:t>
            </a:r>
            <a:r>
              <a:rPr lang="tr-TR" dirty="0" smtClean="0"/>
              <a:t>-sınırsız büyüme-büyüme ucu sürekli yaprak oluşturur uçta çiçek yok- sera çeşitleri</a:t>
            </a:r>
          </a:p>
          <a:p>
            <a:r>
              <a:rPr lang="tr-TR" dirty="0" smtClean="0"/>
              <a:t>2. </a:t>
            </a:r>
            <a:r>
              <a:rPr lang="tr-TR" dirty="0" err="1" smtClean="0"/>
              <a:t>Determinate</a:t>
            </a:r>
            <a:r>
              <a:rPr lang="tr-TR" dirty="0" smtClean="0"/>
              <a:t>-sınırlı büyüme, gövdede çiçek salkımı yok gövde ucu çiçek salkımı ile son</a:t>
            </a:r>
          </a:p>
          <a:p>
            <a:r>
              <a:rPr lang="tr-TR" dirty="0" smtClean="0"/>
              <a:t>3. </a:t>
            </a:r>
            <a:r>
              <a:rPr lang="tr-TR" dirty="0" err="1" smtClean="0"/>
              <a:t>Semideterminate</a:t>
            </a:r>
            <a:r>
              <a:rPr lang="tr-TR" dirty="0" smtClean="0"/>
              <a:t>- ana gövde üzerinde bir miktar çiçek-büyüme ucu çiçek ile son buluyor.</a:t>
            </a:r>
          </a:p>
          <a:p>
            <a:r>
              <a:rPr lang="tr-TR" dirty="0" smtClean="0"/>
              <a:t>Oturak- bodur çeşitler</a:t>
            </a:r>
          </a:p>
          <a:p>
            <a:endParaRPr lang="tr-T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 name="Picture 2" descr="http://t0.gstatic.com/images?q=tbn:ANd9GcSSnM-4VuWABlXXetrAvKGOaO0b-PoUI_K7xwws2ybZFqRLHaZA"/>
          <p:cNvPicPr>
            <a:picLocks noChangeAspect="1" noChangeArrowheads="1"/>
          </p:cNvPicPr>
          <p:nvPr/>
        </p:nvPicPr>
        <p:blipFill>
          <a:blip r:embed="rId2" cstate="print"/>
          <a:srcRect l="4250" r="4250"/>
          <a:stretch>
            <a:fillRect/>
          </a:stretch>
        </p:blipFill>
        <p:spPr>
          <a:xfrm>
            <a:off x="4214810" y="0"/>
            <a:ext cx="4714908" cy="3286124"/>
          </a:xfrm>
          <a:prstGeom prst="rect">
            <a:avLst/>
          </a:prstGeom>
          <a:noFill/>
        </p:spPr>
      </p:pic>
      <p:pic>
        <p:nvPicPr>
          <p:cNvPr id="1026" name="Picture 2" descr="http://img.blogcu.com/uploads/kirazoglu_tomato.jpg"/>
          <p:cNvPicPr>
            <a:picLocks noChangeAspect="1" noChangeArrowheads="1"/>
          </p:cNvPicPr>
          <p:nvPr/>
        </p:nvPicPr>
        <p:blipFill>
          <a:blip r:embed="rId3" cstate="print"/>
          <a:srcRect/>
          <a:stretch>
            <a:fillRect/>
          </a:stretch>
        </p:blipFill>
        <p:spPr bwMode="auto">
          <a:xfrm>
            <a:off x="0" y="0"/>
            <a:ext cx="4214810" cy="3281349"/>
          </a:xfrm>
          <a:prstGeom prst="rect">
            <a:avLst/>
          </a:prstGeom>
          <a:noFill/>
        </p:spPr>
      </p:pic>
      <p:pic>
        <p:nvPicPr>
          <p:cNvPr id="1030" name="Picture 6" descr="http://www.afsin.gov.tr/haberresim/s%C4%B1r%C4%B1kd3.JPG"/>
          <p:cNvPicPr>
            <a:picLocks noChangeAspect="1" noChangeArrowheads="1"/>
          </p:cNvPicPr>
          <p:nvPr/>
        </p:nvPicPr>
        <p:blipFill>
          <a:blip r:embed="rId4" cstate="print"/>
          <a:srcRect/>
          <a:stretch>
            <a:fillRect/>
          </a:stretch>
        </p:blipFill>
        <p:spPr bwMode="auto">
          <a:xfrm>
            <a:off x="4286248" y="3286124"/>
            <a:ext cx="4572032" cy="3571876"/>
          </a:xfrm>
          <a:prstGeom prst="rect">
            <a:avLst/>
          </a:prstGeom>
          <a:noFill/>
        </p:spPr>
      </p:pic>
      <p:pic>
        <p:nvPicPr>
          <p:cNvPr id="1032" name="Picture 8" descr="http://t3.gstatic.com/images?q=tbn:ANd9GcTNfUjhHiMCQ69uGYvzvi4cnrAafufRt53og525EZNdAxdWNMM8KQ"/>
          <p:cNvPicPr>
            <a:picLocks noChangeAspect="1" noChangeArrowheads="1"/>
          </p:cNvPicPr>
          <p:nvPr/>
        </p:nvPicPr>
        <p:blipFill>
          <a:blip r:embed="rId5" cstate="print"/>
          <a:srcRect/>
          <a:stretch>
            <a:fillRect/>
          </a:stretch>
        </p:blipFill>
        <p:spPr bwMode="auto">
          <a:xfrm>
            <a:off x="0" y="3286124"/>
            <a:ext cx="4286248" cy="3571876"/>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Gövde</a:t>
            </a:r>
            <a:endParaRPr lang="tr-TR" dirty="0"/>
          </a:p>
        </p:txBody>
      </p:sp>
      <p:sp>
        <p:nvSpPr>
          <p:cNvPr id="3" name="2 İçerik Yer Tutucusu"/>
          <p:cNvSpPr>
            <a:spLocks noGrp="1"/>
          </p:cNvSpPr>
          <p:nvPr>
            <p:ph sz="quarter" idx="1"/>
          </p:nvPr>
        </p:nvSpPr>
        <p:spPr/>
        <p:txBody>
          <a:bodyPr/>
          <a:lstStyle/>
          <a:p>
            <a:r>
              <a:rPr lang="tr-TR" dirty="0" smtClean="0"/>
              <a:t>Kültürü yapılan çeşitlerde her iki boğumda bir çiçek salkımı oluşur- bir boş-bir dolu</a:t>
            </a:r>
          </a:p>
          <a:p>
            <a:r>
              <a:rPr lang="tr-TR" dirty="0" smtClean="0"/>
              <a:t>Gövde toprakla temas ettiği yerde köklenir</a:t>
            </a:r>
          </a:p>
          <a:p>
            <a:r>
              <a:rPr lang="tr-TR" dirty="0" smtClean="0"/>
              <a:t>Boğaz doldurma ile saçak kökler oluşur</a:t>
            </a:r>
          </a:p>
          <a:p>
            <a:r>
              <a:rPr lang="tr-TR" dirty="0" smtClean="0"/>
              <a:t>Daha iyi beslenme ve tutunma sağlar</a:t>
            </a:r>
          </a:p>
          <a:p>
            <a:endParaRPr lang="tr-TR" dirty="0" smtClean="0"/>
          </a:p>
          <a:p>
            <a:r>
              <a:rPr lang="tr-TR" dirty="0" smtClean="0"/>
              <a:t>Koltuk sürgünleri çelik olarak kullanılabilir</a:t>
            </a:r>
            <a:endParaRPr lang="tr-TR"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1.bp.blogspot.com/-mDeVDgyHOGg/UOQHWU19IGI/AAAAAAAAARQ/pFXPd3Pu5gk/s1600/1251851_f520.jpg">
            <a:hlinkClick r:id="rId2"/>
          </p:cNvPr>
          <p:cNvPicPr>
            <a:picLocks noChangeAspect="1" noChangeArrowheads="1"/>
          </p:cNvPicPr>
          <p:nvPr/>
        </p:nvPicPr>
        <p:blipFill>
          <a:blip r:embed="rId3" cstate="print"/>
          <a:srcRect/>
          <a:stretch>
            <a:fillRect/>
          </a:stretch>
        </p:blipFill>
        <p:spPr bwMode="auto">
          <a:xfrm>
            <a:off x="1259632" y="620688"/>
            <a:ext cx="6552728" cy="6325904"/>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gaclar.net/forum/attachments/topraksiz-tarim/53495d1227355367-sahibinden_s7301904.jpg">
            <a:hlinkClick r:id="rId2"/>
          </p:cNvPr>
          <p:cNvPicPr>
            <a:picLocks noChangeAspect="1" noChangeArrowheads="1"/>
          </p:cNvPicPr>
          <p:nvPr/>
        </p:nvPicPr>
        <p:blipFill>
          <a:blip r:embed="rId3" cstate="print"/>
          <a:srcRect/>
          <a:stretch>
            <a:fillRect/>
          </a:stretch>
        </p:blipFill>
        <p:spPr bwMode="auto">
          <a:xfrm>
            <a:off x="4616624" y="0"/>
            <a:ext cx="4527376" cy="3395532"/>
          </a:xfrm>
          <a:prstGeom prst="rect">
            <a:avLst/>
          </a:prstGeom>
          <a:noFill/>
        </p:spPr>
      </p:pic>
      <p:pic>
        <p:nvPicPr>
          <p:cNvPr id="1028" name="Picture 4" descr="http://t0.gstatic.com/images?q=tbn:ANd9GcT6zhONaWJYm4hnhkRJMTpRD-SsI73im1qOevS0BDbDoV0f-j3G5w"/>
          <p:cNvPicPr>
            <a:picLocks noChangeAspect="1" noChangeArrowheads="1"/>
          </p:cNvPicPr>
          <p:nvPr/>
        </p:nvPicPr>
        <p:blipFill>
          <a:blip r:embed="rId4" cstate="print"/>
          <a:srcRect/>
          <a:stretch>
            <a:fillRect/>
          </a:stretch>
        </p:blipFill>
        <p:spPr bwMode="auto">
          <a:xfrm>
            <a:off x="1907704" y="188640"/>
            <a:ext cx="2466975" cy="1847850"/>
          </a:xfrm>
          <a:prstGeom prst="rect">
            <a:avLst/>
          </a:prstGeom>
          <a:noFill/>
        </p:spPr>
      </p:pic>
      <p:pic>
        <p:nvPicPr>
          <p:cNvPr id="1030" name="Picture 6" descr="http://www.tarimkutuphanesi.com/veri_dosyasi.asp?id=2015">
            <a:hlinkClick r:id="rId5"/>
          </p:cNvPr>
          <p:cNvPicPr>
            <a:picLocks noChangeAspect="1" noChangeArrowheads="1"/>
          </p:cNvPicPr>
          <p:nvPr/>
        </p:nvPicPr>
        <p:blipFill>
          <a:blip r:embed="rId6" cstate="print"/>
          <a:srcRect/>
          <a:stretch>
            <a:fillRect/>
          </a:stretch>
        </p:blipFill>
        <p:spPr bwMode="auto">
          <a:xfrm>
            <a:off x="4716016" y="3429000"/>
            <a:ext cx="3856955" cy="2892717"/>
          </a:xfrm>
          <a:prstGeom prst="rect">
            <a:avLst/>
          </a:prstGeom>
          <a:noFill/>
        </p:spPr>
      </p:pic>
      <p:pic>
        <p:nvPicPr>
          <p:cNvPr id="5" name="Picture 2" descr="13_0"/>
          <p:cNvPicPr>
            <a:picLocks noChangeAspect="1" noChangeArrowheads="1"/>
          </p:cNvPicPr>
          <p:nvPr/>
        </p:nvPicPr>
        <p:blipFill>
          <a:blip r:embed="rId7" cstate="print"/>
          <a:srcRect/>
          <a:stretch>
            <a:fillRect/>
          </a:stretch>
        </p:blipFill>
        <p:spPr bwMode="auto">
          <a:xfrm>
            <a:off x="323528" y="2276872"/>
            <a:ext cx="4451987" cy="458112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Anavatanı ve tarihçesi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Domatesin anavatanı  Güney </a:t>
            </a:r>
            <a:r>
              <a:rPr lang="tr-TR" dirty="0" err="1" smtClean="0"/>
              <a:t>amerika</a:t>
            </a:r>
            <a:r>
              <a:rPr lang="tr-TR" dirty="0" smtClean="0"/>
              <a:t> da Peru ve Komşu ülkelerdir.</a:t>
            </a:r>
          </a:p>
          <a:p>
            <a:r>
              <a:rPr lang="tr-TR" dirty="0" smtClean="0"/>
              <a:t>İsmi Güney Amerika kaynaklı</a:t>
            </a:r>
          </a:p>
          <a:p>
            <a:r>
              <a:rPr lang="tr-TR" dirty="0" smtClean="0"/>
              <a:t>Meksika kabileleri “</a:t>
            </a:r>
            <a:r>
              <a:rPr lang="tr-TR" dirty="0" err="1" smtClean="0"/>
              <a:t>tomati</a:t>
            </a:r>
            <a:r>
              <a:rPr lang="tr-TR" dirty="0" smtClean="0"/>
              <a:t>”</a:t>
            </a:r>
          </a:p>
          <a:p>
            <a:r>
              <a:rPr lang="tr-TR" dirty="0" err="1" smtClean="0"/>
              <a:t>Aztekler</a:t>
            </a:r>
            <a:r>
              <a:rPr lang="tr-TR" dirty="0" smtClean="0"/>
              <a:t> “</a:t>
            </a:r>
            <a:r>
              <a:rPr lang="tr-TR" dirty="0" err="1" smtClean="0"/>
              <a:t>xitomate</a:t>
            </a:r>
            <a:r>
              <a:rPr lang="tr-TR" dirty="0" smtClean="0"/>
              <a:t> “</a:t>
            </a:r>
          </a:p>
          <a:p>
            <a:endParaRPr lang="tr-TR" dirty="0" smtClean="0"/>
          </a:p>
          <a:p>
            <a:r>
              <a:rPr lang="tr-TR" dirty="0" err="1" smtClean="0"/>
              <a:t>Muğlada</a:t>
            </a:r>
            <a:r>
              <a:rPr lang="tr-TR" dirty="0" smtClean="0"/>
              <a:t> 60 yıl </a:t>
            </a:r>
            <a:r>
              <a:rPr lang="tr-TR" dirty="0" err="1" smtClean="0"/>
              <a:t>öncetomati</a:t>
            </a:r>
            <a:endParaRPr lang="tr-TR" dirty="0" smtClean="0"/>
          </a:p>
          <a:p>
            <a:r>
              <a:rPr lang="tr-TR" dirty="0" smtClean="0"/>
              <a:t>İzmir de </a:t>
            </a:r>
            <a:r>
              <a:rPr lang="tr-TR" dirty="0" err="1" smtClean="0"/>
              <a:t>domat</a:t>
            </a:r>
            <a:endParaRPr lang="tr-TR" dirty="0" smtClean="0"/>
          </a:p>
          <a:p>
            <a:r>
              <a:rPr lang="tr-TR" dirty="0" smtClean="0"/>
              <a:t>Adana ve Mersin şeridinde “banadura”</a:t>
            </a:r>
          </a:p>
          <a:p>
            <a:r>
              <a:rPr lang="tr-TR" dirty="0" err="1" smtClean="0"/>
              <a:t>Ermenekte</a:t>
            </a:r>
            <a:r>
              <a:rPr lang="tr-TR" dirty="0" smtClean="0"/>
              <a:t> “kırmızı patlıcan”</a:t>
            </a:r>
          </a:p>
          <a:p>
            <a:r>
              <a:rPr lang="tr-TR" dirty="0" err="1" smtClean="0"/>
              <a:t>Konyada</a:t>
            </a:r>
            <a:r>
              <a:rPr lang="tr-TR" dirty="0" smtClean="0"/>
              <a:t> “</a:t>
            </a:r>
            <a:r>
              <a:rPr lang="tr-TR" dirty="0" err="1" smtClean="0"/>
              <a:t>gavata</a:t>
            </a:r>
            <a:r>
              <a:rPr lang="tr-TR" dirty="0" smtClean="0"/>
              <a:t>”</a:t>
            </a:r>
          </a:p>
          <a:p>
            <a:r>
              <a:rPr lang="tr-TR" dirty="0" err="1" smtClean="0"/>
              <a:t>Erzincanda</a:t>
            </a:r>
            <a:r>
              <a:rPr lang="tr-TR" dirty="0" smtClean="0"/>
              <a:t> “al patlıcan”</a:t>
            </a:r>
            <a:endParaRPr lang="tr-TR" dirty="0"/>
          </a:p>
        </p:txBody>
      </p:sp>
      <p:pic>
        <p:nvPicPr>
          <p:cNvPr id="4" name="Picture 24" descr="http://www.gifs.net/Animation11/Food_and_Drinks/Vegetables/Tomato_3.gif"/>
          <p:cNvPicPr>
            <a:picLocks noChangeAspect="1" noChangeArrowheads="1" noCrop="1"/>
          </p:cNvPicPr>
          <p:nvPr/>
        </p:nvPicPr>
        <p:blipFill>
          <a:blip r:embed="rId2" cstate="print"/>
          <a:srcRect/>
          <a:stretch>
            <a:fillRect/>
          </a:stretch>
        </p:blipFill>
        <p:spPr bwMode="auto">
          <a:xfrm>
            <a:off x="5214942" y="2000240"/>
            <a:ext cx="3214710" cy="2786082"/>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Yapraklar</a:t>
            </a:r>
            <a:endParaRPr lang="tr-TR" dirty="0"/>
          </a:p>
        </p:txBody>
      </p:sp>
      <p:sp>
        <p:nvSpPr>
          <p:cNvPr id="3" name="2 İçerik Yer Tutucusu"/>
          <p:cNvSpPr>
            <a:spLocks noGrp="1"/>
          </p:cNvSpPr>
          <p:nvPr>
            <p:ph sz="quarter" idx="1"/>
          </p:nvPr>
        </p:nvSpPr>
        <p:spPr/>
        <p:txBody>
          <a:bodyPr>
            <a:normAutofit/>
          </a:bodyPr>
          <a:lstStyle/>
          <a:p>
            <a:r>
              <a:rPr lang="tr-TR" dirty="0" smtClean="0"/>
              <a:t>Birleşik yaprak</a:t>
            </a:r>
          </a:p>
          <a:p>
            <a:r>
              <a:rPr lang="tr-TR" dirty="0" smtClean="0"/>
              <a:t>Aya çok parçalı</a:t>
            </a:r>
          </a:p>
          <a:p>
            <a:r>
              <a:rPr lang="tr-TR" dirty="0" smtClean="0"/>
              <a:t>Yaprakçık sapları kısa</a:t>
            </a:r>
          </a:p>
          <a:p>
            <a:endParaRPr lang="tr-TR" dirty="0" smtClean="0"/>
          </a:p>
          <a:p>
            <a:r>
              <a:rPr lang="tr-TR" dirty="0" smtClean="0"/>
              <a:t>2 tip</a:t>
            </a:r>
          </a:p>
          <a:p>
            <a:r>
              <a:rPr lang="tr-TR" dirty="0" smtClean="0"/>
              <a:t>A. Domates yapraklı: yaprakçıklar küçük sivri</a:t>
            </a:r>
          </a:p>
          <a:p>
            <a:r>
              <a:rPr lang="tr-TR" dirty="0" smtClean="0"/>
              <a:t>B. Patates yapraklı: geniş ve birbiri üzerine binmiş</a:t>
            </a:r>
            <a:endParaRPr lang="tr-TR" dirty="0"/>
          </a:p>
        </p:txBody>
      </p:sp>
      <p:pic>
        <p:nvPicPr>
          <p:cNvPr id="4" name="Picture 14" descr="http://us.123rf.com/400wm/400/400/misszet/misszet0804/misszet080400031/2950849-tomato-leaves-isolated-on-white.jpg"/>
          <p:cNvPicPr>
            <a:picLocks noChangeAspect="1" noChangeArrowheads="1"/>
          </p:cNvPicPr>
          <p:nvPr/>
        </p:nvPicPr>
        <p:blipFill>
          <a:blip r:embed="rId2" cstate="print"/>
          <a:srcRect/>
          <a:stretch>
            <a:fillRect/>
          </a:stretch>
        </p:blipFill>
        <p:spPr bwMode="auto">
          <a:xfrm>
            <a:off x="4786314" y="214290"/>
            <a:ext cx="3705605" cy="3071834"/>
          </a:xfrm>
          <a:prstGeom prst="rect">
            <a:avLst/>
          </a:prstGeom>
          <a:ln w="127000" cap="sq">
            <a:solidFill>
              <a:schemeClr val="bg1">
                <a:lumMod val="65000"/>
                <a:lumOff val="35000"/>
              </a:schemeClr>
            </a:solidFill>
            <a:miter lim="800000"/>
          </a:ln>
          <a:effectLst>
            <a:outerShdw blurRad="57150" dist="50800" dir="2700000" algn="tl" rotWithShape="0">
              <a:srgbClr val="000000">
                <a:alpha val="40000"/>
              </a:srgbClr>
            </a:outerShdw>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Yapraklar</a:t>
            </a:r>
            <a:endParaRPr lang="tr-TR" dirty="0"/>
          </a:p>
        </p:txBody>
      </p:sp>
      <p:sp>
        <p:nvSpPr>
          <p:cNvPr id="3" name="2 İçerik Yer Tutucusu"/>
          <p:cNvSpPr>
            <a:spLocks noGrp="1"/>
          </p:cNvSpPr>
          <p:nvPr>
            <p:ph sz="quarter" idx="1"/>
          </p:nvPr>
        </p:nvSpPr>
        <p:spPr/>
        <p:txBody>
          <a:bodyPr>
            <a:normAutofit/>
          </a:bodyPr>
          <a:lstStyle/>
          <a:p>
            <a:r>
              <a:rPr lang="tr-TR" dirty="0" smtClean="0"/>
              <a:t>Erkenci çeşitlerde daha fazla küçük yaprak</a:t>
            </a:r>
          </a:p>
          <a:p>
            <a:r>
              <a:rPr lang="tr-TR" dirty="0" smtClean="0"/>
              <a:t>Yaprakçıklar dar ve küçük olanlarda meyveler güneş yanıklığına maruz kalırlar.</a:t>
            </a:r>
          </a:p>
          <a:p>
            <a:r>
              <a:rPr lang="tr-TR" dirty="0" smtClean="0"/>
              <a:t>Bu gibi çeşitler güneş ışığının az olduğu yerlerde veya ilkbaharda erken ürün almak amacıyla veya ikinci ürün olarak sonbahar yetiştiriciliği için kullanıma uygundurlar.</a:t>
            </a:r>
          </a:p>
          <a:p>
            <a:r>
              <a:rPr lang="tr-TR" dirty="0" err="1" smtClean="0"/>
              <a:t>Geçci</a:t>
            </a:r>
            <a:r>
              <a:rPr lang="tr-TR" dirty="0" smtClean="0"/>
              <a:t> çeşitlerde yapraklar hem sayıca fazla hem de geniştir.</a:t>
            </a:r>
          </a:p>
          <a:p>
            <a:endParaRPr lang="tr-TR" dirty="0" smtClean="0"/>
          </a:p>
          <a:p>
            <a:endParaRPr lang="tr-TR" dirty="0"/>
          </a:p>
        </p:txBody>
      </p:sp>
      <p:sp>
        <p:nvSpPr>
          <p:cNvPr id="30722" name="AutoShape 2" descr="data:image/jpeg;base64,/9j/4AAQSkZJRgABAQAAAQABAAD/2wCEAAkGBhQSERUUExQVFRUWGBwYFxgYGBwbGxweGBscHBkdHBkdHCYeHR0jHRwYHy8gIycpLiwsGCAxNjAqNSYrLCkBCQoKDgwOGg8PGiwkHyQsLCwqLCwsLCwsLCwsLCwsLCwsLCwsLCwsLCwsLCwsLCwsLCwsLCwsLCwpLCwsLCksLP/AABEIAMIBAwMBIgACEQEDEQH/xAAcAAACAgMBAQAAAAAAAAAAAAAFBgQHAAIDAQj/xABAEAACAQIEBAQDBQYFBAIDAAABAhEDIQAEEjEFBkFREyJhcTKBkQcjQqGxFFJiwdHwFTNygvGSorLhFiQXY9L/xAAaAQACAwEBAAAAAAAAAAAAAAACAwABBAUG/8QAKREAAgICAgEDBAIDAQAAAAAAAAECEQMhEjFBBCJREzJhcQVCFCOxgf/aAAwDAQACEQMRAD8A68Q4JRziCrkalNahGvwpADE3NlMo09frG+K94qdNVqVemKTJ5ZVSCD6zdh6m/qcOFTgQVYpjS3RrgL3JIvAv7nHLJVsvm6X7O6EqmoU6opt4infUWBYMCblWC772xnToQqK//ZmJPwqNpJse0Rvjl4BA3kjDhneT9LKfEprTTSoYsfMSoLMIBgapsb2wE4jQohiFqs5kzCALPoS0kT1jDU0MO3BeKlSCD1BPyxYGco087Tpuyh3oEN5SJqILlJ79gfUdcKB4Pl18NqYeGRS0tcMRLWgbGYtt33MX/EzRlC2kA3vv2PftbC2mnaFPvRxzfHqtQMC7FHbVp1HTvK29LRtsMB81kMwsu9OpoLRrhis/67j8744eKNRNxJJEYm1OKPUAD1GYDbUT+Q2w0ZHQc5fjxqOvY6QT7j/jAJM2jPVapILGR7kktcGB9DPpjTJcY8Nb7rOmDsek+kwcD6eASKoljM9AW3t7f12xP4KQXJEyAJ+f/GA/i6SY2wwcnVtJqmBstj1uQbezT8sXVEa0WvyhVRqKhYIdiHUiQTEyB0YfmPlhL565RehU1ZefAf8ACCTpaTqQLvAEEDtPbDJwmiKNddFlqLMAmJWIIBJIMEg/PDLx+nrpFCpZWIJKyCREySPaPnim9WTwVVwritagaRIZkUWMGQp3UnoAZIB2k4N53ixyVUZiiP8A6+Y3K7o27gdIMBo94iMGk4Dl7BUVWYGBPmtFwSehwvLXKFqGYpNTp1CRcWVwZUg7bFfeD3xnfyUE+fObgUy5ptdhIPW4BJ/MD5nHLlJQhLNdi6KQTcAhi1z1sJ956YUE4bU/btNSG8LSKcCVIA8kDtEEg9cMmXalSqioWaQDuZEdx6dImcMSpEl2PefyNPNK1N0DpAiZkMPxKxBvtf3m04rSrwf9mq1BXRtM6A5JRb7NKCWkCQothxpcyF9S0QwpxaoZB26DrBv8tsKPGaWYC6c0alSkLq0223DESLTY4OrKeyanA28FatWpWJ0lw2uEVGjTMAtqYXI7MB0x15SBr5aqUzFSmstrU6GmVvdhJtbb9MCczzeKWROWplpqDQa06oBMuIG0r5fQYD8PoVa9SmikEBLaV0KFUAEkkAdpNzv3wfD5H68El84C4p1nOlZUeHoJ9DA+IfP6YzMZ/L6QFatUYG+vyKR20hifoRgzwb7PtNIVKiDUzdag0gE9Aoae0SN8F6H2fZaNQVjsfM5YHrcQI+kYFw+AfpWKuRzNJ7fswZlM+UuZEXBUsfcERB7i2I3H+OkMpo0xTQMGBUfEAVI1CAJEbR7zY4fsxymx81J/BeILLYMP4wP1398LHMnEKlRlytVFNWnaQQSwYCFBiRNiJ62gScUtMri4foB5au1YeRS5ksSBcx5mnBjIuCAWxA5Pzgy9cB7BTqmD5laxMfQEdLjpiTUYB2CmVkwe4m35YCb2DWyTn3DTvFo722xoaupYaqSoChQJkm5iDYAEmSflOJGYy6pS1MZZvhA3J7DB7l3kJtGuqQHP4TsFIMqfrgb8lONkOlWo0FIIBDDzMrb/ADUkj54LU+NKRqWopR0OgMupiymDfqB1J6m5GELj+aUZuqitCKvhnQLMVgxb+Lr6YYeD5vK/doACPMSBaBp3OoHeWEjDoaHQjQxVOKhjITUCAdS6YMgXE3xmFnOcbFOoyLl6wCkgaaYI+RImMeYZYw34xzG9NFqU4IVgRE6Y203EmZN4+uJPGuYqObpoaJ8O01SUmLfAAfLqm+obRYnAHivMyMPBKjS2n4R2M77zbAvOcViPKNr+p69P7nCd3RkT0GFkvoREqACNVQBgJ33sNztiVwWnTesEJQ01udCAKT2W0kb3tvhR/wAUqMwKsRpMqFkARtA/rg7kuKAVGcIFLXgbAmJMe+LaJdBrjnAIr01pvqNUsxBHwAEb/WPliB9onJwpZenmEJIU+HUB3v8ACw9JsR6jEvgOa8StU1Asw0kGRcSQYG2+kYdKNBczlXpGClZCDPQtOkx0gkH3GIpeC4o+eaYOsKBuYw0ZThKUxJUtbdh+g2x24fwijlX8etWV2ovGhCJ1qexOowR2Atjvn+c0rLpCsi2AJM7R0sBAv8sFy+C5W+jylmAp8sD5D52j9cDuMZakwUhVRyxnT5VI9VFhBjaN+vQbX4vc6RabE7/TGz5es4Wpp1KQAGGwi0GNjb3O+Lt+QVFo75fhLPGlQe1wL/3+uC1fImiE/C25gEEGbTNz0vAGNeXM5+y1C7qrWiCxWJ6g3HpjrxTj5zL+ZkJAMKsnSJvJ6nbr1wtyd/gjJdHmNy1MtYo0yBv0PtIxYmc5pShQp1WZQGkCSIf/AEkmZ6j52xUJe3tsfnj3mHib1MrRSfIjtIt8RFj3iNQxE70yRd6GP/EHz2dBplwaklSQdlXzaehG5geuOGa50NSq+TzQaFcp4iwx8hIurCCLT3HQjAPkVXXNUai6gqsdbAHYghhb0OCfHuHouaqv4SzUqM6kvqNzvCMAJMmCCb4F1HbL1EZcnwjKZaa6VmqQAW1+Z9rGALDpMfPATinF6Veo1SiClOTr1GAxt5guy9Zvc3gXntRp5hBSYM9FQdK6QSwJF7naRO8gD3xrQ5lp0q1SlXp1CjES8nUCpNxtImfzwNt9FdkmlxhFACpoMR6Wjc/EdvT5Rg3wzNLWX9nrhalJhZgSTJ6gkm4J6H5YB5vgbVC9eg9N6RfVpphtSqTf7uJkDtb5bR+FhGDNJUKbORAEfvA27bGffBxmy+mDs3wjwq70qiBhTc2uAY2JiOl/64KZTiNIr4Ry9J11KQkWLAEAxsLYMZ/P0qtSXguAoqsqnz2IEFusAAmOgFzhV5izVAV6YSWpoQXWbFgbx5eo949NsFJyewmn2WbURqWUapV8iqupU16/h8wvtPlIgHC1X+0CmKUU6bLUIMWEA7AzMEDe2/pgpzFxejmMmiBiKbIjkwbDVbUBeJVgY7b7A1dxTN0aWlkJbV5oEwLmRqa7f3c3xI3QatKx4PG6iIpZ6j03UFGIBYki9NoFyen0961r5uo1dqhY62Mkix7CI2iB9MM/D+LrWPh6jFRXMCAusBnVVJHlJYD5n6grKwG07kLJ94wSZbfgJLUpoS2YLPW/DpYaQSIJIAubCT13ww5zhgqVkNHSA6BonY7ER8pAwpUstTNULWdlkSygS4tI3sDtbDlyymmhXqqPOtM6Sbwdgfz/ACwvI1RVN9HopCnXUjzGnaTtPWP0+WGHM8ytoKrvpJYj8KgSx+mFPh3As5UUmmWPWYF/mRc4bOG5IvRFI6adTT55WdZFwD1IncYzQnykapemcVZU1PIFcy6ZklGFU+IRfcySO4gyPTDrxDKrl6f/ANbMM8SVsrIV1AA22sWJsfhHfEPmLO1BVHjUlFUTqD06bKwMXVtElTFrmOkYl8DbK1NSuBRY2ADNpMx0Zja2wIxs70ZXOtI2p/sFQB61M+I13t+LrjzG9TlllOlGytQC2pqoBJ/FIm15EemMwYPv+Ua1eSPDcKcuof4gFruzeXe7qE81gD0nrhc5koaUpUvCem9NmFXWBqLOQVJjcQDFhtixOM0zxHLA5d9GYQgifKGW4Kk3HWRBN/fAzM5POKlMVaK13XSy1EAYqVafDc/iWQL7AwdxhXkArihSNMl2JtYDYknp7bk49ocQYmLX298E+Z889d3dkKaahUKRcADqepkG/rgTlMqXYBRJOCdVbLSsauS8wA8nb4W9A8qT8jB+WLG4NldB0zEW+lh+WEPLcMek5aoo0whqMt7sCoaOxPlaOsH3sDg2U8dWXWVqKgDMN76lDCf9M36jGaWSKXJdBqEuXHyVdmuGU6VStWzFDXrqVGGonSAXJEQYM+vfEOrm6GaRqdLLIjJNSKZgGIBkG5taB79Jw48S4OqM2Vq0hBgrL2f8IYH4gwJMxHz3wHXguVyleFI1IyqXqMTpZxKqAIBMGT2E4OM1JcrI4tOhIylBa9TQFguQEC/+z9Tf2xbmU5eyC0GRApCL52DSwIkEsJjVPcd8Ba3CKdIuyUFaqi6KZpmzLU8o8oJAIY9I698Q6VQ06dcorpUWTUHwMRIDOo3F9Otd4MggSMXLIUwTzlyxUptqVfEohRDLLRpFy42BJvO3rbA7IckZxqBzVOnCKCyyfMwG5VdyIk3iQDE4OcO44FEMFqCIXUo1L7E/S+GvhXN4apSCkAQQwMxefSDAtfvi1l0XTS6Kyyue1i4i8T0JuYnvAJjBLM8HnKUqhMBqzqR1IUC4+cr88c+JZQZXNVqQUPS16lWfwnzUyD3CsPoe5xJ4pxQ1Fppp0JTWFXaJ3n1ODfdgUltGlPO6FCU/KBtG9/X+98b5ek5WUDGo5hGBjT1Z56GBA/3H8OI+RuSYBtYbAk2iegiST2B6xidk+LqVrOhYinSW5ABL1iFJCiwABYD0xTvspRvZPoZbMhkTNGr4TENqVwS7W/FcqAs2tMbxbE3nfkltVHMIfKTpqhmO5JIInYNcEd/fGcDy1SoRUrE1AdlaTpE9iNA/vbD7SqoaQp1KeqkREMVgRG3m2mI/LEetIJ/gqatnKmWdFQMtUai8qQNwYGxMRv6mO+Cn/wAkTNU1o5pS8+bUGCspjykHZrEzqB/OxnjvKmZqFSvh+UEHUWOpdhqGgg2kH9bYB1eSXqAPTqUKZFmiozLbqDpJBG0Sflhf4A2GOMcAGbUeFXbUqim6zBIW8kDe94E77dhGS5TDaH1B9CFmpk+ctEqswsiQJ2iYnB7h2WprFetmhWNwugBU3vHViPljXM8foo6HxhUnrURWK+uoQbdsHz8MZyX9iRna9PL0Ear92EVU1hZguJgLBESTYjYG4nEbP8ayyUUp06NEn4yFWUBYXKqbSw3AtjjxbPUa9OpTqQFZgpqU76tUMLGDfSpMbQonbAYcvk/5NWlUHadJ+ht+eI5apDVNeA/wzL5dC5ilOlHZQFgG4EqLEzA6m/8AFeZnuQTmqnigooVYjqSB2HrHXYDCnneF1aWXINNpdxOkTCpO5WRdm/7fbG1fjrh7MdlBv2UA/phc+SVomNXL3A3i/DTTzBLgAsARp207SOtyOuHDkhAadQECCBb54S+K8QNWuzn0FrbCNsNvI9by1fRcLk21/wCD6SSr5RafDKI0qABjlzJwRQviiFdPNOwMbg9MC6uareBOXZRUF4aIb0k7H1/5ChxbmatVUtUl2pjTVpN3WZGnoezD+eFemhGce9jM2SWOV0ceceH08zWSKumoAbSDYkMFKzNp7bsY7YC1uV6RYB60d9IkDv5iR+mOXA0P3tcySFtHdmER7KD8hgi+VBoESSX3iJAv32n9CdsbY5IyVs5jny2CTwOmf8p6rp+FvDX571BsZG3THuJNHNBAFFOoQLbN/IgfljMJqHwBr4JfDMnUynDjnadT70MIWZUJq0kEdT136YW6/OWZqVTUL6J3CCBYR69sTuH8wvTy1TLmGpOrCDuNQIkeoN49MA+BpTrMq1nWmEEWEO8nufLOwk9O8Y1V8hp2ccxx+pJLHUxNycSsrxImDAB/vrgdxjh5pZhqbKyDVKhoJ0n4ZIsbdsE8hkAYLNpGFZZKKNGHGpMbuWuObrX0mmVK37NEg+nvt0xma482WelVou7hH8rjapTjz03H7whSAe8jcYCClpsLj++mO+UzhomwD02jXTYSpja3peDuPrjMkvg0ZcLXuTv/AKg/9oedFTNUikx4YI6HzEtcdLEYDJmEep97QWqD5mZm0kuSxDAjqAdPWw9sceK6YpvTeQ2oBLym0CT0IiJ7Y55Yj8V/fC03jxqJo9J6ZZ80m+kkPPKtanURl8IaVMKBYR0uANt53nG/EOBO6slR20EFUAN1DbjURJ2AuTbGnL2bAAAgYa83xAVKWkgW2PXGbm3e6Ol/h48Ul7bX5KE5iytTJVdBuDdW2BHt3G0Yj0s03UQfph+5upZesRSrM4ZLhafxNqsEBKkXsb9sJYz3hoyLT038hbzOgts5AMn0gemOjgqUE2tnD9ZjjhyuEHo55qq9Us7yzACW2gCFE22iB7nErmHh37MqEl2JVWP3ZCLrUMPPsdyCAemJfD+KVqNNqK7uQzAjUehCwZG4k9j6jHtd6gaa+oSPxGW+YuQD6+uNSp9mHlQqBqpIJJvYBbbbbfX88HOXMpDQSrCpAcSdlYEXi0ROGHgXJ1POgnVUpMBJddJU+gUwZ3uDHpiHw3g9SlVdKaGpocrqI0g3Ikk2EgbHEbXRfK0OXCst4aATAjy3ne5wJ4vz3TDmnROogQDbTPQT1E9RiFxWjXzQNNqop+XyUgDDR0L2kiLiOown1OE1KZ8XT5SsWMlSsK4ZdxcdRgbTZSdjfW44a9dMoNWoVlSpU1ETpY+IAv7tjB7D1wL4twnMlatRqiJTl6mm8qJMKCFtsBpkC2JfCaagZrM1daZqhTKVAtwWZSoaRdagEhukyd5wp5zj76QoNu5uZ9ziooNJBzhFOiKaowtUALuYkGZgBgRpA9LzviA+SuVRkYdIJWfbVtgPTrlRqZpLbSSSPWNr460cw4PmIj2ucDxa2A0xn4ZwdG1ArVWp3qONKrFzbTq7AdZ9MQc4pptY26GI+R9YjGcO41pDoGYao+Y6j+f1wSy1BqtNfET7otp8Qi9gTpB6A9/+MLt3suLp7OXB+IV2YLTdutptYSbna040zHN2pvvKVOoOhIGr/qicNmQ4bQpZaqaY01PCcGWmSVNwekmNsVLVq3wcPcMXY1rXylVtnpE9mkfRgf1w5cmcJSKhp1dcqRpKwdvcg4qTJI7liqswG8AkX9Rt/wCsMHLXMdTLVDAvsQ0ix+l8SUAnJ12WjkOOKtPUxgAScKvHc4uaqeLSVlbZyDuNgfQ7A+mFrN8wM2qmBdmiB2n9cM+S4tR0ulNTTkKvQ2AuS+87gnbrjDi9O4S5s2epzxlDildm2Wyy0kegWUEIHLGwDJ7EGAPW9+8YjcM400OVpWUjVa49e/eTibwfgVWslVqby1IFlXSAWA/CY3tA27Y5cZp06rnwW8NmcOwamSx1AkqNNzJI6i2NCkrOYoto6jiym+gH3AJ/MzjMcKmSdDpNGqpHQVAN7i1/1OMw/l+gvpsWcmymNXwyJ9pEx8pwuVKZVzH4SR7wd8MXK2VbNVFpxp1SZIsFFyfYDGnNWVois37PJpiwJ6+3p0B9MPAjpgEV2d01szR5QSZgCYHtc4Y8muFlhBnDJwjMBhjJ6lUkzd6fugoGx3yWXBqKO5GB4zEHDFTVEpCL1TB32vjBnze3iu2dXDCnyfSNqvCsqM14RJGsa1UH4TPbtP8ATAvmHK+BXqQPJqlYI2Yao72Bj5YFcX4DmmzPjq1N21Wh4t0EHYRbfDc+rMUPOkV6akMjL8SwRsd43B+mNCxvhFSdswR9U8GSUsa0/AoJzQ4shIjtvgjV57r1AlKlOswCfxE/ywvUeILSc2kdOkgbGxw0cF5iQ02qOBNEeQACRq3Jb30ge9pMYbLBDuhj/lclaOo4W1JRUrMz1WgKNzLapju0D9PfEVeH01Z2LotchjSUjUoKD4A3wmrEX2WQcC+Kc1vVLafJaJHxR1AP4Rttc9SbQDSroNO5lWDmOhG3z6nDoQOVKTk3J9s7Zfjfm1IWVu8wb73wx8J4vl1UtUDNU383mBPp0v8AxD54SEoK3iHWqkEaFP4pJmDsIsb4l5AFtgxHWAT+mGNE4oaK/Nj6tVEGkYggeafXTEA+2JnAed3V2TMuXU7agSQRtBAMe0dtowu16i5dQXSpqYHTIUbdbyR72wV4ZyvVzAWqFZ/MoCsdI0xJMkggTAAAvMzhbaSLjByelYz8arUGdl1+dCbaW1KTckACSCO1r+2FrM1KATxnBrVCToQswsCNUnciOp77G5wwZ/kfMZqolTy05RRUky0paQACJgDriFzbqoVqbtllOosSKihlAGlFmot5JBexnzYVDJGTpMZLBOG2gbk+fidSvQolHs6BSCRtGqexN/XHPmHlKiiLm8uWbKtGpSZZCTZSe02k7EReQcCq2Xp1cu7rCVaMSBAV0YgCLzrDH5qf4buH2f06qV6+SrXRkM9pIBUj3BDD2GHXTAEbIZvKoD41Oq7nqrBYHSAQfz/5k8Y4PGXp5qi5ajUYoQwAdGHQxYixhhGxtiE/CQrEO2xg6YO28GYwf5br0nRMq8tTbMAtA6FdP6mbdsGyrE3xoII3GLAyXPZFGmj00ZV0kXN9JtI69umEjiXDWo1HpsLoxU/Lr89/njnlHsVO3T3xco2RoPrxw02elPlJ8k/um4/LA7jnDWEVACA1zb8x6YYuKcqBsjl6u1WYc9SrrrQxI2vgctZhSVWdKkD8M2mxDAqL/UYBNeCugPwDij5eqGQ72ZT8LDsR/PcdMN3GcoIStdqVUTTaxZCd0nrBtHWDsRhT41wl8uykqQj3QxYj074ncAzlWowoUzaobqYiwJm/wmJuIxc1e0SUb2T+E01qVHp6UD1EIDtPlKQxgjaVUjb+eCeRyipRmraofLSAnVDESzekSFU7kz76nhwpKtS2uGbWCwLSTED5ETbe+NslS8oqt+9CzeWi5v2/UjGeWTRIq9jXX4RRp5RqYqA1mYOG2jePULecLOVzTmoKdQHWPhvM9hPUdiJ7YM8vcB8VlYQLQSfRjEddrdiPylczijl9PhAPUpmSWEj1/r8hhaig1F/ctHf/ABRhZyuoWOpZNu59sZhSbjakzf6YzGtL8F8l8ity/ma9WoKVEMXYEeW0DqSeg7mcXVy7yXQo04KCozCHLAGZ3G1hgJ9mfA0oUNZBWpUIJIBMW8oLX9P+rFgZNpEFQenfbqPf+9sMcgKRXXFeSMrl6hapl/EoubMGdWQ9iA0H02mN8EeG/Z7kXTxMuaizIJDmQexV5E4bOMLTqU3QiAVMxMgDrAtb+WEPg/HBlctUd2InzgSASoG8RMEwAe+2FSfJUSMnF2hG47wetSzZoBwxDfFEEAiQSv8ApvGLD5OyyikVA1NNybk974rbhPGWrZ01ajSzBj8z/wCsP1LiVXJUvGemRTZgokRJN9t9pPywuUa0kMeSbXuZZ1Tl+jXTzopkbxf64rbmTIVOH1wZJpiCrnYCfhJ2HX+zg/wr7T6By1So4J8MDyJIYk/DM7CfxTA94wtZ/jFPOZmorbVaCxLTDaBUCg72NvWMRrWxcmhRq8FGZ8UIQCAzKIO8yAI2na5i8YEZjKOlGhQWzViazTa11pyTsoAdr95w0cucZp0sz51AaYkWi0fLHL7RMm/7SKok06yBQRMBl3Bi0kHbqC3rhkZNumUtCt5SupEKAAKZJJJUeZjOxLTYRAj3PHMvFMaZL1PLtsBvGDPKvDlrftesnSlBnHcMpGk/SR7HBSlwOmyZZomKEt0kmo8yfYAW7YJzSKStizwzlGrW2ge0sfy8v54K5flatQB+9KoY1LMB/RlDEEdPnhh/xbSuil/22A/mcB8xmzuTgIzlJjXRwTKLWrlmUkgjTJ7W2B0nvMXN+pxbvL2V8gGKu4AdVYHFxcvL5cYs/ulxOng/147QXyeUjpgPzTwanWplKigqf1Gxtf8As4ZcsMR+M0Jpk4RkxcI8l4Cx5byVLyfMb0GpV3BtDFXAg7GDC2tIkDDbyTx2r+10zUaaNMEEmBpToSewnvgHz3Q8PP1CPxhX/KD+anDDyVlqD0HLQK5EorwVI6CNoMR5usiBjofelL5MOeH05Sh8CFxPLOK9SkAxIdlAAkmGPQX2E42yaPSbzBkMyLEexvizsrzhQoBPu6XiF9JZYDgM12nfubn0xBzHOdHMePl8w1R6esmiyAFjcwhkEHpBI+ljh/LRlbFvnSsuZFDNLeo48OuoH41Hkb/es/NTgNkuGFyUAhiRuCIBBJJ/L64L8XyzqmXhBpenq8kKdVMlagaB5iCNXcBsGeXcr4tRaRUkmFDCwFwb9wASB7jAyycUMhBsZmzSU6VGi5DVFFNYUlSSFABse0HeMbjl2jmFqaKSJWEq+uQQdrhTB/8AQOOeezKU87pakhVXIYx5pB0nz2i3T0GC/EtSVf2mmvkj7yP3ZsTe5HU4xPLujXDBNe6tCzzHwMjKeFWghACrjpEB/mPiA6xGFLljl1KaPm3rXpD7pVgaqnTe5QSAbCTI6XuFuX6f7OajuawqghnqHYfujoo6298VVxHlsmuT4yFUIg6SZVdpCiJA64bgyOnCXgDPijSnDpnLjfFsyr5ek1MIGAIAWJEwO9remw7Y78ZzXhutER90t4/eaGb6WH+3BSpkvvFzLuKlKhTYEmzWJZVKnr+EHrbCS9Z6tVyTLMxZuw1GbnDHHmZo+0acpzA4gKSPY98SHzdGJrnUR+Bbz/qIsPacLgGmmzCSQVUR3aTt7KccWz4CMhUBjFzuI6fPEjjpaLcvHglVs1TLEgBQTsDYemMwutRM9PrjMO4P5F2vgtbk/mqj4aq1QK1gQTE3Gw9p3w5tzGkfHTURJOof1gYog8GrU0qtUpOnhLLBhpO4UWO9yLjEjlDgYqtrqCcBkkoJyY7BhlmnxRadTiq5l2SkSaUaWb968wD1H9eu+FLnbgeWLSKqpUb/ADBJMxtIANx2w48PppTSAVUxYSB+WKp4pTsCATUBOskzN94P9++MOFyyS5tv8I6vqscPTYlCCX5bNcty3Uo+HmVirRDXdZsR+F1IBWbCbgyL4lca41WzBmq7N1A/CPZdhjTh2Yq+G6LX8NHBDKWOi8AyokFouLWgXGJGd4Wp8KnScVHIgnbUxkrAuFEDqfc46F3tnClsgcMztSkx8Mai6lCpXVIbpGJ2a4bUSGrPToubhWbz228iBiPnGG3lLKZbJ03OaAFcnTpYXUR0jad5G+OLckZN2aolSoUJkjUCRNwLiTbqTO+5xUoplcbBvD6+Xr/cZzSKpUNSrqw63U6t/wDa3aCAcT+B8RmctmV+FwBPRlMoQT7SO4wqUuW69atV8OmfDpnRqYRA2Bg3kDzGJjftiRzbndFWnQy7vXFNFv8AGxa5IBF9MafKLA+2K43oJEnK5b9hztanUXTSq0nVTMhkI+IHqREkdwR2xAbjP3KItoQBj8yf54aOED/EMs1KvTIemJDMt0Yiw81pNrE3HbpL5I4VQSgyVqVN6jsw1soLAEAKIMlbzO2+KdeSdMErydm0K+ImhDu4KuFESSdJNo+WFHOIym5lZteDc9cXPxjM/s2Qcbr4fhre41DSs/L9MUtxOpOCxk5boL8u17K3Y3xcPL2cBUXxQ/CM5pJXbD3y7zNphScYcylCbaO3gj9WCSLnyFW8Y15izoVIHbC3lOPKEDar6R9cBeMcfLdZxjzeqfBwS7NWD+OnLKpPpFYc91WObhuimD/CSSP1I+WALvOkC0C39/3vibzNxDxMw7TIEKPlv+c4i5S+4Bn6/LHYwRaxxv4OT62alnm4/JKXiwFMo1Km4vBZbgsoSQdxtq9xh44byu1enSGlaRSnpkklmBvP84Jkajhf4RlqdMI2Zvo+FVgnfqe4i0m02ww0eaXrk0kAWmsS34z2uLDrMYOT4qzJ93tRnB+AVSTT16qYYlRbSG6sCRI/2x64tHlzhpQQIHeFET85wC4FRCqMOXCEgYzcHOVs1pRhEh8U4U9gDqpsYIYmxOxkdPecLOfepw9vvUFai4KgbRPqFAn5XGLJZbYEczcLGYyz0z1FvQi4P1wOXDwuURvpvUJSUZLT7K14XRFanFQnw0dtKz0B8s/LrgHzWIWj4flAqFCFsGFyJA3+H8ziSeN/slAVNI1s7LHzkhvbEahnKOaOvTVUz8II0z1Ivb5Ab4z+7kpt6Rthjj9KSUbtvfxTJvBcic6tWlUhWNMyTFyrzTPqRtbtgZxfkN6NOVrUF7hjpI/WTh4yVAimopto0XCgFpPqf5iN8FcrwerXcO/h0yfiOgM59iYCn1g4askr15OdLCttlN53LGj4dLSbKHLEEa2YDzCekQPrgVxvKPp8RaZKD4qgBgHaC23bH0bxzlSlVphCinRGibxAgf31ws+VQaDaCvwtTOmIPQqdwcaoZP6yWzJkhXuj0fP4zI7YzDRzNyhTp5qqtJaoQEaQBIAIBgGDIv3x5jSKtFx1cnQzFLwKp8VWGnznzEGPxKFIJgbRthMflvRmWoIMxTViStUohpxExr8QERttJj54QshzHVpGVYxvEnDVlPtXqCENHxSbATudttJmdowqUVP7kNhllD7XRLyfLp1EVcwo6KVkyZgap2EwI3JOAvF8pSIWmtZGZnCuwsqkSLsRsJ3xK5x5yq2y5o5YGAzKBr0HcSYCg7G04AZCsalWkjlVp07wQYliJawknr2gemBcF2Mn6nK402dqnLVQVzTpVA1KnBZ5AAm5Bn1n2HrjTKcv1zmqYSoPNWIVCYOhZhz0gwIAmdSxviZzjzcr1ClFY0Qra6catO/ZgVIiCLx9RdHnPSigIZU6tMjQxsJNgwAuRc9NoEEr7ozVbLM524DSbKCpXYB6ekKwMEgm6ixmRJFtx6nED7MeW0JfMnUVuKauZsvUgWmbDt+eO32f8w081RNKvDapBDkGR2M7n19saHiVXhOaSgqa6FRh4LaoszAFWMEFln6EHriE8kjL8QUtS8ByKLBtWoXZg5JfVuZA+naMGMlxHWwBEAwLb7d977/TC1xnKmjX8Ndg7wDbyu0rHsH/AC9MbcFzfnWJsfNJt6WntM7b4G6KTHHJ8AKrBOokySCRJ6kn4idrlibY5VqKUwfEWgOplJP64RftD+0PNZfNGhQIprpVtdyfOoO2wgz3wi5/jWYrtNWs7n+I2+gt+WJ9O9l0WFz5zRR8AUKZVm1AwgMKADF5I67DvsMVfmqxYxfE1eJPAD+YDaenzxIyNIVm0rpDetv5YNLiiLTugLXJDWxKy3EyD6jG/F+FPSqEMNjpJFxMAxPsRiJUpeE3nUElZg/xDym3W8/TEkoyNeGco+6I65TmJRl9bupctpVA1woElmA7kaQPc9sDOJc0s6nT5QbFuvy7dsKuWXVIx3qECoinYQT2/vbCf8THyujXP+Uzyhws3y2TasbeVBux2H9T6YO0gtJCFF+rHf8A9fLEMcQ1dZ+eNmaRjU9HKbNq9ckYM8q2QnqW/Sw/nhdLYYOXakU/Y4Tm6G4eyzuG5iFUYdOF1ZAxWfDc4JUTh/4FVwpSpmuS9oza7Y41W8uOFTMRiJmc+ApwOfOknYuGJt6KB+0seHm3QExrLR0Gu5gYmcnECkP73wH+0bNeLnHKm2qD/tAB/Ocd+Ws3AAxmyJ/Qg/0dP0sv9k4/v/pafAc5BjDtl6oIBxV/Csz5hh84XmJAxoxOkZM0djIp1DCTzpw7QRWWmr9GB7ehHbfrhro14xB42Q9NlPUYv1E1FKXlCMULlxfTFGnwdXAYOygjbVt+WMxVXF+bs3Rr1KXjDyMVHkGw26dsZjStq0ZJRcW0yfyhyOtWmtesQ6sPJTBO/wDGR/4+hv0xM4vwijlmH3ppO4LKRSphQB0MKDeIF98acjc9UqWWSjWDJ4YMPEgiSelwenbAXinFhmqtR3sSRoM2CiYEfQz3nviqbYqTBWZzD1axqGPEMXAj4QAPQQANu2D2XyVTiBOs6HQAM+mzW8uoAi5gmfTC4SdRX8Uxg3wnj5ylQCodSRMQCZ9Jvb+eDapaJ32R+L8ovRYU3I1OJRxOkxupkb+vqPkq0hae+LYrc+ZfMUKg8MmoimoheNOpfhNjIOwsOseuKxzNQs0m5xUWwk60E+V881J9amIgx/fpi2clnqWfoItYyyMGQizKw2YH+sg9sU/wSqySykqysCCNwRJB/LBx+MaK6snk8Qa4X4QxZtSxtHUDoGA6YpvZbfuLI5m4ezBKoEvl2liPx0zEsPUHcH16RK1wziAAYNAd6muQNt5+Wwwwcr8zCoAtYAhpAb/yBHQEdrbbYWs/winl6rCrV8FQSyVCbsp+EgdfUDrOAkrAfygZ9qihquUf8XgsGPQ6XOn1kEt+WE3Xh64RlqWfreJWLtl6f3VIFtJ0gkszRcSTt2jBriWU4bl2C0qFIkG5aX/8ibe2DT8BFYA2xCWoQ0i2H79voq5ZaFIEkmyg79gZ0jaw2xvl+H5DMeV6RosTZqR0/wDbdfywRcWjhwHiVHM5dsvX0oT5g8AeYCzE9T39DhJ4lQKOykgwYkGQR0IPbDrX+zqrMUa2XdRMSzKx9wVIB9Jx2/8AxhmaiHxTTTSCQQ2o26bRHzxUY0Mft0uivsgfP7494gCahA9P0x0p5Q06oBN5P06H543zVTTUa28foMMAOeVyxW5N8SqFYkfPEZKhMjuMdMjcEeuKIe5jO6YtIwV5e4mDqXbrGBeaW3zxHoqysGWxH0OAnDlGg8clF2WPkuIjWIxZXAOI+QYozJ5wm97b9h88NPDuaiq6ScczNzj0jrYowyastTN8ZG04rjj/AD5VqZgU6J0orQTaWIMH/b6Y0rczqqlmaO3r7DCdwttbmCCTEe7HCcMHO5zQP8hJYIKGN7fZHzALyx3Mn3JN8e8GzYBjt/PE/j2UagYcQWuvYg9cLdA+GZ3PXHUlDnCjBgzvHPkWNkeIaSMO/BOM7XxU2T4hKiDg3wzjOk7450nKOjqqKmXF/iYjEHOcRnCnR47K748bjIAJJgC5J7DGHNllPTOhg9JGO2VdzmR+3V/9c/UDGYDcZz/j16tX99yR7dPyjGY9Hii1CKfwjzWaSlkk18sIcU4oI0U1IHSVAt8iZPzxpwPM+HVUwCAbg3Bi+IyeQX/49sE+D8EeqGemJCDUbiRaRI7ETfuPaSdJGXSQR5d4YMznHmwWmzgDvfSMCOPr94p7qP1OGTknPrTzFUHrTtt0nv74B8Zol6lI3IhiY7KNR+gBOCB6aICVNJHpiRxDL0lRh56dUQdJNoIG1pvMyT09ZxBqZhY3wV5jol8tlc1FmTwnPZqfwz7r/wCGA8oOK2Q+EAw+5Ai/bfEXieaOuNtP/OJfLxr6m8EusiCROkxeGMab2sbYb8jmqlOnTpirS1tZkNJKjBmP4G9bCDbFPTsj7sXuWuIVGV/MJprr9SBv7nD9wjjS5pPAzFHxqZgEaCSDG6kTB9QQcLnHeIa1ak9YLURPu1hYkm4OiwJA/TC7wjmjM5KpKk77HYx7YkbeyvI6cf5KrZOk5oazlr1HDaQyRvJ6iI2E227qdF5814O0XwU45ztX4hSFNx4dLcqpMuf4j+7P4e4k7DCxVSpSvTYx2sf1xJRvop0FyY3M42p1YIsD6ROAq8e1R4gvtI/mMSqXEU6MAfpikpLsqmhsyXFGkKsxeZEwBfftE/TBrjHEXGU1q6eclCVaSAZ+kx0Hf0wrcN508Iny0yCpVgJhgTNxMSO/rgJxvmEO33aKg7LsD3v1wUU72Fs8ror1JG62nv3H6445zJBjqBuf5YhZGsQYOxwVrIzL5Jmenrb9cGydET9jtvEdv6455YgOQDjzM5WodS6WlZ1TaNIki/W22IFIkG2IWglma99IuRvjbiCVKYCNpAIDQpU2O0sJv6Tgeyn542y6sx0gSTYACT8hiF0daNZtJUMQGMm+OamDZifaRhhpck1wni1Wp0EOxqsQf+kAn+eJGT5ReVqK2XrqLwrm8HYgqGE7dMUWdOB8j1aqCo5I1bDqfUk7D6n0wSXhi5VwlNS9YrPmjSevlFmtBv74gcT5szTMVLeFFtKCIj1ufzwX5Yybu4d9SuyuEYsRo0iS/Uzc7i/zwuV1sU+TA/E+KV6lQNWKhl8q6woibwsiB0xC5hyrCmHr05LzDpAaRvqIEdfxC/TBPJcYVmJqPUqEzM2676pN49sT6pyW4qshP7pM/MAHALXgG2mV/wALqMtxt2wcTNCVvDHYXufTBXieQoHJtVpOGY1VUAgB/wARJIF+nUScLGbzBpmmy/EJI2N4HQ7+2Cljjk7NeL1E4dB5OMlSRqGoWKkwbb2wN43x5qlPSux+I+nb2wAWoSZO5xLptaO+Fx9JjjLka8v8hmnHh4B4HvjMSzkuxxmNZz7RFad8NvLfG6xYtSpDxAAA9NdPUDzU18jC8QFG5PSQu0cu1RiSbTJPqd/niZXr6FAJML8Inb2HvgJK1RT+CRnMuVc6wyMDeBBE32I2wx8sUFdKjs3lCPSLdR41NlkC0xBwqZKvrBnoffBrh8Nkc4n/AOtXH+yqv8icSnVAshDgeTpH77MlyPw0xH53P5DHf/5otNDRy6FaW8G8n2M4UmXHSkszi+N9hh5uP1Kw+NvbaP79MGuDUadIJVMOxuGqXUERKkdCDBkzIINsJmVq6G9Dgr48rANpmJtPfAyj8AtEvm+tTq1PFpqqsR94FEKW/eHv1jtPU4DZPO2IcyPUTiW5BF7jA2rl4NsEuiINUqgi0R6Y2J9ML1OqVNjidT4r+8PmMSinE3zfDg11gHt3wMamVa4iDg2KoIscaVArWYA/ri7LToHRv6jGlMXxMrZZYs0e+ITsYInFhIOUeW3BAeUaAfDMh2BuNNiote5GxwwZTKeEypKA+JpFSxIsZlSwAYGLT3g4j8k5+pmBUpM5aqaTU6DPDaSRESdhBj0wC4JnPDqhKvw6oIN4M3sd8Lab0A02SeKs6IxYsalTq0gkMDLXveYB7HAKiQBYH1xZ/N3DkzWVp1VZWaiYqQwnRf6mwj/V8sCKPJFNsqtVaoVtMtqMrIF1sJBm3zxUGki1SQp5egzkKoJY2AGLT5R5STKU1q1FL1WsAoJMnZR6dzYd8COXFpZenqWHqSA8qTb+E6ogWtY3wY43z5+zIyLoqVWVSjLOkBhI1Kdot5ZvhjImDvtC40KQ8MaWrm5gAiiPQ/vnpsBvGxxX/DuL1aDSjHeSDcHHmYrtUZnclmYksT1JxwK7TtiUgixeXcn4hOdrLdv8pJjU2wj32GPeJM1LXXjQ1VTTYTqjxJBAItOlZnvbC1V5nr5p6aCKVIMqimhi3vubC8d/XDNxOuCK1Cb+EpCxN0XXb6kYRNMVJNbF1uDsulgCykagRvG2x3jtjnn8lqCGmpJIIMXkCIIET3B9thg9R45RpilSqqYQQxAlpIsVB6C8g7wMQ+JRq009AWSQQxIg3BKjzBu8xcYraKSl2deGcssUBYf5kTt5RckgzuSAP920jGnNvLNMPQp0wVAQtVa7RJAHXex7Y78IoIX8Jg1QtBBUBHmIPmJHlN7fzwX4vU0sDVR6c6YIdW8qgiCOt7774FzaYdlf8X5aWnS8WnWDwYKlSrgdDElSL959MB6FW98WRmuECvSKqpYNBUhSLg2J0hp6iD36YjL9n1KiVqVKj6kIbQ1FwpgyRPrtfvh0J2tlp6JuQ45UFJAMizDSIIpKAfXGYmDjhWwA+YxmJyiVYP47y7Qp5tKFKdOkNUVWXUo6wWNyRcDe+C3D+VspUpOrUCCGIbxB94DB3MSvluALXG/Vd5q4YaTgVcxRYMZNRqcPJuZKIzGdx3BxF4RzSaRzJarq2qaxMlg6rZTpkHV6Ee2CQeOkwRmsiKOZzFMIUVahAUmYA2ue4vPrgjy5xZcs7a0FRKiNTMn8L/F84nAxOPCtmqlesp0uRKrc2XT19BPvg/wXggrZWtVQlq1KKlNItKEMZEXJUERtfF/sGXYiZzLmm7I26kj3jrHrvjMvucMvOuUWpm2qoRpqpTqW/ipqSfnv88ABkmXtggrOLCWxs1Qj4cE8jy9Vek1RFkLf1IG5UdY6/wA8DaazJOIQ0OZbvjx3PUnG9X9caNtiFmkY8N8dKlKMeE29cQh6Fxhdh1P1xsm2PGxCHi1j1vj2MeIBN9usb/LEnPvT8VvCBFO0TM/CJN+5kx+uIQ6cBzb0qutCPJ5xJtIIA95mIw/cicYoOuYp5mjRAANQvoHmBbzBpFyCwj6dL1c+5xKy1Q6lWTuJv64Fxspj7wDJU61cKYSnJbTO4BnTJvtAnBOh924pE+InikUyVACJN3buQv19JwOqZTwcqtUBRX8QATclKiGIUHoRPzxlOnmH4bUYATTc1OpZlYIDHoukn1+WF+bFkviHHyXNLKUhB2UKNUTGp2jy7m9o1YhP9nOZc6nekCTe7f8A8x6YZvs55d00i7XqVILE9BeB/wAdsOTZYBvY37WG3zufn7Ytz2WlRTXHuVXydAvU0NrOhNJkDqxMgHVYAe+F7PU4qOI+Elf+m36DF85yvQqSlVUdQbqwlZ73wi8b5ZWqpq1XCFWiUhjpk6QASJ3WL99jiKa8hR2KvKwWRIBhiSf3YCn3uAcSuIGoHpuCVaoDVLA+YSzAAdentBHtgjwnkc03JaqQHUQI0mCPNvIO8SPywx0eB0R5aBLVREvqDBRBs3oP3R6XGC4tuyPsR/BZEq6EDeVdR0yQzsIhjJB/WccX5hfLoaa01dCAdbFg0kea6wInZSDEC+LCp5LLtTfJ08wi1JBbVGpmBDEkWNyOnT2wk89ct5qlVZnDvSLEowJZQGO1/g9rfPA1umRfk4cn8RNTN0zEQ3cmZHUn2ww/abxFqb0AoB1IZkdmtsZ74A8pcLejnaQdQCw1C4NvMAbex+UHDNz3wvxa1E3JWiYUC7nUx0qdtRsI9epEFU6U9kaI+e5+OUyeXpIEOYemr1GjyoGuCVG7FYMfPqMSeUuK1s5QzL5ioaqU1fw00xLBS2oxe20dL+hxWOcqs7sz/ETJ/pHQAQI9MWN9j9GW8w8oDexL2j/p1YbJUi0haq8VCsy+KRpJWNJPwmN5G8TjMDebcj4WezKH8NV49ixI/IjGYLgicUNX2nsStIm5nf51cJGdQfs9MwJL1JPUwKcT7SfrjMZgkRBj7P8AKpUrw6q4nZgCPocWFwSkF4nVVQFUMogCB8K9BjzGYCYL7E3jiAV3AAAEADsAoAA9MDKg298ZjMWhPkc/s3QePUsPgH64r3izTma5Nz4r/wDkce4zAw+9jY9kCrj2kLfPGYzDRhtW2xwxmMxCG9LbHpx7jMQhw64264zGYhDVPixI4b/mD3H64zGYhQ8ceH32Y9KFOPT7tNu2PeUs24emodgpMESYIO4IxmMxnf2glu8AUaBboP0xtxA3xmMxXwUV/wALqnxSJMajaf8ATie1djmUUsSCsxJiZ7YzGYkPuIiP9odZlyEqSD4gEgwYjbGcuDRw5ivlPhkyLGdJM26zfGYzGthscaOUSrR1VEWowiC6hiPKDYm4vfGnLzlqY1Em53v1OMxmMy8AsTONIBxlIAHkG3zGDHM1IENIBilItsQ+/vjMZhGbsuHZWPPqAVqZgS9KmzHqzEXJPUnqThm+yg/D7nGYzD39iGf2HXj2QptXctTQkhblQT8K9YxmMxmImE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24" name="AutoShape 4" descr="data:image/jpeg;base64,/9j/4AAQSkZJRgABAQAAAQABAAD/2wCEAAkGBhQSERUUExQVFRUWGBwYFxgYGBwbGxweGBscHBkdHBkdHCYeHR0jHRwYHy8gIycpLiwsGCAxNjAqNSYrLCkBCQoKDgwOGg8PGiwkHyQsLCwqLCwsLCwsLCwsLCwsLCwsLCwsLCwsLCwsLCwsLCwsLCwsLCwsLCwpLCwsLCksLP/AABEIAMIBAwMBIgACEQEDEQH/xAAcAAACAgMBAQAAAAAAAAAAAAAFBgQHAAIDAQj/xABAEAACAQIEBAQDBQYFBAIDAAABAhEDIQAEEjEFBkFREyJhcTKBkQcjQqGxFFJiwdHwFTNygvGSorLhFiQXY9L/xAAaAQACAwEBAAAAAAAAAAAAAAACAwABBAUG/8QAKREAAgICAgEDBAIDAQAAAAAAAAECEQMhEjFBBCJREzJhcQVCFCOxgf/aAAwDAQACEQMRAD8A68Q4JRziCrkalNahGvwpADE3NlMo09frG+K94qdNVqVemKTJ5ZVSCD6zdh6m/qcOFTgQVYpjS3RrgL3JIvAv7nHLJVsvm6X7O6EqmoU6opt4infUWBYMCblWC772xnToQqK//ZmJPwqNpJse0Rvjl4BA3kjDhneT9LKfEprTTSoYsfMSoLMIBgapsb2wE4jQohiFqs5kzCALPoS0kT1jDU0MO3BeKlSCD1BPyxYGco087Tpuyh3oEN5SJqILlJ79gfUdcKB4Pl18NqYeGRS0tcMRLWgbGYtt33MX/EzRlC2kA3vv2PftbC2mnaFPvRxzfHqtQMC7FHbVp1HTvK29LRtsMB81kMwsu9OpoLRrhis/67j8744eKNRNxJJEYm1OKPUAD1GYDbUT+Q2w0ZHQc5fjxqOvY6QT7j/jAJM2jPVapILGR7kktcGB9DPpjTJcY8Nb7rOmDsek+kwcD6eASKoljM9AW3t7f12xP4KQXJEyAJ+f/GA/i6SY2wwcnVtJqmBstj1uQbezT8sXVEa0WvyhVRqKhYIdiHUiQTEyB0YfmPlhL565RehU1ZefAf8ACCTpaTqQLvAEEDtPbDJwmiKNddFlqLMAmJWIIBJIMEg/PDLx+nrpFCpZWIJKyCREySPaPnim9WTwVVwritagaRIZkUWMGQp3UnoAZIB2k4N53ixyVUZiiP8A6+Y3K7o27gdIMBo94iMGk4Dl7BUVWYGBPmtFwSehwvLXKFqGYpNTp1CRcWVwZUg7bFfeD3xnfyUE+fObgUy5ptdhIPW4BJ/MD5nHLlJQhLNdi6KQTcAhi1z1sJ956YUE4bU/btNSG8LSKcCVIA8kDtEEg9cMmXalSqioWaQDuZEdx6dImcMSpEl2PefyNPNK1N0DpAiZkMPxKxBvtf3m04rSrwf9mq1BXRtM6A5JRb7NKCWkCQothxpcyF9S0QwpxaoZB26DrBv8tsKPGaWYC6c0alSkLq0223DESLTY4OrKeyanA28FatWpWJ0lw2uEVGjTMAtqYXI7MB0x15SBr5aqUzFSmstrU6GmVvdhJtbb9MCczzeKWROWplpqDQa06oBMuIG0r5fQYD8PoVa9SmikEBLaV0KFUAEkkAdpNzv3wfD5H68El84C4p1nOlZUeHoJ9DA+IfP6YzMZ/L6QFatUYG+vyKR20hifoRgzwb7PtNIVKiDUzdag0gE9Aoae0SN8F6H2fZaNQVjsfM5YHrcQI+kYFw+AfpWKuRzNJ7fswZlM+UuZEXBUsfcERB7i2I3H+OkMpo0xTQMGBUfEAVI1CAJEbR7zY4fsxymx81J/BeILLYMP4wP1398LHMnEKlRlytVFNWnaQQSwYCFBiRNiJ62gScUtMri4foB5au1YeRS5ksSBcx5mnBjIuCAWxA5Pzgy9cB7BTqmD5laxMfQEdLjpiTUYB2CmVkwe4m35YCb2DWyTn3DTvFo722xoaupYaqSoChQJkm5iDYAEmSflOJGYy6pS1MZZvhA3J7DB7l3kJtGuqQHP4TsFIMqfrgb8lONkOlWo0FIIBDDzMrb/ADUkj54LU+NKRqWopR0OgMupiymDfqB1J6m5GELj+aUZuqitCKvhnQLMVgxb+Lr6YYeD5vK/doACPMSBaBp3OoHeWEjDoaHQjQxVOKhjITUCAdS6YMgXE3xmFnOcbFOoyLl6wCkgaaYI+RImMeYZYw34xzG9NFqU4IVgRE6Y203EmZN4+uJPGuYqObpoaJ8O01SUmLfAAfLqm+obRYnAHivMyMPBKjS2n4R2M77zbAvOcViPKNr+p69P7nCd3RkT0GFkvoREqACNVQBgJ33sNztiVwWnTesEJQ01udCAKT2W0kb3tvhR/wAUqMwKsRpMqFkARtA/rg7kuKAVGcIFLXgbAmJMe+LaJdBrjnAIr01pvqNUsxBHwAEb/WPliB9onJwpZenmEJIU+HUB3v8ACw9JsR6jEvgOa8StU1Asw0kGRcSQYG2+kYdKNBczlXpGClZCDPQtOkx0gkH3GIpeC4o+eaYOsKBuYw0ZThKUxJUtbdh+g2x24fwijlX8etWV2ovGhCJ1qexOowR2Atjvn+c0rLpCsi2AJM7R0sBAv8sFy+C5W+jylmAp8sD5D52j9cDuMZakwUhVRyxnT5VI9VFhBjaN+vQbX4vc6RabE7/TGz5es4Wpp1KQAGGwi0GNjb3O+Lt+QVFo75fhLPGlQe1wL/3+uC1fImiE/C25gEEGbTNz0vAGNeXM5+y1C7qrWiCxWJ6g3HpjrxTj5zL+ZkJAMKsnSJvJ6nbr1wtyd/gjJdHmNy1MtYo0yBv0PtIxYmc5pShQp1WZQGkCSIf/AEkmZ6j52xUJe3tsfnj3mHib1MrRSfIjtIt8RFj3iNQxE70yRd6GP/EHz2dBplwaklSQdlXzaehG5geuOGa50NSq+TzQaFcp4iwx8hIurCCLT3HQjAPkVXXNUai6gqsdbAHYghhb0OCfHuHouaqv4SzUqM6kvqNzvCMAJMmCCb4F1HbL1EZcnwjKZaa6VmqQAW1+Z9rGALDpMfPATinF6Veo1SiClOTr1GAxt5guy9Zvc3gXntRp5hBSYM9FQdK6QSwJF7naRO8gD3xrQ5lp0q1SlXp1CjES8nUCpNxtImfzwNt9FdkmlxhFACpoMR6Wjc/EdvT5Rg3wzNLWX9nrhalJhZgSTJ6gkm4J6H5YB5vgbVC9eg9N6RfVpphtSqTf7uJkDtb5bR+FhGDNJUKbORAEfvA27bGffBxmy+mDs3wjwq70qiBhTc2uAY2JiOl/64KZTiNIr4Ry9J11KQkWLAEAxsLYMZ/P0qtSXguAoqsqnz2IEFusAAmOgFzhV5izVAV6YSWpoQXWbFgbx5eo949NsFJyewmn2WbURqWUapV8iqupU16/h8wvtPlIgHC1X+0CmKUU6bLUIMWEA7AzMEDe2/pgpzFxejmMmiBiKbIjkwbDVbUBeJVgY7b7A1dxTN0aWlkJbV5oEwLmRqa7f3c3xI3QatKx4PG6iIpZ6j03UFGIBYki9NoFyen0961r5uo1dqhY62Mkix7CI2iB9MM/D+LrWPh6jFRXMCAusBnVVJHlJYD5n6grKwG07kLJ94wSZbfgJLUpoS2YLPW/DpYaQSIJIAubCT13ww5zhgqVkNHSA6BonY7ER8pAwpUstTNULWdlkSygS4tI3sDtbDlyymmhXqqPOtM6Sbwdgfz/ACwvI1RVN9HopCnXUjzGnaTtPWP0+WGHM8ytoKrvpJYj8KgSx+mFPh3As5UUmmWPWYF/mRc4bOG5IvRFI6adTT55WdZFwD1IncYzQnykapemcVZU1PIFcy6ZklGFU+IRfcySO4gyPTDrxDKrl6f/ANbMM8SVsrIV1AA22sWJsfhHfEPmLO1BVHjUlFUTqD06bKwMXVtElTFrmOkYl8DbK1NSuBRY2ADNpMx0Zja2wIxs70ZXOtI2p/sFQB61M+I13t+LrjzG9TlllOlGytQC2pqoBJ/FIm15EemMwYPv+Ua1eSPDcKcuof4gFruzeXe7qE81gD0nrhc5koaUpUvCem9NmFXWBqLOQVJjcQDFhtixOM0zxHLA5d9GYQgifKGW4Kk3HWRBN/fAzM5POKlMVaK13XSy1EAYqVafDc/iWQL7AwdxhXkArihSNMl2JtYDYknp7bk49ocQYmLX298E+Z889d3dkKaahUKRcADqepkG/rgTlMqXYBRJOCdVbLSsauS8wA8nb4W9A8qT8jB+WLG4NldB0zEW+lh+WEPLcMek5aoo0whqMt7sCoaOxPlaOsH3sDg2U8dWXWVqKgDMN76lDCf9M36jGaWSKXJdBqEuXHyVdmuGU6VStWzFDXrqVGGonSAXJEQYM+vfEOrm6GaRqdLLIjJNSKZgGIBkG5taB79Jw48S4OqM2Vq0hBgrL2f8IYH4gwJMxHz3wHXguVyleFI1IyqXqMTpZxKqAIBMGT2E4OM1JcrI4tOhIylBa9TQFguQEC/+z9Tf2xbmU5eyC0GRApCL52DSwIkEsJjVPcd8Ba3CKdIuyUFaqi6KZpmzLU8o8oJAIY9I698Q6VQ06dcorpUWTUHwMRIDOo3F9Otd4MggSMXLIUwTzlyxUptqVfEohRDLLRpFy42BJvO3rbA7IckZxqBzVOnCKCyyfMwG5VdyIk3iQDE4OcO44FEMFqCIXUo1L7E/S+GvhXN4apSCkAQQwMxefSDAtfvi1l0XTS6Kyyue1i4i8T0JuYnvAJjBLM8HnKUqhMBqzqR1IUC4+cr88c+JZQZXNVqQUPS16lWfwnzUyD3CsPoe5xJ4pxQ1Fppp0JTWFXaJ3n1ODfdgUltGlPO6FCU/KBtG9/X+98b5ek5WUDGo5hGBjT1Z56GBA/3H8OI+RuSYBtYbAk2iegiST2B6xidk+LqVrOhYinSW5ABL1iFJCiwABYD0xTvspRvZPoZbMhkTNGr4TENqVwS7W/FcqAs2tMbxbE3nfkltVHMIfKTpqhmO5JIInYNcEd/fGcDy1SoRUrE1AdlaTpE9iNA/vbD7SqoaQp1KeqkREMVgRG3m2mI/LEetIJ/gqatnKmWdFQMtUai8qQNwYGxMRv6mO+Cn/wAkTNU1o5pS8+bUGCspjykHZrEzqB/OxnjvKmZqFSvh+UEHUWOpdhqGgg2kH9bYB1eSXqAPTqUKZFmiozLbqDpJBG0Sflhf4A2GOMcAGbUeFXbUqim6zBIW8kDe94E77dhGS5TDaH1B9CFmpk+ctEqswsiQJ2iYnB7h2WprFetmhWNwugBU3vHViPljXM8foo6HxhUnrURWK+uoQbdsHz8MZyX9iRna9PL0Ear92EVU1hZguJgLBESTYjYG4nEbP8ayyUUp06NEn4yFWUBYXKqbSw3AtjjxbPUa9OpTqQFZgpqU76tUMLGDfSpMbQonbAYcvk/5NWlUHadJ+ht+eI5apDVNeA/wzL5dC5ilOlHZQFgG4EqLEzA6m/8AFeZnuQTmqnigooVYjqSB2HrHXYDCnneF1aWXINNpdxOkTCpO5WRdm/7fbG1fjrh7MdlBv2UA/phc+SVomNXL3A3i/DTTzBLgAsARp207SOtyOuHDkhAadQECCBb54S+K8QNWuzn0FrbCNsNvI9by1fRcLk21/wCD6SSr5RafDKI0qABjlzJwRQviiFdPNOwMbg9MC6uareBOXZRUF4aIb0k7H1/5ChxbmatVUtUl2pjTVpN3WZGnoezD+eFemhGce9jM2SWOV0ceceH08zWSKumoAbSDYkMFKzNp7bsY7YC1uV6RYB60d9IkDv5iR+mOXA0P3tcySFtHdmER7KD8hgi+VBoESSX3iJAv32n9CdsbY5IyVs5jny2CTwOmf8p6rp+FvDX571BsZG3THuJNHNBAFFOoQLbN/IgfljMJqHwBr4JfDMnUynDjnadT70MIWZUJq0kEdT136YW6/OWZqVTUL6J3CCBYR69sTuH8wvTy1TLmGpOrCDuNQIkeoN49MA+BpTrMq1nWmEEWEO8nufLOwk9O8Y1V8hp2ccxx+pJLHUxNycSsrxImDAB/vrgdxjh5pZhqbKyDVKhoJ0n4ZIsbdsE8hkAYLNpGFZZKKNGHGpMbuWuObrX0mmVK37NEg+nvt0xma482WelVou7hH8rjapTjz03H7whSAe8jcYCClpsLj++mO+UzhomwD02jXTYSpja3peDuPrjMkvg0ZcLXuTv/AKg/9oedFTNUikx4YI6HzEtcdLEYDJmEep97QWqD5mZm0kuSxDAjqAdPWw9sceK6YpvTeQ2oBLym0CT0IiJ7Y55Yj8V/fC03jxqJo9J6ZZ80m+kkPPKtanURl8IaVMKBYR0uANt53nG/EOBO6slR20EFUAN1DbjURJ2AuTbGnL2bAAAgYa83xAVKWkgW2PXGbm3e6Ol/h48Ul7bX5KE5iytTJVdBuDdW2BHt3G0Yj0s03UQfph+5upZesRSrM4ZLhafxNqsEBKkXsb9sJYz3hoyLT038hbzOgts5AMn0gemOjgqUE2tnD9ZjjhyuEHo55qq9Us7yzACW2gCFE22iB7nErmHh37MqEl2JVWP3ZCLrUMPPsdyCAemJfD+KVqNNqK7uQzAjUehCwZG4k9j6jHtd6gaa+oSPxGW+YuQD6+uNSp9mHlQqBqpIJJvYBbbbbfX88HOXMpDQSrCpAcSdlYEXi0ROGHgXJ1POgnVUpMBJddJU+gUwZ3uDHpiHw3g9SlVdKaGpocrqI0g3Ikk2EgbHEbXRfK0OXCst4aATAjy3ne5wJ4vz3TDmnROogQDbTPQT1E9RiFxWjXzQNNqop+XyUgDDR0L2kiLiOown1OE1KZ8XT5SsWMlSsK4ZdxcdRgbTZSdjfW44a9dMoNWoVlSpU1ETpY+IAv7tjB7D1wL4twnMlatRqiJTl6mm8qJMKCFtsBpkC2JfCaagZrM1daZqhTKVAtwWZSoaRdagEhukyd5wp5zj76QoNu5uZ9ziooNJBzhFOiKaowtUALuYkGZgBgRpA9LzviA+SuVRkYdIJWfbVtgPTrlRqZpLbSSSPWNr460cw4PmIj2ucDxa2A0xn4ZwdG1ArVWp3qONKrFzbTq7AdZ9MQc4pptY26GI+R9YjGcO41pDoGYao+Y6j+f1wSy1BqtNfET7otp8Qi9gTpB6A9/+MLt3suLp7OXB+IV2YLTdutptYSbna040zHN2pvvKVOoOhIGr/qicNmQ4bQpZaqaY01PCcGWmSVNwekmNsVLVq3wcPcMXY1rXylVtnpE9mkfRgf1w5cmcJSKhp1dcqRpKwdvcg4qTJI7liqswG8AkX9Rt/wCsMHLXMdTLVDAvsQ0ix+l8SUAnJ12WjkOOKtPUxgAScKvHc4uaqeLSVlbZyDuNgfQ7A+mFrN8wM2qmBdmiB2n9cM+S4tR0ulNTTkKvQ2AuS+87gnbrjDi9O4S5s2epzxlDildm2Wyy0kegWUEIHLGwDJ7EGAPW9+8YjcM400OVpWUjVa49e/eTibwfgVWslVqby1IFlXSAWA/CY3tA27Y5cZp06rnwW8NmcOwamSx1AkqNNzJI6i2NCkrOYoto6jiym+gH3AJ/MzjMcKmSdDpNGqpHQVAN7i1/1OMw/l+gvpsWcmymNXwyJ9pEx8pwuVKZVzH4SR7wd8MXK2VbNVFpxp1SZIsFFyfYDGnNWVois37PJpiwJ6+3p0B9MPAjpgEV2d01szR5QSZgCYHtc4Y8muFlhBnDJwjMBhjJ6lUkzd6fugoGx3yWXBqKO5GB4zEHDFTVEpCL1TB32vjBnze3iu2dXDCnyfSNqvCsqM14RJGsa1UH4TPbtP8ATAvmHK+BXqQPJqlYI2Yao72Bj5YFcX4DmmzPjq1N21Wh4t0EHYRbfDc+rMUPOkV6akMjL8SwRsd43B+mNCxvhFSdswR9U8GSUsa0/AoJzQ4shIjtvgjV57r1AlKlOswCfxE/ywvUeILSc2kdOkgbGxw0cF5iQ02qOBNEeQACRq3Jb30ge9pMYbLBDuhj/lclaOo4W1JRUrMz1WgKNzLapju0D9PfEVeH01Z2LotchjSUjUoKD4A3wmrEX2WQcC+Kc1vVLafJaJHxR1AP4Rttc9SbQDSroNO5lWDmOhG3z6nDoQOVKTk3J9s7Zfjfm1IWVu8wb73wx8J4vl1UtUDNU383mBPp0v8AxD54SEoK3iHWqkEaFP4pJmDsIsb4l5AFtgxHWAT+mGNE4oaK/Nj6tVEGkYggeafXTEA+2JnAed3V2TMuXU7agSQRtBAMe0dtowu16i5dQXSpqYHTIUbdbyR72wV4ZyvVzAWqFZ/MoCsdI0xJMkggTAAAvMzhbaSLjByelYz8arUGdl1+dCbaW1KTckACSCO1r+2FrM1KATxnBrVCToQswsCNUnciOp77G5wwZ/kfMZqolTy05RRUky0paQACJgDriFzbqoVqbtllOosSKihlAGlFmot5JBexnzYVDJGTpMZLBOG2gbk+fidSvQolHs6BSCRtGqexN/XHPmHlKiiLm8uWbKtGpSZZCTZSe02k7EReQcCq2Xp1cu7rCVaMSBAV0YgCLzrDH5qf4buH2f06qV6+SrXRkM9pIBUj3BDD2GHXTAEbIZvKoD41Oq7nqrBYHSAQfz/5k8Y4PGXp5qi5ajUYoQwAdGHQxYixhhGxtiE/CQrEO2xg6YO28GYwf5br0nRMq8tTbMAtA6FdP6mbdsGyrE3xoII3GLAyXPZFGmj00ZV0kXN9JtI69umEjiXDWo1HpsLoxU/Lr89/njnlHsVO3T3xco2RoPrxw02elPlJ8k/um4/LA7jnDWEVACA1zb8x6YYuKcqBsjl6u1WYc9SrrrQxI2vgctZhSVWdKkD8M2mxDAqL/UYBNeCugPwDij5eqGQ72ZT8LDsR/PcdMN3GcoIStdqVUTTaxZCd0nrBtHWDsRhT41wl8uykqQj3QxYj074ncAzlWowoUzaobqYiwJm/wmJuIxc1e0SUb2T+E01qVHp6UD1EIDtPlKQxgjaVUjb+eCeRyipRmraofLSAnVDESzekSFU7kz76nhwpKtS2uGbWCwLSTED5ETbe+NslS8oqt+9CzeWi5v2/UjGeWTRIq9jXX4RRp5RqYqA1mYOG2jePULecLOVzTmoKdQHWPhvM9hPUdiJ7YM8vcB8VlYQLQSfRjEddrdiPylczijl9PhAPUpmSWEj1/r8hhaig1F/ctHf/ABRhZyuoWOpZNu59sZhSbjakzf6YzGtL8F8l8ity/ma9WoKVEMXYEeW0DqSeg7mcXVy7yXQo04KCozCHLAGZ3G1hgJ9mfA0oUNZBWpUIJIBMW8oLX9P+rFgZNpEFQenfbqPf+9sMcgKRXXFeSMrl6hapl/EoubMGdWQ9iA0H02mN8EeG/Z7kXTxMuaizIJDmQexV5E4bOMLTqU3QiAVMxMgDrAtb+WEPg/HBlctUd2InzgSASoG8RMEwAe+2FSfJUSMnF2hG47wetSzZoBwxDfFEEAiQSv8ApvGLD5OyyikVA1NNybk974rbhPGWrZ01ajSzBj8z/wCsP1LiVXJUvGemRTZgokRJN9t9pPywuUa0kMeSbXuZZ1Tl+jXTzopkbxf64rbmTIVOH1wZJpiCrnYCfhJ2HX+zg/wr7T6By1So4J8MDyJIYk/DM7CfxTA94wtZ/jFPOZmorbVaCxLTDaBUCg72NvWMRrWxcmhRq8FGZ8UIQCAzKIO8yAI2na5i8YEZjKOlGhQWzViazTa11pyTsoAdr95w0cucZp0sz51AaYkWi0fLHL7RMm/7SKok06yBQRMBl3Bi0kHbqC3rhkZNumUtCt5SupEKAAKZJJJUeZjOxLTYRAj3PHMvFMaZL1PLtsBvGDPKvDlrftesnSlBnHcMpGk/SR7HBSlwOmyZZomKEt0kmo8yfYAW7YJzSKStizwzlGrW2ge0sfy8v54K5flatQB+9KoY1LMB/RlDEEdPnhh/xbSuil/22A/mcB8xmzuTgIzlJjXRwTKLWrlmUkgjTJ7W2B0nvMXN+pxbvL2V8gGKu4AdVYHFxcvL5cYs/ulxOng/147QXyeUjpgPzTwanWplKigqf1Gxtf8As4ZcsMR+M0Jpk4RkxcI8l4Cx5byVLyfMb0GpV3BtDFXAg7GDC2tIkDDbyTx2r+10zUaaNMEEmBpToSewnvgHz3Q8PP1CPxhX/KD+anDDyVlqD0HLQK5EorwVI6CNoMR5usiBjofelL5MOeH05Sh8CFxPLOK9SkAxIdlAAkmGPQX2E42yaPSbzBkMyLEexvizsrzhQoBPu6XiF9JZYDgM12nfubn0xBzHOdHMePl8w1R6esmiyAFjcwhkEHpBI+ljh/LRlbFvnSsuZFDNLeo48OuoH41Hkb/es/NTgNkuGFyUAhiRuCIBBJJ/L64L8XyzqmXhBpenq8kKdVMlagaB5iCNXcBsGeXcr4tRaRUkmFDCwFwb9wASB7jAyycUMhBsZmzSU6VGi5DVFFNYUlSSFABse0HeMbjl2jmFqaKSJWEq+uQQdrhTB/8AQOOeezKU87pakhVXIYx5pB0nz2i3T0GC/EtSVf2mmvkj7yP3ZsTe5HU4xPLujXDBNe6tCzzHwMjKeFWghACrjpEB/mPiA6xGFLljl1KaPm3rXpD7pVgaqnTe5QSAbCTI6XuFuX6f7OajuawqghnqHYfujoo6298VVxHlsmuT4yFUIg6SZVdpCiJA64bgyOnCXgDPijSnDpnLjfFsyr5ek1MIGAIAWJEwO9remw7Y78ZzXhutER90t4/eaGb6WH+3BSpkvvFzLuKlKhTYEmzWJZVKnr+EHrbCS9Z6tVyTLMxZuw1GbnDHHmZo+0acpzA4gKSPY98SHzdGJrnUR+Bbz/qIsPacLgGmmzCSQVUR3aTt7KccWz4CMhUBjFzuI6fPEjjpaLcvHglVs1TLEgBQTsDYemMwutRM9PrjMO4P5F2vgtbk/mqj4aq1QK1gQTE3Gw9p3w5tzGkfHTURJOof1gYog8GrU0qtUpOnhLLBhpO4UWO9yLjEjlDgYqtrqCcBkkoJyY7BhlmnxRadTiq5l2SkSaUaWb968wD1H9eu+FLnbgeWLSKqpUb/ADBJMxtIANx2w48PppTSAVUxYSB+WKp4pTsCATUBOskzN94P9++MOFyyS5tv8I6vqscPTYlCCX5bNcty3Uo+HmVirRDXdZsR+F1IBWbCbgyL4lca41WzBmq7N1A/CPZdhjTh2Yq+G6LX8NHBDKWOi8AyokFouLWgXGJGd4Wp8KnScVHIgnbUxkrAuFEDqfc46F3tnClsgcMztSkx8Mai6lCpXVIbpGJ2a4bUSGrPToubhWbz228iBiPnGG3lLKZbJ03OaAFcnTpYXUR0jad5G+OLckZN2aolSoUJkjUCRNwLiTbqTO+5xUoplcbBvD6+Xr/cZzSKpUNSrqw63U6t/wDa3aCAcT+B8RmctmV+FwBPRlMoQT7SO4wqUuW69atV8OmfDpnRqYRA2Bg3kDzGJjftiRzbndFWnQy7vXFNFv8AGxa5IBF9MafKLA+2K43oJEnK5b9hztanUXTSq0nVTMhkI+IHqREkdwR2xAbjP3KItoQBj8yf54aOED/EMs1KvTIemJDMt0Yiw81pNrE3HbpL5I4VQSgyVqVN6jsw1soLAEAKIMlbzO2+KdeSdMErydm0K+ImhDu4KuFESSdJNo+WFHOIym5lZteDc9cXPxjM/s2Qcbr4fhre41DSs/L9MUtxOpOCxk5boL8u17K3Y3xcPL2cBUXxQ/CM5pJXbD3y7zNphScYcylCbaO3gj9WCSLnyFW8Y15izoVIHbC3lOPKEDar6R9cBeMcfLdZxjzeqfBwS7NWD+OnLKpPpFYc91WObhuimD/CSSP1I+WALvOkC0C39/3vibzNxDxMw7TIEKPlv+c4i5S+4Bn6/LHYwRaxxv4OT62alnm4/JKXiwFMo1Km4vBZbgsoSQdxtq9xh44byu1enSGlaRSnpkklmBvP84Jkajhf4RlqdMI2Zvo+FVgnfqe4i0m02ww0eaXrk0kAWmsS34z2uLDrMYOT4qzJ93tRnB+AVSTT16qYYlRbSG6sCRI/2x64tHlzhpQQIHeFET85wC4FRCqMOXCEgYzcHOVs1pRhEh8U4U9gDqpsYIYmxOxkdPecLOfepw9vvUFai4KgbRPqFAn5XGLJZbYEczcLGYyz0z1FvQi4P1wOXDwuURvpvUJSUZLT7K14XRFanFQnw0dtKz0B8s/LrgHzWIWj4flAqFCFsGFyJA3+H8ziSeN/slAVNI1s7LHzkhvbEahnKOaOvTVUz8II0z1Ivb5Ab4z+7kpt6Rthjj9KSUbtvfxTJvBcic6tWlUhWNMyTFyrzTPqRtbtgZxfkN6NOVrUF7hjpI/WTh4yVAimopto0XCgFpPqf5iN8FcrwerXcO/h0yfiOgM59iYCn1g4askr15OdLCttlN53LGj4dLSbKHLEEa2YDzCekQPrgVxvKPp8RaZKD4qgBgHaC23bH0bxzlSlVphCinRGibxAgf31ws+VQaDaCvwtTOmIPQqdwcaoZP6yWzJkhXuj0fP4zI7YzDRzNyhTp5qqtJaoQEaQBIAIBgGDIv3x5jSKtFx1cnQzFLwKp8VWGnznzEGPxKFIJgbRthMflvRmWoIMxTViStUohpxExr8QERttJj54QshzHVpGVYxvEnDVlPtXqCENHxSbATudttJmdowqUVP7kNhllD7XRLyfLp1EVcwo6KVkyZgap2EwI3JOAvF8pSIWmtZGZnCuwsqkSLsRsJ3xK5x5yq2y5o5YGAzKBr0HcSYCg7G04AZCsalWkjlVp07wQYliJawknr2gemBcF2Mn6nK402dqnLVQVzTpVA1KnBZ5AAm5Bn1n2HrjTKcv1zmqYSoPNWIVCYOhZhz0gwIAmdSxviZzjzcr1ClFY0Qra6catO/ZgVIiCLx9RdHnPSigIZU6tMjQxsJNgwAuRc9NoEEr7ozVbLM524DSbKCpXYB6ekKwMEgm6ixmRJFtx6nED7MeW0JfMnUVuKauZsvUgWmbDt+eO32f8w081RNKvDapBDkGR2M7n19saHiVXhOaSgqa6FRh4LaoszAFWMEFln6EHriE8kjL8QUtS8ByKLBtWoXZg5JfVuZA+naMGMlxHWwBEAwLb7d977/TC1xnKmjX8Ndg7wDbyu0rHsH/AC9MbcFzfnWJsfNJt6WntM7b4G6KTHHJ8AKrBOokySCRJ6kn4idrlibY5VqKUwfEWgOplJP64RftD+0PNZfNGhQIprpVtdyfOoO2wgz3wi5/jWYrtNWs7n+I2+gt+WJ9O9l0WFz5zRR8AUKZVm1AwgMKADF5I67DvsMVfmqxYxfE1eJPAD+YDaenzxIyNIVm0rpDetv5YNLiiLTugLXJDWxKy3EyD6jG/F+FPSqEMNjpJFxMAxPsRiJUpeE3nUElZg/xDym3W8/TEkoyNeGco+6I65TmJRl9bupctpVA1woElmA7kaQPc9sDOJc0s6nT5QbFuvy7dsKuWXVIx3qECoinYQT2/vbCf8THyujXP+Uzyhws3y2TasbeVBux2H9T6YO0gtJCFF+rHf8A9fLEMcQ1dZ+eNmaRjU9HKbNq9ckYM8q2QnqW/Sw/nhdLYYOXakU/Y4Tm6G4eyzuG5iFUYdOF1ZAxWfDc4JUTh/4FVwpSpmuS9oza7Y41W8uOFTMRiJmc+ApwOfOknYuGJt6KB+0seHm3QExrLR0Gu5gYmcnECkP73wH+0bNeLnHKm2qD/tAB/Ocd+Ws3AAxmyJ/Qg/0dP0sv9k4/v/pafAc5BjDtl6oIBxV/Csz5hh84XmJAxoxOkZM0djIp1DCTzpw7QRWWmr9GB7ehHbfrhro14xB42Q9NlPUYv1E1FKXlCMULlxfTFGnwdXAYOygjbVt+WMxVXF+bs3Rr1KXjDyMVHkGw26dsZjStq0ZJRcW0yfyhyOtWmtesQ6sPJTBO/wDGR/4+hv0xM4vwijlmH3ppO4LKRSphQB0MKDeIF98acjc9UqWWSjWDJ4YMPEgiSelwenbAXinFhmqtR3sSRoM2CiYEfQz3nviqbYqTBWZzD1axqGPEMXAj4QAPQQANu2D2XyVTiBOs6HQAM+mzW8uoAi5gmfTC4SdRX8Uxg3wnj5ylQCodSRMQCZ9Jvb+eDapaJ32R+L8ovRYU3I1OJRxOkxupkb+vqPkq0hae+LYrc+ZfMUKg8MmoimoheNOpfhNjIOwsOseuKxzNQs0m5xUWwk60E+V881J9amIgx/fpi2clnqWfoItYyyMGQizKw2YH+sg9sU/wSqySykqysCCNwRJB/LBx+MaK6snk8Qa4X4QxZtSxtHUDoGA6YpvZbfuLI5m4ezBKoEvl2liPx0zEsPUHcH16RK1wziAAYNAd6muQNt5+Wwwwcr8zCoAtYAhpAb/yBHQEdrbbYWs/winl6rCrV8FQSyVCbsp+EgdfUDrOAkrAfygZ9qihquUf8XgsGPQ6XOn1kEt+WE3Xh64RlqWfreJWLtl6f3VIFtJ0gkszRcSTt2jBriWU4bl2C0qFIkG5aX/8ibe2DT8BFYA2xCWoQ0i2H79voq5ZaFIEkmyg79gZ0jaw2xvl+H5DMeV6RosTZqR0/wDbdfywRcWjhwHiVHM5dsvX0oT5g8AeYCzE9T39DhJ4lQKOykgwYkGQR0IPbDrX+zqrMUa2XdRMSzKx9wVIB9Jx2/8AxhmaiHxTTTSCQQ2o26bRHzxUY0Mft0uivsgfP7494gCahA9P0x0p5Q06oBN5P06H543zVTTUa28foMMAOeVyxW5N8SqFYkfPEZKhMjuMdMjcEeuKIe5jO6YtIwV5e4mDqXbrGBeaW3zxHoqysGWxH0OAnDlGg8clF2WPkuIjWIxZXAOI+QYozJ5wm97b9h88NPDuaiq6ScczNzj0jrYowyastTN8ZG04rjj/AD5VqZgU6J0orQTaWIMH/b6Y0rczqqlmaO3r7DCdwttbmCCTEe7HCcMHO5zQP8hJYIKGN7fZHzALyx3Mn3JN8e8GzYBjt/PE/j2UagYcQWuvYg9cLdA+GZ3PXHUlDnCjBgzvHPkWNkeIaSMO/BOM7XxU2T4hKiDg3wzjOk7450nKOjqqKmXF/iYjEHOcRnCnR47K748bjIAJJgC5J7DGHNllPTOhg9JGO2VdzmR+3V/9c/UDGYDcZz/j16tX99yR7dPyjGY9Hii1CKfwjzWaSlkk18sIcU4oI0U1IHSVAt8iZPzxpwPM+HVUwCAbg3Bi+IyeQX/49sE+D8EeqGemJCDUbiRaRI7ETfuPaSdJGXSQR5d4YMznHmwWmzgDvfSMCOPr94p7qP1OGTknPrTzFUHrTtt0nv74B8Zol6lI3IhiY7KNR+gBOCB6aICVNJHpiRxDL0lRh56dUQdJNoIG1pvMyT09ZxBqZhY3wV5jol8tlc1FmTwnPZqfwz7r/wCGA8oOK2Q+EAw+5Ai/bfEXieaOuNtP/OJfLxr6m8EusiCROkxeGMab2sbYb8jmqlOnTpirS1tZkNJKjBmP4G9bCDbFPTsj7sXuWuIVGV/MJprr9SBv7nD9wjjS5pPAzFHxqZgEaCSDG6kTB9QQcLnHeIa1ak9YLURPu1hYkm4OiwJA/TC7wjmjM5KpKk77HYx7YkbeyvI6cf5KrZOk5oazlr1HDaQyRvJ6iI2E227qdF5814O0XwU45ztX4hSFNx4dLcqpMuf4j+7P4e4k7DCxVSpSvTYx2sf1xJRvop0FyY3M42p1YIsD6ROAq8e1R4gvtI/mMSqXEU6MAfpikpLsqmhsyXFGkKsxeZEwBfftE/TBrjHEXGU1q6eclCVaSAZ+kx0Hf0wrcN508Iny0yCpVgJhgTNxMSO/rgJxvmEO33aKg7LsD3v1wUU72Fs8ror1JG62nv3H6445zJBjqBuf5YhZGsQYOxwVrIzL5Jmenrb9cGydET9jtvEdv6455YgOQDjzM5WodS6WlZ1TaNIki/W22IFIkG2IWglma99IuRvjbiCVKYCNpAIDQpU2O0sJv6Tgeyn542y6sx0gSTYACT8hiF0daNZtJUMQGMm+OamDZifaRhhpck1wni1Wp0EOxqsQf+kAn+eJGT5ReVqK2XrqLwrm8HYgqGE7dMUWdOB8j1aqCo5I1bDqfUk7D6n0wSXhi5VwlNS9YrPmjSevlFmtBv74gcT5szTMVLeFFtKCIj1ufzwX5Yybu4d9SuyuEYsRo0iS/Uzc7i/zwuV1sU+TA/E+KV6lQNWKhl8q6woibwsiB0xC5hyrCmHr05LzDpAaRvqIEdfxC/TBPJcYVmJqPUqEzM2676pN49sT6pyW4qshP7pM/MAHALXgG2mV/wALqMtxt2wcTNCVvDHYXufTBXieQoHJtVpOGY1VUAgB/wARJIF+nUScLGbzBpmmy/EJI2N4HQ7+2Cljjk7NeL1E4dB5OMlSRqGoWKkwbb2wN43x5qlPSux+I+nb2wAWoSZO5xLptaO+Fx9JjjLka8v8hmnHh4B4HvjMSzkuxxmNZz7RFad8NvLfG6xYtSpDxAAA9NdPUDzU18jC8QFG5PSQu0cu1RiSbTJPqd/niZXr6FAJML8Inb2HvgJK1RT+CRnMuVc6wyMDeBBE32I2wx8sUFdKjs3lCPSLdR41NlkC0xBwqZKvrBnoffBrh8Nkc4n/AOtXH+yqv8icSnVAshDgeTpH77MlyPw0xH53P5DHf/5otNDRy6FaW8G8n2M4UmXHSkszi+N9hh5uP1Kw+NvbaP79MGuDUadIJVMOxuGqXUERKkdCDBkzIINsJmVq6G9Dgr48rANpmJtPfAyj8AtEvm+tTq1PFpqqsR94FEKW/eHv1jtPU4DZPO2IcyPUTiW5BF7jA2rl4NsEuiINUqgi0R6Y2J9ML1OqVNjidT4r+8PmMSinE3zfDg11gHt3wMamVa4iDg2KoIscaVArWYA/ri7LToHRv6jGlMXxMrZZYs0e+ITsYInFhIOUeW3BAeUaAfDMh2BuNNiote5GxwwZTKeEypKA+JpFSxIsZlSwAYGLT3g4j8k5+pmBUpM5aqaTU6DPDaSRESdhBj0wC4JnPDqhKvw6oIN4M3sd8Lab0A02SeKs6IxYsalTq0gkMDLXveYB7HAKiQBYH1xZ/N3DkzWVp1VZWaiYqQwnRf6mwj/V8sCKPJFNsqtVaoVtMtqMrIF1sJBm3zxUGki1SQp5egzkKoJY2AGLT5R5STKU1q1FL1WsAoJMnZR6dzYd8COXFpZenqWHqSA8qTb+E6ogWtY3wY43z5+zIyLoqVWVSjLOkBhI1Kdot5ZvhjImDvtC40KQ8MaWrm5gAiiPQ/vnpsBvGxxX/DuL1aDSjHeSDcHHmYrtUZnclmYksT1JxwK7TtiUgixeXcn4hOdrLdv8pJjU2wj32GPeJM1LXXjQ1VTTYTqjxJBAItOlZnvbC1V5nr5p6aCKVIMqimhi3vubC8d/XDNxOuCK1Cb+EpCxN0XXb6kYRNMVJNbF1uDsulgCykagRvG2x3jtjnn8lqCGmpJIIMXkCIIET3B9thg9R45RpilSqqYQQxAlpIsVB6C8g7wMQ+JRq009AWSQQxIg3BKjzBu8xcYraKSl2deGcssUBYf5kTt5RckgzuSAP920jGnNvLNMPQp0wVAQtVa7RJAHXex7Y78IoIX8Jg1QtBBUBHmIPmJHlN7fzwX4vU0sDVR6c6YIdW8qgiCOt7774FzaYdlf8X5aWnS8WnWDwYKlSrgdDElSL959MB6FW98WRmuECvSKqpYNBUhSLg2J0hp6iD36YjL9n1KiVqVKj6kIbQ1FwpgyRPrtfvh0J2tlp6JuQ45UFJAMizDSIIpKAfXGYmDjhWwA+YxmJyiVYP47y7Qp5tKFKdOkNUVWXUo6wWNyRcDe+C3D+VspUpOrUCCGIbxB94DB3MSvluALXG/Vd5q4YaTgVcxRYMZNRqcPJuZKIzGdx3BxF4RzSaRzJarq2qaxMlg6rZTpkHV6Ee2CQeOkwRmsiKOZzFMIUVahAUmYA2ue4vPrgjy5xZcs7a0FRKiNTMn8L/F84nAxOPCtmqlesp0uRKrc2XT19BPvg/wXggrZWtVQlq1KKlNItKEMZEXJUERtfF/sGXYiZzLmm7I26kj3jrHrvjMvucMvOuUWpm2qoRpqpTqW/ipqSfnv88ABkmXtggrOLCWxs1Qj4cE8jy9Vek1RFkLf1IG5UdY6/wA8DaazJOIQ0OZbvjx3PUnG9X9caNtiFmkY8N8dKlKMeE29cQh6Fxhdh1P1xsm2PGxCHi1j1vj2MeIBN9usb/LEnPvT8VvCBFO0TM/CJN+5kx+uIQ6cBzb0qutCPJ5xJtIIA95mIw/cicYoOuYp5mjRAANQvoHmBbzBpFyCwj6dL1c+5xKy1Q6lWTuJv64Fxspj7wDJU61cKYSnJbTO4BnTJvtAnBOh924pE+InikUyVACJN3buQv19JwOqZTwcqtUBRX8QATclKiGIUHoRPzxlOnmH4bUYATTc1OpZlYIDHoukn1+WF+bFkviHHyXNLKUhB2UKNUTGp2jy7m9o1YhP9nOZc6nekCTe7f8A8x6YZvs55d00i7XqVILE9BeB/wAdsOTZYBvY37WG3zufn7Ytz2WlRTXHuVXydAvU0NrOhNJkDqxMgHVYAe+F7PU4qOI+Elf+m36DF85yvQqSlVUdQbqwlZ73wi8b5ZWqpq1XCFWiUhjpk6QASJ3WL99jiKa8hR2KvKwWRIBhiSf3YCn3uAcSuIGoHpuCVaoDVLA+YSzAAdentBHtgjwnkc03JaqQHUQI0mCPNvIO8SPywx0eB0R5aBLVREvqDBRBs3oP3R6XGC4tuyPsR/BZEq6EDeVdR0yQzsIhjJB/WccX5hfLoaa01dCAdbFg0kea6wInZSDEC+LCp5LLtTfJ08wi1JBbVGpmBDEkWNyOnT2wk89ct5qlVZnDvSLEowJZQGO1/g9rfPA1umRfk4cn8RNTN0zEQ3cmZHUn2ww/abxFqb0AoB1IZkdmtsZ74A8pcLejnaQdQCw1C4NvMAbex+UHDNz3wvxa1E3JWiYUC7nUx0qdtRsI9epEFU6U9kaI+e5+OUyeXpIEOYemr1GjyoGuCVG7FYMfPqMSeUuK1s5QzL5ioaqU1fw00xLBS2oxe20dL+hxWOcqs7sz/ETJ/pHQAQI9MWN9j9GW8w8oDexL2j/p1YbJUi0haq8VCsy+KRpJWNJPwmN5G8TjMDebcj4WezKH8NV49ixI/IjGYLgicUNX2nsStIm5nf51cJGdQfs9MwJL1JPUwKcT7SfrjMZgkRBj7P8AKpUrw6q4nZgCPocWFwSkF4nVVQFUMogCB8K9BjzGYCYL7E3jiAV3AAAEADsAoAA9MDKg298ZjMWhPkc/s3QePUsPgH64r3izTma5Nz4r/wDkce4zAw+9jY9kCrj2kLfPGYzDRhtW2xwxmMxCG9LbHpx7jMQhw64264zGYhDVPixI4b/mD3H64zGYhQ8ceH32Y9KFOPT7tNu2PeUs24emodgpMESYIO4IxmMxnf2glu8AUaBboP0xtxA3xmMxXwUV/wALqnxSJMajaf8ATie1djmUUsSCsxJiZ7YzGYkPuIiP9odZlyEqSD4gEgwYjbGcuDRw5ivlPhkyLGdJM26zfGYzGthscaOUSrR1VEWowiC6hiPKDYm4vfGnLzlqY1Em53v1OMxmMy8AsTONIBxlIAHkG3zGDHM1IENIBilItsQ+/vjMZhGbsuHZWPPqAVqZgS9KmzHqzEXJPUnqThm+yg/D7nGYzD39iGf2HXj2QptXctTQkhblQT8K9YxmMxmImE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7" name="Picture 16" descr="http://www.drt.com.tr/blog/uploaded_images/resim2-7014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a:xfrm>
            <a:off x="428625" y="4929198"/>
            <a:ext cx="8229600" cy="1643074"/>
          </a:xfrm>
        </p:spPr>
        <p:txBody>
          <a:bodyPr>
            <a:normAutofit fontScale="85000" lnSpcReduction="10000"/>
          </a:bodyPr>
          <a:lstStyle/>
          <a:p>
            <a:pPr eaLnBrk="1" hangingPunct="1"/>
            <a:r>
              <a:rPr lang="tr-TR" sz="1800" dirty="0" smtClean="0"/>
              <a:t>Şekil 1. Domateslerde görülen değişik yaprak şekilleri, çiçek ve meyvenin yapısı.</a:t>
            </a:r>
          </a:p>
          <a:p>
            <a:pPr eaLnBrk="1" hangingPunct="1"/>
            <a:r>
              <a:rPr lang="tr-TR" sz="1800" dirty="0" smtClean="0"/>
              <a:t>a- çiçeğin boyuna kesiti ve çiçek diyagramı (1-çanak yaprak, 2-taç yaprak, 3-erkek</a:t>
            </a:r>
          </a:p>
          <a:p>
            <a:pPr eaLnBrk="1" hangingPunct="1"/>
            <a:r>
              <a:rPr lang="tr-TR" sz="1800" dirty="0" smtClean="0"/>
              <a:t>organ, 4-</a:t>
            </a:r>
            <a:r>
              <a:rPr lang="tr-TR" sz="1800" dirty="0" err="1" smtClean="0"/>
              <a:t>stigma</a:t>
            </a:r>
            <a:r>
              <a:rPr lang="tr-TR" sz="1800" dirty="0" smtClean="0"/>
              <a:t>, 5-</a:t>
            </a:r>
            <a:r>
              <a:rPr lang="tr-TR" sz="1800" dirty="0" err="1" smtClean="0"/>
              <a:t>stylus</a:t>
            </a:r>
            <a:r>
              <a:rPr lang="tr-TR" sz="1800" dirty="0" smtClean="0"/>
              <a:t>, 6- </a:t>
            </a:r>
            <a:r>
              <a:rPr lang="tr-TR" sz="1800" dirty="0" err="1" smtClean="0"/>
              <a:t>ovüller</a:t>
            </a:r>
            <a:r>
              <a:rPr lang="tr-TR" sz="1800" dirty="0" smtClean="0"/>
              <a:t>, 7-plasenta) b- </a:t>
            </a:r>
            <a:r>
              <a:rPr lang="tr-TR" sz="1800" dirty="0" err="1" smtClean="0"/>
              <a:t>Çîçek</a:t>
            </a:r>
            <a:r>
              <a:rPr lang="tr-TR" sz="1800" dirty="0" smtClean="0"/>
              <a:t> (1- uzun stilli, 2- kısa </a:t>
            </a:r>
            <a:r>
              <a:rPr lang="tr-TR" sz="1800" dirty="0" err="1" smtClean="0"/>
              <a:t>stüli</a:t>
            </a:r>
            <a:r>
              <a:rPr lang="tr-TR" sz="1800" dirty="0" smtClean="0"/>
              <a:t>) c- Meyve (1- iki </a:t>
            </a:r>
            <a:r>
              <a:rPr lang="tr-TR" sz="1800" dirty="0" err="1" smtClean="0"/>
              <a:t>karpelli</a:t>
            </a:r>
            <a:r>
              <a:rPr lang="tr-TR" sz="1800" dirty="0" smtClean="0"/>
              <a:t>, 2- üç </a:t>
            </a:r>
            <a:r>
              <a:rPr lang="tr-TR" sz="1800" dirty="0" err="1" smtClean="0"/>
              <a:t>karpelli</a:t>
            </a:r>
            <a:r>
              <a:rPr lang="tr-TR" sz="1800" dirty="0" smtClean="0"/>
              <a:t>, 3- çok </a:t>
            </a:r>
            <a:r>
              <a:rPr lang="tr-TR" sz="1800" dirty="0" err="1" smtClean="0"/>
              <a:t>karpelli</a:t>
            </a:r>
            <a:r>
              <a:rPr lang="tr-TR" sz="1800" dirty="0" smtClean="0"/>
              <a:t>) d- Farklı yaprak formları</a:t>
            </a:r>
          </a:p>
          <a:p>
            <a:pPr eaLnBrk="1" hangingPunct="1"/>
            <a:r>
              <a:rPr lang="tr-TR" sz="1800" dirty="0" smtClean="0"/>
              <a:t>e- Farklı tüy formları (1- basit çok hücreli tüy, 2- tek ve çok hücreli tüyler)</a:t>
            </a:r>
          </a:p>
        </p:txBody>
      </p:sp>
      <p:pic>
        <p:nvPicPr>
          <p:cNvPr id="22531" name="Picture 4"/>
          <p:cNvPicPr>
            <a:picLocks noChangeAspect="1" noChangeArrowheads="1"/>
          </p:cNvPicPr>
          <p:nvPr/>
        </p:nvPicPr>
        <p:blipFill>
          <a:blip r:embed="rId2" cstate="print"/>
          <a:srcRect/>
          <a:stretch>
            <a:fillRect/>
          </a:stretch>
        </p:blipFill>
        <p:spPr bwMode="auto">
          <a:xfrm>
            <a:off x="1285852" y="0"/>
            <a:ext cx="6286543" cy="4668838"/>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Geniş ayalı ve bol yapraklı çeşitler bol güneşli yerlerde yaz aylarında ana ürün olarak yetiştirilmeye uygun.</a:t>
            </a:r>
          </a:p>
          <a:p>
            <a:r>
              <a:rPr lang="tr-TR" dirty="0" smtClean="0"/>
              <a:t>Bu çeşitlerde salkımların gövde üzerinde bulunuş bulunuş şekilleri de, meyvelerin yaprakların gövdesinde kalacak şekilde bulunmasını sağladığından, meyve tutumu daha bol olmakta ve meyvede güneş yanıklığı gibi birtakım fizyolojik olgular meydana gelmemektedir.</a:t>
            </a:r>
            <a:endParaRPr lang="tr-TR"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Generatif Dönem</a:t>
            </a:r>
            <a:endParaRPr lang="tr-TR" dirty="0"/>
          </a:p>
        </p:txBody>
      </p:sp>
      <p:sp>
        <p:nvSpPr>
          <p:cNvPr id="3" name="2 İçerik Yer Tutucusu"/>
          <p:cNvSpPr>
            <a:spLocks noGrp="1"/>
          </p:cNvSpPr>
          <p:nvPr>
            <p:ph sz="quarter" idx="1"/>
          </p:nvPr>
        </p:nvSpPr>
        <p:spPr/>
        <p:txBody>
          <a:bodyPr>
            <a:normAutofit/>
          </a:bodyPr>
          <a:lstStyle/>
          <a:p>
            <a:r>
              <a:rPr lang="tr-TR" dirty="0" smtClean="0"/>
              <a:t>ılıman iklim şartlarında bitki belirli bir büyüme dönemini takiben, çeşit özelliğine bağlı olarak 5-8 yaprak meydana getirdikten sonra, çiçeklenmek üzere generatif döneme geçer.</a:t>
            </a:r>
          </a:p>
          <a:p>
            <a:r>
              <a:rPr lang="tr-TR" dirty="0" smtClean="0"/>
              <a:t>Bundan sonra generatif ve </a:t>
            </a:r>
            <a:r>
              <a:rPr lang="tr-TR" dirty="0" err="1" smtClean="0"/>
              <a:t>vejetatif</a:t>
            </a:r>
            <a:r>
              <a:rPr lang="tr-TR" dirty="0" smtClean="0"/>
              <a:t> dönem iç içe devam eder.</a:t>
            </a:r>
          </a:p>
          <a:p>
            <a:r>
              <a:rPr lang="tr-TR" dirty="0" smtClean="0"/>
              <a:t>Bazı erkenci çeşitlerde 2-3. yapraktan itibaren çiçek teşekkülü olabilir.</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Çiçeklenme</a:t>
            </a:r>
            <a:endParaRPr lang="tr-TR" dirty="0"/>
          </a:p>
        </p:txBody>
      </p:sp>
      <p:sp>
        <p:nvSpPr>
          <p:cNvPr id="3" name="2 İçerik Yer Tutucusu"/>
          <p:cNvSpPr>
            <a:spLocks noGrp="1"/>
          </p:cNvSpPr>
          <p:nvPr>
            <p:ph sz="quarter" idx="1"/>
          </p:nvPr>
        </p:nvSpPr>
        <p:spPr/>
        <p:txBody>
          <a:bodyPr/>
          <a:lstStyle/>
          <a:p>
            <a:r>
              <a:rPr lang="tr-TR" dirty="0" smtClean="0"/>
              <a:t>Çiçek salkımları iki boğum arasında fakat üst boğuma daha yakın yerden meydana gelir.</a:t>
            </a:r>
          </a:p>
          <a:p>
            <a:r>
              <a:rPr lang="tr-TR" dirty="0" smtClean="0"/>
              <a:t>Çiçeklenme salkım şeklindedir.</a:t>
            </a:r>
          </a:p>
          <a:p>
            <a:r>
              <a:rPr lang="tr-TR" dirty="0" smtClean="0"/>
              <a:t>Basit bir salkımda normal olarak 4-8 arasında çiçek bulunur. Bazı çeşitlerde salkımda çiçek sayısı 30’a kadar çıkabilmektedir.</a:t>
            </a:r>
          </a:p>
          <a:p>
            <a:r>
              <a:rPr lang="tr-TR" dirty="0" smtClean="0"/>
              <a:t>Bir bitki hayatı boyunca normal şartlarda 20 civarında çiçek salkımı meydana getirir. </a:t>
            </a:r>
            <a:endParaRPr lang="tr-TR"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12" name="Picture 6" descr="http://www.wtop.com/emedia/wtop/18/1899/189900.jpg?filter=wtop_picgaller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Çiçeklenme</a:t>
            </a:r>
            <a:endParaRPr lang="tr-TR" dirty="0"/>
          </a:p>
        </p:txBody>
      </p:sp>
      <p:sp>
        <p:nvSpPr>
          <p:cNvPr id="3" name="2 İçerik Yer Tutucusu"/>
          <p:cNvSpPr>
            <a:spLocks noGrp="1"/>
          </p:cNvSpPr>
          <p:nvPr>
            <p:ph sz="quarter" idx="1"/>
          </p:nvPr>
        </p:nvSpPr>
        <p:spPr/>
        <p:txBody>
          <a:bodyPr/>
          <a:lstStyle/>
          <a:p>
            <a:r>
              <a:rPr lang="tr-TR" sz="3600" dirty="0" smtClean="0"/>
              <a:t>Çiçek salkımları</a:t>
            </a:r>
            <a:r>
              <a:rPr lang="tr-TR" dirty="0" smtClean="0"/>
              <a:t>:</a:t>
            </a:r>
          </a:p>
          <a:p>
            <a:pPr lvl="1"/>
            <a:r>
              <a:rPr lang="tr-TR" b="1" dirty="0" smtClean="0">
                <a:solidFill>
                  <a:srgbClr val="FF4343"/>
                </a:solidFill>
              </a:rPr>
              <a:t>basit </a:t>
            </a:r>
          </a:p>
          <a:p>
            <a:pPr lvl="1"/>
            <a:r>
              <a:rPr lang="tr-TR" b="1" dirty="0" smtClean="0">
                <a:solidFill>
                  <a:srgbClr val="FF4343"/>
                </a:solidFill>
              </a:rPr>
              <a:t>bileşik </a:t>
            </a:r>
          </a:p>
          <a:p>
            <a:pPr lvl="1"/>
            <a:r>
              <a:rPr lang="tr-TR" b="1" dirty="0" smtClean="0">
                <a:solidFill>
                  <a:srgbClr val="FF4343"/>
                </a:solidFill>
              </a:rPr>
              <a:t>çok kollu bileşik</a:t>
            </a:r>
          </a:p>
          <a:p>
            <a:r>
              <a:rPr lang="tr-TR" sz="3600" dirty="0" smtClean="0"/>
              <a:t>Bazı salkımlarda, salkımın uç kısmında çiçek teşekkülü durarak yapraklar oluşmakta ve salkım ekseninde çiçeklenme devam etmektedir.</a:t>
            </a:r>
          </a:p>
        </p:txBody>
      </p:sp>
      <p:sp>
        <p:nvSpPr>
          <p:cNvPr id="93186" name="AutoShape 2" descr="data:image/jpeg;base64,/9j/4AAQSkZJRgABAQAAAQABAAD/2wCEAAkGBhMSEBQUEhQWFRQVFRQUFxQUFBUUFRUUFBYVFBUUFBUXHCYeFxojGRUUHy8gIycpLCwsFh4xNTAqNSYrLCkBCQoKDgwOGg8PGiokHyQsKS8sLi0sLSwsLCkpKSksLy0sLSwsLCwsLDQpKiksNSwsLC0sNCwsLCwsLCksLCwsKf/AABEIAMIBAwMBIgACEQEDEQH/xAAbAAEAAgMBAQAAAAAAAAAAAAAABAUDBgcCAf/EADoQAAIBAgQEBAMHAgYDAQAAAAABAgMRBAUhMRJBUWEGInGRE4GhBzJCUrHB0XLwFDOCkuHxI2LSFf/EABsBAQACAwEBAAAAAAAAAAAAAAADBQIEBgEH/8QAMhEAAgEDAgQDBwQCAwAAAAAAAAECAwQREiEFMUFRE2FxFCKBkaHB8DJCsdEj4RVSkv/aAAwDAQACEQMRAD8A7iAAAAAAAAAAAAAAAAAAAAAAAAAAADHOuk0ndX0T5XeyvyZkAAAAAMOHr8Tn0jLhXdpeZ+91/pMwAAAAAAAAAAAAAAAAAAAAAAAAAAAAAAAAAAAAAB4q1eFXs3rbRN/oeoyurrZgH08/EV7XV7XtfW3W3QVZNJtK75K6V+12RakqdXyt2nba/DUj3jzXqtH3AJVSmpJpq6as0+aK/A41xqyoVH5kuOnJ71KV7X/qi9H6xfMrpeJHhZunjHaOrp4hLyziuU0vuzXOys+2l9Q8T+O3WnCWGjwSoycoVZfed1wyiobcLXJ9tiGpWjDmzZoWtWvnw1nHM6keK1aMIuUmlGKcm3skldt/I4hic/xFTWWIqu+tuOUUu1o2RX4vO68o/Bdaq4VNJp1JNOmn5lZvW+3ua3tqzjBbPgk1SVRTTzjHnnlg7f4blJ4WnOX3qidV9viylVt8uOxZnO8s8eVKcFKTjXpqykklTrQWy0Xlkvkjd8pziliaaqUZKUefJxfSS5M2adaM9kytubGtb7zW3fp+epNABMaQAAAAAAAAAAAAAAAAAAAAAAAAAAAAAABCzDOaNBf+WpGHZvX5R3ZTz+0PBbKq79fhzt+hHKpCOzaNinbVqizCDa8ky+cuJtL7q0b6v8q/f26mPLJ3hLoqlWK9I1JRt9Cs8MeI6NejTSqRVXhXHBySlx/jtfe8ru66krwzK+Fpu93Ljk/WU5Sf1bMlJPkQyhKLxJYLQh5rOlGlKVZRcIpt8ST9r8yYaF9pudpQVCLd20522XSLfWzvbo0Y1Z6IORsWdv7RWjS7v6GoZlmbruTd1Ti38OHFJ8Cf5bvQ1qvWSmknZfv+36FtZ8HqUmKwbvdOzRSeJq/UdnV4Vj3rWWiS5dvj+fAt1j6MbJu/mSe8bStzfr8j7i8PxSurcO9/0j2tr9CthTg7SknxKz0ildrvf62JVCq5+WUU1N8Lh16f32PVKLWChha3lpJVZRyov1S574yiP/irPy68tH/Fy48OZ7PC1VUhK2ylDVxnHo9PZ8iPHLpYVtypqUWtHo7ettiFxXd9jDWo7xOqhR9tpZdVuL7KOPk4t/NndMqz2denGpGhLhkrpqpTf73LCGJ1SlCUW9rpNaK+8W0vnY0b7K8yfDOi9l549uUl+nsdALujU8SCkcFe23s1eVLty9AACY0wAAAAAAAAAAAAAAAAAAAAAAAD43bc0TxV46km6WGduTqc/wDT09Sf46z/AOFD4UH5nv6dDnFOLbuVt1cNPRA6bhHDIzj49ZZXRfcwYxVJPildt6tt3b+bMeCq8Mr8Kn2ZNxeIbVnyKqFS0r8unUrHs8nY046oNYGZ49NyklwS0cbc7dbc+/Y2zwT9onweGlW1pSbcZc4Ob4mn2vJmpZtRjNNwvFb2WvC/mUNOM6aVSLbUlwtaKzWja+pt0ZSzmL3OZ4vCNJRc45i87dm1/aT+fc65i/tAxNbGulgV8SCWkeBea33pNytbtqtjWs7xbq2g4yjWh/mQqO1Rzes5viSvxNt/NJaWI3gnxZHA1Jy4Iy40k+KSjO176b25f3s8b59TxVR1aDetnZ2UouyTWj632ZsTmpw3e5TcOjOnWU4yituvL0Zlw804pPRrk9P1Mc6HK1+1iJltadOk51nbbhUtNPzNESp4gq1HaDUVzk+fojT2exdridZ1JU6dPU12eV88FpDAKWs5KEbN9W0t7IzrDUqPDNOUnurvs1suzNcxTV7upKUnvZcK2s1bd8vYmUZ/HocH4o6xs7fL2PHBGvdSvp7V5KMHhNLon181nnuTa+cOclG6cXun06XPFahHhTjf+f8Ansa1Uw7T0eqLfAYifClKzT0s+nUx0pLY26VhdWLUreWpdU9jd/s0qNYhd7r6M6scx+zujeun+W7ftp+qOmplpaPEMFFxmoqlxqXZfPc+gA3SmAAAAAAAAAAAAAAAAAAAPMppbtL10I8s0pLepH3R42lzMlGUuSJR5qTsm3sk37GOljIS+7OL9GjDm87UKj/9WG9snsYNyUWcq8TY11Kzb5swYeC4dDDnc7O5HwmP0t0KBv322fSIQxQWOSLSlgONO5r+LocMmbNluMvddVbsu7KrPsOlJ2fckqwThlC1qyVRxkUkp2WhAxv+RS/qm/a/8kydRJ68jFTyydSK1SjFtXbsk27td7EVHbLIeMQhUhCMnhZy35Yef5+bR8y3B0qkbu/xHfyrn3uSXhaeHXFO06n4YrVR9er78iRgIKmpcEbqzTqNbvpH5/oUeOq+Zt7kmSrhKV5UdGi3Gmksvk2vLsnj85EbMM2nVn53onpHkv5MUaxhr0m05JaJpN9G72/RnrL8PxvV2it317Ik07ZLOhGFu/DpLH51J2Gjx7Oz77e/IlqU6UrJWej1VrmTDU0tEvTt3MtOun5Km34Zc0/4ItXY9vIa4PxFqj1XVea9O3P+Dw6SqttXU73a+WyX97kvARpfiqSi/S6K2pN05tPSUbSi+TXP1VtfkWCoRqThJfi/D1lq/ayfsYyeN8FVSv42kpUakm44zB83jsbL4a8U/wCEq1PL8WL4IuUdGlZu6vzta69Dp+S57SxMeKlK/VPSUezRw2hinTnLg5N8TtvJ/e/ZfIt6Fdwiq1Gbp1E9UtPmTU6zjyM58J9ppKrL3ZSy+/N5Sfw6ncUDS/B/jv47VKvZVNlJaKXZ9GboWtKpGpHMTlbm1qW0/DqLD/kAAlNYAAAAAAAAAAAA+OVtzVs68ZKLcKKu/wAz2+SMfizPX/lQfrbn29DVYwtqypu7xp6KfxZf2HDouKqVV6L+zNjsVVqLiqVG+1/0RRVqjT3fuT8VXdirqtlTObbOot6aS5InQxtanHiTuu+p9wvjvEU1KM38SnJNOEt1fnCW69NitniXw8N9OhW4paMmjWkmtLZP7JTqJ+JFMnZriYT8/FamtW+f9KX5uRW4nGW4bR4I78PO3WXWT+hCy9cc/N92Dbs9m0tG+vX5dyLicVKvVahdpbenNtmy1q3Kfx27jws+7HLb7Jfdvr0XLG5c4PO5U9nqSZVqlW8non+KTsvfn8ioWJp0VolOoub1XyT0MFXMnUd5tv0f7GOHjBuRup3D1W8cL/s/sub+hYynRi93Vl/thf13Z9ni3LhUrKK14Y6eiK+Cvs79uft/B9+IjzONkSPhtO4lGdWTk0+vL0xthdTZZ5zGUIU0kkmlpouiX1NRzW8Kkl3+m6PtavbZlnmOUvEcE01Hyrjb266dTKPma13KnZ11L9s1h+q3T+rR9yayoTcvxWve2qinv13IFCtHlTil/q/+iViuCnQVNT7cXC9eb2IVKnt35/8AZLVeySPbBQqSlPfflzX9E+FVtaJR7q/8nnhnxWjGLXWotfnqT8Dg01d7metQaW3zNd5SN72WlN4ef/T/ALKXNnJPhqx8tnadOXFZS315rs/c9YamopTVTjUfMlFWeztfXlqTJRV9Un2fMjRUFUqSUeBNRSitr2bdv9rfzMoz1LBScS4NSpw8SGdsbd8vkuvU9Ou5u7jKPR31/RIsKdXy2dlfmv3X8EFVHKzZKw9ByaS3I5T6F7Q4dQoQzTTj55f1zs/iZqM3FprRrVHZ/Cec/wCIw0ZN+aPll+zOO4vASp2vobr9mGLanOHJr6rX+TYtJuFTHcrON0o1rbX1jyf8nRwfEfS7OEAAAAAAAAABGzLE/DpSl0WnqySUfiyrail1b+n/AGRVpaINk1vDxKsY+ZpUpcdRt9TK6NyPhZaljT1ehz9KOo7Co9OyKTMaHCU1Vm15xh7o1qtSsyOvDRIsbSpqjuQ3EwVaZb4bD8Tsfc0ylwVyKKfM3FXipaWaFi6s6dSUVdRmnZr6/PZnx1ZRh5I2j259+rLTMcPdPk1qmt0+TRSVMRLhipb6rRLdafIsqctUTneIWLjcKW2mT68s+ePoYFVuZqcxQyyc0nGzTbW+zXVejRseW5Go8rvqKs4xLm3z8EU8Iy5J+zJU6kZ6NOM/zWsn/UuvdF9WwVuRGr4HiRrKtvjBsVaXiYknhrk1+fQrMHl9OdVRqfEjzvwqUHz+9daPqW2f4ecYcCWzi1w7NbK3ZL27WKbEfFptWTlHtq0n26GShnfHLgqS0SaXbW+5sJ5WpHJ8SVZVlKe+nl2/Pn6kTM7KMVfW+vtp+5hoVTNi8DOV2k3d3Xbt7GKGEkvvcMfWUb+17mb95ZLiwq06MNE5LPqnzL/K8cr2ZsWE4J6aGi06sY83J9tF/L+hNp5m+tvTQxjLHMsZRdTeGf4/39C4zLBWnww1/RepXTopPhTu1u/a/wA3b5JJdTFVxj6+Z876pPkecPOxHPC5GFKE7hqVT9MXsu7X7n5dl8exIjSsbL4WpwUuKXI1z4pno4xrYhWzyb9em6tNwReeKMwjOdo7Ivvs6o2qJ9n+ho1CLnM6n4HwXDG/b9TaoLVPJScU029m6SNvR6PKPRdI+fgAGQAAAAAABR+LKV6SfRv6r/gvCLmeF+JSlHna69VqR1Y6oNE9vPRVjLzOU1JuMizwFbYhZhQ8zMNHE8Jzy/xyO4lFVIbFtm+JXD3NWxM9SZi8U3uVVaoYVp62bVpR8NYJWFxXC7ljmOaccV6Gu/F1PtTEaGCylg2ZW8ZSUuxBzOolc1XGzvot0729WXWZ17kHAYZTqxvy1Nyi9CyRXtHx1GHn9sfcvcnwHBFdXq/U2HC07akbBUdi6+BpZGsk5PUZVZKCUUV2Mnd3IV7FpisE0rlXNGM009ySjJNbGalUpvScfmnZkXGZJRb4oa809pL2PrR9iwp4RnKkn6dnuiJDKo7W+rIuOyRPZ2f97ltqeZxYU2tz1QitsLBqM6bg7SVmZITLvMsCpx03W3r0KKMGbUZa0e/p2JCbbuSKVzxRjoSacQxGSisI9RuSaNK55pxLbLsC5PYwweyrKKyyZkeXcUlodZyfBfDppc92UHhbIeFKcl6Lq+pt0Ilpa0sLLOF4xe+NPRHkj1Y+gG+UAAAAAAAAAAAABpXinKuCbkl5Za+j5o1LEUTreMwkakHGWz+j6mg5zksqUrNacmtmiou6DT1LkdRwy+Ul4cnuvqajXTIdWJd4jDdiuq4crHBo6anVRXSRGxN7FjPDkevS0sZRiTOska3iZakrIqV5N+iJFTK7sk5ThFGTS11VzYnlQZGqsXNF7g90XdJplFNcLJNLF2IqUtLwyGtDXui0zBJRsa7W3JWKxt+ZAlUPa0lJ7EttTcFufJHuitTE5H2M7GsbbWxsGAylVDzmmTfDTPmTZt8Nn3Os2+IS+7pKr/Oq2P2lEqN3Yoq9o1pQlprdPlqr/ubZl9G8i3p+ClWqcbW6X0JbeOpmd7dqktzTKGTylrHVdtSzwvhyb5M6VlfgunBbGwYfKoR2SLGNq2UNTjeOSOZZd4KnJ/dZumT+FI07OWr6fybJGij2ok8LaMSquOKVqqxnB4p07GQA2ksFW3kAA9PAAAAAAAAAAAAAY8Rh4zjwyV0ZAGsnqbTyjVsy8HXu6b+Uv5NZx/hqrHeEvVK690dPPkkas7WEuWxZUeJ1qez3OOVMon+V+zMTyOfOL+aOvVqFytxGXJ8jBWaXU3f+VnJbI5ZVyiT0St+pky3J/htu3/Z0Cpla6GGplKaasZu3WloxhfSU1JmiY+BXOs1oX2aYRxbTWqKPEUSlnDDOso1FKKI06xj+KJQZhkyLBuxaM3xAqhHue4M8aJUybSqmRasw0Y3LHC4fVGPUhnNLctclwt2jpOWYThivQ1Tw1l15LotTeaMdC4sqe2WcTxe41T0oyxifQC0OfAAAAAAAAAAAAAAAAAAAAAAAAAAAPjRinTMx8aPT1PBDnQRjeHRNcTHKB6SqRr2e5Aqq4o6TXtJdPU0TG5a4tqSaa5NHWHAhY/LIVVacb9HzXozUr2yqbrmWtpxCVH3Zbo49XwtiDVpnRM08JNX4PMvZms4vI5x3i/Yqp0JQe6OkoX1Ootma4qRmp0Sw/wDzX0JmEymT5EDgzcdzFLOSHhqHQ2LKMqcmtCwyrwxJ2utOpuGXZVGmtN+psUbVyeWUt7xOMViPMZVlypxS58y0ijzGJ7LqEFFYRyVSo5yywADMjAAAAAAAAAAAAAAAAAAAAAAAAAAAAAAB8cT6ADw4Hh0jMAe5ZEnhbmCplUXuiyB41kzVSS5FM/DtLnBGejlFOO0F7fyWQsR+FHsZuvUfNswwpJGRRPQJEsELeT4fQD08AAAAAAAAAAAAAAAAAAAAAAAAAAAAAAAAAAAAAAAAAAAAAAAAAAAAAAAAAAAAAAAAAAAAA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QUEhQUFhQUFhQWFxQWFxQUFRUYFBcWFhUUFBQYHSggGB0lHBUVITEhJSksLi4uFx8zODMsNygtLiwBCgoKDg0OGhAQGywkICQsLCwsLCwsLC0sLCwsLCwsLCwsLCwsLCwsLCwsLCwsLCwsLCwsLCwsLCwsLCwsLCwsLP/AABEIALcBEwMBEQACEQEDEQH/xAAcAAACAgMBAQAAAAAAAAAAAAAABAMFAQIGBwj/xABAEAABAwMCAwUFBgUDAwUBAAABAAIRAwQhEjEFQVEGImFxgRMykaGxQlLB0eHwBxQjcvEWgqIzQ2IkNIOSshX/xAAbAQACAwEBAQAAAAAAAAAAAAAAAQIDBAUGB//EADcRAAIBAwMCAwYFAgYDAAAAAAABAgMEERIhMQVBE1FhInGBkaHRFDKxwfBC4QYVIzNS8WJygv/aAAwDAQACEQMRAD8A9vCZEygYBIDKBggAQAIAEACABAAgAQAIAEACABAAgAQAIAEACABAAgAQAIAEACABAAgAQAIAEACABAAgDVMiZSGZQAIGCABAAgAQAIAEACABAAgAQAIAEACABAAgAQAIAEACABAAgAQAIAEACABAAgAQAIAEACAMJiBIDKBggAQAIAiuLhrBqe4NHUpSkorLJwpym8RWWUNz2upAwzveJwFmldQXB0qfSKzWZbC47Wf+Lfmofi0WvpPqO2vaVjveEeIz8lbG4izPU6bOPDLi3uWvEtIP76K9ST4ME6coPEkTJkAQAIAEACABAAgAQAIAEACABAAgAQAIAEACABAAgAQAIAEACABAGAgRlAAgYIAEALcQvG0mF7th8z0UZzUVlltGlKrNQieV8d44+u8knHIcgOi4lavKbPa2VjChFJLcr7B0vEqmD3NdZYhsdVTaI2W1JHFk3khqsAyotE4tslseJFjsHKsp1WmQrWqnHdHbcK4gKrZ2cNx+IXRhNSR5y4t3RljsPKZnBAAgAQAIAEACABAAgAQAIAEACABAAgAQAIAEACABAAgAQAIAwmIykMEACABAHCfxD4jEUwf8nP0hc+9n/Sei6HQTbqM4W7plrQVzJRPUU5pywJ0LvSVGOzLp01JHSUO0DQ0TutSq4Ryp2EnLYidxcPMDCXiZJq0dNZZuw81LBFrsX/AeI+zqNPI4Pkd/34LVRnhnLvbfxKbXc78FdA8uZQAIAEACABAAgDV9QDcgeZhLI0m+CMXLPvt+IRqXmS8OfkyUGUyBlAAgAQAIAEAaueBuQPPCBpN8ERvKf32/FR1LzJ+FPnAvwbiArUm1ARDy4t5HTqOmRyxCIvJFxY+pEQQAIAEACAMBMRlIYIAEACAPIv4hVyLkzycuVdfnPY9FS8A57iV3LRlZZHWoR9opfbJaTajYVj1Rgew1a3EEISFJZRe07nCtMLp7jlhfguACnTluUV6DUcnrPDKmqlTPVo+i60XsjwteOmrJeo0SpFQIAEACANajw0EkwBuUDSbeEcnxvtaGd2n8ef6LHVulHZHbs+kSnvMo6d9VqEuJkHlJBHqZB+Xms6qOXJsqUPC2hh/zz/sTCs7k6fA4I8CnmSIU6lOo3HGGuw1bcUczmQpRrNCqWsJnRcM4218B0A9eR/JaqdZS5OTcWUqe8eC4V5hBACdpxFr3OZ7tRnvU3QHRyePvNPJw8sEECKlvgbRVcZ7SNpyGQSOfL0VNWuo8HTtOmzq7yORr9oXVHwDqcepgBYZXDk8Hdh0+NKOWsIivq79DmueBqa5u2wOCfIavmrKblnc53UJwhSxFbsZ4XcuYxkEaQ1oG4MARlLXLOS6FvHwoxa3wdFw/tAQQ1+R8/Q81fC47MxV+nprVHY6WhWDwC0yCtaaayjkSg4PEiRMiCABAGExAkMygAQAIA8p/irZEVdYGHAH8D9Fguob5PT9DrLToZ5tUrlYsHp4kYqIwWZNhURgZNRqZSwDY+/iENhSbKowWSK3uXNyCoLYvemezPbbDjdOjb0mPdqqNY0OiMOgahPnK6yqxhFJnz+rZVK9acorCbePd2EuOdpWvt67WtyaVXTnnoOk/GFH8QnsgfTJwWrPA9wntZSrUqdTID2tdO+4k/ipKuu5nVlOUVODzkvba6ZUEscHDw5eY5K6MlLgyzpzpvElgzc3DabXPqODWNEuc4gNAHMk7JtpbsgcD2p7Ue0YPZFzWnI1DSXbwXNOQDgxg+RwsVev2R6LpfTnJa3s/n/Y4w3GsjEP5EFxa7whxJB9YWF6Ze87D/EWuHUalTzhvGHHPDfZodZxnQN8jlHPoQkp4L3Z+I89iP/WYpuDqrQWnulojU4TJIBPhE9S3oFfSnKT34OJ1i2pW2mUJe3nj0GGcXbUPdJLDlpiCQciRyPVVSftNHRtoKrQjVXdFlaV4O6nHYhVp5R3PZziftGlhPeb8wulRqalg83f23hy1Lhl0rjnnF/xCDYY5jtFenJa8GIB3Y7qD8viDmuHHG5vs7KdxlrbyPP38RNWdfceBmSA0wc7nu7jwzuAufUTe6OrY9U8Cfg3Kw1tn7r90JVyWkgyDvH4rPg9ZScakVKO6fcq7zi7nVmMJJ06GDckEkTBO0GAf7VupJxp59DxXUpQrX/hx4yo/Fvf67HYW/G2ENaRGAJmdln8VI9FKxmm2mMMrBxkHZH5mQcHFYZ1PZ7iulwBODg/mttGph7nFvrTVHK5OzC3HnzKABAGqYjKQwQBlAAgCg7Z8I/mKBgS9gLgOZEZaPHHyVdWGqJrsrjwaifZnz/fMiS3Zcxo93Tn2YjqUTRqAPSwGoYp1oCeCLkRvusgDLjsPxJ5BOMM79jHd38LeO/PkX7uH1KdNtWnoe2JfV0moWYw1tMYH9zjjnylRUd8nA/zC4vaqpRloT2wtvr+w/wBnLmpVqAPqVCOge5g+DCB8kozerCOvX6VbUqWrdvzbZ1PEWinTeXOGkNdIdkgQZh2565kmNwtG2Tl6ZRi2m8epzXY+4LbKmCQSC/zHePdPUzPxCrrv2izpNPNBb+Za/wCpRa/1S4tjAAyXH7sHdRoyedi7qKo06X+rv5efwMWXFK/EvbXt1DLS0GqlbCdNWsPcc+ffAdz2mANnLa5vS5vsuDzlrbOrWhDG0nj4dzm7viJeQCSc56mTkrm5bW59Fp0o01sLXFzDsGIIg9CNiktnklKnGpTcJcNYNrm8LnasFpMwROmdwC06sHkZHToNWiM1k8J+LvOnVHRUuOzWVjzXo/QUPBKlzNWnSe5skfZA0tx3CTLszuB6ypxxTWnJgua9S4qOrU5ZaWjWNpshzgQIgNadjiZcMwQFnlTblk61j1v8NRVJw1YzvnHO/kW1G/gRpcfEAfScKagyyfW4N5UPr/YsOEcWdTuWPbqOQ32fdDnT3Yy6BuPinTeiaefgOrcyuraUVRl557L6HqlnXqO9+kKYjEvDnT0IaIHxK6ab7nnHg8p7c8X1XD2zgH9B9FzLqeZYPedHtdNBM5p1cTOP3tPx38fNZozcWWdR6XSu4eUlw/v6DNBwLSTp0tnBAIHWTyzBxg+KuaUtzxsK1zYzdOMnFrldvf8A35FndnaoipppO0/1CwPJrQ0zgFonY8yd4lWKWVhGWLlGSl3Tz8TTg7vbXDaLWuZLXuL9TXhga0kOIIbInSN57wVSts75PRw/xLVbSnTXrhss6NY06rmOiWktJBkGDuDzBVSzGWD0WI1qUakeGslzY3WVfGW5hrUtj1Dg9xrosPhB9F06csxR4y6p6KskOqwzggDUJiBAwQMykAlxTibKDNTz5DmfJQnNQWWW0KE60tMTzPtJ24qvJFN5YzozB9Xblc6rcTk8J7HqbPpVGmszWX6/Y814jdanlwwTv0J6qpHY0pLAhrUsEdZgvRgHM0fWUlEpnVwiCDpNQe8XhoHhBP1HzWiOOGeVvJzr13GO74Lzs7xeox2Xmm7mfsu8CBg8+R36qEksZRirUp0nipHB0YePaamxTqEAlrPcfOQ6n0Jz3efLMrM4Z4PQ9O6hU8JRuFmPaT49zf6NiXGeLPexzScktEcz32gj4SEqWXNZ9f0NvVaahZTcP/H5ZRFwJr2hzGhznYMQ4taTgaw3IBHkTCtqxUsZPMWfUKtspKGN/Ps/NC17wiqbnRcvD2gNeXsMs0OGpop4BEmW7cj0KnKUacdi61t63ULjNRtru/TyXl8Cy/8A7DqdKrSaYZUY1ukbDS9rhA5YB+AWeE3hp9z2srOlmnKKxo4+WCjbcQZSwaJMw6rKMEXPCGeH2ntA+dhA3EcyST4AD1IV1PY8t/iCcWoJr2t/l/2dV2brOZQe6pPcBa0ZGGTpjx2z1IUmlqyec7IqL/UyHDSS9z3ai1siTqxED7XTkd8qMqmODp9JsKd1OXiN4WNl3yS2FZ0AkkkfvbZVZb3PUxtLejtCCXw3+b3JuH1S+5pAburUh8XtH4qEFma95puGo288/wDF/oe91Dg+RXdPm63Z848du9deo7q4/VcapvJn062ShRivQVouLiGtBJJAAG5JwAFXgKlRQTlJ4SL2tw72dPRDXVDl0ycnADY2iME8yTscXQ22Pn/UrtXNdzituF5+8W4tfCmxsFzqg0jUIAc8ZJbBxBjbaQFohFrPkZHhFHbW+Q54knYEYbk7DrsfXCorTfCPTdAsqE4uvLeSeMdl6+9lzZu7wKyrk9XN5jg6C2wQru5zam6PUeyf/tx5n6BdOh+U8X1L/fZcq8wAgDQKQgSGCBlPxftFSoYJl3QfiVRVrxhybrXp9a44WF5nEcQ4424qSaeqcd4mAOgbMQufO5Unweho9NdCGNWPcU/FLDX7lKi0f+NKl/8AqJVM6jfCXyRtt9Edptv/AOn9zlOI9n+feYerdvUbJRryjysmira0q28JOMvNP9Vwznr+2q0suAe37wwR/cOXotVN06nDwzl3LvLVaqiU4ea2a96/fj1EG3cvaAO6SJHOJ723gr1SWNzmz6o5VFo/LtnPPqevfw04jwwmlR/l2vvHPcNRY54AALtZfUwyACIbnHirKKwkmtzN1Cr4lRulNuHy+BzX8S4F5cAbvrl3oGNBPqSVTV/OyXSo4nKfkv1OPqPDRkkHfEyPFKMX2Nd7cWk4aKjy1xjfD/Q6OweK9Nj9y0aHCdI6hxhpJ3ztyVdSmtRz7TqtW1pOnBJ75yxyo14B1aBIzDmuJ2PeOouPqfJGnG6Mle8rVkozey4S2S+HBRWvGX0XOYC4QXFpExJ5gbHpKtdLVuUo7S5u/b27HmS5uHkTOR722caTGMT0WedPJusb6dpNyjunyjmuIWbwNQ7zB9pvLxcOXnt4qCjg9ba9XoXCwnh+T/m5UF6eDW6hltRPBBzOk4fVFK2FUgGdWD9pxcWtEdIYD/tUkeWv4yur7wl2wvcuX+ozwm+c63qEnvFtUz3Yka3AZxiJ/NS7Getb04XUaX9O31IqLxWoOgQWgODOhZ74bzy1zjHoq5bm21puwvFGT9mW2f0z7n9xa1ugBHVQyemkm9y/7AWZrcRpQO7SJquPLuDu/wDItVtCGqovmYerV1Ts5LvLb7/Q9wceq6p4dI+bO0dsaVxVYfsvcPgSB8vquVUjiTR9HtayqUYyXdIsuzTWUKbrursJZTaI1OJEOLfHcTyGpQS7nG6rVncVFZ0u+8n5L1/nkLs4rVrOLy4tYMNptkN1O93+4jczOY6qcVvk597a0LSkoRWZPu+fX3emCr4ncTVAIDgwaT4mZfB5Z5j7oU3PD2LaPSY1bdOW0nvnyLKjbio0FrhE4cfsujZ8bA/gCOYEJJSWxns69Tptw4VVs+f2a/noasaWmCIIMELO1g9lTqxqRUovKfB0HCyXkBThuZq7UU2excFoaKLB4T8V1qaxFHgruprrSY8rDOCAIlIDKAOZ7adof5dgYw/1H/EBZLmv4awuTq9LsPxE9Uvyo8xuroudLjJ/eAuLObk8s9rSpxisRJ+E1e+EU3uQuY+wzrnNxla+xwk99itumtIzCrkkbKbmuChveGNcDp3VenyOjCu1tLg877T8PFJ4fTGkOw5vJrxzb0a7eORkbQunQrKosPlHleq9OdrLxIfkk/l6fYn7NcIuLuo1tvUaHtBqanvczRoIyHAEyCQValmWDnyoSdJVU01x7ibta+uK/wD6nV7RzKbtbg0e0D2g64GBJLsYOMhVuDbz3L7a58GOmUfZb5KnWq2mjsUalKazDHyHuGXWlxDvceNLh64cPEGD6J8o5/UKbpzjcU/j/Pp8jS9tCx5YdgcdCDs4eYUM4OlCca9NSXcsfZCrRa6Bqb3eW7R+IhSUsM81eUfCquPxQ7wDiXs6jmu/6biQ4ExuSPx+BPJR5OjeWiVKFWHZLPy5NuKXNW2qQHFzHCWOdlxaY+1gyNioYNVC1tLynrS0y7423926+hc9uOy7ralSruph7ajGe0ewezdSquAJa8CWlpJgOgZwTMTfOjpSZVYV6jm6aqe5SWcr37bnC0GFzg1uSTA9VSduVRQi5SH+M3+vRTbhlNob/c4AAu28PmeqbMNnQcXKrL80nn3LyHuzdxp392YI8CDrz5EY81JLbBzerezWjJeX6C1ai+3q6TIc3II5iTpeCORwQVU0d+lKld0k2k0zV1Z9RwES9xAAa0anF2wgCXE48VHGWa6UYUoPD2Xm+Me89x/h72d/k6JdUj29WC/noaPdpz4SST1PgF0qFLQsvlnkep3n4mp7P5Vx6+p1NZ+Fc2c+MTyT+J/BdVT29MbwKg5yMNf8Meg6rFXhl5R6XpV1pj4cvh9jgeI3xqODRhjBpY3OzRufExKzHQtrdUk5v80t2/29yHg72TTgA04MZzUfMD00/wDBWLZHn23e3mM+yv0X3KdjFUz1KLKwqOaZaYnBG4I6EbEKOWiu4tqdeGios/qvcy5pVfaYeyehHvN8BJAI8D45BMqWz5OVStLmylmhLVHvF7fXjPrt7mdp2K4P7R4J91sEiIPhI8Y+u6vo0ssh1DqC8PC2fk+x6aAugeXMoAEAQhTAzKQHi3FeIfzF7Uc491pIA8t/y9Fxqktc22e4tKXgWsUuWVHE6rdZ07TsssludOhnTuRW13pMqPBbKOpYLGp2geeaeqRnjZwXYltb/UclSTFOklwO1KkCQpvgpS3wclxlusPH3gR1zuMc8gH0RRlpmmXXdCNa2lCXl9VwVPYDi4tb5jqkCnUDqZI91usQHR0mJ8DPJdaLT3PDyjOg3CXDOw/itY6207hoyz+m/wDtJJYT5OLh/uCjVXdG61aeYS4Z5sP3+hVeckKtloeqk8P+dx1tq3TJcROw/XkoZeSl309Lp1Fks+HXFKswU67i17R3XyZ+ciEqkWt0Z7a7qW79njyLPhfCXMLwHNqMcJBaTILerfESPgoakWXlzTuIppNSX6FZxHhlRtRxwGlxcC4gb523RlHRo9RoRoRjN74w1gsOFcUp/wDSr6XsaQQDGCPuncfrncy2mt0cVVpU6jlSePsegnt2ys003Mpua4EODstLTvqEmRyhW/iZd0RjVaeTjLrglq1xeDUaDuxrwGgOHuy4F0QdiZyqHN52Rv8A80rOOGk/XBX1X2TP+yHEc3VKh+TYCajJlb6lcP8Aq+hXX3Fg+BTaxrR9logHbcczgZVsINdzJUnOq8ybZ0Vt2kaabWVaeoAYbUaHt8xP1VcqbyEJ1IbxyvdlD3De0NrSeKjKdJlQCA8N2BGdIcO6YxIE5IQlOLyi2V5WlHTKTa8joLPtkHO7td2Z30x8Axp+f6N1qiF+I2xoX1+5c0u0BdMVHEN3w0j55+al480Crp/0L6lXf8apvxUPLIAHjjc+P7KXi1JdhxuZR4Rz9e7s6Pep02ucTu8Au9HES39MqqUZtjrX1ers5PHktkc/xxgLaYYC0P1VHdNy1ve8Id8VY08HV6KlFSm/cLUqIICWDtqoWNtapaRuukddwDs655BcNLep/Ac1fToNnMuuoxisR3Z6Vwug2m0NaIHzPiVuUFFYR5ytUlUlqkWKRSCABAC4KmBir7pHgfok1sNHzwLz2deoTk63/UriPZs9/BKdGPuQpc3WpxPVVNZNdP2Vg1FVR0l2oyHIwSyNWtQyE0QkXRf3N1OS2MqftFDcGTHiPgoQ5L60lCk5PyZNwbgcUX0nsYW1dJfUqCQ0NnS2kJB1STnG++IPRpz1cP7nhqtbx2orhfMvHUGhha8mrILdTyXHQcBoBMN7sAxExKu7E6cNL9Tin8MZSc4udLRsOcb9798vRZ299hXV3qxCPJWXtzqONlJbFlCzS9qpuxUwdwE8s2eDSfMV8i74NWdSpudnSYgSeUzHht8PBQktXJyrynTUlGktxOqHVXzJhx3kwOWd09SiabbpLmszz7l9y4rWlsxtDSC95rUxUc7WAaeS8Bs88DqpxqQkQvLF2+ltcvHOTpLylZsYDRptDifeBeCAMnBOeQ9SeSjKUZL2Si8oOh7MlhslZwVrmh1xqc450SWtbOwOmCT6/RSjBIKNtHGZDNG3pU/cp02+TWyfM7lSybI0orhEPFuM+wZLQC90hg+rj4CfmFGU9KNVC38WWOxxut9R5fUcXOduTkn8h4LFOTZ6ClSjCOlLYuLCg1zmh4BBPMAqnXLOzFWt6MovME/gi/veylBwmnFF0Yc0kjrlpMH0halJ9zzlaxpTTUVh+gnwi5aKPfcQYGQYPuPqbx0pnpsnLaOTl2NCNSuoS7vH1Ky5uBmJPiT+H+FSqsj1keiWuN4/ViZqEuGpkiero3nrsrqdXOzOb1Ho9OlDxKXC5R19k0VGCQ0tGBjEADAB9PitVOPOTkUJOKeCwocKpc6bfgrtEfItdzU82XNlaMZ7rGjyAn4qyMUuEUTqzly2XVopozyZcWxTKmPNVZEygAQArKmBmUAeB9v+FG3vKnJrzqb4g/pC5NeGmTPZdLuVUoJd0cy5yowdWMgbWSwWKRIKqWCWRii9GBORZUroxCCt4zkrX1ZeACJcSBPOeQ89vVOEcswdYuFTtmu72Gv9W50vp6QBG5M48PDktXg7Hh/Uks30Xy+3gPP2MsM+A2Bwdjy5KMk48mx3VapBQk9ly/uzn7l7qmppEcz17vI9P0U4SwbLuyhQoZi8vK3+wrXthPRSNVGWqnF+iNrOxky4wxu569AOv5SmQuK6pQ9RqvU1R0Ax/jkqpS8i/pllheNU5fHp/djNmwSs8mehikkM8apBraWnOXE9MBsfiraK5PNf4gqSfhr/ANn+gw+TUeB7jRjq4yM+hLvgj/bp+pCk/wAd1BSlwsfRL9ZDNpxB7CGlxc3ocx5E7KNKs1szvXNlCosxWGWQrzkLVlM4s14f5tjmeNVi6pJIjZsEHA542nJ9VRUllnVsNLhmPzx+nma2p5rO0dLJO27jw8lHSSJRfuJEuO43lSUQaik9jeyuf6L3dHgf8Azbye74rVU2geI6RBTvYfF/Rlxw2tTeAHNbI8Asya7nr6sZp5ix91jTqEbSNlNYbM7lOKwW9nQAaGgRpx+q6dJ5ieXuKfhTwuB+kxWozNjlFMrbLa0apFbZa27UyA81VsRlAAgBRTACUDOY7b9nhd0sD+oz3fEfd8+nr1VFanrRss7p0J57HhvELF9Jxa4HC5zi0eupV41FlFeSlg0KZuyUtJLWPWwKWkTmhmvWDR4lDQoyzuc/Vqk1A6ZA5fU5/e3VaYRUY4Z5rqLq3ctdNZitl9/52RZ3lt/MHVSEuM62bGd3OA6ZyOXkUsyiZrCnQm3Cqt/j8jNPhxYwSYP3eh8T1VU5Pk9BbUaVLMILCf1NmUpcXPeB3dMu3O25549dkQk2jkdWdOmlRh55x2Rq6xa4ktqNJ3jS+BA6gHHpyVik1yjFRvVCCi1wQXXd7ocxzB90nJxkg5BMdIjCk3tkutabuq+qX5V/MfcxQpSfwWeTPUQ9TrOD2FNrNdQiYkDCUUuWVVqs9WiJU8YPtXBrRjcHbdwBPkI+atpbJs4XW5e3Th3Sefjj7G1rW003OJiHGZwACSfxHwSqJtbFXSbilRrSlVeFjn5C11xVryG02yTzM+kAbqMaH/I2XPXJN6Ldc93+y+/yNaT4cPaZOYz3WuHu42O2/ipxms4RKPTajj41w9Uucc4/v9CtY5Vs70CZlWAlgnqQe1SwPUSNqaYc6QOXLURGB8fmpxg5MwX3UadvDzb4Q3Yz/Lv8aoHTlP1A+KtrcI890ecKdxqqNLCfLx6E9teNpkFzgM7Ahx+DZj1hZ405Nnoa/V7OEcKWfdv/AD5lja8YfVI9jSxMa6h0tHm1oJJ8AeiscIx/MzBSv611lUKe3dyfHy/ZnYcJY4wXu1OgZALW4xhs+PMla7bDZhvqUoJOcsv5L4ItmhazltjluxNEWy3taakVstKDEmRGQoACABACMqYASgCJ5SYzlu03ZyncScNf15O/uHXx+qonTUjZb3U6XuPN+KdlalImaZI6t7w+W3qszptHapX0ZdynNppOxUNJrVfPc1ruLGzpcB1IIHnJ39FHHkT8WMVqk9kUlxcOcTOPA7+vTy/wpJKPvKJTqXCxjTDy7v3+S9OTWk1Js004JHQ2VxSNNrXs77DLKrCWVB/ubv5GQoKq4lNfpsK0tT293I5fS6lM6jIkwA4xuXRifIDyUJSTWS2hSlSlplLPw3/nwOatyDVcXDUQAQ3JnTEiOeBt8log/ZSR53qtFxrOfmZueLOcO5DWjoI+Qx/hT8NLkwUqbqNRRLYcLfVgwGM5OdMH+0bn6KuTOxTr0bKGnOWX9vw2i0RqBPV7msz/AGFzY9ZVWF3Kp9Vup/7awvRZ+rJri3JHdqAgTHs9BxvEsOBgKS04OfUua8n7UpfNr7FRxSoWwHOmGugRExAAM8hM45+oVkN1sUZbeWKUAalKJOXDGT1/JSeEwbGuE24bJI7/AK93wjqqKk8vCPUdKsI06ca0t5P6L7/9EHEBuq48nclvEWoX7gA06S0ci1h+ZEq050qEZ7ptPzTY5Tv2b6Gj/Ywj6BLYw1bO7/oqt/FoLi8dB0vA8GgMP0U4qLOTcULuCzPLXvbKoXTi8a3OI96CSRIwCZ+q0YxHYwItGajRqUiB33M9nkSHNMl0z3ZaHNk9YUds5HhvYXtbNo97vH/j8slZ6lZvg9TYdBp4U7jd/wDFPb4vv9DsLZwLaYbyGw5cogbc1S3nB2YwjTTSWEuDteC2+J8h+/kulbRwsnlep1VKaii4p2i1YOW2P29smQbLCjTTIjtMKLYiRRAEACAK+VMDBKQEbyhjE7gqDJIpuIbFQZYjluIMVTNETlu0LsjoFmk3k7dGEZR3KC/cwgBrQI58z4kpZNEItMUpNUWzXBDbMQqmaYlrYVpBadiiCKqy7lFxW3h3iCrqbxsc67t414C5vQMulxGctafWSVoisnnqlpUo+1kYfxB9QyXOzzJJ+QwFW9tkdK26fT/NN5+iBzlWzsU0orEVgj0mZBgjmEJkasFNYkso6E2ArUWF86iBnoc7H7OI/wDsd1NNxeTyF1CMK0ox4TE6NIUnaHPJI22HTBE4Pn4bIlLJFW9Vw1qLx7i2ZS72RuBB3kegh3LLZjYhVuOXk6Fh1N0F4U/y/Vf2KzjTIJjYqHc9TTmpwTW4hxKyNPQ4DuvYw+TtIn81olHuYKFbU3HyF2jCrwaXJG1GmXOaBzI/VNIouKihTlJ9kb31gcOmBO84nwjM/vyvU8Hk6NCpWlpgtw4fqYdU96RmZkdDPI7ecJSkpLYK9CpRlpmsMuGUs42OW+RyFjaPc2lyqtCM/Nb+/udN2fsS5wHiB+itpU8sz3lyoRZ6TbWwAAHJdWMcLB4+pUc5ZZYUaSZU2NU6akIYY1JsRM1RYjZIYIAEAVqmBglICKo5DGI3DlBk0U965QZNFBeBVsuicrxulMhZpo7lrPMUzl6rFVk6CIhhBdEka9RwWKQzQeRshIjJ52M8QOoTzUzNxsU7qOogeKugZLhLDySew0u0jbl5fv6ImtyNtP8A016EjgqmbIs3o5MISyKvVVKm5vsizp3zmsw494Q0fdEmTkdeY/BXTaSwecsLN3M3Unxnf1fkLNoTvv8AP1WfJ6mMUuB23bjTJg8pxPI55+Kalgy3PT6Nf2pLD81sSV7SRpcS4HY7uB/Ebf5U9pHNhTuLHOh6oeXf+fzA/f0mvYBggYx4bK9YaKadXfUiidbFpgjHIqtxwdOnVU1lDFtVLBAYxwyQSA14J377RqI8CVHgrr2yr8ya/cWrse8idhsBMDylRbyarW3pUFiHz7snt7UwQZyP3+/8qKeGO8toXNPS+ez8i44XT1RT/wC63Zp3e0z3m42BmfM+CscW90ciwqytpSoVdu6/c9H4Bwv2QDne9Ef2jwHU81so0tO75Mt5deK8Lj9TpLdi0HPY9SYmRJ2tSbESgKIGwSEZQMEACAKwlTEaOKQyCo5AxG4KgyaKa8coMmimuQostTKbidvIkbjl1CpnHO5uta2l4fDOWvLedln0nZhUK2pRISwXKaMNpFGCetDtvS6owQlMmrDCkkUuRBRtuavhHG5zLmtqelG9a1kSNwnKOSqjV0S34IHW+oeKqaOnCoQtoxuJ/L9TpHqiKxlma/zW0UY93v7kbaS5xcdyq3udKlGFOChHhD9tSMKGC1zQ9SpQpJEZT2Gre3JMn0WmlDucm8uP6F8Rv2Kuwc7UBtQcESE9OQU2t0ajg4OxI88qDopmiN7Jc7k9Hs6T9ofApfh/Us/zHHYs7XswPtP+DfxJTVt6lcupy7IuaXAqGnS5gdBkEzqafvMcILHeLYKujSijBWuJ1fzFzwy0czBqPe3kKkOcP/kEFw/uk+KsUcGdsvLdqkQHWNQxEoCiI2CQGyQAgYIAEAVMqYjRxSGQVCgYjXUWSRUXig0TRVVgkWJizqajglkq7/hAfluHfI/kq5Us8GyjduG0t0Udxw97feafMZHxCqcGjfC5hLhi4pJYLfFXmTU7dx2afhA+KkoNlc7iEeWTNsOvw5KyNPHJiq3bltHgk/llZgy6gNujAtRobKcjf6qMqeS6ncOO3YhqWpEyDy8sT+ZVUoNGylVg5as+hG2iFXg2KohulRJ2BPopKDfBCdxGPLH6Fn974fmVdGjjkxVb1vaI61iuwYHImp0JTwRybtt08C1Dlvbp4IuQ/RpQmQbHGBMjkcoNTFks7diZBllQagQ20KLEbhIDKQAgAQBlAAgZTkqYjRxQNEFRIYnWQMq7tqgySK2q1RwTTIS1A8mmhA8mpYgMkbmJjyQvoygMi77ZA9Rr/LIDJn+VQLUY9ggeTYW6AyStt0YHqN/YJiyZbbowGobo2qCLkWNCz8E8EXI2qWSeBajFKjCBNjTaaZHJLTppgWFvTTEy0t6aCI9SahiJwoAbBIAQAIAEACABAFOVYBo4pDIXoGK1QkMr7hiiMrqtNIZAWJDyY0IwPJgsQGSN1NA8mhpIDJs22TFknZYIwLUbPsUYDIrUtYRgeTAop4Hk2FJGAybNooFkYpW6BZLC3tk8CbLGjbpkcm7rZPAZIHWqANBRQA1RtkCyP29KExZLCkxMQw0KLESBRGZQAIAEACABAAgCnKmBG5IZE5AEFQJDFKzEhidSilgZCaCMBkPYIDJg0EsBkjNugeSSnaJ4FkapWaeAyMstkYEZfbowArWtUYGKPtkBkj9igMktOggMjtG1TwIfo0E8AOU6SBEns0xEb6KANRQQGRinSQBO1ieBDNMJMRIFEDcJAZQMECBAAgAQAIA//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28" name="AutoShape 4" descr="data:image/jpeg;base64,/9j/4AAQSkZJRgABAQAAAQABAAD/2wCEAAkGBxQTEhQUEhQUFhQUFhQWFxQWFxQUFRUYFBcWFhUUFBQYHSggGB0lHBUVITEhJSksLi4uFx8zODMsNygtLiwBCgoKDg0OGhAQGywkICQsLCwsLCwsLC0sLCwsLCwsLCwsLCwsLCwsLCwsLCwsLCwsLCwsLCwsLCwsLCwsLCwsLP/AABEIALcBEwMBEQACEQEDEQH/xAAcAAACAgMBAQAAAAAAAAAAAAAABAMFAQIGBwj/xABAEAABAwMCAwUFBgUDAwUBAAABAAIRAwQhEjEFQVEGImFxgRMykaGxQlLB0eHwBxQjcvEWgqIzQ2IkNIOSshX/xAAbAQACAwEBAQAAAAAAAAAAAAAAAQIDBAUGB//EADcRAAIBAwMCAwYFAgYDAAAAAAABAgMEERIhMQVBE1FhInGBkaHRFDKxwfBC4QYVIzNS8WJygv/aAAwDAQACEQMRAD8A9vCZEygYBIDKBggAQAIAEACABAAgAQAIAEACABAAgAQAIAEACABAAgAQAIAEACABAAgAQAIAEACABAAgDVMiZSGZQAIGCABAAgAQAIAEACABAAgAQAIAEACABAAgAQAIAEACABAAgAQAIAEACABAAgAQAIAEACAMJiBIDKBggAQAIAiuLhrBqe4NHUpSkorLJwpym8RWWUNz2upAwzveJwFmldQXB0qfSKzWZbC47Wf+Lfmofi0WvpPqO2vaVjveEeIz8lbG4izPU6bOPDLi3uWvEtIP76K9ST4ME6coPEkTJkAQAIAEACABAAgAQAIAEACABAAgAQAIAEACABAAgAQAIAEACABAGAgRlAAgYIAEALcQvG0mF7th8z0UZzUVlltGlKrNQieV8d44+u8knHIcgOi4lavKbPa2VjChFJLcr7B0vEqmD3NdZYhsdVTaI2W1JHFk3khqsAyotE4tslseJFjsHKsp1WmQrWqnHdHbcK4gKrZ2cNx+IXRhNSR5y4t3RljsPKZnBAAgAQAIAEACABAAgAQAIAEACABAAgAQAIAEACABAAgAQAIAwmIykMEACABAHCfxD4jEUwf8nP0hc+9n/Sei6HQTbqM4W7plrQVzJRPUU5pywJ0LvSVGOzLp01JHSUO0DQ0TutSq4Ryp2EnLYidxcPMDCXiZJq0dNZZuw81LBFrsX/AeI+zqNPI4Pkd/34LVRnhnLvbfxKbXc78FdA8uZQAIAEACABAAgDV9QDcgeZhLI0m+CMXLPvt+IRqXmS8OfkyUGUyBlAAgAQAIAEAaueBuQPPCBpN8ERvKf32/FR1LzJ+FPnAvwbiArUm1ARDy4t5HTqOmRyxCIvJFxY+pEQQAIAEACAMBMRlIYIAEACAPIv4hVyLkzycuVdfnPY9FS8A57iV3LRlZZHWoR9opfbJaTajYVj1Rgew1a3EEISFJZRe07nCtMLp7jlhfguACnTluUV6DUcnrPDKmqlTPVo+i60XsjwteOmrJeo0SpFQIAEACANajw0EkwBuUDSbeEcnxvtaGd2n8ef6LHVulHZHbs+kSnvMo6d9VqEuJkHlJBHqZB+Xms6qOXJsqUPC2hh/zz/sTCs7k6fA4I8CnmSIU6lOo3HGGuw1bcUczmQpRrNCqWsJnRcM4218B0A9eR/JaqdZS5OTcWUqe8eC4V5hBACdpxFr3OZ7tRnvU3QHRyePvNPJw8sEECKlvgbRVcZ7SNpyGQSOfL0VNWuo8HTtOmzq7yORr9oXVHwDqcepgBYZXDk8Hdh0+NKOWsIivq79DmueBqa5u2wOCfIavmrKblnc53UJwhSxFbsZ4XcuYxkEaQ1oG4MARlLXLOS6FvHwoxa3wdFw/tAQQ1+R8/Q81fC47MxV+nprVHY6WhWDwC0yCtaaayjkSg4PEiRMiCABAGExAkMygAQAIA8p/irZEVdYGHAH8D9Fguob5PT9DrLToZ5tUrlYsHp4kYqIwWZNhURgZNRqZSwDY+/iENhSbKowWSK3uXNyCoLYvemezPbbDjdOjb0mPdqqNY0OiMOgahPnK6yqxhFJnz+rZVK9acorCbePd2EuOdpWvt67WtyaVXTnnoOk/GFH8QnsgfTJwWrPA9wntZSrUqdTID2tdO+4k/ipKuu5nVlOUVODzkvba6ZUEscHDw5eY5K6MlLgyzpzpvElgzc3DabXPqODWNEuc4gNAHMk7JtpbsgcD2p7Ue0YPZFzWnI1DSXbwXNOQDgxg+RwsVev2R6LpfTnJa3s/n/Y4w3GsjEP5EFxa7whxJB9YWF6Ze87D/EWuHUalTzhvGHHPDfZodZxnQN8jlHPoQkp4L3Z+I89iP/WYpuDqrQWnulojU4TJIBPhE9S3oFfSnKT34OJ1i2pW2mUJe3nj0GGcXbUPdJLDlpiCQciRyPVVSftNHRtoKrQjVXdFlaV4O6nHYhVp5R3PZziftGlhPeb8wulRqalg83f23hy1Lhl0rjnnF/xCDYY5jtFenJa8GIB3Y7qD8viDmuHHG5vs7KdxlrbyPP38RNWdfceBmSA0wc7nu7jwzuAufUTe6OrY9U8Cfg3Kw1tn7r90JVyWkgyDvH4rPg9ZScakVKO6fcq7zi7nVmMJJ06GDckEkTBO0GAf7VupJxp59DxXUpQrX/hx4yo/Fvf67HYW/G2ENaRGAJmdln8VI9FKxmm2mMMrBxkHZH5mQcHFYZ1PZ7iulwBODg/mttGph7nFvrTVHK5OzC3HnzKABAGqYjKQwQBlAAgCg7Z8I/mKBgS9gLgOZEZaPHHyVdWGqJrsrjwaifZnz/fMiS3Zcxo93Tn2YjqUTRqAPSwGoYp1oCeCLkRvusgDLjsPxJ5BOMM79jHd38LeO/PkX7uH1KdNtWnoe2JfV0moWYw1tMYH9zjjnylRUd8nA/zC4vaqpRloT2wtvr+w/wBnLmpVqAPqVCOge5g+DCB8kozerCOvX6VbUqWrdvzbZ1PEWinTeXOGkNdIdkgQZh2565kmNwtG2Tl6ZRi2m8epzXY+4LbKmCQSC/zHePdPUzPxCrrv2izpNPNBb+Za/wCpRa/1S4tjAAyXH7sHdRoyedi7qKo06X+rv5efwMWXFK/EvbXt1DLS0GqlbCdNWsPcc+ffAdz2mANnLa5vS5vsuDzlrbOrWhDG0nj4dzm7viJeQCSc56mTkrm5bW59Fp0o01sLXFzDsGIIg9CNiktnklKnGpTcJcNYNrm8LnasFpMwROmdwC06sHkZHToNWiM1k8J+LvOnVHRUuOzWVjzXo/QUPBKlzNWnSe5skfZA0tx3CTLszuB6ypxxTWnJgua9S4qOrU5ZaWjWNpshzgQIgNadjiZcMwQFnlTblk61j1v8NRVJw1YzvnHO/kW1G/gRpcfEAfScKagyyfW4N5UPr/YsOEcWdTuWPbqOQ32fdDnT3Yy6BuPinTeiaefgOrcyuraUVRl557L6HqlnXqO9+kKYjEvDnT0IaIHxK6ab7nnHg8p7c8X1XD2zgH9B9FzLqeZYPedHtdNBM5p1cTOP3tPx38fNZozcWWdR6XSu4eUlw/v6DNBwLSTp0tnBAIHWTyzBxg+KuaUtzxsK1zYzdOMnFrldvf8A35FndnaoipppO0/1CwPJrQ0zgFonY8yd4lWKWVhGWLlGSl3Tz8TTg7vbXDaLWuZLXuL9TXhga0kOIIbInSN57wVSts75PRw/xLVbSnTXrhss6NY06rmOiWktJBkGDuDzBVSzGWD0WI1qUakeGslzY3WVfGW5hrUtj1Dg9xrosPhB9F06csxR4y6p6KskOqwzggDUJiBAwQMykAlxTibKDNTz5DmfJQnNQWWW0KE60tMTzPtJ24qvJFN5YzozB9Xblc6rcTk8J7HqbPpVGmszWX6/Y814jdanlwwTv0J6qpHY0pLAhrUsEdZgvRgHM0fWUlEpnVwiCDpNQe8XhoHhBP1HzWiOOGeVvJzr13GO74Lzs7xeox2Xmm7mfsu8CBg8+R36qEksZRirUp0nipHB0YePaamxTqEAlrPcfOQ6n0Jz3efLMrM4Z4PQ9O6hU8JRuFmPaT49zf6NiXGeLPexzScktEcz32gj4SEqWXNZ9f0NvVaahZTcP/H5ZRFwJr2hzGhznYMQ4taTgaw3IBHkTCtqxUsZPMWfUKtspKGN/Ps/NC17wiqbnRcvD2gNeXsMs0OGpop4BEmW7cj0KnKUacdi61t63ULjNRtru/TyXl8Cy/8A7DqdKrSaYZUY1ukbDS9rhA5YB+AWeE3hp9z2srOlmnKKxo4+WCjbcQZSwaJMw6rKMEXPCGeH2ntA+dhA3EcyST4AD1IV1PY8t/iCcWoJr2t/l/2dV2brOZQe6pPcBa0ZGGTpjx2z1IUmlqyec7IqL/UyHDSS9z3ai1siTqxED7XTkd8qMqmODp9JsKd1OXiN4WNl3yS2FZ0AkkkfvbZVZb3PUxtLejtCCXw3+b3JuH1S+5pAburUh8XtH4qEFma95puGo288/wDF/oe91Dg+RXdPm63Z848du9deo7q4/VcapvJn062ShRivQVouLiGtBJJAAG5JwAFXgKlRQTlJ4SL2tw72dPRDXVDl0ycnADY2iME8yTscXQ22Pn/UrtXNdzituF5+8W4tfCmxsFzqg0jUIAc8ZJbBxBjbaQFohFrPkZHhFHbW+Q54knYEYbk7DrsfXCorTfCPTdAsqE4uvLeSeMdl6+9lzZu7wKyrk9XN5jg6C2wQru5zam6PUeyf/tx5n6BdOh+U8X1L/fZcq8wAgDQKQgSGCBlPxftFSoYJl3QfiVRVrxhybrXp9a44WF5nEcQ4424qSaeqcd4mAOgbMQufO5Unweho9NdCGNWPcU/FLDX7lKi0f+NKl/8AqJVM6jfCXyRtt9Edptv/AOn9zlOI9n+feYerdvUbJRryjysmira0q28JOMvNP9Vwznr+2q0suAe37wwR/cOXotVN06nDwzl3LvLVaqiU4ea2a96/fj1EG3cvaAO6SJHOJ723gr1SWNzmz6o5VFo/LtnPPqevfw04jwwmlR/l2vvHPcNRY54AALtZfUwyACIbnHirKKwkmtzN1Cr4lRulNuHy+BzX8S4F5cAbvrl3oGNBPqSVTV/OyXSo4nKfkv1OPqPDRkkHfEyPFKMX2Nd7cWk4aKjy1xjfD/Q6OweK9Nj9y0aHCdI6hxhpJ3ztyVdSmtRz7TqtW1pOnBJ75yxyo14B1aBIzDmuJ2PeOouPqfJGnG6Mle8rVkozey4S2S+HBRWvGX0XOYC4QXFpExJ5gbHpKtdLVuUo7S5u/b27HmS5uHkTOR722caTGMT0WedPJusb6dpNyjunyjmuIWbwNQ7zB9pvLxcOXnt4qCjg9ba9XoXCwnh+T/m5UF6eDW6hltRPBBzOk4fVFK2FUgGdWD9pxcWtEdIYD/tUkeWv4yur7wl2wvcuX+ozwm+c63qEnvFtUz3Yka3AZxiJ/NS7Getb04XUaX9O31IqLxWoOgQWgODOhZ74bzy1zjHoq5bm21puwvFGT9mW2f0z7n9xa1ugBHVQyemkm9y/7AWZrcRpQO7SJquPLuDu/wDItVtCGqovmYerV1Ts5LvLb7/Q9wceq6p4dI+bO0dsaVxVYfsvcPgSB8vquVUjiTR9HtayqUYyXdIsuzTWUKbrursJZTaI1OJEOLfHcTyGpQS7nG6rVncVFZ0u+8n5L1/nkLs4rVrOLy4tYMNptkN1O93+4jczOY6qcVvk597a0LSkoRWZPu+fX3emCr4ncTVAIDgwaT4mZfB5Z5j7oU3PD2LaPSY1bdOW0nvnyLKjbio0FrhE4cfsujZ8bA/gCOYEJJSWxns69Tptw4VVs+f2a/noasaWmCIIMELO1g9lTqxqRUovKfB0HCyXkBThuZq7UU2excFoaKLB4T8V1qaxFHgruprrSY8rDOCAIlIDKAOZ7adof5dgYw/1H/EBZLmv4awuTq9LsPxE9Uvyo8xuroudLjJ/eAuLObk8s9rSpxisRJ+E1e+EU3uQuY+wzrnNxla+xwk99itumtIzCrkkbKbmuChveGNcDp3VenyOjCu1tLg877T8PFJ4fTGkOw5vJrxzb0a7eORkbQunQrKosPlHleq9OdrLxIfkk/l6fYn7NcIuLuo1tvUaHtBqanvczRoIyHAEyCQValmWDnyoSdJVU01x7ibta+uK/wD6nV7RzKbtbg0e0D2g64GBJLsYOMhVuDbz3L7a58GOmUfZb5KnWq2mjsUalKazDHyHuGXWlxDvceNLh64cPEGD6J8o5/UKbpzjcU/j/Pp8jS9tCx5YdgcdCDs4eYUM4OlCca9NSXcsfZCrRa6Bqb3eW7R+IhSUsM81eUfCquPxQ7wDiXs6jmu/6biQ4ExuSPx+BPJR5OjeWiVKFWHZLPy5NuKXNW2qQHFzHCWOdlxaY+1gyNioYNVC1tLynrS0y7423926+hc9uOy7ralSruph7ajGe0ewezdSquAJa8CWlpJgOgZwTMTfOjpSZVYV6jm6aqe5SWcr37bnC0GFzg1uSTA9VSduVRQi5SH+M3+vRTbhlNob/c4AAu28PmeqbMNnQcXKrL80nn3LyHuzdxp392YI8CDrz5EY81JLbBzerezWjJeX6C1ai+3q6TIc3II5iTpeCORwQVU0d+lKld0k2k0zV1Z9RwES9xAAa0anF2wgCXE48VHGWa6UYUoPD2Xm+Me89x/h72d/k6JdUj29WC/noaPdpz4SST1PgF0qFLQsvlnkep3n4mp7P5Vx6+p1NZ+Fc2c+MTyT+J/BdVT29MbwKg5yMNf8Meg6rFXhl5R6XpV1pj4cvh9jgeI3xqODRhjBpY3OzRufExKzHQtrdUk5v80t2/29yHg72TTgA04MZzUfMD00/wDBWLZHn23e3mM+yv0X3KdjFUz1KLKwqOaZaYnBG4I6EbEKOWiu4tqdeGios/qvcy5pVfaYeyehHvN8BJAI8D45BMqWz5OVStLmylmhLVHvF7fXjPrt7mdp2K4P7R4J91sEiIPhI8Y+u6vo0ssh1DqC8PC2fk+x6aAugeXMoAEAQhTAzKQHi3FeIfzF7Uc491pIA8t/y9Fxqktc22e4tKXgWsUuWVHE6rdZ07TsssludOhnTuRW13pMqPBbKOpYLGp2geeaeqRnjZwXYltb/UclSTFOklwO1KkCQpvgpS3wclxlusPH3gR1zuMc8gH0RRlpmmXXdCNa2lCXl9VwVPYDi4tb5jqkCnUDqZI91usQHR0mJ8DPJdaLT3PDyjOg3CXDOw/itY6207hoyz+m/wDtJJYT5OLh/uCjVXdG61aeYS4Z5sP3+hVeckKtloeqk8P+dx1tq3TJcROw/XkoZeSl309Lp1Fks+HXFKswU67i17R3XyZ+ciEqkWt0Z7a7qW79njyLPhfCXMLwHNqMcJBaTILerfESPgoakWXlzTuIppNSX6FZxHhlRtRxwGlxcC4gb523RlHRo9RoRoRjN74w1gsOFcUp/wDSr6XsaQQDGCPuncfrncy2mt0cVVpU6jlSePsegnt2ys003Mpua4EODstLTvqEmRyhW/iZd0RjVaeTjLrglq1xeDUaDuxrwGgOHuy4F0QdiZyqHN52Rv8A80rOOGk/XBX1X2TP+yHEc3VKh+TYCajJlb6lcP8Aq+hXX3Fg+BTaxrR9logHbcczgZVsINdzJUnOq8ybZ0Vt2kaabWVaeoAYbUaHt8xP1VcqbyEJ1IbxyvdlD3De0NrSeKjKdJlQCA8N2BGdIcO6YxIE5IQlOLyi2V5WlHTKTa8joLPtkHO7td2Z30x8Axp+f6N1qiF+I2xoX1+5c0u0BdMVHEN3w0j55+al480Crp/0L6lXf8apvxUPLIAHjjc+P7KXi1JdhxuZR4Rz9e7s6Pep02ucTu8Au9HES39MqqUZtjrX1ers5PHktkc/xxgLaYYC0P1VHdNy1ve8Id8VY08HV6KlFSm/cLUqIICWDtqoWNtapaRuukddwDs655BcNLep/Ac1fToNnMuuoxisR3Z6Vwug2m0NaIHzPiVuUFFYR5ytUlUlqkWKRSCABAC4KmBir7pHgfok1sNHzwLz2deoTk63/UriPZs9/BKdGPuQpc3WpxPVVNZNdP2Vg1FVR0l2oyHIwSyNWtQyE0QkXRf3N1OS2MqftFDcGTHiPgoQ5L60lCk5PyZNwbgcUX0nsYW1dJfUqCQ0NnS2kJB1STnG++IPRpz1cP7nhqtbx2orhfMvHUGhha8mrILdTyXHQcBoBMN7sAxExKu7E6cNL9Tin8MZSc4udLRsOcb9798vRZ299hXV3qxCPJWXtzqONlJbFlCzS9qpuxUwdwE8s2eDSfMV8i74NWdSpudnSYgSeUzHht8PBQktXJyrynTUlGktxOqHVXzJhx3kwOWd09SiabbpLmszz7l9y4rWlsxtDSC95rUxUc7WAaeS8Bs88DqpxqQkQvLF2+ltcvHOTpLylZsYDRptDifeBeCAMnBOeQ9SeSjKUZL2Si8oOh7MlhslZwVrmh1xqc450SWtbOwOmCT6/RSjBIKNtHGZDNG3pU/cp02+TWyfM7lSybI0orhEPFuM+wZLQC90hg+rj4CfmFGU9KNVC38WWOxxut9R5fUcXOduTkn8h4LFOTZ6ClSjCOlLYuLCg1zmh4BBPMAqnXLOzFWt6MovME/gi/veylBwmnFF0Yc0kjrlpMH0halJ9zzlaxpTTUVh+gnwi5aKPfcQYGQYPuPqbx0pnpsnLaOTl2NCNSuoS7vH1Ky5uBmJPiT+H+FSqsj1keiWuN4/ViZqEuGpkiero3nrsrqdXOzOb1Ho9OlDxKXC5R19k0VGCQ0tGBjEADAB9PitVOPOTkUJOKeCwocKpc6bfgrtEfItdzU82XNlaMZ7rGjyAn4qyMUuEUTqzly2XVopozyZcWxTKmPNVZEygAQArKmBmUAeB9v+FG3vKnJrzqb4g/pC5NeGmTPZdLuVUoJd0cy5yowdWMgbWSwWKRIKqWCWRii9GBORZUroxCCt4zkrX1ZeACJcSBPOeQ89vVOEcswdYuFTtmu72Gv9W50vp6QBG5M48PDktXg7Hh/Uks30Xy+3gPP2MsM+A2Bwdjy5KMk48mx3VapBQk9ly/uzn7l7qmppEcz17vI9P0U4SwbLuyhQoZi8vK3+wrXthPRSNVGWqnF+iNrOxky4wxu569AOv5SmQuK6pQ9RqvU1R0Ax/jkqpS8i/pllheNU5fHp/djNmwSs8mehikkM8apBraWnOXE9MBsfiraK5PNf4gqSfhr/ANn+gw+TUeB7jRjq4yM+hLvgj/bp+pCk/wAd1BSlwsfRL9ZDNpxB7CGlxc3ocx5E7KNKs1szvXNlCosxWGWQrzkLVlM4s14f5tjmeNVi6pJIjZsEHA542nJ9VRUllnVsNLhmPzx+nma2p5rO0dLJO27jw8lHSSJRfuJEuO43lSUQaik9jeyuf6L3dHgf8Azbye74rVU2geI6RBTvYfF/Rlxw2tTeAHNbI8Asya7nr6sZp5ix91jTqEbSNlNYbM7lOKwW9nQAaGgRpx+q6dJ5ieXuKfhTwuB+kxWozNjlFMrbLa0apFbZa27UyA81VsRlAAgBRTACUDOY7b9nhd0sD+oz3fEfd8+nr1VFanrRss7p0J57HhvELF9Jxa4HC5zi0eupV41FlFeSlg0KZuyUtJLWPWwKWkTmhmvWDR4lDQoyzuc/Vqk1A6ZA5fU5/e3VaYRUY4Z5rqLq3ctdNZitl9/52RZ3lt/MHVSEuM62bGd3OA6ZyOXkUsyiZrCnQm3Cqt/j8jNPhxYwSYP3eh8T1VU5Pk9BbUaVLMILCf1NmUpcXPeB3dMu3O25549dkQk2jkdWdOmlRh55x2Rq6xa4ktqNJ3jS+BA6gHHpyVik1yjFRvVCCi1wQXXd7ocxzB90nJxkg5BMdIjCk3tkutabuq+qX5V/MfcxQpSfwWeTPUQ9TrOD2FNrNdQiYkDCUUuWVVqs9WiJU8YPtXBrRjcHbdwBPkI+atpbJs4XW5e3Th3Sefjj7G1rW003OJiHGZwACSfxHwSqJtbFXSbilRrSlVeFjn5C11xVryG02yTzM+kAbqMaH/I2XPXJN6Ldc93+y+/yNaT4cPaZOYz3WuHu42O2/ipxms4RKPTajj41w9Uucc4/v9CtY5Vs70CZlWAlgnqQe1SwPUSNqaYc6QOXLURGB8fmpxg5MwX3UadvDzb4Q3Yz/Lv8aoHTlP1A+KtrcI890ecKdxqqNLCfLx6E9teNpkFzgM7Ahx+DZj1hZ405Nnoa/V7OEcKWfdv/AD5lja8YfVI9jSxMa6h0tHm1oJJ8AeiscIx/MzBSv611lUKe3dyfHy/ZnYcJY4wXu1OgZALW4xhs+PMla7bDZhvqUoJOcsv5L4ItmhazltjluxNEWy3taakVstKDEmRGQoACABACMqYASgCJ5SYzlu03ZyncScNf15O/uHXx+qonTUjZb3U6XuPN+KdlalImaZI6t7w+W3qszptHapX0ZdynNppOxUNJrVfPc1ruLGzpcB1IIHnJ39FHHkT8WMVqk9kUlxcOcTOPA7+vTy/wpJKPvKJTqXCxjTDy7v3+S9OTWk1Js004JHQ2VxSNNrXs77DLKrCWVB/ubv5GQoKq4lNfpsK0tT293I5fS6lM6jIkwA4xuXRifIDyUJSTWS2hSlSlplLPw3/nwOatyDVcXDUQAQ3JnTEiOeBt8log/ZSR53qtFxrOfmZueLOcO5DWjoI+Qx/hT8NLkwUqbqNRRLYcLfVgwGM5OdMH+0bn6KuTOxTr0bKGnOWX9vw2i0RqBPV7msz/AGFzY9ZVWF3Kp9Vup/7awvRZ+rJri3JHdqAgTHs9BxvEsOBgKS04OfUua8n7UpfNr7FRxSoWwHOmGugRExAAM8hM45+oVkN1sUZbeWKUAalKJOXDGT1/JSeEwbGuE24bJI7/AK93wjqqKk8vCPUdKsI06ca0t5P6L7/9EHEBuq48nclvEWoX7gA06S0ci1h+ZEq050qEZ7ptPzTY5Tv2b6Gj/Ywj6BLYw1bO7/oqt/FoLi8dB0vA8GgMP0U4qLOTcULuCzPLXvbKoXTi8a3OI96CSRIwCZ+q0YxHYwItGajRqUiB33M9nkSHNMl0z3ZaHNk9YUds5HhvYXtbNo97vH/j8slZ6lZvg9TYdBp4U7jd/wDFPb4vv9DsLZwLaYbyGw5cogbc1S3nB2YwjTTSWEuDteC2+J8h+/kulbRwsnlep1VKaii4p2i1YOW2P29smQbLCjTTIjtMKLYiRRAEACAK+VMDBKQEbyhjE7gqDJIpuIbFQZYjluIMVTNETlu0LsjoFmk3k7dGEZR3KC/cwgBrQI58z4kpZNEItMUpNUWzXBDbMQqmaYlrYVpBadiiCKqy7lFxW3h3iCrqbxsc67t414C5vQMulxGctafWSVoisnnqlpUo+1kYfxB9QyXOzzJJ+QwFW9tkdK26fT/NN5+iBzlWzsU0orEVgj0mZBgjmEJkasFNYkso6E2ArUWF86iBnoc7H7OI/wDsd1NNxeTyF1CMK0ox4TE6NIUnaHPJI22HTBE4Pn4bIlLJFW9Vw1qLx7i2ZS72RuBB3kegh3LLZjYhVuOXk6Fh1N0F4U/y/Vf2KzjTIJjYqHc9TTmpwTW4hxKyNPQ4DuvYw+TtIn81olHuYKFbU3HyF2jCrwaXJG1GmXOaBzI/VNIouKihTlJ9kb31gcOmBO84nwjM/vyvU8Hk6NCpWlpgtw4fqYdU96RmZkdDPI7ecJSkpLYK9CpRlpmsMuGUs42OW+RyFjaPc2lyqtCM/Nb+/udN2fsS5wHiB+itpU8sz3lyoRZ6TbWwAAHJdWMcLB4+pUc5ZZYUaSZU2NU6akIYY1JsRM1RYjZIYIAEAVqmBglICKo5DGI3DlBk0U965QZNFBeBVsuicrxulMhZpo7lrPMUzl6rFVk6CIhhBdEka9RwWKQzQeRshIjJ52M8QOoTzUzNxsU7qOogeKugZLhLDySew0u0jbl5fv6ImtyNtP8A016EjgqmbIs3o5MISyKvVVKm5vsizp3zmsw494Q0fdEmTkdeY/BXTaSwecsLN3M3Unxnf1fkLNoTvv8AP1WfJ6mMUuB23bjTJg8pxPI55+Kalgy3PT6Nf2pLD81sSV7SRpcS4HY7uB/Ebf5U9pHNhTuLHOh6oeXf+fzA/f0mvYBggYx4bK9YaKadXfUiidbFpgjHIqtxwdOnVU1lDFtVLBAYxwyQSA14J377RqI8CVHgrr2yr8ya/cWrse8idhsBMDylRbyarW3pUFiHz7snt7UwQZyP3+/8qKeGO8toXNPS+ez8i44XT1RT/wC63Zp3e0z3m42BmfM+CscW90ciwqytpSoVdu6/c9H4Bwv2QDne9Ef2jwHU81so0tO75Mt5deK8Lj9TpLdi0HPY9SYmRJ2tSbESgKIGwSEZQMEACAKwlTEaOKQyCo5AxG4KgyaKa8coMmimuQostTKbidvIkbjl1CpnHO5uta2l4fDOWvLedln0nZhUK2pRISwXKaMNpFGCetDtvS6owQlMmrDCkkUuRBRtuavhHG5zLmtqelG9a1kSNwnKOSqjV0S34IHW+oeKqaOnCoQtoxuJ/L9TpHqiKxlma/zW0UY93v7kbaS5xcdyq3udKlGFOChHhD9tSMKGC1zQ9SpQpJEZT2Gre3JMn0WmlDucm8uP6F8Rv2Kuwc7UBtQcESE9OQU2t0ajg4OxI88qDopmiN7Jc7k9Hs6T9ofApfh/Us/zHHYs7XswPtP+DfxJTVt6lcupy7IuaXAqGnS5gdBkEzqafvMcILHeLYKujSijBWuJ1fzFzwy0czBqPe3kKkOcP/kEFw/uk+KsUcGdsvLdqkQHWNQxEoCiI2CQGyQAgYIAEAVMqYjRxSGQVCgYjXUWSRUXig0TRVVgkWJizqajglkq7/hAfluHfI/kq5Us8GyjduG0t0Udxw97feafMZHxCqcGjfC5hLhi4pJYLfFXmTU7dx2afhA+KkoNlc7iEeWTNsOvw5KyNPHJiq3bltHgk/llZgy6gNujAtRobKcjf6qMqeS6ncOO3YhqWpEyDy8sT+ZVUoNGylVg5as+hG2iFXg2KohulRJ2BPopKDfBCdxGPLH6Fn974fmVdGjjkxVb1vaI61iuwYHImp0JTwRybtt08C1Dlvbp4IuQ/RpQmQbHGBMjkcoNTFks7diZBllQagQ20KLEbhIDKQAgAQBlAAgZTkqYjRxQNEFRIYnWQMq7tqgySK2q1RwTTIS1A8mmhA8mpYgMkbmJjyQvoygMi77ZA9Rr/LIDJn+VQLUY9ggeTYW6AyStt0YHqN/YJiyZbbowGobo2qCLkWNCz8E8EXI2qWSeBajFKjCBNjTaaZHJLTppgWFvTTEy0t6aCI9SahiJwoAbBIAQAIAEACABAFOVYBo4pDIXoGK1QkMr7hiiMrqtNIZAWJDyY0IwPJgsQGSN1NA8mhpIDJs22TFknZYIwLUbPsUYDIrUtYRgeTAop4Hk2FJGAybNooFkYpW6BZLC3tk8CbLGjbpkcm7rZPAZIHWqANBRQA1RtkCyP29KExZLCkxMQw0KLESBRGZQAIAEACABAAgCnKmBG5IZE5AEFQJDFKzEhidSilgZCaCMBkPYIDJg0EsBkjNugeSSnaJ4FkapWaeAyMstkYEZfbowArWtUYGKPtkBkj9igMktOggMjtG1TwIfo0E8AOU6SBEns0xEb6KANRQQGRinSQBO1ieBDNMJMRIFEDcJAZQMECBAAgAQAIA//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TEhQUEhQUFhQUFhQWFxQWFxQUFRUYFBcWFhUUFBQYHSggGB0lHBUVITEhJSksLi4uFx8zODMsNygtLiwBCgoKDg0OGhAQGywkICQsLCwsLCwsLC0sLCwsLCwsLCwsLCwsLCwsLCwsLCwsLCwsLCwsLCwsLCwsLCwsLCwsLP/AABEIALcBEwMBEQACEQEDEQH/xAAcAAACAgMBAQAAAAAAAAAAAAAABAMFAQIGBwj/xABAEAABAwMCAwUFBgUDAwUBAAABAAIRAwQhEjEFQVEGImFxgRMykaGxQlLB0eHwBxQjcvEWgqIzQ2IkNIOSshX/xAAbAQACAwEBAQAAAAAAAAAAAAAAAQIDBAUGB//EADcRAAIBAwMCAwYFAgYDAAAAAAABAgMEERIhMQVBE1FhInGBkaHRFDKxwfBC4QYVIzNS8WJygv/aAAwDAQACEQMRAD8A9vCZEygYBIDKBggAQAIAEACABAAgAQAIAEACABAAgAQAIAEACABAAgAQAIAEACABAAgAQAIAEACABAAgDVMiZSGZQAIGCABAAgAQAIAEACABAAgAQAIAEACABAAgAQAIAEACABAAgAQAIAEACABAAgAQAIAEACAMJiBIDKBggAQAIAiuLhrBqe4NHUpSkorLJwpym8RWWUNz2upAwzveJwFmldQXB0qfSKzWZbC47Wf+Lfmofi0WvpPqO2vaVjveEeIz8lbG4izPU6bOPDLi3uWvEtIP76K9ST4ME6coPEkTJkAQAIAEACABAAgAQAIAEACABAAgAQAIAEACABAAgAQAIAEACABAGAgRlAAgYIAEALcQvG0mF7th8z0UZzUVlltGlKrNQieV8d44+u8knHIcgOi4lavKbPa2VjChFJLcr7B0vEqmD3NdZYhsdVTaI2W1JHFk3khqsAyotE4tslseJFjsHKsp1WmQrWqnHdHbcK4gKrZ2cNx+IXRhNSR5y4t3RljsPKZnBAAgAQAIAEACABAAgAQAIAEACABAAgAQAIAEACABAAgAQAIAwmIykMEACABAHCfxD4jEUwf8nP0hc+9n/Sei6HQTbqM4W7plrQVzJRPUU5pywJ0LvSVGOzLp01JHSUO0DQ0TutSq4Ryp2EnLYidxcPMDCXiZJq0dNZZuw81LBFrsX/AeI+zqNPI4Pkd/34LVRnhnLvbfxKbXc78FdA8uZQAIAEACABAAgDV9QDcgeZhLI0m+CMXLPvt+IRqXmS8OfkyUGUyBlAAgAQAIAEAaueBuQPPCBpN8ERvKf32/FR1LzJ+FPnAvwbiArUm1ARDy4t5HTqOmRyxCIvJFxY+pEQQAIAEACAMBMRlIYIAEACAPIv4hVyLkzycuVdfnPY9FS8A57iV3LRlZZHWoR9opfbJaTajYVj1Rgew1a3EEISFJZRe07nCtMLp7jlhfguACnTluUV6DUcnrPDKmqlTPVo+i60XsjwteOmrJeo0SpFQIAEACANajw0EkwBuUDSbeEcnxvtaGd2n8ef6LHVulHZHbs+kSnvMo6d9VqEuJkHlJBHqZB+Xms6qOXJsqUPC2hh/zz/sTCs7k6fA4I8CnmSIU6lOo3HGGuw1bcUczmQpRrNCqWsJnRcM4218B0A9eR/JaqdZS5OTcWUqe8eC4V5hBACdpxFr3OZ7tRnvU3QHRyePvNPJw8sEECKlvgbRVcZ7SNpyGQSOfL0VNWuo8HTtOmzq7yORr9oXVHwDqcepgBYZXDk8Hdh0+NKOWsIivq79DmueBqa5u2wOCfIavmrKblnc53UJwhSxFbsZ4XcuYxkEaQ1oG4MARlLXLOS6FvHwoxa3wdFw/tAQQ1+R8/Q81fC47MxV+nprVHY6WhWDwC0yCtaaayjkSg4PEiRMiCABAGExAkMygAQAIA8p/irZEVdYGHAH8D9Fguob5PT9DrLToZ5tUrlYsHp4kYqIwWZNhURgZNRqZSwDY+/iENhSbKowWSK3uXNyCoLYvemezPbbDjdOjb0mPdqqNY0OiMOgahPnK6yqxhFJnz+rZVK9acorCbePd2EuOdpWvt67WtyaVXTnnoOk/GFH8QnsgfTJwWrPA9wntZSrUqdTID2tdO+4k/ipKuu5nVlOUVODzkvba6ZUEscHDw5eY5K6MlLgyzpzpvElgzc3DabXPqODWNEuc4gNAHMk7JtpbsgcD2p7Ue0YPZFzWnI1DSXbwXNOQDgxg+RwsVev2R6LpfTnJa3s/n/Y4w3GsjEP5EFxa7whxJB9YWF6Ze87D/EWuHUalTzhvGHHPDfZodZxnQN8jlHPoQkp4L3Z+I89iP/WYpuDqrQWnulojU4TJIBPhE9S3oFfSnKT34OJ1i2pW2mUJe3nj0GGcXbUPdJLDlpiCQciRyPVVSftNHRtoKrQjVXdFlaV4O6nHYhVp5R3PZziftGlhPeb8wulRqalg83f23hy1Lhl0rjnnF/xCDYY5jtFenJa8GIB3Y7qD8viDmuHHG5vs7KdxlrbyPP38RNWdfceBmSA0wc7nu7jwzuAufUTe6OrY9U8Cfg3Kw1tn7r90JVyWkgyDvH4rPg9ZScakVKO6fcq7zi7nVmMJJ06GDckEkTBO0GAf7VupJxp59DxXUpQrX/hx4yo/Fvf67HYW/G2ENaRGAJmdln8VI9FKxmm2mMMrBxkHZH5mQcHFYZ1PZ7iulwBODg/mttGph7nFvrTVHK5OzC3HnzKABAGqYjKQwQBlAAgCg7Z8I/mKBgS9gLgOZEZaPHHyVdWGqJrsrjwaifZnz/fMiS3Zcxo93Tn2YjqUTRqAPSwGoYp1oCeCLkRvusgDLjsPxJ5BOMM79jHd38LeO/PkX7uH1KdNtWnoe2JfV0moWYw1tMYH9zjjnylRUd8nA/zC4vaqpRloT2wtvr+w/wBnLmpVqAPqVCOge5g+DCB8kozerCOvX6VbUqWrdvzbZ1PEWinTeXOGkNdIdkgQZh2565kmNwtG2Tl6ZRi2m8epzXY+4LbKmCQSC/zHePdPUzPxCrrv2izpNPNBb+Za/wCpRa/1S4tjAAyXH7sHdRoyedi7qKo06X+rv5efwMWXFK/EvbXt1DLS0GqlbCdNWsPcc+ffAdz2mANnLa5vS5vsuDzlrbOrWhDG0nj4dzm7viJeQCSc56mTkrm5bW59Fp0o01sLXFzDsGIIg9CNiktnklKnGpTcJcNYNrm8LnasFpMwROmdwC06sHkZHToNWiM1k8J+LvOnVHRUuOzWVjzXo/QUPBKlzNWnSe5skfZA0tx3CTLszuB6ypxxTWnJgua9S4qOrU5ZaWjWNpshzgQIgNadjiZcMwQFnlTblk61j1v8NRVJw1YzvnHO/kW1G/gRpcfEAfScKagyyfW4N5UPr/YsOEcWdTuWPbqOQ32fdDnT3Yy6BuPinTeiaefgOrcyuraUVRl557L6HqlnXqO9+kKYjEvDnT0IaIHxK6ab7nnHg8p7c8X1XD2zgH9B9FzLqeZYPedHtdNBM5p1cTOP3tPx38fNZozcWWdR6XSu4eUlw/v6DNBwLSTp0tnBAIHWTyzBxg+KuaUtzxsK1zYzdOMnFrldvf8A35FndnaoipppO0/1CwPJrQ0zgFonY8yd4lWKWVhGWLlGSl3Tz8TTg7vbXDaLWuZLXuL9TXhga0kOIIbInSN57wVSts75PRw/xLVbSnTXrhss6NY06rmOiWktJBkGDuDzBVSzGWD0WI1qUakeGslzY3WVfGW5hrUtj1Dg9xrosPhB9F06csxR4y6p6KskOqwzggDUJiBAwQMykAlxTibKDNTz5DmfJQnNQWWW0KE60tMTzPtJ24qvJFN5YzozB9Xblc6rcTk8J7HqbPpVGmszWX6/Y814jdanlwwTv0J6qpHY0pLAhrUsEdZgvRgHM0fWUlEpnVwiCDpNQe8XhoHhBP1HzWiOOGeVvJzr13GO74Lzs7xeox2Xmm7mfsu8CBg8+R36qEksZRirUp0nipHB0YePaamxTqEAlrPcfOQ6n0Jz3efLMrM4Z4PQ9O6hU8JRuFmPaT49zf6NiXGeLPexzScktEcz32gj4SEqWXNZ9f0NvVaahZTcP/H5ZRFwJr2hzGhznYMQ4taTgaw3IBHkTCtqxUsZPMWfUKtspKGN/Ps/NC17wiqbnRcvD2gNeXsMs0OGpop4BEmW7cj0KnKUacdi61t63ULjNRtru/TyXl8Cy/8A7DqdKrSaYZUY1ukbDS9rhA5YB+AWeE3hp9z2srOlmnKKxo4+WCjbcQZSwaJMw6rKMEXPCGeH2ntA+dhA3EcyST4AD1IV1PY8t/iCcWoJr2t/l/2dV2brOZQe6pPcBa0ZGGTpjx2z1IUmlqyec7IqL/UyHDSS9z3ai1siTqxED7XTkd8qMqmODp9JsKd1OXiN4WNl3yS2FZ0AkkkfvbZVZb3PUxtLejtCCXw3+b3JuH1S+5pAburUh8XtH4qEFma95puGo288/wDF/oe91Dg+RXdPm63Z848du9deo7q4/VcapvJn062ShRivQVouLiGtBJJAAG5JwAFXgKlRQTlJ4SL2tw72dPRDXVDl0ycnADY2iME8yTscXQ22Pn/UrtXNdzituF5+8W4tfCmxsFzqg0jUIAc8ZJbBxBjbaQFohFrPkZHhFHbW+Q54knYEYbk7DrsfXCorTfCPTdAsqE4uvLeSeMdl6+9lzZu7wKyrk9XN5jg6C2wQru5zam6PUeyf/tx5n6BdOh+U8X1L/fZcq8wAgDQKQgSGCBlPxftFSoYJl3QfiVRVrxhybrXp9a44WF5nEcQ4424qSaeqcd4mAOgbMQufO5Unweho9NdCGNWPcU/FLDX7lKi0f+NKl/8AqJVM6jfCXyRtt9Edptv/AOn9zlOI9n+feYerdvUbJRryjysmira0q28JOMvNP9Vwznr+2q0suAe37wwR/cOXotVN06nDwzl3LvLVaqiU4ea2a96/fj1EG3cvaAO6SJHOJ723gr1SWNzmz6o5VFo/LtnPPqevfw04jwwmlR/l2vvHPcNRY54AALtZfUwyACIbnHirKKwkmtzN1Cr4lRulNuHy+BzX8S4F5cAbvrl3oGNBPqSVTV/OyXSo4nKfkv1OPqPDRkkHfEyPFKMX2Nd7cWk4aKjy1xjfD/Q6OweK9Nj9y0aHCdI6hxhpJ3ztyVdSmtRz7TqtW1pOnBJ75yxyo14B1aBIzDmuJ2PeOouPqfJGnG6Mle8rVkozey4S2S+HBRWvGX0XOYC4QXFpExJ5gbHpKtdLVuUo7S5u/b27HmS5uHkTOR722caTGMT0WedPJusb6dpNyjunyjmuIWbwNQ7zB9pvLxcOXnt4qCjg9ba9XoXCwnh+T/m5UF6eDW6hltRPBBzOk4fVFK2FUgGdWD9pxcWtEdIYD/tUkeWv4yur7wl2wvcuX+ozwm+c63qEnvFtUz3Yka3AZxiJ/NS7Getb04XUaX9O31IqLxWoOgQWgODOhZ74bzy1zjHoq5bm21puwvFGT9mW2f0z7n9xa1ugBHVQyemkm9y/7AWZrcRpQO7SJquPLuDu/wDItVtCGqovmYerV1Ts5LvLb7/Q9wceq6p4dI+bO0dsaVxVYfsvcPgSB8vquVUjiTR9HtayqUYyXdIsuzTWUKbrursJZTaI1OJEOLfHcTyGpQS7nG6rVncVFZ0u+8n5L1/nkLs4rVrOLy4tYMNptkN1O93+4jczOY6qcVvk597a0LSkoRWZPu+fX3emCr4ncTVAIDgwaT4mZfB5Z5j7oU3PD2LaPSY1bdOW0nvnyLKjbio0FrhE4cfsujZ8bA/gCOYEJJSWxns69Tptw4VVs+f2a/noasaWmCIIMELO1g9lTqxqRUovKfB0HCyXkBThuZq7UU2excFoaKLB4T8V1qaxFHgruprrSY8rDOCAIlIDKAOZ7adof5dgYw/1H/EBZLmv4awuTq9LsPxE9Uvyo8xuroudLjJ/eAuLObk8s9rSpxisRJ+E1e+EU3uQuY+wzrnNxla+xwk99itumtIzCrkkbKbmuChveGNcDp3VenyOjCu1tLg877T8PFJ4fTGkOw5vJrxzb0a7eORkbQunQrKosPlHleq9OdrLxIfkk/l6fYn7NcIuLuo1tvUaHtBqanvczRoIyHAEyCQValmWDnyoSdJVU01x7ibta+uK/wD6nV7RzKbtbg0e0D2g64GBJLsYOMhVuDbz3L7a58GOmUfZb5KnWq2mjsUalKazDHyHuGXWlxDvceNLh64cPEGD6J8o5/UKbpzjcU/j/Pp8jS9tCx5YdgcdCDs4eYUM4OlCca9NSXcsfZCrRa6Bqb3eW7R+IhSUsM81eUfCquPxQ7wDiXs6jmu/6biQ4ExuSPx+BPJR5OjeWiVKFWHZLPy5NuKXNW2qQHFzHCWOdlxaY+1gyNioYNVC1tLynrS0y7423926+hc9uOy7ralSruph7ajGe0ewezdSquAJa8CWlpJgOgZwTMTfOjpSZVYV6jm6aqe5SWcr37bnC0GFzg1uSTA9VSduVRQi5SH+M3+vRTbhlNob/c4AAu28PmeqbMNnQcXKrL80nn3LyHuzdxp392YI8CDrz5EY81JLbBzerezWjJeX6C1ai+3q6TIc3II5iTpeCORwQVU0d+lKld0k2k0zV1Z9RwES9xAAa0anF2wgCXE48VHGWa6UYUoPD2Xm+Me89x/h72d/k6JdUj29WC/noaPdpz4SST1PgF0qFLQsvlnkep3n4mp7P5Vx6+p1NZ+Fc2c+MTyT+J/BdVT29MbwKg5yMNf8Meg6rFXhl5R6XpV1pj4cvh9jgeI3xqODRhjBpY3OzRufExKzHQtrdUk5v80t2/29yHg72TTgA04MZzUfMD00/wDBWLZHn23e3mM+yv0X3KdjFUz1KLKwqOaZaYnBG4I6EbEKOWiu4tqdeGios/qvcy5pVfaYeyehHvN8BJAI8D45BMqWz5OVStLmylmhLVHvF7fXjPrt7mdp2K4P7R4J91sEiIPhI8Y+u6vo0ssh1DqC8PC2fk+x6aAugeXMoAEAQhTAzKQHi3FeIfzF7Uc491pIA8t/y9Fxqktc22e4tKXgWsUuWVHE6rdZ07TsssludOhnTuRW13pMqPBbKOpYLGp2geeaeqRnjZwXYltb/UclSTFOklwO1KkCQpvgpS3wclxlusPH3gR1zuMc8gH0RRlpmmXXdCNa2lCXl9VwVPYDi4tb5jqkCnUDqZI91usQHR0mJ8DPJdaLT3PDyjOg3CXDOw/itY6207hoyz+m/wDtJJYT5OLh/uCjVXdG61aeYS4Z5sP3+hVeckKtloeqk8P+dx1tq3TJcROw/XkoZeSl309Lp1Fks+HXFKswU67i17R3XyZ+ciEqkWt0Z7a7qW79njyLPhfCXMLwHNqMcJBaTILerfESPgoakWXlzTuIppNSX6FZxHhlRtRxwGlxcC4gb523RlHRo9RoRoRjN74w1gsOFcUp/wDSr6XsaQQDGCPuncfrncy2mt0cVVpU6jlSePsegnt2ys003Mpua4EODstLTvqEmRyhW/iZd0RjVaeTjLrglq1xeDUaDuxrwGgOHuy4F0QdiZyqHN52Rv8A80rOOGk/XBX1X2TP+yHEc3VKh+TYCajJlb6lcP8Aq+hXX3Fg+BTaxrR9logHbcczgZVsINdzJUnOq8ybZ0Vt2kaabWVaeoAYbUaHt8xP1VcqbyEJ1IbxyvdlD3De0NrSeKjKdJlQCA8N2BGdIcO6YxIE5IQlOLyi2V5WlHTKTa8joLPtkHO7td2Z30x8Axp+f6N1qiF+I2xoX1+5c0u0BdMVHEN3w0j55+al480Crp/0L6lXf8apvxUPLIAHjjc+P7KXi1JdhxuZR4Rz9e7s6Pep02ucTu8Au9HES39MqqUZtjrX1ers5PHktkc/xxgLaYYC0P1VHdNy1ve8Id8VY08HV6KlFSm/cLUqIICWDtqoWNtapaRuukddwDs655BcNLep/Ac1fToNnMuuoxisR3Z6Vwug2m0NaIHzPiVuUFFYR5ytUlUlqkWKRSCABAC4KmBir7pHgfok1sNHzwLz2deoTk63/UriPZs9/BKdGPuQpc3WpxPVVNZNdP2Vg1FVR0l2oyHIwSyNWtQyE0QkXRf3N1OS2MqftFDcGTHiPgoQ5L60lCk5PyZNwbgcUX0nsYW1dJfUqCQ0NnS2kJB1STnG++IPRpz1cP7nhqtbx2orhfMvHUGhha8mrILdTyXHQcBoBMN7sAxExKu7E6cNL9Tin8MZSc4udLRsOcb9798vRZ299hXV3qxCPJWXtzqONlJbFlCzS9qpuxUwdwE8s2eDSfMV8i74NWdSpudnSYgSeUzHht8PBQktXJyrynTUlGktxOqHVXzJhx3kwOWd09SiabbpLmszz7l9y4rWlsxtDSC95rUxUc7WAaeS8Bs88DqpxqQkQvLF2+ltcvHOTpLylZsYDRptDifeBeCAMnBOeQ9SeSjKUZL2Si8oOh7MlhslZwVrmh1xqc450SWtbOwOmCT6/RSjBIKNtHGZDNG3pU/cp02+TWyfM7lSybI0orhEPFuM+wZLQC90hg+rj4CfmFGU9KNVC38WWOxxut9R5fUcXOduTkn8h4LFOTZ6ClSjCOlLYuLCg1zmh4BBPMAqnXLOzFWt6MovME/gi/veylBwmnFF0Yc0kjrlpMH0halJ9zzlaxpTTUVh+gnwi5aKPfcQYGQYPuPqbx0pnpsnLaOTl2NCNSuoS7vH1Ky5uBmJPiT+H+FSqsj1keiWuN4/ViZqEuGpkiero3nrsrqdXOzOb1Ho9OlDxKXC5R19k0VGCQ0tGBjEADAB9PitVOPOTkUJOKeCwocKpc6bfgrtEfItdzU82XNlaMZ7rGjyAn4qyMUuEUTqzly2XVopozyZcWxTKmPNVZEygAQArKmBmUAeB9v+FG3vKnJrzqb4g/pC5NeGmTPZdLuVUoJd0cy5yowdWMgbWSwWKRIKqWCWRii9GBORZUroxCCt4zkrX1ZeACJcSBPOeQ89vVOEcswdYuFTtmu72Gv9W50vp6QBG5M48PDktXg7Hh/Uks30Xy+3gPP2MsM+A2Bwdjy5KMk48mx3VapBQk9ly/uzn7l7qmppEcz17vI9P0U4SwbLuyhQoZi8vK3+wrXthPRSNVGWqnF+iNrOxky4wxu569AOv5SmQuK6pQ9RqvU1R0Ax/jkqpS8i/pllheNU5fHp/djNmwSs8mehikkM8apBraWnOXE9MBsfiraK5PNf4gqSfhr/ANn+gw+TUeB7jRjq4yM+hLvgj/bp+pCk/wAd1BSlwsfRL9ZDNpxB7CGlxc3ocx5E7KNKs1szvXNlCosxWGWQrzkLVlM4s14f5tjmeNVi6pJIjZsEHA542nJ9VRUllnVsNLhmPzx+nma2p5rO0dLJO27jw8lHSSJRfuJEuO43lSUQaik9jeyuf6L3dHgf8Azbye74rVU2geI6RBTvYfF/Rlxw2tTeAHNbI8Asya7nr6sZp5ix91jTqEbSNlNYbM7lOKwW9nQAaGgRpx+q6dJ5ieXuKfhTwuB+kxWozNjlFMrbLa0apFbZa27UyA81VsRlAAgBRTACUDOY7b9nhd0sD+oz3fEfd8+nr1VFanrRss7p0J57HhvELF9Jxa4HC5zi0eupV41FlFeSlg0KZuyUtJLWPWwKWkTmhmvWDR4lDQoyzuc/Vqk1A6ZA5fU5/e3VaYRUY4Z5rqLq3ctdNZitl9/52RZ3lt/MHVSEuM62bGd3OA6ZyOXkUsyiZrCnQm3Cqt/j8jNPhxYwSYP3eh8T1VU5Pk9BbUaVLMILCf1NmUpcXPeB3dMu3O25549dkQk2jkdWdOmlRh55x2Rq6xa4ktqNJ3jS+BA6gHHpyVik1yjFRvVCCi1wQXXd7ocxzB90nJxkg5BMdIjCk3tkutabuq+qX5V/MfcxQpSfwWeTPUQ9TrOD2FNrNdQiYkDCUUuWVVqs9WiJU8YPtXBrRjcHbdwBPkI+atpbJs4XW5e3Th3Sefjj7G1rW003OJiHGZwACSfxHwSqJtbFXSbilRrSlVeFjn5C11xVryG02yTzM+kAbqMaH/I2XPXJN6Ldc93+y+/yNaT4cPaZOYz3WuHu42O2/ipxms4RKPTajj41w9Uucc4/v9CtY5Vs70CZlWAlgnqQe1SwPUSNqaYc6QOXLURGB8fmpxg5MwX3UadvDzb4Q3Yz/Lv8aoHTlP1A+KtrcI890ecKdxqqNLCfLx6E9teNpkFzgM7Ahx+DZj1hZ405Nnoa/V7OEcKWfdv/AD5lja8YfVI9jSxMa6h0tHm1oJJ8AeiscIx/MzBSv611lUKe3dyfHy/ZnYcJY4wXu1OgZALW4xhs+PMla7bDZhvqUoJOcsv5L4ItmhazltjluxNEWy3taakVstKDEmRGQoACABACMqYASgCJ5SYzlu03ZyncScNf15O/uHXx+qonTUjZb3U6XuPN+KdlalImaZI6t7w+W3qszptHapX0ZdynNppOxUNJrVfPc1ruLGzpcB1IIHnJ39FHHkT8WMVqk9kUlxcOcTOPA7+vTy/wpJKPvKJTqXCxjTDy7v3+S9OTWk1Js004JHQ2VxSNNrXs77DLKrCWVB/ubv5GQoKq4lNfpsK0tT293I5fS6lM6jIkwA4xuXRifIDyUJSTWS2hSlSlplLPw3/nwOatyDVcXDUQAQ3JnTEiOeBt8log/ZSR53qtFxrOfmZueLOcO5DWjoI+Qx/hT8NLkwUqbqNRRLYcLfVgwGM5OdMH+0bn6KuTOxTr0bKGnOWX9vw2i0RqBPV7msz/AGFzY9ZVWF3Kp9Vup/7awvRZ+rJri3JHdqAgTHs9BxvEsOBgKS04OfUua8n7UpfNr7FRxSoWwHOmGugRExAAM8hM45+oVkN1sUZbeWKUAalKJOXDGT1/JSeEwbGuE24bJI7/AK93wjqqKk8vCPUdKsI06ca0t5P6L7/9EHEBuq48nclvEWoX7gA06S0ci1h+ZEq050qEZ7ptPzTY5Tv2b6Gj/Ywj6BLYw1bO7/oqt/FoLi8dB0vA8GgMP0U4qLOTcULuCzPLXvbKoXTi8a3OI96CSRIwCZ+q0YxHYwItGajRqUiB33M9nkSHNMl0z3ZaHNk9YUds5HhvYXtbNo97vH/j8slZ6lZvg9TYdBp4U7jd/wDFPb4vv9DsLZwLaYbyGw5cogbc1S3nB2YwjTTSWEuDteC2+J8h+/kulbRwsnlep1VKaii4p2i1YOW2P29smQbLCjTTIjtMKLYiRRAEACAK+VMDBKQEbyhjE7gqDJIpuIbFQZYjluIMVTNETlu0LsjoFmk3k7dGEZR3KC/cwgBrQI58z4kpZNEItMUpNUWzXBDbMQqmaYlrYVpBadiiCKqy7lFxW3h3iCrqbxsc67t414C5vQMulxGctafWSVoisnnqlpUo+1kYfxB9QyXOzzJJ+QwFW9tkdK26fT/NN5+iBzlWzsU0orEVgj0mZBgjmEJkasFNYkso6E2ArUWF86iBnoc7H7OI/wDsd1NNxeTyF1CMK0ox4TE6NIUnaHPJI22HTBE4Pn4bIlLJFW9Vw1qLx7i2ZS72RuBB3kegh3LLZjYhVuOXk6Fh1N0F4U/y/Vf2KzjTIJjYqHc9TTmpwTW4hxKyNPQ4DuvYw+TtIn81olHuYKFbU3HyF2jCrwaXJG1GmXOaBzI/VNIouKihTlJ9kb31gcOmBO84nwjM/vyvU8Hk6NCpWlpgtw4fqYdU96RmZkdDPI7ecJSkpLYK9CpRlpmsMuGUs42OW+RyFjaPc2lyqtCM/Nb+/udN2fsS5wHiB+itpU8sz3lyoRZ6TbWwAAHJdWMcLB4+pUc5ZZYUaSZU2NU6akIYY1JsRM1RYjZIYIAEAVqmBglICKo5DGI3DlBk0U965QZNFBeBVsuicrxulMhZpo7lrPMUzl6rFVk6CIhhBdEka9RwWKQzQeRshIjJ52M8QOoTzUzNxsU7qOogeKugZLhLDySew0u0jbl5fv6ImtyNtP8A016EjgqmbIs3o5MISyKvVVKm5vsizp3zmsw494Q0fdEmTkdeY/BXTaSwecsLN3M3Unxnf1fkLNoTvv8AP1WfJ6mMUuB23bjTJg8pxPI55+Kalgy3PT6Nf2pLD81sSV7SRpcS4HY7uB/Ebf5U9pHNhTuLHOh6oeXf+fzA/f0mvYBggYx4bK9YaKadXfUiidbFpgjHIqtxwdOnVU1lDFtVLBAYxwyQSA14J377RqI8CVHgrr2yr8ya/cWrse8idhsBMDylRbyarW3pUFiHz7snt7UwQZyP3+/8qKeGO8toXNPS+ez8i44XT1RT/wC63Zp3e0z3m42BmfM+CscW90ciwqytpSoVdu6/c9H4Bwv2QDne9Ef2jwHU81so0tO75Mt5deK8Lj9TpLdi0HPY9SYmRJ2tSbESgKIGwSEZQMEACAKwlTEaOKQyCo5AxG4KgyaKa8coMmimuQostTKbidvIkbjl1CpnHO5uta2l4fDOWvLedln0nZhUK2pRISwXKaMNpFGCetDtvS6owQlMmrDCkkUuRBRtuavhHG5zLmtqelG9a1kSNwnKOSqjV0S34IHW+oeKqaOnCoQtoxuJ/L9TpHqiKxlma/zW0UY93v7kbaS5xcdyq3udKlGFOChHhD9tSMKGC1zQ9SpQpJEZT2Gre3JMn0WmlDucm8uP6F8Rv2Kuwc7UBtQcESE9OQU2t0ajg4OxI88qDopmiN7Jc7k9Hs6T9ofApfh/Us/zHHYs7XswPtP+DfxJTVt6lcupy7IuaXAqGnS5gdBkEzqafvMcILHeLYKujSijBWuJ1fzFzwy0czBqPe3kKkOcP/kEFw/uk+KsUcGdsvLdqkQHWNQxEoCiI2CQGyQAgYIAEAVMqYjRxSGQVCgYjXUWSRUXig0TRVVgkWJizqajglkq7/hAfluHfI/kq5Us8GyjduG0t0Udxw97feafMZHxCqcGjfC5hLhi4pJYLfFXmTU7dx2afhA+KkoNlc7iEeWTNsOvw5KyNPHJiq3bltHgk/llZgy6gNujAtRobKcjf6qMqeS6ncOO3YhqWpEyDy8sT+ZVUoNGylVg5as+hG2iFXg2KohulRJ2BPopKDfBCdxGPLH6Fn974fmVdGjjkxVb1vaI61iuwYHImp0JTwRybtt08C1Dlvbp4IuQ/RpQmQbHGBMjkcoNTFks7diZBllQagQ20KLEbhIDKQAgAQBlAAgZTkqYjRxQNEFRIYnWQMq7tqgySK2q1RwTTIS1A8mmhA8mpYgMkbmJjyQvoygMi77ZA9Rr/LIDJn+VQLUY9ggeTYW6AyStt0YHqN/YJiyZbbowGobo2qCLkWNCz8E8EXI2qWSeBajFKjCBNjTaaZHJLTppgWFvTTEy0t6aCI9SahiJwoAbBIAQAIAEACABAFOVYBo4pDIXoGK1QkMr7hiiMrqtNIZAWJDyY0IwPJgsQGSN1NA8mhpIDJs22TFknZYIwLUbPsUYDIrUtYRgeTAop4Hk2FJGAybNooFkYpW6BZLC3tk8CbLGjbpkcm7rZPAZIHWqANBRQA1RtkCyP29KExZLCkxMQw0KLESBRGZQAIAEACABAAgCnKmBG5IZE5AEFQJDFKzEhidSilgZCaCMBkPYIDJg0EsBkjNugeSSnaJ4FkapWaeAyMstkYEZfbowArWtUYGKPtkBkj9igMktOggMjtG1TwIfo0E8AOU6SBEns0xEb6KANRQQGRinSQBO1ieBDNMJMRIFEDcJAZQMECBAAgAQAIA//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TEhQUEhQUFhQUFhQWFxQWFxQUFRUYFBcWFhUUFBQYHSggGB0lHBUVITEhJSksLi4uFx8zODMsNygtLiwBCgoKDg0OGhAQGywkICQsLCwsLCwsLC0sLCwsLCwsLCwsLCwsLCwsLCwsLCwsLCwsLCwsLCwsLCwsLCwsLCwsLP/AABEIALcBEwMBEQACEQEDEQH/xAAcAAACAgMBAQAAAAAAAAAAAAAABAMFAQIGBwj/xABAEAABAwMCAwUFBgUDAwUBAAABAAIRAwQhEjEFQVEGImFxgRMykaGxQlLB0eHwBxQjcvEWgqIzQ2IkNIOSshX/xAAbAQACAwEBAQAAAAAAAAAAAAAAAQIDBAUGB//EADcRAAIBAwMCAwYFAgYDAAAAAAABAgMEERIhMQVBE1FhInGBkaHRFDKxwfBC4QYVIzNS8WJygv/aAAwDAQACEQMRAD8A9vCZEygYBIDKBggAQAIAEACABAAgAQAIAEACABAAgAQAIAEACABAAgAQAIAEACABAAgAQAIAEACABAAgDVMiZSGZQAIGCABAAgAQAIAEACABAAgAQAIAEACABAAgAQAIAEACABAAgAQAIAEACABAAgAQAIAEACAMJiBIDKBggAQAIAiuLhrBqe4NHUpSkorLJwpym8RWWUNz2upAwzveJwFmldQXB0qfSKzWZbC47Wf+Lfmofi0WvpPqO2vaVjveEeIz8lbG4izPU6bOPDLi3uWvEtIP76K9ST4ME6coPEkTJkAQAIAEACABAAgAQAIAEACABAAgAQAIAEACABAAgAQAIAEACABAGAgRlAAgYIAEALcQvG0mF7th8z0UZzUVlltGlKrNQieV8d44+u8knHIcgOi4lavKbPa2VjChFJLcr7B0vEqmD3NdZYhsdVTaI2W1JHFk3khqsAyotE4tslseJFjsHKsp1WmQrWqnHdHbcK4gKrZ2cNx+IXRhNSR5y4t3RljsPKZnBAAgAQAIAEACABAAgAQAIAEACABAAgAQAIAEACABAAgAQAIAwmIykMEACABAHCfxD4jEUwf8nP0hc+9n/Sei6HQTbqM4W7plrQVzJRPUU5pywJ0LvSVGOzLp01JHSUO0DQ0TutSq4Ryp2EnLYidxcPMDCXiZJq0dNZZuw81LBFrsX/AeI+zqNPI4Pkd/34LVRnhnLvbfxKbXc78FdA8uZQAIAEACABAAgDV9QDcgeZhLI0m+CMXLPvt+IRqXmS8OfkyUGUyBlAAgAQAIAEAaueBuQPPCBpN8ERvKf32/FR1LzJ+FPnAvwbiArUm1ARDy4t5HTqOmRyxCIvJFxY+pEQQAIAEACAMBMRlIYIAEACAPIv4hVyLkzycuVdfnPY9FS8A57iV3LRlZZHWoR9opfbJaTajYVj1Rgew1a3EEISFJZRe07nCtMLp7jlhfguACnTluUV6DUcnrPDKmqlTPVo+i60XsjwteOmrJeo0SpFQIAEACANajw0EkwBuUDSbeEcnxvtaGd2n8ef6LHVulHZHbs+kSnvMo6d9VqEuJkHlJBHqZB+Xms6qOXJsqUPC2hh/zz/sTCs7k6fA4I8CnmSIU6lOo3HGGuw1bcUczmQpRrNCqWsJnRcM4218B0A9eR/JaqdZS5OTcWUqe8eC4V5hBACdpxFr3OZ7tRnvU3QHRyePvNPJw8sEECKlvgbRVcZ7SNpyGQSOfL0VNWuo8HTtOmzq7yORr9oXVHwDqcepgBYZXDk8Hdh0+NKOWsIivq79DmueBqa5u2wOCfIavmrKblnc53UJwhSxFbsZ4XcuYxkEaQ1oG4MARlLXLOS6FvHwoxa3wdFw/tAQQ1+R8/Q81fC47MxV+nprVHY6WhWDwC0yCtaaayjkSg4PEiRMiCABAGExAkMygAQAIA8p/irZEVdYGHAH8D9Fguob5PT9DrLToZ5tUrlYsHp4kYqIwWZNhURgZNRqZSwDY+/iENhSbKowWSK3uXNyCoLYvemezPbbDjdOjb0mPdqqNY0OiMOgahPnK6yqxhFJnz+rZVK9acorCbePd2EuOdpWvt67WtyaVXTnnoOk/GFH8QnsgfTJwWrPA9wntZSrUqdTID2tdO+4k/ipKuu5nVlOUVODzkvba6ZUEscHDw5eY5K6MlLgyzpzpvElgzc3DabXPqODWNEuc4gNAHMk7JtpbsgcD2p7Ue0YPZFzWnI1DSXbwXNOQDgxg+RwsVev2R6LpfTnJa3s/n/Y4w3GsjEP5EFxa7whxJB9YWF6Ze87D/EWuHUalTzhvGHHPDfZodZxnQN8jlHPoQkp4L3Z+I89iP/WYpuDqrQWnulojU4TJIBPhE9S3oFfSnKT34OJ1i2pW2mUJe3nj0GGcXbUPdJLDlpiCQciRyPVVSftNHRtoKrQjVXdFlaV4O6nHYhVp5R3PZziftGlhPeb8wulRqalg83f23hy1Lhl0rjnnF/xCDYY5jtFenJa8GIB3Y7qD8viDmuHHG5vs7KdxlrbyPP38RNWdfceBmSA0wc7nu7jwzuAufUTe6OrY9U8Cfg3Kw1tn7r90JVyWkgyDvH4rPg9ZScakVKO6fcq7zi7nVmMJJ06GDckEkTBO0GAf7VupJxp59DxXUpQrX/hx4yo/Fvf67HYW/G2ENaRGAJmdln8VI9FKxmm2mMMrBxkHZH5mQcHFYZ1PZ7iulwBODg/mttGph7nFvrTVHK5OzC3HnzKABAGqYjKQwQBlAAgCg7Z8I/mKBgS9gLgOZEZaPHHyVdWGqJrsrjwaifZnz/fMiS3Zcxo93Tn2YjqUTRqAPSwGoYp1oCeCLkRvusgDLjsPxJ5BOMM79jHd38LeO/PkX7uH1KdNtWnoe2JfV0moWYw1tMYH9zjjnylRUd8nA/zC4vaqpRloT2wtvr+w/wBnLmpVqAPqVCOge5g+DCB8kozerCOvX6VbUqWrdvzbZ1PEWinTeXOGkNdIdkgQZh2565kmNwtG2Tl6ZRi2m8epzXY+4LbKmCQSC/zHePdPUzPxCrrv2izpNPNBb+Za/wCpRa/1S4tjAAyXH7sHdRoyedi7qKo06X+rv5efwMWXFK/EvbXt1DLS0GqlbCdNWsPcc+ffAdz2mANnLa5vS5vsuDzlrbOrWhDG0nj4dzm7viJeQCSc56mTkrm5bW59Fp0o01sLXFzDsGIIg9CNiktnklKnGpTcJcNYNrm8LnasFpMwROmdwC06sHkZHToNWiM1k8J+LvOnVHRUuOzWVjzXo/QUPBKlzNWnSe5skfZA0tx3CTLszuB6ypxxTWnJgua9S4qOrU5ZaWjWNpshzgQIgNadjiZcMwQFnlTblk61j1v8NRVJw1YzvnHO/kW1G/gRpcfEAfScKagyyfW4N5UPr/YsOEcWdTuWPbqOQ32fdDnT3Yy6BuPinTeiaefgOrcyuraUVRl557L6HqlnXqO9+kKYjEvDnT0IaIHxK6ab7nnHg8p7c8X1XD2zgH9B9FzLqeZYPedHtdNBM5p1cTOP3tPx38fNZozcWWdR6XSu4eUlw/v6DNBwLSTp0tnBAIHWTyzBxg+KuaUtzxsK1zYzdOMnFrldvf8A35FndnaoipppO0/1CwPJrQ0zgFonY8yd4lWKWVhGWLlGSl3Tz8TTg7vbXDaLWuZLXuL9TXhga0kOIIbInSN57wVSts75PRw/xLVbSnTXrhss6NY06rmOiWktJBkGDuDzBVSzGWD0WI1qUakeGslzY3WVfGW5hrUtj1Dg9xrosPhB9F06csxR4y6p6KskOqwzggDUJiBAwQMykAlxTibKDNTz5DmfJQnNQWWW0KE60tMTzPtJ24qvJFN5YzozB9Xblc6rcTk8J7HqbPpVGmszWX6/Y814jdanlwwTv0J6qpHY0pLAhrUsEdZgvRgHM0fWUlEpnVwiCDpNQe8XhoHhBP1HzWiOOGeVvJzr13GO74Lzs7xeox2Xmm7mfsu8CBg8+R36qEksZRirUp0nipHB0YePaamxTqEAlrPcfOQ6n0Jz3efLMrM4Z4PQ9O6hU8JRuFmPaT49zf6NiXGeLPexzScktEcz32gj4SEqWXNZ9f0NvVaahZTcP/H5ZRFwJr2hzGhznYMQ4taTgaw3IBHkTCtqxUsZPMWfUKtspKGN/Ps/NC17wiqbnRcvD2gNeXsMs0OGpop4BEmW7cj0KnKUacdi61t63ULjNRtru/TyXl8Cy/8A7DqdKrSaYZUY1ukbDS9rhA5YB+AWeE3hp9z2srOlmnKKxo4+WCjbcQZSwaJMw6rKMEXPCGeH2ntA+dhA3EcyST4AD1IV1PY8t/iCcWoJr2t/l/2dV2brOZQe6pPcBa0ZGGTpjx2z1IUmlqyec7IqL/UyHDSS9z3ai1siTqxED7XTkd8qMqmODp9JsKd1OXiN4WNl3yS2FZ0AkkkfvbZVZb3PUxtLejtCCXw3+b3JuH1S+5pAburUh8XtH4qEFma95puGo288/wDF/oe91Dg+RXdPm63Z848du9deo7q4/VcapvJn062ShRivQVouLiGtBJJAAG5JwAFXgKlRQTlJ4SL2tw72dPRDXVDl0ycnADY2iME8yTscXQ22Pn/UrtXNdzituF5+8W4tfCmxsFzqg0jUIAc8ZJbBxBjbaQFohFrPkZHhFHbW+Q54knYEYbk7DrsfXCorTfCPTdAsqE4uvLeSeMdl6+9lzZu7wKyrk9XN5jg6C2wQru5zam6PUeyf/tx5n6BdOh+U8X1L/fZcq8wAgDQKQgSGCBlPxftFSoYJl3QfiVRVrxhybrXp9a44WF5nEcQ4424qSaeqcd4mAOgbMQufO5Unweho9NdCGNWPcU/FLDX7lKi0f+NKl/8AqJVM6jfCXyRtt9Edptv/AOn9zlOI9n+feYerdvUbJRryjysmira0q28JOMvNP9Vwznr+2q0suAe37wwR/cOXotVN06nDwzl3LvLVaqiU4ea2a96/fj1EG3cvaAO6SJHOJ723gr1SWNzmz6o5VFo/LtnPPqevfw04jwwmlR/l2vvHPcNRY54AALtZfUwyACIbnHirKKwkmtzN1Cr4lRulNuHy+BzX8S4F5cAbvrl3oGNBPqSVTV/OyXSo4nKfkv1OPqPDRkkHfEyPFKMX2Nd7cWk4aKjy1xjfD/Q6OweK9Nj9y0aHCdI6hxhpJ3ztyVdSmtRz7TqtW1pOnBJ75yxyo14B1aBIzDmuJ2PeOouPqfJGnG6Mle8rVkozey4S2S+HBRWvGX0XOYC4QXFpExJ5gbHpKtdLVuUo7S5u/b27HmS5uHkTOR722caTGMT0WedPJusb6dpNyjunyjmuIWbwNQ7zB9pvLxcOXnt4qCjg9ba9XoXCwnh+T/m5UF6eDW6hltRPBBzOk4fVFK2FUgGdWD9pxcWtEdIYD/tUkeWv4yur7wl2wvcuX+ozwm+c63qEnvFtUz3Yka3AZxiJ/NS7Getb04XUaX9O31IqLxWoOgQWgODOhZ74bzy1zjHoq5bm21puwvFGT9mW2f0z7n9xa1ugBHVQyemkm9y/7AWZrcRpQO7SJquPLuDu/wDItVtCGqovmYerV1Ts5LvLb7/Q9wceq6p4dI+bO0dsaVxVYfsvcPgSB8vquVUjiTR9HtayqUYyXdIsuzTWUKbrursJZTaI1OJEOLfHcTyGpQS7nG6rVncVFZ0u+8n5L1/nkLs4rVrOLy4tYMNptkN1O93+4jczOY6qcVvk597a0LSkoRWZPu+fX3emCr4ncTVAIDgwaT4mZfB5Z5j7oU3PD2LaPSY1bdOW0nvnyLKjbio0FrhE4cfsujZ8bA/gCOYEJJSWxns69Tptw4VVs+f2a/noasaWmCIIMELO1g9lTqxqRUovKfB0HCyXkBThuZq7UU2excFoaKLB4T8V1qaxFHgruprrSY8rDOCAIlIDKAOZ7adof5dgYw/1H/EBZLmv4awuTq9LsPxE9Uvyo8xuroudLjJ/eAuLObk8s9rSpxisRJ+E1e+EU3uQuY+wzrnNxla+xwk99itumtIzCrkkbKbmuChveGNcDp3VenyOjCu1tLg877T8PFJ4fTGkOw5vJrxzb0a7eORkbQunQrKosPlHleq9OdrLxIfkk/l6fYn7NcIuLuo1tvUaHtBqanvczRoIyHAEyCQValmWDnyoSdJVU01x7ibta+uK/wD6nV7RzKbtbg0e0D2g64GBJLsYOMhVuDbz3L7a58GOmUfZb5KnWq2mjsUalKazDHyHuGXWlxDvceNLh64cPEGD6J8o5/UKbpzjcU/j/Pp8jS9tCx5YdgcdCDs4eYUM4OlCca9NSXcsfZCrRa6Bqb3eW7R+IhSUsM81eUfCquPxQ7wDiXs6jmu/6biQ4ExuSPx+BPJR5OjeWiVKFWHZLPy5NuKXNW2qQHFzHCWOdlxaY+1gyNioYNVC1tLynrS0y7423926+hc9uOy7ralSruph7ajGe0ewezdSquAJa8CWlpJgOgZwTMTfOjpSZVYV6jm6aqe5SWcr37bnC0GFzg1uSTA9VSduVRQi5SH+M3+vRTbhlNob/c4AAu28PmeqbMNnQcXKrL80nn3LyHuzdxp392YI8CDrz5EY81JLbBzerezWjJeX6C1ai+3q6TIc3II5iTpeCORwQVU0d+lKld0k2k0zV1Z9RwES9xAAa0anF2wgCXE48VHGWa6UYUoPD2Xm+Me89x/h72d/k6JdUj29WC/noaPdpz4SST1PgF0qFLQsvlnkep3n4mp7P5Vx6+p1NZ+Fc2c+MTyT+J/BdVT29MbwKg5yMNf8Meg6rFXhl5R6XpV1pj4cvh9jgeI3xqODRhjBpY3OzRufExKzHQtrdUk5v80t2/29yHg72TTgA04MZzUfMD00/wDBWLZHn23e3mM+yv0X3KdjFUz1KLKwqOaZaYnBG4I6EbEKOWiu4tqdeGios/qvcy5pVfaYeyehHvN8BJAI8D45BMqWz5OVStLmylmhLVHvF7fXjPrt7mdp2K4P7R4J91sEiIPhI8Y+u6vo0ssh1DqC8PC2fk+x6aAugeXMoAEAQhTAzKQHi3FeIfzF7Uc491pIA8t/y9Fxqktc22e4tKXgWsUuWVHE6rdZ07TsssludOhnTuRW13pMqPBbKOpYLGp2geeaeqRnjZwXYltb/UclSTFOklwO1KkCQpvgpS3wclxlusPH3gR1zuMc8gH0RRlpmmXXdCNa2lCXl9VwVPYDi4tb5jqkCnUDqZI91usQHR0mJ8DPJdaLT3PDyjOg3CXDOw/itY6207hoyz+m/wDtJJYT5OLh/uCjVXdG61aeYS4Z5sP3+hVeckKtloeqk8P+dx1tq3TJcROw/XkoZeSl309Lp1Fks+HXFKswU67i17R3XyZ+ciEqkWt0Z7a7qW79njyLPhfCXMLwHNqMcJBaTILerfESPgoakWXlzTuIppNSX6FZxHhlRtRxwGlxcC4gb523RlHRo9RoRoRjN74w1gsOFcUp/wDSr6XsaQQDGCPuncfrncy2mt0cVVpU6jlSePsegnt2ys003Mpua4EODstLTvqEmRyhW/iZd0RjVaeTjLrglq1xeDUaDuxrwGgOHuy4F0QdiZyqHN52Rv8A80rOOGk/XBX1X2TP+yHEc3VKh+TYCajJlb6lcP8Aq+hXX3Fg+BTaxrR9logHbcczgZVsINdzJUnOq8ybZ0Vt2kaabWVaeoAYbUaHt8xP1VcqbyEJ1IbxyvdlD3De0NrSeKjKdJlQCA8N2BGdIcO6YxIE5IQlOLyi2V5WlHTKTa8joLPtkHO7td2Z30x8Axp+f6N1qiF+I2xoX1+5c0u0BdMVHEN3w0j55+al480Crp/0L6lXf8apvxUPLIAHjjc+P7KXi1JdhxuZR4Rz9e7s6Pep02ucTu8Au9HES39MqqUZtjrX1ers5PHktkc/xxgLaYYC0P1VHdNy1ve8Id8VY08HV6KlFSm/cLUqIICWDtqoWNtapaRuukddwDs655BcNLep/Ac1fToNnMuuoxisR3Z6Vwug2m0NaIHzPiVuUFFYR5ytUlUlqkWKRSCABAC4KmBir7pHgfok1sNHzwLz2deoTk63/UriPZs9/BKdGPuQpc3WpxPVVNZNdP2Vg1FVR0l2oyHIwSyNWtQyE0QkXRf3N1OS2MqftFDcGTHiPgoQ5L60lCk5PyZNwbgcUX0nsYW1dJfUqCQ0NnS2kJB1STnG++IPRpz1cP7nhqtbx2orhfMvHUGhha8mrILdTyXHQcBoBMN7sAxExKu7E6cNL9Tin8MZSc4udLRsOcb9798vRZ299hXV3qxCPJWXtzqONlJbFlCzS9qpuxUwdwE8s2eDSfMV8i74NWdSpudnSYgSeUzHht8PBQktXJyrynTUlGktxOqHVXzJhx3kwOWd09SiabbpLmszz7l9y4rWlsxtDSC95rUxUc7WAaeS8Bs88DqpxqQkQvLF2+ltcvHOTpLylZsYDRptDifeBeCAMnBOeQ9SeSjKUZL2Si8oOh7MlhslZwVrmh1xqc450SWtbOwOmCT6/RSjBIKNtHGZDNG3pU/cp02+TWyfM7lSybI0orhEPFuM+wZLQC90hg+rj4CfmFGU9KNVC38WWOxxut9R5fUcXOduTkn8h4LFOTZ6ClSjCOlLYuLCg1zmh4BBPMAqnXLOzFWt6MovME/gi/veylBwmnFF0Yc0kjrlpMH0halJ9zzlaxpTTUVh+gnwi5aKPfcQYGQYPuPqbx0pnpsnLaOTl2NCNSuoS7vH1Ky5uBmJPiT+H+FSqsj1keiWuN4/ViZqEuGpkiero3nrsrqdXOzOb1Ho9OlDxKXC5R19k0VGCQ0tGBjEADAB9PitVOPOTkUJOKeCwocKpc6bfgrtEfItdzU82XNlaMZ7rGjyAn4qyMUuEUTqzly2XVopozyZcWxTKmPNVZEygAQArKmBmUAeB9v+FG3vKnJrzqb4g/pC5NeGmTPZdLuVUoJd0cy5yowdWMgbWSwWKRIKqWCWRii9GBORZUroxCCt4zkrX1ZeACJcSBPOeQ89vVOEcswdYuFTtmu72Gv9W50vp6QBG5M48PDktXg7Hh/Uks30Xy+3gPP2MsM+A2Bwdjy5KMk48mx3VapBQk9ly/uzn7l7qmppEcz17vI9P0U4SwbLuyhQoZi8vK3+wrXthPRSNVGWqnF+iNrOxky4wxu569AOv5SmQuK6pQ9RqvU1R0Ax/jkqpS8i/pllheNU5fHp/djNmwSs8mehikkM8apBraWnOXE9MBsfiraK5PNf4gqSfhr/ANn+gw+TUeB7jRjq4yM+hLvgj/bp+pCk/wAd1BSlwsfRL9ZDNpxB7CGlxc3ocx5E7KNKs1szvXNlCosxWGWQrzkLVlM4s14f5tjmeNVi6pJIjZsEHA542nJ9VRUllnVsNLhmPzx+nma2p5rO0dLJO27jw8lHSSJRfuJEuO43lSUQaik9jeyuf6L3dHgf8Azbye74rVU2geI6RBTvYfF/Rlxw2tTeAHNbI8Asya7nr6sZp5ix91jTqEbSNlNYbM7lOKwW9nQAaGgRpx+q6dJ5ieXuKfhTwuB+kxWozNjlFMrbLa0apFbZa27UyA81VsRlAAgBRTACUDOY7b9nhd0sD+oz3fEfd8+nr1VFanrRss7p0J57HhvELF9Jxa4HC5zi0eupV41FlFeSlg0KZuyUtJLWPWwKWkTmhmvWDR4lDQoyzuc/Vqk1A6ZA5fU5/e3VaYRUY4Z5rqLq3ctdNZitl9/52RZ3lt/MHVSEuM62bGd3OA6ZyOXkUsyiZrCnQm3Cqt/j8jNPhxYwSYP3eh8T1VU5Pk9BbUaVLMILCf1NmUpcXPeB3dMu3O25549dkQk2jkdWdOmlRh55x2Rq6xa4ktqNJ3jS+BA6gHHpyVik1yjFRvVCCi1wQXXd7ocxzB90nJxkg5BMdIjCk3tkutabuq+qX5V/MfcxQpSfwWeTPUQ9TrOD2FNrNdQiYkDCUUuWVVqs9WiJU8YPtXBrRjcHbdwBPkI+atpbJs4XW5e3Th3Sefjj7G1rW003OJiHGZwACSfxHwSqJtbFXSbilRrSlVeFjn5C11xVryG02yTzM+kAbqMaH/I2XPXJN6Ldc93+y+/yNaT4cPaZOYz3WuHu42O2/ipxms4RKPTajj41w9Uucc4/v9CtY5Vs70CZlWAlgnqQe1SwPUSNqaYc6QOXLURGB8fmpxg5MwX3UadvDzb4Q3Yz/Lv8aoHTlP1A+KtrcI890ecKdxqqNLCfLx6E9teNpkFzgM7Ahx+DZj1hZ405Nnoa/V7OEcKWfdv/AD5lja8YfVI9jSxMa6h0tHm1oJJ8AeiscIx/MzBSv611lUKe3dyfHy/ZnYcJY4wXu1OgZALW4xhs+PMla7bDZhvqUoJOcsv5L4ItmhazltjluxNEWy3taakVstKDEmRGQoACABACMqYASgCJ5SYzlu03ZyncScNf15O/uHXx+qonTUjZb3U6XuPN+KdlalImaZI6t7w+W3qszptHapX0ZdynNppOxUNJrVfPc1ruLGzpcB1IIHnJ39FHHkT8WMVqk9kUlxcOcTOPA7+vTy/wpJKPvKJTqXCxjTDy7v3+S9OTWk1Js004JHQ2VxSNNrXs77DLKrCWVB/ubv5GQoKq4lNfpsK0tT293I5fS6lM6jIkwA4xuXRifIDyUJSTWS2hSlSlplLPw3/nwOatyDVcXDUQAQ3JnTEiOeBt8log/ZSR53qtFxrOfmZueLOcO5DWjoI+Qx/hT8NLkwUqbqNRRLYcLfVgwGM5OdMH+0bn6KuTOxTr0bKGnOWX9vw2i0RqBPV7msz/AGFzY9ZVWF3Kp9Vup/7awvRZ+rJri3JHdqAgTHs9BxvEsOBgKS04OfUua8n7UpfNr7FRxSoWwHOmGugRExAAM8hM45+oVkN1sUZbeWKUAalKJOXDGT1/JSeEwbGuE24bJI7/AK93wjqqKk8vCPUdKsI06ca0t5P6L7/9EHEBuq48nclvEWoX7gA06S0ci1h+ZEq050qEZ7ptPzTY5Tv2b6Gj/Ywj6BLYw1bO7/oqt/FoLi8dB0vA8GgMP0U4qLOTcULuCzPLXvbKoXTi8a3OI96CSRIwCZ+q0YxHYwItGajRqUiB33M9nkSHNMl0z3ZaHNk9YUds5HhvYXtbNo97vH/j8slZ6lZvg9TYdBp4U7jd/wDFPb4vv9DsLZwLaYbyGw5cogbc1S3nB2YwjTTSWEuDteC2+J8h+/kulbRwsnlep1VKaii4p2i1YOW2P29smQbLCjTTIjtMKLYiRRAEACAK+VMDBKQEbyhjE7gqDJIpuIbFQZYjluIMVTNETlu0LsjoFmk3k7dGEZR3KC/cwgBrQI58z4kpZNEItMUpNUWzXBDbMQqmaYlrYVpBadiiCKqy7lFxW3h3iCrqbxsc67t414C5vQMulxGctafWSVoisnnqlpUo+1kYfxB9QyXOzzJJ+QwFW9tkdK26fT/NN5+iBzlWzsU0orEVgj0mZBgjmEJkasFNYkso6E2ArUWF86iBnoc7H7OI/wDsd1NNxeTyF1CMK0ox4TE6NIUnaHPJI22HTBE4Pn4bIlLJFW9Vw1qLx7i2ZS72RuBB3kegh3LLZjYhVuOXk6Fh1N0F4U/y/Vf2KzjTIJjYqHc9TTmpwTW4hxKyNPQ4DuvYw+TtIn81olHuYKFbU3HyF2jCrwaXJG1GmXOaBzI/VNIouKihTlJ9kb31gcOmBO84nwjM/vyvU8Hk6NCpWlpgtw4fqYdU96RmZkdDPI7ecJSkpLYK9CpRlpmsMuGUs42OW+RyFjaPc2lyqtCM/Nb+/udN2fsS5wHiB+itpU8sz3lyoRZ6TbWwAAHJdWMcLB4+pUc5ZZYUaSZU2NU6akIYY1JsRM1RYjZIYIAEAVqmBglICKo5DGI3DlBk0U965QZNFBeBVsuicrxulMhZpo7lrPMUzl6rFVk6CIhhBdEka9RwWKQzQeRshIjJ52M8QOoTzUzNxsU7qOogeKugZLhLDySew0u0jbl5fv6ImtyNtP8A016EjgqmbIs3o5MISyKvVVKm5vsizp3zmsw494Q0fdEmTkdeY/BXTaSwecsLN3M3Unxnf1fkLNoTvv8AP1WfJ6mMUuB23bjTJg8pxPI55+Kalgy3PT6Nf2pLD81sSV7SRpcS4HY7uB/Ebf5U9pHNhTuLHOh6oeXf+fzA/f0mvYBggYx4bK9YaKadXfUiidbFpgjHIqtxwdOnVU1lDFtVLBAYxwyQSA14J377RqI8CVHgrr2yr8ya/cWrse8idhsBMDylRbyarW3pUFiHz7snt7UwQZyP3+/8qKeGO8toXNPS+ez8i44XT1RT/wC63Zp3e0z3m42BmfM+CscW90ciwqytpSoVdu6/c9H4Bwv2QDne9Ef2jwHU81so0tO75Mt5deK8Lj9TpLdi0HPY9SYmRJ2tSbESgKIGwSEZQMEACAKwlTEaOKQyCo5AxG4KgyaKa8coMmimuQostTKbidvIkbjl1CpnHO5uta2l4fDOWvLedln0nZhUK2pRISwXKaMNpFGCetDtvS6owQlMmrDCkkUuRBRtuavhHG5zLmtqelG9a1kSNwnKOSqjV0S34IHW+oeKqaOnCoQtoxuJ/L9TpHqiKxlma/zW0UY93v7kbaS5xcdyq3udKlGFOChHhD9tSMKGC1zQ9SpQpJEZT2Gre3JMn0WmlDucm8uP6F8Rv2Kuwc7UBtQcESE9OQU2t0ajg4OxI88qDopmiN7Jc7k9Hs6T9ofApfh/Us/zHHYs7XswPtP+DfxJTVt6lcupy7IuaXAqGnS5gdBkEzqafvMcILHeLYKujSijBWuJ1fzFzwy0czBqPe3kKkOcP/kEFw/uk+KsUcGdsvLdqkQHWNQxEoCiI2CQGyQAgYIAEAVMqYjRxSGQVCgYjXUWSRUXig0TRVVgkWJizqajglkq7/hAfluHfI/kq5Us8GyjduG0t0Udxw97feafMZHxCqcGjfC5hLhi4pJYLfFXmTU7dx2afhA+KkoNlc7iEeWTNsOvw5KyNPHJiq3bltHgk/llZgy6gNujAtRobKcjf6qMqeS6ncOO3YhqWpEyDy8sT+ZVUoNGylVg5as+hG2iFXg2KohulRJ2BPopKDfBCdxGPLH6Fn974fmVdGjjkxVb1vaI61iuwYHImp0JTwRybtt08C1Dlvbp4IuQ/RpQmQbHGBMjkcoNTFks7diZBllQagQ20KLEbhIDKQAgAQBlAAgZTkqYjRxQNEFRIYnWQMq7tqgySK2q1RwTTIS1A8mmhA8mpYgMkbmJjyQvoygMi77ZA9Rr/LIDJn+VQLUY9ggeTYW6AyStt0YHqN/YJiyZbbowGobo2qCLkWNCz8E8EXI2qWSeBajFKjCBNjTaaZHJLTppgWFvTTEy0t6aCI9SahiJwoAbBIAQAIAEACABAFOVYBo4pDIXoGK1QkMr7hiiMrqtNIZAWJDyY0IwPJgsQGSN1NA8mhpIDJs22TFknZYIwLUbPsUYDIrUtYRgeTAop4Hk2FJGAybNooFkYpW6BZLC3tk8CbLGjbpkcm7rZPAZIHWqANBRQA1RtkCyP29KExZLCkxMQw0KLESBRGZQAIAEACABAAgCnKmBG5IZE5AEFQJDFKzEhidSilgZCaCMBkPYIDJg0EsBkjNugeSSnaJ4FkapWaeAyMstkYEZfbowArWtUYGKPtkBkj9igMktOggMjtG1TwIfo0E8AOU6SBEns0xEb6KANRQQGRinSQBO1ieBDNMJMRIFEDcJAZQMECBAAgAQAIA//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data:image/jpeg;base64,/9j/4AAQSkZJRgABAQAAAQABAAD/2wCEAAkGBhQSERUUExQWFRQVFxcYFRcUGBQXGBcXFBoVFxQXFxcXHCYeFxkkGhQUHy8gJCcpLCwsFR4xNTAqNSYrLCkBCQoKDgwOGg8PGiokHyQvLCwsLy8sLCwpLCwsLCwsLCwsLCwsLCwsLCksLCwsLCwsLCwsLCwsKSwsLCwsLCwsKf/AABEIAOcA2wMBIgACEQEDEQH/xAAbAAACAgMBAAAAAAAAAAAAAAAEBQMGAAIHAf/EADwQAAEDAgQEAwYFAgYDAQEAAAEAAgMEEQUSITEGQVFhEyJxMoGRobHRFELB4fBSYgcVIzNy8UOCkrIW/8QAGwEAAwEBAQEBAAAAAAAAAAAAAwQFAgEGAAf/xAAyEQACAgEEAQEHAwMEAwAAAAABAgADEQQSITFBUQUTIjJhgdEUI3GRofFCYuHwFVLB/9oADAMBAAIRAxEAPwBEaqpO88o/93/dIqrFKiOYZp5D6vf90bBjgA8xul+JNEsrLbFRK2fOG6jH6dqHBbqS13E8ztPEf/8AbvulM2Lyn87/AP6d91riMBieQduSGDwmkUAZEuEo44hP+avA9p3xKGNY8/md8SoXSLGIwGIswBOJMJ3dT8SneAkuBPdLYqUkWVqwzDvDjHxStz5GBFtcFqq+pkc8RO26XyEje6eBwumGF0LXXuLpZCS2JDrJJwBKtQMc94aG5r8v5smFJh0sVXHBMSGTkeG5x2J0AJPK+nvCs9PjNNQTZXR3c4AgkHL63tsDdB8V45+KyzSNAZEbstsb/l7+yEXgfMe/H/MqppsIzd7e/wDHmWh/AgjYT4jCem/zKrdewR+033dTyASaLiGrdqLZP7+foF5U4pUOs58UbtNDmI0O+lx8UtdQjHK8feUdLqCF2e7zn/aOB6ySVpIts7r39OiQ11XKDldpfpz9CmseKknzQXtzY/57nRTxmGoJa5rm213GnfULtYZPm5mNfXpcblVkP1HEm4S4nAHhv3bseqOxXGS45QdDugYaGmjuQxzz1cfpltZaSVMJNsoBPQn7ohsPO0yA1QJyJDPB4imrSWRRt6N+qlhLAQ0Oy3/q+4U+LwMLLtcDYfRCUsBz1OnjEq/japtSVeRj39AfsPqkuXzIvEXZaYdXu+lz9kx2RCkTI8WLtOqYUThbdV2nadCt5ap2azTbVZavJwIIp6SzNktrdJuIMOLh4jRtupI6wNaLnVGx4oxzS0lZDFORA4IOZRS8oyN5sFPiuGZDmabtPyUMJ0CoK4YZEMOYDNIbpthtd7F9wkkjkTSOsWnmtOgKyrqWyMSx43EJgORCq1TTuYSDyT15cWk/BKY5y95FiTtoh1MxyTFaLCAEgOZSU9y4Il+GObu0hQGKyPuB6lEVOvJlpw2IAgmysUU7bKn4FWAeU791bIoQpNo2vzJOuZ2f4uvE2cB13TXDXiIASeVz/ZcbBpB7/lPY+5BOgaBcqKrxYE6gOG1kOw7CBHvY+ka4lx46jTiprXBrRYgDf16FUnHJHCJ0YObUEBpuQett7WO6a1MjchLRY8hrpfmllZKA1rXDxL3vnJtcizSOlt0atwWz/aUtRoL3UHaMjyCcmLaKaZzQHOy8td7enK9lYcMoJKh4a+Q8h7kro6CziWg26C6a0leYnA9Fy2wFuOpW0ejNFR/9pBj+DeC/JcnTQlHYdS5IW33IuTzsSSB8FFiVQaiZtuZA+KNr3BoP9LR8gvjypx1JnthyUrqPzHuJMZxURCzRmdzF9gdkLhsjpXDLE4ndzibAH6LbAcKdVTXdo0nUldMcaSliEUbczzu77dFvaqIRxnyYuugO5Rzj6d/4lRZg17ZnGw1sAPqUWMOZYjzfFMTWszAlvl6Jn+IpnttlyuU/Y75+MSr+l06AftZ+vcpVRgzAbgu+KCxmB2RgaLht99z6Kw1tM4XI1b1SyWS4stV2WKeYzZ7L0tyfCMfxKr+JIsFNJGLAhE1lJc91BTsN7FUQwIyJ5DW6J9I+D14MhabnVThoTL/KBa6WzCxsvjJ4YHqbSv8ALbkhI4NFuXkr0O/mq2nE+6iEhE0F/EaCNFvFCAddgpnVBc5pDbZUyzZGJSsG/iOKmg5BxF+QRlDSxweZrbnndAQ1HM6lZUVpIsFO+PrMs06NKl9TJsSqzJfb3KvzM1TNk1gTzQTxmN0xV8M044wII3Qqy4XWOfbXZIzTc04wAWJuvryCuZJ1dWUMc1NQTbslr5NSmTmpbUQ2J+XokQcnmO+wLgoev7z106He+7h2UbnKMv1RlSenLZEZsxBwblGg7BQSyIUTleSTLgr5nAQBHPDcOaXMdmAn3nQfr8E04hw9z4T4YJuQDbU256JXgb8sbnDcn5N/7KjZjz2ZyXtAv5Gu0J62I5In+0TyGtvLa3cOduOITQymEWAsbW9FMysdc8yeu49EJBxS8nW40/PYi/Zw+WijOPHTO0OHUHzD3hAek5zKw9qj5baiAf8AvWBNW14bO5t3a7tGoBtuB+6Ohrg4XBuPh8RyKQzBni+O14I3LXaOGltOo+CmpJ73N73Oq7ZSMA/QTXszV77GrX5ck/wPE6JgNU18TmO5qn4lHke4dDopKCvMZuhsTqs7i7qs5yoB7ErJWa7GI6MCqX6KHw84uDZwUc8iEznW2mh+iOimIe0qxdUVP2hL8Qmj0OqBNWSblL4sQc42cbhEGI2uE77vbw08PtA6jGOYFTiyTMNimsTDYaobJickMNczbJcqWUm2oAS2WwAy7qFs7nbnZa93nkRxkNLgmNaSe+hRRjSITlpupG4ieqw1JJyJcTVKwjR8SwQIKKvTKldmQmDL3Cbg03gproh8WQabqdrxG3MUgnxwl5PLogorWHjqTdbaFXaPMsdPU5gtqyQAAj2tvUJZTVzA299ShJqy5uuCklpJotamwOniFzubugJJwpKcmQ5bEk9OX7KCupHRmxF/Q3/6TCqAcGewo163Jle/ImpqFG6ZQl56JjhOGeK4XByjzPdyDRy9SUYgKMmYs1OBkmPaCIinZfdwJ+JNvkqpiTD4p33VtkrQ6wAsLgAdGtH7BKMdozFK1+hD2hwuLjmLEIFJIcyLpSLbWY9mL2RnQa3RH+Wkg6a9endTw4m5rfKGj0aFAal0mjj5eYGl/gt7mzLF1Vtg2KAAfJ5P9JmH07WEB7w7O7UkCwA21333smIiaxzg3YOKAxDUNFthopKaQ7lDfLDdC6HSnTWt5ENdJZCyyL2Wa6Glchosqu81e9a0RvIFESmvCtD4k7Adri/pufkEzjjEmaiwBST6GVd0I5bqemeRouuV/CcEjSMgB62AVPruBXx3LTcDqmnyBzPE7gZXH09n67JgycWU0sWZmo1al+UpbO6fRXIUfFQFzQWC5KJwfBjO/X2Qug4bhEcbQAAg6nViv4R3PQWabcNzSgN4Zkda+iJk4PsLkq9TU/RD1ENwkf11x6gxXWh4nPajAy3YqcOEQGUknnfRPK2FJ6iJOJcbB8U3blVOziDS1Bkab8kqcxEv0uAvKSnBeA42HVOphRIzsXPPcjhJ2VkwLheWobmyutpaxaMw52DvreyZcHcIMmmMjzeGPf8AuPT0XVcOmjY1z8oaxg8oHMoTOHOAcRujTfDvYZ9JzvDqWiY4083i081//Iwa9PMCd+9gh8RwZjSQx2Ydwj+KpDWu8zcxGx0u3t3HZCYcXNjPimwb7J/Me37qe7Bhmr/MvVag6Jtt5wCMj0/jqL24Fm1PlbuXHYBR1dWA3KxtmA7H8xGlzbktsUx0vsBozk3r3PVGYxRNMTZIwRcatO49VsBgPinFca6zdYMKOh6n6yBlWyYB7WBmXykN201v81LxPReJRxyD2ot/+J0PwIB+KXYM7ySDoQfiD9kwwzEPEPgnfLex/MNQQiq21iZG1CnT6hinQwftKdDPyR1NYKDHMKMEmmrDq09Ox7hQwVfVMsu4ZWXNLqlbGftDp9V5ewQ5qgtXT3QwhjvvV7kznqCWReOmUcbS42C2FgLLfAm0VybBW/AbUzQXe069vRDcN4KLl7ho0a9z0CAx6okcS4tLdfLbYAbC643OMSJ7Qvwvuh35l5hxNzlM+YuBBXOqHiZ7RY62VmwHFXTE3XN1i/NPPspgdRTZJbcnLZ2Ca6JnjFDmFxuNV5TVYyC+6Bkic5g3DVOGxg9U8MuiR8Ozf6QHMJq4qLqATYcz2wYOomPnQkmI6ELypclZOqLUvEC9QY5nk77lCGG5RZ1U7KfQnsmg23iBcgA5lTmi859VKylzPaAL3IXkrszz6pzwtTEyFx2CfscqmfpIA5aW+keIYRG2w62Xs+JEjIDokstXqsZWC6jAP3mfoNejRFGITxDmiawNIyuFzrYk9+ZCqmJ43lYWEAEuvoNLbe5Xh1HHU5CTq1tsv0KQYzRshk8ORlw4XbkAvc6W99gqNWBjjiee1ulJO5SS3kRRhTmzXdcgjVrdSANPerngNO10T/Es4W0NwR7iPRJv/wCblZE7yhoIuWuAINth29xR9DXRR0LGtGV9jmGu9zfdEJXO7+xh9PTcie6OCCfHiJsOiAlmA2sPk790DjwdHJHI3S3MfzuUXQTf6ryebD9QV5PI2UOYXC3uuO+qyhw+TE9aPd6vJ6I5ldr6tznG5zfTrsshwd74zJGCQNxz93VMK7hyQRmRhDsujgN7DY/BH0HEEMNKLAl50y7WPUnom2cqo92MyZW7K5WvkSpOuDY6HoVswnfkFJW1rpDqAPQfqdULlN7dkyORzH97DGZOZAm2AYXndncckbdSeZ7NHP12SdlK48kzpZ5mi1yW9Dr+4QrDgfDiH23OMqOZ0anliyBrLAD+XPdCY3QgwONuSqtNK8vJb5b8un3R0/Eb2MdHI035d0HduGJ56+m2t/jzmVJrdUfh1Y+J4LVDR0bpHWaLq6YVgDWt8wuSt2N4mCYVh2KtlAB3Ur8GN9EFLw07OHRuLddU8ZQSADVKFhBkekrtNHkPZM2yqGSJByzlqlkbzPQ03Y4MMqAlsjdVrLXttqUDNjUbdyj11P4EpLYmOTGcUSjxqvEceRvtOSeTiAaW2PNBzTl5vumq9OwbLSRrNSrfCskpqcuIA3Ku+FUwY0DtqlvD+FjJnJ1PyTEvsV24nI9JHLc8RZVxkE9iUIZE1nYHe/b1SieMg6pdB4n6No9UL6lYQulrS03Bspjid6hsr7OLLW5jTZKg9QvfZFVSDxDuqtyRLVinFxlblIAH1VemnB9ED46ilqETYWOTAqqVLhRiGYe68w7h30KhxyPKA5umtjbof+lvgTgZS47NY4/HT9St8ZjD2adL/D+FbHw2Ced1doOrXHp+Z5S4kI2RkOLnOBzAflF7DXv0W7KaIHMRfzeybC5PU72QGHRgW7fopcVmbYOvc31stn5sCC1WjWpBYrYb0/ENqsLaG5i3Xpa9vhuPQJZFQgm41HM/spo8Se4EFl2DZxH0JN9uimpp873ODSAbb9uaz8SA5htGz6nUKX5Ak8NCNAB8FIaKxsRZWHhvDc7weQQ+OxZZHJc7tu6ejWxPee7HpE5pcoB3CnipG1A8N3tflPM9lE96jZPlcCDqDcL5Sc5imu0q31kHvwYXQ8PSwvOXUeiteEHOLPFnBPuH2Mlja+w8w19eY+N1Li+EBozM0cFVSn/VmeAdSDg+IH+FARTYwhcLl8UWOhCafhUQIvcyJzeSU9UDNGStzESCWoGeaZg9k26qKdMyHMYq1YPEX4nTvsdEnZgUjtToFbsODni7k1FMLbIg1bVfCIVrN3JlMpOH7b3KbwYcG8k8jgChljCE+odxkmY3A8CS4Y5vsnROzgDSFWwyytmEyudGETTfuNtg3wBFFTgLmjym/ZJquNzfaGnVXlxLdwtTGx4Ic0EHcFHOly3HEa0PtFtKcdqfH4nPayABuYEWSeSdWTifDY4jZriAdhvb9lUpiWlfJXg4M9XXr67kyh/M9fMhpKnktZJj0UlLQZyLvawOHtPuGjXnYEppVA7imo1J6BjXCo/9B7tbyODRbo3U/X5ImGAt9obgEA62BvorDw7w9nkETXBzYmXLhsXOO4vyJJ+Cl4iwVtMGBxuXF3PXlqlSGOWxxIV14LHHfr/EpU07iS0Na2xtoP3XhoiR5nE9uXwCPr6fK8OGzvqFLFZca0gcT02l01NqizGcwGiw9w9q9hsNbBP6WnsNUKJ0RHUA+0duSVdmc8yolS1rhY4w7EhDrfslmJ1oe4m6CqKm57IR8ll0AkYnAiq2/wAzaWRD+JqvHSKI72R1WCsadI4PxBzYBbqbfIqxHFS4WcknCWHEU7NN7n+fBPXUWmyo1K2wTwOqP7zkepiuZ2R2ZvvU7eIwvJKfVQOw1vRayYpyIiw+kueybnD2uGyBrZYoCAHalNqOdrhcmyU1RZrNo6malCrKxU04ZIQBZbFFY3PG5/lN3dkubPyKj21kNzGFPEkcoiFIHXWBqFiE6mgiurjwxCMgB3VWazsgX8RVcRJbEC0d9bKjoj7tsmYILTq8+EMeNlWcVpTFfLdV6i/xfLfLJEQQnEHEJmtLawtdoPK/NP6m9EXce4zRonvbAER43wzI1gkkIL37MGpaO/RV7/K2m97ADcuXQfHbkJf5nHqq1VxtaHaXvyUhr+RtPf8AWex0NQrrNaqMjziV52GN6D3LQ4e1pGb2QCT6XvzWssJBuwOaO2vyXmMV7vCaHbmw2toNrpxNxIAPcR9o2sUCFNrA5z4/rMqMYkY4SxSGNwP5CRfQaHr79FHDiT6gyzTSF092ANt5cmt7W9m2mndBYc3xGm2lhvbbqQEfhmFZHP1zCw199zv6JrIRCsgkqy5JHH9TJIKoSAxnQ9+R5e5alxaS07jf7jsluKy5JrjoEfG/8RGNbSD2T1/tPdCZOA3gypo9R+m4/wBJ/sfxJBKtvHSpsxB81xrY9ivTORoVk0y4NUpjAyqOSRC+P0K1E66K5810lMuqdYJhRlcD6JPR0xeey6ZwjhJjjDyN9vuipXvbbJ2t1Puai3nxLrhlEGRtYPytARclObaJVT11imcFWCN1V2g8CeOL55MXz0uuoXggHRF1u2iVku6rHupzcJy+jELHF73l7hsXG59yJjkkq3kRnK0bkKu1IsiuHsZMMoF/K4gFSu+5wes6BhHDzIrX1dzJ1PvKqvEmNMjnLQPgruH3ZmHRcgx8k1DyeqIyq6hCJ1O4/i4gjtujcKxZk0oYOaoBKngnLSC0kEbEIK6VFOYU8idwiwtjW+UA3VX4vrBTs21OwVcwn/EOaIgSeZvXn+6A4rx/8W4FuwCbtVHUDEJpa91g3RZQxGedoP5nC/pz+S6axwaABoBoFz/g5l6kdmuP6fqrlLU2PoovtHLWBB0BPa+z6gyEw+SRaGl8TT6pXJX9FvSVpzb26JFaiOTKJpKrkSbFeH3x6207KsYhhmZ2a5uF0el4oFskzQe6R49BG452EBp/mg5lUxhBurP5iYuL/t6hfv6yr01O3VrgNedt+xH6ouRjYIrbX1P0GnXb4opsLS8EaNYATsCTvr/OSr9diRllsPZBv6kLaZsMgaypAxWn5SMken4zF2LAGdpcN2t7fRTDD307mudrE6xDhsenoVPiUJzsN7G1xfQaE6IqTysDSGknVj9Dv+Qk7EJvedoAizYVQQOD+IHjdUyQAsFjbXv3JS4PzR67t+n8+iPnkLXNu0dCAN+twPVTNwYXs3Rp31125aLoZUGDD0VWOAEBMUzNDbZXhwIB05diiMLonzPDWAk/RNaXAGM5X9UayDLtp6aIbalehLNWgu25Y4MsmEcJljQ5wBty9OquuB1DSLOXO8Ox+aE6OzN5tfqPjuFY6LFGzeZl2PHtN+3UI+n1CDqee9p6LVId78j6ePtLVW0jb6IMSBmyDir3cyhqusLuydOoXuRCssH41pCj8QKtfiHDYqdtUVkanM5iczrAlUuhuE0qX6pfUs6Kcp5nVnVsDnLqZp5Fv6Lm/FtA6OYu5OOi6LwtiMP4NoLgCAPiq9xnTtfEXNINkZxtwZ0cTnRct4ypZKQtFyN1oAiZBHE3MexRtNip3bIdzV8JsHHUc8NTZahruRu0+8K1Vp3VOwyUDfQjUK/4ZhbqtrXNBsQLm30UnWL+4G+09h7N1AFYZjEJK18VdEo+BQLDIHH+43P2UmI8NCIatb7gEsWcAtsOJS/8lUW2gznsM2ZwBNxz9AvKuuJffkNGN5ADfTsrNPTM/pb8B9korMIbrbQ2sD057LNWpQ9iC1KvaCa+8YH/ANx9Yndiv+gR+Yl3v5JFHMWOzD+XTCuw2QENDS4cstzc80NLh+X23sael7n4NBt71WrC4yPMmLQunr2WdmZV1HjOZkubXuLWtsmbaF0h82gsBlboPf1PdQYfA1trXJ7jKPv8lYaKUN1sEC63bwsf0mjr92MjOOszei4bAbckNA26qSPDRdSfi77pjhUrQblLqQ7YjbO9anH9BB38OPy5raJHPGWmxC6JUYszLZUfGngvNkxdSiAbTMaPU22EhxFpK1iq3RvDgbELxzkNM9AURu0BgQZfsNqRK0PH/sOhG6LnpeYCqXC1YQS3qL+8fsrjSVg5qtSVsXmfnWv0/wCnvZB12JB+Bd0W4oH9E7inajGliZ/Tr4MSzOK4nw5Mwk+0FXZn8iuuvfmJvsqDxfg+SQOaNHfVIDgzo7glDhrizMEXHKQMpvboVacHwfLCy/QIbG8MaBcaFLvu5LdT5uepXaql8UBrRrySnEcGlhPnaQOvJP8ADJwyZpPIrok08FTFleADa10bT9YzNHgCcPIUbgrxxFwSI/NFqFTp4cpsRqEcNzidHMccH4F+Jk83+2yxd36NXYYK4RsDIwGgaCwVS4UoRDTM6uGZ3q79rJw+Zeb1etsa0hDwOJ6rTaXFSg/zHcePObsdUFiFc6Xc3SszLymqRmXE1NlnwOeIz+mVPiA5m82FvAzW0SeoPVXKTEB4ZGipmIv8xtzTF9CV4KGM6K13YhoFVNHJIqnDG3LmjXpyTZ79UM92q3UWTqVWrV/mi+B6YRypfUnK6/VbxVCYZdwzMK204jFk+u/qjDUZW3B1Slrl6ZEPbNsMw5+JOPNDSTXUOdaOctYnOB1MkeoXuXskigL0VVgHaOuG/wDdary7Dja4VQ4MpC6Zp6a/JdGZMG6KvoqQ1ZJ9Z4j224OoA+kS0ry02KbNdcKKaiz3I3Q5ppBpqiBfQSP1ObUvF72SFsh0zHXpqntYRUNZbXUKrV+DAud1zH6qbAa91NIA/Vn0UwgHqayCeJ0uIgNDbbKuYzJmdYIyXGWutlN9ELRUJlcTyQrDuG0TecxPBgbnvvyTmKkLDqU1hZ4elkNijrMLuyy6FVzNqfekJEuLY65gLWuG2vNVgRB+p1ud0vxKpLnE35qTB6y3lKKK2CZzzPTV0VL+3idMboAByAWslQo/Fu0HqAhJZV5sJky1SAwEMM61EoCXPqFC6oP8+yOtUYNWRGL8QO10BUzc7/RDveonPTASEStV6nkj9EO9y9fIonuTKrNloJWu0UMEymMJe8NA1KMpMF11TQIAxEnfDZzNIX6KQvU9Rh5Ztsg3IOOYdbARxML14+RakKGR62FmGaY+RRxm5CwAlNMGwZ0sgDR3J6DqjAeBE7rQgLMeJeuBqINYZCNxYfqnFaw+5C0LzG0MDbNGyaRyNcNVZqzUoAnhb3/UWFzPMLqRsUxfOwHUtB7kKu1jxH5hvyHU8gvY8Fa8B0hJe7V1jpfp7tvcmSvpE2fnA5lGr47Pd/yd9SgJYAU3xD/ceP7nfUoKaGwuFCZCufSLbueIHSwmN1wdOYVrwvGWNFibKrRSk8wiBruhgDOR3De9Ze5eJIw8XaUmxK+RzT3SzD8YdFoNuhT6nrmTN1Fiu2qGXAPMbotAcN6Tmtfh+qVOYWm6v+KYTYkjZV6vw4FDq1Hhp7LCXLuQx3w3iniwAH2maH05H+dFPM+yqWDVZglv+U6O9Oqt+jhca3SOpqCWZHRjWmsKjDQVz1FnUlTFZCPeuKMymrgibvkWjpLBRZl45yKFnxbE1c9R5lhR+HUBee50AReotbcEGTLd/hpwm2o8WV49kZGnu7f32+qV41H+Hmcx/wCUkZh8iV07g6IU9O2No7uPVx3P86Kjf4mQXnLrbgFOWVD3QPn8zxd2sc3mxT9PtEt84uCCOo1QNRSjqkQkcx9wSO4JCcV2ORuDA1ozBoz3G7vigGsyhV7UC/MD9oPJFyUbMPJ5I2mrQRcht/Q/ddq4E4cbDTtkkY3xX+a5aLtB2APJEppZzCP7aTpVJnOOHf8ADGons5zfCj/qeLE/8W7n5BdHw3g2KnZkY31cdS49SrWJB1XmYFU6qhXyBI2p1dmo+Y8ekrcnD4toErrMHyAm9gBc+5XpzFVMUjNTMYR/tRkGYjm7dsf6lMh/WIMuOpU24Y+YeJYhv/j9P6ves8GYaLo0dCLWsFo7CW32Rkt2wPucTh+If78g/vf/APoqAr1YpC9GJv3FdZFY3b716Ji1tyvViS6OBGAMgZntJVNedFYaYiw6hYsXLThYVVAY4jamAdvzWuJcPRlhNtVixdCKVyRHdNc6NhTOZYpS5XG2ylwXGzF5X6s682/cdlixdRRYmGnrm4wZcWwh7AdwRcHsllRQ2KxYkD5hKLWzBHU6gMRWLFoGOljGGGYI6RwaNSe4CuNLgRgF7DN/NlixNUoGXcZ5b2pe5bZniWLCsTAGqrPHkoe4W5BYsR7GPu8fxIucznU8NyiMMp2ZwH7FYsQs+IU9S6YPwUySS5faPoBr6XXXsPIDGsBNmgAX3sO6xYqOmAC5gFm1ZH00UdPTPGoKxYmSxAmsQLG8dfGGxst4shytJ2b/AFOPWw5LfDXxxsEbLm2pJ3c4+05x5klYsXycwefiMdsIstCQsWLomzP/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6" name="AutoShape 12" descr="data:image/jpeg;base64,/9j/4AAQSkZJRgABAQAAAQABAAD/2wCEAAkGBhQSERUUExQWFRQVFxcYFRcUGBQXGBcXFBoVFxQXFxcXHCYeFxkkGhQUHy8gJCcpLCwsFR4xNTAqNSYrLCkBCQoKDgwOGg8PGiokHyQvLCwsLy8sLCwpLCwsLCwsLCwsLCwsLCwsLCksLCwsLCwsLCwsLCwsKSwsLCwsLCwsKf/AABEIAOcA2wMBIgACEQEDEQH/xAAbAAACAgMBAAAAAAAAAAAAAAAEBQMGAAIHAf/EADwQAAEDAgQEAwYFAgYDAQEAAAEAAgMEEQUSITEGQVFhEyJxMoGRobHRFELB4fBSYgcVIzNy8UOCkrIW/8QAGwEAAwEBAQEBAAAAAAAAAAAAAwQFAgEGAAf/xAAyEQACAgEEAQEHAwMEAwAAAAABAgADEQQSITFBUQUTIjJhgdEUI3GRofFCYuHwFVLB/9oADAMBAAIRAxEAPwBEaqpO88o/93/dIqrFKiOYZp5D6vf90bBjgA8xul+JNEsrLbFRK2fOG6jH6dqHBbqS13E8ztPEf/8AbvulM2Lyn87/AP6d91riMBieQduSGDwmkUAZEuEo44hP+avA9p3xKGNY8/md8SoXSLGIwGIswBOJMJ3dT8SneAkuBPdLYqUkWVqwzDvDjHxStz5GBFtcFqq+pkc8RO26XyEje6eBwumGF0LXXuLpZCS2JDrJJwBKtQMc94aG5r8v5smFJh0sVXHBMSGTkeG5x2J0AJPK+nvCs9PjNNQTZXR3c4AgkHL63tsDdB8V45+KyzSNAZEbstsb/l7+yEXgfMe/H/MqppsIzd7e/wDHmWh/AgjYT4jCem/zKrdewR+033dTyASaLiGrdqLZP7+foF5U4pUOs58UbtNDmI0O+lx8UtdQjHK8feUdLqCF2e7zn/aOB6ySVpIts7r39OiQ11XKDldpfpz9CmseKknzQXtzY/57nRTxmGoJa5rm213GnfULtYZPm5mNfXpcblVkP1HEm4S4nAHhv3bseqOxXGS45QdDugYaGmjuQxzz1cfpltZaSVMJNsoBPQn7ohsPO0yA1QJyJDPB4imrSWRRt6N+qlhLAQ0Oy3/q+4U+LwMLLtcDYfRCUsBz1OnjEq/japtSVeRj39AfsPqkuXzIvEXZaYdXu+lz9kx2RCkTI8WLtOqYUThbdV2nadCt5ap2azTbVZavJwIIp6SzNktrdJuIMOLh4jRtupI6wNaLnVGx4oxzS0lZDFORA4IOZRS8oyN5sFPiuGZDmabtPyUMJ0CoK4YZEMOYDNIbpthtd7F9wkkjkTSOsWnmtOgKyrqWyMSx43EJgORCq1TTuYSDyT15cWk/BKY5y95FiTtoh1MxyTFaLCAEgOZSU9y4Il+GObu0hQGKyPuB6lEVOvJlpw2IAgmysUU7bKn4FWAeU791bIoQpNo2vzJOuZ2f4uvE2cB13TXDXiIASeVz/ZcbBpB7/lPY+5BOgaBcqKrxYE6gOG1kOw7CBHvY+ka4lx46jTiprXBrRYgDf16FUnHJHCJ0YObUEBpuQett7WO6a1MjchLRY8hrpfmllZKA1rXDxL3vnJtcizSOlt0atwWz/aUtRoL3UHaMjyCcmLaKaZzQHOy8td7enK9lYcMoJKh4a+Q8h7kro6CziWg26C6a0leYnA9Fy2wFuOpW0ejNFR/9pBj+DeC/JcnTQlHYdS5IW33IuTzsSSB8FFiVQaiZtuZA+KNr3BoP9LR8gvjypx1JnthyUrqPzHuJMZxURCzRmdzF9gdkLhsjpXDLE4ndzibAH6LbAcKdVTXdo0nUldMcaSliEUbczzu77dFvaqIRxnyYuugO5Rzj6d/4lRZg17ZnGw1sAPqUWMOZYjzfFMTWszAlvl6Jn+IpnttlyuU/Y75+MSr+l06AftZ+vcpVRgzAbgu+KCxmB2RgaLht99z6Kw1tM4XI1b1SyWS4stV2WKeYzZ7L0tyfCMfxKr+JIsFNJGLAhE1lJc91BTsN7FUQwIyJ5DW6J9I+D14MhabnVThoTL/KBa6WzCxsvjJ4YHqbSv8ALbkhI4NFuXkr0O/mq2nE+6iEhE0F/EaCNFvFCAddgpnVBc5pDbZUyzZGJSsG/iOKmg5BxF+QRlDSxweZrbnndAQ1HM6lZUVpIsFO+PrMs06NKl9TJsSqzJfb3KvzM1TNk1gTzQTxmN0xV8M044wII3Qqy4XWOfbXZIzTc04wAWJuvryCuZJ1dWUMc1NQTbslr5NSmTmpbUQ2J+XokQcnmO+wLgoev7z106He+7h2UbnKMv1RlSenLZEZsxBwblGg7BQSyIUTleSTLgr5nAQBHPDcOaXMdmAn3nQfr8E04hw9z4T4YJuQDbU256JXgb8sbnDcn5N/7KjZjz2ZyXtAv5Gu0J62I5In+0TyGtvLa3cOduOITQymEWAsbW9FMysdc8yeu49EJBxS8nW40/PYi/Zw+WijOPHTO0OHUHzD3hAek5zKw9qj5baiAf8AvWBNW14bO5t3a7tGoBtuB+6Ohrg4XBuPh8RyKQzBni+O14I3LXaOGltOo+CmpJ73N73Oq7ZSMA/QTXszV77GrX5ck/wPE6JgNU18TmO5qn4lHke4dDopKCvMZuhsTqs7i7qs5yoB7ErJWa7GI6MCqX6KHw84uDZwUc8iEznW2mh+iOimIe0qxdUVP2hL8Qmj0OqBNWSblL4sQc42cbhEGI2uE77vbw08PtA6jGOYFTiyTMNimsTDYaobJickMNczbJcqWUm2oAS2WwAy7qFs7nbnZa93nkRxkNLgmNaSe+hRRjSITlpupG4ieqw1JJyJcTVKwjR8SwQIKKvTKldmQmDL3Cbg03gproh8WQabqdrxG3MUgnxwl5PLogorWHjqTdbaFXaPMsdPU5gtqyQAAj2tvUJZTVzA299ShJqy5uuCklpJotamwOniFzubugJJwpKcmQ5bEk9OX7KCupHRmxF/Q3/6TCqAcGewo163Jle/ImpqFG6ZQl56JjhOGeK4XByjzPdyDRy9SUYgKMmYs1OBkmPaCIinZfdwJ+JNvkqpiTD4p33VtkrQ6wAsLgAdGtH7BKMdozFK1+hD2hwuLjmLEIFJIcyLpSLbWY9mL2RnQa3RH+Wkg6a9endTw4m5rfKGj0aFAal0mjj5eYGl/gt7mzLF1Vtg2KAAfJ5P9JmH07WEB7w7O7UkCwA21333smIiaxzg3YOKAxDUNFthopKaQ7lDfLDdC6HSnTWt5ENdJZCyyL2Wa6Glchosqu81e9a0RvIFESmvCtD4k7Adri/pufkEzjjEmaiwBST6GVd0I5bqemeRouuV/CcEjSMgB62AVPruBXx3LTcDqmnyBzPE7gZXH09n67JgycWU0sWZmo1al+UpbO6fRXIUfFQFzQWC5KJwfBjO/X2Qug4bhEcbQAAg6nViv4R3PQWabcNzSgN4Zkda+iJk4PsLkq9TU/RD1ENwkf11x6gxXWh4nPajAy3YqcOEQGUknnfRPK2FJ6iJOJcbB8U3blVOziDS1Bkab8kqcxEv0uAvKSnBeA42HVOphRIzsXPPcjhJ2VkwLheWobmyutpaxaMw52DvreyZcHcIMmmMjzeGPf8AuPT0XVcOmjY1z8oaxg8oHMoTOHOAcRujTfDvYZ9JzvDqWiY4083i081//Iwa9PMCd+9gh8RwZjSQx2Ydwj+KpDWu8zcxGx0u3t3HZCYcXNjPimwb7J/Me37qe7Bhmr/MvVag6Jtt5wCMj0/jqL24Fm1PlbuXHYBR1dWA3KxtmA7H8xGlzbktsUx0vsBozk3r3PVGYxRNMTZIwRcatO49VsBgPinFca6zdYMKOh6n6yBlWyYB7WBmXykN201v81LxPReJRxyD2ot/+J0PwIB+KXYM7ySDoQfiD9kwwzEPEPgnfLex/MNQQiq21iZG1CnT6hinQwftKdDPyR1NYKDHMKMEmmrDq09Ox7hQwVfVMsu4ZWXNLqlbGftDp9V5ewQ5qgtXT3QwhjvvV7kznqCWReOmUcbS42C2FgLLfAm0VybBW/AbUzQXe069vRDcN4KLl7ho0a9z0CAx6okcS4tLdfLbYAbC643OMSJ7Qvwvuh35l5hxNzlM+YuBBXOqHiZ7RY62VmwHFXTE3XN1i/NPPspgdRTZJbcnLZ2Ca6JnjFDmFxuNV5TVYyC+6Bkic5g3DVOGxg9U8MuiR8Ozf6QHMJq4qLqATYcz2wYOomPnQkmI6ELypclZOqLUvEC9QY5nk77lCGG5RZ1U7KfQnsmg23iBcgA5lTmi859VKylzPaAL3IXkrszz6pzwtTEyFx2CfscqmfpIA5aW+keIYRG2w62Xs+JEjIDokstXqsZWC6jAP3mfoNejRFGITxDmiawNIyuFzrYk9+ZCqmJ43lYWEAEuvoNLbe5Xh1HHU5CTq1tsv0KQYzRshk8ORlw4XbkAvc6W99gqNWBjjiee1ulJO5SS3kRRhTmzXdcgjVrdSANPerngNO10T/Es4W0NwR7iPRJv/wCblZE7yhoIuWuAINth29xR9DXRR0LGtGV9jmGu9zfdEJXO7+xh9PTcie6OCCfHiJsOiAlmA2sPk790DjwdHJHI3S3MfzuUXQTf6ryebD9QV5PI2UOYXC3uuO+qyhw+TE9aPd6vJ6I5ldr6tznG5zfTrsshwd74zJGCQNxz93VMK7hyQRmRhDsujgN7DY/BH0HEEMNKLAl50y7WPUnom2cqo92MyZW7K5WvkSpOuDY6HoVswnfkFJW1rpDqAPQfqdULlN7dkyORzH97DGZOZAm2AYXndncckbdSeZ7NHP12SdlK48kzpZ5mi1yW9Dr+4QrDgfDiH23OMqOZ0anliyBrLAD+XPdCY3QgwONuSqtNK8vJb5b8un3R0/Eb2MdHI035d0HduGJ56+m2t/jzmVJrdUfh1Y+J4LVDR0bpHWaLq6YVgDWt8wuSt2N4mCYVh2KtlAB3Ur8GN9EFLw07OHRuLddU8ZQSADVKFhBkekrtNHkPZM2yqGSJByzlqlkbzPQ03Y4MMqAlsjdVrLXttqUDNjUbdyj11P4EpLYmOTGcUSjxqvEceRvtOSeTiAaW2PNBzTl5vumq9OwbLSRrNSrfCskpqcuIA3Ku+FUwY0DtqlvD+FjJnJ1PyTEvsV24nI9JHLc8RZVxkE9iUIZE1nYHe/b1SieMg6pdB4n6No9UL6lYQulrS03Bspjid6hsr7OLLW5jTZKg9QvfZFVSDxDuqtyRLVinFxlblIAH1VemnB9ED46ilqETYWOTAqqVLhRiGYe68w7h30KhxyPKA5umtjbof+lvgTgZS47NY4/HT9St8ZjD2adL/D+FbHw2Ced1doOrXHp+Z5S4kI2RkOLnOBzAflF7DXv0W7KaIHMRfzeybC5PU72QGHRgW7fopcVmbYOvc31stn5sCC1WjWpBYrYb0/ENqsLaG5i3Xpa9vhuPQJZFQgm41HM/spo8Se4EFl2DZxH0JN9uimpp873ODSAbb9uaz8SA5htGz6nUKX5Ak8NCNAB8FIaKxsRZWHhvDc7weQQ+OxZZHJc7tu6ejWxPee7HpE5pcoB3CnipG1A8N3tflPM9lE96jZPlcCDqDcL5Sc5imu0q31kHvwYXQ8PSwvOXUeiteEHOLPFnBPuH2Mlja+w8w19eY+N1Li+EBozM0cFVSn/VmeAdSDg+IH+FARTYwhcLl8UWOhCafhUQIvcyJzeSU9UDNGStzESCWoGeaZg9k26qKdMyHMYq1YPEX4nTvsdEnZgUjtToFbsODni7k1FMLbIg1bVfCIVrN3JlMpOH7b3KbwYcG8k8jgChljCE+odxkmY3A8CS4Y5vsnROzgDSFWwyytmEyudGETTfuNtg3wBFFTgLmjym/ZJquNzfaGnVXlxLdwtTGx4Ic0EHcFHOly3HEa0PtFtKcdqfH4nPayABuYEWSeSdWTifDY4jZriAdhvb9lUpiWlfJXg4M9XXr67kyh/M9fMhpKnktZJj0UlLQZyLvawOHtPuGjXnYEppVA7imo1J6BjXCo/9B7tbyODRbo3U/X5ImGAt9obgEA62BvorDw7w9nkETXBzYmXLhsXOO4vyJJ+Cl4iwVtMGBxuXF3PXlqlSGOWxxIV14LHHfr/EpU07iS0Na2xtoP3XhoiR5nE9uXwCPr6fK8OGzvqFLFZca0gcT02l01NqizGcwGiw9w9q9hsNbBP6WnsNUKJ0RHUA+0duSVdmc8yolS1rhY4w7EhDrfslmJ1oe4m6CqKm57IR8ll0AkYnAiq2/wAzaWRD+JqvHSKI72R1WCsadI4PxBzYBbqbfIqxHFS4WcknCWHEU7NN7n+fBPXUWmyo1K2wTwOqP7zkepiuZ2R2ZvvU7eIwvJKfVQOw1vRayYpyIiw+kueybnD2uGyBrZYoCAHalNqOdrhcmyU1RZrNo6malCrKxU04ZIQBZbFFY3PG5/lN3dkubPyKj21kNzGFPEkcoiFIHXWBqFiE6mgiurjwxCMgB3VWazsgX8RVcRJbEC0d9bKjoj7tsmYILTq8+EMeNlWcVpTFfLdV6i/xfLfLJEQQnEHEJmtLawtdoPK/NP6m9EXce4zRonvbAER43wzI1gkkIL37MGpaO/RV7/K2m97ADcuXQfHbkJf5nHqq1VxtaHaXvyUhr+RtPf8AWex0NQrrNaqMjziV52GN6D3LQ4e1pGb2QCT6XvzWssJBuwOaO2vyXmMV7vCaHbmw2toNrpxNxIAPcR9o2sUCFNrA5z4/rMqMYkY4SxSGNwP5CRfQaHr79FHDiT6gyzTSF092ANt5cmt7W9m2mndBYc3xGm2lhvbbqQEfhmFZHP1zCw199zv6JrIRCsgkqy5JHH9TJIKoSAxnQ9+R5e5alxaS07jf7jsluKy5JrjoEfG/8RGNbSD2T1/tPdCZOA3gypo9R+m4/wBJ/sfxJBKtvHSpsxB81xrY9ivTORoVk0y4NUpjAyqOSRC+P0K1E66K5810lMuqdYJhRlcD6JPR0xeey6ZwjhJjjDyN9vuipXvbbJ2t1Puai3nxLrhlEGRtYPytARclObaJVT11imcFWCN1V2g8CeOL55MXz0uuoXggHRF1u2iVku6rHupzcJy+jELHF73l7hsXG59yJjkkq3kRnK0bkKu1IsiuHsZMMoF/K4gFSu+5wes6BhHDzIrX1dzJ1PvKqvEmNMjnLQPgruH3ZmHRcgx8k1DyeqIyq6hCJ1O4/i4gjtujcKxZk0oYOaoBKngnLSC0kEbEIK6VFOYU8idwiwtjW+UA3VX4vrBTs21OwVcwn/EOaIgSeZvXn+6A4rx/8W4FuwCbtVHUDEJpa91g3RZQxGedoP5nC/pz+S6axwaABoBoFz/g5l6kdmuP6fqrlLU2PoovtHLWBB0BPa+z6gyEw+SRaGl8TT6pXJX9FvSVpzb26JFaiOTKJpKrkSbFeH3x6207KsYhhmZ2a5uF0el4oFskzQe6R49BG452EBp/mg5lUxhBurP5iYuL/t6hfv6yr01O3VrgNedt+xH6ouRjYIrbX1P0GnXb4opsLS8EaNYATsCTvr/OSr9diRllsPZBv6kLaZsMgaypAxWn5SMken4zF2LAGdpcN2t7fRTDD307mudrE6xDhsenoVPiUJzsN7G1xfQaE6IqTysDSGknVj9Dv+Qk7EJvedoAizYVQQOD+IHjdUyQAsFjbXv3JS4PzR67t+n8+iPnkLXNu0dCAN+twPVTNwYXs3Rp31125aLoZUGDD0VWOAEBMUzNDbZXhwIB05diiMLonzPDWAk/RNaXAGM5X9UayDLtp6aIbalehLNWgu25Y4MsmEcJljQ5wBty9OquuB1DSLOXO8Ox+aE6OzN5tfqPjuFY6LFGzeZl2PHtN+3UI+n1CDqee9p6LVId78j6ePtLVW0jb6IMSBmyDir3cyhqusLuydOoXuRCssH41pCj8QKtfiHDYqdtUVkanM5iczrAlUuhuE0qX6pfUs6Kcp5nVnVsDnLqZp5Fv6Lm/FtA6OYu5OOi6LwtiMP4NoLgCAPiq9xnTtfEXNINkZxtwZ0cTnRct4ypZKQtFyN1oAiZBHE3MexRtNip3bIdzV8JsHHUc8NTZahruRu0+8K1Vp3VOwyUDfQjUK/4ZhbqtrXNBsQLm30UnWL+4G+09h7N1AFYZjEJK18VdEo+BQLDIHH+43P2UmI8NCIatb7gEsWcAtsOJS/8lUW2gznsM2ZwBNxz9AvKuuJffkNGN5ADfTsrNPTM/pb8B9korMIbrbQ2sD057LNWpQ9iC1KvaCa+8YH/ANx9Yndiv+gR+Yl3v5JFHMWOzD+XTCuw2QENDS4cstzc80NLh+X23sael7n4NBt71WrC4yPMmLQunr2WdmZV1HjOZkubXuLWtsmbaF0h82gsBlboPf1PdQYfA1trXJ7jKPv8lYaKUN1sEC63bwsf0mjr92MjOOszei4bAbckNA26qSPDRdSfi77pjhUrQblLqQ7YjbO9anH9BB38OPy5raJHPGWmxC6JUYszLZUfGngvNkxdSiAbTMaPU22EhxFpK1iq3RvDgbELxzkNM9AURu0BgQZfsNqRK0PH/sOhG6LnpeYCqXC1YQS3qL+8fsrjSVg5qtSVsXmfnWv0/wCnvZB12JB+Bd0W4oH9E7inajGliZ/Tr4MSzOK4nw5Mwk+0FXZn8iuuvfmJvsqDxfg+SQOaNHfVIDgzo7glDhrizMEXHKQMpvboVacHwfLCy/QIbG8MaBcaFLvu5LdT5uepXaql8UBrRrySnEcGlhPnaQOvJP8ADJwyZpPIrok08FTFleADa10bT9YzNHgCcPIUbgrxxFwSI/NFqFTp4cpsRqEcNzidHMccH4F+Jk83+2yxd36NXYYK4RsDIwGgaCwVS4UoRDTM6uGZ3q79rJw+Zeb1etsa0hDwOJ6rTaXFSg/zHcePObsdUFiFc6Xc3SszLymqRmXE1NlnwOeIz+mVPiA5m82FvAzW0SeoPVXKTEB4ZGipmIv8xtzTF9CV4KGM6K13YhoFVNHJIqnDG3LmjXpyTZ79UM92q3UWTqVWrV/mi+B6YRypfUnK6/VbxVCYZdwzMK204jFk+u/qjDUZW3B1Slrl6ZEPbNsMw5+JOPNDSTXUOdaOctYnOB1MkeoXuXskigL0VVgHaOuG/wDdary7Dja4VQ4MpC6Zp6a/JdGZMG6KvoqQ1ZJ9Z4j224OoA+kS0ry02KbNdcKKaiz3I3Q5ppBpqiBfQSP1ObUvF72SFsh0zHXpqntYRUNZbXUKrV+DAud1zH6qbAa91NIA/Vn0UwgHqayCeJ0uIgNDbbKuYzJmdYIyXGWutlN9ELRUJlcTyQrDuG0TecxPBgbnvvyTmKkLDqU1hZ4elkNijrMLuyy6FVzNqfekJEuLY65gLWuG2vNVgRB+p1ud0vxKpLnE35qTB6y3lKKK2CZzzPTV0VL+3idMboAByAWslQo/Fu0HqAhJZV5sJky1SAwEMM61EoCXPqFC6oP8+yOtUYNWRGL8QO10BUzc7/RDveonPTASEStV6nkj9EO9y9fIonuTKrNloJWu0UMEymMJe8NA1KMpMF11TQIAxEnfDZzNIX6KQvU9Rh5Ztsg3IOOYdbARxML14+RakKGR62FmGaY+RRxm5CwAlNMGwZ0sgDR3J6DqjAeBE7rQgLMeJeuBqINYZCNxYfqnFaw+5C0LzG0MDbNGyaRyNcNVZqzUoAnhb3/UWFzPMLqRsUxfOwHUtB7kKu1jxH5hvyHU8gvY8Fa8B0hJe7V1jpfp7tvcmSvpE2fnA5lGr47Pd/yd9SgJYAU3xD/ceP7nfUoKaGwuFCZCufSLbueIHSwmN1wdOYVrwvGWNFibKrRSk8wiBruhgDOR3De9Ze5eJIw8XaUmxK+RzT3SzD8YdFoNuhT6nrmTN1Fiu2qGXAPMbotAcN6Tmtfh+qVOYWm6v+KYTYkjZV6vw4FDq1Hhp7LCXLuQx3w3iniwAH2maH05H+dFPM+yqWDVZglv+U6O9Oqt+jhca3SOpqCWZHRjWmsKjDQVz1FnUlTFZCPeuKMymrgibvkWjpLBRZl45yKFnxbE1c9R5lhR+HUBee50AReotbcEGTLd/hpwm2o8WV49kZGnu7f32+qV41H+Hmcx/wCUkZh8iV07g6IU9O2No7uPVx3P86Kjf4mQXnLrbgFOWVD3QPn8zxd2sc3mxT9PtEt84uCCOo1QNRSjqkQkcx9wSO4JCcV2ORuDA1ozBoz3G7vigGsyhV7UC/MD9oPJFyUbMPJ5I2mrQRcht/Q/ddq4E4cbDTtkkY3xX+a5aLtB2APJEppZzCP7aTpVJnOOHf8ADGons5zfCj/qeLE/8W7n5BdHw3g2KnZkY31cdS49SrWJB1XmYFU6qhXyBI2p1dmo+Y8ekrcnD4toErrMHyAm9gBc+5XpzFVMUjNTMYR/tRkGYjm7dsf6lMh/WIMuOpU24Y+YeJYhv/j9P6ves8GYaLo0dCLWsFo7CW32Rkt2wPucTh+If78g/vf/APoqAr1YpC9GJv3FdZFY3b716Ji1tyvViS6OBGAMgZntJVNedFYaYiw6hYsXLThYVVAY4jamAdvzWuJcPRlhNtVixdCKVyRHdNc6NhTOZYpS5XG2ylwXGzF5X6s682/cdlixdRRYmGnrm4wZcWwh7AdwRcHsllRQ2KxYkD5hKLWzBHU6gMRWLFoGOljGGGYI6RwaNSe4CuNLgRgF7DN/NlixNUoGXcZ5b2pe5bZniWLCsTAGqrPHkoe4W5BYsR7GPu8fxIucznU8NyiMMp2ZwH7FYsQs+IU9S6YPwUySS5faPoBr6XXXsPIDGsBNmgAX3sO6xYqOmAC5gFm1ZH00UdPTPGoKxYmSxAmsQLG8dfGGxst4shytJ2b/AFOPWw5LfDXxxsEbLm2pJ3c4+05x5klYsXycwefiMdsIstCQsWLomzP/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8" name="AutoShape 14" descr="data:image/jpeg;base64,/9j/4AAQSkZJRgABAQAAAQABAAD/2wCEAAkGBhMSEBQUEhQWFRQVFRQUFxQUFBUUFRUUFBYVFBUUFBUXHCYeFxojGRUUHy8gIycpLCwsFh4xNTAqNSYrLCkBCQoKDgwOGg8PGiokHyQsKS8sLi0sLSwsLCkpKSksLy0sLSwsLCwsLDQpKiksNSwsLC0sNCwsLCwsLCksLCwsKf/AABEIAMIBAwMBIgACEQEDEQH/xAAbAAEAAgMBAQAAAAAAAAAAAAAABAUDBgcCAf/EADoQAAIBAgQEBAMHAgYDAQAAAAABAgMRBAUhMRJBUWEGInGRE4GhBzJCUrHB0XLwFDOCkuHxI2LSFf/EABsBAQACAwEBAAAAAAAAAAAAAAADBQIEBgEH/8QAMhEAAgEDAgQDBwQCAwAAAAAAAAECAwQREiEFMUFRE2FxFCKBkaHB8DJCsdEj4RVSkv/aAAwDAQACEQMRAD8A7iAAAAAAAAAAAAAAAAAAAAAAAAAAADHOuk0ndX0T5XeyvyZkAAAAAMOHr8Tn0jLhXdpeZ+91/pMwAAAAAAAAAAAAAAAAAAAAAAAAAAAAAAAAAAAAAB4q1eFXs3rbRN/oeoyurrZgH08/EV7XV7XtfW3W3QVZNJtK75K6V+12RakqdXyt2nba/DUj3jzXqtH3AJVSmpJpq6as0+aK/A41xqyoVH5kuOnJ71KV7X/qi9H6xfMrpeJHhZunjHaOrp4hLyziuU0vuzXOys+2l9Q8T+O3WnCWGjwSoycoVZfed1wyiobcLXJ9tiGpWjDmzZoWtWvnw1nHM6keK1aMIuUmlGKcm3skldt/I4hic/xFTWWIqu+tuOUUu1o2RX4vO68o/Bdaq4VNJp1JNOmn5lZvW+3ua3tqzjBbPgk1SVRTTzjHnnlg7f4blJ4WnOX3qidV9viylVt8uOxZnO8s8eVKcFKTjXpqykklTrQWy0Xlkvkjd8pziliaaqUZKUefJxfSS5M2adaM9kytubGtb7zW3fp+epNABMaQAAAAAAAAAAAAAAAAAAAAAAAAAAAAAABCzDOaNBf+WpGHZvX5R3ZTz+0PBbKq79fhzt+hHKpCOzaNinbVqizCDa8ky+cuJtL7q0b6v8q/f26mPLJ3hLoqlWK9I1JRt9Cs8MeI6NejTSqRVXhXHBySlx/jtfe8ru66krwzK+Fpu93Ljk/WU5Sf1bMlJPkQyhKLxJYLQh5rOlGlKVZRcIpt8ST9r8yYaF9pudpQVCLd20522XSLfWzvbo0Y1Z6IORsWdv7RWjS7v6GoZlmbruTd1Ti38OHFJ8Cf5bvQ1qvWSmknZfv+36FtZ8HqUmKwbvdOzRSeJq/UdnV4Vj3rWWiS5dvj+fAt1j6MbJu/mSe8bStzfr8j7i8PxSurcO9/0j2tr9CthTg7SknxKz0ildrvf62JVCq5+WUU1N8Lh16f32PVKLWChha3lpJVZRyov1S574yiP/irPy68tH/Fy48OZ7PC1VUhK2ylDVxnHo9PZ8iPHLpYVtypqUWtHo7ettiFxXd9jDWo7xOqhR9tpZdVuL7KOPk4t/NndMqz2denGpGhLhkrpqpTf73LCGJ1SlCUW9rpNaK+8W0vnY0b7K8yfDOi9l549uUl+nsdALujU8SCkcFe23s1eVLty9AACY0wAAAAAAAAAAAAAAAAAAAAAAAD43bc0TxV46km6WGduTqc/wDT09Sf46z/AOFD4UH5nv6dDnFOLbuVt1cNPRA6bhHDIzj49ZZXRfcwYxVJPildt6tt3b+bMeCq8Mr8Kn2ZNxeIbVnyKqFS0r8unUrHs8nY046oNYGZ49NyklwS0cbc7dbc+/Y2zwT9onweGlW1pSbcZc4Ob4mn2vJmpZtRjNNwvFb2WvC/mUNOM6aVSLbUlwtaKzWja+pt0ZSzmL3OZ4vCNJRc45i87dm1/aT+fc65i/tAxNbGulgV8SCWkeBea33pNytbtqtjWs7xbq2g4yjWh/mQqO1Rzes5viSvxNt/NJaWI3gnxZHA1Jy4Iy40k+KSjO176b25f3s8b59TxVR1aDetnZ2UouyTWj632ZsTmpw3e5TcOjOnWU4yituvL0Zlw804pPRrk9P1Mc6HK1+1iJltadOk51nbbhUtNPzNESp4gq1HaDUVzk+fojT2exdridZ1JU6dPU12eV88FpDAKWs5KEbN9W0t7IzrDUqPDNOUnurvs1suzNcxTV7upKUnvZcK2s1bd8vYmUZ/HocH4o6xs7fL2PHBGvdSvp7V5KMHhNLon181nnuTa+cOclG6cXun06XPFahHhTjf+f8Ansa1Uw7T0eqLfAYifClKzT0s+nUx0pLY26VhdWLUreWpdU9jd/s0qNYhd7r6M6scx+zujeun+W7ftp+qOmplpaPEMFFxmoqlxqXZfPc+gA3SmAAAAAAAAAAAAAAAAAAAPMppbtL10I8s0pLepH3R42lzMlGUuSJR5qTsm3sk37GOljIS+7OL9GjDm87UKj/9WG9snsYNyUWcq8TY11Kzb5swYeC4dDDnc7O5HwmP0t0KBv322fSIQxQWOSLSlgONO5r+LocMmbNluMvddVbsu7KrPsOlJ2fckqwThlC1qyVRxkUkp2WhAxv+RS/qm/a/8kydRJ68jFTyydSK1SjFtXbsk27td7EVHbLIeMQhUhCMnhZy35Yef5+bR8y3B0qkbu/xHfyrn3uSXhaeHXFO06n4YrVR9er78iRgIKmpcEbqzTqNbvpH5/oUeOq+Zt7kmSrhKV5UdGi3Gmksvk2vLsnj85EbMM2nVn53onpHkv5MUaxhr0m05JaJpN9G72/RnrL8PxvV2it317Ik07ZLOhGFu/DpLH51J2Gjx7Oz77e/IlqU6UrJWej1VrmTDU0tEvTt3MtOun5Km34Zc0/4ItXY9vIa4PxFqj1XVea9O3P+Dw6SqttXU73a+WyX97kvARpfiqSi/S6K2pN05tPSUbSi+TXP1VtfkWCoRqThJfi/D1lq/ayfsYyeN8FVSv42kpUakm44zB83jsbL4a8U/wCEq1PL8WL4IuUdGlZu6vzta69Dp+S57SxMeKlK/VPSUezRw2hinTnLg5N8TtvJ/e/ZfIt6Fdwiq1Gbp1E9UtPmTU6zjyM58J9ppKrL3ZSy+/N5Sfw6ncUDS/B/jv47VKvZVNlJaKXZ9GboWtKpGpHMTlbm1qW0/DqLD/kAAlNYAAAAAAAAAAAA+OVtzVs68ZKLcKKu/wAz2+SMfizPX/lQfrbn29DVYwtqypu7xp6KfxZf2HDouKqVV6L+zNjsVVqLiqVG+1/0RRVqjT3fuT8VXdirqtlTObbOot6aS5InQxtanHiTuu+p9wvjvEU1KM38SnJNOEt1fnCW69NitniXw8N9OhW4paMmjWkmtLZP7JTqJ+JFMnZriYT8/FamtW+f9KX5uRW4nGW4bR4I78PO3WXWT+hCy9cc/N92Dbs9m0tG+vX5dyLicVKvVahdpbenNtmy1q3Kfx27jws+7HLb7Jfdvr0XLG5c4PO5U9nqSZVqlW8non+KTsvfn8ioWJp0VolOoub1XyT0MFXMnUd5tv0f7GOHjBuRup3D1W8cL/s/sub+hYynRi93Vl/thf13Z9ni3LhUrKK14Y6eiK+Cvs79uft/B9+IjzONkSPhtO4lGdWTk0+vL0xthdTZZ5zGUIU0kkmlpouiX1NRzW8Kkl3+m6PtavbZlnmOUvEcE01Hyrjb266dTKPma13KnZ11L9s1h+q3T+rR9yayoTcvxWve2qinv13IFCtHlTil/q/+iViuCnQVNT7cXC9eb2IVKnt35/8AZLVeySPbBQqSlPfflzX9E+FVtaJR7q/8nnhnxWjGLXWotfnqT8Dg01d7metQaW3zNd5SN72WlN4ef/T/ALKXNnJPhqx8tnadOXFZS315rs/c9YamopTVTjUfMlFWeztfXlqTJRV9Un2fMjRUFUqSUeBNRSitr2bdv9rfzMoz1LBScS4NSpw8SGdsbd8vkuvU9Ou5u7jKPR31/RIsKdXy2dlfmv3X8EFVHKzZKw9ByaS3I5T6F7Q4dQoQzTTj55f1zs/iZqM3FprRrVHZ/Cec/wCIw0ZN+aPll+zOO4vASp2vobr9mGLanOHJr6rX+TYtJuFTHcrON0o1rbX1jyf8nRwfEfS7OEAAAAAAAAABGzLE/DpSl0WnqySUfiyrail1b+n/AGRVpaINk1vDxKsY+ZpUpcdRt9TK6NyPhZaljT1ehz9KOo7Co9OyKTMaHCU1Vm15xh7o1qtSsyOvDRIsbSpqjuQ3EwVaZb4bD8Tsfc0ylwVyKKfM3FXipaWaFi6s6dSUVdRmnZr6/PZnx1ZRh5I2j259+rLTMcPdPk1qmt0+TRSVMRLhipb6rRLdafIsqctUTneIWLjcKW2mT68s+ePoYFVuZqcxQyyc0nGzTbW+zXVejRseW5Go8rvqKs4xLm3z8EU8Iy5J+zJU6kZ6NOM/zWsn/UuvdF9WwVuRGr4HiRrKtvjBsVaXiYknhrk1+fQrMHl9OdVRqfEjzvwqUHz+9daPqW2f4ecYcCWzi1w7NbK3ZL27WKbEfFptWTlHtq0n26GShnfHLgqS0SaXbW+5sJ5WpHJ8SVZVlKe+nl2/Pn6kTM7KMVfW+vtp+5hoVTNi8DOV2k3d3Xbt7GKGEkvvcMfWUb+17mb95ZLiwq06MNE5LPqnzL/K8cr2ZsWE4J6aGi06sY83J9tF/L+hNp5m+tvTQxjLHMsZRdTeGf4/39C4zLBWnww1/RepXTopPhTu1u/a/wA3b5JJdTFVxj6+Z876pPkecPOxHPC5GFKE7hqVT9MXsu7X7n5dl8exIjSsbL4WpwUuKXI1z4pno4xrYhWzyb9em6tNwReeKMwjOdo7Ivvs6o2qJ9n+ho1CLnM6n4HwXDG/b9TaoLVPJScU029m6SNvR6PKPRdI+fgAGQAAAAAABR+LKV6SfRv6r/gvCLmeF+JSlHna69VqR1Y6oNE9vPRVjLzOU1JuMizwFbYhZhQ8zMNHE8Jzy/xyO4lFVIbFtm+JXD3NWxM9SZi8U3uVVaoYVp62bVpR8NYJWFxXC7ljmOaccV6Gu/F1PtTEaGCylg2ZW8ZSUuxBzOolc1XGzvot0729WXWZ17kHAYZTqxvy1Nyi9CyRXtHx1GHn9sfcvcnwHBFdXq/U2HC07akbBUdi6+BpZGsk5PUZVZKCUUV2Mnd3IV7FpisE0rlXNGM009ySjJNbGalUpvScfmnZkXGZJRb4oa809pL2PrR9iwp4RnKkn6dnuiJDKo7W+rIuOyRPZ2f97ltqeZxYU2tz1QitsLBqM6bg7SVmZITLvMsCpx03W3r0KKMGbUZa0e/p2JCbbuSKVzxRjoSacQxGSisI9RuSaNK55pxLbLsC5PYwweyrKKyyZkeXcUlodZyfBfDppc92UHhbIeFKcl6Lq+pt0Ilpa0sLLOF4xe+NPRHkj1Y+gG+UAAAAAAAAAAAABpXinKuCbkl5Za+j5o1LEUTreMwkakHGWz+j6mg5zksqUrNacmtmiou6DT1LkdRwy+Ul4cnuvqajXTIdWJd4jDdiuq4crHBo6anVRXSRGxN7FjPDkevS0sZRiTOska3iZakrIqV5N+iJFTK7sk5ThFGTS11VzYnlQZGqsXNF7g90XdJplFNcLJNLF2IqUtLwyGtDXui0zBJRsa7W3JWKxt+ZAlUPa0lJ7EttTcFufJHuitTE5H2M7GsbbWxsGAylVDzmmTfDTPmTZt8Nn3Os2+IS+7pKr/Oq2P2lEqN3Yoq9o1pQlprdPlqr/ubZl9G8i3p+ClWqcbW6X0JbeOpmd7dqktzTKGTylrHVdtSzwvhyb5M6VlfgunBbGwYfKoR2SLGNq2UNTjeOSOZZd4KnJ/dZumT+FI07OWr6fybJGij2ok8LaMSquOKVqqxnB4p07GQA2ksFW3kAA9PAAAAAAAAAAAAAY8Rh4zjwyV0ZAGsnqbTyjVsy8HXu6b+Uv5NZx/hqrHeEvVK690dPPkkas7WEuWxZUeJ1qez3OOVMon+V+zMTyOfOL+aOvVqFytxGXJ8jBWaXU3f+VnJbI5ZVyiT0St+pky3J/htu3/Z0Cpla6GGplKaasZu3WloxhfSU1JmiY+BXOs1oX2aYRxbTWqKPEUSlnDDOso1FKKI06xj+KJQZhkyLBuxaM3xAqhHue4M8aJUybSqmRasw0Y3LHC4fVGPUhnNLctclwt2jpOWYThivQ1Tw1l15LotTeaMdC4sqe2WcTxe41T0oyxifQC0OfAAAAAAAAAAAAAAAAAAAAAAAAAAAPjRinTMx8aPT1PBDnQRjeHRNcTHKB6SqRr2e5Aqq4o6TXtJdPU0TG5a4tqSaa5NHWHAhY/LIVVacb9HzXozUr2yqbrmWtpxCVH3Zbo49XwtiDVpnRM08JNX4PMvZms4vI5x3i/Yqp0JQe6OkoX1Ootma4qRmp0Sw/wDzX0JmEymT5EDgzcdzFLOSHhqHQ2LKMqcmtCwyrwxJ2utOpuGXZVGmtN+psUbVyeWUt7xOMViPMZVlypxS58y0ijzGJ7LqEFFYRyVSo5yywADMjAAAAAAAAAAAAAAAAAAAAAAAAAAAAAAB8cT6ADw4Hh0jMAe5ZEnhbmCplUXuiyB41kzVSS5FM/DtLnBGejlFOO0F7fyWQsR+FHsZuvUfNswwpJGRRPQJEsELeT4fQD08AAAAAAAAAAAAAAAAAAAAAAAAAAAAAAAAAAAAAAAAAAAAAAAAAAAAAAAAAAAAAAAAAAAAA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0" name="AutoShape 16" descr="data:image/jpeg;base64,/9j/4AAQSkZJRgABAQAAAQABAAD/2wCEAAkGBhMSEBQUEhQWFRQVFRQUFxQUFBUUFRUUFBYVFBUUFBUXHCYeFxojGRUUHy8gIycpLCwsFh4xNTAqNSYrLCkBCQoKDgwOGg8PGiokHyQsKS8sLi0sLSwsLCkpKSksLy0sLSwsLCwsLDQpKiksNSwsLC0sNCwsLCwsLCksLCwsKf/AABEIAMIBAwMBIgACEQEDEQH/xAAbAAEAAgMBAQAAAAAAAAAAAAAABAUDBgcCAf/EADoQAAIBAgQEBAMHAgYDAQAAAAABAgMRBAUhMRJBUWEGInGRE4GhBzJCUrHB0XLwFDOCkuHxI2LSFf/EABsBAQACAwEBAAAAAAAAAAAAAAADBQIEBgEH/8QAMhEAAgEDAgQDBwQCAwAAAAAAAAECAwQREiEFMUFRE2FxFCKBkaHB8DJCsdEj4RVSkv/aAAwDAQACEQMRAD8A7iAAAAAAAAAAAAAAAAAAAAAAAAAAADHOuk0ndX0T5XeyvyZkAAAAAMOHr8Tn0jLhXdpeZ+91/pMwAAAAAAAAAAAAAAAAAAAAAAAAAAAAAAAAAAAAAB4q1eFXs3rbRN/oeoyurrZgH08/EV7XV7XtfW3W3QVZNJtK75K6V+12RakqdXyt2nba/DUj3jzXqtH3AJVSmpJpq6as0+aK/A41xqyoVH5kuOnJ71KV7X/qi9H6xfMrpeJHhZunjHaOrp4hLyziuU0vuzXOys+2l9Q8T+O3WnCWGjwSoycoVZfed1wyiobcLXJ9tiGpWjDmzZoWtWvnw1nHM6keK1aMIuUmlGKcm3skldt/I4hic/xFTWWIqu+tuOUUu1o2RX4vO68o/Bdaq4VNJp1JNOmn5lZvW+3ua3tqzjBbPgk1SVRTTzjHnnlg7f4blJ4WnOX3qidV9viylVt8uOxZnO8s8eVKcFKTjXpqykklTrQWy0Xlkvkjd8pziliaaqUZKUefJxfSS5M2adaM9kytubGtb7zW3fp+epNABMaQAAAAAAAAAAAAAAAAAAAAAAAAAAAAAABCzDOaNBf+WpGHZvX5R3ZTz+0PBbKq79fhzt+hHKpCOzaNinbVqizCDa8ky+cuJtL7q0b6v8q/f26mPLJ3hLoqlWK9I1JRt9Cs8MeI6NejTSqRVXhXHBySlx/jtfe8ru66krwzK+Fpu93Ljk/WU5Sf1bMlJPkQyhKLxJYLQh5rOlGlKVZRcIpt8ST9r8yYaF9pudpQVCLd20522XSLfWzvbo0Y1Z6IORsWdv7RWjS7v6GoZlmbruTd1Ti38OHFJ8Cf5bvQ1qvWSmknZfv+36FtZ8HqUmKwbvdOzRSeJq/UdnV4Vj3rWWiS5dvj+fAt1j6MbJu/mSe8bStzfr8j7i8PxSurcO9/0j2tr9CthTg7SknxKz0ildrvf62JVCq5+WUU1N8Lh16f32PVKLWChha3lpJVZRyov1S574yiP/irPy68tH/Fy48OZ7PC1VUhK2ylDVxnHo9PZ8iPHLpYVtypqUWtHo7ettiFxXd9jDWo7xOqhR9tpZdVuL7KOPk4t/NndMqz2denGpGhLhkrpqpTf73LCGJ1SlCUW9rpNaK+8W0vnY0b7K8yfDOi9l549uUl+nsdALujU8SCkcFe23s1eVLty9AACY0wAAAAAAAAAAAAAAAAAAAAAAAD43bc0TxV46km6WGduTqc/wDT09Sf46z/AOFD4UH5nv6dDnFOLbuVt1cNPRA6bhHDIzj49ZZXRfcwYxVJPildt6tt3b+bMeCq8Mr8Kn2ZNxeIbVnyKqFS0r8unUrHs8nY046oNYGZ49NyklwS0cbc7dbc+/Y2zwT9onweGlW1pSbcZc4Ob4mn2vJmpZtRjNNwvFb2WvC/mUNOM6aVSLbUlwtaKzWja+pt0ZSzmL3OZ4vCNJRc45i87dm1/aT+fc65i/tAxNbGulgV8SCWkeBea33pNytbtqtjWs7xbq2g4yjWh/mQqO1Rzes5viSvxNt/NJaWI3gnxZHA1Jy4Iy40k+KSjO176b25f3s8b59TxVR1aDetnZ2UouyTWj632ZsTmpw3e5TcOjOnWU4yituvL0Zlw804pPRrk9P1Mc6HK1+1iJltadOk51nbbhUtNPzNESp4gq1HaDUVzk+fojT2exdridZ1JU6dPU12eV88FpDAKWs5KEbN9W0t7IzrDUqPDNOUnurvs1suzNcxTV7upKUnvZcK2s1bd8vYmUZ/HocH4o6xs7fL2PHBGvdSvp7V5KMHhNLon181nnuTa+cOclG6cXun06XPFahHhTjf+f8Ansa1Uw7T0eqLfAYifClKzT0s+nUx0pLY26VhdWLUreWpdU9jd/s0qNYhd7r6M6scx+zujeun+W7ftp+qOmplpaPEMFFxmoqlxqXZfPc+gA3SmAAAAAAAAAAAAAAAAAAAPMppbtL10I8s0pLepH3R42lzMlGUuSJR5qTsm3sk37GOljIS+7OL9GjDm87UKj/9WG9snsYNyUWcq8TY11Kzb5swYeC4dDDnc7O5HwmP0t0KBv322fSIQxQWOSLSlgONO5r+LocMmbNluMvddVbsu7KrPsOlJ2fckqwThlC1qyVRxkUkp2WhAxv+RS/qm/a/8kydRJ68jFTyydSK1SjFtXbsk27td7EVHbLIeMQhUhCMnhZy35Yef5+bR8y3B0qkbu/xHfyrn3uSXhaeHXFO06n4YrVR9er78iRgIKmpcEbqzTqNbvpH5/oUeOq+Zt7kmSrhKV5UdGi3Gmksvk2vLsnj85EbMM2nVn53onpHkv5MUaxhr0m05JaJpN9G72/RnrL8PxvV2it317Ik07ZLOhGFu/DpLH51J2Gjx7Oz77e/IlqU6UrJWej1VrmTDU0tEvTt3MtOun5Km34Zc0/4ItXY9vIa4PxFqj1XVea9O3P+Dw6SqttXU73a+WyX97kvARpfiqSi/S6K2pN05tPSUbSi+TXP1VtfkWCoRqThJfi/D1lq/ayfsYyeN8FVSv42kpUakm44zB83jsbL4a8U/wCEq1PL8WL4IuUdGlZu6vzta69Dp+S57SxMeKlK/VPSUezRw2hinTnLg5N8TtvJ/e/ZfIt6Fdwiq1Gbp1E9UtPmTU6zjyM58J9ppKrL3ZSy+/N5Sfw6ncUDS/B/jv47VKvZVNlJaKXZ9GboWtKpGpHMTlbm1qW0/DqLD/kAAlNYAAAAAAAAAAAA+OVtzVs68ZKLcKKu/wAz2+SMfizPX/lQfrbn29DVYwtqypu7xp6KfxZf2HDouKqVV6L+zNjsVVqLiqVG+1/0RRVqjT3fuT8VXdirqtlTObbOot6aS5InQxtanHiTuu+p9wvjvEU1KM38SnJNOEt1fnCW69NitniXw8N9OhW4paMmjWkmtLZP7JTqJ+JFMnZriYT8/FamtW+f9KX5uRW4nGW4bR4I78PO3WXWT+hCy9cc/N92Dbs9m0tG+vX5dyLicVKvVahdpbenNtmy1q3Kfx27jws+7HLb7Jfdvr0XLG5c4PO5U9nqSZVqlW8non+KTsvfn8ioWJp0VolOoub1XyT0MFXMnUd5tv0f7GOHjBuRup3D1W8cL/s/sub+hYynRi93Vl/thf13Z9ni3LhUrKK14Y6eiK+Cvs79uft/B9+IjzONkSPhtO4lGdWTk0+vL0xthdTZZ5zGUIU0kkmlpouiX1NRzW8Kkl3+m6PtavbZlnmOUvEcE01Hyrjb266dTKPma13KnZ11L9s1h+q3T+rR9yayoTcvxWve2qinv13IFCtHlTil/q/+iViuCnQVNT7cXC9eb2IVKnt35/8AZLVeySPbBQqSlPfflzX9E+FVtaJR7q/8nnhnxWjGLXWotfnqT8Dg01d7metQaW3zNd5SN72WlN4ef/T/ALKXNnJPhqx8tnadOXFZS315rs/c9YamopTVTjUfMlFWeztfXlqTJRV9Un2fMjRUFUqSUeBNRSitr2bdv9rfzMoz1LBScS4NSpw8SGdsbd8vkuvU9Ou5u7jKPR31/RIsKdXy2dlfmv3X8EFVHKzZKw9ByaS3I5T6F7Q4dQoQzTTj55f1zs/iZqM3FprRrVHZ/Cec/wCIw0ZN+aPll+zOO4vASp2vobr9mGLanOHJr6rX+TYtJuFTHcrON0o1rbX1jyf8nRwfEfS7OEAAAAAAAAABGzLE/DpSl0WnqySUfiyrail1b+n/AGRVpaINk1vDxKsY+ZpUpcdRt9TK6NyPhZaljT1ehz9KOo7Co9OyKTMaHCU1Vm15xh7o1qtSsyOvDRIsbSpqjuQ3EwVaZb4bD8Tsfc0ylwVyKKfM3FXipaWaFi6s6dSUVdRmnZr6/PZnx1ZRh5I2j259+rLTMcPdPk1qmt0+TRSVMRLhipb6rRLdafIsqctUTneIWLjcKW2mT68s+ePoYFVuZqcxQyyc0nGzTbW+zXVejRseW5Go8rvqKs4xLm3z8EU8Iy5J+zJU6kZ6NOM/zWsn/UuvdF9WwVuRGr4HiRrKtvjBsVaXiYknhrk1+fQrMHl9OdVRqfEjzvwqUHz+9daPqW2f4ecYcCWzi1w7NbK3ZL27WKbEfFptWTlHtq0n26GShnfHLgqS0SaXbW+5sJ5WpHJ8SVZVlKe+nl2/Pn6kTM7KMVfW+vtp+5hoVTNi8DOV2k3d3Xbt7GKGEkvvcMfWUb+17mb95ZLiwq06MNE5LPqnzL/K8cr2ZsWE4J6aGi06sY83J9tF/L+hNp5m+tvTQxjLHMsZRdTeGf4/39C4zLBWnww1/RepXTopPhTu1u/a/wA3b5JJdTFVxj6+Z876pPkecPOxHPC5GFKE7hqVT9MXsu7X7n5dl8exIjSsbL4WpwUuKXI1z4pno4xrYhWzyb9em6tNwReeKMwjOdo7Ivvs6o2qJ9n+ho1CLnM6n4HwXDG/b9TaoLVPJScU029m6SNvR6PKPRdI+fgAGQAAAAAABR+LKV6SfRv6r/gvCLmeF+JSlHna69VqR1Y6oNE9vPRVjLzOU1JuMizwFbYhZhQ8zMNHE8Jzy/xyO4lFVIbFtm+JXD3NWxM9SZi8U3uVVaoYVp62bVpR8NYJWFxXC7ljmOaccV6Gu/F1PtTEaGCylg2ZW8ZSUuxBzOolc1XGzvot0729WXWZ17kHAYZTqxvy1Nyi9CyRXtHx1GHn9sfcvcnwHBFdXq/U2HC07akbBUdi6+BpZGsk5PUZVZKCUUV2Mnd3IV7FpisE0rlXNGM009ySjJNbGalUpvScfmnZkXGZJRb4oa809pL2PrR9iwp4RnKkn6dnuiJDKo7W+rIuOyRPZ2f97ltqeZxYU2tz1QitsLBqM6bg7SVmZITLvMsCpx03W3r0KKMGbUZa0e/p2JCbbuSKVzxRjoSacQxGSisI9RuSaNK55pxLbLsC5PYwweyrKKyyZkeXcUlodZyfBfDppc92UHhbIeFKcl6Lq+pt0Ilpa0sLLOF4xe+NPRHkj1Y+gG+UAAAAAAAAAAAABpXinKuCbkl5Za+j5o1LEUTreMwkakHGWz+j6mg5zksqUrNacmtmiou6DT1LkdRwy+Ul4cnuvqajXTIdWJd4jDdiuq4crHBo6anVRXSRGxN7FjPDkevS0sZRiTOska3iZakrIqV5N+iJFTK7sk5ThFGTS11VzYnlQZGqsXNF7g90XdJplFNcLJNLF2IqUtLwyGtDXui0zBJRsa7W3JWKxt+ZAlUPa0lJ7EttTcFufJHuitTE5H2M7GsbbWxsGAylVDzmmTfDTPmTZt8Nn3Os2+IS+7pKr/Oq2P2lEqN3Yoq9o1pQlprdPlqr/ubZl9G8i3p+ClWqcbW6X0JbeOpmd7dqktzTKGTylrHVdtSzwvhyb5M6VlfgunBbGwYfKoR2SLGNq2UNTjeOSOZZd4KnJ/dZumT+FI07OWr6fybJGij2ok8LaMSquOKVqqxnB4p07GQA2ksFW3kAA9PAAAAAAAAAAAAAY8Rh4zjwyV0ZAGsnqbTyjVsy8HXu6b+Uv5NZx/hqrHeEvVK690dPPkkas7WEuWxZUeJ1qez3OOVMon+V+zMTyOfOL+aOvVqFytxGXJ8jBWaXU3f+VnJbI5ZVyiT0St+pky3J/htu3/Z0Cpla6GGplKaasZu3WloxhfSU1JmiY+BXOs1oX2aYRxbTWqKPEUSlnDDOso1FKKI06xj+KJQZhkyLBuxaM3xAqhHue4M8aJUybSqmRasw0Y3LHC4fVGPUhnNLctclwt2jpOWYThivQ1Tw1l15LotTeaMdC4sqe2WcTxe41T0oyxifQC0OfAAAAAAAAAAAAAAAAAAAAAAAAAAAPjRinTMx8aPT1PBDnQRjeHRNcTHKB6SqRr2e5Aqq4o6TXtJdPU0TG5a4tqSaa5NHWHAhY/LIVVacb9HzXozUr2yqbrmWtpxCVH3Zbo49XwtiDVpnRM08JNX4PMvZms4vI5x3i/Yqp0JQe6OkoX1Ootma4qRmp0Sw/wDzX0JmEymT5EDgzcdzFLOSHhqHQ2LKMqcmtCwyrwxJ2utOpuGXZVGmtN+psUbVyeWUt7xOMViPMZVlypxS58y0ijzGJ7LqEFFYRyVSo5yywADMjAAAAAAAAAAAAAAAAAAAAAAAAAAAAAAB8cT6ADw4Hh0jMAe5ZEnhbmCplUXuiyB41kzVSS5FM/DtLnBGejlFOO0F7fyWQsR+FHsZuvUfNswwpJGRRPQJEsELeT4fQD08AAAAAAAAAAAAAAAAAAAAAAAAAAAAAAAAAAAAAAAAAAAAAAAAAAAAAAAAAAAAAAAAAAAAAP/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42" name="AutoShape 18" descr="data:image/jpeg;base64,/9j/4AAQSkZJRgABAQAAAQABAAD/2wCEAAkGBxQTEhQUEhQUFhQUFhQWFxQWFxQUFRUYFBcWFhUUFBQYHSggGB0lHBUVITEhJSksLi4uFx8zODMsNygtLiwBCgoKDg0OGhAQGywkICQsLCwsLCwsLC0sLCwsLCwsLCwsLCwsLCwsLCwsLCwsLCwsLCwsLCwsLCwsLCwsLCwsLP/AABEIALcBEwMBEQACEQEDEQH/xAAcAAACAgMBAQAAAAAAAAAAAAAABAMFAQIGBwj/xABAEAABAwMCAwUFBgUDAwUBAAABAAIRAwQhEjEFQVEGImFxgRMykaGxQlLB0eHwBxQjcvEWgqIzQ2IkNIOSshX/xAAbAQACAwEBAQAAAAAAAAAAAAAAAQIDBAUGB//EADcRAAIBAwMCAwYFAgYDAAAAAAABAgMEERIhMQVBE1FhInGBkaHRFDKxwfBC4QYVIzNS8WJygv/aAAwDAQACEQMRAD8A9vCZEygYBIDKBggAQAIAEACABAAgAQAIAEACABAAgAQAIAEACABAAgAQAIAEACABAAgAQAIAEACABAAgDVMiZSGZQAIGCABAAgAQAIAEACABAAgAQAIAEACABAAgAQAIAEACABAAgAQAIAEACABAAgAQAIAEACAMJiBIDKBggAQAIAiuLhrBqe4NHUpSkorLJwpym8RWWUNz2upAwzveJwFmldQXB0qfSKzWZbC47Wf+Lfmofi0WvpPqO2vaVjveEeIz8lbG4izPU6bOPDLi3uWvEtIP76K9ST4ME6coPEkTJkAQAIAEACABAAgAQAIAEACABAAgAQAIAEACABAAgAQAIAEACABAGAgRlAAgYIAEALcQvG0mF7th8z0UZzUVlltGlKrNQieV8d44+u8knHIcgOi4lavKbPa2VjChFJLcr7B0vEqmD3NdZYhsdVTaI2W1JHFk3khqsAyotE4tslseJFjsHKsp1WmQrWqnHdHbcK4gKrZ2cNx+IXRhNSR5y4t3RljsPKZnBAAgAQAIAEACABAAgAQAIAEACABAAgAQAIAEACABAAgAQAIAwmIykMEACABAHCfxD4jEUwf8nP0hc+9n/Sei6HQTbqM4W7plrQVzJRPUU5pywJ0LvSVGOzLp01JHSUO0DQ0TutSq4Ryp2EnLYidxcPMDCXiZJq0dNZZuw81LBFrsX/AeI+zqNPI4Pkd/34LVRnhnLvbfxKbXc78FdA8uZQAIAEACABAAgDV9QDcgeZhLI0m+CMXLPvt+IRqXmS8OfkyUGUyBlAAgAQAIAEAaueBuQPPCBpN8ERvKf32/FR1LzJ+FPnAvwbiArUm1ARDy4t5HTqOmRyxCIvJFxY+pEQQAIAEACAMBMRlIYIAEACAPIv4hVyLkzycuVdfnPY9FS8A57iV3LRlZZHWoR9opfbJaTajYVj1Rgew1a3EEISFJZRe07nCtMLp7jlhfguACnTluUV6DUcnrPDKmqlTPVo+i60XsjwteOmrJeo0SpFQIAEACANajw0EkwBuUDSbeEcnxvtaGd2n8ef6LHVulHZHbs+kSnvMo6d9VqEuJkHlJBHqZB+Xms6qOXJsqUPC2hh/zz/sTCs7k6fA4I8CnmSIU6lOo3HGGuw1bcUczmQpRrNCqWsJnRcM4218B0A9eR/JaqdZS5OTcWUqe8eC4V5hBACdpxFr3OZ7tRnvU3QHRyePvNPJw8sEECKlvgbRVcZ7SNpyGQSOfL0VNWuo8HTtOmzq7yORr9oXVHwDqcepgBYZXDk8Hdh0+NKOWsIivq79DmueBqa5u2wOCfIavmrKblnc53UJwhSxFbsZ4XcuYxkEaQ1oG4MARlLXLOS6FvHwoxa3wdFw/tAQQ1+R8/Q81fC47MxV+nprVHY6WhWDwC0yCtaaayjkSg4PEiRMiCABAGExAkMygAQAIA8p/irZEVdYGHAH8D9Fguob5PT9DrLToZ5tUrlYsHp4kYqIwWZNhURgZNRqZSwDY+/iENhSbKowWSK3uXNyCoLYvemezPbbDjdOjb0mPdqqNY0OiMOgahPnK6yqxhFJnz+rZVK9acorCbePd2EuOdpWvt67WtyaVXTnnoOk/GFH8QnsgfTJwWrPA9wntZSrUqdTID2tdO+4k/ipKuu5nVlOUVODzkvba6ZUEscHDw5eY5K6MlLgyzpzpvElgzc3DabXPqODWNEuc4gNAHMk7JtpbsgcD2p7Ue0YPZFzWnI1DSXbwXNOQDgxg+RwsVev2R6LpfTnJa3s/n/Y4w3GsjEP5EFxa7whxJB9YWF6Ze87D/EWuHUalTzhvGHHPDfZodZxnQN8jlHPoQkp4L3Z+I89iP/WYpuDqrQWnulojU4TJIBPhE9S3oFfSnKT34OJ1i2pW2mUJe3nj0GGcXbUPdJLDlpiCQciRyPVVSftNHRtoKrQjVXdFlaV4O6nHYhVp5R3PZziftGlhPeb8wulRqalg83f23hy1Lhl0rjnnF/xCDYY5jtFenJa8GIB3Y7qD8viDmuHHG5vs7KdxlrbyPP38RNWdfceBmSA0wc7nu7jwzuAufUTe6OrY9U8Cfg3Kw1tn7r90JVyWkgyDvH4rPg9ZScakVKO6fcq7zi7nVmMJJ06GDckEkTBO0GAf7VupJxp59DxXUpQrX/hx4yo/Fvf67HYW/G2ENaRGAJmdln8VI9FKxmm2mMMrBxkHZH5mQcHFYZ1PZ7iulwBODg/mttGph7nFvrTVHK5OzC3HnzKABAGqYjKQwQBlAAgCg7Z8I/mKBgS9gLgOZEZaPHHyVdWGqJrsrjwaifZnz/fMiS3Zcxo93Tn2YjqUTRqAPSwGoYp1oCeCLkRvusgDLjsPxJ5BOMM79jHd38LeO/PkX7uH1KdNtWnoe2JfV0moWYw1tMYH9zjjnylRUd8nA/zC4vaqpRloT2wtvr+w/wBnLmpVqAPqVCOge5g+DCB8kozerCOvX6VbUqWrdvzbZ1PEWinTeXOGkNdIdkgQZh2565kmNwtG2Tl6ZRi2m8epzXY+4LbKmCQSC/zHePdPUzPxCrrv2izpNPNBb+Za/wCpRa/1S4tjAAyXH7sHdRoyedi7qKo06X+rv5efwMWXFK/EvbXt1DLS0GqlbCdNWsPcc+ffAdz2mANnLa5vS5vsuDzlrbOrWhDG0nj4dzm7viJeQCSc56mTkrm5bW59Fp0o01sLXFzDsGIIg9CNiktnklKnGpTcJcNYNrm8LnasFpMwROmdwC06sHkZHToNWiM1k8J+LvOnVHRUuOzWVjzXo/QUPBKlzNWnSe5skfZA0tx3CTLszuB6ypxxTWnJgua9S4qOrU5ZaWjWNpshzgQIgNadjiZcMwQFnlTblk61j1v8NRVJw1YzvnHO/kW1G/gRpcfEAfScKagyyfW4N5UPr/YsOEcWdTuWPbqOQ32fdDnT3Yy6BuPinTeiaefgOrcyuraUVRl557L6HqlnXqO9+kKYjEvDnT0IaIHxK6ab7nnHg8p7c8X1XD2zgH9B9FzLqeZYPedHtdNBM5p1cTOP3tPx38fNZozcWWdR6XSu4eUlw/v6DNBwLSTp0tnBAIHWTyzBxg+KuaUtzxsK1zYzdOMnFrldvf8A35FndnaoipppO0/1CwPJrQ0zgFonY8yd4lWKWVhGWLlGSl3Tz8TTg7vbXDaLWuZLXuL9TXhga0kOIIbInSN57wVSts75PRw/xLVbSnTXrhss6NY06rmOiWktJBkGDuDzBVSzGWD0WI1qUakeGslzY3WVfGW5hrUtj1Dg9xrosPhB9F06csxR4y6p6KskOqwzggDUJiBAwQMykAlxTibKDNTz5DmfJQnNQWWW0KE60tMTzPtJ24qvJFN5YzozB9Xblc6rcTk8J7HqbPpVGmszWX6/Y814jdanlwwTv0J6qpHY0pLAhrUsEdZgvRgHM0fWUlEpnVwiCDpNQe8XhoHhBP1HzWiOOGeVvJzr13GO74Lzs7xeox2Xmm7mfsu8CBg8+R36qEksZRirUp0nipHB0YePaamxTqEAlrPcfOQ6n0Jz3efLMrM4Z4PQ9O6hU8JRuFmPaT49zf6NiXGeLPexzScktEcz32gj4SEqWXNZ9f0NvVaahZTcP/H5ZRFwJr2hzGhznYMQ4taTgaw3IBHkTCtqxUsZPMWfUKtspKGN/Ps/NC17wiqbnRcvD2gNeXsMs0OGpop4BEmW7cj0KnKUacdi61t63ULjNRtru/TyXl8Cy/8A7DqdKrSaYZUY1ukbDS9rhA5YB+AWeE3hp9z2srOlmnKKxo4+WCjbcQZSwaJMw6rKMEXPCGeH2ntA+dhA3EcyST4AD1IV1PY8t/iCcWoJr2t/l/2dV2brOZQe6pPcBa0ZGGTpjx2z1IUmlqyec7IqL/UyHDSS9z3ai1siTqxED7XTkd8qMqmODp9JsKd1OXiN4WNl3yS2FZ0AkkkfvbZVZb3PUxtLejtCCXw3+b3JuH1S+5pAburUh8XtH4qEFma95puGo288/wDF/oe91Dg+RXdPm63Z848du9deo7q4/VcapvJn062ShRivQVouLiGtBJJAAG5JwAFXgKlRQTlJ4SL2tw72dPRDXVDl0ycnADY2iME8yTscXQ22Pn/UrtXNdzituF5+8W4tfCmxsFzqg0jUIAc8ZJbBxBjbaQFohFrPkZHhFHbW+Q54knYEYbk7DrsfXCorTfCPTdAsqE4uvLeSeMdl6+9lzZu7wKyrk9XN5jg6C2wQru5zam6PUeyf/tx5n6BdOh+U8X1L/fZcq8wAgDQKQgSGCBlPxftFSoYJl3QfiVRVrxhybrXp9a44WF5nEcQ4424qSaeqcd4mAOgbMQufO5Unweho9NdCGNWPcU/FLDX7lKi0f+NKl/8AqJVM6jfCXyRtt9Edptv/AOn9zlOI9n+feYerdvUbJRryjysmira0q28JOMvNP9Vwznr+2q0suAe37wwR/cOXotVN06nDwzl3LvLVaqiU4ea2a96/fj1EG3cvaAO6SJHOJ723gr1SWNzmz6o5VFo/LtnPPqevfw04jwwmlR/l2vvHPcNRY54AALtZfUwyACIbnHirKKwkmtzN1Cr4lRulNuHy+BzX8S4F5cAbvrl3oGNBPqSVTV/OyXSo4nKfkv1OPqPDRkkHfEyPFKMX2Nd7cWk4aKjy1xjfD/Q6OweK9Nj9y0aHCdI6hxhpJ3ztyVdSmtRz7TqtW1pOnBJ75yxyo14B1aBIzDmuJ2PeOouPqfJGnG6Mle8rVkozey4S2S+HBRWvGX0XOYC4QXFpExJ5gbHpKtdLVuUo7S5u/b27HmS5uHkTOR722caTGMT0WedPJusb6dpNyjunyjmuIWbwNQ7zB9pvLxcOXnt4qCjg9ba9XoXCwnh+T/m5UF6eDW6hltRPBBzOk4fVFK2FUgGdWD9pxcWtEdIYD/tUkeWv4yur7wl2wvcuX+ozwm+c63qEnvFtUz3Yka3AZxiJ/NS7Getb04XUaX9O31IqLxWoOgQWgODOhZ74bzy1zjHoq5bm21puwvFGT9mW2f0z7n9xa1ugBHVQyemkm9y/7AWZrcRpQO7SJquPLuDu/wDItVtCGqovmYerV1Ts5LvLb7/Q9wceq6p4dI+bO0dsaVxVYfsvcPgSB8vquVUjiTR9HtayqUYyXdIsuzTWUKbrursJZTaI1OJEOLfHcTyGpQS7nG6rVncVFZ0u+8n5L1/nkLs4rVrOLy4tYMNptkN1O93+4jczOY6qcVvk597a0LSkoRWZPu+fX3emCr4ncTVAIDgwaT4mZfB5Z5j7oU3PD2LaPSY1bdOW0nvnyLKjbio0FrhE4cfsujZ8bA/gCOYEJJSWxns69Tptw4VVs+f2a/noasaWmCIIMELO1g9lTqxqRUovKfB0HCyXkBThuZq7UU2excFoaKLB4T8V1qaxFHgruprrSY8rDOCAIlIDKAOZ7adof5dgYw/1H/EBZLmv4awuTq9LsPxE9Uvyo8xuroudLjJ/eAuLObk8s9rSpxisRJ+E1e+EU3uQuY+wzrnNxla+xwk99itumtIzCrkkbKbmuChveGNcDp3VenyOjCu1tLg877T8PFJ4fTGkOw5vJrxzb0a7eORkbQunQrKosPlHleq9OdrLxIfkk/l6fYn7NcIuLuo1tvUaHtBqanvczRoIyHAEyCQValmWDnyoSdJVU01x7ibta+uK/wD6nV7RzKbtbg0e0D2g64GBJLsYOMhVuDbz3L7a58GOmUfZb5KnWq2mjsUalKazDHyHuGXWlxDvceNLh64cPEGD6J8o5/UKbpzjcU/j/Pp8jS9tCx5YdgcdCDs4eYUM4OlCca9NSXcsfZCrRa6Bqb3eW7R+IhSUsM81eUfCquPxQ7wDiXs6jmu/6biQ4ExuSPx+BPJR5OjeWiVKFWHZLPy5NuKXNW2qQHFzHCWOdlxaY+1gyNioYNVC1tLynrS0y7423926+hc9uOy7ralSruph7ajGe0ewezdSquAJa8CWlpJgOgZwTMTfOjpSZVYV6jm6aqe5SWcr37bnC0GFzg1uSTA9VSduVRQi5SH+M3+vRTbhlNob/c4AAu28PmeqbMNnQcXKrL80nn3LyHuzdxp392YI8CDrz5EY81JLbBzerezWjJeX6C1ai+3q6TIc3II5iTpeCORwQVU0d+lKld0k2k0zV1Z9RwES9xAAa0anF2wgCXE48VHGWa6UYUoPD2Xm+Me89x/h72d/k6JdUj29WC/noaPdpz4SST1PgF0qFLQsvlnkep3n4mp7P5Vx6+p1NZ+Fc2c+MTyT+J/BdVT29MbwKg5yMNf8Meg6rFXhl5R6XpV1pj4cvh9jgeI3xqODRhjBpY3OzRufExKzHQtrdUk5v80t2/29yHg72TTgA04MZzUfMD00/wDBWLZHn23e3mM+yv0X3KdjFUz1KLKwqOaZaYnBG4I6EbEKOWiu4tqdeGios/qvcy5pVfaYeyehHvN8BJAI8D45BMqWz5OVStLmylmhLVHvF7fXjPrt7mdp2K4P7R4J91sEiIPhI8Y+u6vo0ssh1DqC8PC2fk+x6aAugeXMoAEAQhTAzKQHi3FeIfzF7Uc491pIA8t/y9Fxqktc22e4tKXgWsUuWVHE6rdZ07TsssludOhnTuRW13pMqPBbKOpYLGp2geeaeqRnjZwXYltb/UclSTFOklwO1KkCQpvgpS3wclxlusPH3gR1zuMc8gH0RRlpmmXXdCNa2lCXl9VwVPYDi4tb5jqkCnUDqZI91usQHR0mJ8DPJdaLT3PDyjOg3CXDOw/itY6207hoyz+m/wDtJJYT5OLh/uCjVXdG61aeYS4Z5sP3+hVeckKtloeqk8P+dx1tq3TJcROw/XkoZeSl309Lp1Fks+HXFKswU67i17R3XyZ+ciEqkWt0Z7a7qW79njyLPhfCXMLwHNqMcJBaTILerfESPgoakWXlzTuIppNSX6FZxHhlRtRxwGlxcC4gb523RlHRo9RoRoRjN74w1gsOFcUp/wDSr6XsaQQDGCPuncfrncy2mt0cVVpU6jlSePsegnt2ys003Mpua4EODstLTvqEmRyhW/iZd0RjVaeTjLrglq1xeDUaDuxrwGgOHuy4F0QdiZyqHN52Rv8A80rOOGk/XBX1X2TP+yHEc3VKh+TYCajJlb6lcP8Aq+hXX3Fg+BTaxrR9logHbcczgZVsINdzJUnOq8ybZ0Vt2kaabWVaeoAYbUaHt8xP1VcqbyEJ1IbxyvdlD3De0NrSeKjKdJlQCA8N2BGdIcO6YxIE5IQlOLyi2V5WlHTKTa8joLPtkHO7td2Z30x8Axp+f6N1qiF+I2xoX1+5c0u0BdMVHEN3w0j55+al480Crp/0L6lXf8apvxUPLIAHjjc+P7KXi1JdhxuZR4Rz9e7s6Pep02ucTu8Au9HES39MqqUZtjrX1ers5PHktkc/xxgLaYYC0P1VHdNy1ve8Id8VY08HV6KlFSm/cLUqIICWDtqoWNtapaRuukddwDs655BcNLep/Ac1fToNnMuuoxisR3Z6Vwug2m0NaIHzPiVuUFFYR5ytUlUlqkWKRSCABAC4KmBir7pHgfok1sNHzwLz2deoTk63/UriPZs9/BKdGPuQpc3WpxPVVNZNdP2Vg1FVR0l2oyHIwSyNWtQyE0QkXRf3N1OS2MqftFDcGTHiPgoQ5L60lCk5PyZNwbgcUX0nsYW1dJfUqCQ0NnS2kJB1STnG++IPRpz1cP7nhqtbx2orhfMvHUGhha8mrILdTyXHQcBoBMN7sAxExKu7E6cNL9Tin8MZSc4udLRsOcb9798vRZ299hXV3qxCPJWXtzqONlJbFlCzS9qpuxUwdwE8s2eDSfMV8i74NWdSpudnSYgSeUzHht8PBQktXJyrynTUlGktxOqHVXzJhx3kwOWd09SiabbpLmszz7l9y4rWlsxtDSC95rUxUc7WAaeS8Bs88DqpxqQkQvLF2+ltcvHOTpLylZsYDRptDifeBeCAMnBOeQ9SeSjKUZL2Si8oOh7MlhslZwVrmh1xqc450SWtbOwOmCT6/RSjBIKNtHGZDNG3pU/cp02+TWyfM7lSybI0orhEPFuM+wZLQC90hg+rj4CfmFGU9KNVC38WWOxxut9R5fUcXOduTkn8h4LFOTZ6ClSjCOlLYuLCg1zmh4BBPMAqnXLOzFWt6MovME/gi/veylBwmnFF0Yc0kjrlpMH0halJ9zzlaxpTTUVh+gnwi5aKPfcQYGQYPuPqbx0pnpsnLaOTl2NCNSuoS7vH1Ky5uBmJPiT+H+FSqsj1keiWuN4/ViZqEuGpkiero3nrsrqdXOzOb1Ho9OlDxKXC5R19k0VGCQ0tGBjEADAB9PitVOPOTkUJOKeCwocKpc6bfgrtEfItdzU82XNlaMZ7rGjyAn4qyMUuEUTqzly2XVopozyZcWxTKmPNVZEygAQArKmBmUAeB9v+FG3vKnJrzqb4g/pC5NeGmTPZdLuVUoJd0cy5yowdWMgbWSwWKRIKqWCWRii9GBORZUroxCCt4zkrX1ZeACJcSBPOeQ89vVOEcswdYuFTtmu72Gv9W50vp6QBG5M48PDktXg7Hh/Uks30Xy+3gPP2MsM+A2Bwdjy5KMk48mx3VapBQk9ly/uzn7l7qmppEcz17vI9P0U4SwbLuyhQoZi8vK3+wrXthPRSNVGWqnF+iNrOxky4wxu569AOv5SmQuK6pQ9RqvU1R0Ax/jkqpS8i/pllheNU5fHp/djNmwSs8mehikkM8apBraWnOXE9MBsfiraK5PNf4gqSfhr/ANn+gw+TUeB7jRjq4yM+hLvgj/bp+pCk/wAd1BSlwsfRL9ZDNpxB7CGlxc3ocx5E7KNKs1szvXNlCosxWGWQrzkLVlM4s14f5tjmeNVi6pJIjZsEHA542nJ9VRUllnVsNLhmPzx+nma2p5rO0dLJO27jw8lHSSJRfuJEuO43lSUQaik9jeyuf6L3dHgf8Azbye74rVU2geI6RBTvYfF/Rlxw2tTeAHNbI8Asya7nr6sZp5ix91jTqEbSNlNYbM7lOKwW9nQAaGgRpx+q6dJ5ieXuKfhTwuB+kxWozNjlFMrbLa0apFbZa27UyA81VsRlAAgBRTACUDOY7b9nhd0sD+oz3fEfd8+nr1VFanrRss7p0J57HhvELF9Jxa4HC5zi0eupV41FlFeSlg0KZuyUtJLWPWwKWkTmhmvWDR4lDQoyzuc/Vqk1A6ZA5fU5/e3VaYRUY4Z5rqLq3ctdNZitl9/52RZ3lt/MHVSEuM62bGd3OA6ZyOXkUsyiZrCnQm3Cqt/j8jNPhxYwSYP3eh8T1VU5Pk9BbUaVLMILCf1NmUpcXPeB3dMu3O25549dkQk2jkdWdOmlRh55x2Rq6xa4ktqNJ3jS+BA6gHHpyVik1yjFRvVCCi1wQXXd7ocxzB90nJxkg5BMdIjCk3tkutabuq+qX5V/MfcxQpSfwWeTPUQ9TrOD2FNrNdQiYkDCUUuWVVqs9WiJU8YPtXBrRjcHbdwBPkI+atpbJs4XW5e3Th3Sefjj7G1rW003OJiHGZwACSfxHwSqJtbFXSbilRrSlVeFjn5C11xVryG02yTzM+kAbqMaH/I2XPXJN6Ldc93+y+/yNaT4cPaZOYz3WuHu42O2/ipxms4RKPTajj41w9Uucc4/v9CtY5Vs70CZlWAlgnqQe1SwPUSNqaYc6QOXLURGB8fmpxg5MwX3UadvDzb4Q3Yz/Lv8aoHTlP1A+KtrcI890ecKdxqqNLCfLx6E9teNpkFzgM7Ahx+DZj1hZ405Nnoa/V7OEcKWfdv/AD5lja8YfVI9jSxMa6h0tHm1oJJ8AeiscIx/MzBSv611lUKe3dyfHy/ZnYcJY4wXu1OgZALW4xhs+PMla7bDZhvqUoJOcsv5L4ItmhazltjluxNEWy3taakVstKDEmRGQoACABACMqYASgCJ5SYzlu03ZyncScNf15O/uHXx+qonTUjZb3U6XuPN+KdlalImaZI6t7w+W3qszptHapX0ZdynNppOxUNJrVfPc1ruLGzpcB1IIHnJ39FHHkT8WMVqk9kUlxcOcTOPA7+vTy/wpJKPvKJTqXCxjTDy7v3+S9OTWk1Js004JHQ2VxSNNrXs77DLKrCWVB/ubv5GQoKq4lNfpsK0tT293I5fS6lM6jIkwA4xuXRifIDyUJSTWS2hSlSlplLPw3/nwOatyDVcXDUQAQ3JnTEiOeBt8log/ZSR53qtFxrOfmZueLOcO5DWjoI+Qx/hT8NLkwUqbqNRRLYcLfVgwGM5OdMH+0bn6KuTOxTr0bKGnOWX9vw2i0RqBPV7msz/AGFzY9ZVWF3Kp9Vup/7awvRZ+rJri3JHdqAgTHs9BxvEsOBgKS04OfUua8n7UpfNr7FRxSoWwHOmGugRExAAM8hM45+oVkN1sUZbeWKUAalKJOXDGT1/JSeEwbGuE24bJI7/AK93wjqqKk8vCPUdKsI06ca0t5P6L7/9EHEBuq48nclvEWoX7gA06S0ci1h+ZEq050qEZ7ptPzTY5Tv2b6Gj/Ywj6BLYw1bO7/oqt/FoLi8dB0vA8GgMP0U4qLOTcULuCzPLXvbKoXTi8a3OI96CSRIwCZ+q0YxHYwItGajRqUiB33M9nkSHNMl0z3ZaHNk9YUds5HhvYXtbNo97vH/j8slZ6lZvg9TYdBp4U7jd/wDFPb4vv9DsLZwLaYbyGw5cogbc1S3nB2YwjTTSWEuDteC2+J8h+/kulbRwsnlep1VKaii4p2i1YOW2P29smQbLCjTTIjtMKLYiRRAEACAK+VMDBKQEbyhjE7gqDJIpuIbFQZYjluIMVTNETlu0LsjoFmk3k7dGEZR3KC/cwgBrQI58z4kpZNEItMUpNUWzXBDbMQqmaYlrYVpBadiiCKqy7lFxW3h3iCrqbxsc67t414C5vQMulxGctafWSVoisnnqlpUo+1kYfxB9QyXOzzJJ+QwFW9tkdK26fT/NN5+iBzlWzsU0orEVgj0mZBgjmEJkasFNYkso6E2ArUWF86iBnoc7H7OI/wDsd1NNxeTyF1CMK0ox4TE6NIUnaHPJI22HTBE4Pn4bIlLJFW9Vw1qLx7i2ZS72RuBB3kegh3LLZjYhVuOXk6Fh1N0F4U/y/Vf2KzjTIJjYqHc9TTmpwTW4hxKyNPQ4DuvYw+TtIn81olHuYKFbU3HyF2jCrwaXJG1GmXOaBzI/VNIouKihTlJ9kb31gcOmBO84nwjM/vyvU8Hk6NCpWlpgtw4fqYdU96RmZkdDPI7ecJSkpLYK9CpRlpmsMuGUs42OW+RyFjaPc2lyqtCM/Nb+/udN2fsS5wHiB+itpU8sz3lyoRZ6TbWwAAHJdWMcLB4+pUc5ZZYUaSZU2NU6akIYY1JsRM1RYjZIYIAEAVqmBglICKo5DGI3DlBk0U965QZNFBeBVsuicrxulMhZpo7lrPMUzl6rFVk6CIhhBdEka9RwWKQzQeRshIjJ52M8QOoTzUzNxsU7qOogeKugZLhLDySew0u0jbl5fv6ImtyNtP8A016EjgqmbIs3o5MISyKvVVKm5vsizp3zmsw494Q0fdEmTkdeY/BXTaSwecsLN3M3Unxnf1fkLNoTvv8AP1WfJ6mMUuB23bjTJg8pxPI55+Kalgy3PT6Nf2pLD81sSV7SRpcS4HY7uB/Ebf5U9pHNhTuLHOh6oeXf+fzA/f0mvYBggYx4bK9YaKadXfUiidbFpgjHIqtxwdOnVU1lDFtVLBAYxwyQSA14J377RqI8CVHgrr2yr8ya/cWrse8idhsBMDylRbyarW3pUFiHz7snt7UwQZyP3+/8qKeGO8toXNPS+ez8i44XT1RT/wC63Zp3e0z3m42BmfM+CscW90ciwqytpSoVdu6/c9H4Bwv2QDne9Ef2jwHU81so0tO75Mt5deK8Lj9TpLdi0HPY9SYmRJ2tSbESgKIGwSEZQMEACAKwlTEaOKQyCo5AxG4KgyaKa8coMmimuQostTKbidvIkbjl1CpnHO5uta2l4fDOWvLedln0nZhUK2pRISwXKaMNpFGCetDtvS6owQlMmrDCkkUuRBRtuavhHG5zLmtqelG9a1kSNwnKOSqjV0S34IHW+oeKqaOnCoQtoxuJ/L9TpHqiKxlma/zW0UY93v7kbaS5xcdyq3udKlGFOChHhD9tSMKGC1zQ9SpQpJEZT2Gre3JMn0WmlDucm8uP6F8Rv2Kuwc7UBtQcESE9OQU2t0ajg4OxI88qDopmiN7Jc7k9Hs6T9ofApfh/Us/zHHYs7XswPtP+DfxJTVt6lcupy7IuaXAqGnS5gdBkEzqafvMcILHeLYKujSijBWuJ1fzFzwy0czBqPe3kKkOcP/kEFw/uk+KsUcGdsvLdqkQHWNQxEoCiI2CQGyQAgYIAEAVMqYjRxSGQVCgYjXUWSRUXig0TRVVgkWJizqajglkq7/hAfluHfI/kq5Us8GyjduG0t0Udxw97feafMZHxCqcGjfC5hLhi4pJYLfFXmTU7dx2afhA+KkoNlc7iEeWTNsOvw5KyNPHJiq3bltHgk/llZgy6gNujAtRobKcjf6qMqeS6ncOO3YhqWpEyDy8sT+ZVUoNGylVg5as+hG2iFXg2KohulRJ2BPopKDfBCdxGPLH6Fn974fmVdGjjkxVb1vaI61iuwYHImp0JTwRybtt08C1Dlvbp4IuQ/RpQmQbHGBMjkcoNTFks7diZBllQagQ20KLEbhIDKQAgAQBlAAgZTkqYjRxQNEFRIYnWQMq7tqgySK2q1RwTTIS1A8mmhA8mpYgMkbmJjyQvoygMi77ZA9Rr/LIDJn+VQLUY9ggeTYW6AyStt0YHqN/YJiyZbbowGobo2qCLkWNCz8E8EXI2qWSeBajFKjCBNjTaaZHJLTppgWFvTTEy0t6aCI9SahiJwoAbBIAQAIAEACABAFOVYBo4pDIXoGK1QkMr7hiiMrqtNIZAWJDyY0IwPJgsQGSN1NA8mhpIDJs22TFknZYIwLUbPsUYDIrUtYRgeTAop4Hk2FJGAybNooFkYpW6BZLC3tk8CbLGjbpkcm7rZPAZIHWqANBRQA1RtkCyP29KExZLCkxMQw0KLESBRGZQAIAEACABAAgCnKmBG5IZE5AEFQJDFKzEhidSilgZCaCMBkPYIDJg0EsBkjNugeSSnaJ4FkapWaeAyMstkYEZfbowArWtUYGKPtkBkj9igMktOggMjtG1TwIfo0E8AOU6SBEns0xEb6KANRQQGRinSQBO1ieBDNMJMRIFEDcJAZQMECBAAgAQA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44" name="Picture 20" descr="http://www.itcturkiye.com/dosyalar/salkim_domates.jpg"/>
          <p:cNvPicPr>
            <a:picLocks noChangeAspect="1" noChangeArrowheads="1"/>
          </p:cNvPicPr>
          <p:nvPr/>
        </p:nvPicPr>
        <p:blipFill>
          <a:blip r:embed="rId2" cstate="print"/>
          <a:srcRect/>
          <a:stretch>
            <a:fillRect/>
          </a:stretch>
        </p:blipFill>
        <p:spPr bwMode="auto">
          <a:xfrm>
            <a:off x="395536" y="260648"/>
            <a:ext cx="4762500" cy="3171826"/>
          </a:xfrm>
          <a:prstGeom prst="rect">
            <a:avLst/>
          </a:prstGeom>
          <a:noFill/>
        </p:spPr>
      </p:pic>
      <p:pic>
        <p:nvPicPr>
          <p:cNvPr id="1046" name="Picture 22" descr="http://images.gittigidiyor.com/6752/Salkim-domates-tohumu-ciliegia-10-tohum-911__67526959_0.jpg"/>
          <p:cNvPicPr>
            <a:picLocks noChangeAspect="1" noChangeArrowheads="1"/>
          </p:cNvPicPr>
          <p:nvPr/>
        </p:nvPicPr>
        <p:blipFill>
          <a:blip r:embed="rId3" cstate="print"/>
          <a:srcRect/>
          <a:stretch>
            <a:fillRect/>
          </a:stretch>
        </p:blipFill>
        <p:spPr bwMode="auto">
          <a:xfrm>
            <a:off x="5076056" y="260648"/>
            <a:ext cx="2933700" cy="2933701"/>
          </a:xfrm>
          <a:prstGeom prst="rect">
            <a:avLst/>
          </a:prstGeom>
          <a:noFill/>
        </p:spPr>
      </p:pic>
      <p:pic>
        <p:nvPicPr>
          <p:cNvPr id="1048" name="Picture 24" descr="http://t0.gstatic.com/images?q=tbn:ANd9GcScPs0bRl9c9OCnCxMRe_BE1TOaWcqjACowOXFnhE-GWicRyM3PeA"/>
          <p:cNvPicPr>
            <a:picLocks noChangeAspect="1" noChangeArrowheads="1"/>
          </p:cNvPicPr>
          <p:nvPr/>
        </p:nvPicPr>
        <p:blipFill>
          <a:blip r:embed="rId4" cstate="print"/>
          <a:srcRect/>
          <a:stretch>
            <a:fillRect/>
          </a:stretch>
        </p:blipFill>
        <p:spPr bwMode="auto">
          <a:xfrm>
            <a:off x="5680720" y="3789040"/>
            <a:ext cx="2232248" cy="2232248"/>
          </a:xfrm>
          <a:prstGeom prst="rect">
            <a:avLst/>
          </a:prstGeom>
          <a:noFill/>
        </p:spPr>
      </p:pic>
      <p:pic>
        <p:nvPicPr>
          <p:cNvPr id="1050" name="Picture 26" descr="http://t0.gstatic.com/images?q=tbn:ANd9GcRPcGOxGgssPZURSrCi8ySv25ficScPtReq6VNzmvGU9XemVsn0Fg"/>
          <p:cNvPicPr>
            <a:picLocks noChangeAspect="1" noChangeArrowheads="1"/>
          </p:cNvPicPr>
          <p:nvPr/>
        </p:nvPicPr>
        <p:blipFill>
          <a:blip r:embed="rId5" cstate="print"/>
          <a:srcRect/>
          <a:stretch>
            <a:fillRect/>
          </a:stretch>
        </p:blipFill>
        <p:spPr bwMode="auto">
          <a:xfrm>
            <a:off x="2987824" y="3573016"/>
            <a:ext cx="2466975" cy="18478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2071678"/>
            <a:ext cx="8229600" cy="4054485"/>
          </a:xfrm>
        </p:spPr>
        <p:txBody>
          <a:bodyPr/>
          <a:lstStyle/>
          <a:p>
            <a:r>
              <a:rPr lang="tr-TR" dirty="0" smtClean="0"/>
              <a:t>Domatesin </a:t>
            </a:r>
            <a:r>
              <a:rPr lang="tr-TR" dirty="0" err="1" smtClean="0"/>
              <a:t>Kristof</a:t>
            </a:r>
            <a:r>
              <a:rPr lang="tr-TR" dirty="0" smtClean="0"/>
              <a:t> </a:t>
            </a:r>
            <a:r>
              <a:rPr lang="tr-TR" dirty="0" err="1" smtClean="0"/>
              <a:t>kolombun</a:t>
            </a:r>
            <a:r>
              <a:rPr lang="tr-TR" dirty="0" smtClean="0"/>
              <a:t> ikinci Amerika seyahati dönüşünde </a:t>
            </a:r>
            <a:r>
              <a:rPr lang="tr-TR" dirty="0" err="1" smtClean="0"/>
              <a:t>Avrupaya</a:t>
            </a:r>
            <a:r>
              <a:rPr lang="tr-TR" dirty="0" smtClean="0"/>
              <a:t> getirildiği düş.</a:t>
            </a:r>
          </a:p>
          <a:p>
            <a:r>
              <a:rPr lang="tr-TR" dirty="0" err="1" smtClean="0"/>
              <a:t>Hakında</a:t>
            </a:r>
            <a:r>
              <a:rPr lang="tr-TR" dirty="0" smtClean="0"/>
              <a:t> ilk yazı </a:t>
            </a:r>
            <a:r>
              <a:rPr lang="tr-TR" dirty="0" err="1" smtClean="0"/>
              <a:t>avrupada</a:t>
            </a:r>
            <a:r>
              <a:rPr lang="tr-TR" dirty="0" smtClean="0"/>
              <a:t> 1554</a:t>
            </a:r>
          </a:p>
          <a:p>
            <a:r>
              <a:rPr lang="tr-TR" dirty="0" smtClean="0"/>
              <a:t>1576 da </a:t>
            </a:r>
            <a:r>
              <a:rPr lang="tr-TR" dirty="0" err="1" smtClean="0"/>
              <a:t>ingiltereye</a:t>
            </a:r>
            <a:endParaRPr lang="tr-TR" dirty="0" smtClean="0"/>
          </a:p>
          <a:p>
            <a:r>
              <a:rPr lang="tr-TR" dirty="0" smtClean="0"/>
              <a:t>1793 yılında ilk kez Fransa</a:t>
            </a:r>
          </a:p>
          <a:p>
            <a:r>
              <a:rPr lang="tr-TR" dirty="0" smtClean="0"/>
              <a:t>Ülkemize ilk Osmanlı Devleti zamanında</a:t>
            </a:r>
          </a:p>
          <a:p>
            <a:r>
              <a:rPr lang="tr-TR" dirty="0" smtClean="0"/>
              <a:t>Bayraktar 1900 </a:t>
            </a:r>
            <a:r>
              <a:rPr lang="tr-TR" dirty="0" err="1" smtClean="0"/>
              <a:t>lerde</a:t>
            </a:r>
            <a:endParaRPr lang="tr-TR" dirty="0" smtClean="0"/>
          </a:p>
          <a:p>
            <a:endParaRPr lang="tr-TR"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429124" y="500042"/>
            <a:ext cx="4214842" cy="5973910"/>
          </a:xfrm>
        </p:spPr>
        <p:txBody>
          <a:bodyPr/>
          <a:lstStyle/>
          <a:p>
            <a:r>
              <a:rPr lang="tr-TR" dirty="0" smtClean="0"/>
              <a:t>Tepe alma yapılmış ve koltuk sürgünleri koparılan bitkilerde, yaprak ayasından tomurcuklanma ile sürgün oluşmakta çiçek salkımı meydana gelebilmektedir.</a:t>
            </a:r>
          </a:p>
          <a:p>
            <a:r>
              <a:rPr lang="tr-TR" dirty="0" smtClean="0"/>
              <a:t>Bu durum özellikle generatif gelişmeye zorlanma halinde, bitkinin hayatını devam ettirme isteği şeklinde yorumlanmaktadır.</a:t>
            </a:r>
            <a:endParaRPr lang="tr-TR" dirty="0"/>
          </a:p>
        </p:txBody>
      </p:sp>
      <p:pic>
        <p:nvPicPr>
          <p:cNvPr id="4" name="Picture 12" descr="http://img714.imageshack.us/img714/8655/image1mk.jpg"/>
          <p:cNvPicPr>
            <a:picLocks noChangeAspect="1" noChangeArrowheads="1"/>
          </p:cNvPicPr>
          <p:nvPr/>
        </p:nvPicPr>
        <p:blipFill>
          <a:blip r:embed="rId2" cstate="print"/>
          <a:srcRect/>
          <a:stretch>
            <a:fillRect/>
          </a:stretch>
        </p:blipFill>
        <p:spPr bwMode="auto">
          <a:xfrm>
            <a:off x="1" y="0"/>
            <a:ext cx="4214809"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70000" lnSpcReduction="20000"/>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Domates salkımında yaprak teşekkülünün oluşması</a:t>
            </a:r>
          </a:p>
          <a:p>
            <a:endParaRPr lang="tr-TR" dirty="0"/>
          </a:p>
        </p:txBody>
      </p:sp>
      <p:pic>
        <p:nvPicPr>
          <p:cNvPr id="4" name="Picture 2" descr="http://i22.photobucket.com/albums/b333/1billp/TomatoRutgersB061007.jpg"/>
          <p:cNvPicPr>
            <a:picLocks noChangeAspect="1" noChangeArrowheads="1"/>
          </p:cNvPicPr>
          <p:nvPr/>
        </p:nvPicPr>
        <p:blipFill>
          <a:blip r:embed="rId2" cstate="print"/>
          <a:srcRect/>
          <a:stretch>
            <a:fillRect/>
          </a:stretch>
        </p:blipFill>
        <p:spPr bwMode="auto">
          <a:xfrm>
            <a:off x="0" y="0"/>
            <a:ext cx="9144000" cy="5715000"/>
          </a:xfrm>
          <a:prstGeom prst="rect">
            <a:avLst/>
          </a:prstGeom>
          <a:noFill/>
        </p:spPr>
      </p:pic>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a:t>
            </a:r>
            <a:endParaRPr lang="tr-TR" dirty="0"/>
          </a:p>
        </p:txBody>
      </p:sp>
      <p:sp>
        <p:nvSpPr>
          <p:cNvPr id="3" name="2 İçerik Yer Tutucusu"/>
          <p:cNvSpPr>
            <a:spLocks noGrp="1"/>
          </p:cNvSpPr>
          <p:nvPr>
            <p:ph sz="quarter" idx="1"/>
          </p:nvPr>
        </p:nvSpPr>
        <p:spPr/>
        <p:txBody>
          <a:bodyPr/>
          <a:lstStyle/>
          <a:p>
            <a:r>
              <a:rPr lang="tr-TR" dirty="0" smtClean="0"/>
              <a:t>Erselik</a:t>
            </a:r>
          </a:p>
          <a:p>
            <a:r>
              <a:rPr lang="tr-TR" dirty="0" smtClean="0"/>
              <a:t>Beşer adet çanak ve taç yaprak</a:t>
            </a:r>
          </a:p>
          <a:p>
            <a:r>
              <a:rPr lang="tr-TR" dirty="0" smtClean="0"/>
              <a:t>Taç yaprakların iç kısmında erkek organ topluluğu meydana gelir.</a:t>
            </a:r>
          </a:p>
          <a:p>
            <a:r>
              <a:rPr lang="tr-TR" dirty="0" err="1" smtClean="0"/>
              <a:t>Flamentler</a:t>
            </a:r>
            <a:r>
              <a:rPr lang="tr-TR" dirty="0" smtClean="0"/>
              <a:t> kısa </a:t>
            </a:r>
            <a:r>
              <a:rPr lang="tr-TR" dirty="0" err="1" smtClean="0"/>
              <a:t>anterler</a:t>
            </a:r>
            <a:r>
              <a:rPr lang="tr-TR" dirty="0" smtClean="0"/>
              <a:t> belirgindir ve birleşerek konik bir yapı kazanırlar.</a:t>
            </a:r>
          </a:p>
          <a:p>
            <a:endParaRPr lang="tr-TR" dirty="0" smtClean="0"/>
          </a:p>
          <a:p>
            <a:endParaRPr lang="tr-TR" dirty="0" smtClean="0"/>
          </a:p>
          <a:p>
            <a:endParaRPr lang="tr-TR"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16" descr="http://pcdn.500px.net/9320755/22db3a59cff48f5e85aa4035e84d699cac3c84de/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a:t>
            </a:r>
            <a:endParaRPr lang="tr-TR" dirty="0"/>
          </a:p>
        </p:txBody>
      </p:sp>
      <p:sp>
        <p:nvSpPr>
          <p:cNvPr id="3" name="2 İçerik Yer Tutucusu"/>
          <p:cNvSpPr>
            <a:spLocks noGrp="1"/>
          </p:cNvSpPr>
          <p:nvPr>
            <p:ph sz="quarter" idx="1"/>
          </p:nvPr>
        </p:nvSpPr>
        <p:spPr/>
        <p:txBody>
          <a:bodyPr/>
          <a:lstStyle/>
          <a:p>
            <a:r>
              <a:rPr lang="tr-TR" dirty="0" smtClean="0"/>
              <a:t>Erkek organ topluluğunun iç kısmından 1 adet dişi organ vardır.</a:t>
            </a:r>
          </a:p>
          <a:p>
            <a:r>
              <a:rPr lang="tr-TR" dirty="0" err="1" smtClean="0"/>
              <a:t>Ovarium</a:t>
            </a:r>
            <a:r>
              <a:rPr lang="tr-TR" dirty="0" smtClean="0"/>
              <a:t> yuvarlak şekillidir.</a:t>
            </a:r>
          </a:p>
          <a:p>
            <a:r>
              <a:rPr lang="tr-TR" dirty="0" err="1" smtClean="0"/>
              <a:t>Stilus</a:t>
            </a:r>
            <a:r>
              <a:rPr lang="tr-TR" dirty="0" smtClean="0"/>
              <a:t> ince ve uzuncadır, uç kısmında genişlemiş bir </a:t>
            </a:r>
            <a:r>
              <a:rPr lang="tr-TR" dirty="0" err="1" smtClean="0"/>
              <a:t>stigma</a:t>
            </a:r>
            <a:r>
              <a:rPr lang="tr-TR" dirty="0" smtClean="0"/>
              <a:t> bulunur.</a:t>
            </a:r>
          </a:p>
          <a:p>
            <a:r>
              <a:rPr lang="tr-TR" dirty="0" err="1" smtClean="0"/>
              <a:t>Sepaller</a:t>
            </a:r>
            <a:r>
              <a:rPr lang="tr-TR" dirty="0" smtClean="0"/>
              <a:t> yeşil, </a:t>
            </a:r>
            <a:r>
              <a:rPr lang="tr-TR" dirty="0" err="1" smtClean="0"/>
              <a:t>petaller</a:t>
            </a:r>
            <a:r>
              <a:rPr lang="tr-TR" dirty="0" smtClean="0"/>
              <a:t> ise sarı renklidirler.</a:t>
            </a:r>
          </a:p>
          <a:p>
            <a:r>
              <a:rPr lang="tr-TR" dirty="0" err="1" smtClean="0"/>
              <a:t>Anterler</a:t>
            </a:r>
            <a:r>
              <a:rPr lang="tr-TR" dirty="0" smtClean="0"/>
              <a:t> olgunluk  esnasında yeşilimsi sarı renk alırlar.</a:t>
            </a:r>
          </a:p>
          <a:p>
            <a:endParaRPr lang="tr-TR"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4" descr="http://pollinator.com/gallery/tomatblosparts.jpg"/>
          <p:cNvPicPr>
            <a:picLocks noChangeAspect="1" noChangeArrowheads="1"/>
          </p:cNvPicPr>
          <p:nvPr/>
        </p:nvPicPr>
        <p:blipFill>
          <a:blip r:embed="rId2" cstate="print"/>
          <a:srcRect/>
          <a:stretch>
            <a:fillRect/>
          </a:stretch>
        </p:blipFill>
        <p:spPr bwMode="auto">
          <a:xfrm>
            <a:off x="0" y="0"/>
            <a:ext cx="4643438" cy="6858000"/>
          </a:xfrm>
          <a:prstGeom prst="rect">
            <a:avLst/>
          </a:prstGeom>
          <a:noFill/>
        </p:spPr>
      </p:pic>
      <p:pic>
        <p:nvPicPr>
          <p:cNvPr id="5" name="Picture 2" descr="http://1.bp.blogspot.com/_v97lcEzB6Bw/Sw9goYrqsSI/AAAAAAAACjA/0Xc8yRCxBVU/s1600/016.JPG"/>
          <p:cNvPicPr>
            <a:picLocks noChangeAspect="1" noChangeArrowheads="1"/>
          </p:cNvPicPr>
          <p:nvPr/>
        </p:nvPicPr>
        <p:blipFill>
          <a:blip r:embed="rId3" cstate="print"/>
          <a:srcRect/>
          <a:stretch>
            <a:fillRect/>
          </a:stretch>
        </p:blipFill>
        <p:spPr bwMode="auto">
          <a:xfrm>
            <a:off x="4643438" y="0"/>
            <a:ext cx="4500562"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a:t>
            </a:r>
            <a:endParaRPr lang="tr-TR" dirty="0"/>
          </a:p>
        </p:txBody>
      </p:sp>
      <p:sp>
        <p:nvSpPr>
          <p:cNvPr id="3" name="2 İçerik Yer Tutucusu"/>
          <p:cNvSpPr>
            <a:spLocks noGrp="1"/>
          </p:cNvSpPr>
          <p:nvPr>
            <p:ph sz="quarter" idx="1"/>
          </p:nvPr>
        </p:nvSpPr>
        <p:spPr/>
        <p:txBody>
          <a:bodyPr/>
          <a:lstStyle/>
          <a:p>
            <a:r>
              <a:rPr lang="tr-TR" dirty="0" err="1" smtClean="0"/>
              <a:t>Anthesis</a:t>
            </a:r>
            <a:r>
              <a:rPr lang="tr-TR" dirty="0" smtClean="0"/>
              <a:t> esnasında, </a:t>
            </a:r>
            <a:r>
              <a:rPr lang="tr-TR" dirty="0" err="1" smtClean="0"/>
              <a:t>anterler</a:t>
            </a:r>
            <a:r>
              <a:rPr lang="tr-TR" dirty="0" smtClean="0"/>
              <a:t> dış kısımlarından uzunluğuna çatlayarak, polenler bu yarıklardan dışarı çıkarlar.</a:t>
            </a:r>
          </a:p>
          <a:p>
            <a:r>
              <a:rPr lang="tr-TR" dirty="0" smtClean="0"/>
              <a:t>Polen miktarı oldukça bol ve polen kümesi sarı renklidir</a:t>
            </a:r>
          </a:p>
          <a:p>
            <a:r>
              <a:rPr lang="tr-TR" dirty="0" err="1" smtClean="0"/>
              <a:t>Anthesis</a:t>
            </a:r>
            <a:r>
              <a:rPr lang="tr-TR" dirty="0" smtClean="0"/>
              <a:t> safhası, taç yaprakların birbirlerinden ayrılarak açılmaya başladıkları, yani tam çiçek açımı zamanına denk gelmektedir.</a:t>
            </a:r>
            <a:endParaRPr lang="tr-TR"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a:t>
            </a:r>
            <a:endParaRPr lang="tr-TR" dirty="0"/>
          </a:p>
        </p:txBody>
      </p:sp>
      <p:sp>
        <p:nvSpPr>
          <p:cNvPr id="3" name="2 İçerik Yer Tutucusu"/>
          <p:cNvSpPr>
            <a:spLocks noGrp="1"/>
          </p:cNvSpPr>
          <p:nvPr>
            <p:ph sz="quarter" idx="1"/>
          </p:nvPr>
        </p:nvSpPr>
        <p:spPr/>
        <p:txBody>
          <a:bodyPr>
            <a:normAutofit/>
          </a:bodyPr>
          <a:lstStyle/>
          <a:p>
            <a:r>
              <a:rPr lang="tr-TR" dirty="0" err="1" smtClean="0"/>
              <a:t>Ovaryum</a:t>
            </a:r>
            <a:r>
              <a:rPr lang="tr-TR" dirty="0" smtClean="0"/>
              <a:t> iki </a:t>
            </a:r>
            <a:r>
              <a:rPr lang="tr-TR" dirty="0" err="1" smtClean="0"/>
              <a:t>karpellidir</a:t>
            </a:r>
            <a:r>
              <a:rPr lang="tr-TR" dirty="0" smtClean="0"/>
              <a:t>, iri meyveli çeşitlerde </a:t>
            </a:r>
            <a:r>
              <a:rPr lang="tr-TR" dirty="0" err="1" smtClean="0"/>
              <a:t>ovaryum</a:t>
            </a:r>
            <a:r>
              <a:rPr lang="tr-TR" dirty="0" smtClean="0"/>
              <a:t> çok </a:t>
            </a:r>
            <a:r>
              <a:rPr lang="tr-TR" dirty="0" err="1" smtClean="0"/>
              <a:t>karpelli</a:t>
            </a:r>
            <a:r>
              <a:rPr lang="tr-TR" dirty="0" smtClean="0"/>
              <a:t> (3-5) olabilmektedir. </a:t>
            </a:r>
          </a:p>
          <a:p>
            <a:r>
              <a:rPr lang="tr-TR" dirty="0" err="1" smtClean="0"/>
              <a:t>Karpeller</a:t>
            </a:r>
            <a:r>
              <a:rPr lang="tr-TR" dirty="0" smtClean="0"/>
              <a:t> çok </a:t>
            </a:r>
            <a:r>
              <a:rPr lang="tr-TR" dirty="0" err="1" smtClean="0"/>
              <a:t>ovüllüdür</a:t>
            </a:r>
            <a:r>
              <a:rPr lang="tr-TR" dirty="0" smtClean="0"/>
              <a:t>, meyve henüz küçükken içinde sıvı teşekkül etmemiştir., meyveler irileştikçe içleri yoğun bir sıvı ile dolmaya başlar.</a:t>
            </a:r>
          </a:p>
          <a:p>
            <a:r>
              <a:rPr lang="tr-TR" dirty="0" err="1" smtClean="0"/>
              <a:t>Ovüller</a:t>
            </a:r>
            <a:r>
              <a:rPr lang="tr-TR" dirty="0" smtClean="0"/>
              <a:t> belirgin bir </a:t>
            </a:r>
            <a:r>
              <a:rPr lang="tr-TR" dirty="0" err="1" smtClean="0"/>
              <a:t>funiculus</a:t>
            </a:r>
            <a:r>
              <a:rPr lang="tr-TR" dirty="0" smtClean="0"/>
              <a:t> ile </a:t>
            </a:r>
            <a:r>
              <a:rPr lang="tr-TR" dirty="0" err="1" smtClean="0"/>
              <a:t>placenta’ya</a:t>
            </a:r>
            <a:r>
              <a:rPr lang="tr-TR" dirty="0" smtClean="0"/>
              <a:t> bağlıdırlar.</a:t>
            </a:r>
          </a:p>
          <a:p>
            <a:r>
              <a:rPr lang="tr-TR" dirty="0" smtClean="0"/>
              <a:t>Bir </a:t>
            </a:r>
            <a:r>
              <a:rPr lang="tr-TR" dirty="0" err="1" smtClean="0"/>
              <a:t>karpelde</a:t>
            </a:r>
            <a:r>
              <a:rPr lang="tr-TR" dirty="0" smtClean="0"/>
              <a:t> çeşide göre değişmek üzere yaklaşık 10-150 arasında </a:t>
            </a:r>
            <a:r>
              <a:rPr lang="tr-TR" dirty="0" err="1" smtClean="0"/>
              <a:t>ovül</a:t>
            </a:r>
            <a:r>
              <a:rPr lang="tr-TR" dirty="0" smtClean="0"/>
              <a:t> bulunur. </a:t>
            </a:r>
          </a:p>
          <a:p>
            <a:endParaRPr lang="tr-TR"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14" descr="tomato flower frui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Çiçek</a:t>
            </a:r>
            <a:endParaRPr lang="tr-TR" dirty="0"/>
          </a:p>
        </p:txBody>
      </p:sp>
      <p:sp>
        <p:nvSpPr>
          <p:cNvPr id="3" name="2 İçerik Yer Tutucusu"/>
          <p:cNvSpPr>
            <a:spLocks noGrp="1"/>
          </p:cNvSpPr>
          <p:nvPr>
            <p:ph sz="quarter" idx="1"/>
          </p:nvPr>
        </p:nvSpPr>
        <p:spPr/>
        <p:txBody>
          <a:bodyPr/>
          <a:lstStyle/>
          <a:p>
            <a:r>
              <a:rPr lang="tr-TR" dirty="0" smtClean="0"/>
              <a:t>Çiçekler yüksek oranda kendine döllenirler</a:t>
            </a:r>
          </a:p>
          <a:p>
            <a:r>
              <a:rPr lang="tr-TR" dirty="0" smtClean="0"/>
              <a:t>Kültür domatesinde </a:t>
            </a:r>
            <a:r>
              <a:rPr lang="tr-TR" dirty="0" err="1" smtClean="0"/>
              <a:t>kendilemeye</a:t>
            </a:r>
            <a:r>
              <a:rPr lang="tr-TR" dirty="0" smtClean="0"/>
              <a:t> hiçbir engel yoktur.</a:t>
            </a:r>
          </a:p>
          <a:p>
            <a:r>
              <a:rPr lang="tr-TR" dirty="0" smtClean="0"/>
              <a:t>Ilıman iklimlerde görülen yabancı döllenme miktarı %0,5-4 arasındadır.</a:t>
            </a:r>
            <a:endParaRPr lang="tr-T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Sistematiği</a:t>
            </a:r>
            <a:endParaRPr lang="tr-TR" dirty="0"/>
          </a:p>
        </p:txBody>
      </p:sp>
      <p:sp>
        <p:nvSpPr>
          <p:cNvPr id="3" name="2 İçerik Yer Tutucusu"/>
          <p:cNvSpPr>
            <a:spLocks noGrp="1"/>
          </p:cNvSpPr>
          <p:nvPr>
            <p:ph sz="quarter" idx="1"/>
          </p:nvPr>
        </p:nvSpPr>
        <p:spPr/>
        <p:txBody>
          <a:bodyPr/>
          <a:lstStyle/>
          <a:p>
            <a:r>
              <a:rPr lang="tr-TR" dirty="0" err="1" smtClean="0"/>
              <a:t>Fam</a:t>
            </a:r>
            <a:r>
              <a:rPr lang="tr-TR" dirty="0" smtClean="0"/>
              <a:t>: </a:t>
            </a:r>
            <a:r>
              <a:rPr lang="tr-TR" dirty="0" err="1" smtClean="0"/>
              <a:t>Solanaceae</a:t>
            </a:r>
            <a:endParaRPr lang="tr-TR" dirty="0" smtClean="0"/>
          </a:p>
          <a:p>
            <a:r>
              <a:rPr lang="tr-TR" dirty="0" smtClean="0"/>
              <a:t>Cins: </a:t>
            </a:r>
            <a:r>
              <a:rPr lang="tr-TR" dirty="0" err="1" smtClean="0"/>
              <a:t>Lycopersicon</a:t>
            </a:r>
            <a:endParaRPr lang="tr-TR" dirty="0" smtClean="0"/>
          </a:p>
          <a:p>
            <a:r>
              <a:rPr lang="tr-TR" dirty="0" smtClean="0"/>
              <a:t>Alt Cins 1 </a:t>
            </a:r>
            <a:r>
              <a:rPr lang="tr-TR" dirty="0" err="1" smtClean="0"/>
              <a:t>Eulycopersicon</a:t>
            </a:r>
            <a:r>
              <a:rPr lang="tr-TR" dirty="0" smtClean="0"/>
              <a:t> kırmızı meyveli</a:t>
            </a:r>
          </a:p>
          <a:p>
            <a:r>
              <a:rPr lang="tr-TR" dirty="0" smtClean="0"/>
              <a:t>2 </a:t>
            </a:r>
            <a:r>
              <a:rPr lang="tr-TR" dirty="0" err="1" smtClean="0"/>
              <a:t>Eriopersicon</a:t>
            </a:r>
            <a:r>
              <a:rPr lang="tr-TR" dirty="0" smtClean="0"/>
              <a:t> yeşil meyveli</a:t>
            </a:r>
          </a:p>
          <a:p>
            <a:endParaRPr lang="tr-TR" dirty="0"/>
          </a:p>
        </p:txBody>
      </p:sp>
      <p:pic>
        <p:nvPicPr>
          <p:cNvPr id="4" name="Picture 22" descr="http://www.gifs.net/Animation11/Food_and_Drinks/Vegetables/Tomato_guy.gif"/>
          <p:cNvPicPr>
            <a:picLocks noChangeAspect="1" noChangeArrowheads="1" noCrop="1"/>
          </p:cNvPicPr>
          <p:nvPr/>
        </p:nvPicPr>
        <p:blipFill>
          <a:blip r:embed="rId2" cstate="print"/>
          <a:srcRect/>
          <a:stretch>
            <a:fillRect/>
          </a:stretch>
        </p:blipFill>
        <p:spPr bwMode="auto">
          <a:xfrm>
            <a:off x="4643438" y="4000504"/>
            <a:ext cx="3357586" cy="2500330"/>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Meyve</a:t>
            </a:r>
            <a:endParaRPr lang="tr-TR" dirty="0"/>
          </a:p>
        </p:txBody>
      </p:sp>
      <p:sp>
        <p:nvSpPr>
          <p:cNvPr id="3" name="2 İçerik Yer Tutucusu"/>
          <p:cNvSpPr>
            <a:spLocks noGrp="1"/>
          </p:cNvSpPr>
          <p:nvPr>
            <p:ph sz="quarter" idx="1"/>
          </p:nvPr>
        </p:nvSpPr>
        <p:spPr/>
        <p:txBody>
          <a:bodyPr>
            <a:normAutofit/>
          </a:bodyPr>
          <a:lstStyle/>
          <a:p>
            <a:r>
              <a:rPr lang="tr-TR" dirty="0" smtClean="0"/>
              <a:t>Domates, üzümsü meyvedir.</a:t>
            </a:r>
          </a:p>
          <a:p>
            <a:r>
              <a:rPr lang="tr-TR" dirty="0" smtClean="0"/>
              <a:t>Olgun meyvenin en dışında </a:t>
            </a:r>
            <a:r>
              <a:rPr lang="tr-TR" dirty="0" err="1" smtClean="0"/>
              <a:t>pericarp</a:t>
            </a:r>
            <a:r>
              <a:rPr lang="tr-TR" dirty="0" smtClean="0"/>
              <a:t> (meyve eti) bulunur.</a:t>
            </a:r>
          </a:p>
          <a:p>
            <a:r>
              <a:rPr lang="tr-TR" dirty="0" err="1" smtClean="0"/>
              <a:t>Pericarpın</a:t>
            </a:r>
            <a:r>
              <a:rPr lang="tr-TR" dirty="0" smtClean="0"/>
              <a:t> içinde iki </a:t>
            </a:r>
            <a:r>
              <a:rPr lang="tr-TR" dirty="0" err="1" smtClean="0"/>
              <a:t>karpelli</a:t>
            </a:r>
            <a:r>
              <a:rPr lang="tr-TR" dirty="0" smtClean="0"/>
              <a:t> meyve boşluğu vardır.</a:t>
            </a:r>
          </a:p>
          <a:p>
            <a:r>
              <a:rPr lang="tr-TR" dirty="0" err="1" smtClean="0"/>
              <a:t>Karpeller</a:t>
            </a:r>
            <a:r>
              <a:rPr lang="tr-TR" dirty="0" smtClean="0"/>
              <a:t> birbirlerinden kalın ve etli bir </a:t>
            </a:r>
            <a:r>
              <a:rPr lang="tr-TR" dirty="0" err="1" smtClean="0"/>
              <a:t>septum</a:t>
            </a:r>
            <a:r>
              <a:rPr lang="tr-TR" dirty="0" smtClean="0"/>
              <a:t> ile ayrılmışlardır.</a:t>
            </a:r>
          </a:p>
          <a:p>
            <a:r>
              <a:rPr lang="tr-TR" dirty="0" err="1" smtClean="0"/>
              <a:t>Karpellerin</a:t>
            </a:r>
            <a:r>
              <a:rPr lang="tr-TR" dirty="0" smtClean="0"/>
              <a:t> merkezi kısmında </a:t>
            </a:r>
            <a:r>
              <a:rPr lang="tr-TR" dirty="0" err="1" smtClean="0"/>
              <a:t>placenta</a:t>
            </a:r>
            <a:r>
              <a:rPr lang="tr-TR" dirty="0" smtClean="0"/>
              <a:t> dokusu yer alır ve meyvenin orta kısmı, iletim demetlerinin de bulunduğu yumuşak bir doku bulunur.</a:t>
            </a:r>
          </a:p>
          <a:p>
            <a:endParaRPr lang="tr-TR" dirty="0"/>
          </a:p>
        </p:txBody>
      </p:sp>
      <p:pic>
        <p:nvPicPr>
          <p:cNvPr id="4" name="Picture 12" descr="http://thepapershell.com/wp-content/uploads/et_temp/tomato-cherry-mattswildcherry-155088_218x218.jpg"/>
          <p:cNvPicPr>
            <a:picLocks noChangeAspect="1" noChangeArrowheads="1"/>
          </p:cNvPicPr>
          <p:nvPr/>
        </p:nvPicPr>
        <p:blipFill>
          <a:blip r:embed="rId2" cstate="print"/>
          <a:srcRect/>
          <a:stretch>
            <a:fillRect/>
          </a:stretch>
        </p:blipFill>
        <p:spPr bwMode="auto">
          <a:xfrm>
            <a:off x="5469694" y="0"/>
            <a:ext cx="3174272" cy="1857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p:txBody>
          <a:bodyPr/>
          <a:lstStyle/>
          <a:p>
            <a:pPr eaLnBrk="1" hangingPunct="1"/>
            <a:endParaRPr lang="tr-TR" smtClean="0"/>
          </a:p>
        </p:txBody>
      </p:sp>
      <p:pic>
        <p:nvPicPr>
          <p:cNvPr id="30723" name="3 İçerik Yer Tutucusu" descr="Bright_red_tomato_and_cross_section02[1].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47458" name="Picture 2" descr="http://www.mailce.com/wp-content/uploads/domates2.jpg"/>
          <p:cNvPicPr>
            <a:picLocks noChangeAspect="1" noChangeArrowheads="1"/>
          </p:cNvPicPr>
          <p:nvPr/>
        </p:nvPicPr>
        <p:blipFill>
          <a:blip r:embed="rId2" cstate="print"/>
          <a:srcRect/>
          <a:stretch>
            <a:fillRect/>
          </a:stretch>
        </p:blipFill>
        <p:spPr bwMode="auto">
          <a:xfrm>
            <a:off x="395537" y="620688"/>
            <a:ext cx="8271210" cy="532859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Tohumlar oldukça belirgin </a:t>
            </a:r>
            <a:r>
              <a:rPr lang="tr-TR" dirty="0" err="1" smtClean="0"/>
              <a:t>funiculuslarla</a:t>
            </a:r>
            <a:r>
              <a:rPr lang="tr-TR" dirty="0" smtClean="0"/>
              <a:t> plasentaya bağlanmışlardır.</a:t>
            </a:r>
          </a:p>
          <a:p>
            <a:r>
              <a:rPr lang="tr-TR" dirty="0" smtClean="0"/>
              <a:t>Domateslerde özel olarak </a:t>
            </a:r>
            <a:r>
              <a:rPr lang="tr-TR" dirty="0" err="1" smtClean="0"/>
              <a:t>lokul</a:t>
            </a:r>
            <a:r>
              <a:rPr lang="tr-TR" dirty="0" smtClean="0"/>
              <a:t> adı verilen </a:t>
            </a:r>
            <a:r>
              <a:rPr lang="tr-TR" dirty="0" err="1" smtClean="0"/>
              <a:t>karpellerin</a:t>
            </a:r>
            <a:r>
              <a:rPr lang="tr-TR" dirty="0" smtClean="0"/>
              <a:t> içi, koyu ve jelimsi bir sıvı ile doludur, tohumlar bu sıvı içinde </a:t>
            </a:r>
            <a:r>
              <a:rPr lang="tr-TR" dirty="0" err="1" smtClean="0"/>
              <a:t>suspanse</a:t>
            </a:r>
            <a:r>
              <a:rPr lang="tr-TR" dirty="0" smtClean="0"/>
              <a:t> olmuş durumdadırlar.</a:t>
            </a:r>
          </a:p>
          <a:p>
            <a:r>
              <a:rPr lang="tr-TR" dirty="0" smtClean="0"/>
              <a:t>Meyve etinin çoğunluğunu teşkil eden </a:t>
            </a:r>
            <a:r>
              <a:rPr lang="tr-TR" dirty="0" err="1" smtClean="0"/>
              <a:t>pericarp</a:t>
            </a:r>
            <a:r>
              <a:rPr lang="tr-TR" dirty="0" smtClean="0"/>
              <a:t>, üç tabakadan oluşur:</a:t>
            </a: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err="1" smtClean="0"/>
              <a:t>Exocarp</a:t>
            </a:r>
            <a:r>
              <a:rPr lang="tr-TR" dirty="0" smtClean="0"/>
              <a:t>: en dışta meyveyi </a:t>
            </a:r>
            <a:r>
              <a:rPr lang="tr-TR" dirty="0" err="1" smtClean="0"/>
              <a:t>dışardan</a:t>
            </a:r>
            <a:r>
              <a:rPr lang="tr-TR" dirty="0" smtClean="0"/>
              <a:t> çevreler, bu tabaka olgun meyvede kolaylıkla soyulur.</a:t>
            </a:r>
          </a:p>
          <a:p>
            <a:r>
              <a:rPr lang="tr-TR" dirty="0" err="1" smtClean="0"/>
              <a:t>Mesocarp</a:t>
            </a:r>
            <a:r>
              <a:rPr lang="tr-TR" dirty="0" smtClean="0"/>
              <a:t>: etli ve sulu bir tabakadır, burası meyve etidir.</a:t>
            </a:r>
          </a:p>
          <a:p>
            <a:r>
              <a:rPr lang="tr-TR" dirty="0" err="1" smtClean="0"/>
              <a:t>Endocarp</a:t>
            </a:r>
            <a:r>
              <a:rPr lang="tr-TR" dirty="0" smtClean="0"/>
              <a:t>: </a:t>
            </a:r>
            <a:r>
              <a:rPr lang="tr-TR" dirty="0" err="1" smtClean="0"/>
              <a:t>mesocarpın</a:t>
            </a:r>
            <a:r>
              <a:rPr lang="tr-TR" dirty="0" smtClean="0"/>
              <a:t> iç kısmında çok ince zar halindedir.</a:t>
            </a:r>
          </a:p>
          <a:p>
            <a:endParaRPr lang="tr-TR" dirty="0" smtClean="0"/>
          </a:p>
          <a:p>
            <a:endParaRPr lang="tr-TR" dirty="0" smtClean="0"/>
          </a:p>
          <a:p>
            <a:endParaRPr lang="tr-TR" dirty="0" smtClean="0"/>
          </a:p>
          <a:p>
            <a:pPr>
              <a:buNone/>
            </a:pPr>
            <a:endParaRPr lang="tr-TR" dirty="0"/>
          </a:p>
        </p:txBody>
      </p:sp>
      <p:pic>
        <p:nvPicPr>
          <p:cNvPr id="4" name="Picture 32" descr="http://www.clker.com/cliparts/6/0/1/0/1194984145187951599pomodori_architetto_fran_01.svg.hi.png"/>
          <p:cNvPicPr>
            <a:picLocks noChangeAspect="1" noChangeArrowheads="1"/>
          </p:cNvPicPr>
          <p:nvPr/>
        </p:nvPicPr>
        <p:blipFill>
          <a:blip r:embed="rId2" cstate="print"/>
          <a:srcRect/>
          <a:stretch>
            <a:fillRect/>
          </a:stretch>
        </p:blipFill>
        <p:spPr bwMode="auto">
          <a:xfrm>
            <a:off x="4286248" y="3571876"/>
            <a:ext cx="3889606" cy="2768103"/>
          </a:xfrm>
          <a:prstGeom prst="rect">
            <a:avLst/>
          </a:prstGeom>
          <a:noFill/>
        </p:spPr>
      </p:pic>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lstStyle/>
          <a:p>
            <a:pPr eaLnBrk="1" fontAlgn="auto" hangingPunct="1">
              <a:spcAft>
                <a:spcPts val="0"/>
              </a:spcAft>
              <a:defRPr/>
            </a:pPr>
            <a:endParaRPr lang="tr-TR" smtClean="0"/>
          </a:p>
        </p:txBody>
      </p:sp>
      <p:pic>
        <p:nvPicPr>
          <p:cNvPr id="67587" name="3 İçerik Yer Tutucusu" descr="Bright_red_tomato_and_cross_section02[1].jpg"/>
          <p:cNvPicPr>
            <a:picLocks noGrp="1" noChangeAspect="1"/>
          </p:cNvPicPr>
          <p:nvPr>
            <p:ph idx="1"/>
          </p:nvPr>
        </p:nvPicPr>
        <p:blipFill>
          <a:blip r:embed="rId2" cstate="print"/>
          <a:srcRect/>
          <a:stretch>
            <a:fillRect/>
          </a:stretch>
        </p:blipFill>
        <p:spPr>
          <a:xfrm>
            <a:off x="5000625" y="3633788"/>
            <a:ext cx="4143375" cy="3009900"/>
          </a:xfrm>
        </p:spPr>
      </p:pic>
      <p:pic>
        <p:nvPicPr>
          <p:cNvPr id="67588" name="3 Resim" descr="http://t1.gstatic.com/images?q=tbn:ANd9GcTklQpIeUF8qtiXOIzo-z7YnR4xzXmvpPI_wBtGcovX7CnQ0wm63w">
            <a:hlinkClick r:id="rId3"/>
          </p:cNvPr>
          <p:cNvPicPr>
            <a:picLocks noChangeAspect="1" noChangeArrowheads="1"/>
          </p:cNvPicPr>
          <p:nvPr/>
        </p:nvPicPr>
        <p:blipFill>
          <a:blip r:embed="rId4" cstate="print"/>
          <a:srcRect/>
          <a:stretch>
            <a:fillRect/>
          </a:stretch>
        </p:blipFill>
        <p:spPr bwMode="auto">
          <a:xfrm>
            <a:off x="0" y="0"/>
            <a:ext cx="4929188" cy="4286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p:txBody>
          <a:bodyPr/>
          <a:lstStyle/>
          <a:p>
            <a:pPr eaLnBrk="1" fontAlgn="auto" hangingPunct="1">
              <a:spcAft>
                <a:spcPts val="0"/>
              </a:spcAft>
              <a:defRPr/>
            </a:pPr>
            <a:endParaRPr lang="tr-TR" smtClean="0"/>
          </a:p>
        </p:txBody>
      </p:sp>
      <p:pic>
        <p:nvPicPr>
          <p:cNvPr id="68611" name="3 İçerik Yer Tutucusu" descr="Tomato_Fruit[1].jpg"/>
          <p:cNvPicPr>
            <a:picLocks noGrp="1" noChangeAspect="1"/>
          </p:cNvPicPr>
          <p:nvPr>
            <p:ph idx="1"/>
          </p:nvPr>
        </p:nvPicPr>
        <p:blipFill>
          <a:blip r:embed="rId3" cstate="print"/>
          <a:srcRect/>
          <a:stretch>
            <a:fillRect/>
          </a:stretch>
        </p:blipFill>
        <p:spPr>
          <a:xfrm>
            <a:off x="0" y="0"/>
            <a:ext cx="5143500" cy="6858000"/>
          </a:xfrm>
        </p:spPr>
      </p:pic>
      <p:pic>
        <p:nvPicPr>
          <p:cNvPr id="68612" name="3 İçerik Yer Tutucusu" descr="tomato_2_june13[1].jpg"/>
          <p:cNvPicPr>
            <a:picLocks noChangeAspect="1"/>
          </p:cNvPicPr>
          <p:nvPr/>
        </p:nvPicPr>
        <p:blipFill>
          <a:blip r:embed="rId4" cstate="print"/>
          <a:srcRect/>
          <a:stretch>
            <a:fillRect/>
          </a:stretch>
        </p:blipFill>
        <p:spPr bwMode="auto">
          <a:xfrm>
            <a:off x="4786313" y="0"/>
            <a:ext cx="4357687"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457200" y="2143116"/>
            <a:ext cx="7467600" cy="4330836"/>
          </a:xfrm>
        </p:spPr>
        <p:txBody>
          <a:bodyPr>
            <a:normAutofit/>
          </a:bodyPr>
          <a:lstStyle/>
          <a:p>
            <a:r>
              <a:rPr lang="tr-TR" dirty="0" smtClean="0"/>
              <a:t>Meyveler yeşil haldeyken </a:t>
            </a:r>
            <a:r>
              <a:rPr lang="tr-TR" dirty="0" err="1" smtClean="0">
                <a:solidFill>
                  <a:srgbClr val="FF5050"/>
                </a:solidFill>
              </a:rPr>
              <a:t>solanin</a:t>
            </a:r>
            <a:r>
              <a:rPr lang="tr-TR" dirty="0" smtClean="0"/>
              <a:t> adı verilen ve insanlar için zehirli olan bir </a:t>
            </a:r>
            <a:r>
              <a:rPr lang="tr-TR" dirty="0" err="1" smtClean="0"/>
              <a:t>alkoloid</a:t>
            </a:r>
            <a:r>
              <a:rPr lang="tr-TR" dirty="0" smtClean="0"/>
              <a:t> içerirler.</a:t>
            </a:r>
          </a:p>
          <a:p>
            <a:r>
              <a:rPr lang="tr-TR" dirty="0" smtClean="0"/>
              <a:t>Meyvenin olgunlaşması esnasında bu madde giderek kaybolur.</a:t>
            </a:r>
          </a:p>
          <a:p>
            <a:r>
              <a:rPr lang="tr-TR" dirty="0" smtClean="0"/>
              <a:t>Olgun meyvede renk çeşidin özelliğine bağlı olarak </a:t>
            </a:r>
            <a:r>
              <a:rPr lang="tr-TR" dirty="0" smtClean="0">
                <a:solidFill>
                  <a:srgbClr val="FF5050"/>
                </a:solidFill>
              </a:rPr>
              <a:t>sarı,pembe, siklamen ve kırmızı renkte </a:t>
            </a:r>
            <a:r>
              <a:rPr lang="tr-TR" dirty="0" smtClean="0"/>
              <a:t>olabilir.</a:t>
            </a:r>
          </a:p>
          <a:p>
            <a:r>
              <a:rPr lang="tr-TR" dirty="0" smtClean="0"/>
              <a:t>Meyve kabuğu rengi ise </a:t>
            </a:r>
            <a:r>
              <a:rPr lang="tr-TR" dirty="0" smtClean="0">
                <a:solidFill>
                  <a:srgbClr val="FF5050"/>
                </a:solidFill>
              </a:rPr>
              <a:t>şeffaf</a:t>
            </a:r>
            <a:r>
              <a:rPr lang="tr-TR" dirty="0" smtClean="0"/>
              <a:t> veya </a:t>
            </a:r>
            <a:r>
              <a:rPr lang="tr-TR" dirty="0" smtClean="0">
                <a:solidFill>
                  <a:srgbClr val="FF5050"/>
                </a:solidFill>
              </a:rPr>
              <a:t>sarı</a:t>
            </a:r>
            <a:r>
              <a:rPr lang="tr-TR" dirty="0" smtClean="0"/>
              <a:t> renkli olabilir.</a:t>
            </a:r>
            <a:endParaRPr lang="tr-TR" dirty="0"/>
          </a:p>
        </p:txBody>
      </p:sp>
      <p:pic>
        <p:nvPicPr>
          <p:cNvPr id="89090" name="Picture 2" descr="http://i49.photobucket.com/albums/f283/firstsirin/ye351ildomates.jpg"/>
          <p:cNvPicPr>
            <a:picLocks noChangeAspect="1" noChangeArrowheads="1"/>
          </p:cNvPicPr>
          <p:nvPr/>
        </p:nvPicPr>
        <p:blipFill>
          <a:blip r:embed="rId2" cstate="print"/>
          <a:srcRect/>
          <a:stretch>
            <a:fillRect/>
          </a:stretch>
        </p:blipFill>
        <p:spPr bwMode="auto">
          <a:xfrm>
            <a:off x="285720" y="214290"/>
            <a:ext cx="7858180" cy="1714512"/>
          </a:xfrm>
          <a:prstGeom prst="rect">
            <a:avLst/>
          </a:prstGeom>
          <a:noFill/>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Meyvenin rengi, et rengi ile kabuk rengi tarafından beraberce tayin edilir.</a:t>
            </a:r>
          </a:p>
          <a:p>
            <a:r>
              <a:rPr lang="tr-TR" dirty="0" smtClean="0"/>
              <a:t>Meyve rengi </a:t>
            </a:r>
            <a:r>
              <a:rPr lang="tr-TR" dirty="0" err="1" smtClean="0"/>
              <a:t>exocarpın</a:t>
            </a:r>
            <a:r>
              <a:rPr lang="tr-TR" dirty="0" smtClean="0"/>
              <a:t> içerdiği renk pigmentlerine bağlıdır.</a:t>
            </a:r>
          </a:p>
          <a:p>
            <a:r>
              <a:rPr lang="tr-TR" dirty="0" smtClean="0"/>
              <a:t>Kırmızı renkli meyvelerin </a:t>
            </a:r>
            <a:r>
              <a:rPr lang="tr-TR" dirty="0" err="1" smtClean="0"/>
              <a:t>exocarpında</a:t>
            </a:r>
            <a:r>
              <a:rPr lang="tr-TR" dirty="0" smtClean="0"/>
              <a:t> </a:t>
            </a:r>
            <a:r>
              <a:rPr lang="tr-TR" dirty="0" err="1" smtClean="0"/>
              <a:t>karoten</a:t>
            </a:r>
            <a:r>
              <a:rPr lang="tr-TR" dirty="0" smtClean="0"/>
              <a:t> vardır, pembe renklilerde ise </a:t>
            </a:r>
            <a:r>
              <a:rPr lang="tr-TR" dirty="0" err="1" smtClean="0"/>
              <a:t>ekzokarpta</a:t>
            </a:r>
            <a:r>
              <a:rPr lang="tr-TR" dirty="0" smtClean="0"/>
              <a:t> </a:t>
            </a:r>
            <a:r>
              <a:rPr lang="tr-TR" dirty="0" err="1" smtClean="0"/>
              <a:t>karoten</a:t>
            </a:r>
            <a:r>
              <a:rPr lang="tr-TR" dirty="0" smtClean="0"/>
              <a:t> bulunmaz.</a:t>
            </a:r>
            <a:endParaRPr lang="tr-TR" dirty="0"/>
          </a:p>
        </p:txBody>
      </p:sp>
      <p:pic>
        <p:nvPicPr>
          <p:cNvPr id="4" name="Picture 18" descr="http://www.lezzetyolu.com/wp-content/uploads/2011/08/Bitki-g%C3%B6%C3%A7leri.jpg"/>
          <p:cNvPicPr>
            <a:picLocks noChangeAspect="1" noChangeArrowheads="1"/>
          </p:cNvPicPr>
          <p:nvPr/>
        </p:nvPicPr>
        <p:blipFill>
          <a:blip r:embed="rId2" cstate="print"/>
          <a:srcRect/>
          <a:stretch>
            <a:fillRect/>
          </a:stretch>
        </p:blipFill>
        <p:spPr bwMode="auto">
          <a:xfrm>
            <a:off x="6096000" y="0"/>
            <a:ext cx="3048000" cy="1628776"/>
          </a:xfrm>
          <a:prstGeom prst="rect">
            <a:avLst/>
          </a:prstGeom>
          <a:noFill/>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 name="Picture 8" descr="http://i.telegraph.co.uk/multimedia/archive/02492/tomato_2492301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g_hi" descr="http://t3.gstatic.com/images?q=tbn:ANd9GcSzAeI8QJmCb82FfoEnwM7p7MdgCUphzFsrQVvEJsmfsP6zT3luUA">
            <a:hlinkClick r:id="rId2"/>
          </p:cNvPr>
          <p:cNvPicPr>
            <a:picLocks noChangeAspect="1" noChangeArrowheads="1"/>
          </p:cNvPicPr>
          <p:nvPr/>
        </p:nvPicPr>
        <p:blipFill>
          <a:blip r:embed="rId3" cstate="print"/>
          <a:srcRect/>
          <a:stretch>
            <a:fillRect/>
          </a:stretch>
        </p:blipFill>
        <p:spPr bwMode="auto">
          <a:xfrm>
            <a:off x="0" y="0"/>
            <a:ext cx="4643438" cy="4572000"/>
          </a:xfrm>
          <a:prstGeom prst="rect">
            <a:avLst/>
          </a:prstGeom>
          <a:noFill/>
          <a:ln w="9525">
            <a:noFill/>
            <a:miter lim="800000"/>
            <a:headEnd/>
            <a:tailEnd/>
          </a:ln>
        </p:spPr>
      </p:pic>
      <p:pic>
        <p:nvPicPr>
          <p:cNvPr id="5" name="4 Resim" descr="http://t0.gstatic.com/images?q=tbn:ANd9GcTR8VYbzh7xUFL3FmbQzsvDAr3h-vG3wXW_OBrWhWNfnxdjma0v3Q">
            <a:hlinkClick r:id="rId4"/>
          </p:cNvPr>
          <p:cNvPicPr>
            <a:picLocks noChangeAspect="1" noChangeArrowheads="1"/>
          </p:cNvPicPr>
          <p:nvPr/>
        </p:nvPicPr>
        <p:blipFill>
          <a:blip r:embed="rId5" cstate="print"/>
          <a:srcRect/>
          <a:stretch>
            <a:fillRect/>
          </a:stretch>
        </p:blipFill>
        <p:spPr bwMode="auto">
          <a:xfrm>
            <a:off x="4572000" y="2286000"/>
            <a:ext cx="4572000" cy="4572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Tohum</a:t>
            </a:r>
            <a:endParaRPr lang="tr-TR" dirty="0"/>
          </a:p>
        </p:txBody>
      </p:sp>
      <p:sp>
        <p:nvSpPr>
          <p:cNvPr id="3" name="2 İçerik Yer Tutucusu"/>
          <p:cNvSpPr>
            <a:spLocks noGrp="1"/>
          </p:cNvSpPr>
          <p:nvPr>
            <p:ph sz="quarter" idx="1"/>
          </p:nvPr>
        </p:nvSpPr>
        <p:spPr/>
        <p:txBody>
          <a:bodyPr>
            <a:normAutofit/>
          </a:bodyPr>
          <a:lstStyle/>
          <a:p>
            <a:r>
              <a:rPr lang="tr-TR" dirty="0" smtClean="0"/>
              <a:t> Domates tohumları </a:t>
            </a:r>
            <a:r>
              <a:rPr lang="tr-TR" dirty="0" err="1" smtClean="0"/>
              <a:t>karpeller</a:t>
            </a:r>
            <a:r>
              <a:rPr lang="tr-TR" dirty="0" smtClean="0"/>
              <a:t> içinde jelimsi sıvı içine gömülmüş vaziyette bulunurlar.</a:t>
            </a:r>
          </a:p>
          <a:p>
            <a:r>
              <a:rPr lang="tr-TR" dirty="0" smtClean="0"/>
              <a:t>Bu koyu kıvamlı sıvı içinde tohumların çimlenmesini engelleyici </a:t>
            </a:r>
            <a:r>
              <a:rPr lang="tr-TR" dirty="0" err="1" smtClean="0"/>
              <a:t>hormonal</a:t>
            </a:r>
            <a:r>
              <a:rPr lang="tr-TR" dirty="0" smtClean="0"/>
              <a:t> maddeler vardır.</a:t>
            </a:r>
          </a:p>
          <a:p>
            <a:r>
              <a:rPr lang="tr-TR" dirty="0" smtClean="0"/>
              <a:t>Kuru tohum kirli sarı renkte ve üzeri tüylerle kaplıdır.</a:t>
            </a:r>
          </a:p>
          <a:p>
            <a:r>
              <a:rPr lang="tr-TR" dirty="0" smtClean="0"/>
              <a:t>2 mm kalınlıkta ve 2-4 mm çapında yassı ve disk şeklindedir.</a:t>
            </a:r>
          </a:p>
          <a:p>
            <a:pPr>
              <a:buNone/>
            </a:pPr>
            <a:r>
              <a:rPr lang="tr-TR" dirty="0" smtClean="0"/>
              <a:t> </a:t>
            </a:r>
          </a:p>
          <a:p>
            <a:pPr>
              <a:buNone/>
            </a:pPr>
            <a:endParaRPr lang="tr-TR" dirty="0"/>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ppalachianseeds.com/photo-galleries/plants/mikes%20seeds.jpg/image_preview"/>
          <p:cNvPicPr>
            <a:picLocks noChangeAspect="1" noChangeArrowheads="1"/>
          </p:cNvPicPr>
          <p:nvPr/>
        </p:nvPicPr>
        <p:blipFill>
          <a:blip r:embed="rId2" cstate="print"/>
          <a:srcRect/>
          <a:stretch>
            <a:fillRect/>
          </a:stretch>
        </p:blipFill>
        <p:spPr bwMode="auto">
          <a:xfrm>
            <a:off x="0" y="0"/>
            <a:ext cx="4857752" cy="3857628"/>
          </a:xfrm>
          <a:prstGeom prst="rect">
            <a:avLst/>
          </a:prstGeom>
          <a:noFill/>
        </p:spPr>
      </p:pic>
      <p:pic>
        <p:nvPicPr>
          <p:cNvPr id="5" name="Picture 4" descr="http://www.glynwood.org/glynwood-blog/files/2010/06/tomato_seeds-300x246.jpg"/>
          <p:cNvPicPr>
            <a:picLocks noChangeAspect="1" noChangeArrowheads="1"/>
          </p:cNvPicPr>
          <p:nvPr/>
        </p:nvPicPr>
        <p:blipFill>
          <a:blip r:embed="rId3" cstate="print"/>
          <a:srcRect/>
          <a:stretch>
            <a:fillRect/>
          </a:stretch>
        </p:blipFill>
        <p:spPr bwMode="auto">
          <a:xfrm>
            <a:off x="4857752" y="1"/>
            <a:ext cx="4286248" cy="3714752"/>
          </a:xfrm>
          <a:prstGeom prst="rect">
            <a:avLst/>
          </a:prstGeom>
          <a:noFill/>
        </p:spPr>
      </p:pic>
      <p:pic>
        <p:nvPicPr>
          <p:cNvPr id="6" name="Picture 6" descr="http://www.calabriafromscratch.com/wp-content/uploads/2009/10/Tomato-seeds-before-cleaning.JPG"/>
          <p:cNvPicPr>
            <a:picLocks noChangeAspect="1" noChangeArrowheads="1"/>
          </p:cNvPicPr>
          <p:nvPr/>
        </p:nvPicPr>
        <p:blipFill>
          <a:blip r:embed="rId4" cstate="print"/>
          <a:srcRect/>
          <a:stretch>
            <a:fillRect/>
          </a:stretch>
        </p:blipFill>
        <p:spPr bwMode="auto">
          <a:xfrm>
            <a:off x="0" y="3429000"/>
            <a:ext cx="9144000" cy="3429000"/>
          </a:xfrm>
          <a:prstGeom prst="rect">
            <a:avLst/>
          </a:prstGeom>
          <a:noFill/>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Tohumlar </a:t>
            </a:r>
            <a:r>
              <a:rPr lang="tr-TR" dirty="0" err="1" smtClean="0"/>
              <a:t>endospermik</a:t>
            </a:r>
            <a:r>
              <a:rPr lang="tr-TR" dirty="0" smtClean="0"/>
              <a:t> tohumdur ve çimlenme esnasında </a:t>
            </a:r>
            <a:r>
              <a:rPr lang="tr-TR" dirty="0" err="1" smtClean="0"/>
              <a:t>epigeic</a:t>
            </a:r>
            <a:r>
              <a:rPr lang="tr-TR" dirty="0" smtClean="0"/>
              <a:t> çimlenme gösterirler.</a:t>
            </a:r>
          </a:p>
          <a:p>
            <a:r>
              <a:rPr lang="tr-TR" dirty="0" smtClean="0"/>
              <a:t>1000 dane ağılıkları 2,5-4 gr arasındadır.</a:t>
            </a:r>
          </a:p>
          <a:p>
            <a:r>
              <a:rPr lang="tr-TR" dirty="0" smtClean="0"/>
              <a:t>1 g tohumda 300-400 adet tohum bulunur.</a:t>
            </a:r>
          </a:p>
          <a:p>
            <a:r>
              <a:rPr lang="tr-TR" dirty="0" smtClean="0"/>
              <a:t>Tohumlar çimlenme kabiliyetlerini 5-6 yıl muhafaza ederler.</a:t>
            </a:r>
          </a:p>
          <a:p>
            <a:r>
              <a:rPr lang="tr-TR" dirty="0" smtClean="0"/>
              <a:t>Bir meyveden elde edilen tohum miktarı çeşide göre değişmekle birlikte bazı çeşitlerin meyvelerinde 10-20 adet gibi az miktarda tohum bulunurken yabani çeşitlerde 200-300 adet tohum bulunabilir.</a:t>
            </a:r>
            <a:endParaRPr lang="tr-TR" dirty="0"/>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Tohumların canlılık testleri için, laboratuar şartlarında 20-30 ⁰C sıcaklıkta çimlendirilirler.</a:t>
            </a:r>
          </a:p>
          <a:p>
            <a:r>
              <a:rPr lang="tr-TR" dirty="0" smtClean="0"/>
              <a:t>İlk sayın 5. ikinci sayım 14.günde yapılır.</a:t>
            </a:r>
            <a:endParaRPr lang="tr-TR" dirty="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ÇEVRE İSTEKLERİ</a:t>
            </a:r>
            <a:endParaRPr lang="tr-TR" dirty="0"/>
          </a:p>
        </p:txBody>
      </p:sp>
      <p:pic>
        <p:nvPicPr>
          <p:cNvPr id="5" name="Picture 26" descr="http://vietyouth.net/Graphics/Tomato_Icons.jpg"/>
          <p:cNvPicPr>
            <a:picLocks noChangeAspect="1" noChangeArrowheads="1"/>
          </p:cNvPicPr>
          <p:nvPr/>
        </p:nvPicPr>
        <p:blipFill>
          <a:blip r:embed="rId2" cstate="print"/>
          <a:srcRect/>
          <a:stretch>
            <a:fillRect/>
          </a:stretch>
        </p:blipFill>
        <p:spPr bwMode="auto">
          <a:xfrm>
            <a:off x="2500298" y="1142984"/>
            <a:ext cx="5643602" cy="2857520"/>
          </a:xfrm>
          <a:prstGeom prst="round2DiagRect">
            <a:avLst>
              <a:gd name="adj1" fmla="val 16667"/>
              <a:gd name="adj2" fmla="val 0"/>
            </a:avLst>
          </a:prstGeom>
          <a:ln w="88900" cap="sq">
            <a:solidFill>
              <a:srgbClr val="FF4343"/>
            </a:solidFill>
            <a:miter lim="800000"/>
          </a:ln>
          <a:effectLst>
            <a:outerShdw blurRad="254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Toprak İstekleri</a:t>
            </a:r>
            <a:endParaRPr lang="tr-TR" dirty="0"/>
          </a:p>
        </p:txBody>
      </p:sp>
      <p:sp>
        <p:nvSpPr>
          <p:cNvPr id="3" name="2 İçerik Yer Tutucusu"/>
          <p:cNvSpPr>
            <a:spLocks noGrp="1"/>
          </p:cNvSpPr>
          <p:nvPr>
            <p:ph sz="quarter" idx="1"/>
          </p:nvPr>
        </p:nvSpPr>
        <p:spPr/>
        <p:txBody>
          <a:bodyPr/>
          <a:lstStyle/>
          <a:p>
            <a:r>
              <a:rPr lang="tr-TR" dirty="0" smtClean="0"/>
              <a:t>Domates toprak istekleri açısından fazla seçici değildir.</a:t>
            </a:r>
          </a:p>
          <a:p>
            <a:r>
              <a:rPr lang="tr-TR" dirty="0" smtClean="0"/>
              <a:t>Hafif bünyeli topraklarda ürün erken gelişir, fakat verim daha düşük olur.</a:t>
            </a:r>
          </a:p>
          <a:p>
            <a:r>
              <a:rPr lang="tr-TR" dirty="0" smtClean="0"/>
              <a:t>Ağır karakterli topraklarda ise bitki yavaş fakat kararlı ve devamlı bir büyüme göstererek fazla dallanır, bunun sonucu olarak da daha yüksek verim elde edilir.</a:t>
            </a:r>
          </a:p>
        </p:txBody>
      </p:sp>
      <p:pic>
        <p:nvPicPr>
          <p:cNvPr id="82946" name="Picture 2" descr="araçlar,endüstriler,tırmıkla temizleme,tırmıklar,topraklar"/>
          <p:cNvPicPr>
            <a:picLocks noChangeAspect="1" noChangeArrowheads="1"/>
          </p:cNvPicPr>
          <p:nvPr/>
        </p:nvPicPr>
        <p:blipFill>
          <a:blip r:embed="rId2" cstate="print"/>
          <a:srcRect/>
          <a:stretch>
            <a:fillRect/>
          </a:stretch>
        </p:blipFill>
        <p:spPr bwMode="auto">
          <a:xfrm>
            <a:off x="4357686" y="4429132"/>
            <a:ext cx="3357586" cy="2238369"/>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Killi topraklardan elde edilen meyveler daha cazibeli ve raf ömürleri daha uzun olmaktadır.</a:t>
            </a:r>
          </a:p>
          <a:p>
            <a:r>
              <a:rPr lang="tr-TR" dirty="0" smtClean="0"/>
              <a:t>Domates yetiştiriciliğine en uygun topraklar killi-tın ve kumlu-tın topraklardır.</a:t>
            </a:r>
          </a:p>
          <a:p>
            <a:r>
              <a:rPr lang="tr-TR" dirty="0" smtClean="0"/>
              <a:t>Organik maddece zengin ve sı tutma kapasitesi yüksek olan topraklar yetiştiricilik için idealdir.</a:t>
            </a:r>
          </a:p>
          <a:p>
            <a:r>
              <a:rPr lang="tr-TR" dirty="0" smtClean="0"/>
              <a:t>Pulluk tabanı olmamalı varsa kırılmalıdır.</a:t>
            </a:r>
          </a:p>
          <a:p>
            <a:r>
              <a:rPr lang="tr-TR" dirty="0" smtClean="0"/>
              <a:t>Taban suyu problemi varsa mutlaka drene edilmelidir.</a:t>
            </a:r>
          </a:p>
          <a:p>
            <a:r>
              <a:rPr lang="tr-TR" dirty="0" smtClean="0"/>
              <a:t>Toprak </a:t>
            </a:r>
            <a:r>
              <a:rPr lang="tr-TR" dirty="0" err="1" smtClean="0"/>
              <a:t>pH’sı</a:t>
            </a:r>
            <a:r>
              <a:rPr lang="tr-TR" dirty="0" smtClean="0"/>
              <a:t> 5,5-7 arasında olmalıdır.</a:t>
            </a:r>
          </a:p>
          <a:p>
            <a:endParaRPr lang="tr-TR" dirty="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Gübreleme</a:t>
            </a:r>
            <a:endParaRPr lang="tr-TR" dirty="0"/>
          </a:p>
        </p:txBody>
      </p:sp>
      <p:sp>
        <p:nvSpPr>
          <p:cNvPr id="3" name="2 İçerik Yer Tutucusu"/>
          <p:cNvSpPr>
            <a:spLocks noGrp="1"/>
          </p:cNvSpPr>
          <p:nvPr>
            <p:ph sz="quarter" idx="1"/>
          </p:nvPr>
        </p:nvSpPr>
        <p:spPr/>
        <p:txBody>
          <a:bodyPr/>
          <a:lstStyle/>
          <a:p>
            <a:r>
              <a:rPr lang="tr-TR" dirty="0" smtClean="0"/>
              <a:t>Domates yetiştiriciliğinde birçok bölge ve toprak tiplerinde 11-15 kg/da saf N, 2,5-8 kg/da P</a:t>
            </a:r>
            <a:r>
              <a:rPr lang="tr-TR" sz="2000" dirty="0" smtClean="0"/>
              <a:t>2</a:t>
            </a:r>
            <a:r>
              <a:rPr lang="tr-TR" dirty="0" smtClean="0"/>
              <a:t>O</a:t>
            </a:r>
            <a:r>
              <a:rPr lang="tr-TR" sz="2000" dirty="0" smtClean="0"/>
              <a:t>5 </a:t>
            </a:r>
            <a:r>
              <a:rPr lang="tr-TR" dirty="0" smtClean="0"/>
              <a:t>ve eğer toprakta eksikse yeteri kadar K</a:t>
            </a:r>
            <a:r>
              <a:rPr lang="tr-TR" sz="2000" dirty="0" smtClean="0"/>
              <a:t>2</a:t>
            </a:r>
            <a:r>
              <a:rPr lang="tr-TR" dirty="0" smtClean="0"/>
              <a:t>O verilmelidir.</a:t>
            </a:r>
          </a:p>
          <a:p>
            <a:r>
              <a:rPr lang="tr-TR" sz="2800" dirty="0" smtClean="0"/>
              <a:t>Bitkilere fazla azot verilmemelidir. Fazla verilmesi halinde bitkiler aşırı vejetatif gelişirler, çiçeğe yatmada zorlanır ve meyve tutumu az olur.</a:t>
            </a:r>
          </a:p>
          <a:p>
            <a:r>
              <a:rPr lang="tr-TR" sz="2800" dirty="0" smtClean="0"/>
              <a:t>Esas olan toprak analiz sonuçlarına göre toprakta eksik olan besin elementlerini verebilmektir.</a:t>
            </a:r>
          </a:p>
        </p:txBody>
      </p:sp>
      <p:pic>
        <p:nvPicPr>
          <p:cNvPr id="4" name="Picture 2" descr="Görünüm ayrıntıları"/>
          <p:cNvPicPr>
            <a:picLocks noChangeAspect="1" noChangeArrowheads="1"/>
          </p:cNvPicPr>
          <p:nvPr/>
        </p:nvPicPr>
        <p:blipFill>
          <a:blip r:embed="rId2" cstate="print"/>
          <a:srcRect/>
          <a:stretch>
            <a:fillRect/>
          </a:stretch>
        </p:blipFill>
        <p:spPr bwMode="auto">
          <a:xfrm>
            <a:off x="7092280" y="0"/>
            <a:ext cx="1828800" cy="1714488"/>
          </a:xfrm>
          <a:prstGeom prst="rect">
            <a:avLst/>
          </a:prstGeom>
          <a:noFill/>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Toprakta </a:t>
            </a:r>
            <a:r>
              <a:rPr lang="tr-TR" dirty="0" err="1" smtClean="0"/>
              <a:t>Fe</a:t>
            </a:r>
            <a:r>
              <a:rPr lang="tr-TR" dirty="0" smtClean="0"/>
              <a:t> noksanlığı halinde bitki bünyesinde </a:t>
            </a:r>
            <a:r>
              <a:rPr lang="tr-TR" dirty="0" err="1" smtClean="0"/>
              <a:t>Ca’un</a:t>
            </a:r>
            <a:r>
              <a:rPr lang="tr-TR" dirty="0" smtClean="0"/>
              <a:t> hareketliliği azalır; eğer </a:t>
            </a:r>
            <a:r>
              <a:rPr lang="tr-TR" dirty="0" err="1" smtClean="0"/>
              <a:t>Ca</a:t>
            </a:r>
            <a:r>
              <a:rPr lang="tr-TR" dirty="0" smtClean="0"/>
              <a:t>/</a:t>
            </a:r>
            <a:r>
              <a:rPr lang="tr-TR" dirty="0" err="1" smtClean="0"/>
              <a:t>fe</a:t>
            </a:r>
            <a:r>
              <a:rPr lang="tr-TR" dirty="0" smtClean="0"/>
              <a:t> oranı iyi kurulamazsa meyvelerde çiçek burnu çürüklüğü meydana gelir.</a:t>
            </a:r>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 name="Picture 2" descr="http://t1.gstatic.com/images?q=tbn:ANd9GcSuCP14i28hmr1ugRrc7vdwQFZ7L54Rp-gtOnwNth_EAYCpNGXZj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714375"/>
          <a:ext cx="9144000" cy="5643580"/>
        </p:xfrm>
        <a:graphic>
          <a:graphicData uri="http://schemas.openxmlformats.org/drawingml/2006/table">
            <a:tbl>
              <a:tblPr/>
              <a:tblGrid>
                <a:gridCol w="3857620"/>
                <a:gridCol w="1357322"/>
                <a:gridCol w="1262058"/>
                <a:gridCol w="2667000"/>
              </a:tblGrid>
              <a:tr h="78494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FFFFFF"/>
                          </a:solidFill>
                          <a:effectLst/>
                          <a:latin typeface="Calibri" pitchFamily="34" charset="0"/>
                          <a:cs typeface="Times New Roman" pitchFamily="18" charset="0"/>
                        </a:rPr>
                        <a:t>Tür </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alibri" pitchFamily="34" charset="0"/>
                          <a:cs typeface="Times New Roman" pitchFamily="18" charset="0"/>
                        </a:rPr>
                        <a:t>Ad</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rPr>
                        <a:t>Somatik </a:t>
                      </a: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alibri" pitchFamily="34" charset="0"/>
                          <a:ea typeface="Times New Roman" pitchFamily="18" charset="0"/>
                          <a:cs typeface="Bookman Old Style" pitchFamily="18" charset="0"/>
                        </a:rPr>
                        <a:t>kromozom sayısı</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alibri" pitchFamily="34" charset="0"/>
                          <a:cs typeface="Times New Roman" pitchFamily="18" charset="0"/>
                        </a:rPr>
                        <a:t>Döllenme özellikleri</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7647">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lycopersicum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 H.Karst.</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Domates</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döllenme</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pimpinellifolium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Mill</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Kiraz dom.</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y. Döllenme</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cheesmanii</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Riley</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döllenme</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parviflorum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Rick</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döllenme</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chmielewskii</a:t>
                      </a:r>
                      <a:r>
                        <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Rick</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Yabancı döllenme</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penispi</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a:t>
                      </a:r>
                      <a:r>
                        <a:rPr kumimoji="0" lang="en-US"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nemellii</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uyuşmaz</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hirsutum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HBK.</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K.verimli ve uyuşmaz</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chilense</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Dunal</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uyuşmaz</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5124">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peruvianum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 Mili.</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Yabani tür</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24</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5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Kendine uyuşmaz</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0539" name="2 Dikdörtgen"/>
          <p:cNvSpPr>
            <a:spLocks noChangeArrowheads="1"/>
          </p:cNvSpPr>
          <p:nvPr/>
        </p:nvSpPr>
        <p:spPr bwMode="auto">
          <a:xfrm>
            <a:off x="0" y="285750"/>
            <a:ext cx="9144000" cy="400050"/>
          </a:xfrm>
          <a:prstGeom prst="rect">
            <a:avLst/>
          </a:prstGeom>
          <a:noFill/>
          <a:ln w="9525">
            <a:noFill/>
            <a:miter lim="800000"/>
            <a:headEnd/>
            <a:tailEnd/>
          </a:ln>
        </p:spPr>
        <p:txBody>
          <a:bodyPr>
            <a:spAutoFit/>
          </a:bodyPr>
          <a:lstStyle/>
          <a:p>
            <a:r>
              <a:rPr lang="tr-TR" sz="2000">
                <a:solidFill>
                  <a:srgbClr val="FF0000"/>
                </a:solidFill>
              </a:rPr>
              <a:t>Tablo 1. lycopersicon genusu içinde bulunan türler ve bazı özellikleri</a:t>
            </a: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18" descr="http://4.bp.blogspot.com/-mvGnhtCxY_Y/UCVkEmPgdoI/AAAAAAAAAFY/IZ7teoVUaB8/s1600/Blossomendrot201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Sıcaklık İstekleri</a:t>
            </a:r>
            <a:endParaRPr lang="tr-TR" dirty="0"/>
          </a:p>
        </p:txBody>
      </p:sp>
      <p:sp>
        <p:nvSpPr>
          <p:cNvPr id="3" name="2 İçerik Yer Tutucusu"/>
          <p:cNvSpPr>
            <a:spLocks noGrp="1"/>
          </p:cNvSpPr>
          <p:nvPr>
            <p:ph sz="quarter" idx="1"/>
          </p:nvPr>
        </p:nvSpPr>
        <p:spPr/>
        <p:txBody>
          <a:bodyPr>
            <a:normAutofit/>
          </a:bodyPr>
          <a:lstStyle/>
          <a:p>
            <a:r>
              <a:rPr lang="tr-TR" dirty="0" smtClean="0"/>
              <a:t>Domates yetiştiriciliği yapılacak olan bölgenin ortalama sıcaklığı 16 </a:t>
            </a:r>
            <a:r>
              <a:rPr lang="tr-TR" baseline="30000" dirty="0" err="1" smtClean="0"/>
              <a:t>o</a:t>
            </a:r>
            <a:r>
              <a:rPr lang="tr-TR" dirty="0" err="1" smtClean="0"/>
              <a:t>C’nin</a:t>
            </a:r>
            <a:r>
              <a:rPr lang="tr-TR" dirty="0" smtClean="0"/>
              <a:t> üzerinde olmalıdır.</a:t>
            </a:r>
          </a:p>
          <a:p>
            <a:r>
              <a:rPr lang="tr-TR" dirty="0" smtClean="0"/>
              <a:t>Sıcaklığın 12 </a:t>
            </a:r>
            <a:r>
              <a:rPr lang="tr-TR" baseline="30000" dirty="0" err="1" smtClean="0"/>
              <a:t>o</a:t>
            </a:r>
            <a:r>
              <a:rPr lang="tr-TR" dirty="0" err="1" smtClean="0"/>
              <a:t>C’nin</a:t>
            </a:r>
            <a:r>
              <a:rPr lang="tr-TR" dirty="0" smtClean="0"/>
              <a:t> altına düşmesi durumunda bitkiler üşür. Bu sıcaklık veya biraz altında uzun süre kalması halinde dokularda bitki dokuları zarar görür.</a:t>
            </a:r>
          </a:p>
          <a:p>
            <a:r>
              <a:rPr lang="tr-TR" dirty="0" smtClean="0"/>
              <a:t>Bitkinin optimum büyüme sıcaklığı 21-24 </a:t>
            </a:r>
            <a:r>
              <a:rPr lang="tr-TR" baseline="30000" dirty="0" err="1" smtClean="0"/>
              <a:t>o</a:t>
            </a:r>
            <a:r>
              <a:rPr lang="tr-TR" dirty="0" err="1" smtClean="0"/>
              <a:t>C</a:t>
            </a:r>
            <a:r>
              <a:rPr lang="tr-TR" dirty="0" smtClean="0"/>
              <a:t>‘</a:t>
            </a:r>
            <a:r>
              <a:rPr lang="tr-TR" dirty="0" err="1" smtClean="0"/>
              <a:t>ler</a:t>
            </a:r>
            <a:r>
              <a:rPr lang="tr-TR" dirty="0" smtClean="0"/>
              <a:t> arasındadır.</a:t>
            </a:r>
          </a:p>
          <a:p>
            <a:r>
              <a:rPr lang="tr-TR" dirty="0" smtClean="0"/>
              <a:t>Devamlı olarak 27 </a:t>
            </a:r>
            <a:r>
              <a:rPr lang="tr-TR" baseline="30000" dirty="0" err="1" smtClean="0"/>
              <a:t>o</a:t>
            </a:r>
            <a:r>
              <a:rPr lang="tr-TR" dirty="0" err="1" smtClean="0"/>
              <a:t>C’nin</a:t>
            </a:r>
            <a:r>
              <a:rPr lang="tr-TR" dirty="0" smtClean="0"/>
              <a:t> üzerindeki sıcaklıklar arzu edilmez.</a:t>
            </a:r>
          </a:p>
          <a:p>
            <a:r>
              <a:rPr lang="tr-TR" dirty="0" smtClean="0"/>
              <a:t> </a:t>
            </a:r>
            <a:endParaRPr lang="tr-TR" dirty="0"/>
          </a:p>
        </p:txBody>
      </p:sp>
      <p:pic>
        <p:nvPicPr>
          <p:cNvPr id="4" name="Picture 2" descr="Görünüm ayrıntıları"/>
          <p:cNvPicPr>
            <a:picLocks noChangeAspect="1" noChangeArrowheads="1"/>
          </p:cNvPicPr>
          <p:nvPr/>
        </p:nvPicPr>
        <p:blipFill>
          <a:blip r:embed="rId2" cstate="print"/>
          <a:srcRect/>
          <a:stretch>
            <a:fillRect/>
          </a:stretch>
        </p:blipFill>
        <p:spPr bwMode="auto">
          <a:xfrm>
            <a:off x="7315200" y="0"/>
            <a:ext cx="1828800" cy="1828800"/>
          </a:xfrm>
          <a:prstGeom prst="rect">
            <a:avLst/>
          </a:prstGeom>
          <a:noFill/>
        </p:spPr>
      </p:pic>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Tohumların çimlenme esnasında minimum sıcaklık 10 </a:t>
            </a:r>
            <a:r>
              <a:rPr lang="tr-TR" baseline="30000" dirty="0" err="1" smtClean="0"/>
              <a:t>o</a:t>
            </a:r>
            <a:r>
              <a:rPr lang="tr-TR" dirty="0" err="1" smtClean="0"/>
              <a:t>C</a:t>
            </a:r>
            <a:r>
              <a:rPr lang="tr-TR" dirty="0" smtClean="0"/>
              <a:t> olmalıdır, fakat 16 </a:t>
            </a:r>
            <a:r>
              <a:rPr lang="tr-TR" baseline="30000" dirty="0" err="1" smtClean="0"/>
              <a:t>o</a:t>
            </a:r>
            <a:r>
              <a:rPr lang="tr-TR" dirty="0" err="1" smtClean="0"/>
              <a:t>C’nin</a:t>
            </a:r>
            <a:r>
              <a:rPr lang="tr-TR" dirty="0" smtClean="0"/>
              <a:t> üzerindeki sıcaklıklar tercih edilir.</a:t>
            </a:r>
          </a:p>
          <a:p>
            <a:r>
              <a:rPr lang="tr-TR" dirty="0" smtClean="0"/>
              <a:t>Tohumların optimum çimlenme sıcaklığı 30 </a:t>
            </a:r>
            <a:r>
              <a:rPr lang="tr-TR" baseline="30000" dirty="0" err="1" smtClean="0"/>
              <a:t>o</a:t>
            </a:r>
            <a:r>
              <a:rPr lang="tr-TR" dirty="0" err="1" smtClean="0"/>
              <a:t>C’dir</a:t>
            </a:r>
            <a:r>
              <a:rPr lang="tr-TR" dirty="0" smtClean="0"/>
              <a:t>, fakat 24 </a:t>
            </a:r>
            <a:r>
              <a:rPr lang="tr-TR" baseline="30000" dirty="0" err="1" smtClean="0"/>
              <a:t>o</a:t>
            </a:r>
            <a:r>
              <a:rPr lang="tr-TR" dirty="0" err="1" smtClean="0"/>
              <a:t>C’nin</a:t>
            </a:r>
            <a:r>
              <a:rPr lang="tr-TR" dirty="0" smtClean="0"/>
              <a:t> üzerindeki sıcaklıklarda tip dışı bitkilerin meydana gelme olasılığı arttığı için, çimlenme esnasında 20-22 </a:t>
            </a:r>
            <a:r>
              <a:rPr lang="tr-TR" baseline="30000" dirty="0" err="1" smtClean="0"/>
              <a:t>o</a:t>
            </a:r>
            <a:r>
              <a:rPr lang="tr-TR" dirty="0" err="1" smtClean="0"/>
              <a:t>C’lik</a:t>
            </a:r>
            <a:r>
              <a:rPr lang="tr-TR" dirty="0" smtClean="0"/>
              <a:t> sıcaklıklar daha iyi sonuç vermektedir.</a:t>
            </a:r>
          </a:p>
          <a:p>
            <a:endParaRPr lang="tr-TR" dirty="0" smtClean="0"/>
          </a:p>
        </p:txBody>
      </p:sp>
      <p:pic>
        <p:nvPicPr>
          <p:cNvPr id="4" name="Picture 4" descr="ev eşyaları,iklim,sıcaklıklar,termometreler"/>
          <p:cNvPicPr>
            <a:picLocks noChangeAspect="1" noChangeArrowheads="1"/>
          </p:cNvPicPr>
          <p:nvPr/>
        </p:nvPicPr>
        <p:blipFill>
          <a:blip r:embed="rId2" cstate="print"/>
          <a:srcRect/>
          <a:stretch>
            <a:fillRect/>
          </a:stretch>
        </p:blipFill>
        <p:spPr bwMode="auto">
          <a:xfrm>
            <a:off x="214282" y="4714860"/>
            <a:ext cx="2143140" cy="2143140"/>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Domateste polenlerin </a:t>
            </a:r>
            <a:r>
              <a:rPr lang="tr-TR" dirty="0" err="1" smtClean="0"/>
              <a:t>anterlerden</a:t>
            </a:r>
            <a:r>
              <a:rPr lang="tr-TR" dirty="0" smtClean="0"/>
              <a:t> çıkışı ve döllenme, büyük oranda çevre sıcaklığına bağlıdır.</a:t>
            </a:r>
          </a:p>
          <a:p>
            <a:r>
              <a:rPr lang="tr-TR" dirty="0" smtClean="0"/>
              <a:t>Sıcaklığın 15 </a:t>
            </a:r>
            <a:r>
              <a:rPr lang="tr-TR" baseline="30000" dirty="0" err="1" smtClean="0"/>
              <a:t>o</a:t>
            </a:r>
            <a:r>
              <a:rPr lang="tr-TR" dirty="0" err="1" smtClean="0"/>
              <a:t>C’nin</a:t>
            </a:r>
            <a:r>
              <a:rPr lang="tr-TR" dirty="0" smtClean="0"/>
              <a:t> altında veya 35 </a:t>
            </a:r>
            <a:r>
              <a:rPr lang="tr-TR" baseline="30000" dirty="0" err="1" smtClean="0"/>
              <a:t>o</a:t>
            </a:r>
            <a:r>
              <a:rPr lang="tr-TR" dirty="0" err="1" smtClean="0"/>
              <a:t>C’nin</a:t>
            </a:r>
            <a:r>
              <a:rPr lang="tr-TR" dirty="0" smtClean="0"/>
              <a:t> üzerinde olması halinde </a:t>
            </a:r>
            <a:r>
              <a:rPr lang="tr-TR" dirty="0" err="1" smtClean="0"/>
              <a:t>anterlerden</a:t>
            </a:r>
            <a:r>
              <a:rPr lang="tr-TR" dirty="0" smtClean="0"/>
              <a:t> polen çıkışı olmaz, aynı zamanda </a:t>
            </a:r>
            <a:r>
              <a:rPr lang="tr-TR" dirty="0" err="1" smtClean="0"/>
              <a:t>karpellerde</a:t>
            </a:r>
            <a:r>
              <a:rPr lang="tr-TR" dirty="0" smtClean="0"/>
              <a:t> </a:t>
            </a:r>
            <a:r>
              <a:rPr lang="tr-TR" dirty="0" err="1" smtClean="0"/>
              <a:t>ovüllerin</a:t>
            </a:r>
            <a:r>
              <a:rPr lang="tr-TR" dirty="0" smtClean="0"/>
              <a:t> teşekkülünde kötüleşme meydana gelir ve </a:t>
            </a:r>
            <a:r>
              <a:rPr lang="tr-TR" dirty="0" err="1" smtClean="0"/>
              <a:t>ovüller</a:t>
            </a:r>
            <a:r>
              <a:rPr lang="tr-TR" dirty="0" smtClean="0"/>
              <a:t> sağlıksız oluşur.</a:t>
            </a:r>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err="1" smtClean="0"/>
              <a:t>Anthesisten</a:t>
            </a:r>
            <a:r>
              <a:rPr lang="tr-TR" dirty="0" smtClean="0"/>
              <a:t> 10-15 gün evvel 38 </a:t>
            </a:r>
            <a:r>
              <a:rPr lang="tr-TR" baseline="30000" dirty="0" err="1" smtClean="0"/>
              <a:t>o</a:t>
            </a:r>
            <a:r>
              <a:rPr lang="tr-TR" dirty="0" err="1" smtClean="0"/>
              <a:t>C’nin</a:t>
            </a:r>
            <a:r>
              <a:rPr lang="tr-TR" dirty="0" smtClean="0"/>
              <a:t> üzerinde cereyan eden sıcaklıklarda meyve tutumu kötü olur.</a:t>
            </a:r>
          </a:p>
          <a:p>
            <a:r>
              <a:rPr lang="tr-TR" dirty="0" smtClean="0"/>
              <a:t>Bunun sebebi </a:t>
            </a:r>
            <a:r>
              <a:rPr lang="tr-TR" dirty="0" err="1" smtClean="0"/>
              <a:t>polan</a:t>
            </a:r>
            <a:r>
              <a:rPr lang="tr-TR" dirty="0" smtClean="0"/>
              <a:t> ve yumurta çekirdeklerinin bozulmasıdır.</a:t>
            </a:r>
          </a:p>
          <a:p>
            <a:r>
              <a:rPr lang="tr-TR" dirty="0" err="1" smtClean="0"/>
              <a:t>Anthesisten</a:t>
            </a:r>
            <a:r>
              <a:rPr lang="tr-TR" dirty="0" smtClean="0"/>
              <a:t> 1-3 gün sonra, sıcaklık 38 </a:t>
            </a:r>
            <a:r>
              <a:rPr lang="tr-TR" baseline="30000" dirty="0" err="1" smtClean="0"/>
              <a:t>o</a:t>
            </a:r>
            <a:r>
              <a:rPr lang="tr-TR" dirty="0" err="1" smtClean="0"/>
              <a:t>C’nin</a:t>
            </a:r>
            <a:r>
              <a:rPr lang="tr-TR" dirty="0" smtClean="0"/>
              <a:t> üzerine çıkacak olursa, döllenme sonrası teşekkül eden embriyonun ölmesi sonucu meyve tutumu olmaz.</a:t>
            </a: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pPr>
              <a:buFont typeface="Courier New" pitchFamily="49" charset="0"/>
              <a:buChar char="o"/>
            </a:pPr>
            <a:r>
              <a:rPr lang="tr-TR" dirty="0" err="1" smtClean="0"/>
              <a:t>Ovarium</a:t>
            </a:r>
            <a:r>
              <a:rPr lang="tr-TR" dirty="0" smtClean="0"/>
              <a:t> içinde bir kısın </a:t>
            </a:r>
            <a:r>
              <a:rPr lang="tr-TR" dirty="0" err="1" smtClean="0"/>
              <a:t>ovülün</a:t>
            </a:r>
            <a:r>
              <a:rPr lang="tr-TR" dirty="0" smtClean="0"/>
              <a:t> döllenmemesi, bu kısımlarda meyve etinin içeri göçmesiyle sonuçlanır ve bozuk şekilli meyve meydana gelir.</a:t>
            </a:r>
          </a:p>
          <a:p>
            <a:pPr>
              <a:buFont typeface="Courier New" pitchFamily="49" charset="0"/>
              <a:buChar char="o"/>
            </a:pPr>
            <a:r>
              <a:rPr lang="tr-TR" dirty="0" smtClean="0"/>
              <a:t>Meyve şeklinin bozuk olması, hemen akla düşük sıcaklık şartlarını getirir.</a:t>
            </a:r>
          </a:p>
          <a:p>
            <a:pPr>
              <a:buFont typeface="Courier New" pitchFamily="49" charset="0"/>
              <a:buChar char="o"/>
            </a:pPr>
            <a:r>
              <a:rPr lang="tr-TR" dirty="0" smtClean="0"/>
              <a:t>Meyve olgunlaşması için optimal sıcaklık 18-24 </a:t>
            </a:r>
            <a:r>
              <a:rPr lang="tr-TR" baseline="30000" dirty="0" err="1" smtClean="0"/>
              <a:t>o</a:t>
            </a:r>
            <a:r>
              <a:rPr lang="tr-TR" dirty="0" err="1" smtClean="0"/>
              <a:t>C</a:t>
            </a:r>
            <a:r>
              <a:rPr lang="tr-TR" dirty="0" smtClean="0"/>
              <a:t> ‘</a:t>
            </a:r>
            <a:r>
              <a:rPr lang="tr-TR" dirty="0" err="1" smtClean="0"/>
              <a:t>ler</a:t>
            </a:r>
            <a:r>
              <a:rPr lang="tr-TR" dirty="0" smtClean="0"/>
              <a:t> arasındadır. 13 </a:t>
            </a:r>
            <a:r>
              <a:rPr lang="tr-TR" baseline="30000" dirty="0" err="1" smtClean="0"/>
              <a:t>o</a:t>
            </a:r>
            <a:r>
              <a:rPr lang="tr-TR" dirty="0" err="1" smtClean="0"/>
              <a:t>C’nin</a:t>
            </a:r>
            <a:r>
              <a:rPr lang="tr-TR" dirty="0" smtClean="0"/>
              <a:t> altındaki sıcaklıklarda olgunlaşma yavaş ve kötü olur.</a:t>
            </a:r>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a:bodyPr>
          <a:lstStyle/>
          <a:p>
            <a:r>
              <a:rPr lang="tr-TR" dirty="0" smtClean="0"/>
              <a:t>10</a:t>
            </a:r>
            <a:r>
              <a:rPr lang="tr-TR" baseline="30000" dirty="0" smtClean="0"/>
              <a:t>o</a:t>
            </a:r>
            <a:r>
              <a:rPr lang="tr-TR" dirty="0" smtClean="0"/>
              <a:t>C’nin altına düşerse meyvelerde üşüme zararı gözlenir.</a:t>
            </a:r>
          </a:p>
          <a:p>
            <a:r>
              <a:rPr lang="tr-TR" dirty="0" smtClean="0"/>
              <a:t>Domates soğuğa çok hassas fakat yüksek sıcaklıklara toleranslı bir sebzedir. Bitkilerin sıcağa en fazla hassas oldukları periyot çiçeklenme dönemidir.</a:t>
            </a:r>
          </a:p>
          <a:p>
            <a:r>
              <a:rPr lang="tr-TR" dirty="0" smtClean="0"/>
              <a:t>Çiçeklenme için optimum sıcaklıklar 21-24 </a:t>
            </a:r>
            <a:r>
              <a:rPr lang="tr-TR" baseline="30000" dirty="0" err="1" smtClean="0"/>
              <a:t>o</a:t>
            </a:r>
            <a:r>
              <a:rPr lang="tr-TR" dirty="0" err="1" smtClean="0"/>
              <a:t>C’ler</a:t>
            </a:r>
            <a:r>
              <a:rPr lang="tr-TR" dirty="0" smtClean="0"/>
              <a:t> arasındadır. </a:t>
            </a:r>
          </a:p>
          <a:p>
            <a:r>
              <a:rPr lang="tr-TR" dirty="0" smtClean="0"/>
              <a:t>15</a:t>
            </a:r>
            <a:r>
              <a:rPr lang="tr-TR" baseline="30000" dirty="0" smtClean="0"/>
              <a:t>o</a:t>
            </a:r>
            <a:r>
              <a:rPr lang="tr-TR" dirty="0" smtClean="0"/>
              <a:t>C’nin altında ve 35 </a:t>
            </a:r>
            <a:r>
              <a:rPr lang="tr-TR" baseline="30000" dirty="0" err="1" smtClean="0"/>
              <a:t>o</a:t>
            </a:r>
            <a:r>
              <a:rPr lang="tr-TR" dirty="0" err="1" smtClean="0"/>
              <a:t>C’nin</a:t>
            </a:r>
            <a:r>
              <a:rPr lang="tr-TR" dirty="0" smtClean="0"/>
              <a:t> üstündeki sıcaklıklarda çiçeklenme meydana gelmez.</a:t>
            </a: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img03.blogcu.com/v2/images/orj/r/u/s/rustubaba/rustubaba_13539252641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Gün Uzunluğu İstekleri</a:t>
            </a:r>
            <a:endParaRPr lang="tr-TR" dirty="0"/>
          </a:p>
        </p:txBody>
      </p:sp>
      <p:sp>
        <p:nvSpPr>
          <p:cNvPr id="3" name="2 İçerik Yer Tutucusu"/>
          <p:cNvSpPr>
            <a:spLocks noGrp="1"/>
          </p:cNvSpPr>
          <p:nvPr>
            <p:ph sz="quarter" idx="1"/>
          </p:nvPr>
        </p:nvSpPr>
        <p:spPr/>
        <p:txBody>
          <a:bodyPr>
            <a:normAutofit/>
          </a:bodyPr>
          <a:lstStyle/>
          <a:p>
            <a:r>
              <a:rPr lang="tr-TR" dirty="0" smtClean="0"/>
              <a:t>Domates gün uzunluğuna karşı nötr reaksiyon verir; gün uzunluğu ne olursa olsun, çiçek açar.</a:t>
            </a:r>
          </a:p>
          <a:p>
            <a:r>
              <a:rPr lang="tr-TR" dirty="0" smtClean="0"/>
              <a:t>Kışın kısa gün şartlarında seralarda yapılan yetiştirmelerde bu bakımdan hiçbir problem çıkmaz.</a:t>
            </a:r>
          </a:p>
          <a:p>
            <a:r>
              <a:rPr lang="tr-TR" dirty="0" smtClean="0"/>
              <a:t>Bitkilerin iyi gelişebilmeleri için ışık şiddeti önemli etkiye sahiptir.</a:t>
            </a:r>
          </a:p>
          <a:p>
            <a:r>
              <a:rPr lang="tr-TR" dirty="0" smtClean="0"/>
              <a:t>Kuzey yarım kürede kış aylarında serada yetiştirilen bitkilerde iyi bir büyüme olabilmesi için, 11 000 </a:t>
            </a:r>
            <a:r>
              <a:rPr lang="tr-TR" dirty="0" err="1" smtClean="0"/>
              <a:t>lüx</a:t>
            </a:r>
            <a:r>
              <a:rPr lang="tr-TR" dirty="0" smtClean="0"/>
              <a:t> ışık şiddetine ihtiyaç vardır.</a:t>
            </a:r>
            <a:endParaRPr lang="tr-TR" dirty="0"/>
          </a:p>
        </p:txBody>
      </p:sp>
      <p:pic>
        <p:nvPicPr>
          <p:cNvPr id="72708" name="Picture 4" descr="anime,gülümsemeler,gülümseyen,güneş,güneş ışığı,Manga,Manga tarzı,mutlu,mutlu yüzler,yüzler"/>
          <p:cNvPicPr>
            <a:picLocks noChangeAspect="1" noChangeArrowheads="1"/>
          </p:cNvPicPr>
          <p:nvPr/>
        </p:nvPicPr>
        <p:blipFill>
          <a:blip r:embed="rId2" cstate="print"/>
          <a:srcRect/>
          <a:stretch>
            <a:fillRect/>
          </a:stretch>
        </p:blipFill>
        <p:spPr bwMode="auto">
          <a:xfrm>
            <a:off x="6858016" y="0"/>
            <a:ext cx="2000264" cy="2000264"/>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dirty="0" smtClean="0"/>
              <a:t>YETİŞTİRME TEKNİĞİ</a:t>
            </a:r>
            <a:endParaRPr lang="tr-TR" dirty="0"/>
          </a:p>
        </p:txBody>
      </p:sp>
      <p:sp>
        <p:nvSpPr>
          <p:cNvPr id="7" name="6 İçerik Yer Tutucusu"/>
          <p:cNvSpPr>
            <a:spLocks noGrp="1"/>
          </p:cNvSpPr>
          <p:nvPr>
            <p:ph sz="quarter" idx="1"/>
          </p:nvPr>
        </p:nvSpPr>
        <p:spPr/>
        <p:txBody>
          <a:bodyPr/>
          <a:lstStyle/>
          <a:p>
            <a:r>
              <a:rPr lang="tr-TR" dirty="0" smtClean="0"/>
              <a:t>Domates yetiştiriciliği, fideyle veya tarlaya doğrudan tohum ekim yöntemiyle yapılır.</a:t>
            </a:r>
          </a:p>
          <a:p>
            <a:r>
              <a:rPr lang="tr-TR" dirty="0" smtClean="0"/>
              <a:t>En fazla uygulanan metot, fideleriyle yapılan üretim sistemidir.</a:t>
            </a:r>
          </a:p>
        </p:txBody>
      </p:sp>
      <p:pic>
        <p:nvPicPr>
          <p:cNvPr id="4" name="Picture 20" descr="http://4.bp.blogspot.com/-LKGF1tGF3CE/TwN2IzjQVbI/AAAAAAAACsM/H1gbIRmjSbI/s1600/domates.jpg"/>
          <p:cNvPicPr>
            <a:picLocks noChangeAspect="1" noChangeArrowheads="1"/>
          </p:cNvPicPr>
          <p:nvPr/>
        </p:nvPicPr>
        <p:blipFill>
          <a:blip r:embed="rId2" cstate="print"/>
          <a:srcRect/>
          <a:stretch>
            <a:fillRect/>
          </a:stretch>
        </p:blipFill>
        <p:spPr bwMode="auto">
          <a:xfrm>
            <a:off x="6215074" y="4286256"/>
            <a:ext cx="2928926" cy="2571744"/>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500042"/>
            <a:ext cx="8215313" cy="2000271"/>
          </a:xfrm>
        </p:spPr>
        <p:txBody>
          <a:bodyPr rtlCol="0">
            <a:normAutofit/>
          </a:bodyPr>
          <a:lstStyle/>
          <a:p>
            <a:pPr algn="ctr" eaLnBrk="1" fontAlgn="auto" hangingPunct="1">
              <a:spcAft>
                <a:spcPts val="0"/>
              </a:spcAft>
              <a:buFont typeface="Arial" pitchFamily="34" charset="0"/>
              <a:buChar char="•"/>
              <a:defRPr/>
            </a:pPr>
            <a:r>
              <a:rPr lang="tr-TR" dirty="0" smtClean="0"/>
              <a:t>Kültür domatesi </a:t>
            </a:r>
            <a:r>
              <a:rPr lang="tr-TR" b="1" dirty="0" smtClean="0"/>
              <a:t>(</a:t>
            </a:r>
            <a:r>
              <a:rPr lang="tr-TR" b="1" i="1" dirty="0" err="1" smtClean="0"/>
              <a:t>Lycopersicon</a:t>
            </a:r>
            <a:r>
              <a:rPr lang="tr-TR" b="1" i="1" dirty="0" smtClean="0"/>
              <a:t> </a:t>
            </a:r>
            <a:r>
              <a:rPr lang="tr-TR" b="1" i="1" dirty="0" err="1" smtClean="0"/>
              <a:t>lycopersicum</a:t>
            </a:r>
            <a:r>
              <a:rPr lang="tr-TR" b="1" i="1" dirty="0" smtClean="0"/>
              <a:t> (</a:t>
            </a:r>
            <a:r>
              <a:rPr lang="tr-TR" b="1" dirty="0" smtClean="0"/>
              <a:t>L.) H. Karst.) </a:t>
            </a:r>
            <a:r>
              <a:rPr lang="tr-TR" dirty="0" smtClean="0"/>
              <a:t>içinde bulunan meyve ve yaprak özellikleri bakımından farklı tipler aşağıdaki şekilde botanik varyetelere ayrılmaktadırlar .</a:t>
            </a:r>
          </a:p>
        </p:txBody>
      </p:sp>
      <p:graphicFrame>
        <p:nvGraphicFramePr>
          <p:cNvPr id="4" name="3 Tablo"/>
          <p:cNvGraphicFramePr>
            <a:graphicFrameLocks noGrp="1"/>
          </p:cNvGraphicFramePr>
          <p:nvPr/>
        </p:nvGraphicFramePr>
        <p:xfrm>
          <a:off x="0" y="3643313"/>
          <a:ext cx="9144002" cy="2397760"/>
        </p:xfrm>
        <a:graphic>
          <a:graphicData uri="http://schemas.openxmlformats.org/drawingml/2006/table">
            <a:tbl>
              <a:tblPr/>
              <a:tblGrid>
                <a:gridCol w="4857755"/>
                <a:gridCol w="4286247"/>
              </a:tblGrid>
              <a:tr h="2357455">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ts val="838"/>
                        </a:lnSpc>
                        <a:spcBef>
                          <a:spcPct val="0"/>
                        </a:spcBef>
                        <a:spcAft>
                          <a:spcPct val="0"/>
                        </a:spcAft>
                        <a:buClrTx/>
                        <a:buSzTx/>
                        <a:buFontTx/>
                        <a:buNone/>
                        <a:tabLst/>
                      </a:pPr>
                      <a:endPar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lycopersicum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var.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commune</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lycopersicum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var.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grandifolium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lycopersicum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var.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validum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L.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L.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lycopersicum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 var.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Bookman Old Style" pitchFamily="18" charset="0"/>
                        </a:rPr>
                        <a:t>pyriforme</a:t>
                      </a: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838"/>
                        </a:lnSpc>
                        <a:spcBef>
                          <a:spcPct val="0"/>
                        </a:spcBef>
                        <a:spcAft>
                          <a:spcPct val="0"/>
                        </a:spcAft>
                        <a:buClrTx/>
                        <a:buSzTx/>
                        <a:buFontTx/>
                        <a:buNone/>
                        <a:tabLst/>
                      </a:pPr>
                      <a:endPar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Kültür domatesleri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Geniş yapraklı domatesler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Kiraz domatesleri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alibri" pitchFamily="34" charset="0"/>
                          <a:ea typeface="Times New Roman" pitchFamily="18" charset="0"/>
                          <a:cs typeface="Bookman Old Style" pitchFamily="18" charset="0"/>
                        </a:rPr>
                        <a:t>Armut  Domatesleri</a:t>
                      </a:r>
                    </a:p>
                  </a:txBody>
                  <a:tcPr marL="25400" marR="254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1515" name="4 Dikdörtgen"/>
          <p:cNvSpPr>
            <a:spLocks noChangeArrowheads="1"/>
          </p:cNvSpPr>
          <p:nvPr/>
        </p:nvSpPr>
        <p:spPr bwMode="auto">
          <a:xfrm>
            <a:off x="785813" y="2428875"/>
            <a:ext cx="6500812" cy="954107"/>
          </a:xfrm>
          <a:prstGeom prst="rect">
            <a:avLst/>
          </a:prstGeom>
          <a:noFill/>
          <a:ln w="9525">
            <a:noFill/>
            <a:miter lim="800000"/>
            <a:headEnd/>
            <a:tailEnd/>
          </a:ln>
        </p:spPr>
        <p:txBody>
          <a:bodyPr>
            <a:spAutoFit/>
          </a:bodyPr>
          <a:lstStyle/>
          <a:p>
            <a:pPr algn="ctr"/>
            <a:r>
              <a:rPr lang="tr-TR" sz="2800" dirty="0">
                <a:solidFill>
                  <a:srgbClr val="FF5050"/>
                </a:solidFill>
              </a:rPr>
              <a:t>kültür domateslerin botanik varyeteleri</a:t>
            </a: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Fide Dikim Metoduyla Domates Yetiştiriciliği</a:t>
            </a:r>
            <a:endParaRPr lang="tr-TR" dirty="0"/>
          </a:p>
        </p:txBody>
      </p:sp>
      <p:sp>
        <p:nvSpPr>
          <p:cNvPr id="3" name="2 İçerik Yer Tutucusu"/>
          <p:cNvSpPr>
            <a:spLocks noGrp="1"/>
          </p:cNvSpPr>
          <p:nvPr>
            <p:ph sz="quarter" idx="1"/>
          </p:nvPr>
        </p:nvSpPr>
        <p:spPr>
          <a:xfrm>
            <a:off x="500034" y="2357430"/>
            <a:ext cx="8186766" cy="3768733"/>
          </a:xfrm>
        </p:spPr>
        <p:txBody>
          <a:bodyPr/>
          <a:lstStyle/>
          <a:p>
            <a:pPr algn="ctr"/>
            <a:r>
              <a:rPr lang="tr-TR" dirty="0" smtClean="0"/>
              <a:t>Bu yetiştirme sisteminde önce fideler yetiştirilir, daha sonra elde edilen fidelerin tarlaya dikimi yapılır.</a:t>
            </a:r>
          </a:p>
          <a:p>
            <a:pPr>
              <a:buNone/>
            </a:pPr>
            <a:endParaRPr lang="tr-TR" dirty="0"/>
          </a:p>
        </p:txBody>
      </p:sp>
      <p:pic>
        <p:nvPicPr>
          <p:cNvPr id="4" name="Picture 10" descr="http://www.vegtech.co.za/images/sized/images/uploads/Insect-Nets---Tomatoes-copy-630x334.jpg"/>
          <p:cNvPicPr>
            <a:picLocks noChangeAspect="1" noChangeArrowheads="1"/>
          </p:cNvPicPr>
          <p:nvPr/>
        </p:nvPicPr>
        <p:blipFill>
          <a:blip r:embed="rId2" cstate="print"/>
          <a:srcRect/>
          <a:stretch>
            <a:fillRect/>
          </a:stretch>
        </p:blipFill>
        <p:spPr bwMode="auto">
          <a:xfrm>
            <a:off x="1357290" y="3357562"/>
            <a:ext cx="6000750" cy="3181350"/>
          </a:xfrm>
          <a:prstGeom prst="rect">
            <a:avLst/>
          </a:prstGeom>
          <a:noFill/>
        </p:spPr>
      </p:pic>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Fidelerin Yetiştirilmesi</a:t>
            </a:r>
            <a:endParaRPr lang="tr-TR" dirty="0"/>
          </a:p>
        </p:txBody>
      </p:sp>
      <p:sp>
        <p:nvSpPr>
          <p:cNvPr id="3" name="2 İçerik Yer Tutucusu"/>
          <p:cNvSpPr>
            <a:spLocks noGrp="1"/>
          </p:cNvSpPr>
          <p:nvPr>
            <p:ph sz="quarter" idx="1"/>
          </p:nvPr>
        </p:nvSpPr>
        <p:spPr/>
        <p:txBody>
          <a:bodyPr/>
          <a:lstStyle/>
          <a:p>
            <a:r>
              <a:rPr lang="tr-TR" dirty="0" smtClean="0"/>
              <a:t>Açıkta geniş arazilerde yapılan domates yetiştiriciliği için ;</a:t>
            </a:r>
          </a:p>
          <a:p>
            <a:pPr lvl="1">
              <a:buFont typeface="Wingdings" pitchFamily="2" charset="2"/>
              <a:buChar char="§"/>
            </a:pPr>
            <a:r>
              <a:rPr lang="tr-TR" dirty="0" smtClean="0"/>
              <a:t>Sıcak yastık</a:t>
            </a:r>
          </a:p>
          <a:p>
            <a:pPr lvl="1">
              <a:buFont typeface="Wingdings" pitchFamily="2" charset="2"/>
              <a:buChar char="§"/>
            </a:pPr>
            <a:r>
              <a:rPr lang="tr-TR" dirty="0" smtClean="0"/>
              <a:t>Ilık yastık</a:t>
            </a:r>
          </a:p>
          <a:p>
            <a:pPr lvl="1">
              <a:buFont typeface="Wingdings" pitchFamily="2" charset="2"/>
              <a:buChar char="§"/>
            </a:pPr>
            <a:r>
              <a:rPr lang="tr-TR" dirty="0" smtClean="0"/>
              <a:t>Plastik tünel veya seralar kullanılabilir.</a:t>
            </a:r>
          </a:p>
          <a:p>
            <a:r>
              <a:rPr lang="tr-TR" dirty="0" smtClean="0"/>
              <a:t>Ülkemizde fide yetiştiriciliği için daha çok alçak tüneller veya plastik ve cam seralar ile soğuk yastıklar kullanılmaktadır.</a:t>
            </a:r>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endParaRPr lang="tr-TR" smtClean="0"/>
          </a:p>
        </p:txBody>
      </p:sp>
      <p:pic>
        <p:nvPicPr>
          <p:cNvPr id="19459" name="3 İçerik Yer Tutucusu" descr="o_DSC01628[1].jp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İlkbahar domates yetiştiriciliği için daha çok plastik tüneller, sonbahar yetiştiriciliği içinse soğuk yastıklar tercih edilmektedir.</a:t>
            </a:r>
            <a:endParaRPr lang="tr-TR" dirty="0"/>
          </a:p>
        </p:txBody>
      </p:sp>
      <p:pic>
        <p:nvPicPr>
          <p:cNvPr id="68610" name="Picture 2" descr="seralar,yapılar,ziraat"/>
          <p:cNvPicPr>
            <a:picLocks noChangeAspect="1" noChangeArrowheads="1"/>
          </p:cNvPicPr>
          <p:nvPr/>
        </p:nvPicPr>
        <p:blipFill>
          <a:blip r:embed="rId2" cstate="print"/>
          <a:srcRect/>
          <a:stretch>
            <a:fillRect/>
          </a:stretch>
        </p:blipFill>
        <p:spPr bwMode="auto">
          <a:xfrm>
            <a:off x="785786" y="3643314"/>
            <a:ext cx="4929222" cy="2286016"/>
          </a:xfrm>
          <a:prstGeom prst="rect">
            <a:avLst/>
          </a:prstGeom>
          <a:ln w="228600" cap="sq" cmpd="thickThin">
            <a:solidFill>
              <a:schemeClr val="accent3">
                <a:lumMod val="75000"/>
              </a:schemeClr>
            </a:solidFill>
            <a:prstDash val="solid"/>
            <a:miter lim="800000"/>
          </a:ln>
          <a:effectLst>
            <a:innerShdw blurRad="76200">
              <a:srgbClr val="000000"/>
            </a:innerShdw>
          </a:effectLst>
        </p:spPr>
      </p:pic>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97283" name="2 İçerik Yer Tutucusu"/>
          <p:cNvSpPr>
            <a:spLocks noGrp="1"/>
          </p:cNvSpPr>
          <p:nvPr>
            <p:ph idx="1"/>
          </p:nvPr>
        </p:nvSpPr>
        <p:spPr>
          <a:xfrm>
            <a:off x="457200" y="1785926"/>
            <a:ext cx="7829576" cy="4688026"/>
          </a:xfrm>
        </p:spPr>
        <p:txBody>
          <a:bodyPr/>
          <a:lstStyle/>
          <a:p>
            <a:r>
              <a:rPr lang="tr-TR" dirty="0" smtClean="0"/>
              <a:t>Domates fidesi yetiştirmek için saptanan alan, sonbaharda derin bir şekilde sürülerek, tohum ekim tarihine kadar geçecek zaman içinde alan tesviye edilir ve yastık yerleri yükseltilir. </a:t>
            </a:r>
            <a:r>
              <a:rPr lang="tr-TR" dirty="0" smtClean="0">
                <a:solidFill>
                  <a:srgbClr val="FF5050"/>
                </a:solidFill>
              </a:rPr>
              <a:t>Yükseltilen bu yastık yerleri, içten içe 1.25 m kalacak şekilde düzeltilerek yastık oluşturulur. Bundan sonra yastığın üzeri 15 cm kalınlığında harçla (eşit oranda ince dere kumu, çiftlik gübresi, bahçe toprağı karışımı) kaplanır. </a:t>
            </a:r>
          </a:p>
          <a:p>
            <a:endParaRPr lang="tr-TR" dirty="0" smtClean="0"/>
          </a:p>
        </p:txBody>
      </p:sp>
      <p:pic>
        <p:nvPicPr>
          <p:cNvPr id="135170" name="Picture 2" descr="çiftçilik donatısı,sabanlar,traktörler,ziraat"/>
          <p:cNvPicPr>
            <a:picLocks noChangeAspect="1" noChangeArrowheads="1"/>
          </p:cNvPicPr>
          <p:nvPr/>
        </p:nvPicPr>
        <p:blipFill>
          <a:blip r:embed="rId2" cstate="print"/>
          <a:srcRect/>
          <a:stretch>
            <a:fillRect/>
          </a:stretch>
        </p:blipFill>
        <p:spPr bwMode="auto">
          <a:xfrm>
            <a:off x="5143504" y="5000612"/>
            <a:ext cx="3357586"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sp>
        <p:nvSpPr>
          <p:cNvPr id="98307" name="2 İçerik Yer Tutucusu"/>
          <p:cNvSpPr>
            <a:spLocks noGrp="1"/>
          </p:cNvSpPr>
          <p:nvPr>
            <p:ph idx="1"/>
          </p:nvPr>
        </p:nvSpPr>
        <p:spPr/>
        <p:txBody>
          <a:bodyPr/>
          <a:lstStyle/>
          <a:p>
            <a:r>
              <a:rPr lang="tr-TR" dirty="0" smtClean="0"/>
              <a:t>Yastık bu duruma getirildikten sonra, sıra arası </a:t>
            </a:r>
            <a:r>
              <a:rPr lang="tr-TR" dirty="0" smtClean="0">
                <a:solidFill>
                  <a:schemeClr val="accent3"/>
                </a:solidFill>
              </a:rPr>
              <a:t>13-15 cm, sıra üzeri de 1-1.5 cm olacak şekilde tohum ekimi yapılır. Ekim derinliği 1-1.5 cm‘ </a:t>
            </a:r>
            <a:r>
              <a:rPr lang="tr-TR" dirty="0" err="1" smtClean="0">
                <a:solidFill>
                  <a:schemeClr val="accent3"/>
                </a:solidFill>
              </a:rPr>
              <a:t>yi</a:t>
            </a:r>
            <a:r>
              <a:rPr lang="tr-TR" dirty="0" smtClean="0">
                <a:solidFill>
                  <a:schemeClr val="accent3"/>
                </a:solidFill>
              </a:rPr>
              <a:t> geçmemeli ve m</a:t>
            </a:r>
            <a:r>
              <a:rPr lang="tr-TR" baseline="30000" dirty="0" smtClean="0">
                <a:solidFill>
                  <a:schemeClr val="accent3"/>
                </a:solidFill>
              </a:rPr>
              <a:t>2’ </a:t>
            </a:r>
            <a:r>
              <a:rPr lang="tr-TR" dirty="0" smtClean="0">
                <a:solidFill>
                  <a:schemeClr val="accent3"/>
                </a:solidFill>
              </a:rPr>
              <a:t>ye 2-3 g tohum hesaplanmalıdır.</a:t>
            </a:r>
            <a:r>
              <a:rPr lang="tr-TR" dirty="0" smtClean="0">
                <a:solidFill>
                  <a:srgbClr val="FF0000"/>
                </a:solidFill>
              </a:rPr>
              <a:t> </a:t>
            </a:r>
            <a:r>
              <a:rPr lang="tr-TR" dirty="0" smtClean="0"/>
              <a:t>Ekimden sonra yastık süzgeçli kovalarla veya geniş alanlarda uygun bir metotla, bolca fakat taşırmayacak tarzda sulanır ve üzeri örtülür. Ekim zamanı bölgenin iklim şartlarına göre ocak ayı ile mart sonu arasında kalan dönemdir.</a:t>
            </a:r>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2" cstate="print"/>
          <a:srcRect l="24707" t="31250" r="30820" b="19922"/>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928670"/>
            <a:ext cx="8072465" cy="5643580"/>
          </a:xfrm>
        </p:spPr>
        <p:txBody>
          <a:bodyPr rtlCol="0">
            <a:normAutofit/>
          </a:bodyPr>
          <a:lstStyle/>
          <a:p>
            <a:pPr algn="just" eaLnBrk="1" fontAlgn="auto" hangingPunct="1">
              <a:spcAft>
                <a:spcPts val="0"/>
              </a:spcAft>
              <a:buFont typeface="Arial" pitchFamily="34" charset="0"/>
              <a:buChar char="•"/>
              <a:defRPr/>
            </a:pPr>
            <a:r>
              <a:rPr lang="tr-TR" dirty="0" smtClean="0"/>
              <a:t>Ekimden sonra toprak sıcaklığına bağlı olarak, 2-3 hafta içinde çimlenme tamamlanır. Çimlenme dönemine kadar yastık nemi sık sık kontrol edilir ve gerekli hallerde sulama yapılmalıdır. İlk hakiki yapraklar çıkıncaya kadar, sulamaların dışında, yastık açılmaz. Daha sonra başlangıçta kısa süreli olarak fakat gittikçe artan sürelerle, yastık düzenli olarak havalandırılır. </a:t>
            </a:r>
          </a:p>
          <a:p>
            <a:pPr algn="just" eaLnBrk="1" fontAlgn="auto" hangingPunct="1">
              <a:spcAft>
                <a:spcPts val="0"/>
              </a:spcAft>
              <a:buFont typeface="Arial" pitchFamily="34" charset="0"/>
              <a:buChar char="•"/>
              <a:defRPr/>
            </a:pPr>
            <a:r>
              <a:rPr lang="tr-TR" dirty="0" smtClean="0"/>
              <a:t>Bundan sonra yapılacak işler sulama, yabancı otların ayıklanması ve hastalık ve zararlılara karşı mücadeleden ibarettir. Sulama, yastık toprağının nemi kontrol edilerek uygun aralıklarla yapılır, fazla sulamalardan daima kaçınılmalıdır. </a:t>
            </a:r>
            <a:endParaRPr lang="tr-TR" dirty="0"/>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625" y="714356"/>
            <a:ext cx="8001027" cy="5857894"/>
          </a:xfrm>
        </p:spPr>
        <p:txBody>
          <a:bodyPr rtlCol="0">
            <a:normAutofit/>
          </a:bodyPr>
          <a:lstStyle/>
          <a:p>
            <a:pPr algn="just" eaLnBrk="1" fontAlgn="auto" hangingPunct="1">
              <a:spcAft>
                <a:spcPts val="0"/>
              </a:spcAft>
              <a:buFont typeface="Arial" pitchFamily="34" charset="0"/>
              <a:buChar char="•"/>
              <a:defRPr/>
            </a:pPr>
            <a:r>
              <a:rPr lang="tr-TR" dirty="0" smtClean="0"/>
              <a:t>Ekimden sonra toprak sıcaklığına bağlı olarak, 2-3 hafta içinde çimlenme tamamlanır. Çimlenme dönemine kadar yastık nemi sık sık kontrol edilir ve gerekli hallerde sulama yapılmalıdır. İlk hakiki yapraklar çıkıncaya kadar, sulamaların dışında, yastık açılmaz. Daha sonra başlangıçta kısa süreli olarak fakat gittikçe artan sürelerle, yastık düzenli olarak havalandırılır. </a:t>
            </a:r>
          </a:p>
          <a:p>
            <a:pPr algn="just" eaLnBrk="1" fontAlgn="auto" hangingPunct="1">
              <a:spcAft>
                <a:spcPts val="0"/>
              </a:spcAft>
              <a:buFont typeface="Arial" pitchFamily="34" charset="0"/>
              <a:buChar char="•"/>
              <a:defRPr/>
            </a:pPr>
            <a:r>
              <a:rPr lang="tr-TR" dirty="0" smtClean="0"/>
              <a:t>Bundan sonra yapılacak işler sulama, yabancı otların ayıklanması ve hastalık ve zararlılara karşı mücadeleden ibarettir. Sulama, yastık toprağının nemi kontrol edilerek uygun aralıklarla yapılır, fazla sulamalardan daima kaçınılmalıdır. </a:t>
            </a:r>
            <a:endParaRPr lang="tr-TR" dirty="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2 İçerik Yer Tutucusu"/>
          <p:cNvSpPr>
            <a:spLocks noGrp="1"/>
          </p:cNvSpPr>
          <p:nvPr>
            <p:ph idx="1"/>
          </p:nvPr>
        </p:nvSpPr>
        <p:spPr>
          <a:xfrm>
            <a:off x="457200" y="1214422"/>
            <a:ext cx="7758138" cy="5072078"/>
          </a:xfrm>
        </p:spPr>
        <p:txBody>
          <a:bodyPr/>
          <a:lstStyle/>
          <a:p>
            <a:pPr algn="just" eaLnBrk="1" hangingPunct="1">
              <a:buFont typeface="Arial" pitchFamily="34" charset="0"/>
              <a:buChar char="•"/>
            </a:pPr>
            <a:r>
              <a:rPr lang="tr-TR" dirty="0" smtClean="0"/>
              <a:t>Yabancı ot ve hastalıkların kontrolü için önemlidir. </a:t>
            </a:r>
          </a:p>
          <a:p>
            <a:pPr algn="just" eaLnBrk="1" hangingPunct="1">
              <a:buFont typeface="Arial" pitchFamily="34" charset="0"/>
              <a:buChar char="•"/>
            </a:pPr>
            <a:r>
              <a:rPr lang="tr-TR" dirty="0" smtClean="0"/>
              <a:t>Fide yastıklarında en fazla görülen hastalıklar, çökerten hastalıklarıdır. Bunun için alınacak önlemler, harcın dezenfeksiyonu, tohum ilaçlama ve aynı yere üst üste yastık yapmama gibi önlemlerdir. Buna rağmen hastalığın ortaya çıkması halinde, </a:t>
            </a:r>
            <a:r>
              <a:rPr lang="tr-TR" dirty="0" err="1" smtClean="0"/>
              <a:t>Cu</a:t>
            </a:r>
            <a:r>
              <a:rPr lang="tr-TR" dirty="0" smtClean="0"/>
              <a:t>‘</a:t>
            </a:r>
            <a:r>
              <a:rPr lang="tr-TR" dirty="0" err="1" smtClean="0"/>
              <a:t>lu</a:t>
            </a:r>
            <a:r>
              <a:rPr lang="tr-TR" dirty="0" smtClean="0"/>
              <a:t> veya organik </a:t>
            </a:r>
            <a:r>
              <a:rPr lang="tr-TR" dirty="0" err="1" smtClean="0"/>
              <a:t>fungusitlerle</a:t>
            </a:r>
            <a:r>
              <a:rPr lang="tr-TR" dirty="0" smtClean="0"/>
              <a:t> mücadele yoluna gidilmelidir.</a:t>
            </a:r>
          </a:p>
          <a:p>
            <a:pPr algn="just" eaLnBrk="1" hangingPunct="1">
              <a:buFont typeface="Arial" pitchFamily="34" charset="0"/>
              <a:buChar char="•"/>
            </a:pPr>
            <a:endParaRPr lang="tr-TR" dirty="0" smtClean="0"/>
          </a:p>
          <a:p>
            <a:pPr algn="just" eaLnBrk="1" hangingPunct="1">
              <a:buFont typeface="Arial" pitchFamily="34" charset="0"/>
              <a:buChar char="•"/>
            </a:pPr>
            <a:endParaRPr lang="tr-TR" dirty="0" smtClean="0"/>
          </a:p>
        </p:txBody>
      </p:sp>
      <p:pic>
        <p:nvPicPr>
          <p:cNvPr id="131074" name="Picture 2" descr="böcek ilacı,böcek ilaçlama,çalışan insanlar,endüstri,imha ekipleri,işler,kişiler,meslekler"/>
          <p:cNvPicPr>
            <a:picLocks noChangeAspect="1" noChangeArrowheads="1"/>
          </p:cNvPicPr>
          <p:nvPr/>
        </p:nvPicPr>
        <p:blipFill>
          <a:blip r:embed="rId2" cstate="print"/>
          <a:srcRect/>
          <a:stretch>
            <a:fillRect/>
          </a:stretch>
        </p:blipFill>
        <p:spPr bwMode="auto">
          <a:xfrm>
            <a:off x="5715008" y="4119541"/>
            <a:ext cx="2166955" cy="2738459"/>
          </a:xfrm>
          <a:prstGeom prst="rect">
            <a:avLst/>
          </a:prstGeom>
          <a:ln>
            <a:noFill/>
          </a:ln>
          <a:effectLst>
            <a:softEdge rad="112500"/>
          </a:effectLst>
        </p:spPr>
      </p:pic>
      <p:pic>
        <p:nvPicPr>
          <p:cNvPr id="131076" name="Picture 4" descr="Görünüm ayrıntıları"/>
          <p:cNvPicPr>
            <a:picLocks noChangeAspect="1" noChangeArrowheads="1"/>
          </p:cNvPicPr>
          <p:nvPr/>
        </p:nvPicPr>
        <p:blipFill>
          <a:blip r:embed="rId3" cstate="print"/>
          <a:srcRect/>
          <a:stretch>
            <a:fillRect/>
          </a:stretch>
        </p:blipFill>
        <p:spPr bwMode="auto">
          <a:xfrm>
            <a:off x="1643042" y="4357694"/>
            <a:ext cx="1828800" cy="2500306"/>
          </a:xfrm>
          <a:prstGeom prst="rect">
            <a:avLst/>
          </a:prstGeom>
          <a:ln>
            <a:noFill/>
          </a:ln>
          <a:effectLst>
            <a:softEdge rad="112500"/>
          </a:effec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Kültür domatesinde yapılacak ıslah çalışmalarında, yabani akrabalar ile melezlemelerde fazla başarı yoktur.</a:t>
            </a:r>
          </a:p>
          <a:p>
            <a:endParaRPr lang="tr-TR" dirty="0"/>
          </a:p>
        </p:txBody>
      </p:sp>
      <p:pic>
        <p:nvPicPr>
          <p:cNvPr id="4" name="Picture 12" descr="http://2.bp.blogspot.com/-3GwJb7pV4JM/T7r1ou_-1oI/AAAAAAAAAZE/ydNNFOr2NAs/s1600/tom3.png"/>
          <p:cNvPicPr>
            <a:picLocks noChangeAspect="1" noChangeArrowheads="1"/>
          </p:cNvPicPr>
          <p:nvPr/>
        </p:nvPicPr>
        <p:blipFill>
          <a:blip r:embed="rId2" cstate="print"/>
          <a:srcRect/>
          <a:stretch>
            <a:fillRect/>
          </a:stretch>
        </p:blipFill>
        <p:spPr bwMode="auto">
          <a:xfrm>
            <a:off x="4357686" y="3357562"/>
            <a:ext cx="2786050" cy="2428892"/>
          </a:xfrm>
          <a:prstGeom prst="rect">
            <a:avLst/>
          </a:prstGeom>
          <a:noFill/>
        </p:spPr>
      </p:pic>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2 İçerik Yer Tutucusu"/>
          <p:cNvSpPr>
            <a:spLocks noGrp="1"/>
          </p:cNvSpPr>
          <p:nvPr>
            <p:ph idx="1"/>
          </p:nvPr>
        </p:nvSpPr>
        <p:spPr>
          <a:xfrm>
            <a:off x="0" y="1214422"/>
            <a:ext cx="8715404" cy="4865703"/>
          </a:xfrm>
        </p:spPr>
        <p:txBody>
          <a:bodyPr/>
          <a:lstStyle/>
          <a:p>
            <a:pPr algn="just" eaLnBrk="1" hangingPunct="1">
              <a:buFont typeface="Arial" pitchFamily="34" charset="0"/>
              <a:buChar char="•"/>
            </a:pPr>
            <a:r>
              <a:rPr lang="tr-TR" sz="2800" dirty="0" smtClean="0"/>
              <a:t>Yastıktaki fideler, ilkbahar ekimlerinde yaklaşık iki ay, yaz ekimlerinde 5-6 hafta zarfında dikime uygun hale gelirler. </a:t>
            </a:r>
            <a:r>
              <a:rPr lang="tr-TR" sz="2800" dirty="0" smtClean="0">
                <a:solidFill>
                  <a:srgbClr val="FF5050"/>
                </a:solidFill>
              </a:rPr>
              <a:t>1 m</a:t>
            </a:r>
            <a:r>
              <a:rPr lang="tr-TR" sz="2800" baseline="30000" dirty="0" smtClean="0">
                <a:solidFill>
                  <a:srgbClr val="FF5050"/>
                </a:solidFill>
              </a:rPr>
              <a:t>2</a:t>
            </a:r>
            <a:r>
              <a:rPr lang="tr-TR" sz="2800" dirty="0" smtClean="0">
                <a:solidFill>
                  <a:srgbClr val="FF5050"/>
                </a:solidFill>
              </a:rPr>
              <a:t> yastık alanından, ortalama olarak 500-600 civarında sağlıklı ve dikime uygun pişkin fide elde edilir. </a:t>
            </a:r>
            <a:r>
              <a:rPr lang="tr-TR" sz="2800" dirty="0" smtClean="0"/>
              <a:t>Sık yapılan ekimlerde fideler cılız ve sağlıksız olurlar.</a:t>
            </a:r>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2 İçerik Yer Tutucusu"/>
          <p:cNvSpPr>
            <a:spLocks noGrp="1"/>
          </p:cNvSpPr>
          <p:nvPr>
            <p:ph idx="1"/>
          </p:nvPr>
        </p:nvSpPr>
        <p:spPr>
          <a:xfrm>
            <a:off x="457200" y="1428736"/>
            <a:ext cx="8115328" cy="5045216"/>
          </a:xfrm>
        </p:spPr>
        <p:txBody>
          <a:bodyPr/>
          <a:lstStyle/>
          <a:p>
            <a:r>
              <a:rPr lang="tr-TR" dirty="0" smtClean="0"/>
              <a:t>Bu şekilde yetiştirilen fideler artık dikime hazırdır. Dikimden bir gün önce yastıklar bolca sulanarak, dikim günü sabahleyin erkenden topraklı olarak sökülürler ve içi ıslak telis kaplı kasa veya küfelere saçaklar dış tarafa gelecek şekilde demetler halinde istiflenerek, üzerlerinin gene ıslak çuvalla örtülmesinden sonra, tarlaya nâkile hazır duruma getirilirler.</a:t>
            </a:r>
          </a:p>
        </p:txBody>
      </p:sp>
    </p:spTree>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b="1" dirty="0" smtClean="0"/>
              <a:t>Yetiştirme yerlerinin hazırlanması</a:t>
            </a:r>
            <a:br>
              <a:rPr lang="tr-TR" sz="3200" b="1" dirty="0" smtClean="0"/>
            </a:br>
            <a:endParaRPr lang="tr-TR" dirty="0"/>
          </a:p>
        </p:txBody>
      </p:sp>
      <p:sp>
        <p:nvSpPr>
          <p:cNvPr id="3" name="2 İçerik Yer Tutucusu"/>
          <p:cNvSpPr>
            <a:spLocks noGrp="1"/>
          </p:cNvSpPr>
          <p:nvPr>
            <p:ph sz="quarter" idx="1"/>
          </p:nvPr>
        </p:nvSpPr>
        <p:spPr/>
        <p:txBody>
          <a:bodyPr/>
          <a:lstStyle/>
          <a:p>
            <a:pPr algn="just">
              <a:buFont typeface="Arial" pitchFamily="34" charset="0"/>
              <a:buChar char="•"/>
              <a:defRPr/>
            </a:pPr>
            <a:r>
              <a:rPr lang="tr-TR" dirty="0" smtClean="0"/>
              <a:t>Domates yetiştirilecek tarla sonbaharda derin bir şekilde sürülür, kış boyunca gerektiği hallerde bir veya iki sefer kültivatörle işlenerek, ilkbaharda dikime hazırlanır.</a:t>
            </a:r>
          </a:p>
          <a:p>
            <a:pPr algn="just">
              <a:buFont typeface="Arial" pitchFamily="34" charset="0"/>
              <a:buChar char="•"/>
              <a:defRPr/>
            </a:pPr>
            <a:r>
              <a:rPr lang="tr-TR" dirty="0" smtClean="0"/>
              <a:t>Domates üretiminde kullanılan farklı sistemler vardır. Bu sistemler bölgenin iklim ve toprak koşulları ile işletmede su kullanım durumuna göre değişir. Yetiştiriciler bilgi ve becerilerini bu şartlara göre geliştirmişler ve çiftlik alet ve ekipmanlarını bu sistemin ihtiyaçlarına göre düzenlemişlerdir. </a:t>
            </a:r>
          </a:p>
          <a:p>
            <a:pPr algn="just">
              <a:buFont typeface="Arial" pitchFamily="34" charset="0"/>
              <a:buChar char="•"/>
              <a:defRPr/>
            </a:pPr>
            <a:r>
              <a:rPr lang="tr-TR" dirty="0" smtClean="0"/>
              <a:t>Bu metotlar;</a:t>
            </a:r>
          </a:p>
          <a:p>
            <a:endParaRPr lang="tr-TR" dirty="0"/>
          </a:p>
        </p:txBody>
      </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57200" y="274638"/>
            <a:ext cx="7467600" cy="868346"/>
          </a:xfrm>
        </p:spPr>
        <p:txBody>
          <a:bodyPr/>
          <a:lstStyle/>
          <a:p>
            <a:pPr algn="ctr" eaLnBrk="1" fontAlgn="auto" hangingPunct="1">
              <a:spcAft>
                <a:spcPts val="0"/>
              </a:spcAft>
              <a:defRPr/>
            </a:pPr>
            <a:r>
              <a:rPr lang="tr-TR" b="1" dirty="0" smtClean="0"/>
              <a:t>Masura usulü dikim</a:t>
            </a:r>
            <a:endParaRPr lang="tr-TR" dirty="0" smtClean="0"/>
          </a:p>
        </p:txBody>
      </p:sp>
      <p:sp>
        <p:nvSpPr>
          <p:cNvPr id="3" name="2 İçerik Yer Tutucusu"/>
          <p:cNvSpPr>
            <a:spLocks noGrp="1"/>
          </p:cNvSpPr>
          <p:nvPr>
            <p:ph idx="1"/>
          </p:nvPr>
        </p:nvSpPr>
        <p:spPr>
          <a:xfrm>
            <a:off x="0" y="1285860"/>
            <a:ext cx="8715404" cy="5572140"/>
          </a:xfrm>
        </p:spPr>
        <p:txBody>
          <a:bodyPr rtlCol="0">
            <a:normAutofit lnSpcReduction="10000"/>
          </a:bodyPr>
          <a:lstStyle/>
          <a:p>
            <a:pPr algn="just" eaLnBrk="1" fontAlgn="auto" hangingPunct="1">
              <a:spcAft>
                <a:spcPts val="0"/>
              </a:spcAft>
              <a:buFont typeface="Arial" pitchFamily="34" charset="0"/>
              <a:buChar char="•"/>
              <a:defRPr/>
            </a:pPr>
            <a:r>
              <a:rPr lang="tr-TR" dirty="0" smtClean="0"/>
              <a:t>Bu metot yaygın kullanılan bir yöntemdir.</a:t>
            </a:r>
          </a:p>
          <a:p>
            <a:pPr algn="just" eaLnBrk="1" fontAlgn="auto" hangingPunct="1">
              <a:spcAft>
                <a:spcPts val="0"/>
              </a:spcAft>
              <a:buFont typeface="Arial" pitchFamily="34" charset="0"/>
              <a:buChar char="•"/>
              <a:defRPr/>
            </a:pPr>
            <a:r>
              <a:rPr lang="tr-TR" dirty="0" smtClean="0"/>
              <a:t>Bunun için bitkilere verilecek sıra arasına uygun olarak masuralar açılır. Domates üretiminde değişik bölgelerde bahçıvanlar farklı sıra aralarıyla üretim yapmaktadırlar. Dar alanlarda yapılan üretimlerde, 80-100 </a:t>
            </a:r>
            <a:r>
              <a:rPr lang="tr-TR" dirty="0" err="1" smtClean="0"/>
              <a:t>cm'lik</a:t>
            </a:r>
            <a:r>
              <a:rPr lang="tr-TR" dirty="0" smtClean="0"/>
              <a:t> sıra arası verilmesine karşılık, geniş alanlarda yapılan yetiştiriciliklerde, özellikle kültürel işlemlerin makineli olarak yapıldığı hallerde, 120-140 cm gibi daha geniş sıra aralan kullanılmaktadır. Masuralar bu esaslara göre açıldıktan sonra uygun uzunluklarla bölünerek parseller oluşturulur. Parsellere fidelerin dikimi, 30-4 </a:t>
            </a:r>
            <a:r>
              <a:rPr lang="tr-TR" dirty="0" err="1" smtClean="0"/>
              <a:t>cm'lik</a:t>
            </a:r>
            <a:r>
              <a:rPr lang="tr-TR" dirty="0" smtClean="0"/>
              <a:t> sıra üzeri mesafesiyle, masuraların boyun veya dip noktalarına yapılır. Fideler, toprağın özelliğine göre dikim kazığı veya çepinle dikilirler. Dikimden sonra fazla beklemeden can suyu verilir. </a:t>
            </a:r>
            <a:endParaRPr lang="tr-TR" dirty="0"/>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57200" y="274638"/>
            <a:ext cx="7467600" cy="939784"/>
          </a:xfrm>
        </p:spPr>
        <p:txBody>
          <a:bodyPr/>
          <a:lstStyle/>
          <a:p>
            <a:pPr algn="ctr" eaLnBrk="1" fontAlgn="auto" hangingPunct="1">
              <a:spcAft>
                <a:spcPts val="0"/>
              </a:spcAft>
              <a:defRPr/>
            </a:pPr>
            <a:r>
              <a:rPr lang="tr-TR" b="1" dirty="0" smtClean="0"/>
              <a:t>Susuz dikim</a:t>
            </a:r>
            <a:endParaRPr lang="tr-TR" dirty="0" smtClean="0"/>
          </a:p>
        </p:txBody>
      </p:sp>
      <p:sp>
        <p:nvSpPr>
          <p:cNvPr id="125955" name="2 İçerik Yer Tutucusu"/>
          <p:cNvSpPr>
            <a:spLocks noGrp="1"/>
          </p:cNvSpPr>
          <p:nvPr>
            <p:ph idx="1"/>
          </p:nvPr>
        </p:nvSpPr>
        <p:spPr>
          <a:xfrm>
            <a:off x="0" y="1554163"/>
            <a:ext cx="8572528" cy="4525962"/>
          </a:xfrm>
        </p:spPr>
        <p:txBody>
          <a:bodyPr>
            <a:normAutofit fontScale="92500" lnSpcReduction="10000"/>
          </a:bodyPr>
          <a:lstStyle/>
          <a:p>
            <a:pPr algn="just" eaLnBrk="1" hangingPunct="1">
              <a:buFont typeface="Arial" pitchFamily="34" charset="0"/>
              <a:buChar char="•"/>
            </a:pPr>
            <a:r>
              <a:rPr lang="tr-TR" sz="2400" b="1" dirty="0" smtClean="0"/>
              <a:t>Özellikle dikim ve başlangıç döneminde su ihtiyacının karşılanamadığı hallerde başvurulan bir usuldür. Fideler toprak henüz tavlı haldeyken karık tabanına dikilmekte ve toprağın bünyesindeki mevcut suyla tutum sağlanmaktadır. Bu sistemde, dikim mevsiminde meydana gelen gecikmeyi affetmez, mevsimin gecikmesi fidelerin tutumunu güçleştirir ve önemli bitki kayıplarına sebep olur. Topraktaki tavın kaçmış olması sebebiyle de sonradan yapılacak tamamlama dikimleri sonuç vermez, çünkü topraktaki su giderek azalmaktadır. Tamamlama dikimlerinde başarı ancak her fideye can suyu vermekle sağlanabilir. Bazı yerlerde dikilen fidelerin güneşten zarar görmesini engellemek için üzerleri otlarla kapatılmaktadır. </a:t>
            </a:r>
            <a:endParaRPr lang="tr-TR" sz="2400" dirty="0" smtClean="0"/>
          </a:p>
        </p:txBody>
      </p:sp>
    </p:spTree>
  </p:cSld>
  <p:clrMapOvr>
    <a:masterClrMapping/>
  </p:clrMapOvr>
  <p:transition>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Suya Dikim</a:t>
            </a:r>
            <a:endParaRPr lang="tr-TR" dirty="0"/>
          </a:p>
        </p:txBody>
      </p:sp>
      <p:sp>
        <p:nvSpPr>
          <p:cNvPr id="3" name="2 İçerik Yer Tutucusu"/>
          <p:cNvSpPr>
            <a:spLocks noGrp="1"/>
          </p:cNvSpPr>
          <p:nvPr>
            <p:ph sz="quarter" idx="1"/>
          </p:nvPr>
        </p:nvSpPr>
        <p:spPr/>
        <p:txBody>
          <a:bodyPr/>
          <a:lstStyle/>
          <a:p>
            <a:r>
              <a:rPr lang="tr-TR" dirty="0" smtClean="0"/>
              <a:t>Suyun bol olduğu sıcak bölgelerde tatbik edilen bir </a:t>
            </a:r>
            <a:r>
              <a:rPr lang="tr-TR" dirty="0" err="1" smtClean="0"/>
              <a:t>usüldür</a:t>
            </a:r>
            <a:r>
              <a:rPr lang="tr-TR" dirty="0" smtClean="0"/>
              <a:t>.</a:t>
            </a:r>
          </a:p>
          <a:p>
            <a:r>
              <a:rPr lang="tr-TR" dirty="0" smtClean="0"/>
              <a:t>Masuralara su verilerek, su çekmeden balçık durumdayken fidelerin elle veya bir kazık yardımıyla dikilmesi şeklinde uygulanır.</a:t>
            </a:r>
          </a:p>
          <a:p>
            <a:r>
              <a:rPr lang="tr-TR" dirty="0" smtClean="0"/>
              <a:t>Dikim masuraların boyun noktalarına yapılır.</a:t>
            </a:r>
          </a:p>
          <a:p>
            <a:r>
              <a:rPr lang="tr-TR" dirty="0" smtClean="0"/>
              <a:t>Dikimden sonra oluşacak çatlakların fazla açılmaması için su verilir. Çatlak büyürse yeni oluşan saçak kökler kopar</a:t>
            </a:r>
          </a:p>
          <a:p>
            <a:endParaRPr lang="tr-TR" dirty="0"/>
          </a:p>
        </p:txBody>
      </p:sp>
    </p:spTree>
  </p:cSld>
  <p:clrMapOvr>
    <a:masterClrMapping/>
  </p:clrMapOvr>
  <p:transition>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p:txBody>
          <a:bodyPr>
            <a:normAutofit/>
          </a:bodyPr>
          <a:lstStyle/>
          <a:p>
            <a:r>
              <a:rPr lang="tr-TR" sz="4000" dirty="0" smtClean="0"/>
              <a:t>Bakım İşleri</a:t>
            </a:r>
            <a:endParaRPr lang="tr-TR" sz="4000" dirty="0"/>
          </a:p>
        </p:txBody>
      </p:sp>
      <p:sp>
        <p:nvSpPr>
          <p:cNvPr id="5" name="4 Alt Başlık"/>
          <p:cNvSpPr>
            <a:spLocks noGrp="1"/>
          </p:cNvSpPr>
          <p:nvPr>
            <p:ph type="subTitle" idx="1"/>
          </p:nvPr>
        </p:nvSpPr>
        <p:spPr/>
        <p:txBody>
          <a:bodyPr/>
          <a:lstStyle/>
          <a:p>
            <a:endParaRPr lang="tr-TR" dirty="0"/>
          </a:p>
        </p:txBody>
      </p:sp>
    </p:spTree>
  </p:cSld>
  <p:clrMapOvr>
    <a:masterClrMapping/>
  </p:clrMapOvr>
  <p:transition>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Başlık"/>
          <p:cNvSpPr>
            <a:spLocks noGrp="1"/>
          </p:cNvSpPr>
          <p:nvPr>
            <p:ph type="title"/>
          </p:nvPr>
        </p:nvSpPr>
        <p:spPr>
          <a:xfrm>
            <a:off x="571472" y="274638"/>
            <a:ext cx="7353328" cy="1154098"/>
          </a:xfrm>
        </p:spPr>
        <p:txBody>
          <a:bodyPr/>
          <a:lstStyle/>
          <a:p>
            <a:r>
              <a:rPr lang="tr-TR" b="1" dirty="0" smtClean="0"/>
              <a:t>Çapa</a:t>
            </a:r>
            <a:endParaRPr lang="tr-TR" dirty="0" smtClean="0"/>
          </a:p>
        </p:txBody>
      </p:sp>
      <p:sp>
        <p:nvSpPr>
          <p:cNvPr id="3" name="2 İçerik Yer Tutucusu"/>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tr-TR" dirty="0" smtClean="0"/>
              <a:t>Domates yetiştiriciliğinde iki çapa uygulanır. Birinci çapa fide dikiminden yaklaşık iki hafta sonra fidelerin büyümeye başlamalarından itibaren yapılan bir çapadır; yüzeysel olarak, dikim sıkışıklığını gidermek ve çimlenmekte olan yabancı otları öldürmek amacıyla yapılır. İkinci çapa ise hemen çiçek öncesinde, daha derin olarak yapılır ve bu esnada boğaz doldurularak yabancı otlar öldürülür.</a:t>
            </a:r>
          </a:p>
          <a:p>
            <a:pPr algn="just" eaLnBrk="1" fontAlgn="auto" hangingPunct="1">
              <a:spcAft>
                <a:spcPts val="0"/>
              </a:spcAft>
              <a:buFont typeface="Arial" pitchFamily="34" charset="0"/>
              <a:buChar char="•"/>
              <a:defRPr/>
            </a:pPr>
            <a:r>
              <a:rPr lang="tr-TR" dirty="0" smtClean="0">
                <a:solidFill>
                  <a:srgbClr val="FF0000"/>
                </a:solidFill>
              </a:rPr>
              <a:t>Boğaz doldurmanın domateslerde ayrı bir önemi vardır. Çünkü domatesin gövdesi toprağa temas ettiği yerden köklenme özelliğine sahiptir</a:t>
            </a:r>
          </a:p>
          <a:p>
            <a:pPr algn="just" eaLnBrk="1" fontAlgn="auto" hangingPunct="1">
              <a:spcAft>
                <a:spcPts val="0"/>
              </a:spcAft>
              <a:buFont typeface="Arial" pitchFamily="34" charset="0"/>
              <a:buChar char="•"/>
              <a:defRPr/>
            </a:pPr>
            <a:endParaRPr lang="tr-TR" dirty="0"/>
          </a:p>
        </p:txBody>
      </p:sp>
      <p:pic>
        <p:nvPicPr>
          <p:cNvPr id="4" name="Picture 2" descr="Görünüm ayrıntıları"/>
          <p:cNvPicPr>
            <a:picLocks noChangeAspect="1" noChangeArrowheads="1"/>
          </p:cNvPicPr>
          <p:nvPr/>
        </p:nvPicPr>
        <p:blipFill>
          <a:blip r:embed="rId2" cstate="print"/>
          <a:srcRect/>
          <a:stretch>
            <a:fillRect/>
          </a:stretch>
        </p:blipFill>
        <p:spPr bwMode="auto">
          <a:xfrm>
            <a:off x="7315200" y="0"/>
            <a:ext cx="1828800" cy="1828800"/>
          </a:xfrm>
          <a:prstGeom prst="rect">
            <a:avLst/>
          </a:prstGeom>
          <a:ln>
            <a:noFill/>
          </a:ln>
          <a:effectLst>
            <a:softEdge rad="112500"/>
          </a:effectLst>
        </p:spPr>
      </p:pic>
    </p:spTree>
  </p:cSld>
  <p:clrMapOvr>
    <a:masterClrMapping/>
  </p:clrMapOvr>
  <p:transition>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http://3.bp.blogspot.com/-su-Oc8qDfQY/T3OotOyKfBI/AAAAAAAAAOA/2MLHMrKOGtQ/s1600/domatesler_bogazli.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28736"/>
            <a:ext cx="8043890" cy="5045216"/>
          </a:xfrm>
        </p:spPr>
        <p:txBody>
          <a:bodyPr rtlCol="0">
            <a:normAutofit/>
          </a:bodyPr>
          <a:lstStyle/>
          <a:p>
            <a:pPr algn="ctr" eaLnBrk="1" fontAlgn="auto" hangingPunct="1">
              <a:spcAft>
                <a:spcPts val="0"/>
              </a:spcAft>
              <a:buFont typeface="Arial" pitchFamily="34" charset="0"/>
              <a:buChar char="•"/>
              <a:defRPr/>
            </a:pPr>
            <a:r>
              <a:rPr lang="tr-TR" sz="2800" dirty="0" smtClean="0"/>
              <a:t>Bunun sonucu olarak bitkiler topraktaki su ve besin elementlerinden daha iyi faydalanacaklarından, kuvvetli olarak gelişirler ve daha mahsuldar olurlar. Boğaz doldurma değişik yörelerde farklı olarak uygulanabilmektedir. Bazı yerlerde fide dik durumdayken kök boğazının etrafı nemli toprakla doldurulmaktadır. </a:t>
            </a:r>
            <a:endParaRPr lang="tr-TR" sz="2800"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b="1" i="1" u="sng" dirty="0" err="1" smtClean="0">
                <a:solidFill>
                  <a:srgbClr val="FF5050"/>
                </a:solidFill>
              </a:rPr>
              <a:t>Lycopersicon</a:t>
            </a:r>
            <a:r>
              <a:rPr lang="tr-TR" b="1" u="sng" dirty="0" smtClean="0"/>
              <a:t> </a:t>
            </a:r>
            <a:r>
              <a:rPr lang="tr-TR" u="sng" dirty="0" err="1" smtClean="0"/>
              <a:t>genusundaki</a:t>
            </a:r>
            <a:r>
              <a:rPr lang="tr-TR" u="sng" dirty="0" smtClean="0"/>
              <a:t> tür içi ve türler arası melezleme engelleri</a:t>
            </a:r>
            <a:endParaRPr lang="tr-TR" dirty="0"/>
          </a:p>
        </p:txBody>
      </p:sp>
      <p:graphicFrame>
        <p:nvGraphicFramePr>
          <p:cNvPr id="4" name="3 İçerik Yer Tutucusu"/>
          <p:cNvGraphicFramePr>
            <a:graphicFrameLocks noGrp="1"/>
          </p:cNvGraphicFramePr>
          <p:nvPr>
            <p:ph sz="quarter" idx="1"/>
          </p:nvPr>
        </p:nvGraphicFramePr>
        <p:xfrm>
          <a:off x="457200" y="1600200"/>
          <a:ext cx="7467601" cy="4775200"/>
        </p:xfrm>
        <a:graphic>
          <a:graphicData uri="http://schemas.openxmlformats.org/drawingml/2006/table">
            <a:tbl>
              <a:tblPr firstRow="1" bandRow="1">
                <a:tableStyleId>{5C22544A-7EE6-4342-B048-85BDC9FD1C3A}</a:tableStyleId>
              </a:tblPr>
              <a:tblGrid>
                <a:gridCol w="1512220"/>
                <a:gridCol w="1306812"/>
                <a:gridCol w="1502834"/>
                <a:gridCol w="914769"/>
                <a:gridCol w="986366"/>
                <a:gridCol w="1244600"/>
              </a:tblGrid>
              <a:tr h="370840">
                <a:tc>
                  <a:txBody>
                    <a:bodyPr/>
                    <a:lstStyle/>
                    <a:p>
                      <a:endParaRPr lang="tr-TR" sz="1600" dirty="0"/>
                    </a:p>
                  </a:txBody>
                  <a:tcPr marL="82973" marR="82973"/>
                </a:tc>
                <a:tc gridSpan="5">
                  <a:txBody>
                    <a:bodyPr/>
                    <a:lstStyle/>
                    <a:p>
                      <a:pPr algn="ctr"/>
                      <a:endParaRPr lang="tr-TR" sz="1600" dirty="0"/>
                    </a:p>
                  </a:txBody>
                  <a:tcPr marL="82973" marR="82973"/>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a:txBody>
                    <a:bodyPr/>
                    <a:lstStyle/>
                    <a:p>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Lycopersicum</a:t>
                      </a:r>
                      <a:endParaRPr lang="tr-TR" sz="1600" dirty="0" smtClean="0"/>
                    </a:p>
                    <a:p>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Pimpinellifolium</a:t>
                      </a:r>
                      <a:endParaRPr lang="tr-TR" sz="1600" dirty="0" smtClean="0"/>
                    </a:p>
                    <a:p>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Hirsitum</a:t>
                      </a:r>
                      <a:endParaRPr lang="tr-TR" sz="1600" dirty="0" smtClean="0"/>
                    </a:p>
                    <a:p>
                      <a:endParaRPr lang="tr-TR" sz="1600" dirty="0"/>
                    </a:p>
                  </a:txBody>
                  <a:tcPr marL="82973" marR="82973"/>
                </a:tc>
                <a:tc>
                  <a:txBody>
                    <a:bodyPr/>
                    <a:lstStyle/>
                    <a:p>
                      <a:r>
                        <a:rPr lang="tr-TR" sz="1600" dirty="0" err="1" smtClean="0"/>
                        <a:t>Chilense</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smtClean="0"/>
                        <a:t>peruvianum</a:t>
                      </a:r>
                      <a:endParaRPr lang="tr-TR" sz="1600" dirty="0" smtClean="0"/>
                    </a:p>
                    <a:p>
                      <a:endParaRPr lang="tr-TR" sz="1600" dirty="0"/>
                    </a:p>
                  </a:txBody>
                  <a:tcPr marL="82973" marR="82973"/>
                </a:tc>
              </a:tr>
              <a:tr h="370840">
                <a:tc>
                  <a:txBody>
                    <a:bodyPr/>
                    <a:lstStyle/>
                    <a:p>
                      <a:r>
                        <a:rPr lang="tr-TR" sz="1600" dirty="0" err="1" smtClean="0"/>
                        <a:t>Lycopersicum</a:t>
                      </a:r>
                      <a:endParaRPr lang="tr-TR" sz="1600" dirty="0"/>
                    </a:p>
                  </a:txBody>
                  <a:tcPr marL="82973" marR="82973"/>
                </a:tc>
                <a:tc>
                  <a:txBody>
                    <a:bodyPr/>
                    <a:lstStyle/>
                    <a:p>
                      <a:r>
                        <a:rPr lang="tr-TR" sz="1600" dirty="0" smtClean="0"/>
                        <a:t>+</a:t>
                      </a:r>
                      <a:endParaRPr lang="tr-TR" sz="1600" dirty="0"/>
                    </a:p>
                  </a:txBody>
                  <a:tcPr marL="82973" marR="82973"/>
                </a:tc>
                <a:tc>
                  <a:txBody>
                    <a:bodyPr/>
                    <a:lstStyle/>
                    <a:p>
                      <a:r>
                        <a:rPr lang="tr-TR" sz="1600" dirty="0" smtClean="0"/>
                        <a:t>+</a:t>
                      </a:r>
                      <a:endParaRPr lang="tr-TR" sz="1600" dirty="0"/>
                    </a:p>
                  </a:txBody>
                  <a:tcPr marL="82973" marR="82973"/>
                </a:tc>
                <a:tc>
                  <a:txBody>
                    <a:bodyPr/>
                    <a:lstStyle/>
                    <a:p>
                      <a:r>
                        <a:rPr lang="tr-TR" sz="1600" dirty="0" smtClean="0"/>
                        <a:t>+</a:t>
                      </a:r>
                      <a:endParaRPr lang="tr-TR" sz="1600" dirty="0"/>
                    </a:p>
                  </a:txBody>
                  <a:tcPr marL="82973" marR="82973"/>
                </a:tc>
                <a:tc>
                  <a:txBody>
                    <a:bodyPr/>
                    <a:lstStyle/>
                    <a:p>
                      <a:r>
                        <a:rPr lang="tr-TR" sz="1600" dirty="0" smtClean="0"/>
                        <a:t>EA</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r>
              <a:tr h="370840">
                <a:tc>
                  <a:txBody>
                    <a:bodyPr/>
                    <a:lstStyle/>
                    <a:p>
                      <a:r>
                        <a:rPr lang="tr-TR" sz="1600" dirty="0" err="1" smtClean="0"/>
                        <a:t>Pimpinellifolium</a:t>
                      </a:r>
                      <a:endParaRPr lang="tr-TR" sz="1600" dirty="0"/>
                    </a:p>
                  </a:txBody>
                  <a:tcPr marL="82973" marR="82973"/>
                </a:tc>
                <a:tc>
                  <a:txBody>
                    <a:bodyPr/>
                    <a:lstStyle/>
                    <a:p>
                      <a:r>
                        <a:rPr lang="tr-TR" sz="1600" dirty="0" smtClean="0"/>
                        <a:t>+</a:t>
                      </a:r>
                      <a:endParaRPr lang="tr-TR" sz="1600" dirty="0"/>
                    </a:p>
                  </a:txBody>
                  <a:tcPr marL="82973" marR="82973"/>
                </a:tc>
                <a:tc>
                  <a:txBody>
                    <a:bodyPr/>
                    <a:lstStyle/>
                    <a:p>
                      <a:r>
                        <a:rPr lang="tr-TR" sz="1600" dirty="0" smtClean="0"/>
                        <a:t>+</a:t>
                      </a:r>
                      <a:endParaRPr lang="tr-TR" sz="1600" dirty="0"/>
                    </a:p>
                  </a:txBody>
                  <a:tcPr marL="82973" marR="82973"/>
                </a:tc>
                <a:tc>
                  <a:txBody>
                    <a:bodyPr/>
                    <a:lstStyle/>
                    <a:p>
                      <a:r>
                        <a:rPr lang="tr-TR" sz="1600" dirty="0" smtClean="0"/>
                        <a:t>+</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r>
              <a:tr h="370840">
                <a:tc>
                  <a:txBody>
                    <a:bodyPr/>
                    <a:lstStyle/>
                    <a:p>
                      <a:r>
                        <a:rPr lang="tr-TR" sz="1600" dirty="0" err="1" smtClean="0"/>
                        <a:t>Hirsitum</a:t>
                      </a:r>
                      <a:endParaRPr lang="tr-TR" sz="1600" dirty="0"/>
                    </a:p>
                  </a:txBody>
                  <a:tcPr marL="82973" marR="82973"/>
                </a:tc>
                <a:tc>
                  <a:txBody>
                    <a:bodyPr/>
                    <a:lstStyle/>
                    <a:p>
                      <a:r>
                        <a:rPr lang="tr-TR" sz="1600" dirty="0" smtClean="0"/>
                        <a:t>+, UI</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 UI</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 SI, UI</a:t>
                      </a:r>
                      <a:endParaRPr lang="tr-TR" sz="1600" dirty="0"/>
                    </a:p>
                  </a:txBody>
                  <a:tcPr marL="82973" marR="82973"/>
                </a:tc>
                <a:tc>
                  <a:txBody>
                    <a:bodyPr/>
                    <a:lstStyle/>
                    <a:p>
                      <a:r>
                        <a:rPr lang="tr-TR" sz="1600" dirty="0" smtClean="0"/>
                        <a:t>?</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r>
              <a:tr h="370840">
                <a:tc>
                  <a:txBody>
                    <a:bodyPr/>
                    <a:lstStyle/>
                    <a:p>
                      <a:r>
                        <a:rPr lang="tr-TR" sz="1600" dirty="0" err="1" smtClean="0"/>
                        <a:t>Chilense</a:t>
                      </a:r>
                      <a:endParaRPr lang="tr-TR" sz="1600" dirty="0"/>
                    </a:p>
                  </a:txBody>
                  <a:tcPr marL="82973" marR="82973"/>
                </a:tc>
                <a:tc>
                  <a:txBody>
                    <a:bodyPr/>
                    <a:lstStyle/>
                    <a:p>
                      <a:r>
                        <a:rPr lang="tr-TR" sz="1600" dirty="0" smtClean="0"/>
                        <a:t>UI</a:t>
                      </a:r>
                      <a:endParaRPr lang="tr-TR" sz="1600" dirty="0"/>
                    </a:p>
                  </a:txBody>
                  <a:tcPr marL="82973" marR="82973"/>
                </a:tc>
                <a:tc>
                  <a:txBody>
                    <a:bodyPr/>
                    <a:lstStyle/>
                    <a:p>
                      <a:r>
                        <a:rPr lang="tr-TR" sz="1600" dirty="0" smtClean="0"/>
                        <a:t>UI</a:t>
                      </a:r>
                      <a:endParaRPr lang="tr-TR" sz="1600" dirty="0"/>
                    </a:p>
                  </a:txBody>
                  <a:tcPr marL="82973" marR="82973"/>
                </a:tc>
                <a:tc>
                  <a:txBody>
                    <a:bodyPr/>
                    <a:lstStyle/>
                    <a:p>
                      <a:r>
                        <a:rPr lang="tr-TR" sz="1600" dirty="0" smtClean="0"/>
                        <a:t>?</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SI</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r>
              <a:tr h="370840">
                <a:tc>
                  <a:txBody>
                    <a:bodyPr/>
                    <a:lstStyle/>
                    <a:p>
                      <a:r>
                        <a:rPr lang="tr-TR" sz="1600" dirty="0" err="1" smtClean="0"/>
                        <a:t>peruvianum</a:t>
                      </a:r>
                      <a:endParaRPr lang="tr-TR" sz="1600" dirty="0"/>
                    </a:p>
                  </a:txBody>
                  <a:tcPr marL="82973" marR="82973"/>
                </a:tc>
                <a:tc>
                  <a:txBody>
                    <a:bodyPr/>
                    <a:lstStyle/>
                    <a:p>
                      <a:r>
                        <a:rPr lang="tr-TR" sz="1600" dirty="0" smtClean="0"/>
                        <a:t>UI</a:t>
                      </a:r>
                      <a:endParaRPr lang="tr-TR" sz="1600" dirty="0"/>
                    </a:p>
                  </a:txBody>
                  <a:tcPr marL="82973" marR="82973"/>
                </a:tc>
                <a:tc>
                  <a:txBody>
                    <a:bodyPr/>
                    <a:lstStyle/>
                    <a:p>
                      <a:r>
                        <a:rPr lang="tr-TR" sz="1600" dirty="0" smtClean="0"/>
                        <a:t>UI</a:t>
                      </a:r>
                      <a:endParaRPr lang="tr-TR" sz="1600" dirty="0"/>
                    </a:p>
                  </a:txBody>
                  <a:tcPr marL="82973" marR="82973"/>
                </a:tc>
                <a:tc>
                  <a:txBody>
                    <a:bodyPr/>
                    <a:lstStyle/>
                    <a:p>
                      <a:r>
                        <a:rPr lang="tr-TR" sz="1600" dirty="0" smtClean="0"/>
                        <a:t>UI</a:t>
                      </a:r>
                      <a:endParaRPr lang="tr-TR" sz="1600" dirty="0"/>
                    </a:p>
                  </a:txBody>
                  <a:tcPr marL="82973" marR="8297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EA</a:t>
                      </a:r>
                      <a:endParaRPr lang="tr-TR" sz="1600" dirty="0"/>
                    </a:p>
                  </a:txBody>
                  <a:tcPr marL="82973" marR="82973"/>
                </a:tc>
                <a:tc>
                  <a:txBody>
                    <a:bodyPr/>
                    <a:lstStyle/>
                    <a:p>
                      <a:r>
                        <a:rPr lang="tr-TR" sz="1600" dirty="0" smtClean="0"/>
                        <a:t>SI</a:t>
                      </a:r>
                      <a:endParaRPr lang="tr-TR" sz="1600" dirty="0"/>
                    </a:p>
                  </a:txBody>
                  <a:tcPr marL="82973" marR="82973"/>
                </a:tc>
              </a:tr>
              <a:tr h="370840">
                <a:tc gridSpan="6">
                  <a:txBody>
                    <a:bodyPr/>
                    <a:lstStyle/>
                    <a:p>
                      <a:r>
                        <a:rPr lang="tr-TR" sz="1600" dirty="0" smtClean="0"/>
                        <a:t>+:</a:t>
                      </a:r>
                      <a:r>
                        <a:rPr lang="tr-TR" sz="1600" dirty="0" err="1" smtClean="0"/>
                        <a:t>Kendileme</a:t>
                      </a:r>
                      <a:r>
                        <a:rPr lang="tr-TR" sz="1600" dirty="0" smtClean="0"/>
                        <a:t> ve melezlemede engel yok</a:t>
                      </a:r>
                    </a:p>
                    <a:p>
                      <a:r>
                        <a:rPr lang="tr-TR" sz="1600" dirty="0" smtClean="0"/>
                        <a:t>UI: </a:t>
                      </a:r>
                      <a:r>
                        <a:rPr lang="tr-TR" sz="1600" dirty="0" err="1" smtClean="0"/>
                        <a:t>Unileteral</a:t>
                      </a:r>
                      <a:r>
                        <a:rPr lang="tr-TR" sz="1600" dirty="0" smtClean="0"/>
                        <a:t> </a:t>
                      </a:r>
                      <a:r>
                        <a:rPr lang="tr-TR" sz="1600" dirty="0" err="1" smtClean="0"/>
                        <a:t>Incompability</a:t>
                      </a:r>
                      <a:endParaRPr lang="tr-TR" sz="1600" dirty="0" smtClean="0"/>
                    </a:p>
                    <a:p>
                      <a:r>
                        <a:rPr lang="tr-TR" sz="1600" dirty="0" smtClean="0"/>
                        <a:t>SI: Self</a:t>
                      </a:r>
                      <a:r>
                        <a:rPr lang="tr-TR" sz="1600" baseline="0" dirty="0" smtClean="0"/>
                        <a:t> –</a:t>
                      </a:r>
                      <a:r>
                        <a:rPr lang="tr-TR" sz="1600" dirty="0" err="1" smtClean="0"/>
                        <a:t>Incompability</a:t>
                      </a:r>
                      <a:endParaRPr lang="tr-TR" sz="1600" dirty="0" smtClean="0"/>
                    </a:p>
                    <a:p>
                      <a:r>
                        <a:rPr lang="tr-TR" sz="1600" dirty="0" smtClean="0"/>
                        <a:t>EA: Embriyo ölümü</a:t>
                      </a:r>
                    </a:p>
                    <a:p>
                      <a:r>
                        <a:rPr lang="tr-TR" sz="1600" dirty="0" smtClean="0"/>
                        <a:t>?: ne olduğu bilinmiyor</a:t>
                      </a:r>
                      <a:endParaRPr lang="tr-TR" sz="1600" dirty="0"/>
                    </a:p>
                  </a:txBody>
                  <a:tcPr marL="82973" marR="82973"/>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c hMerge="1">
                  <a:txBody>
                    <a:bodyPr/>
                    <a:lstStyle/>
                    <a:p>
                      <a:endParaRPr lang="tr-TR" sz="1600"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928670"/>
            <a:ext cx="7972452" cy="5545282"/>
          </a:xfrm>
        </p:spPr>
        <p:txBody>
          <a:bodyPr>
            <a:normAutofit/>
          </a:bodyPr>
          <a:lstStyle/>
          <a:p>
            <a:pPr algn="ctr"/>
            <a:r>
              <a:rPr lang="tr-TR" sz="2800" dirty="0" smtClean="0"/>
              <a:t>Yaygın olarak yapılan usul budur. Özellikle suyun kıt olduğu yerlerde tatbik edilen bir usulde ise, gövde sıra istikametinde açılan çukur içine yatırılarak, üzeri bol miktarda nemli toprakla doldurulmakta ve bir miktar sıkıştırılmaktadır. Burada amaç bitkilerin daha geniş bir alan ve hacim içinden beslenmelerin sağlamaktır. Her iki usulde de sıkıştırmanın amacı, gövdenin toprakla sıkı bir şekilde temas etmesini sağlamaktır.</a:t>
            </a:r>
            <a:endParaRPr lang="tr-TR" sz="2800" dirty="0"/>
          </a:p>
        </p:txBody>
      </p:sp>
    </p:spTree>
  </p:cSld>
  <p:clrMapOvr>
    <a:masterClrMapping/>
  </p:clrMapOvr>
  <p:transition>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642910" y="274638"/>
            <a:ext cx="7281890" cy="1143000"/>
          </a:xfrm>
        </p:spPr>
        <p:txBody>
          <a:bodyPr/>
          <a:lstStyle/>
          <a:p>
            <a:r>
              <a:rPr lang="tr-TR" b="1" dirty="0" smtClean="0"/>
              <a:t>Sulama</a:t>
            </a:r>
            <a:endParaRPr lang="tr-TR" dirty="0"/>
          </a:p>
        </p:txBody>
      </p:sp>
      <p:sp>
        <p:nvSpPr>
          <p:cNvPr id="3" name="2 İçerik Yer Tutucusu"/>
          <p:cNvSpPr>
            <a:spLocks noGrp="1"/>
          </p:cNvSpPr>
          <p:nvPr>
            <p:ph sz="quarter" idx="1"/>
          </p:nvPr>
        </p:nvSpPr>
        <p:spPr/>
        <p:txBody>
          <a:bodyPr rtlCol="0">
            <a:normAutofit lnSpcReduction="10000"/>
          </a:bodyPr>
          <a:lstStyle/>
          <a:p>
            <a:pPr algn="just" eaLnBrk="1" fontAlgn="auto" hangingPunct="1">
              <a:spcAft>
                <a:spcPts val="0"/>
              </a:spcAft>
              <a:buFont typeface="Arial" pitchFamily="34" charset="0"/>
              <a:buChar char="•"/>
              <a:defRPr/>
            </a:pPr>
            <a:r>
              <a:rPr lang="tr-TR" dirty="0" smtClean="0"/>
              <a:t>Susuz domates yetiştiriciliği düşünülemez. Yetiştirme periyodu boyunca bitkiler daima düzenli su isterler. Sulamanın fazlası ise zararlıdır; bakteriyel ve </a:t>
            </a:r>
            <a:r>
              <a:rPr lang="tr-TR" dirty="0" err="1" smtClean="0"/>
              <a:t>fungal</a:t>
            </a:r>
            <a:r>
              <a:rPr lang="tr-TR" dirty="0" smtClean="0"/>
              <a:t> hastalıkları teşvik ettiği gibi meyvelerin çürümesine de yol açar.</a:t>
            </a:r>
          </a:p>
          <a:p>
            <a:pPr algn="just" eaLnBrk="1" fontAlgn="auto" hangingPunct="1">
              <a:spcAft>
                <a:spcPts val="0"/>
              </a:spcAft>
              <a:buFont typeface="Arial" pitchFamily="34" charset="0"/>
              <a:buChar char="•"/>
              <a:defRPr/>
            </a:pPr>
            <a:r>
              <a:rPr lang="tr-TR" dirty="0" smtClean="0"/>
              <a:t>Bitkiler henüz küçükken daha sık sulamaya ihtiyaç duyulur. Fakat bitkiler büyüdükçe daha derinlere ve yanlara giden kökler sayesinde bitki daha fazla bir hacim içinden besleneceği için, daha geniş aralarla yapılan sulamalar, bitkilerin su ihtiyacını karşılar.</a:t>
            </a:r>
          </a:p>
          <a:p>
            <a:pPr algn="just" eaLnBrk="1" fontAlgn="auto" hangingPunct="1">
              <a:spcAft>
                <a:spcPts val="0"/>
              </a:spcAft>
              <a:buFont typeface="Arial" pitchFamily="34" charset="0"/>
              <a:buChar char="•"/>
              <a:defRPr/>
            </a:pPr>
            <a:r>
              <a:rPr lang="tr-TR" dirty="0" smtClean="0"/>
              <a:t>Bitkiler tarafından kullanılan su miktarı, büyük oranda sıcaklığa bağlıdır. </a:t>
            </a:r>
            <a:endParaRPr lang="tr-TR" dirty="0"/>
          </a:p>
        </p:txBody>
      </p:sp>
      <p:pic>
        <p:nvPicPr>
          <p:cNvPr id="4" name="Picture 2" descr="Görünüm ayrıntıları"/>
          <p:cNvPicPr>
            <a:picLocks noChangeAspect="1" noChangeArrowheads="1"/>
          </p:cNvPicPr>
          <p:nvPr/>
        </p:nvPicPr>
        <p:blipFill>
          <a:blip r:embed="rId2" cstate="print"/>
          <a:srcRect/>
          <a:stretch>
            <a:fillRect/>
          </a:stretch>
        </p:blipFill>
        <p:spPr bwMode="auto">
          <a:xfrm>
            <a:off x="3214678" y="0"/>
            <a:ext cx="4429156" cy="1500174"/>
          </a:xfrm>
          <a:prstGeom prst="rect">
            <a:avLst/>
          </a:prstGeom>
          <a:ln>
            <a:noFill/>
          </a:ln>
          <a:effectLst>
            <a:softEdge rad="112500"/>
          </a:effectLst>
        </p:spPr>
      </p:pic>
    </p:spTree>
  </p:cSld>
  <p:clrMapOvr>
    <a:masterClrMapping/>
  </p:clrMapOvr>
  <p:transition>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lnSpcReduction="20000"/>
          </a:bodyPr>
          <a:lstStyle/>
          <a:p>
            <a:pPr algn="just">
              <a:buFont typeface="Arial" pitchFamily="34" charset="0"/>
              <a:buChar char="•"/>
              <a:defRPr/>
            </a:pPr>
            <a:r>
              <a:rPr lang="tr-TR" dirty="0" smtClean="0"/>
              <a:t>Serin sıcaklıklarda bir domates tarlasında 0.3 cm </a:t>
            </a:r>
            <a:r>
              <a:rPr lang="tr-TR" dirty="0" err="1" smtClean="0"/>
              <a:t>evapotranspirasyon</a:t>
            </a:r>
            <a:r>
              <a:rPr lang="tr-TR" dirty="0" smtClean="0"/>
              <a:t> meydana gelmektedir. Bununla beraber ülkemizde Ege ve Akdeniz bölgeleri gibi yazların sıcak geçtiği yerlerde ise, yaklaşık olarak bu miktarın üç mislinden fazla (1 </a:t>
            </a:r>
            <a:r>
              <a:rPr lang="tr-TR" dirty="0" err="1" smtClean="0"/>
              <a:t>cm'nin</a:t>
            </a:r>
            <a:r>
              <a:rPr lang="tr-TR" dirty="0" smtClean="0"/>
              <a:t> üstünde) günlük su sarfiyatı olmaktadır. Yapılacak olan sulamalarla bu miktarların karşılanmaları gerekmektedir.</a:t>
            </a:r>
          </a:p>
          <a:p>
            <a:pPr algn="just">
              <a:buFont typeface="Arial" pitchFamily="34" charset="0"/>
              <a:buChar char="•"/>
              <a:defRPr/>
            </a:pPr>
            <a:r>
              <a:rPr lang="tr-TR" dirty="0" smtClean="0"/>
              <a:t>Sulamaların düzenli yapılmadığı durumlarda ve verilen su miktarının yetersiz olması sebebiyle, bitkilerin susuzluk çekmeleri halinde, meyvelerde çiçek burnu çürüklüğü meydana gelir. Topraktaki </a:t>
            </a:r>
            <a:r>
              <a:rPr lang="tr-TR" dirty="0" err="1" smtClean="0"/>
              <a:t>Ca</a:t>
            </a:r>
            <a:r>
              <a:rPr lang="tr-TR" dirty="0" smtClean="0"/>
              <a:t> azlığı veya bitkilerin mevcut </a:t>
            </a:r>
            <a:r>
              <a:rPr lang="tr-TR" dirty="0" err="1" smtClean="0"/>
              <a:t>Ca'u</a:t>
            </a:r>
            <a:r>
              <a:rPr lang="tr-TR" dirty="0" smtClean="0"/>
              <a:t> alamadıkları haller de, çiçek burnu çürüklüğünün bir sebebidir. Bu sebeple domateslerde düzenli sulama ve eğer ihtiyaç varsa toprağa veya bitkilere </a:t>
            </a:r>
            <a:r>
              <a:rPr lang="tr-TR" dirty="0" err="1" smtClean="0"/>
              <a:t>Ca</a:t>
            </a:r>
            <a:r>
              <a:rPr lang="tr-TR" dirty="0" smtClean="0"/>
              <a:t> takviyesi esastır.</a:t>
            </a:r>
          </a:p>
          <a:p>
            <a:endParaRPr lang="tr-TR" dirty="0"/>
          </a:p>
        </p:txBody>
      </p:sp>
    </p:spTree>
  </p:cSld>
  <p:clrMapOvr>
    <a:masterClrMapping/>
  </p:clrMapOvr>
  <p:transition>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Sırığa alma</a:t>
            </a:r>
            <a:endParaRPr lang="tr-TR" dirty="0"/>
          </a:p>
        </p:txBody>
      </p:sp>
      <p:sp>
        <p:nvSpPr>
          <p:cNvPr id="3" name="2 İçerik Yer Tutucusu"/>
          <p:cNvSpPr>
            <a:spLocks noGrp="1"/>
          </p:cNvSpPr>
          <p:nvPr>
            <p:ph sz="quarter" idx="1"/>
          </p:nvPr>
        </p:nvSpPr>
        <p:spPr/>
        <p:txBody>
          <a:bodyPr rtlCol="0">
            <a:normAutofit/>
          </a:bodyPr>
          <a:lstStyle/>
          <a:p>
            <a:pPr algn="just" eaLnBrk="1" fontAlgn="auto" hangingPunct="1">
              <a:spcAft>
                <a:spcPts val="0"/>
              </a:spcAft>
              <a:buFont typeface="Arial" pitchFamily="34" charset="0"/>
              <a:buChar char="•"/>
              <a:defRPr/>
            </a:pPr>
            <a:r>
              <a:rPr lang="tr-TR" dirty="0" smtClean="0"/>
              <a:t>Sırık çeşitlerde uygulanan bir işlemdir. Bunun için, bölgede esen hâkim rüzgâra ters istikamette, bitkilerin 10 cm açığına bir sırık dikilir. Sırık olarak bölgede mevcut olan ağaç dalları veya kaim kargı kullanılabilir. Sırığın uzunluğu 1.75-2 m civarında olmalıdır. Bunun 25-30 </a:t>
            </a:r>
            <a:r>
              <a:rPr lang="tr-TR" dirty="0" err="1" smtClean="0"/>
              <a:t>cm'si</a:t>
            </a:r>
            <a:r>
              <a:rPr lang="tr-TR" dirty="0" smtClean="0"/>
              <a:t> toprağa çakılacaktır. Toprak üstünde de yaklaşık olarak 1.5-1.75 m yükseklik kalacaktır.</a:t>
            </a:r>
          </a:p>
        </p:txBody>
      </p:sp>
    </p:spTree>
  </p:cSld>
  <p:clrMapOvr>
    <a:masterClrMapping/>
  </p:clrMapOvr>
  <p:transition>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normAutofit fontScale="92500"/>
          </a:bodyPr>
          <a:lstStyle/>
          <a:p>
            <a:r>
              <a:rPr lang="tr-TR" dirty="0" smtClean="0"/>
              <a:t>Bitkilerin sırığa alınma zamanı, bitkinin toprak üzerinde yatmaya başlamadan evvelki 7-8 yapraklı olduğu devredir. Sırığın dikilmesi ile birlikte ilk bağlama da yapılır. Bağlama işine her 30-40 </a:t>
            </a:r>
            <a:r>
              <a:rPr lang="tr-TR" dirty="0" err="1" smtClean="0"/>
              <a:t>cm'de</a:t>
            </a:r>
            <a:r>
              <a:rPr lang="tr-TR" dirty="0" smtClean="0"/>
              <a:t> bir devam edilir. İki bağlama arasındaki pratik ölçü, bitkinin ucunun kıvrılıp yatmasına müsaade etmeyecek kadar olan mesafedir; büyüme ucu yatmaya başlarken müteakip bağlamayı yapmak gerekir. Sırık, fide dikimi esnasında da dikilebilir. Bitki sırık yüksekliğine ulaştıktan sonra, ya en son salkımın üzerinde iki yaprak bırakılarak uç alma yapılır veya ucu alınmayarak, sırığın tepesinden aşağıya doğru uzayıp büyümesine müsaade edilir.</a:t>
            </a:r>
          </a:p>
          <a:p>
            <a:endParaRPr lang="tr-TR" dirty="0"/>
          </a:p>
        </p:txBody>
      </p:sp>
    </p:spTree>
  </p:cSld>
  <p:clrMapOvr>
    <a:masterClrMapping/>
  </p:clrMapOvr>
  <p:transition>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Budama</a:t>
            </a:r>
            <a:endParaRPr lang="tr-TR" dirty="0"/>
          </a:p>
        </p:txBody>
      </p:sp>
      <p:sp>
        <p:nvSpPr>
          <p:cNvPr id="3" name="2 İçerik Yer Tutucusu"/>
          <p:cNvSpPr>
            <a:spLocks noGrp="1"/>
          </p:cNvSpPr>
          <p:nvPr>
            <p:ph sz="quarter" idx="1"/>
          </p:nvPr>
        </p:nvSpPr>
        <p:spPr>
          <a:xfrm>
            <a:off x="457200" y="1857364"/>
            <a:ext cx="7467600" cy="4616588"/>
          </a:xfrm>
        </p:spPr>
        <p:txBody>
          <a:bodyPr rtlCol="0">
            <a:normAutofit/>
          </a:bodyPr>
          <a:lstStyle/>
          <a:p>
            <a:pPr algn="just" eaLnBrk="1" fontAlgn="auto" hangingPunct="1">
              <a:spcAft>
                <a:spcPts val="0"/>
              </a:spcAft>
              <a:buFont typeface="Arial" pitchFamily="34" charset="0"/>
              <a:buChar char="•"/>
              <a:defRPr/>
            </a:pPr>
            <a:r>
              <a:rPr lang="tr-TR" dirty="0" smtClean="0"/>
              <a:t>Budama işlemi de sırık çeşitlerde uygulanan işlemdir, iki aşamada yapılır.</a:t>
            </a:r>
          </a:p>
          <a:p>
            <a:pPr algn="just">
              <a:buFont typeface="Arial" pitchFamily="34" charset="0"/>
              <a:buChar char="•"/>
              <a:defRPr/>
            </a:pPr>
            <a:r>
              <a:rPr lang="tr-TR" b="1" dirty="0" smtClean="0">
                <a:solidFill>
                  <a:srgbClr val="FF5050"/>
                </a:solidFill>
              </a:rPr>
              <a:t>Koltuk alma</a:t>
            </a:r>
            <a:r>
              <a:rPr lang="tr-TR" dirty="0" smtClean="0"/>
              <a:t>: Bitki sırığa bağlı olarak büyürken, bir taraftan da, alttan itibaren koltuk sürgünlerini meydana getirmeye başlar. Eğer bitki tek gövdeli olarak büyütülecekse, ilk meydana gelen sürgünden başlayarak, çıkan her sürgün koparılır. Yaprak koltuklarında meydana gelen </a:t>
            </a:r>
            <a:r>
              <a:rPr lang="tr-TR" dirty="0" err="1" smtClean="0"/>
              <a:t>lateral</a:t>
            </a:r>
            <a:r>
              <a:rPr lang="tr-TR" dirty="0" smtClean="0"/>
              <a:t> sürgünlere koltuk adı verilir. Bu sebeple de yapılan bu işleme koltuk alma denilmiştir.</a:t>
            </a:r>
          </a:p>
          <a:p>
            <a:pPr algn="just" eaLnBrk="1" fontAlgn="auto" hangingPunct="1">
              <a:spcAft>
                <a:spcPts val="0"/>
              </a:spcAft>
              <a:buFont typeface="Arial" pitchFamily="34" charset="0"/>
              <a:buChar char="•"/>
              <a:defRPr/>
            </a:pPr>
            <a:endParaRPr lang="tr-TR" dirty="0" smtClean="0"/>
          </a:p>
        </p:txBody>
      </p:sp>
    </p:spTree>
  </p:cSld>
  <p:clrMapOvr>
    <a:masterClrMapping/>
  </p:clrMapOvr>
  <p:transition>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Koltuklar, fazla büyümelerine müsaade edilmeden, henüz yaprak tam açılmadan, elle koparılmalıdırlar. Unutulmuş olan koltuklar hızlı bir şekilde kalınlaşarak kartlaşırlar; kalınlaşmış olanların yara yeri geniş olacağından, hastalık etmenlerine karşı açık hale gelirler ve yara yerinin kapanması zor olur. Bu sebeple tarla iki günde bir gezilmeli ve süren koltuk varsa hemen gecikilmeksizin koparılmalıdır. İrileşmiş olan koltuklar, sivri uçlu keskin bir bıçakla ana gövdeye zarar vermeden ve yara yeri küçük olacak tarzda kesilmelidir.</a:t>
            </a:r>
          </a:p>
          <a:p>
            <a:endParaRPr lang="tr-TR" dirty="0"/>
          </a:p>
        </p:txBody>
      </p:sp>
    </p:spTree>
  </p:cSld>
  <p:clrMapOvr>
    <a:masterClrMapping/>
  </p:clrMapOvr>
  <p:transition>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4" name="Picture 2" descr="Name:  Balkon (11).jpg&#10;Views: 476&#10;Size:  67.5 KB"/>
          <p:cNvPicPr>
            <a:picLocks noChangeAspect="1" noChangeArrowheads="1"/>
          </p:cNvPicPr>
          <p:nvPr/>
        </p:nvPicPr>
        <p:blipFill>
          <a:blip r:embed="rId2" cstate="print"/>
          <a:srcRect/>
          <a:stretch>
            <a:fillRect/>
          </a:stretch>
        </p:blipFill>
        <p:spPr bwMode="auto">
          <a:xfrm>
            <a:off x="0" y="0"/>
            <a:ext cx="8858280" cy="6858000"/>
          </a:xfrm>
          <a:prstGeom prst="rect">
            <a:avLst/>
          </a:prstGeom>
          <a:noFill/>
        </p:spPr>
      </p:pic>
    </p:spTree>
  </p:cSld>
  <p:clrMapOvr>
    <a:masterClrMapping/>
  </p:clrMapOvr>
  <p:transition>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7829576" cy="5545282"/>
          </a:xfrm>
        </p:spPr>
        <p:txBody>
          <a:bodyPr rtlCol="0">
            <a:normAutofit lnSpcReduction="10000"/>
          </a:bodyPr>
          <a:lstStyle/>
          <a:p>
            <a:pPr algn="just" eaLnBrk="1" fontAlgn="auto" hangingPunct="1">
              <a:spcAft>
                <a:spcPts val="0"/>
              </a:spcAft>
              <a:buFont typeface="Arial" pitchFamily="34" charset="0"/>
              <a:buChar char="•"/>
              <a:defRPr/>
            </a:pPr>
            <a:r>
              <a:rPr lang="tr-TR" dirty="0" smtClean="0"/>
              <a:t>Koltukların alınmasıyla oluşan yara yerleri birer enfeksiyon kapısıdır. Eğer tarlada herhangi bir hastalık varsa, koltuk alma esnasında bir bitkiden diğerine geçerken, mutlaka eller dezenfekte edilmeli veya eldiven kullanılarak, ya eldiven değiştirilmeli veya eldivenli eller dezenfeksiyon sıvısına batırarak, diğer bitkiye o şekilde geçilmelidir.</a:t>
            </a:r>
          </a:p>
          <a:p>
            <a:pPr algn="just" eaLnBrk="1" fontAlgn="auto" hangingPunct="1">
              <a:spcAft>
                <a:spcPts val="0"/>
              </a:spcAft>
              <a:buFont typeface="Arial" pitchFamily="34" charset="0"/>
              <a:buChar char="•"/>
              <a:defRPr/>
            </a:pPr>
            <a:r>
              <a:rPr lang="tr-TR" dirty="0" smtClean="0"/>
              <a:t>Sırığa alman bitkiler iki veya üç gövdeli olarak da yetiştirilebilirler. Bunun için, bitkiler kaç gövdeli olarak yetiştirileceklerse, ona göre alt koltuklarda meydana gelen ilk koltuklar koparılmadan büyümeye bırakılır ve onlara da ayrı birer sırık dikilerek, bitki iki veya üç gövdeli olarak büyütülür. Koltuk alma işleri aynen bu gövdelerde de devam eder.</a:t>
            </a:r>
          </a:p>
          <a:p>
            <a:pPr algn="just" eaLnBrk="1" fontAlgn="auto" hangingPunct="1">
              <a:spcAft>
                <a:spcPts val="0"/>
              </a:spcAft>
              <a:buFont typeface="Arial" pitchFamily="34" charset="0"/>
              <a:buChar char="•"/>
              <a:defRPr/>
            </a:pPr>
            <a:endParaRPr lang="tr-TR" dirty="0"/>
          </a:p>
        </p:txBody>
      </p:sp>
    </p:spTree>
  </p:cSld>
  <p:clrMapOvr>
    <a:masterClrMapping/>
  </p:clrMapOvr>
  <p:transition>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85720" y="428604"/>
            <a:ext cx="8001056" cy="6045348"/>
          </a:xfrm>
        </p:spPr>
        <p:txBody>
          <a:bodyPr rtlCol="0">
            <a:noAutofit/>
          </a:bodyPr>
          <a:lstStyle/>
          <a:p>
            <a:pPr algn="just">
              <a:buFont typeface="Arial" pitchFamily="34" charset="0"/>
              <a:buChar char="•"/>
              <a:defRPr/>
            </a:pPr>
            <a:r>
              <a:rPr lang="tr-TR" sz="2800" b="1" dirty="0" smtClean="0">
                <a:solidFill>
                  <a:srgbClr val="FF5050"/>
                </a:solidFill>
              </a:rPr>
              <a:t>Koltuk almanın faydaları: </a:t>
            </a:r>
            <a:r>
              <a:rPr lang="tr-TR" sz="2800" dirty="0" smtClean="0"/>
              <a:t>Budama yapılmış olan bitkilerde bitki başına meyve sayısı daha az olmakta, fakat daha iri ve gösterişli meyve elde edilmektedir</a:t>
            </a:r>
          </a:p>
          <a:p>
            <a:pPr algn="just" eaLnBrk="1" fontAlgn="auto" hangingPunct="1">
              <a:spcAft>
                <a:spcPts val="0"/>
              </a:spcAft>
              <a:buFont typeface="Arial" pitchFamily="34" charset="0"/>
              <a:buChar char="•"/>
              <a:defRPr/>
            </a:pPr>
            <a:r>
              <a:rPr lang="tr-TR" sz="2800" dirty="0" smtClean="0"/>
              <a:t>Budama ile daha erkenci ürün elde edilmektedir.</a:t>
            </a:r>
          </a:p>
          <a:p>
            <a:pPr algn="just" eaLnBrk="1" fontAlgn="auto" hangingPunct="1">
              <a:spcAft>
                <a:spcPts val="0"/>
              </a:spcAft>
              <a:buFont typeface="Arial" pitchFamily="34" charset="0"/>
              <a:buChar char="•"/>
              <a:defRPr/>
            </a:pPr>
            <a:r>
              <a:rPr lang="tr-TR" sz="2800" dirty="0" smtClean="0"/>
              <a:t>Budanmış olan bitkilerin bakım işlemleri daha kolay olduğu gibi, bitkilerde daha az hastalık görülmektedir. Bunun sonucu olarak da daha kaliteli ürün elde edilmektedir.</a:t>
            </a:r>
          </a:p>
          <a:p>
            <a:pPr algn="just" eaLnBrk="1" fontAlgn="auto" hangingPunct="1">
              <a:spcAft>
                <a:spcPts val="0"/>
              </a:spcAft>
              <a:buFont typeface="Arial" pitchFamily="34" charset="0"/>
              <a:buChar char="•"/>
              <a:defRPr/>
            </a:pPr>
            <a:r>
              <a:rPr lang="tr-TR" sz="2800" dirty="0" smtClean="0"/>
              <a:t>Yapılmış olan araştırmalara göre, koltuk alınmış bitkilerde verim, alınmamışlara oranla bir miktar daha fazla olmaktadır.</a:t>
            </a:r>
          </a:p>
          <a:p>
            <a:pPr algn="just" eaLnBrk="1" fontAlgn="auto" hangingPunct="1">
              <a:spcAft>
                <a:spcPts val="0"/>
              </a:spcAft>
              <a:buFont typeface="Arial" pitchFamily="34" charset="0"/>
              <a:buChar char="•"/>
              <a:defRPr/>
            </a:pPr>
            <a:endParaRPr lang="tr-TR" sz="2800" dirty="0"/>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1557</TotalTime>
  <Words>4791</Words>
  <Application>Microsoft Office PowerPoint</Application>
  <PresentationFormat>Ekran Gösterisi (4:3)</PresentationFormat>
  <Paragraphs>565</Paragraphs>
  <Slides>121</Slides>
  <Notes>3</Notes>
  <HiddenSlides>0</HiddenSlides>
  <MMClips>0</MMClips>
  <ScaleCrop>false</ScaleCrop>
  <HeadingPairs>
    <vt:vector size="4" baseType="variant">
      <vt:variant>
        <vt:lpstr>Tema</vt:lpstr>
      </vt:variant>
      <vt:variant>
        <vt:i4>1</vt:i4>
      </vt:variant>
      <vt:variant>
        <vt:lpstr>Slayt Başlıkları</vt:lpstr>
      </vt:variant>
      <vt:variant>
        <vt:i4>121</vt:i4>
      </vt:variant>
    </vt:vector>
  </HeadingPairs>
  <TitlesOfParts>
    <vt:vector size="122" baseType="lpstr">
      <vt:lpstr>Cumba</vt:lpstr>
      <vt:lpstr>DOMATES Lycopersicon lycopersicum (L) TOMATO</vt:lpstr>
      <vt:lpstr>Anavatanı ve tarihçesi</vt:lpstr>
      <vt:lpstr>Slayt 3</vt:lpstr>
      <vt:lpstr>Sistematiği</vt:lpstr>
      <vt:lpstr>Slayt 5</vt:lpstr>
      <vt:lpstr>Slayt 6</vt:lpstr>
      <vt:lpstr>Slayt 7</vt:lpstr>
      <vt:lpstr>Slayt 8</vt:lpstr>
      <vt:lpstr>Lycopersicon genusundaki tür içi ve türler arası melezleme engelleri</vt:lpstr>
      <vt:lpstr>Slayt 10</vt:lpstr>
      <vt:lpstr>Besin Değeri</vt:lpstr>
      <vt:lpstr>Botanik Özellikleri</vt:lpstr>
      <vt:lpstr>KÖK</vt:lpstr>
      <vt:lpstr>GÖVDE</vt:lpstr>
      <vt:lpstr>Gövde</vt:lpstr>
      <vt:lpstr>Slayt 16</vt:lpstr>
      <vt:lpstr>Gövde</vt:lpstr>
      <vt:lpstr>Slayt 18</vt:lpstr>
      <vt:lpstr>Slayt 19</vt:lpstr>
      <vt:lpstr>Yapraklar</vt:lpstr>
      <vt:lpstr>Yapraklar</vt:lpstr>
      <vt:lpstr>Slayt 22</vt:lpstr>
      <vt:lpstr>Slayt 23</vt:lpstr>
      <vt:lpstr>Slayt 24</vt:lpstr>
      <vt:lpstr>Generatif Dönem</vt:lpstr>
      <vt:lpstr>Çiçeklenme</vt:lpstr>
      <vt:lpstr>Slayt 27</vt:lpstr>
      <vt:lpstr>Çiçeklenme</vt:lpstr>
      <vt:lpstr>Slayt 29</vt:lpstr>
      <vt:lpstr>Slayt 30</vt:lpstr>
      <vt:lpstr>Slayt 31</vt:lpstr>
      <vt:lpstr>Çiçek</vt:lpstr>
      <vt:lpstr>Slayt 33</vt:lpstr>
      <vt:lpstr>Çiçek</vt:lpstr>
      <vt:lpstr>Slayt 35</vt:lpstr>
      <vt:lpstr>Çiçek</vt:lpstr>
      <vt:lpstr>Çiçek</vt:lpstr>
      <vt:lpstr>Slayt 38</vt:lpstr>
      <vt:lpstr>Çiçek</vt:lpstr>
      <vt:lpstr>Meyve</vt:lpstr>
      <vt:lpstr>Slayt 41</vt:lpstr>
      <vt:lpstr>Slayt 42</vt:lpstr>
      <vt:lpstr>Slayt 43</vt:lpstr>
      <vt:lpstr>Slayt 44</vt:lpstr>
      <vt:lpstr>Slayt 45</vt:lpstr>
      <vt:lpstr>Slayt 46</vt:lpstr>
      <vt:lpstr>Slayt 47</vt:lpstr>
      <vt:lpstr>Slayt 48</vt:lpstr>
      <vt:lpstr>Slayt 49</vt:lpstr>
      <vt:lpstr>Tohum</vt:lpstr>
      <vt:lpstr>Slayt 51</vt:lpstr>
      <vt:lpstr>Slayt 52</vt:lpstr>
      <vt:lpstr>Slayt 53</vt:lpstr>
      <vt:lpstr>ÇEVRE İSTEKLERİ</vt:lpstr>
      <vt:lpstr>Toprak İstekleri</vt:lpstr>
      <vt:lpstr>Slayt 56</vt:lpstr>
      <vt:lpstr>Gübreleme</vt:lpstr>
      <vt:lpstr>Slayt 58</vt:lpstr>
      <vt:lpstr>Slayt 59</vt:lpstr>
      <vt:lpstr>Slayt 60</vt:lpstr>
      <vt:lpstr>Sıcaklık İstekleri</vt:lpstr>
      <vt:lpstr>Slayt 62</vt:lpstr>
      <vt:lpstr>Slayt 63</vt:lpstr>
      <vt:lpstr>Slayt 64</vt:lpstr>
      <vt:lpstr>Slayt 65</vt:lpstr>
      <vt:lpstr>Slayt 66</vt:lpstr>
      <vt:lpstr>Slayt 67</vt:lpstr>
      <vt:lpstr>Gün Uzunluğu İstekleri</vt:lpstr>
      <vt:lpstr>YETİŞTİRME TEKNİĞİ</vt:lpstr>
      <vt:lpstr>Fide Dikim Metoduyla Domates Yetiştiriciliği</vt:lpstr>
      <vt:lpstr>Fidelerin Yetiştirilmesi</vt:lpstr>
      <vt:lpstr>Slayt 72</vt:lpstr>
      <vt:lpstr>Slayt 73</vt:lpstr>
      <vt:lpstr>Slayt 74</vt:lpstr>
      <vt:lpstr>Slayt 75</vt:lpstr>
      <vt:lpstr>Slayt 76</vt:lpstr>
      <vt:lpstr>Slayt 77</vt:lpstr>
      <vt:lpstr>Slayt 78</vt:lpstr>
      <vt:lpstr>Slayt 79</vt:lpstr>
      <vt:lpstr>Slayt 80</vt:lpstr>
      <vt:lpstr>Slayt 81</vt:lpstr>
      <vt:lpstr>Yetiştirme yerlerinin hazırlanması </vt:lpstr>
      <vt:lpstr>Masura usulü dikim</vt:lpstr>
      <vt:lpstr>Susuz dikim</vt:lpstr>
      <vt:lpstr>Suya Dikim</vt:lpstr>
      <vt:lpstr>Bakım İşleri</vt:lpstr>
      <vt:lpstr>Çapa</vt:lpstr>
      <vt:lpstr>Slayt 88</vt:lpstr>
      <vt:lpstr>Slayt 89</vt:lpstr>
      <vt:lpstr>Slayt 90</vt:lpstr>
      <vt:lpstr>Sulama</vt:lpstr>
      <vt:lpstr>Slayt 92</vt:lpstr>
      <vt:lpstr>Sırığa alma</vt:lpstr>
      <vt:lpstr>Slayt 94</vt:lpstr>
      <vt:lpstr>Budama</vt:lpstr>
      <vt:lpstr>Slayt 96</vt:lpstr>
      <vt:lpstr>Slayt 97</vt:lpstr>
      <vt:lpstr>Slayt 98</vt:lpstr>
      <vt:lpstr>Slayt 99</vt:lpstr>
      <vt:lpstr>Slayt 100</vt:lpstr>
      <vt:lpstr>Koltuk almanın mahzurları</vt:lpstr>
      <vt:lpstr>Slayt 102</vt:lpstr>
      <vt:lpstr>Slayt 103</vt:lpstr>
      <vt:lpstr>HASAT</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DOMATES Lycopersicon lycopersicum (L) TOMATO</dc:title>
  <dc:creator>ertan</dc:creator>
  <cp:lastModifiedBy>ertan</cp:lastModifiedBy>
  <cp:revision>163</cp:revision>
  <dcterms:created xsi:type="dcterms:W3CDTF">2013-03-03T11:31:26Z</dcterms:created>
  <dcterms:modified xsi:type="dcterms:W3CDTF">2016-02-24T12:29:29Z</dcterms:modified>
</cp:coreProperties>
</file>