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8"/>
  </p:notesMasterIdLst>
  <p:sldIdLst>
    <p:sldId id="258" r:id="rId2"/>
    <p:sldId id="27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162"/>
    <a:srgbClr val="110F50"/>
    <a:srgbClr val="100D50"/>
    <a:srgbClr val="0F0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49"/>
    <p:restoredTop sz="96835"/>
  </p:normalViewPr>
  <p:slideViewPr>
    <p:cSldViewPr snapToGrid="0" snapToObjects="1">
      <p:cViewPr varScale="1">
        <p:scale>
          <a:sx n="83" d="100"/>
          <a:sy n="83" d="100"/>
        </p:scale>
        <p:origin x="1162" y="10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C8D0D-7507-44B5-BF86-9B7EE280158D}" type="datetimeFigureOut">
              <a:rPr lang="tr-TR" smtClean="0"/>
              <a:pPr/>
              <a:t>14.06.2021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A8F55-591F-4C82-A106-4949E9E692F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091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8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697C9482-0B13-8C46-B789-1676CF6812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55745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cxnSp>
        <p:nvCxnSpPr>
          <p:cNvPr id="14" name="Düz Bağlayıcı 6">
            <a:extLst>
              <a:ext uri="{FF2B5EF4-FFF2-40B4-BE49-F238E27FC236}">
                <a16:creationId xmlns:a16="http://schemas.microsoft.com/office/drawing/2014/main" id="{84DA3CEB-A4D8-7948-9AB0-A7CC0CE19F4C}"/>
              </a:ext>
            </a:extLst>
          </p:cNvPr>
          <p:cNvCxnSpPr>
            <a:cxnSpLocks/>
          </p:cNvCxnSpPr>
          <p:nvPr userDrawn="1"/>
        </p:nvCxnSpPr>
        <p:spPr>
          <a:xfrm>
            <a:off x="4208106" y="586338"/>
            <a:ext cx="7159095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Resim 7">
            <a:extLst>
              <a:ext uri="{FF2B5EF4-FFF2-40B4-BE49-F238E27FC236}">
                <a16:creationId xmlns:a16="http://schemas.microsoft.com/office/drawing/2014/main" id="{C0E5A012-2939-D141-8D23-592AE5C7C12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26518" y="126419"/>
            <a:ext cx="610521" cy="610521"/>
          </a:xfrm>
          <a:prstGeom prst="rect">
            <a:avLst/>
          </a:prstGeom>
        </p:spPr>
      </p:pic>
      <p:sp>
        <p:nvSpPr>
          <p:cNvPr id="16" name="Dikdörtgen 9"/>
          <p:cNvSpPr/>
          <p:nvPr userDrawn="1"/>
        </p:nvSpPr>
        <p:spPr>
          <a:xfrm>
            <a:off x="1154644" y="21719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tr-TR" sz="1000" b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İSPİR HAMZA POLAT MESLEK YÜKSEKOKULU</a:t>
            </a:r>
          </a:p>
          <a:p>
            <a:pPr algn="l"/>
            <a:r>
              <a:rPr lang="tr-TR" sz="1000" b="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Ispir</a:t>
            </a:r>
            <a:r>
              <a:rPr lang="tr-TR" sz="1000" b="0" baseline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Hamza Polat </a:t>
            </a:r>
            <a:r>
              <a:rPr lang="tr-TR" sz="1000" b="0" baseline="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Vocational</a:t>
            </a:r>
            <a:r>
              <a:rPr lang="tr-TR" sz="1000" b="0" baseline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000" b="0" baseline="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tr-TR" sz="1000" b="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ORMAN EKOLOJİSİ</a:t>
            </a:r>
            <a:endParaRPr lang="tr-TR" dirty="0"/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2209799" y="864973"/>
            <a:ext cx="8809653" cy="84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İSPİR HAMZA POLAT MESLEK YÜKSEKOKULU</a:t>
            </a:r>
          </a:p>
          <a:p>
            <a:pPr algn="l"/>
            <a:r>
              <a:rPr lang="tr-TR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Ispir</a:t>
            </a:r>
            <a:r>
              <a:rPr lang="tr-T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Hamza Polat </a:t>
            </a:r>
            <a:r>
              <a:rPr lang="tr-TR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Vocational</a:t>
            </a:r>
            <a:r>
              <a:rPr lang="tr-T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tr-TR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30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69145"/>
            <a:ext cx="10515600" cy="5107818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Bazı organizmalar, özellikle hayvansal organizmalar, farklı gelişim devrelerini farklı habitatlarda tamamlar veya mevsimlere göre habitat değiştirirler.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Deniz seviyesinden yükseklere doğru gidildikçe, her 100 metrede yaşayan bitki, hayvan gibi canlıların ve aynı zamanda sıcaklık, nem, oksijen, karbondioksit ve diğer bazı gazların değişiklik göstermesi.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26942"/>
            <a:ext cx="10515600" cy="5150021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Göçmen kuşlar, leylek, kelaynak, bazı balıklar vs. mevsimlere göre habitat değiştirirler.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Örneğin süne kışı yükseklerde geçirir, baharda ovaya iner.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Ekolojik bir ortam farklı organizmalar için farklı habitatları içerir ve her organizma kendi habitatını işgal eder.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956603"/>
            <a:ext cx="10515600" cy="522036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algn="just"/>
            <a:r>
              <a:rPr lang="tr-TR" dirty="0" err="1" smtClean="0"/>
              <a:t>Ekolog</a:t>
            </a:r>
            <a:r>
              <a:rPr lang="tr-TR" dirty="0" smtClean="0"/>
              <a:t>: Ekoloji bilimine dair araştırma, inceleme, deney, gözlem ve benzeri çalışmaları yapan kişilerdir. </a:t>
            </a:r>
          </a:p>
          <a:p>
            <a:endParaRPr lang="tr-TR" dirty="0" smtClean="0"/>
          </a:p>
          <a:p>
            <a:pPr algn="just"/>
            <a:r>
              <a:rPr lang="tr-TR" dirty="0" smtClean="0"/>
              <a:t>Ekosistem: Belirli bir alanda bulunan canlılarla birlikte (</a:t>
            </a:r>
            <a:r>
              <a:rPr lang="tr-TR" dirty="0" err="1" smtClean="0"/>
              <a:t>komünite</a:t>
            </a:r>
            <a:r>
              <a:rPr lang="tr-TR" dirty="0" smtClean="0"/>
              <a:t>) bu canlıların etkileşimde bulundukları çevreleri ekosistemi oluşturur.</a:t>
            </a:r>
          </a:p>
          <a:p>
            <a:pPr algn="just"/>
            <a:endParaRPr lang="tr-TR" dirty="0" smtClean="0"/>
          </a:p>
          <a:p>
            <a:r>
              <a:rPr lang="tr-TR" dirty="0" smtClean="0"/>
              <a:t>Ekosistemlerin büyüklüğü, içerdiği tür çeşidi ve birey sayısı birbirinden çok farklı olabilmektedir.</a:t>
            </a:r>
          </a:p>
          <a:p>
            <a:r>
              <a:rPr lang="tr-TR" dirty="0" smtClean="0"/>
              <a:t>Kara ekosistemleri</a:t>
            </a:r>
          </a:p>
          <a:p>
            <a:r>
              <a:rPr lang="tr-TR" dirty="0" smtClean="0"/>
              <a:t>Su ekosistemleri</a:t>
            </a:r>
          </a:p>
          <a:p>
            <a:endParaRPr lang="tr-TR" dirty="0" smtClean="0"/>
          </a:p>
          <a:p>
            <a:pPr algn="just">
              <a:buNone/>
            </a:pP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998806"/>
            <a:ext cx="10515600" cy="5178157"/>
          </a:xfrm>
        </p:spPr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Niş: Ekosistem içindeki canlıların görevlerine niş denir. </a:t>
            </a:r>
          </a:p>
          <a:p>
            <a:endParaRPr lang="tr-TR" sz="3200" dirty="0" smtClean="0"/>
          </a:p>
          <a:p>
            <a:pPr algn="just"/>
            <a:r>
              <a:rPr lang="tr-TR" dirty="0" smtClean="0"/>
              <a:t>Bir bireyin yaşadığı ortamda yerine getirmek zorunda olduğu işlevleri veya sorumluluklarını ifade etmektedir. </a:t>
            </a:r>
          </a:p>
          <a:p>
            <a:endParaRPr lang="tr-TR" dirty="0" smtClean="0"/>
          </a:p>
          <a:p>
            <a:pPr algn="just"/>
            <a:r>
              <a:rPr lang="tr-TR" dirty="0" smtClean="0"/>
              <a:t>Beslenme, kamuflaj, üreme ve diğer canlılarla olan ilişkileri bu olaylardandır. </a:t>
            </a:r>
          </a:p>
          <a:p>
            <a:pPr algn="just">
              <a:buNone/>
            </a:pPr>
            <a:endParaRPr lang="tr-TR" dirty="0" smtClean="0"/>
          </a:p>
          <a:p>
            <a:endParaRPr lang="tr-TR" sz="3200" dirty="0" smtClean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844062"/>
            <a:ext cx="10515600" cy="5332901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Organizmanın habitatında gerçekleştirdiği olayların tamamı ekolojik niş olarak tarif edilmektedir.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Organizmaların ekolojik nişlerini gerçekleştirmesi ekosistemin doğal dengesi ve devamı için gereklidir.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Zürafaların ekolojik nişinde yüksek ağaçların yapraklarıyla beslenme önemli bir yere sahiptir.</a:t>
            </a:r>
          </a:p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69145"/>
            <a:ext cx="10515600" cy="5107818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Organizmalar aralarındaki rekabeti ve bu rekabetin neden olacağı zararlı etkileri azaltmak için farklı ekolojik nişleri işgal ederler.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Ekolojik bir ortamda her organizmanın belirli bir habitatı ile saha ve zaman içinde kendilerine has beslenme ve yaşayış tarzları vardır.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Yani organizmalar habitat, beslenme ve yaşam tarzı yönünden farklılık gösterirler.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970671"/>
            <a:ext cx="10515600" cy="5206292"/>
          </a:xfrm>
        </p:spPr>
        <p:txBody>
          <a:bodyPr/>
          <a:lstStyle/>
          <a:p>
            <a:endParaRPr lang="tr-TR" dirty="0" smtClean="0"/>
          </a:p>
          <a:p>
            <a:pPr algn="just"/>
            <a:r>
              <a:rPr lang="tr-TR" dirty="0" smtClean="0"/>
              <a:t>Ekolojik bir ortamda böyle bir farklılığın bulunması zorunludur. </a:t>
            </a:r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Zira bir ortamda ekolojik nişler, organizmaların aralarındaki rekabeti azaltmak ve ortamdaki besin kaynakları ve sahadan en iyi şekilde yararlanabilmek için gösterdikleri farklı yaşam ve beslenme biçimleri sonucu oluşur.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069145"/>
            <a:ext cx="10972800" cy="5255455"/>
          </a:xfrm>
        </p:spPr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Günümüzde çevre kirliliğinin artması dolayısı ile yaşam koşullarının bozulması, sağlığın olumsuz etkilenmesi gibi nedenler ile ekoloji bilimi dikkatleri üzerine çekmiştir.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Aslında insanoğlu bu bilim dalı ile farkında olmasa da çok eski zamanlardan beri tanışmaktadır. 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99629"/>
          </a:xfrm>
        </p:spPr>
        <p:txBody>
          <a:bodyPr/>
          <a:lstStyle/>
          <a:p>
            <a:r>
              <a:rPr lang="tr-TR" dirty="0" smtClean="0">
                <a:latin typeface="+mn-lt"/>
              </a:rPr>
              <a:t>Genel Bilgiler </a:t>
            </a: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3717"/>
            <a:ext cx="10972800" cy="4720883"/>
          </a:xfrm>
        </p:spPr>
        <p:txBody>
          <a:bodyPr/>
          <a:lstStyle/>
          <a:p>
            <a:pPr algn="just"/>
            <a:r>
              <a:rPr lang="tr-TR" dirty="0" smtClean="0"/>
              <a:t>Ekoloji; bitkiler, hayvanlar, insanlar hatta mikroorganizmaları içeren canlılar topluluğu ile toprak, su vb. çevre elemanlarını inceleyen ve canlılar ile çevre elemanlarının birbiri ile etkileşimini araştıran bir bilim dalıdır.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Canlıları ve yaşam alanlarını inceleyen bir bilim dalı olması nedeniyle çevre korumasına da katkı sağlamaktadır.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bağlamda ekolojinin sayıları milyarları bulan canlı yaşamını önemli derecede etkileyen kapsamlı konuları içerdiğini söylemek mümkündür. </a:t>
            </a:r>
          </a:p>
          <a:p>
            <a:pPr algn="just"/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59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69145"/>
            <a:ext cx="10515600" cy="5107818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Ekoloji, canlılar ve onların yaşam ortamlarını incelediği için oldukça kapsamlı bir bilimdir. </a:t>
            </a:r>
          </a:p>
          <a:p>
            <a:pPr algn="just"/>
            <a:r>
              <a:rPr lang="tr-TR" dirty="0" smtClean="0"/>
              <a:t>Kapsamlı olması neticesinde birçok bilim dalı ile ilişki içerisine girmiştir. Bilim dallarına ait araştırmalarda ekoloji biliminin katkısı büyüktür. </a:t>
            </a:r>
          </a:p>
          <a:p>
            <a:pPr algn="just"/>
            <a:r>
              <a:rPr lang="tr-TR" dirty="0" smtClean="0"/>
              <a:t>Örneğin, bir sosyolog toplumların yaşama alanlarını araştırırken ya da bir ziraatçı yeni bir tarım ürünü yetiştirirken ekolojiden yararlanır. </a:t>
            </a:r>
          </a:p>
          <a:p>
            <a:pPr algn="just"/>
            <a:r>
              <a:rPr lang="tr-TR" dirty="0" smtClean="0"/>
              <a:t>Özellikle son yıllarda hukuk, tıp, mimari ve mühendislik daları da ekolojiden yararlanmaktadır. 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65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/>
          <p:cNvSpPr>
            <a:spLocks noGrp="1"/>
          </p:cNvSpPr>
          <p:nvPr>
            <p:ph sz="quarter" idx="2"/>
          </p:nvPr>
        </p:nvSpPr>
        <p:spPr>
          <a:xfrm>
            <a:off x="1448972" y="1012874"/>
            <a:ext cx="9087730" cy="4177983"/>
          </a:xfrm>
        </p:spPr>
        <p:txBody>
          <a:bodyPr>
            <a:normAutofit/>
          </a:bodyPr>
          <a:lstStyle/>
          <a:p>
            <a:pPr algn="just"/>
            <a:endParaRPr lang="tr-TR" sz="2600" dirty="0" smtClean="0"/>
          </a:p>
          <a:p>
            <a:pPr algn="just"/>
            <a:r>
              <a:rPr lang="tr-TR" sz="2600" dirty="0" smtClean="0"/>
              <a:t>Ekoloji sözcüğü ilk kez 1866 yılında Alman biyolog </a:t>
            </a:r>
            <a:r>
              <a:rPr lang="tr-TR" sz="2600" i="1" dirty="0" smtClean="0"/>
              <a:t>Ernest </a:t>
            </a:r>
            <a:r>
              <a:rPr lang="tr-TR" sz="2600" i="1" dirty="0" err="1" smtClean="0"/>
              <a:t>Haeckel</a:t>
            </a:r>
            <a:r>
              <a:rPr lang="tr-TR" sz="2600" i="1" dirty="0" smtClean="0"/>
              <a:t> </a:t>
            </a:r>
            <a:r>
              <a:rPr lang="tr-TR" sz="2600" dirty="0" smtClean="0"/>
              <a:t>tarafından kullanılmıştır. </a:t>
            </a:r>
          </a:p>
          <a:p>
            <a:pPr algn="just"/>
            <a:endParaRPr lang="tr-TR" sz="2600" dirty="0" smtClean="0"/>
          </a:p>
          <a:p>
            <a:pPr algn="just"/>
            <a:r>
              <a:rPr lang="tr-TR" sz="2600" dirty="0" smtClean="0"/>
              <a:t>Araştırıcı ekoloji sözcüğünü Yunanca yer, yurt, konut anlamına gelen </a:t>
            </a:r>
            <a:r>
              <a:rPr lang="tr-TR" sz="2600" dirty="0" err="1" smtClean="0"/>
              <a:t>Oikos</a:t>
            </a:r>
            <a:r>
              <a:rPr lang="tr-TR" sz="2600" dirty="0" smtClean="0"/>
              <a:t> ile bilim anlamına gelen </a:t>
            </a:r>
            <a:r>
              <a:rPr lang="tr-TR" sz="2600" dirty="0" err="1" smtClean="0"/>
              <a:t>Logia</a:t>
            </a:r>
            <a:r>
              <a:rPr lang="tr-TR" sz="2600" dirty="0" smtClean="0"/>
              <a:t> sözcüklerinden türetmiştir.</a:t>
            </a:r>
            <a:endParaRPr lang="tr-TR" sz="2600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18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26942"/>
            <a:ext cx="10515600" cy="5150021"/>
          </a:xfrm>
        </p:spPr>
        <p:txBody>
          <a:bodyPr/>
          <a:lstStyle/>
          <a:p>
            <a:r>
              <a:rPr lang="tr-TR" b="1" dirty="0" smtClean="0"/>
              <a:t>İlgili Kavramlar </a:t>
            </a:r>
          </a:p>
          <a:p>
            <a:endParaRPr lang="tr-TR" b="1" dirty="0" smtClean="0"/>
          </a:p>
          <a:p>
            <a:endParaRPr lang="tr-TR" dirty="0" smtClean="0"/>
          </a:p>
          <a:p>
            <a:pPr algn="just"/>
            <a:r>
              <a:rPr lang="tr-TR" dirty="0" smtClean="0"/>
              <a:t>Popülasyon: Belli bir alanda yaşayan aynı türdeki canlı topluluğuna popülasyon denir. Örneğin aynı gölde yaşayan alabalıklar, alabalık popülasyonunu oluşturmaktadır. </a:t>
            </a:r>
          </a:p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322363"/>
            <a:ext cx="10515600" cy="4854600"/>
          </a:xfrm>
        </p:spPr>
        <p:txBody>
          <a:bodyPr/>
          <a:lstStyle/>
          <a:p>
            <a:endParaRPr lang="tr-TR" dirty="0" smtClean="0"/>
          </a:p>
          <a:p>
            <a:pPr algn="just"/>
            <a:r>
              <a:rPr lang="tr-TR" dirty="0" err="1" smtClean="0"/>
              <a:t>Komunite</a:t>
            </a:r>
            <a:r>
              <a:rPr lang="tr-TR" dirty="0" smtClean="0"/>
              <a:t>: Popülasyonların oluşturduğu topluluğa </a:t>
            </a:r>
            <a:r>
              <a:rPr lang="tr-TR" dirty="0" err="1" smtClean="0"/>
              <a:t>komunite</a:t>
            </a:r>
            <a:r>
              <a:rPr lang="tr-TR" dirty="0" smtClean="0"/>
              <a:t> denir.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Örneğin; aynı gölde yaşayan alabalık, sazan, yayın gibi balık popülasyonları </a:t>
            </a:r>
            <a:r>
              <a:rPr lang="tr-TR" dirty="0" err="1" smtClean="0"/>
              <a:t>komuniteyi</a:t>
            </a:r>
            <a:r>
              <a:rPr lang="tr-TR" dirty="0" smtClean="0"/>
              <a:t> meydana getirir. </a:t>
            </a:r>
          </a:p>
          <a:p>
            <a:pPr algn="just"/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984738"/>
            <a:ext cx="10515600" cy="5192225"/>
          </a:xfrm>
        </p:spPr>
        <p:txBody>
          <a:bodyPr>
            <a:normAutofit/>
          </a:bodyPr>
          <a:lstStyle/>
          <a:p>
            <a:endParaRPr lang="tr-TR" sz="3200" dirty="0" smtClean="0"/>
          </a:p>
          <a:p>
            <a:pPr algn="just"/>
            <a:r>
              <a:rPr lang="tr-TR" dirty="0" smtClean="0"/>
              <a:t>Habitat: Popülasyona ait canlıların yaşama alanına habitat denir. </a:t>
            </a:r>
          </a:p>
          <a:p>
            <a:pPr algn="just"/>
            <a:endParaRPr lang="tr-TR" sz="3200" dirty="0" smtClean="0"/>
          </a:p>
          <a:p>
            <a:pPr algn="just"/>
            <a:r>
              <a:rPr lang="tr-TR" dirty="0" smtClean="0"/>
              <a:t>Bir canlının hayatsal olaylarını optimum şartlarda gerçekleştirebildiği yerlere </a:t>
            </a:r>
          </a:p>
          <a:p>
            <a:endParaRPr lang="tr-TR" dirty="0" smtClean="0"/>
          </a:p>
          <a:p>
            <a:r>
              <a:rPr lang="tr-TR" dirty="0" smtClean="0"/>
              <a:t>Canlılar kendilerine en uygun olan ortamlarda yaşamaktadırlar. </a:t>
            </a:r>
          </a:p>
          <a:p>
            <a:endParaRPr lang="tr-TR" dirty="0" smtClean="0"/>
          </a:p>
          <a:p>
            <a:r>
              <a:rPr lang="tr-TR" dirty="0" smtClean="0"/>
              <a:t>En bilinen tarifiyle habitat, canlının adresidir.</a:t>
            </a:r>
          </a:p>
          <a:p>
            <a:pPr algn="just"/>
            <a:endParaRPr lang="tr-TR" sz="3200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endParaRPr lang="tr-TR" dirty="0" smtClean="0"/>
          </a:p>
          <a:p>
            <a:pPr algn="just"/>
            <a:r>
              <a:rPr lang="tr-TR" dirty="0" smtClean="0"/>
              <a:t>Bir balığın habitatı okyanus olabileceği gibi küçük bir göl de olabilmektedir.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Yani canlıların habitat büyüklüğü birbirinden farklı olabilir.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Bazı canlı türlerinin habitatı ise mevsimsel olarak değişebilmektedir.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Göçmen hayvanların habitatı bir yılın farklı mevsimlerinde farklı yerler olabilir.</a:t>
            </a:r>
          </a:p>
          <a:p>
            <a:pPr algn="just"/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535</TotalTime>
  <Words>677</Words>
  <Application>Microsoft Office PowerPoint</Application>
  <PresentationFormat>Geniş ekran</PresentationFormat>
  <Paragraphs>105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Constantia</vt:lpstr>
      <vt:lpstr>Times New Roman</vt:lpstr>
      <vt:lpstr>Wingdings 2</vt:lpstr>
      <vt:lpstr>Akış</vt:lpstr>
      <vt:lpstr>ORMAN EKOLOJİSİ</vt:lpstr>
      <vt:lpstr>PowerPoint Sunusu</vt:lpstr>
      <vt:lpstr>Genel Bilgiler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User</cp:lastModifiedBy>
  <cp:revision>65</cp:revision>
  <dcterms:created xsi:type="dcterms:W3CDTF">2020-09-28T06:36:33Z</dcterms:created>
  <dcterms:modified xsi:type="dcterms:W3CDTF">2021-06-14T09:57:13Z</dcterms:modified>
</cp:coreProperties>
</file>