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9"/>
    <p:restoredTop sz="96835"/>
  </p:normalViewPr>
  <p:slideViewPr>
    <p:cSldViewPr snapToGrid="0" snapToObjects="1">
      <p:cViewPr varScale="1">
        <p:scale>
          <a:sx n="83" d="100"/>
          <a:sy n="83" d="100"/>
        </p:scale>
        <p:origin x="1162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pPr/>
              <a:t>14.06.2021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8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cxnSp>
        <p:nvCxnSpPr>
          <p:cNvPr id="14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6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sz="1000" b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sz="1000" b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ORMAN ENTOMOLOJİSİ</a:t>
            </a:r>
            <a:endParaRPr lang="tr-TR" dirty="0"/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tr-T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pPr algn="just"/>
            <a:r>
              <a:rPr lang="tr-TR" dirty="0" smtClean="0"/>
              <a:t>SÜREKLİ ZARARLI OLAN TÜRLER: </a:t>
            </a:r>
          </a:p>
          <a:p>
            <a:pPr algn="just"/>
            <a:r>
              <a:rPr lang="tr-TR" dirty="0" smtClean="0"/>
              <a:t>Popülâsyon yoğunluğunun zaman İçinde sürekli EZE ye ulaşan türlerdir.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Sık sık savaş yöntemleri uygulanmalıdır.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Uygulanacak savaş doğal dengeyi bozmamalıdır aksi takdirde bu sınıf vahim türler grubuna girecek özellikler kazanabilir. 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/>
          <a:lstStyle/>
          <a:p>
            <a:pPr algn="just"/>
            <a:r>
              <a:rPr lang="tr-TR" dirty="0" smtClean="0"/>
              <a:t>VAHİM TÜRLER: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Popülâsyonun genel denge düzeyi </a:t>
            </a:r>
            <a:r>
              <a:rPr lang="tr-TR" dirty="0" err="1" smtClean="0"/>
              <a:t>EZE’nin</a:t>
            </a:r>
            <a:r>
              <a:rPr lang="tr-TR" dirty="0" smtClean="0"/>
              <a:t> üzerinde olan Türlerdir.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EZE’nin</a:t>
            </a:r>
            <a:r>
              <a:rPr lang="tr-TR" dirty="0" smtClean="0"/>
              <a:t> altına düşmesi için sürekli ve yoğun olarak savaş yapılması gerekmektedir.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grupta savaş çok masraflıdır, zararlının etki etmediği başka bir kültür bitkisine geçilmelidir.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dirty="0" smtClean="0"/>
              <a:t>MÜCADELEDE;</a:t>
            </a:r>
          </a:p>
          <a:p>
            <a:pPr algn="just"/>
            <a:r>
              <a:rPr lang="tr-TR" dirty="0" smtClean="0"/>
              <a:t>ÖNCEDEN TAHMİN VE ERKEN UYARI</a:t>
            </a:r>
            <a:r>
              <a:rPr lang="tr-TR" sz="3200" dirty="0" smtClean="0"/>
              <a:t>: Herhangi bir zararlıya karşı savaşın başarısı her şeyden önce zamanın doğru saptanmasına bağlıdır. 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Savaş zamanı ve zararlı yoğunluğu önceden tahmin edilebilirse daha yüksek başarı sağlanmış olacaktır. 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Zamanında ve doğru uygulanacak yöntemlerle Doğal denge ve çevre sağlığı yüksek oranda korunmuş olur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ZARARLININ BİYOLOJİSİNİN İZLENMESİ: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Böceğin çıkış zamanı ve Yoğunluğunun belirlenerek bunun zarar başlangıcı veya ilaçlama zamanını tahmin etmektir.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Bunun için genel olarak tuzaklardan yararlanılır.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r>
              <a:rPr lang="tr-TR" dirty="0" smtClean="0"/>
              <a:t>BİTKİ FENOLOJİSİNİN İZLENMESİ: </a:t>
            </a:r>
          </a:p>
          <a:p>
            <a:r>
              <a:rPr lang="tr-TR" dirty="0" smtClean="0"/>
              <a:t>Zararlılar bitkilerde çeşitli dönemlerde yaşarlar.</a:t>
            </a:r>
          </a:p>
          <a:p>
            <a:endParaRPr lang="tr-TR" dirty="0" smtClean="0"/>
          </a:p>
          <a:p>
            <a:r>
              <a:rPr lang="tr-TR" dirty="0" smtClean="0"/>
              <a:t>Kiraz sineği. kiraz meyvesi kızarmaya başladığı dönemde yumurta bırakmaya başlar. </a:t>
            </a:r>
          </a:p>
          <a:p>
            <a:endParaRPr lang="tr-TR" dirty="0" smtClean="0"/>
          </a:p>
          <a:p>
            <a:r>
              <a:rPr lang="tr-TR" dirty="0" smtClean="0"/>
              <a:t>Aynı şekilde elma iç kurdu CYDİA POMONELLA L. elma meyveleri ceviz büyüklüğünü aldığında ilk döl larvaları görülmeye başlar. 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SAVAŞA KARAR VERMEDE ROL OYNAYAN FAKTÖRLER: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Bir zararlıya karşı savaşta en önemli konu savaşa karar verirken göz önünde bulundurulacak faktörlerin belirlenmesi ve bunların doğru olarak gözlenmesidir.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/>
          <a:lstStyle/>
          <a:p>
            <a:r>
              <a:rPr lang="tr-TR" sz="3200" dirty="0" smtClean="0"/>
              <a:t>ZARARLININ TÜRÜ: </a:t>
            </a:r>
          </a:p>
          <a:p>
            <a:endParaRPr lang="tr-TR" sz="3200" dirty="0" smtClean="0"/>
          </a:p>
          <a:p>
            <a:r>
              <a:rPr lang="tr-TR" sz="3200" dirty="0" smtClean="0"/>
              <a:t>Bir bitkinin üzerinde görülen her zararlının o bitkide zarar yaptığını düşünmek hatalı olur. </a:t>
            </a:r>
          </a:p>
          <a:p>
            <a:endParaRPr lang="tr-TR" sz="3200" dirty="0" smtClean="0"/>
          </a:p>
          <a:p>
            <a:r>
              <a:rPr lang="tr-TR" sz="3200" dirty="0" smtClean="0"/>
              <a:t>Bilinen böcek türlerinin %1 i zararlıdır. Bu nedenle ilk önce zararlının teşhis edilmesi gerekmektedir.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/>
          <a:lstStyle/>
          <a:p>
            <a:pPr algn="just"/>
            <a:r>
              <a:rPr lang="tr-TR" dirty="0" smtClean="0"/>
              <a:t>ZARARLININ BİYOLOJİSİ: </a:t>
            </a:r>
          </a:p>
          <a:p>
            <a:pPr algn="just"/>
            <a:r>
              <a:rPr lang="tr-TR" dirty="0" smtClean="0"/>
              <a:t>Tarımsal savaşta esas hedef organizmanın en hassas dönemlerinde herhangi bir savaş yöntemi kullanılarak onların baskı altına alınmalarıdır.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Zararlının hassas dönemi ise biyolojisinin bilinmesi ile olur. Örneğin: Elma iç kurduna karşı hedef yumurtadan çıkacak larvanın elmanın etine girmeden öldürülmesidir.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Akdeniz meyve sineğinde ise hedef erginlerin yumurta bırakmadan öldürülmesidir. 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252025"/>
            <a:ext cx="10515600" cy="4924938"/>
          </a:xfrm>
        </p:spPr>
        <p:txBody>
          <a:bodyPr/>
          <a:lstStyle/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DOĞAL DÜŞMANLAR: 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Doğal düşmanların faal olduğu dönemlerde savaş uygulanması dengeyi bozması bakımından çok zarar getirecektir.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Genel Bilgiler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DOGAL DENGE</a:t>
            </a:r>
            <a:r>
              <a:rPr lang="tr-TR" dirty="0" smtClean="0"/>
              <a:t>: Doğadaki canlılar birbirleri ile beslenme yarışı içindedir. </a:t>
            </a:r>
            <a:r>
              <a:rPr lang="tr-TR" dirty="0" err="1" smtClean="0"/>
              <a:t>Örnegin</a:t>
            </a:r>
            <a:r>
              <a:rPr lang="tr-TR" dirty="0" smtClean="0"/>
              <a:t>: Elma iç kurdu elma meyvesiyle beslenirken elma iç kurdunun yumurtalarıyla beslenen yumurta </a:t>
            </a:r>
            <a:r>
              <a:rPr lang="tr-TR" dirty="0" err="1" smtClean="0"/>
              <a:t>parazitoiti</a:t>
            </a:r>
            <a:r>
              <a:rPr lang="tr-TR" dirty="0" smtClean="0"/>
              <a:t> TRİCHOGRAMMA EVANESCENS WEST. de beslenme yarışı içinde olan bir organizmadır. </a:t>
            </a:r>
          </a:p>
          <a:p>
            <a:pPr algn="just"/>
            <a:r>
              <a:rPr lang="tr-TR" dirty="0" smtClean="0"/>
              <a:t>Elma iç kurdu insanların besine ortak olduğu için zararlı sınıfına girerken elma iç kurdunun yumurtalarıyla beslenen canlı ise yararlı sınıfına girmektedir.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9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Doğada zararlı ve yararlı organizmalar bir denge içinde bulunurlar. </a:t>
            </a:r>
          </a:p>
          <a:p>
            <a:pPr algn="just"/>
            <a:r>
              <a:rPr lang="tr-TR" dirty="0" smtClean="0"/>
              <a:t>Zararlı ve yararlı organizmaların popülâsyonları dengedeyse genelde ekonomik zarar eşiğinin altında olurlar. Dolayısıyla herhangi bir savaş yöntemi uygulanmasına gerek yoktur. </a:t>
            </a:r>
          </a:p>
          <a:p>
            <a:pPr algn="just"/>
            <a:r>
              <a:rPr lang="tr-TR" dirty="0" smtClean="0"/>
              <a:t>Zamansız uygulanacak bir savaş yöntemi ile yararlılar doğrudan ve konukçusu yani zararlı organizmanın ölümü ile iki türlü zarar görmektedir. 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5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>
          <a:xfrm>
            <a:off x="1448972" y="1012874"/>
            <a:ext cx="9087730" cy="4177983"/>
          </a:xfrm>
        </p:spPr>
        <p:txBody>
          <a:bodyPr/>
          <a:lstStyle/>
          <a:p>
            <a:pPr algn="just"/>
            <a:r>
              <a:rPr lang="tr-TR" sz="3200" dirty="0" smtClean="0"/>
              <a:t>Doğal dengeyi bozan etkenler aşağıdaki gibidir.</a:t>
            </a:r>
            <a:r>
              <a:rPr lang="tr-TR" dirty="0" smtClean="0"/>
              <a:t>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Doğal afetler.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Ormanların azaltılması.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Uygun olmayan savaş yönteminin uygun olmayan zamanda kullanımı.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Savaş yönteminin uygun olmayan şekilde kullanımı. </a:t>
            </a:r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18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r>
              <a:rPr lang="tr-TR" sz="3200" dirty="0" smtClean="0"/>
              <a:t>EKONOMİK ZARAR SEVİYESİ</a:t>
            </a:r>
            <a:r>
              <a:rPr lang="tr-TR" dirty="0" smtClean="0"/>
              <a:t>: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Herhangi bir zararlının ekonomik zarara neden olan en düşük popülâsyon yoğunluğuna ekonomik zarar seviyesi adı verilir.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pPr algn="just"/>
            <a:r>
              <a:rPr lang="tr-TR" sz="3200" dirty="0" smtClean="0"/>
              <a:t>EKONOMİK ZARAR EŞİĞİ: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Herhangi bir zararlının artan popülâsyonu karşısında ekonomik zarar seviyesine ulaşmadan popülâsyonu düşürme girişimlerinin gerekli olduğu noktadır.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Zararlıya karşı savaşın gerekli olduğu en düşük zararlı popülâsyonudur.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</p:spPr>
        <p:txBody>
          <a:bodyPr>
            <a:normAutofit/>
          </a:bodyPr>
          <a:lstStyle/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EKONOMİK ZARAR EŞİĞİ, EKONOMİK ZARAR SEVİYESİ VE DOGAL DENGE BİRARADA DÜŞÜNÜLDÜGÜNDE ZARARLILAR DÖRT GRUBA AYRILILAR.</a:t>
            </a:r>
            <a:endParaRPr lang="tr-TR" sz="32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EKONOMİK ZARARLI OLMAYAN TÜRLER: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gruba giren zararlıların Popülâsyon yoğunlukları sürekli EZE değerinin altındadır.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/>
          <a:lstStyle/>
          <a:p>
            <a:pPr algn="just"/>
            <a:r>
              <a:rPr lang="tr-TR" dirty="0" smtClean="0"/>
              <a:t>NADİREN ZARARLI OLAN TÜRLER: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Zaman içinde popülâsyon yoğunlukları EZE değerinin altında gezen fakat ender olarak EZE değerinin üstüne çıkan türlerdir.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Sadece popülâsyonun yoğunluğu EZE değerinin üstüne çıktığı dönemlerde uygulama yapılmalıdır. 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620</Words>
  <Application>Microsoft Office PowerPoint</Application>
  <PresentationFormat>Geniş ekran</PresentationFormat>
  <Paragraphs>107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Wingdings 2</vt:lpstr>
      <vt:lpstr>Akış</vt:lpstr>
      <vt:lpstr>ORMAN ENTOMOLOJİSİ</vt:lpstr>
      <vt:lpstr>Genel Bilgiler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User</cp:lastModifiedBy>
  <cp:revision>57</cp:revision>
  <dcterms:created xsi:type="dcterms:W3CDTF">2020-09-28T06:36:33Z</dcterms:created>
  <dcterms:modified xsi:type="dcterms:W3CDTF">2021-06-14T09:39:29Z</dcterms:modified>
</cp:coreProperties>
</file>