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72" r:id="rId1"/>
  </p:sldMasterIdLst>
  <p:notesMasterIdLst>
    <p:notesMasterId r:id="rId22"/>
  </p:notesMasterIdLst>
  <p:sldIdLst>
    <p:sldId id="258" r:id="rId2"/>
    <p:sldId id="277" r:id="rId3"/>
    <p:sldId id="276" r:id="rId4"/>
    <p:sldId id="259" r:id="rId5"/>
    <p:sldId id="260" r:id="rId6"/>
    <p:sldId id="261"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8" r:id="rId2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1162"/>
    <a:srgbClr val="110F50"/>
    <a:srgbClr val="100D50"/>
    <a:srgbClr val="0F0F4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649"/>
    <p:restoredTop sz="96835"/>
  </p:normalViewPr>
  <p:slideViewPr>
    <p:cSldViewPr snapToGrid="0" snapToObjects="1">
      <p:cViewPr varScale="1">
        <p:scale>
          <a:sx n="83" d="100"/>
          <a:sy n="83" d="100"/>
        </p:scale>
        <p:origin x="1162" y="101"/>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3C8D0D-7507-44B5-BF86-9B7EE280158D}" type="datetimeFigureOut">
              <a:rPr lang="tr-TR" smtClean="0"/>
              <a:pPr/>
              <a:t>14.06.2021</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0A8F55-591F-4C82-A106-4949E9E692F5}" type="slidenum">
              <a:rPr lang="tr-TR" smtClean="0"/>
              <a:pPr/>
              <a:t>‹#›</a:t>
            </a:fld>
            <a:endParaRPr lang="tr-TR"/>
          </a:p>
        </p:txBody>
      </p:sp>
    </p:spTree>
    <p:extLst>
      <p:ext uri="{BB962C8B-B14F-4D97-AF65-F5344CB8AC3E}">
        <p14:creationId xmlns:p14="http://schemas.microsoft.com/office/powerpoint/2010/main" val="13809115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fld id="{F60A8F55-591F-4C82-A106-4949E9E692F5}" type="slidenum">
              <a:rPr lang="tr-TR" smtClean="0"/>
              <a:pPr/>
              <a:t>4</a:t>
            </a:fld>
            <a:endParaRPr lang="tr-TR"/>
          </a:p>
        </p:txBody>
      </p:sp>
    </p:spTree>
    <p:extLst>
      <p:ext uri="{BB962C8B-B14F-4D97-AF65-F5344CB8AC3E}">
        <p14:creationId xmlns:p14="http://schemas.microsoft.com/office/powerpoint/2010/main" val="16378850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r>
              <a:rPr lang="tr-TR" smtClean="0"/>
              <a:t>28.09.2020</a:t>
            </a:r>
            <a:endParaRPr lang="tr-TR"/>
          </a:p>
        </p:txBody>
      </p:sp>
      <p:sp>
        <p:nvSpPr>
          <p:cNvPr id="19" name="18 Altbilgi Yer Tutucusu"/>
          <p:cNvSpPr>
            <a:spLocks noGrp="1"/>
          </p:cNvSpPr>
          <p:nvPr>
            <p:ph type="ftr" sz="quarter" idx="11"/>
          </p:nvPr>
        </p:nvSpPr>
        <p:spPr/>
        <p:txBody>
          <a:bodyPr/>
          <a:lstStyle/>
          <a:p>
            <a:r>
              <a:rPr lang="tr-TR" smtClean="0"/>
              <a:t>KİD 620 –Görsel Kimlik Kılavuzu</a:t>
            </a:r>
            <a:endParaRPr lang="tr-TR" dirty="0"/>
          </a:p>
        </p:txBody>
      </p:sp>
      <p:sp>
        <p:nvSpPr>
          <p:cNvPr id="27" name="26 Slayt Numarası Yer Tutucusu"/>
          <p:cNvSpPr>
            <a:spLocks noGrp="1"/>
          </p:cNvSpPr>
          <p:nvPr>
            <p:ph type="sldNum" sz="quarter" idx="12"/>
          </p:nvPr>
        </p:nvSpPr>
        <p:spPr/>
        <p:txBody>
          <a:bodyPr/>
          <a:lstStyle/>
          <a:p>
            <a:fld id="{50F4E6BD-4CAD-3E44-B214-2CFB9D00E5E7}" type="slidenum">
              <a:rPr lang="tr-TR" smtClean="0"/>
              <a:pPr/>
              <a:t>‹#›</a:t>
            </a:fld>
            <a:endParaRPr lang="tr-TR"/>
          </a:p>
        </p:txBody>
      </p:sp>
      <p:pic>
        <p:nvPicPr>
          <p:cNvPr id="7" name="Resim 6">
            <a:extLst>
              <a:ext uri="{FF2B5EF4-FFF2-40B4-BE49-F238E27FC236}">
                <a16:creationId xmlns:a16="http://schemas.microsoft.com/office/drawing/2014/main" id="{697C9482-0B13-8C46-B789-1676CF68126E}"/>
              </a:ext>
            </a:extLst>
          </p:cNvPr>
          <p:cNvPicPr>
            <a:picLocks noChangeAspect="1"/>
          </p:cNvPicPr>
          <p:nvPr userDrawn="1"/>
        </p:nvPicPr>
        <p:blipFill>
          <a:blip r:embed="rId2"/>
          <a:stretch>
            <a:fillRect/>
          </a:stretch>
        </p:blipFill>
        <p:spPr>
          <a:xfrm>
            <a:off x="0" y="0"/>
            <a:ext cx="12192000" cy="6557450"/>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r>
              <a:rPr lang="tr-TR" smtClean="0"/>
              <a:t>28.09.2020</a:t>
            </a:r>
            <a:endParaRPr lang="tr-TR" dirty="0"/>
          </a:p>
        </p:txBody>
      </p:sp>
      <p:sp>
        <p:nvSpPr>
          <p:cNvPr id="5" name="4 Altbilgi Yer Tutucusu"/>
          <p:cNvSpPr>
            <a:spLocks noGrp="1"/>
          </p:cNvSpPr>
          <p:nvPr>
            <p:ph type="ftr" sz="quarter" idx="11"/>
          </p:nvPr>
        </p:nvSpPr>
        <p:spPr/>
        <p:txBody>
          <a:bodyPr/>
          <a:lstStyle/>
          <a:p>
            <a:r>
              <a:rPr lang="tr-TR" smtClean="0"/>
              <a:t>KİD 620 –Görsel Kimlik Kılavuzu</a:t>
            </a:r>
            <a:endParaRPr lang="tr-TR" dirty="0"/>
          </a:p>
        </p:txBody>
      </p:sp>
      <p:sp>
        <p:nvSpPr>
          <p:cNvPr id="6" name="5 Slayt Numarası Yer Tutucusu"/>
          <p:cNvSpPr>
            <a:spLocks noGrp="1"/>
          </p:cNvSpPr>
          <p:nvPr>
            <p:ph type="sldNum" sz="quarter" idx="12"/>
          </p:nvPr>
        </p:nvSpPr>
        <p:spPr/>
        <p:txBody>
          <a:bodyPr/>
          <a:lstStyle/>
          <a:p>
            <a:fld id="{50F4E6BD-4CAD-3E44-B214-2CFB9D00E5E7}" type="slidenum">
              <a:rPr lang="tr-TR" smtClean="0"/>
              <a:pPr/>
              <a:t>‹#›</a:t>
            </a:fld>
            <a:endParaRPr lang="tr-TR" dirty="0"/>
          </a:p>
        </p:txBody>
      </p:sp>
    </p:spTree>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914402"/>
            <a:ext cx="27432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914402"/>
            <a:ext cx="80264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r>
              <a:rPr lang="tr-TR" smtClean="0"/>
              <a:t>28.09.2020</a:t>
            </a:r>
            <a:endParaRPr lang="tr-TR"/>
          </a:p>
        </p:txBody>
      </p:sp>
      <p:sp>
        <p:nvSpPr>
          <p:cNvPr id="5" name="4 Altbilgi Yer Tutucusu"/>
          <p:cNvSpPr>
            <a:spLocks noGrp="1"/>
          </p:cNvSpPr>
          <p:nvPr>
            <p:ph type="ftr" sz="quarter" idx="11"/>
          </p:nvPr>
        </p:nvSpPr>
        <p:spPr/>
        <p:txBody>
          <a:bodyPr/>
          <a:lstStyle/>
          <a:p>
            <a:r>
              <a:rPr lang="tr-TR" smtClean="0"/>
              <a:t>KİD 620 –Görsel Kimlik Kılavuzu</a:t>
            </a:r>
            <a:endParaRPr lang="tr-TR" dirty="0"/>
          </a:p>
        </p:txBody>
      </p:sp>
      <p:sp>
        <p:nvSpPr>
          <p:cNvPr id="6" name="5 Slayt Numarası Yer Tutucusu"/>
          <p:cNvSpPr>
            <a:spLocks noGrp="1"/>
          </p:cNvSpPr>
          <p:nvPr>
            <p:ph type="sldNum" sz="quarter" idx="12"/>
          </p:nvPr>
        </p:nvSpPr>
        <p:spPr/>
        <p:txBody>
          <a:bodyPr/>
          <a:lstStyle/>
          <a:p>
            <a:fld id="{50F4E6BD-4CAD-3E44-B214-2CFB9D00E5E7}"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r>
              <a:rPr lang="tr-TR" smtClean="0"/>
              <a:t>28.09.2020</a:t>
            </a:r>
            <a:endParaRPr lang="tr-TR" dirty="0"/>
          </a:p>
        </p:txBody>
      </p:sp>
      <p:sp>
        <p:nvSpPr>
          <p:cNvPr id="5" name="4 Altbilgi Yer Tutucusu"/>
          <p:cNvSpPr>
            <a:spLocks noGrp="1"/>
          </p:cNvSpPr>
          <p:nvPr>
            <p:ph type="ftr" sz="quarter" idx="11"/>
          </p:nvPr>
        </p:nvSpPr>
        <p:spPr/>
        <p:txBody>
          <a:bodyPr/>
          <a:lstStyle/>
          <a:p>
            <a:r>
              <a:rPr lang="tr-TR" smtClean="0"/>
              <a:t>KİD 620 –Görsel Kimlik Kılavuzu</a:t>
            </a:r>
            <a:endParaRPr lang="tr-TR" dirty="0"/>
          </a:p>
        </p:txBody>
      </p:sp>
      <p:sp>
        <p:nvSpPr>
          <p:cNvPr id="6" name="5 Slayt Numarası Yer Tutucusu"/>
          <p:cNvSpPr>
            <a:spLocks noGrp="1"/>
          </p:cNvSpPr>
          <p:nvPr>
            <p:ph type="sldNum" sz="quarter" idx="12"/>
          </p:nvPr>
        </p:nvSpPr>
        <p:spPr/>
        <p:txBody>
          <a:bodyPr/>
          <a:lstStyle/>
          <a:p>
            <a:fld id="{50F4E6BD-4CAD-3E44-B214-2CFB9D00E5E7}"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r>
              <a:rPr lang="tr-TR" smtClean="0"/>
              <a:t>28.09.2020</a:t>
            </a:r>
            <a:endParaRPr lang="tr-TR" dirty="0"/>
          </a:p>
        </p:txBody>
      </p:sp>
      <p:sp>
        <p:nvSpPr>
          <p:cNvPr id="5" name="4 Altbilgi Yer Tutucusu"/>
          <p:cNvSpPr>
            <a:spLocks noGrp="1"/>
          </p:cNvSpPr>
          <p:nvPr>
            <p:ph type="ftr" sz="quarter" idx="11"/>
          </p:nvPr>
        </p:nvSpPr>
        <p:spPr/>
        <p:txBody>
          <a:bodyPr/>
          <a:lstStyle/>
          <a:p>
            <a:r>
              <a:rPr lang="tr-TR" smtClean="0"/>
              <a:t>KİD 620 –Görsel Kimlik Kılavuzu</a:t>
            </a:r>
            <a:endParaRPr lang="tr-TR" dirty="0"/>
          </a:p>
        </p:txBody>
      </p:sp>
      <p:sp>
        <p:nvSpPr>
          <p:cNvPr id="6" name="5 Slayt Numarası Yer Tutucusu"/>
          <p:cNvSpPr>
            <a:spLocks noGrp="1"/>
          </p:cNvSpPr>
          <p:nvPr>
            <p:ph type="sldNum" sz="quarter" idx="12"/>
          </p:nvPr>
        </p:nvSpPr>
        <p:spPr/>
        <p:txBody>
          <a:bodyPr/>
          <a:lstStyle/>
          <a:p>
            <a:fld id="{50F4E6BD-4CAD-3E44-B214-2CFB9D00E5E7}" type="slidenum">
              <a:rPr lang="tr-TR" smtClean="0"/>
              <a:pPr/>
              <a:t>‹#›</a:t>
            </a:fld>
            <a:endParaRPr lang="tr-TR" dirty="0"/>
          </a:p>
        </p:txBody>
      </p:sp>
    </p:spTree>
  </p:cSld>
  <p:clrMapOvr>
    <a:overrideClrMapping bg1="dk1" tx1="lt1" bg2="dk2" tx2="lt2" accent1="accent1" accent2="accent2" accent3="accent3" accent4="accent4" accent5="accent5" accent6="accent6" hlink="hlink" folHlink="folHlink"/>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r>
              <a:rPr lang="tr-TR" smtClean="0"/>
              <a:t>28.09.2020</a:t>
            </a:r>
            <a:endParaRPr lang="tr-TR"/>
          </a:p>
        </p:txBody>
      </p:sp>
      <p:sp>
        <p:nvSpPr>
          <p:cNvPr id="6" name="5 Altbilgi Yer Tutucusu"/>
          <p:cNvSpPr>
            <a:spLocks noGrp="1"/>
          </p:cNvSpPr>
          <p:nvPr>
            <p:ph type="ftr" sz="quarter" idx="11"/>
          </p:nvPr>
        </p:nvSpPr>
        <p:spPr/>
        <p:txBody>
          <a:bodyPr/>
          <a:lstStyle/>
          <a:p>
            <a:r>
              <a:rPr lang="tr-TR" smtClean="0"/>
              <a:t>KİD 620 –Görsel Kimlik Kılavuzu</a:t>
            </a:r>
            <a:endParaRPr lang="tr-TR" dirty="0"/>
          </a:p>
        </p:txBody>
      </p:sp>
      <p:sp>
        <p:nvSpPr>
          <p:cNvPr id="7" name="6 Slayt Numarası Yer Tutucusu"/>
          <p:cNvSpPr>
            <a:spLocks noGrp="1"/>
          </p:cNvSpPr>
          <p:nvPr>
            <p:ph type="sldNum" sz="quarter" idx="12"/>
          </p:nvPr>
        </p:nvSpPr>
        <p:spPr/>
        <p:txBody>
          <a:bodyPr/>
          <a:lstStyle/>
          <a:p>
            <a:fld id="{50F4E6BD-4CAD-3E44-B214-2CFB9D00E5E7}"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r>
              <a:rPr lang="tr-TR" smtClean="0"/>
              <a:t>28.09.2020</a:t>
            </a:r>
            <a:endParaRPr lang="tr-TR"/>
          </a:p>
        </p:txBody>
      </p:sp>
      <p:sp>
        <p:nvSpPr>
          <p:cNvPr id="8" name="7 Altbilgi Yer Tutucusu"/>
          <p:cNvSpPr>
            <a:spLocks noGrp="1"/>
          </p:cNvSpPr>
          <p:nvPr>
            <p:ph type="ftr" sz="quarter" idx="11"/>
          </p:nvPr>
        </p:nvSpPr>
        <p:spPr/>
        <p:txBody>
          <a:bodyPr/>
          <a:lstStyle/>
          <a:p>
            <a:r>
              <a:rPr lang="tr-TR" smtClean="0"/>
              <a:t>KİD 620 –Görsel Kimlik Kılavuzu</a:t>
            </a:r>
            <a:endParaRPr lang="tr-TR" dirty="0"/>
          </a:p>
        </p:txBody>
      </p:sp>
      <p:sp>
        <p:nvSpPr>
          <p:cNvPr id="9" name="8 Slayt Numarası Yer Tutucusu"/>
          <p:cNvSpPr>
            <a:spLocks noGrp="1"/>
          </p:cNvSpPr>
          <p:nvPr>
            <p:ph type="sldNum" sz="quarter" idx="12"/>
          </p:nvPr>
        </p:nvSpPr>
        <p:spPr/>
        <p:txBody>
          <a:bodyPr/>
          <a:lstStyle/>
          <a:p>
            <a:fld id="{50F4E6BD-4CAD-3E44-B214-2CFB9D00E5E7}"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r>
              <a:rPr lang="tr-TR" smtClean="0"/>
              <a:t>28.09.2020</a:t>
            </a:r>
            <a:endParaRPr lang="tr-TR"/>
          </a:p>
        </p:txBody>
      </p:sp>
      <p:sp>
        <p:nvSpPr>
          <p:cNvPr id="4" name="3 Altbilgi Yer Tutucusu"/>
          <p:cNvSpPr>
            <a:spLocks noGrp="1"/>
          </p:cNvSpPr>
          <p:nvPr>
            <p:ph type="ftr" sz="quarter" idx="11"/>
          </p:nvPr>
        </p:nvSpPr>
        <p:spPr/>
        <p:txBody>
          <a:bodyPr/>
          <a:lstStyle/>
          <a:p>
            <a:r>
              <a:rPr lang="tr-TR" smtClean="0"/>
              <a:t>KİD 620 –Görsel Kimlik Kılavuzu</a:t>
            </a:r>
            <a:endParaRPr lang="tr-TR" dirty="0"/>
          </a:p>
        </p:txBody>
      </p:sp>
      <p:sp>
        <p:nvSpPr>
          <p:cNvPr id="5" name="4 Slayt Numarası Yer Tutucusu"/>
          <p:cNvSpPr>
            <a:spLocks noGrp="1"/>
          </p:cNvSpPr>
          <p:nvPr>
            <p:ph type="sldNum" sz="quarter" idx="12"/>
          </p:nvPr>
        </p:nvSpPr>
        <p:spPr/>
        <p:txBody>
          <a:bodyPr/>
          <a:lstStyle/>
          <a:p>
            <a:fld id="{50F4E6BD-4CAD-3E44-B214-2CFB9D00E5E7}"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r>
              <a:rPr lang="tr-TR" smtClean="0"/>
              <a:t>28.09.2020</a:t>
            </a:r>
            <a:endParaRPr lang="tr-TR"/>
          </a:p>
        </p:txBody>
      </p:sp>
      <p:sp>
        <p:nvSpPr>
          <p:cNvPr id="3" name="2 Altbilgi Yer Tutucusu"/>
          <p:cNvSpPr>
            <a:spLocks noGrp="1"/>
          </p:cNvSpPr>
          <p:nvPr>
            <p:ph type="ftr" sz="quarter" idx="11"/>
          </p:nvPr>
        </p:nvSpPr>
        <p:spPr/>
        <p:txBody>
          <a:bodyPr/>
          <a:lstStyle/>
          <a:p>
            <a:r>
              <a:rPr lang="tr-TR" smtClean="0"/>
              <a:t>KİD 620 –Görsel Kimlik Kılavuzu</a:t>
            </a:r>
            <a:endParaRPr lang="tr-TR" dirty="0"/>
          </a:p>
        </p:txBody>
      </p:sp>
      <p:sp>
        <p:nvSpPr>
          <p:cNvPr id="4" name="3 Slayt Numarası Yer Tutucusu"/>
          <p:cNvSpPr>
            <a:spLocks noGrp="1"/>
          </p:cNvSpPr>
          <p:nvPr>
            <p:ph type="sldNum" sz="quarter" idx="12"/>
          </p:nvPr>
        </p:nvSpPr>
        <p:spPr/>
        <p:txBody>
          <a:bodyPr/>
          <a:lstStyle/>
          <a:p>
            <a:fld id="{50F4E6BD-4CAD-3E44-B214-2CFB9D00E5E7}"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r>
              <a:rPr lang="tr-TR" smtClean="0"/>
              <a:t>28.09.2020</a:t>
            </a:r>
            <a:endParaRPr lang="tr-TR"/>
          </a:p>
        </p:txBody>
      </p:sp>
      <p:sp>
        <p:nvSpPr>
          <p:cNvPr id="6" name="5 Altbilgi Yer Tutucusu"/>
          <p:cNvSpPr>
            <a:spLocks noGrp="1"/>
          </p:cNvSpPr>
          <p:nvPr>
            <p:ph type="ftr" sz="quarter" idx="11"/>
          </p:nvPr>
        </p:nvSpPr>
        <p:spPr/>
        <p:txBody>
          <a:bodyPr/>
          <a:lstStyle/>
          <a:p>
            <a:r>
              <a:rPr lang="tr-TR" smtClean="0"/>
              <a:t>KİD 620 –Görsel Kimlik Kılavuzu</a:t>
            </a:r>
            <a:endParaRPr lang="tr-TR" dirty="0"/>
          </a:p>
        </p:txBody>
      </p:sp>
      <p:sp>
        <p:nvSpPr>
          <p:cNvPr id="7" name="6 Slayt Numarası Yer Tutucusu"/>
          <p:cNvSpPr>
            <a:spLocks noGrp="1"/>
          </p:cNvSpPr>
          <p:nvPr>
            <p:ph type="sldNum" sz="quarter" idx="12"/>
          </p:nvPr>
        </p:nvSpPr>
        <p:spPr/>
        <p:txBody>
          <a:bodyPr/>
          <a:lstStyle/>
          <a:p>
            <a:fld id="{50F4E6BD-4CAD-3E44-B214-2CFB9D00E5E7}"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r>
              <a:rPr lang="tr-TR" smtClean="0"/>
              <a:t>28.09.2020</a:t>
            </a:r>
            <a:endParaRPr lang="tr-TR"/>
          </a:p>
        </p:txBody>
      </p:sp>
      <p:sp>
        <p:nvSpPr>
          <p:cNvPr id="6" name="5 Altbilgi Yer Tutucusu"/>
          <p:cNvSpPr>
            <a:spLocks noGrp="1"/>
          </p:cNvSpPr>
          <p:nvPr>
            <p:ph type="ftr" sz="quarter" idx="11"/>
          </p:nvPr>
        </p:nvSpPr>
        <p:spPr/>
        <p:txBody>
          <a:bodyPr/>
          <a:lstStyle/>
          <a:p>
            <a:r>
              <a:rPr lang="tr-TR" smtClean="0"/>
              <a:t>KİD 620 –Görsel Kimlik Kılavuzu</a:t>
            </a:r>
            <a:endParaRPr lang="tr-TR" dirty="0"/>
          </a:p>
        </p:txBody>
      </p:sp>
      <p:sp>
        <p:nvSpPr>
          <p:cNvPr id="7" name="6 Slayt Numarası Yer Tutucusu"/>
          <p:cNvSpPr>
            <a:spLocks noGrp="1"/>
          </p:cNvSpPr>
          <p:nvPr>
            <p:ph type="sldNum" sz="quarter" idx="12"/>
          </p:nvPr>
        </p:nvSpPr>
        <p:spPr>
          <a:xfrm>
            <a:off x="10769600" y="6356351"/>
            <a:ext cx="812800" cy="365125"/>
          </a:xfrm>
        </p:spPr>
        <p:txBody>
          <a:bodyPr/>
          <a:lstStyle/>
          <a:p>
            <a:fld id="{50F4E6BD-4CAD-3E44-B214-2CFB9D00E5E7}" type="slidenum">
              <a:rPr lang="tr-TR" smtClean="0"/>
              <a:pPr/>
              <a:t>‹#›</a:t>
            </a:fld>
            <a:endParaRPr lang="tr-TR"/>
          </a:p>
        </p:txBody>
      </p:sp>
      <p:sp>
        <p:nvSpPr>
          <p:cNvPr id="3" name="2 Resim Yer Tutucusu"/>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tr-TR" smtClean="0"/>
              <a:t>28.09.2020</a:t>
            </a:r>
            <a:endParaRPr lang="tr-TR" dirty="0"/>
          </a:p>
        </p:txBody>
      </p:sp>
      <p:sp>
        <p:nvSpPr>
          <p:cNvPr id="22" name="21 Altbilgi Yer Tutucusu"/>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tr-TR" smtClean="0"/>
              <a:t>KİD 620 –Görsel Kimlik Kılavuzu</a:t>
            </a:r>
            <a:endParaRPr lang="tr-TR" dirty="0"/>
          </a:p>
        </p:txBody>
      </p:sp>
      <p:sp>
        <p:nvSpPr>
          <p:cNvPr id="18" name="17 Slayt Numarası Yer Tutucusu"/>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0F4E6BD-4CAD-3E44-B214-2CFB9D00E5E7}" type="slidenum">
              <a:rPr lang="tr-TR" smtClean="0"/>
              <a:pPr/>
              <a:t>‹#›</a:t>
            </a:fld>
            <a:endParaRPr lang="tr-TR" dirty="0"/>
          </a:p>
        </p:txBody>
      </p:sp>
      <p:grpSp>
        <p:nvGrpSpPr>
          <p:cNvPr id="2" name="1 Grup"/>
          <p:cNvGrpSpPr/>
          <p:nvPr/>
        </p:nvGrpSpPr>
        <p:grpSpPr>
          <a:xfrm>
            <a:off x="-25356" y="202408"/>
            <a:ext cx="12240731"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cxnSp>
        <p:nvCxnSpPr>
          <p:cNvPr id="14" name="Düz Bağlayıcı 6">
            <a:extLst>
              <a:ext uri="{FF2B5EF4-FFF2-40B4-BE49-F238E27FC236}">
                <a16:creationId xmlns:a16="http://schemas.microsoft.com/office/drawing/2014/main" id="{84DA3CEB-A4D8-7948-9AB0-A7CC0CE19F4C}"/>
              </a:ext>
            </a:extLst>
          </p:cNvPr>
          <p:cNvCxnSpPr>
            <a:cxnSpLocks/>
          </p:cNvCxnSpPr>
          <p:nvPr userDrawn="1"/>
        </p:nvCxnSpPr>
        <p:spPr>
          <a:xfrm>
            <a:off x="4208106" y="586338"/>
            <a:ext cx="7159095"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5" name="Resim 7">
            <a:extLst>
              <a:ext uri="{FF2B5EF4-FFF2-40B4-BE49-F238E27FC236}">
                <a16:creationId xmlns:a16="http://schemas.microsoft.com/office/drawing/2014/main" id="{C0E5A012-2939-D141-8D23-592AE5C7C125}"/>
              </a:ext>
            </a:extLst>
          </p:cNvPr>
          <p:cNvPicPr>
            <a:picLocks noChangeAspect="1"/>
          </p:cNvPicPr>
          <p:nvPr userDrawn="1"/>
        </p:nvPicPr>
        <p:blipFill>
          <a:blip r:embed="rId13"/>
          <a:stretch>
            <a:fillRect/>
          </a:stretch>
        </p:blipFill>
        <p:spPr>
          <a:xfrm>
            <a:off x="526518" y="126419"/>
            <a:ext cx="610521" cy="610521"/>
          </a:xfrm>
          <a:prstGeom prst="rect">
            <a:avLst/>
          </a:prstGeom>
        </p:spPr>
      </p:pic>
      <p:sp>
        <p:nvSpPr>
          <p:cNvPr id="16" name="Dikdörtgen 9"/>
          <p:cNvSpPr/>
          <p:nvPr userDrawn="1"/>
        </p:nvSpPr>
        <p:spPr>
          <a:xfrm>
            <a:off x="1154644" y="217192"/>
            <a:ext cx="6096000" cy="400110"/>
          </a:xfrm>
          <a:prstGeom prst="rect">
            <a:avLst/>
          </a:prstGeom>
        </p:spPr>
        <p:txBody>
          <a:bodyPr>
            <a:spAutoFit/>
          </a:bodyPr>
          <a:lstStyle/>
          <a:p>
            <a:pPr algn="l"/>
            <a:r>
              <a:rPr lang="tr-TR" sz="1000" b="0" dirty="0" smtClean="0">
                <a:solidFill>
                  <a:schemeClr val="bg1">
                    <a:lumMod val="50000"/>
                  </a:schemeClr>
                </a:solidFill>
                <a:latin typeface="Times New Roman" panose="02020603050405020304" pitchFamily="18" charset="0"/>
                <a:cs typeface="Times New Roman" panose="02020603050405020304" pitchFamily="18" charset="0"/>
              </a:rPr>
              <a:t>İSPİR HAMZA POLAT MESLEK YÜKSEKOKULU</a:t>
            </a:r>
          </a:p>
          <a:p>
            <a:pPr algn="l"/>
            <a:r>
              <a:rPr lang="tr-TR" sz="1000" b="0" dirty="0" err="1" smtClean="0">
                <a:solidFill>
                  <a:schemeClr val="bg1">
                    <a:lumMod val="50000"/>
                  </a:schemeClr>
                </a:solidFill>
                <a:latin typeface="Times New Roman" panose="02020603050405020304" pitchFamily="18" charset="0"/>
                <a:cs typeface="Times New Roman" panose="02020603050405020304" pitchFamily="18" charset="0"/>
              </a:rPr>
              <a:t>Ispir</a:t>
            </a:r>
            <a:r>
              <a:rPr lang="tr-TR" sz="1000" b="0" baseline="0" dirty="0" smtClean="0">
                <a:solidFill>
                  <a:schemeClr val="bg1">
                    <a:lumMod val="50000"/>
                  </a:schemeClr>
                </a:solidFill>
                <a:latin typeface="Times New Roman" panose="02020603050405020304" pitchFamily="18" charset="0"/>
                <a:cs typeface="Times New Roman" panose="02020603050405020304" pitchFamily="18" charset="0"/>
              </a:rPr>
              <a:t> Hamza Polat </a:t>
            </a:r>
            <a:r>
              <a:rPr lang="tr-TR" sz="1000" b="0" baseline="0" dirty="0" err="1" smtClean="0">
                <a:solidFill>
                  <a:schemeClr val="bg1">
                    <a:lumMod val="50000"/>
                  </a:schemeClr>
                </a:solidFill>
                <a:latin typeface="Times New Roman" panose="02020603050405020304" pitchFamily="18" charset="0"/>
                <a:cs typeface="Times New Roman" panose="02020603050405020304" pitchFamily="18" charset="0"/>
              </a:rPr>
              <a:t>Vocational</a:t>
            </a:r>
            <a:r>
              <a:rPr lang="tr-TR" sz="1000" b="0" baseline="0" dirty="0" smtClean="0">
                <a:solidFill>
                  <a:schemeClr val="bg1">
                    <a:lumMod val="50000"/>
                  </a:schemeClr>
                </a:solidFill>
                <a:latin typeface="Times New Roman" panose="02020603050405020304" pitchFamily="18" charset="0"/>
                <a:cs typeface="Times New Roman" panose="02020603050405020304" pitchFamily="18" charset="0"/>
              </a:rPr>
              <a:t> </a:t>
            </a:r>
            <a:r>
              <a:rPr lang="tr-TR" sz="1000" b="0" baseline="0" dirty="0" err="1" smtClean="0">
                <a:solidFill>
                  <a:schemeClr val="bg1">
                    <a:lumMod val="50000"/>
                  </a:schemeClr>
                </a:solidFill>
                <a:latin typeface="Times New Roman" panose="02020603050405020304" pitchFamily="18" charset="0"/>
                <a:cs typeface="Times New Roman" panose="02020603050405020304" pitchFamily="18" charset="0"/>
              </a:rPr>
              <a:t>School</a:t>
            </a:r>
            <a:endParaRPr lang="tr-TR" sz="1000" b="0" dirty="0">
              <a:solidFill>
                <a:schemeClr val="bg1">
                  <a:lumMod val="50000"/>
                </a:schemeClr>
              </a:solidFill>
              <a:latin typeface="Times New Roman" panose="02020603050405020304" pitchFamily="18" charset="0"/>
              <a:cs typeface="Times New Roman"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cnnturk.com/haberleri/ankara"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onedio.com/etiket/macaristan/5040fc1a62704586c6cbd5f2"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r.wikipedia.org/wiki/Ekolojik"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cnnturk.com/haberleri/antalya" TargetMode="External"/><Relationship Id="rId2" Type="http://schemas.openxmlformats.org/officeDocument/2006/relationships/hyperlink" Target="https://www.cnnturk.com/haberleri/siirt" TargetMode="External"/><Relationship Id="rId1" Type="http://schemas.openxmlformats.org/officeDocument/2006/relationships/slideLayout" Target="../slideLayouts/slideLayout2.xml"/><Relationship Id="rId5" Type="http://schemas.openxmlformats.org/officeDocument/2006/relationships/hyperlink" Target="https://www.cnnturk.com/haberleri/manisa" TargetMode="External"/><Relationship Id="rId4" Type="http://schemas.openxmlformats.org/officeDocument/2006/relationships/hyperlink" Target="https://www.cnnturk.com/haberleri/ankar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ctrTitle"/>
          </p:nvPr>
        </p:nvSpPr>
        <p:spPr/>
        <p:txBody>
          <a:bodyPr/>
          <a:lstStyle/>
          <a:p>
            <a:pPr algn="ctr"/>
            <a:r>
              <a:rPr lang="tr-TR" dirty="0" smtClean="0"/>
              <a:t>KORUNAN ALANLAR EKOTURİZM </a:t>
            </a:r>
            <a:endParaRPr lang="tr-TR" dirty="0"/>
          </a:p>
        </p:txBody>
      </p:sp>
      <p:sp>
        <p:nvSpPr>
          <p:cNvPr id="6" name="Alt Başlık 2">
            <a:extLst>
              <a:ext uri="{FF2B5EF4-FFF2-40B4-BE49-F238E27FC236}">
                <a16:creationId xmlns:a16="http://schemas.microsoft.com/office/drawing/2014/main" id="{1C42A7E1-4275-024A-8631-43CFA2748EDF}"/>
              </a:ext>
            </a:extLst>
          </p:cNvPr>
          <p:cNvSpPr txBox="1">
            <a:spLocks/>
          </p:cNvSpPr>
          <p:nvPr/>
        </p:nvSpPr>
        <p:spPr>
          <a:xfrm>
            <a:off x="2209799" y="864973"/>
            <a:ext cx="8809653" cy="84820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tr-TR" dirty="0" smtClean="0">
                <a:solidFill>
                  <a:srgbClr val="FFFF00"/>
                </a:solidFill>
                <a:latin typeface="Times New Roman" panose="02020603050405020304" pitchFamily="18" charset="0"/>
                <a:cs typeface="Times New Roman" panose="02020603050405020304" pitchFamily="18" charset="0"/>
              </a:rPr>
              <a:t>İSPİR HAMZA POLAT MESLEK YÜKSEKOKULU</a:t>
            </a:r>
          </a:p>
          <a:p>
            <a:pPr algn="l"/>
            <a:r>
              <a:rPr lang="tr-TR" dirty="0" err="1" smtClean="0">
                <a:solidFill>
                  <a:srgbClr val="FFFF00"/>
                </a:solidFill>
                <a:latin typeface="Times New Roman" panose="02020603050405020304" pitchFamily="18" charset="0"/>
                <a:cs typeface="Times New Roman" panose="02020603050405020304" pitchFamily="18" charset="0"/>
              </a:rPr>
              <a:t>Ispir</a:t>
            </a:r>
            <a:r>
              <a:rPr lang="tr-TR" dirty="0" smtClean="0">
                <a:solidFill>
                  <a:srgbClr val="FFFF00"/>
                </a:solidFill>
                <a:latin typeface="Times New Roman" panose="02020603050405020304" pitchFamily="18" charset="0"/>
                <a:cs typeface="Times New Roman" panose="02020603050405020304" pitchFamily="18" charset="0"/>
              </a:rPr>
              <a:t> Hamza Polat </a:t>
            </a:r>
            <a:r>
              <a:rPr lang="tr-TR" dirty="0" err="1" smtClean="0">
                <a:solidFill>
                  <a:srgbClr val="FFFF00"/>
                </a:solidFill>
                <a:latin typeface="Times New Roman" panose="02020603050405020304" pitchFamily="18" charset="0"/>
                <a:cs typeface="Times New Roman" panose="02020603050405020304" pitchFamily="18" charset="0"/>
              </a:rPr>
              <a:t>Vocational</a:t>
            </a:r>
            <a:r>
              <a:rPr lang="tr-TR" dirty="0" smtClean="0">
                <a:solidFill>
                  <a:srgbClr val="FFFF00"/>
                </a:solidFill>
                <a:latin typeface="Times New Roman" panose="02020603050405020304" pitchFamily="18" charset="0"/>
                <a:cs typeface="Times New Roman" panose="02020603050405020304" pitchFamily="18" charset="0"/>
              </a:rPr>
              <a:t> </a:t>
            </a:r>
            <a:r>
              <a:rPr lang="tr-TR" dirty="0" err="1" smtClean="0">
                <a:solidFill>
                  <a:srgbClr val="FFFF00"/>
                </a:solidFill>
                <a:latin typeface="Times New Roman" panose="02020603050405020304" pitchFamily="18" charset="0"/>
                <a:cs typeface="Times New Roman" panose="02020603050405020304" pitchFamily="18" charset="0"/>
              </a:rPr>
              <a:t>School</a:t>
            </a:r>
            <a:endParaRPr lang="tr-TR"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810308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38200" y="1069145"/>
            <a:ext cx="10515600" cy="5107818"/>
          </a:xfrm>
        </p:spPr>
        <p:txBody>
          <a:bodyPr/>
          <a:lstStyle/>
          <a:p>
            <a:pPr algn="just"/>
            <a:endParaRPr lang="tr-TR" b="1" dirty="0" smtClean="0"/>
          </a:p>
          <a:p>
            <a:pPr algn="just"/>
            <a:r>
              <a:rPr lang="tr-TR" b="1" dirty="0" smtClean="0"/>
              <a:t>Alageyik</a:t>
            </a:r>
            <a:r>
              <a:rPr lang="tr-TR" dirty="0" smtClean="0"/>
              <a:t>: 1960'lı yıllarda Türkiye'de nesli tükenme noktasına gelen alageyik için sonraları önlemler alınmıştır.</a:t>
            </a:r>
          </a:p>
          <a:p>
            <a:pPr algn="just"/>
            <a:endParaRPr lang="tr-TR" b="1" dirty="0" smtClean="0"/>
          </a:p>
          <a:p>
            <a:pPr algn="just"/>
            <a:r>
              <a:rPr lang="tr-TR" b="1" dirty="0" smtClean="0"/>
              <a:t>Kunduz: </a:t>
            </a:r>
            <a:r>
              <a:rPr lang="tr-TR" dirty="0" smtClean="0"/>
              <a:t>Daha çok Güneydoğu Anadolu Bölgesi'nde sulak alanlarda yaşayan kunduzlar, günümüzde az sayıda olmakla birlikte görülmektedir.</a:t>
            </a:r>
          </a:p>
          <a:p>
            <a:pPr algn="just"/>
            <a:endParaRPr lang="tr-TR" b="1" dirty="0" smtClean="0"/>
          </a:p>
          <a:p>
            <a:pPr algn="just"/>
            <a:r>
              <a:rPr lang="tr-TR" b="1" dirty="0" smtClean="0"/>
              <a:t>Kızıl Akbaba: K</a:t>
            </a:r>
            <a:r>
              <a:rPr lang="tr-TR" dirty="0" smtClean="0"/>
              <a:t>ızıl akbabanın en yaygın görüldüğü yerler </a:t>
            </a:r>
            <a:r>
              <a:rPr lang="tr-TR" dirty="0" err="1" smtClean="0"/>
              <a:t>Toros</a:t>
            </a:r>
            <a:r>
              <a:rPr lang="tr-TR" dirty="0" smtClean="0"/>
              <a:t> ve Ilgaz Dağları'dır. Öte yandan Çoruh ve Dicle vadilerinde, </a:t>
            </a:r>
            <a:r>
              <a:rPr lang="tr-TR" dirty="0" smtClean="0">
                <a:hlinkClick r:id="rId2" tooltip="Ankara haberleri"/>
              </a:rPr>
              <a:t>Ankara</a:t>
            </a:r>
            <a:r>
              <a:rPr lang="tr-TR" dirty="0" smtClean="0"/>
              <a:t> ve Eskişehir'de de görülmektedir.</a:t>
            </a:r>
            <a:endParaRPr lang="tr-TR" b="1" dirty="0" smtClean="0"/>
          </a:p>
          <a:p>
            <a:pPr algn="just"/>
            <a:endParaRPr lang="tr-TR" dirty="0"/>
          </a:p>
        </p:txBody>
      </p:sp>
      <p:sp>
        <p:nvSpPr>
          <p:cNvPr id="6" name="5 Slayt Numarası Yer Tutucusu"/>
          <p:cNvSpPr>
            <a:spLocks noGrp="1"/>
          </p:cNvSpPr>
          <p:nvPr>
            <p:ph type="sldNum" sz="quarter" idx="12"/>
          </p:nvPr>
        </p:nvSpPr>
        <p:spPr/>
        <p:txBody>
          <a:bodyPr/>
          <a:lstStyle/>
          <a:p>
            <a:fld id="{50F4E6BD-4CAD-3E44-B214-2CFB9D00E5E7}" type="slidenum">
              <a:rPr lang="tr-TR" smtClean="0"/>
              <a:pPr/>
              <a:t>10</a:t>
            </a:fld>
            <a:endParaRPr lang="tr-T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38200" y="1026942"/>
            <a:ext cx="10515600" cy="5150021"/>
          </a:xfrm>
        </p:spPr>
        <p:txBody>
          <a:bodyPr>
            <a:normAutofit/>
          </a:bodyPr>
          <a:lstStyle/>
          <a:p>
            <a:pPr algn="just"/>
            <a:r>
              <a:rPr lang="tr-TR" dirty="0" smtClean="0"/>
              <a:t>Türkiye'de nesli tükenmekte olan bitkiler;</a:t>
            </a:r>
          </a:p>
          <a:p>
            <a:pPr algn="just"/>
            <a:r>
              <a:rPr lang="tr-TR" b="1" dirty="0" smtClean="0"/>
              <a:t>Kar Çiçeği; </a:t>
            </a:r>
            <a:r>
              <a:rPr lang="tr-TR" dirty="0" smtClean="0"/>
              <a:t>16. yüzyıldan bu yana yetiştiriciliği yapılan bu bitki Sırbistan ve </a:t>
            </a:r>
            <a:r>
              <a:rPr lang="tr-TR" dirty="0" smtClean="0">
                <a:hlinkClick r:id="rId2" tooltip="Macaristan"/>
              </a:rPr>
              <a:t>Macaristan</a:t>
            </a:r>
            <a:r>
              <a:rPr lang="tr-TR" dirty="0" smtClean="0"/>
              <a:t> gibi bazı ülkelerde koruma altına alınmıştır fakat Türkiye'de bu konuda herhangi bir adım henüz atılmadı.</a:t>
            </a:r>
          </a:p>
          <a:p>
            <a:pPr algn="just"/>
            <a:r>
              <a:rPr lang="tr-TR" b="1" dirty="0" smtClean="0"/>
              <a:t>Siklamen; </a:t>
            </a:r>
            <a:r>
              <a:rPr lang="tr-TR" dirty="0" smtClean="0"/>
              <a:t>Yaşam alanı orman açıklıkları ve kayalık alanlar olan çok yıllık yumrulu bir </a:t>
            </a:r>
            <a:r>
              <a:rPr lang="tr-TR" dirty="0" err="1" smtClean="0"/>
              <a:t>bitkitürlerini</a:t>
            </a:r>
            <a:r>
              <a:rPr lang="tr-TR" dirty="0" smtClean="0"/>
              <a:t> ortak adıdır.Tavşankulağı, buhurumeryem ve </a:t>
            </a:r>
            <a:r>
              <a:rPr lang="tr-TR" dirty="0" err="1" smtClean="0"/>
              <a:t>mormilik</a:t>
            </a:r>
            <a:r>
              <a:rPr lang="tr-TR" dirty="0" smtClean="0"/>
              <a:t> olarak da bilinirler. Şubat - Nisan aylarında çiçek açan bu bitkiler çiçek ticareti yüzünden yok olma tehlikesi altındadır. </a:t>
            </a:r>
          </a:p>
          <a:p>
            <a:pPr algn="just"/>
            <a:r>
              <a:rPr lang="tr-TR" b="1" dirty="0" smtClean="0"/>
              <a:t>Nergis;</a:t>
            </a:r>
            <a:r>
              <a:rPr lang="tr-TR" dirty="0" smtClean="0"/>
              <a:t> Ege Bölgesi'nde özellikle Karaburun ve </a:t>
            </a:r>
            <a:r>
              <a:rPr lang="tr-TR" dirty="0" err="1" smtClean="0"/>
              <a:t>Mordoğan'da</a:t>
            </a:r>
            <a:r>
              <a:rPr lang="tr-TR" dirty="0" smtClean="0"/>
              <a:t> bulunmaktadır. </a:t>
            </a:r>
            <a:endParaRPr lang="tr-TR" b="1" dirty="0" smtClean="0"/>
          </a:p>
          <a:p>
            <a:pPr algn="just"/>
            <a:endParaRPr lang="tr-TR" b="1" dirty="0" smtClean="0"/>
          </a:p>
          <a:p>
            <a:pPr algn="just"/>
            <a:endParaRPr lang="tr-TR" dirty="0" smtClean="0"/>
          </a:p>
        </p:txBody>
      </p:sp>
      <p:sp>
        <p:nvSpPr>
          <p:cNvPr id="6" name="5 Slayt Numarası Yer Tutucusu"/>
          <p:cNvSpPr>
            <a:spLocks noGrp="1"/>
          </p:cNvSpPr>
          <p:nvPr>
            <p:ph type="sldNum" sz="quarter" idx="12"/>
          </p:nvPr>
        </p:nvSpPr>
        <p:spPr/>
        <p:txBody>
          <a:bodyPr/>
          <a:lstStyle/>
          <a:p>
            <a:fld id="{50F4E6BD-4CAD-3E44-B214-2CFB9D00E5E7}" type="slidenum">
              <a:rPr lang="tr-TR" smtClean="0"/>
              <a:pPr/>
              <a:t>11</a:t>
            </a:fld>
            <a:endParaRPr lang="tr-T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38200" y="956603"/>
            <a:ext cx="10515600" cy="5220360"/>
          </a:xfrm>
        </p:spPr>
        <p:txBody>
          <a:bodyPr>
            <a:normAutofit/>
          </a:bodyPr>
          <a:lstStyle/>
          <a:p>
            <a:pPr algn="just"/>
            <a:endParaRPr lang="tr-TR" sz="2400" b="1" dirty="0" smtClean="0"/>
          </a:p>
          <a:p>
            <a:pPr algn="just"/>
            <a:r>
              <a:rPr lang="tr-TR" sz="2400" b="1" dirty="0" smtClean="0"/>
              <a:t>Ekosistem</a:t>
            </a:r>
            <a:r>
              <a:rPr lang="tr-TR" sz="2400" dirty="0" smtClean="0"/>
              <a:t>, belirli bir kısımda bulunan canlılar ile bunları saran cansız çevrelerinin karşılıklı ilişkileri ile meydana gelen ve süreklilik arz eden </a:t>
            </a:r>
            <a:r>
              <a:rPr lang="tr-TR" sz="2400" dirty="0" smtClean="0">
                <a:hlinkClick r:id="rId2" tooltip="Ekolojik"/>
              </a:rPr>
              <a:t>ekolojik</a:t>
            </a:r>
            <a:r>
              <a:rPr lang="tr-TR" sz="2400" dirty="0" smtClean="0"/>
              <a:t> sistemlerdir.</a:t>
            </a:r>
          </a:p>
          <a:p>
            <a:pPr algn="just"/>
            <a:endParaRPr lang="tr-TR" sz="2400" dirty="0" smtClean="0"/>
          </a:p>
          <a:p>
            <a:pPr algn="just"/>
            <a:r>
              <a:rPr lang="tr-TR" sz="2400" dirty="0" smtClean="0"/>
              <a:t>Başka bir deyişle yerkürenin canlı barındıran herhangi bir dilimidir. </a:t>
            </a:r>
            <a:endParaRPr lang="tr-TR" sz="2500" dirty="0"/>
          </a:p>
        </p:txBody>
      </p:sp>
      <p:sp>
        <p:nvSpPr>
          <p:cNvPr id="6" name="5 Slayt Numarası Yer Tutucusu"/>
          <p:cNvSpPr>
            <a:spLocks noGrp="1"/>
          </p:cNvSpPr>
          <p:nvPr>
            <p:ph type="sldNum" sz="quarter" idx="12"/>
          </p:nvPr>
        </p:nvSpPr>
        <p:spPr/>
        <p:txBody>
          <a:bodyPr/>
          <a:lstStyle/>
          <a:p>
            <a:fld id="{50F4E6BD-4CAD-3E44-B214-2CFB9D00E5E7}" type="slidenum">
              <a:rPr lang="tr-TR" smtClean="0"/>
              <a:pPr/>
              <a:t>12</a:t>
            </a:fld>
            <a:endParaRPr lang="tr-T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38200" y="998806"/>
            <a:ext cx="10515600" cy="5178157"/>
          </a:xfrm>
        </p:spPr>
        <p:txBody>
          <a:bodyPr>
            <a:normAutofit/>
          </a:bodyPr>
          <a:lstStyle/>
          <a:p>
            <a:pPr algn="just"/>
            <a:endParaRPr lang="tr-TR" b="1" dirty="0" smtClean="0"/>
          </a:p>
          <a:p>
            <a:pPr algn="just"/>
            <a:r>
              <a:rPr lang="tr-TR" b="1" dirty="0" smtClean="0"/>
              <a:t>Doğanın Dengesini Bozan Etkenler:</a:t>
            </a:r>
          </a:p>
          <a:p>
            <a:pPr algn="just"/>
            <a:r>
              <a:rPr lang="tr-TR" dirty="0" smtClean="0"/>
              <a:t>Bu etkenlerin başında düşüncesizce kullanılan tarım ilaçları en başta yer almaktadır.</a:t>
            </a:r>
          </a:p>
          <a:p>
            <a:pPr algn="just"/>
            <a:r>
              <a:rPr lang="tr-TR" dirty="0" err="1" smtClean="0"/>
              <a:t>kloro</a:t>
            </a:r>
            <a:r>
              <a:rPr lang="tr-TR" dirty="0" smtClean="0"/>
              <a:t>-</a:t>
            </a:r>
            <a:r>
              <a:rPr lang="tr-TR" dirty="0" err="1" smtClean="0"/>
              <a:t>floro</a:t>
            </a:r>
            <a:r>
              <a:rPr lang="tr-TR" dirty="0" smtClean="0"/>
              <a:t>-karbon gazı içeren maddeler.</a:t>
            </a:r>
          </a:p>
          <a:p>
            <a:pPr algn="just"/>
            <a:r>
              <a:rPr lang="tr-TR" dirty="0" smtClean="0"/>
              <a:t>Adına çöp dediğimiz şeylerdir. Mesela pet şişeler ve plastik kaplar, naylonlar.</a:t>
            </a:r>
          </a:p>
          <a:p>
            <a:pPr algn="just"/>
            <a:r>
              <a:rPr lang="tr-TR" dirty="0" smtClean="0"/>
              <a:t>Bilinçsizce kullanılan araçlar, bunların çıkardığı karbondioksit ve özelliklede parçalanması zor olan </a:t>
            </a:r>
            <a:r>
              <a:rPr lang="tr-TR" dirty="0" err="1" smtClean="0"/>
              <a:t>karbonmonoksit</a:t>
            </a:r>
            <a:r>
              <a:rPr lang="tr-TR" dirty="0" smtClean="0"/>
              <a:t> gazı doğayı kirletmekte ve canlıların soluduğu havaya zarar vermektedir.</a:t>
            </a:r>
            <a:endParaRPr lang="tr-TR" b="1" dirty="0" smtClean="0"/>
          </a:p>
          <a:p>
            <a:pPr algn="just"/>
            <a:endParaRPr lang="tr-TR" dirty="0" smtClean="0"/>
          </a:p>
        </p:txBody>
      </p:sp>
      <p:sp>
        <p:nvSpPr>
          <p:cNvPr id="6" name="5 Slayt Numarası Yer Tutucusu"/>
          <p:cNvSpPr>
            <a:spLocks noGrp="1"/>
          </p:cNvSpPr>
          <p:nvPr>
            <p:ph type="sldNum" sz="quarter" idx="12"/>
          </p:nvPr>
        </p:nvSpPr>
        <p:spPr/>
        <p:txBody>
          <a:bodyPr/>
          <a:lstStyle/>
          <a:p>
            <a:fld id="{50F4E6BD-4CAD-3E44-B214-2CFB9D00E5E7}" type="slidenum">
              <a:rPr lang="tr-TR" smtClean="0"/>
              <a:pPr/>
              <a:t>13</a:t>
            </a:fld>
            <a:endParaRPr lang="tr-T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38200" y="844062"/>
            <a:ext cx="10515600" cy="5332901"/>
          </a:xfrm>
        </p:spPr>
        <p:txBody>
          <a:bodyPr/>
          <a:lstStyle/>
          <a:p>
            <a:endParaRPr lang="tr-TR" dirty="0" smtClean="0"/>
          </a:p>
          <a:p>
            <a:r>
              <a:rPr lang="tr-TR" dirty="0" smtClean="0"/>
              <a:t>Fabrika ve ev bacalarından yükselen dumanlar.</a:t>
            </a:r>
          </a:p>
          <a:p>
            <a:endParaRPr lang="tr-TR" dirty="0" smtClean="0"/>
          </a:p>
          <a:p>
            <a:r>
              <a:rPr lang="tr-TR" smtClean="0"/>
              <a:t>Ağaçların bilinçsizce </a:t>
            </a:r>
            <a:r>
              <a:rPr lang="tr-TR" dirty="0" smtClean="0"/>
              <a:t>kesilmesi.</a:t>
            </a:r>
          </a:p>
          <a:p>
            <a:pPr>
              <a:buNone/>
            </a:pPr>
            <a:endParaRPr lang="tr-TR" dirty="0" smtClean="0"/>
          </a:p>
          <a:p>
            <a:r>
              <a:rPr lang="tr-TR" dirty="0" smtClean="0"/>
              <a:t>Desibel seviyesi yüksek olan ve gürültü adını verdiğimiz ses.</a:t>
            </a:r>
          </a:p>
          <a:p>
            <a:endParaRPr lang="tr-TR" dirty="0" smtClean="0"/>
          </a:p>
          <a:p>
            <a:r>
              <a:rPr lang="tr-TR" dirty="0" smtClean="0"/>
              <a:t>Verici ve alıcı adını verdiğimiz sistemlerle çalışan elektronik sistemler.</a:t>
            </a:r>
          </a:p>
        </p:txBody>
      </p:sp>
      <p:sp>
        <p:nvSpPr>
          <p:cNvPr id="6" name="5 Slayt Numarası Yer Tutucusu"/>
          <p:cNvSpPr>
            <a:spLocks noGrp="1"/>
          </p:cNvSpPr>
          <p:nvPr>
            <p:ph type="sldNum" sz="quarter" idx="12"/>
          </p:nvPr>
        </p:nvSpPr>
        <p:spPr/>
        <p:txBody>
          <a:bodyPr/>
          <a:lstStyle/>
          <a:p>
            <a:fld id="{50F4E6BD-4CAD-3E44-B214-2CFB9D00E5E7}" type="slidenum">
              <a:rPr lang="tr-TR" smtClean="0"/>
              <a:pPr/>
              <a:t>14</a:t>
            </a:fld>
            <a:endParaRPr lang="tr-T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38200" y="1069145"/>
            <a:ext cx="10515600" cy="5107818"/>
          </a:xfrm>
        </p:spPr>
        <p:txBody>
          <a:bodyPr/>
          <a:lstStyle/>
          <a:p>
            <a:endParaRPr lang="tr-TR" dirty="0" smtClean="0"/>
          </a:p>
          <a:p>
            <a:endParaRPr lang="tr-TR" dirty="0" smtClean="0"/>
          </a:p>
          <a:p>
            <a:r>
              <a:rPr lang="tr-TR" dirty="0" smtClean="0"/>
              <a:t>Endonezya'nın </a:t>
            </a:r>
            <a:r>
              <a:rPr lang="tr-TR" dirty="0" err="1" smtClean="0"/>
              <a:t>Borneo</a:t>
            </a:r>
            <a:r>
              <a:rPr lang="tr-TR" dirty="0" smtClean="0"/>
              <a:t> Adası'nda BM örgütü tarafından 1950'li yıllarda DDT ile sıtma mücadelesi başladı;</a:t>
            </a:r>
          </a:p>
          <a:p>
            <a:pPr>
              <a:buNone/>
            </a:pPr>
            <a:endParaRPr lang="tr-TR" dirty="0" smtClean="0"/>
          </a:p>
          <a:p>
            <a:r>
              <a:rPr lang="tr-TR" dirty="0" smtClean="0"/>
              <a:t>Köylülerin sazdan yapılmış damları çökmeye başladı. Veba hastalığı salgını ortaya çıktı.</a:t>
            </a:r>
          </a:p>
        </p:txBody>
      </p:sp>
      <p:sp>
        <p:nvSpPr>
          <p:cNvPr id="6" name="5 Slayt Numarası Yer Tutucusu"/>
          <p:cNvSpPr>
            <a:spLocks noGrp="1"/>
          </p:cNvSpPr>
          <p:nvPr>
            <p:ph type="sldNum" sz="quarter" idx="12"/>
          </p:nvPr>
        </p:nvSpPr>
        <p:spPr/>
        <p:txBody>
          <a:bodyPr/>
          <a:lstStyle/>
          <a:p>
            <a:fld id="{50F4E6BD-4CAD-3E44-B214-2CFB9D00E5E7}" type="slidenum">
              <a:rPr lang="tr-TR" smtClean="0"/>
              <a:pPr/>
              <a:t>15</a:t>
            </a:fld>
            <a:endParaRPr lang="tr-T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38200" y="970671"/>
            <a:ext cx="10515600" cy="5206292"/>
          </a:xfrm>
        </p:spPr>
        <p:txBody>
          <a:bodyPr>
            <a:normAutofit/>
          </a:bodyPr>
          <a:lstStyle/>
          <a:p>
            <a:pPr algn="just"/>
            <a:endParaRPr lang="tr-TR" dirty="0" smtClean="0"/>
          </a:p>
          <a:p>
            <a:pPr algn="just"/>
            <a:r>
              <a:rPr lang="tr-TR" dirty="0" smtClean="0"/>
              <a:t>Sıtma mücadelesi için, kırsal alanlardaki kerpiç evlerin duvarlarına  DDT sıkılmıştı. </a:t>
            </a:r>
          </a:p>
          <a:p>
            <a:pPr algn="just"/>
            <a:endParaRPr lang="tr-TR" dirty="0" smtClean="0"/>
          </a:p>
          <a:p>
            <a:pPr algn="just"/>
            <a:r>
              <a:rPr lang="tr-TR" dirty="0" smtClean="0"/>
              <a:t>Buralarda yaşayan ve tırtılların düşmanı olan bazı böcekler öldüler. </a:t>
            </a:r>
          </a:p>
          <a:p>
            <a:pPr algn="just"/>
            <a:endParaRPr lang="tr-TR" dirty="0" smtClean="0"/>
          </a:p>
          <a:p>
            <a:pPr algn="just"/>
            <a:r>
              <a:rPr lang="tr-TR" dirty="0" smtClean="0"/>
              <a:t>Tırtıllar da düşmanları yok olduğu için çoğaldılar. Kitle üremesi yapan bu tırtıllar saz damları yemeye başladılar. Bunun sonucunda saz damlar çökmeye başladı.</a:t>
            </a:r>
          </a:p>
        </p:txBody>
      </p:sp>
      <p:sp>
        <p:nvSpPr>
          <p:cNvPr id="6" name="5 Slayt Numarası Yer Tutucusu"/>
          <p:cNvSpPr>
            <a:spLocks noGrp="1"/>
          </p:cNvSpPr>
          <p:nvPr>
            <p:ph type="sldNum" sz="quarter" idx="12"/>
          </p:nvPr>
        </p:nvSpPr>
        <p:spPr/>
        <p:txBody>
          <a:bodyPr/>
          <a:lstStyle/>
          <a:p>
            <a:fld id="{50F4E6BD-4CAD-3E44-B214-2CFB9D00E5E7}" type="slidenum">
              <a:rPr lang="tr-TR" smtClean="0"/>
              <a:pPr/>
              <a:t>16</a:t>
            </a:fld>
            <a:endParaRPr lang="tr-T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38200" y="1125415"/>
            <a:ext cx="10515600" cy="5051548"/>
          </a:xfrm>
        </p:spPr>
        <p:txBody>
          <a:bodyPr>
            <a:normAutofit/>
          </a:bodyPr>
          <a:lstStyle/>
          <a:p>
            <a:pPr algn="just"/>
            <a:endParaRPr lang="tr-TR" dirty="0" smtClean="0"/>
          </a:p>
          <a:p>
            <a:pPr algn="just"/>
            <a:r>
              <a:rPr lang="tr-TR" dirty="0" smtClean="0"/>
              <a:t>İlaçlama sonucunda, evlerdeki hamam böceklerinde </a:t>
            </a:r>
            <a:r>
              <a:rPr lang="tr-TR" dirty="0" err="1" smtClean="0"/>
              <a:t>DDT'ye</a:t>
            </a:r>
            <a:r>
              <a:rPr lang="tr-TR" dirty="0" smtClean="0"/>
              <a:t> karşı bağışıklık meydana geldi. </a:t>
            </a:r>
          </a:p>
          <a:p>
            <a:pPr algn="just"/>
            <a:r>
              <a:rPr lang="tr-TR" dirty="0" smtClean="0"/>
              <a:t>Bu zehirli ilaç bunların vücudunda büyük miktarlarda birikti. </a:t>
            </a:r>
          </a:p>
          <a:p>
            <a:pPr algn="just"/>
            <a:r>
              <a:rPr lang="tr-TR" dirty="0" smtClean="0"/>
              <a:t>Bu biriken DDT beslenme zinciri yoluyla, önce onları yiyen kertenkelelere, onlardan da kedilere geçti. </a:t>
            </a:r>
          </a:p>
          <a:p>
            <a:pPr algn="just"/>
            <a:r>
              <a:rPr lang="tr-TR" dirty="0" smtClean="0"/>
              <a:t>Belli bir süre sonra kediler ölmeye başladı. </a:t>
            </a:r>
          </a:p>
          <a:p>
            <a:pPr algn="just"/>
            <a:r>
              <a:rPr lang="tr-TR" dirty="0" smtClean="0"/>
              <a:t>Kediler azalınca meydan farelere kaldı ve kitle üremesi yaptılar. </a:t>
            </a:r>
          </a:p>
          <a:p>
            <a:pPr algn="just"/>
            <a:r>
              <a:rPr lang="tr-TR" dirty="0" smtClean="0"/>
              <a:t>Böylece veba hastalığı kaynağı yaratılmış oldu.</a:t>
            </a:r>
          </a:p>
        </p:txBody>
      </p:sp>
      <p:sp>
        <p:nvSpPr>
          <p:cNvPr id="6" name="5 Slayt Numarası Yer Tutucusu"/>
          <p:cNvSpPr>
            <a:spLocks noGrp="1"/>
          </p:cNvSpPr>
          <p:nvPr>
            <p:ph type="sldNum" sz="quarter" idx="12"/>
          </p:nvPr>
        </p:nvSpPr>
        <p:spPr/>
        <p:txBody>
          <a:bodyPr/>
          <a:lstStyle/>
          <a:p>
            <a:fld id="{50F4E6BD-4CAD-3E44-B214-2CFB9D00E5E7}" type="slidenum">
              <a:rPr lang="tr-TR" smtClean="0"/>
              <a:pPr/>
              <a:t>17</a:t>
            </a:fld>
            <a:endParaRPr lang="tr-T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38200" y="1167618"/>
            <a:ext cx="10515600" cy="5009345"/>
          </a:xfrm>
        </p:spPr>
        <p:txBody>
          <a:bodyPr/>
          <a:lstStyle/>
          <a:p>
            <a:pPr algn="just"/>
            <a:r>
              <a:rPr lang="tr-TR" dirty="0" smtClean="0"/>
              <a:t>Doğadaki söz konusu insan baskının olumsuz etkileri sonucu günümüzde yaşanan ve olması beklenen tür kayıplarını önlemek için türlerin ve yaşam alanlarının, buna ek olarak doğal ve kültürel değerlerin niteliklerinin korunması gerekliliği fikri oluşmuştur.</a:t>
            </a:r>
          </a:p>
          <a:p>
            <a:pPr algn="just"/>
            <a:endParaRPr lang="tr-TR" b="1" dirty="0" smtClean="0"/>
          </a:p>
          <a:p>
            <a:pPr algn="just"/>
            <a:endParaRPr lang="tr-TR" b="1" dirty="0" smtClean="0"/>
          </a:p>
          <a:p>
            <a:pPr algn="just"/>
            <a:r>
              <a:rPr lang="tr-TR" dirty="0" smtClean="0"/>
              <a:t>Söz konusu koruma gerekliliği fikri ile dünyada olduğu gibi ülkemizde de türlerin yaşam alanları, korunan alan kavramı ile yasal düzenlemeler aracılığıyla ilgili devlet kurumları yönetiminde korunmaya başlamıştır.</a:t>
            </a:r>
            <a:endParaRPr lang="tr-TR" b="1" dirty="0"/>
          </a:p>
        </p:txBody>
      </p:sp>
      <p:sp>
        <p:nvSpPr>
          <p:cNvPr id="6" name="5 Slayt Numarası Yer Tutucusu"/>
          <p:cNvSpPr>
            <a:spLocks noGrp="1"/>
          </p:cNvSpPr>
          <p:nvPr>
            <p:ph type="sldNum" sz="quarter" idx="12"/>
          </p:nvPr>
        </p:nvSpPr>
        <p:spPr/>
        <p:txBody>
          <a:bodyPr/>
          <a:lstStyle/>
          <a:p>
            <a:fld id="{50F4E6BD-4CAD-3E44-B214-2CFB9D00E5E7}" type="slidenum">
              <a:rPr lang="tr-TR" smtClean="0"/>
              <a:pPr/>
              <a:t>18</a:t>
            </a:fld>
            <a:endParaRPr lang="tr-T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38200" y="1252025"/>
            <a:ext cx="10515600" cy="4924938"/>
          </a:xfrm>
        </p:spPr>
        <p:txBody>
          <a:bodyPr>
            <a:normAutofit/>
          </a:bodyPr>
          <a:lstStyle/>
          <a:p>
            <a:pPr algn="just"/>
            <a:r>
              <a:rPr lang="tr-TR" dirty="0" smtClean="0"/>
              <a:t>İnsanın yeryüzünü en başta tarım, sonrasında ise sanayi ve teknolojik gelişmelerle değişime uğratması ve dünya nüfusunun süreklilik arz eden bir şekilde artış göstermesi insan-çevre ilişkilerinde yeni bakış açısının ortaya çıkmasını doğurmuştur. </a:t>
            </a:r>
          </a:p>
          <a:p>
            <a:pPr algn="just"/>
            <a:endParaRPr lang="tr-TR" dirty="0" smtClean="0"/>
          </a:p>
          <a:p>
            <a:pPr algn="just"/>
            <a:r>
              <a:rPr lang="tr-TR" dirty="0" smtClean="0"/>
              <a:t>Özellikle 1970’lerden sonra artan çevrecilik faaliyetleriyle birlikte zengin ekosistemlere ve </a:t>
            </a:r>
            <a:r>
              <a:rPr lang="tr-TR" dirty="0" err="1" smtClean="0"/>
              <a:t>biyoçeşitliliğe</a:t>
            </a:r>
            <a:r>
              <a:rPr lang="tr-TR" dirty="0" smtClean="0"/>
              <a:t> sahip doğal alanları ve peyzajları güvence altına alarak gelecek nesillere aktarma düşüncesi ön plana çıkmıştır. </a:t>
            </a:r>
          </a:p>
        </p:txBody>
      </p:sp>
      <p:sp>
        <p:nvSpPr>
          <p:cNvPr id="6" name="5 Slayt Numarası Yer Tutucusu"/>
          <p:cNvSpPr>
            <a:spLocks noGrp="1"/>
          </p:cNvSpPr>
          <p:nvPr>
            <p:ph type="sldNum" sz="quarter" idx="12"/>
          </p:nvPr>
        </p:nvSpPr>
        <p:spPr/>
        <p:txBody>
          <a:bodyPr/>
          <a:lstStyle/>
          <a:p>
            <a:fld id="{50F4E6BD-4CAD-3E44-B214-2CFB9D00E5E7}" type="slidenum">
              <a:rPr lang="tr-TR" smtClean="0"/>
              <a:pPr/>
              <a:t>19</a:t>
            </a:fld>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09600" y="1026942"/>
            <a:ext cx="10972800" cy="5297658"/>
          </a:xfrm>
        </p:spPr>
        <p:txBody>
          <a:bodyPr/>
          <a:lstStyle/>
          <a:p>
            <a:pPr algn="just"/>
            <a:r>
              <a:rPr lang="tr-TR" dirty="0" smtClean="0"/>
              <a:t>İnsanoğlu, yeryüzünde var oluşundan bu yana, doğadan yararlanmış, doğayı işlemiş, bilgi birikimi ve teknolojik gelişmelerle doğaya egemen olmaya çalışmıştır. </a:t>
            </a:r>
          </a:p>
          <a:p>
            <a:pPr algn="just"/>
            <a:endParaRPr lang="tr-TR" dirty="0" smtClean="0"/>
          </a:p>
          <a:p>
            <a:pPr algn="just"/>
            <a:r>
              <a:rPr lang="tr-TR" dirty="0" smtClean="0"/>
              <a:t>Çevre, yüzyıllar boyunca insanlar tarafından gelecek kaygısı duyulmadan işlenmiş, doğanın zenginlikleri hiç bitmeyecekmişçesine kullanılmıştır.</a:t>
            </a:r>
          </a:p>
          <a:p>
            <a:pPr algn="just"/>
            <a:endParaRPr lang="tr-TR" dirty="0" smtClean="0"/>
          </a:p>
          <a:p>
            <a:pPr algn="just"/>
            <a:r>
              <a:rPr lang="tr-TR" dirty="0" smtClean="0"/>
              <a:t>Tabii kaynaklar önceleri; beslenme, barınma, savunma ve sağlık amaçlı ihtiyaçları karşılamak için kullanılırken, bilimsel gelişmelerle insanın doğayı isleyerek ve doğanın üstünde kendi egemenliğini kurduğu bir süreç başlamıştır. </a:t>
            </a:r>
          </a:p>
        </p:txBody>
      </p:sp>
      <p:sp>
        <p:nvSpPr>
          <p:cNvPr id="6" name="5 Slayt Numarası Yer Tutucusu"/>
          <p:cNvSpPr>
            <a:spLocks noGrp="1"/>
          </p:cNvSpPr>
          <p:nvPr>
            <p:ph type="sldNum" sz="quarter" idx="12"/>
          </p:nvPr>
        </p:nvSpPr>
        <p:spPr/>
        <p:txBody>
          <a:bodyPr/>
          <a:lstStyle/>
          <a:p>
            <a:fld id="{50F4E6BD-4CAD-3E44-B214-2CFB9D00E5E7}" type="slidenum">
              <a:rPr lang="tr-TR" smtClean="0"/>
              <a:pPr/>
              <a:t>2</a:t>
            </a:fld>
            <a:endParaRPr lang="tr-T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09600" y="1097280"/>
            <a:ext cx="10972800" cy="5227320"/>
          </a:xfrm>
        </p:spPr>
        <p:txBody>
          <a:bodyPr/>
          <a:lstStyle/>
          <a:p>
            <a:pPr algn="just"/>
            <a:endParaRPr lang="tr-TR" dirty="0" smtClean="0"/>
          </a:p>
          <a:p>
            <a:pPr algn="just"/>
            <a:r>
              <a:rPr lang="tr-TR" dirty="0" smtClean="0"/>
              <a:t>İnsanın çeşitli yollarla doğal ortamı büyük boyutlarda tahrip ettiğinin anlaşılması 150 yıllık bir tarihe sahiptir. </a:t>
            </a:r>
          </a:p>
          <a:p>
            <a:pPr algn="just"/>
            <a:r>
              <a:rPr lang="tr-TR" dirty="0" smtClean="0"/>
              <a:t>Bu 150 yıl içerisinde insanlar; tarım, sanayi ve teknolojik gelişmelerle doğal alanları yok etmeye başlamış ve böylelikle doğa koruma kavramı ortaya çıkmıştır. </a:t>
            </a:r>
          </a:p>
          <a:p>
            <a:pPr algn="just"/>
            <a:r>
              <a:rPr lang="tr-TR" dirty="0" smtClean="0"/>
              <a:t>Son 150 yıllık süreçte dünyanın % 15’lik (19.8 milyon km2 ) bir kısmı denizler ve karalar olmak üzere resmi olarak değişik kategorilerle koruma altına alınmış olup bu oranın 2020 yılına kadar % 17’ye çıkması beklenmektedir </a:t>
            </a:r>
            <a:endParaRPr lang="tr-TR" dirty="0"/>
          </a:p>
        </p:txBody>
      </p:sp>
      <p:sp>
        <p:nvSpPr>
          <p:cNvPr id="6" name="5 Slayt Numarası Yer Tutucusu"/>
          <p:cNvSpPr>
            <a:spLocks noGrp="1"/>
          </p:cNvSpPr>
          <p:nvPr>
            <p:ph type="sldNum" sz="quarter" idx="12"/>
          </p:nvPr>
        </p:nvSpPr>
        <p:spPr/>
        <p:txBody>
          <a:bodyPr/>
          <a:lstStyle/>
          <a:p>
            <a:fld id="{50F4E6BD-4CAD-3E44-B214-2CFB9D00E5E7}" type="slidenum">
              <a:rPr lang="tr-TR" smtClean="0"/>
              <a:pPr/>
              <a:t>20</a:t>
            </a:fld>
            <a:endParaRPr 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09600" y="1041009"/>
            <a:ext cx="10972800" cy="5283591"/>
          </a:xfrm>
        </p:spPr>
        <p:txBody>
          <a:bodyPr>
            <a:normAutofit lnSpcReduction="10000"/>
          </a:bodyPr>
          <a:lstStyle/>
          <a:p>
            <a:pPr algn="just"/>
            <a:r>
              <a:rPr lang="tr-TR" dirty="0" smtClean="0"/>
              <a:t>Doğaya hâkim olma olarak tanımlanabilecek bu sürecin gelişmesinin nedeni insanoğlunun teknolojik ve bilimsel gelişmeler sonunda elde ettiği bulguları uygulamaya koyma ihtiyacı duymasıdır.</a:t>
            </a:r>
          </a:p>
          <a:p>
            <a:pPr algn="just"/>
            <a:endParaRPr lang="tr-TR" dirty="0" smtClean="0"/>
          </a:p>
          <a:p>
            <a:pPr algn="just"/>
            <a:r>
              <a:rPr lang="tr-TR" dirty="0" smtClean="0"/>
              <a:t>İnsanın doğada üstünlük kurmaya yönelen anlayış ve arayışı, insan ile doğa arasında var olan uyumu bozmuştur. </a:t>
            </a:r>
          </a:p>
          <a:p>
            <a:pPr algn="just"/>
            <a:endParaRPr lang="tr-TR" dirty="0" smtClean="0"/>
          </a:p>
          <a:p>
            <a:pPr algn="just"/>
            <a:r>
              <a:rPr lang="tr-TR" dirty="0" smtClean="0"/>
              <a:t>Bilimin verdiği olanaklar ve insanın sınırsız beklentileri doğayı aşırı kullanmaya ve doğanın tahrip edilmesine neden olmuştur. </a:t>
            </a:r>
          </a:p>
          <a:p>
            <a:pPr algn="just"/>
            <a:endParaRPr lang="tr-TR" dirty="0" smtClean="0"/>
          </a:p>
          <a:p>
            <a:pPr algn="just"/>
            <a:r>
              <a:rPr lang="tr-TR" dirty="0" smtClean="0"/>
              <a:t>Üstelik insanoğlu uzun yıllar doğaya verilen zararın farkında olmadan yaşamıştır</a:t>
            </a:r>
          </a:p>
        </p:txBody>
      </p:sp>
      <p:sp>
        <p:nvSpPr>
          <p:cNvPr id="6" name="5 Slayt Numarası Yer Tutucusu"/>
          <p:cNvSpPr>
            <a:spLocks noGrp="1"/>
          </p:cNvSpPr>
          <p:nvPr>
            <p:ph type="sldNum" sz="quarter" idx="12"/>
          </p:nvPr>
        </p:nvSpPr>
        <p:spPr/>
        <p:txBody>
          <a:bodyPr/>
          <a:lstStyle/>
          <a:p>
            <a:fld id="{50F4E6BD-4CAD-3E44-B214-2CFB9D00E5E7}" type="slidenum">
              <a:rPr lang="tr-TR" smtClean="0"/>
              <a:pPr/>
              <a:t>3</a:t>
            </a:fld>
            <a:endParaRPr lang="tr-T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9600" y="1195754"/>
            <a:ext cx="10972800" cy="5128846"/>
          </a:xfrm>
        </p:spPr>
        <p:txBody>
          <a:bodyPr>
            <a:normAutofit/>
          </a:bodyPr>
          <a:lstStyle/>
          <a:p>
            <a:pPr algn="just"/>
            <a:endParaRPr lang="tr-TR" dirty="0" smtClean="0"/>
          </a:p>
          <a:p>
            <a:pPr algn="just"/>
            <a:r>
              <a:rPr lang="tr-TR" dirty="0" smtClean="0"/>
              <a:t>İnsan faaliyetleri tarafından çevreye verilen zararlar ve çevredeki oluşan bozulmalar başlangıçta doğanın kendini yenileyebilme yeteneği sayesinde fark edilmemiş, fark edilse de çevrenin bu tehditleri yok edebileceğine inanılmıştır. </a:t>
            </a:r>
          </a:p>
          <a:p>
            <a:pPr algn="just"/>
            <a:endParaRPr lang="tr-TR" dirty="0" smtClean="0"/>
          </a:p>
          <a:p>
            <a:pPr algn="just"/>
            <a:r>
              <a:rPr lang="tr-TR" dirty="0" smtClean="0"/>
              <a:t>Ancak zamanla çevreye olan baskıda nicel ve nitel olarak artış olması, çevrenin kendini yenileyebilme yeteneğinin çok üstüne çıkmış ve çevre hızla bozulmaya başlamıştır.</a:t>
            </a:r>
            <a:endParaRPr lang="tr-TR" dirty="0"/>
          </a:p>
        </p:txBody>
      </p:sp>
      <p:sp>
        <p:nvSpPr>
          <p:cNvPr id="6" name="Slayt Numarası Yer Tutucusu 5"/>
          <p:cNvSpPr>
            <a:spLocks noGrp="1"/>
          </p:cNvSpPr>
          <p:nvPr>
            <p:ph type="sldNum" sz="quarter" idx="12"/>
          </p:nvPr>
        </p:nvSpPr>
        <p:spPr/>
        <p:txBody>
          <a:bodyPr/>
          <a:lstStyle/>
          <a:p>
            <a:fld id="{50F4E6BD-4CAD-3E44-B214-2CFB9D00E5E7}" type="slidenum">
              <a:rPr lang="tr-TR" smtClean="0"/>
              <a:pPr/>
              <a:t>4</a:t>
            </a:fld>
            <a:endParaRPr lang="tr-TR"/>
          </a:p>
        </p:txBody>
      </p:sp>
    </p:spTree>
    <p:extLst>
      <p:ext uri="{BB962C8B-B14F-4D97-AF65-F5344CB8AC3E}">
        <p14:creationId xmlns:p14="http://schemas.microsoft.com/office/powerpoint/2010/main" val="10935978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069145"/>
            <a:ext cx="10515600" cy="5107818"/>
          </a:xfrm>
        </p:spPr>
        <p:txBody>
          <a:bodyPr/>
          <a:lstStyle/>
          <a:p>
            <a:pPr algn="just"/>
            <a:r>
              <a:rPr lang="tr-TR" dirty="0" smtClean="0"/>
              <a:t>İnsanoğlu bu bozulmaların farkına ancak hava ve su kirlenmesi sonucu karşılaşılan kitlesel ölümler ve gıda güvenliğine yönelik gözlemlenen tehditler sonucu varabilmiştir. </a:t>
            </a:r>
          </a:p>
          <a:p>
            <a:pPr algn="just"/>
            <a:endParaRPr lang="tr-TR" dirty="0" smtClean="0"/>
          </a:p>
          <a:p>
            <a:pPr algn="just"/>
            <a:r>
              <a:rPr lang="tr-TR" dirty="0" smtClean="0"/>
              <a:t>Hava, su ve toprak kirlenmesi ile başlayıp bitki örtüsü ve hayvan topluluklarının yok olmasına varan çevre sorunları, en azından sorunlarla karsılaşanlarda belli bir gelecek kaygısı uyandırmıştır. </a:t>
            </a:r>
          </a:p>
          <a:p>
            <a:pPr algn="just"/>
            <a:endParaRPr lang="tr-TR" dirty="0" smtClean="0"/>
          </a:p>
          <a:p>
            <a:pPr algn="just"/>
            <a:r>
              <a:rPr lang="tr-TR" dirty="0" smtClean="0"/>
              <a:t>Özellikle 18. yüzyılın sonunda, çevrenin ve doğal kaynakların korunması konusu dünyanın pek çok ülkesinde doğa araştırmacıları tarafından belirgin derecede vurgulanmaya başlanmıştır.</a:t>
            </a:r>
          </a:p>
        </p:txBody>
      </p:sp>
      <p:sp>
        <p:nvSpPr>
          <p:cNvPr id="6" name="Slayt Numarası Yer Tutucusu 5"/>
          <p:cNvSpPr>
            <a:spLocks noGrp="1"/>
          </p:cNvSpPr>
          <p:nvPr>
            <p:ph type="sldNum" sz="quarter" idx="12"/>
          </p:nvPr>
        </p:nvSpPr>
        <p:spPr/>
        <p:txBody>
          <a:bodyPr/>
          <a:lstStyle/>
          <a:p>
            <a:fld id="{50F4E6BD-4CAD-3E44-B214-2CFB9D00E5E7}" type="slidenum">
              <a:rPr lang="tr-TR" smtClean="0"/>
              <a:pPr/>
              <a:t>5</a:t>
            </a:fld>
            <a:endParaRPr lang="tr-TR"/>
          </a:p>
        </p:txBody>
      </p:sp>
    </p:spTree>
    <p:extLst>
      <p:ext uri="{BB962C8B-B14F-4D97-AF65-F5344CB8AC3E}">
        <p14:creationId xmlns:p14="http://schemas.microsoft.com/office/powerpoint/2010/main" val="12616536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İçerik Yer Tutucusu 7"/>
          <p:cNvSpPr>
            <a:spLocks noGrp="1"/>
          </p:cNvSpPr>
          <p:nvPr>
            <p:ph sz="quarter" idx="2"/>
          </p:nvPr>
        </p:nvSpPr>
        <p:spPr>
          <a:xfrm>
            <a:off x="1448972" y="1012874"/>
            <a:ext cx="9087730" cy="4177983"/>
          </a:xfrm>
        </p:spPr>
        <p:txBody>
          <a:bodyPr>
            <a:normAutofit/>
          </a:bodyPr>
          <a:lstStyle/>
          <a:p>
            <a:pPr algn="just"/>
            <a:endParaRPr lang="tr-TR" sz="2600" dirty="0" smtClean="0"/>
          </a:p>
          <a:p>
            <a:pPr algn="just"/>
            <a:r>
              <a:rPr lang="tr-TR" sz="2600" dirty="0" smtClean="0"/>
              <a:t>Bu aşamaya kadar çevrenin ve doğal kaynakların korunmasına yönelik çalışmalar bireysel çabalardan ibaret kalmıştır. </a:t>
            </a:r>
          </a:p>
          <a:p>
            <a:pPr algn="just"/>
            <a:endParaRPr lang="tr-TR" sz="2600" dirty="0" smtClean="0"/>
          </a:p>
          <a:p>
            <a:pPr algn="just"/>
            <a:r>
              <a:rPr lang="tr-TR" sz="2600" dirty="0" smtClean="0"/>
              <a:t>21. yüzyıla gelindiğinde küresel ölçekte doğanın korunmasına ilişkin çabaların ve eğilimlerin arttığı görülmektedir.</a:t>
            </a:r>
          </a:p>
        </p:txBody>
      </p:sp>
      <p:sp>
        <p:nvSpPr>
          <p:cNvPr id="11" name="Slayt Numarası Yer Tutucusu 10"/>
          <p:cNvSpPr>
            <a:spLocks noGrp="1"/>
          </p:cNvSpPr>
          <p:nvPr>
            <p:ph type="sldNum" sz="quarter" idx="12"/>
          </p:nvPr>
        </p:nvSpPr>
        <p:spPr/>
        <p:txBody>
          <a:bodyPr/>
          <a:lstStyle/>
          <a:p>
            <a:fld id="{50F4E6BD-4CAD-3E44-B214-2CFB9D00E5E7}" type="slidenum">
              <a:rPr lang="tr-TR" smtClean="0"/>
              <a:pPr/>
              <a:t>6</a:t>
            </a:fld>
            <a:endParaRPr lang="tr-TR"/>
          </a:p>
        </p:txBody>
      </p:sp>
    </p:spTree>
    <p:extLst>
      <p:ext uri="{BB962C8B-B14F-4D97-AF65-F5344CB8AC3E}">
        <p14:creationId xmlns:p14="http://schemas.microsoft.com/office/powerpoint/2010/main" val="13081865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38200" y="1322363"/>
            <a:ext cx="10515600" cy="4854600"/>
          </a:xfrm>
        </p:spPr>
        <p:txBody>
          <a:bodyPr/>
          <a:lstStyle/>
          <a:p>
            <a:pPr algn="just"/>
            <a:endParaRPr lang="tr-TR" dirty="0" smtClean="0"/>
          </a:p>
          <a:p>
            <a:pPr algn="just"/>
            <a:r>
              <a:rPr lang="tr-TR" dirty="0" smtClean="0"/>
              <a:t>Kuşkusuz atılacak adımlardan birisi, çeşitli nedenlerden dolayı etkilenen türlerin ve ekosistemlerin yerinde korunması için korunan alanların genişletilmesi ve kaynak değerlerinin korunması için işbirliğinin güçlendirilmesidir.</a:t>
            </a:r>
          </a:p>
          <a:p>
            <a:pPr algn="just"/>
            <a:endParaRPr lang="tr-TR" dirty="0" smtClean="0"/>
          </a:p>
          <a:p>
            <a:pPr algn="just"/>
            <a:r>
              <a:rPr lang="tr-TR" dirty="0" smtClean="0"/>
              <a:t>Bu çabalarla birlikte özellikle biyolojik çeşitlilik ve doğal – kültürel kaynak değerleri açısından zengin alanlar milli park vb. bir koruma statüsü ile koruma altına alınmıştır</a:t>
            </a:r>
            <a:endParaRPr lang="tr-TR" dirty="0"/>
          </a:p>
        </p:txBody>
      </p:sp>
      <p:sp>
        <p:nvSpPr>
          <p:cNvPr id="6" name="5 Slayt Numarası Yer Tutucusu"/>
          <p:cNvSpPr>
            <a:spLocks noGrp="1"/>
          </p:cNvSpPr>
          <p:nvPr>
            <p:ph type="sldNum" sz="quarter" idx="12"/>
          </p:nvPr>
        </p:nvSpPr>
        <p:spPr/>
        <p:txBody>
          <a:bodyPr/>
          <a:lstStyle/>
          <a:p>
            <a:fld id="{50F4E6BD-4CAD-3E44-B214-2CFB9D00E5E7}" type="slidenum">
              <a:rPr lang="tr-TR" smtClean="0"/>
              <a:pPr/>
              <a:t>7</a:t>
            </a:fld>
            <a:endParaRPr lang="tr-T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38200" y="984738"/>
            <a:ext cx="10515600" cy="5192225"/>
          </a:xfrm>
        </p:spPr>
        <p:txBody>
          <a:bodyPr>
            <a:normAutofit lnSpcReduction="10000"/>
          </a:bodyPr>
          <a:lstStyle/>
          <a:p>
            <a:pPr algn="just"/>
            <a:r>
              <a:rPr lang="tr-TR" dirty="0" smtClean="0"/>
              <a:t>Dünyada son 250 yılda 600'e yakın bitki türünün nesli tükendi.</a:t>
            </a:r>
          </a:p>
          <a:p>
            <a:pPr algn="just"/>
            <a:endParaRPr lang="tr-TR" dirty="0" smtClean="0"/>
          </a:p>
          <a:p>
            <a:pPr algn="just"/>
            <a:r>
              <a:rPr lang="tr-TR" dirty="0" smtClean="0"/>
              <a:t>Birleşmiş Milletler (BM) Mayıs ayında yayınlanan bir raporda, bir milyon hayvan ve bitki türünün neslinin tükenme tehlikesiyle karşı karşıya olduğunu açıklamıştı.</a:t>
            </a:r>
          </a:p>
          <a:p>
            <a:pPr algn="just"/>
            <a:endParaRPr lang="tr-TR" dirty="0" smtClean="0"/>
          </a:p>
          <a:p>
            <a:pPr algn="just"/>
            <a:r>
              <a:rPr lang="tr-TR" dirty="0" smtClean="0"/>
              <a:t>Ağaç kesiminin en yaygın olduğu ve bitki çeşitliliği zengin olan tropikal adalar, kayıpların en çok görüldüğü yerler.</a:t>
            </a:r>
          </a:p>
          <a:p>
            <a:pPr algn="just"/>
            <a:r>
              <a:rPr lang="tr-TR" dirty="0" smtClean="0"/>
              <a:t>Bitki türlerinin neslinin tükenmesi, onlara bağlı olarak yaşamını sürdüren yeryüzündeki diğer organizmaların da topluca yok olmalarına neden oluyor. Bitkilerden beslenen ya da yumurtalarını buraya bırakan böcekler, bu canlılardan bazıları.</a:t>
            </a:r>
          </a:p>
          <a:p>
            <a:pPr algn="just"/>
            <a:endParaRPr lang="tr-TR" sz="3200" dirty="0" smtClean="0"/>
          </a:p>
        </p:txBody>
      </p:sp>
      <p:sp>
        <p:nvSpPr>
          <p:cNvPr id="6" name="5 Slayt Numarası Yer Tutucusu"/>
          <p:cNvSpPr>
            <a:spLocks noGrp="1"/>
          </p:cNvSpPr>
          <p:nvPr>
            <p:ph type="sldNum" sz="quarter" idx="12"/>
          </p:nvPr>
        </p:nvSpPr>
        <p:spPr/>
        <p:txBody>
          <a:bodyPr/>
          <a:lstStyle/>
          <a:p>
            <a:fld id="{50F4E6BD-4CAD-3E44-B214-2CFB9D00E5E7}" type="slidenum">
              <a:rPr lang="tr-TR" smtClean="0"/>
              <a:pPr/>
              <a:t>8</a:t>
            </a:fld>
            <a:endParaRPr lang="tr-T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38200" y="1097280"/>
            <a:ext cx="10515600" cy="5079683"/>
          </a:xfrm>
        </p:spPr>
        <p:txBody>
          <a:bodyPr>
            <a:normAutofit lnSpcReduction="10000"/>
          </a:bodyPr>
          <a:lstStyle/>
          <a:p>
            <a:pPr algn="just"/>
            <a:endParaRPr lang="tr-TR" dirty="0" smtClean="0"/>
          </a:p>
          <a:p>
            <a:pPr algn="just"/>
            <a:r>
              <a:rPr lang="tr-TR" dirty="0" smtClean="0"/>
              <a:t>Türkiye'de nesli tükenmekte olan hayvanlar;</a:t>
            </a:r>
          </a:p>
          <a:p>
            <a:pPr algn="just"/>
            <a:r>
              <a:rPr lang="tr-TR" b="1" dirty="0" smtClean="0"/>
              <a:t>Vaşak</a:t>
            </a:r>
            <a:r>
              <a:rPr lang="tr-TR" dirty="0" smtClean="0"/>
              <a:t>: Yırtıcı türlerden biri olan vaşaklar, ülkemizde görülüyor ancak geçmişe göre varlıkları tehlike altında. Çanakkale, Kastamonu, Artvin, </a:t>
            </a:r>
            <a:r>
              <a:rPr lang="tr-TR" dirty="0" smtClean="0">
                <a:hlinkClick r:id="rId2" tooltip="Siirt haberleri"/>
              </a:rPr>
              <a:t>Siirt</a:t>
            </a:r>
            <a:r>
              <a:rPr lang="tr-TR" dirty="0" smtClean="0"/>
              <a:t>, Hakkari, Bitlis, Bingöl, İzmir, Muğla, </a:t>
            </a:r>
            <a:r>
              <a:rPr lang="tr-TR" dirty="0" smtClean="0">
                <a:hlinkClick r:id="rId3" tooltip="Antalya haberleri"/>
              </a:rPr>
              <a:t>Antalya</a:t>
            </a:r>
            <a:r>
              <a:rPr lang="tr-TR" dirty="0" smtClean="0"/>
              <a:t> ve Bolu'da halen görülen vaşaklar, yasak olmasına rağmen postları için avlanmaktadır.</a:t>
            </a:r>
          </a:p>
          <a:p>
            <a:pPr algn="just"/>
            <a:r>
              <a:rPr lang="tr-TR" b="1" dirty="0" smtClean="0"/>
              <a:t>Kızıl Geyik: </a:t>
            </a:r>
            <a:r>
              <a:rPr lang="tr-TR" dirty="0" smtClean="0"/>
              <a:t>En çok </a:t>
            </a:r>
            <a:r>
              <a:rPr lang="tr-TR" dirty="0" err="1" smtClean="0"/>
              <a:t>Istranca</a:t>
            </a:r>
            <a:r>
              <a:rPr lang="tr-TR" dirty="0" smtClean="0"/>
              <a:t> ormanları ile Adapazarı, Bolu, Kastamonu ve Sinop’un ormanlık bölgelerinde görülen bu tür, ayrıca </a:t>
            </a:r>
            <a:r>
              <a:rPr lang="tr-TR" dirty="0" smtClean="0">
                <a:hlinkClick r:id="rId4" tooltip="Ankara haberleri"/>
              </a:rPr>
              <a:t>Ankara</a:t>
            </a:r>
            <a:r>
              <a:rPr lang="tr-TR" dirty="0" smtClean="0"/>
              <a:t> (Kızılcahamam, Beypazarı, Nallıhan), Afyon (</a:t>
            </a:r>
            <a:r>
              <a:rPr lang="tr-TR" dirty="0" err="1" smtClean="0"/>
              <a:t>Akdağ</a:t>
            </a:r>
            <a:r>
              <a:rPr lang="tr-TR" dirty="0" smtClean="0"/>
              <a:t>), Kütahya, </a:t>
            </a:r>
            <a:r>
              <a:rPr lang="tr-TR" dirty="0" smtClean="0">
                <a:hlinkClick r:id="rId5" tooltip="Manisa haberleri"/>
              </a:rPr>
              <a:t>Manisa</a:t>
            </a:r>
            <a:r>
              <a:rPr lang="tr-TR" dirty="0" smtClean="0"/>
              <a:t>, Denizli, Kahramanmaraş, Artvin, </a:t>
            </a:r>
            <a:r>
              <a:rPr lang="tr-TR" dirty="0" err="1" smtClean="0"/>
              <a:t>Toros</a:t>
            </a:r>
            <a:r>
              <a:rPr lang="tr-TR" dirty="0" smtClean="0"/>
              <a:t> Dağları (Akseki – Beyşehir kesimi), </a:t>
            </a:r>
            <a:r>
              <a:rPr lang="tr-TR" dirty="0" err="1" smtClean="0"/>
              <a:t>Cudi</a:t>
            </a:r>
            <a:r>
              <a:rPr lang="tr-TR" dirty="0" smtClean="0"/>
              <a:t> Dağı’nda görülmektedir. </a:t>
            </a:r>
            <a:endParaRPr lang="tr-TR" b="1" dirty="0" smtClean="0"/>
          </a:p>
        </p:txBody>
      </p:sp>
      <p:sp>
        <p:nvSpPr>
          <p:cNvPr id="6" name="5 Slayt Numarası Yer Tutucusu"/>
          <p:cNvSpPr>
            <a:spLocks noGrp="1"/>
          </p:cNvSpPr>
          <p:nvPr>
            <p:ph type="sldNum" sz="quarter" idx="12"/>
          </p:nvPr>
        </p:nvSpPr>
        <p:spPr/>
        <p:txBody>
          <a:bodyPr/>
          <a:lstStyle/>
          <a:p>
            <a:fld id="{50F4E6BD-4CAD-3E44-B214-2CFB9D00E5E7}" type="slidenum">
              <a:rPr lang="tr-TR" smtClean="0"/>
              <a:pPr/>
              <a:t>9</a:t>
            </a:fld>
            <a:endParaRPr lang="tr-T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1229</TotalTime>
  <Words>1026</Words>
  <Application>Microsoft Office PowerPoint</Application>
  <PresentationFormat>Geniş ekran</PresentationFormat>
  <Paragraphs>119</Paragraphs>
  <Slides>20</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20</vt:i4>
      </vt:variant>
    </vt:vector>
  </HeadingPairs>
  <TitlesOfParts>
    <vt:vector size="26" baseType="lpstr">
      <vt:lpstr>Arial</vt:lpstr>
      <vt:lpstr>Calibri</vt:lpstr>
      <vt:lpstr>Constantia</vt:lpstr>
      <vt:lpstr>Times New Roman</vt:lpstr>
      <vt:lpstr>Wingdings 2</vt:lpstr>
      <vt:lpstr>Akış</vt:lpstr>
      <vt:lpstr>KORUNAN ALANLAR EKOTURİZM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Microsoft Office User</dc:creator>
  <cp:lastModifiedBy>User</cp:lastModifiedBy>
  <cp:revision>152</cp:revision>
  <dcterms:created xsi:type="dcterms:W3CDTF">2020-09-28T06:36:33Z</dcterms:created>
  <dcterms:modified xsi:type="dcterms:W3CDTF">2021-06-14T09:50:24Z</dcterms:modified>
</cp:coreProperties>
</file>