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07" r:id="rId2"/>
    <p:sldId id="308" r:id="rId3"/>
    <p:sldId id="309" r:id="rId4"/>
    <p:sldId id="310" r:id="rId5"/>
    <p:sldId id="311" r:id="rId6"/>
    <p:sldId id="312" r:id="rId7"/>
    <p:sldId id="390" r:id="rId8"/>
    <p:sldId id="388" r:id="rId9"/>
    <p:sldId id="387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89" r:id="rId2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Orta Stil 1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54" autoAdjust="0"/>
    <p:restoredTop sz="94660"/>
  </p:normalViewPr>
  <p:slideViewPr>
    <p:cSldViewPr>
      <p:cViewPr>
        <p:scale>
          <a:sx n="50" d="100"/>
          <a:sy n="50" d="100"/>
        </p:scale>
        <p:origin x="2400" y="13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13590-892C-4320-906B-989F9EC4064C}" type="datetimeFigureOut">
              <a:rPr lang="tr-TR" smtClean="0"/>
              <a:pPr/>
              <a:t>25.02.2022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DFBE74-992F-40B5-8DC3-3199D1D0BC9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418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fld id="{C9FCA281-FCC3-4F97-801C-28FB8CF923F9}" type="slidenum">
              <a:rPr lang="en-US" altLang="zh-CN" sz="1000" smtClean="0">
                <a:latin typeface="Arial" charset="0"/>
              </a:rPr>
              <a:pPr/>
              <a:t>2</a:t>
            </a:fld>
            <a:endParaRPr lang="en-US" altLang="zh-CN" sz="1000" smtClean="0">
              <a:latin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4538"/>
            <a:ext cx="4960937" cy="3722687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/>
          </a:p>
        </p:txBody>
      </p:sp>
      <p:sp>
        <p:nvSpPr>
          <p:cNvPr id="65541" name="4 Üstbilgi Yer Tutucusu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r>
              <a:rPr lang="en-US" altLang="zh-CN" sz="1000">
                <a:latin typeface="Arial" charset="0"/>
              </a:rPr>
              <a:t>Osman Aktaş</a:t>
            </a:r>
          </a:p>
        </p:txBody>
      </p:sp>
    </p:spTree>
    <p:extLst>
      <p:ext uri="{BB962C8B-B14F-4D97-AF65-F5344CB8AC3E}">
        <p14:creationId xmlns:p14="http://schemas.microsoft.com/office/powerpoint/2010/main" val="9612704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fld id="{C9FCA281-FCC3-4F97-801C-28FB8CF923F9}" type="slidenum">
              <a:rPr lang="en-US" altLang="zh-CN" sz="1000" smtClean="0">
                <a:latin typeface="Arial" charset="0"/>
              </a:rPr>
              <a:pPr/>
              <a:t>11</a:t>
            </a:fld>
            <a:endParaRPr lang="en-US" altLang="zh-CN" sz="1000" smtClean="0">
              <a:latin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4538"/>
            <a:ext cx="4960937" cy="3722687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/>
          </a:p>
        </p:txBody>
      </p:sp>
      <p:sp>
        <p:nvSpPr>
          <p:cNvPr id="65541" name="4 Üstbilgi Yer Tutucusu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r>
              <a:rPr lang="en-US" altLang="zh-CN" sz="1000">
                <a:latin typeface="Arial" charset="0"/>
              </a:rPr>
              <a:t>Osman Aktaş</a:t>
            </a:r>
          </a:p>
        </p:txBody>
      </p:sp>
    </p:spTree>
    <p:extLst>
      <p:ext uri="{BB962C8B-B14F-4D97-AF65-F5344CB8AC3E}">
        <p14:creationId xmlns:p14="http://schemas.microsoft.com/office/powerpoint/2010/main" val="2187942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fld id="{C9FCA281-FCC3-4F97-801C-28FB8CF923F9}" type="slidenum">
              <a:rPr lang="en-US" altLang="zh-CN" sz="1000" smtClean="0">
                <a:latin typeface="Arial" charset="0"/>
              </a:rPr>
              <a:pPr/>
              <a:t>12</a:t>
            </a:fld>
            <a:endParaRPr lang="en-US" altLang="zh-CN" sz="1000" smtClean="0">
              <a:latin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4538"/>
            <a:ext cx="4960937" cy="3722687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/>
          </a:p>
        </p:txBody>
      </p:sp>
      <p:sp>
        <p:nvSpPr>
          <p:cNvPr id="65541" name="4 Üstbilgi Yer Tutucusu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r>
              <a:rPr lang="en-US" altLang="zh-CN" sz="1000">
                <a:latin typeface="Arial" charset="0"/>
              </a:rPr>
              <a:t>Osman Aktaş</a:t>
            </a:r>
          </a:p>
        </p:txBody>
      </p:sp>
    </p:spTree>
    <p:extLst>
      <p:ext uri="{BB962C8B-B14F-4D97-AF65-F5344CB8AC3E}">
        <p14:creationId xmlns:p14="http://schemas.microsoft.com/office/powerpoint/2010/main" val="40037596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fld id="{C9FCA281-FCC3-4F97-801C-28FB8CF923F9}" type="slidenum">
              <a:rPr lang="en-US" altLang="zh-CN" sz="1000" smtClean="0">
                <a:latin typeface="Arial" charset="0"/>
              </a:rPr>
              <a:pPr/>
              <a:t>13</a:t>
            </a:fld>
            <a:endParaRPr lang="en-US" altLang="zh-CN" sz="1000" smtClean="0">
              <a:latin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4538"/>
            <a:ext cx="4960937" cy="3722687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/>
          </a:p>
        </p:txBody>
      </p:sp>
      <p:sp>
        <p:nvSpPr>
          <p:cNvPr id="65541" name="4 Üstbilgi Yer Tutucusu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r>
              <a:rPr lang="en-US" altLang="zh-CN" sz="1000">
                <a:latin typeface="Arial" charset="0"/>
              </a:rPr>
              <a:t>Osman Aktaş</a:t>
            </a:r>
          </a:p>
        </p:txBody>
      </p:sp>
    </p:spTree>
    <p:extLst>
      <p:ext uri="{BB962C8B-B14F-4D97-AF65-F5344CB8AC3E}">
        <p14:creationId xmlns:p14="http://schemas.microsoft.com/office/powerpoint/2010/main" val="2970371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fld id="{C9FCA281-FCC3-4F97-801C-28FB8CF923F9}" type="slidenum">
              <a:rPr lang="en-US" altLang="zh-CN" sz="1000" smtClean="0">
                <a:latin typeface="Arial" charset="0"/>
              </a:rPr>
              <a:pPr/>
              <a:t>14</a:t>
            </a:fld>
            <a:endParaRPr lang="en-US" altLang="zh-CN" sz="1000" smtClean="0">
              <a:latin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4538"/>
            <a:ext cx="4960937" cy="3722687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/>
          </a:p>
        </p:txBody>
      </p:sp>
      <p:sp>
        <p:nvSpPr>
          <p:cNvPr id="65541" name="4 Üstbilgi Yer Tutucusu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r>
              <a:rPr lang="en-US" altLang="zh-CN" sz="1000">
                <a:latin typeface="Arial" charset="0"/>
              </a:rPr>
              <a:t>Osman Aktaş</a:t>
            </a:r>
          </a:p>
        </p:txBody>
      </p:sp>
    </p:spTree>
    <p:extLst>
      <p:ext uri="{BB962C8B-B14F-4D97-AF65-F5344CB8AC3E}">
        <p14:creationId xmlns:p14="http://schemas.microsoft.com/office/powerpoint/2010/main" val="1800223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fld id="{C9FCA281-FCC3-4F97-801C-28FB8CF923F9}" type="slidenum">
              <a:rPr lang="en-US" altLang="zh-CN" sz="1000" smtClean="0">
                <a:latin typeface="Arial" charset="0"/>
              </a:rPr>
              <a:pPr/>
              <a:t>15</a:t>
            </a:fld>
            <a:endParaRPr lang="en-US" altLang="zh-CN" sz="1000" smtClean="0">
              <a:latin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4538"/>
            <a:ext cx="4960937" cy="3722687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/>
          </a:p>
        </p:txBody>
      </p:sp>
      <p:sp>
        <p:nvSpPr>
          <p:cNvPr id="65541" name="4 Üstbilgi Yer Tutucusu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r>
              <a:rPr lang="en-US" altLang="zh-CN" sz="1000">
                <a:latin typeface="Arial" charset="0"/>
              </a:rPr>
              <a:t>Osman Aktaş</a:t>
            </a:r>
          </a:p>
        </p:txBody>
      </p:sp>
    </p:spTree>
    <p:extLst>
      <p:ext uri="{BB962C8B-B14F-4D97-AF65-F5344CB8AC3E}">
        <p14:creationId xmlns:p14="http://schemas.microsoft.com/office/powerpoint/2010/main" val="1544080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fld id="{C9FCA281-FCC3-4F97-801C-28FB8CF923F9}" type="slidenum">
              <a:rPr lang="en-US" altLang="zh-CN" sz="1000" smtClean="0">
                <a:latin typeface="Arial" charset="0"/>
              </a:rPr>
              <a:pPr/>
              <a:t>16</a:t>
            </a:fld>
            <a:endParaRPr lang="en-US" altLang="zh-CN" sz="1000" smtClean="0">
              <a:latin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4538"/>
            <a:ext cx="4960937" cy="3722687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/>
          </a:p>
        </p:txBody>
      </p:sp>
      <p:sp>
        <p:nvSpPr>
          <p:cNvPr id="65541" name="4 Üstbilgi Yer Tutucusu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r>
              <a:rPr lang="en-US" altLang="zh-CN" sz="1000">
                <a:latin typeface="Arial" charset="0"/>
              </a:rPr>
              <a:t>Osman Aktaş</a:t>
            </a:r>
          </a:p>
        </p:txBody>
      </p:sp>
    </p:spTree>
    <p:extLst>
      <p:ext uri="{BB962C8B-B14F-4D97-AF65-F5344CB8AC3E}">
        <p14:creationId xmlns:p14="http://schemas.microsoft.com/office/powerpoint/2010/main" val="26068890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fld id="{C9FCA281-FCC3-4F97-801C-28FB8CF923F9}" type="slidenum">
              <a:rPr lang="en-US" altLang="zh-CN" sz="1000" smtClean="0">
                <a:latin typeface="Arial" charset="0"/>
              </a:rPr>
              <a:pPr/>
              <a:t>17</a:t>
            </a:fld>
            <a:endParaRPr lang="en-US" altLang="zh-CN" sz="1000" smtClean="0">
              <a:latin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4538"/>
            <a:ext cx="4960937" cy="3722687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/>
          </a:p>
        </p:txBody>
      </p:sp>
      <p:sp>
        <p:nvSpPr>
          <p:cNvPr id="65541" name="4 Üstbilgi Yer Tutucusu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r>
              <a:rPr lang="en-US" altLang="zh-CN" sz="1000">
                <a:latin typeface="Arial" charset="0"/>
              </a:rPr>
              <a:t>Osman Aktaş</a:t>
            </a:r>
          </a:p>
        </p:txBody>
      </p:sp>
    </p:spTree>
    <p:extLst>
      <p:ext uri="{BB962C8B-B14F-4D97-AF65-F5344CB8AC3E}">
        <p14:creationId xmlns:p14="http://schemas.microsoft.com/office/powerpoint/2010/main" val="37537383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fld id="{C9FCA281-FCC3-4F97-801C-28FB8CF923F9}" type="slidenum">
              <a:rPr lang="en-US" altLang="zh-CN" sz="1000" smtClean="0">
                <a:latin typeface="Arial" charset="0"/>
              </a:rPr>
              <a:pPr/>
              <a:t>18</a:t>
            </a:fld>
            <a:endParaRPr lang="en-US" altLang="zh-CN" sz="1000" smtClean="0">
              <a:latin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4538"/>
            <a:ext cx="4960937" cy="3722687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/>
          </a:p>
        </p:txBody>
      </p:sp>
      <p:sp>
        <p:nvSpPr>
          <p:cNvPr id="65541" name="4 Üstbilgi Yer Tutucusu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r>
              <a:rPr lang="en-US" altLang="zh-CN" sz="1000">
                <a:latin typeface="Arial" charset="0"/>
              </a:rPr>
              <a:t>Osman Aktaş</a:t>
            </a:r>
          </a:p>
        </p:txBody>
      </p:sp>
    </p:spTree>
    <p:extLst>
      <p:ext uri="{BB962C8B-B14F-4D97-AF65-F5344CB8AC3E}">
        <p14:creationId xmlns:p14="http://schemas.microsoft.com/office/powerpoint/2010/main" val="3945131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fld id="{C9FCA281-FCC3-4F97-801C-28FB8CF923F9}" type="slidenum">
              <a:rPr lang="en-US" altLang="zh-CN" sz="1000" smtClean="0">
                <a:latin typeface="Arial" charset="0"/>
              </a:rPr>
              <a:pPr/>
              <a:t>19</a:t>
            </a:fld>
            <a:endParaRPr lang="en-US" altLang="zh-CN" sz="1000" smtClean="0">
              <a:latin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4538"/>
            <a:ext cx="4960937" cy="3722687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/>
          </a:p>
        </p:txBody>
      </p:sp>
      <p:sp>
        <p:nvSpPr>
          <p:cNvPr id="65541" name="4 Üstbilgi Yer Tutucusu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r>
              <a:rPr lang="en-US" altLang="zh-CN" sz="1000">
                <a:latin typeface="Arial" charset="0"/>
              </a:rPr>
              <a:t>Osman Aktaş</a:t>
            </a:r>
          </a:p>
        </p:txBody>
      </p:sp>
    </p:spTree>
    <p:extLst>
      <p:ext uri="{BB962C8B-B14F-4D97-AF65-F5344CB8AC3E}">
        <p14:creationId xmlns:p14="http://schemas.microsoft.com/office/powerpoint/2010/main" val="178140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fld id="{C9FCA281-FCC3-4F97-801C-28FB8CF923F9}" type="slidenum">
              <a:rPr lang="en-US" altLang="zh-CN" sz="1000" smtClean="0">
                <a:latin typeface="Arial" charset="0"/>
              </a:rPr>
              <a:pPr/>
              <a:t>20</a:t>
            </a:fld>
            <a:endParaRPr lang="en-US" altLang="zh-CN" sz="1000" smtClean="0">
              <a:latin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4538"/>
            <a:ext cx="4960937" cy="3722687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/>
          </a:p>
        </p:txBody>
      </p:sp>
      <p:sp>
        <p:nvSpPr>
          <p:cNvPr id="65541" name="4 Üstbilgi Yer Tutucusu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r>
              <a:rPr lang="en-US" altLang="zh-CN" sz="1000">
                <a:latin typeface="Arial" charset="0"/>
              </a:rPr>
              <a:t>Osman Aktaş</a:t>
            </a:r>
          </a:p>
        </p:txBody>
      </p:sp>
    </p:spTree>
    <p:extLst>
      <p:ext uri="{BB962C8B-B14F-4D97-AF65-F5344CB8AC3E}">
        <p14:creationId xmlns:p14="http://schemas.microsoft.com/office/powerpoint/2010/main" val="1081773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fld id="{C9FCA281-FCC3-4F97-801C-28FB8CF923F9}" type="slidenum">
              <a:rPr lang="en-US" altLang="zh-CN" sz="1000" smtClean="0">
                <a:latin typeface="Arial" charset="0"/>
              </a:rPr>
              <a:pPr/>
              <a:t>3</a:t>
            </a:fld>
            <a:endParaRPr lang="en-US" altLang="zh-CN" sz="1000" smtClean="0">
              <a:latin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4538"/>
            <a:ext cx="4960937" cy="3722687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/>
          </a:p>
        </p:txBody>
      </p:sp>
      <p:sp>
        <p:nvSpPr>
          <p:cNvPr id="65541" name="4 Üstbilgi Yer Tutucusu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r>
              <a:rPr lang="en-US" altLang="zh-CN" sz="1000">
                <a:latin typeface="Arial" charset="0"/>
              </a:rPr>
              <a:t>Osman Aktaş</a:t>
            </a:r>
          </a:p>
        </p:txBody>
      </p:sp>
    </p:spTree>
    <p:extLst>
      <p:ext uri="{BB962C8B-B14F-4D97-AF65-F5344CB8AC3E}">
        <p14:creationId xmlns:p14="http://schemas.microsoft.com/office/powerpoint/2010/main" val="38687623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fld id="{C9FCA281-FCC3-4F97-801C-28FB8CF923F9}" type="slidenum">
              <a:rPr lang="en-US" altLang="zh-CN" sz="1000" smtClean="0">
                <a:latin typeface="Arial" charset="0"/>
              </a:rPr>
              <a:pPr/>
              <a:t>21</a:t>
            </a:fld>
            <a:endParaRPr lang="en-US" altLang="zh-CN" sz="1000" smtClean="0">
              <a:latin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4538"/>
            <a:ext cx="4960937" cy="3722687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/>
          </a:p>
        </p:txBody>
      </p:sp>
      <p:sp>
        <p:nvSpPr>
          <p:cNvPr id="65541" name="4 Üstbilgi Yer Tutucusu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r>
              <a:rPr lang="en-US" altLang="zh-CN" sz="1000">
                <a:latin typeface="Arial" charset="0"/>
              </a:rPr>
              <a:t>Osman Aktaş</a:t>
            </a:r>
          </a:p>
        </p:txBody>
      </p:sp>
    </p:spTree>
    <p:extLst>
      <p:ext uri="{BB962C8B-B14F-4D97-AF65-F5344CB8AC3E}">
        <p14:creationId xmlns:p14="http://schemas.microsoft.com/office/powerpoint/2010/main" val="5323942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fld id="{C9FCA281-FCC3-4F97-801C-28FB8CF923F9}" type="slidenum">
              <a:rPr lang="en-US" altLang="zh-CN" sz="1000" smtClean="0">
                <a:latin typeface="Arial" charset="0"/>
              </a:rPr>
              <a:pPr/>
              <a:t>22</a:t>
            </a:fld>
            <a:endParaRPr lang="en-US" altLang="zh-CN" sz="1000" smtClean="0">
              <a:latin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4538"/>
            <a:ext cx="4960937" cy="3722687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/>
          </a:p>
        </p:txBody>
      </p:sp>
      <p:sp>
        <p:nvSpPr>
          <p:cNvPr id="65541" name="4 Üstbilgi Yer Tutucusu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r>
              <a:rPr lang="en-US" altLang="zh-CN" sz="1000">
                <a:latin typeface="Arial" charset="0"/>
              </a:rPr>
              <a:t>Osman Aktaş</a:t>
            </a:r>
          </a:p>
        </p:txBody>
      </p:sp>
    </p:spTree>
    <p:extLst>
      <p:ext uri="{BB962C8B-B14F-4D97-AF65-F5344CB8AC3E}">
        <p14:creationId xmlns:p14="http://schemas.microsoft.com/office/powerpoint/2010/main" val="3669798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fld id="{C9FCA281-FCC3-4F97-801C-28FB8CF923F9}" type="slidenum">
              <a:rPr lang="en-US" altLang="zh-CN" sz="1000" smtClean="0">
                <a:latin typeface="Arial" charset="0"/>
              </a:rPr>
              <a:pPr/>
              <a:t>23</a:t>
            </a:fld>
            <a:endParaRPr lang="en-US" altLang="zh-CN" sz="1000" smtClean="0">
              <a:latin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4538"/>
            <a:ext cx="4960937" cy="3722687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/>
          </a:p>
        </p:txBody>
      </p:sp>
      <p:sp>
        <p:nvSpPr>
          <p:cNvPr id="65541" name="4 Üstbilgi Yer Tutucusu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r>
              <a:rPr lang="en-US" altLang="zh-CN" sz="1000">
                <a:latin typeface="Arial" charset="0"/>
              </a:rPr>
              <a:t>Osman Aktaş</a:t>
            </a:r>
          </a:p>
        </p:txBody>
      </p:sp>
    </p:spTree>
    <p:extLst>
      <p:ext uri="{BB962C8B-B14F-4D97-AF65-F5344CB8AC3E}">
        <p14:creationId xmlns:p14="http://schemas.microsoft.com/office/powerpoint/2010/main" val="3041812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fld id="{C9FCA281-FCC3-4F97-801C-28FB8CF923F9}" type="slidenum">
              <a:rPr lang="en-US" altLang="zh-CN" sz="1000" smtClean="0">
                <a:latin typeface="Arial" charset="0"/>
              </a:rPr>
              <a:pPr/>
              <a:t>4</a:t>
            </a:fld>
            <a:endParaRPr lang="en-US" altLang="zh-CN" sz="1000" smtClean="0">
              <a:latin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4538"/>
            <a:ext cx="4960937" cy="3722687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/>
          </a:p>
        </p:txBody>
      </p:sp>
      <p:sp>
        <p:nvSpPr>
          <p:cNvPr id="65541" name="4 Üstbilgi Yer Tutucusu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r>
              <a:rPr lang="en-US" altLang="zh-CN" sz="1000">
                <a:latin typeface="Arial" charset="0"/>
              </a:rPr>
              <a:t>Osman Aktaş</a:t>
            </a:r>
          </a:p>
        </p:txBody>
      </p:sp>
    </p:spTree>
    <p:extLst>
      <p:ext uri="{BB962C8B-B14F-4D97-AF65-F5344CB8AC3E}">
        <p14:creationId xmlns:p14="http://schemas.microsoft.com/office/powerpoint/2010/main" val="1685149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fld id="{C9FCA281-FCC3-4F97-801C-28FB8CF923F9}" type="slidenum">
              <a:rPr lang="en-US" altLang="zh-CN" sz="1000" smtClean="0">
                <a:latin typeface="Arial" charset="0"/>
              </a:rPr>
              <a:pPr/>
              <a:t>5</a:t>
            </a:fld>
            <a:endParaRPr lang="en-US" altLang="zh-CN" sz="1000" smtClean="0">
              <a:latin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4538"/>
            <a:ext cx="4960937" cy="3722687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/>
          </a:p>
        </p:txBody>
      </p:sp>
      <p:sp>
        <p:nvSpPr>
          <p:cNvPr id="65541" name="4 Üstbilgi Yer Tutucusu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r>
              <a:rPr lang="en-US" altLang="zh-CN" sz="1000">
                <a:latin typeface="Arial" charset="0"/>
              </a:rPr>
              <a:t>Osman Aktaş</a:t>
            </a:r>
          </a:p>
        </p:txBody>
      </p:sp>
    </p:spTree>
    <p:extLst>
      <p:ext uri="{BB962C8B-B14F-4D97-AF65-F5344CB8AC3E}">
        <p14:creationId xmlns:p14="http://schemas.microsoft.com/office/powerpoint/2010/main" val="1638149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fld id="{C9FCA281-FCC3-4F97-801C-28FB8CF923F9}" type="slidenum">
              <a:rPr lang="en-US" altLang="zh-CN" sz="1000" smtClean="0">
                <a:latin typeface="Arial" charset="0"/>
              </a:rPr>
              <a:pPr/>
              <a:t>6</a:t>
            </a:fld>
            <a:endParaRPr lang="en-US" altLang="zh-CN" sz="1000" smtClean="0">
              <a:latin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4538"/>
            <a:ext cx="4960937" cy="3722687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/>
          </a:p>
        </p:txBody>
      </p:sp>
      <p:sp>
        <p:nvSpPr>
          <p:cNvPr id="65541" name="4 Üstbilgi Yer Tutucusu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r>
              <a:rPr lang="en-US" altLang="zh-CN" sz="1000">
                <a:latin typeface="Arial" charset="0"/>
              </a:rPr>
              <a:t>Osman Aktaş</a:t>
            </a:r>
          </a:p>
        </p:txBody>
      </p:sp>
    </p:spTree>
    <p:extLst>
      <p:ext uri="{BB962C8B-B14F-4D97-AF65-F5344CB8AC3E}">
        <p14:creationId xmlns:p14="http://schemas.microsoft.com/office/powerpoint/2010/main" val="255355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fld id="{C9FCA281-FCC3-4F97-801C-28FB8CF923F9}" type="slidenum">
              <a:rPr lang="en-US" altLang="zh-CN" sz="1000" smtClean="0">
                <a:latin typeface="Arial" charset="0"/>
              </a:rPr>
              <a:pPr/>
              <a:t>7</a:t>
            </a:fld>
            <a:endParaRPr lang="en-US" altLang="zh-CN" sz="1000" smtClean="0">
              <a:latin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4538"/>
            <a:ext cx="4960937" cy="3722687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/>
          </a:p>
        </p:txBody>
      </p:sp>
      <p:sp>
        <p:nvSpPr>
          <p:cNvPr id="65541" name="4 Üstbilgi Yer Tutucusu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r>
              <a:rPr lang="en-US" altLang="zh-CN" sz="1000">
                <a:latin typeface="Arial" charset="0"/>
              </a:rPr>
              <a:t>Osman Aktaş</a:t>
            </a:r>
          </a:p>
        </p:txBody>
      </p:sp>
    </p:spTree>
    <p:extLst>
      <p:ext uri="{BB962C8B-B14F-4D97-AF65-F5344CB8AC3E}">
        <p14:creationId xmlns:p14="http://schemas.microsoft.com/office/powerpoint/2010/main" val="3960061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fld id="{C9FCA281-FCC3-4F97-801C-28FB8CF923F9}" type="slidenum">
              <a:rPr lang="en-US" altLang="zh-CN" sz="1000" smtClean="0">
                <a:latin typeface="Arial" charset="0"/>
              </a:rPr>
              <a:pPr/>
              <a:t>8</a:t>
            </a:fld>
            <a:endParaRPr lang="en-US" altLang="zh-CN" sz="1000" smtClean="0">
              <a:latin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4538"/>
            <a:ext cx="4960937" cy="3722687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/>
          </a:p>
        </p:txBody>
      </p:sp>
      <p:sp>
        <p:nvSpPr>
          <p:cNvPr id="65541" name="4 Üstbilgi Yer Tutucusu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r>
              <a:rPr lang="en-US" altLang="zh-CN" sz="1000">
                <a:latin typeface="Arial" charset="0"/>
              </a:rPr>
              <a:t>Osman Aktaş</a:t>
            </a:r>
          </a:p>
        </p:txBody>
      </p:sp>
    </p:spTree>
    <p:extLst>
      <p:ext uri="{BB962C8B-B14F-4D97-AF65-F5344CB8AC3E}">
        <p14:creationId xmlns:p14="http://schemas.microsoft.com/office/powerpoint/2010/main" val="2678041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fld id="{C9FCA281-FCC3-4F97-801C-28FB8CF923F9}" type="slidenum">
              <a:rPr lang="en-US" altLang="zh-CN" sz="1000" smtClean="0">
                <a:latin typeface="Arial" charset="0"/>
              </a:rPr>
              <a:pPr/>
              <a:t>9</a:t>
            </a:fld>
            <a:endParaRPr lang="en-US" altLang="zh-CN" sz="1000" smtClean="0">
              <a:latin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4538"/>
            <a:ext cx="4960937" cy="3722687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/>
          </a:p>
        </p:txBody>
      </p:sp>
      <p:sp>
        <p:nvSpPr>
          <p:cNvPr id="65541" name="4 Üstbilgi Yer Tutucusu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r>
              <a:rPr lang="en-US" altLang="zh-CN" sz="1000">
                <a:latin typeface="Arial" charset="0"/>
              </a:rPr>
              <a:t>Osman Aktaş</a:t>
            </a:r>
          </a:p>
        </p:txBody>
      </p:sp>
    </p:spTree>
    <p:extLst>
      <p:ext uri="{BB962C8B-B14F-4D97-AF65-F5344CB8AC3E}">
        <p14:creationId xmlns:p14="http://schemas.microsoft.com/office/powerpoint/2010/main" val="300129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fld id="{C9FCA281-FCC3-4F97-801C-28FB8CF923F9}" type="slidenum">
              <a:rPr lang="en-US" altLang="zh-CN" sz="1000" smtClean="0">
                <a:latin typeface="Arial" charset="0"/>
              </a:rPr>
              <a:pPr/>
              <a:t>10</a:t>
            </a:fld>
            <a:endParaRPr lang="en-US" altLang="zh-CN" sz="1000" smtClean="0">
              <a:latin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4538"/>
            <a:ext cx="4960937" cy="3722687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/>
          </a:p>
        </p:txBody>
      </p:sp>
      <p:sp>
        <p:nvSpPr>
          <p:cNvPr id="65541" name="4 Üstbilgi Yer Tutucusu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r>
              <a:rPr lang="en-US" altLang="zh-CN" sz="1000">
                <a:latin typeface="Arial" charset="0"/>
              </a:rPr>
              <a:t>Osman Aktaş</a:t>
            </a:r>
          </a:p>
        </p:txBody>
      </p:sp>
    </p:spTree>
    <p:extLst>
      <p:ext uri="{BB962C8B-B14F-4D97-AF65-F5344CB8AC3E}">
        <p14:creationId xmlns:p14="http://schemas.microsoft.com/office/powerpoint/2010/main" val="4021897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0CDA-6CD7-4617-B1EB-17A81C1C9B66}" type="datetimeFigureOut">
              <a:rPr lang="tr-TR" smtClean="0"/>
              <a:pPr/>
              <a:t>25.02.2022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0532-1447-4386-B185-ED38FF98FC9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0CDA-6CD7-4617-B1EB-17A81C1C9B66}" type="datetimeFigureOut">
              <a:rPr lang="tr-TR" smtClean="0"/>
              <a:pPr/>
              <a:t>25.02.2022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0532-1447-4386-B185-ED38FF98FC9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0CDA-6CD7-4617-B1EB-17A81C1C9B66}" type="datetimeFigureOut">
              <a:rPr lang="tr-TR" smtClean="0"/>
              <a:pPr/>
              <a:t>25.02.2022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0532-1447-4386-B185-ED38FF98FC9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9EDE-2491-4AA5-937E-C4D2E30761A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Metin kutusu"/>
          <p:cNvSpPr txBox="1"/>
          <p:nvPr userDrawn="1"/>
        </p:nvSpPr>
        <p:spPr>
          <a:xfrm>
            <a:off x="72008" y="44624"/>
            <a:ext cx="219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Prof. Dr. Osman Aktaş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14322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0CDA-6CD7-4617-B1EB-17A81C1C9B66}" type="datetimeFigureOut">
              <a:rPr lang="tr-TR" smtClean="0"/>
              <a:pPr/>
              <a:t>25.02.2022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0532-1447-4386-B185-ED38FF98FC9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0CDA-6CD7-4617-B1EB-17A81C1C9B66}" type="datetimeFigureOut">
              <a:rPr lang="tr-TR" smtClean="0"/>
              <a:pPr/>
              <a:t>25.02.2022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0532-1447-4386-B185-ED38FF98FC9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0CDA-6CD7-4617-B1EB-17A81C1C9B66}" type="datetimeFigureOut">
              <a:rPr lang="tr-TR" smtClean="0"/>
              <a:pPr/>
              <a:t>25.02.2022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0532-1447-4386-B185-ED38FF98FC9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0CDA-6CD7-4617-B1EB-17A81C1C9B66}" type="datetimeFigureOut">
              <a:rPr lang="tr-TR" smtClean="0"/>
              <a:pPr/>
              <a:t>25.02.2022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0532-1447-4386-B185-ED38FF98FC9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0CDA-6CD7-4617-B1EB-17A81C1C9B66}" type="datetimeFigureOut">
              <a:rPr lang="tr-TR" smtClean="0"/>
              <a:pPr/>
              <a:t>25.02.2022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0532-1447-4386-B185-ED38FF98FC9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0CDA-6CD7-4617-B1EB-17A81C1C9B66}" type="datetimeFigureOut">
              <a:rPr lang="tr-TR" smtClean="0"/>
              <a:pPr/>
              <a:t>25.02.2022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0532-1447-4386-B185-ED38FF98FC9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0CDA-6CD7-4617-B1EB-17A81C1C9B66}" type="datetimeFigureOut">
              <a:rPr lang="tr-TR" smtClean="0"/>
              <a:pPr/>
              <a:t>25.02.2022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0532-1447-4386-B185-ED38FF98FC9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0CDA-6CD7-4617-B1EB-17A81C1C9B66}" type="datetimeFigureOut">
              <a:rPr lang="tr-TR" smtClean="0"/>
              <a:pPr/>
              <a:t>25.02.2022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0532-1447-4386-B185-ED38FF98FC9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40CDA-6CD7-4617-B1EB-17A81C1C9B66}" type="datetimeFigureOut">
              <a:rPr lang="tr-TR" smtClean="0"/>
              <a:pPr/>
              <a:t>25.02.2022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10532-1447-4386-B185-ED38FF98FC9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5725"/>
            <a:ext cx="8991600" cy="668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27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79512" y="620688"/>
            <a:ext cx="8640960" cy="568863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 marL="342900" indent="-3429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defRPr/>
            </a:pPr>
            <a:r>
              <a:rPr lang="tr-TR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Enfeksiyon hastalıklarına ilişkin kısa tarihçe:</a:t>
            </a:r>
          </a:p>
          <a:p>
            <a:pPr marL="177800" indent="-1778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Enfeksiyonların </a:t>
            </a:r>
            <a:r>
              <a:rPr lang="tr-TR" dirty="0">
                <a:latin typeface="Arial" pitchFamily="34" charset="0"/>
                <a:cs typeface="Arial" pitchFamily="34" charset="0"/>
              </a:rPr>
              <a:t>varlığı ve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insandan </a:t>
            </a:r>
            <a:r>
              <a:rPr lang="tr-TR" dirty="0">
                <a:latin typeface="Arial" pitchFamily="34" charset="0"/>
                <a:cs typeface="Arial" pitchFamily="34" charset="0"/>
              </a:rPr>
              <a:t>insana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bulaştığı </a:t>
            </a:r>
            <a:r>
              <a:rPr lang="tr-TR" dirty="0">
                <a:latin typeface="Arial" pitchFamily="34" charset="0"/>
                <a:cs typeface="Arial" pitchFamily="34" charset="0"/>
              </a:rPr>
              <a:t>tarih öncesi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çağlarda biliniyor</a:t>
            </a:r>
            <a:r>
              <a:rPr lang="tr-TR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177800" indent="-1778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Eski </a:t>
            </a:r>
            <a:r>
              <a:rPr lang="tr-TR" dirty="0">
                <a:latin typeface="Arial" pitchFamily="34" charset="0"/>
                <a:cs typeface="Arial" pitchFamily="34" charset="0"/>
              </a:rPr>
              <a:t>Mısırlılar: </a:t>
            </a:r>
            <a:r>
              <a:rPr lang="tr-TR" b="1" dirty="0">
                <a:latin typeface="Arial" pitchFamily="34" charset="0"/>
                <a:cs typeface="Arial" pitchFamily="34" charset="0"/>
              </a:rPr>
              <a:t>Lepra, trahom, dizanteri, 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gonore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; 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 marL="177800" indent="-1778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tr-TR" dirty="0">
                <a:latin typeface="Arial" pitchFamily="34" charset="0"/>
                <a:cs typeface="Arial" pitchFamily="34" charset="0"/>
              </a:rPr>
              <a:t>Eski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Çinliler: 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Çiçek</a:t>
            </a:r>
            <a:r>
              <a:rPr lang="tr-TR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177800" indent="-1778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Eski Hintler: 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Kolera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;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 marL="177800" indent="-1778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tr-TR" dirty="0">
                <a:latin typeface="Arial" pitchFamily="34" charset="0"/>
                <a:cs typeface="Arial" pitchFamily="34" charset="0"/>
              </a:rPr>
              <a:t>Üç bin yıl önce Filistinliler: 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Veba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(ve farelerle ilişkisini);</a:t>
            </a:r>
          </a:p>
          <a:p>
            <a:pPr marL="177800" indent="-1778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Eskiden </a:t>
            </a:r>
            <a:r>
              <a:rPr lang="tr-TR" dirty="0">
                <a:latin typeface="Arial" pitchFamily="34" charset="0"/>
                <a:cs typeface="Arial" pitchFamily="34" charset="0"/>
              </a:rPr>
              <a:t>hastalıkların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toprak </a:t>
            </a:r>
            <a:r>
              <a:rPr lang="tr-TR" dirty="0">
                <a:latin typeface="Arial" pitchFamily="34" charset="0"/>
                <a:cs typeface="Arial" pitchFamily="34" charset="0"/>
              </a:rPr>
              <a:t>ve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bataklıklardan </a:t>
            </a:r>
            <a:r>
              <a:rPr lang="tr-TR" dirty="0">
                <a:latin typeface="Arial" pitchFamily="34" charset="0"/>
                <a:cs typeface="Arial" pitchFamily="34" charset="0"/>
              </a:rPr>
              <a:t>havaya karışan zehirli maddeler ile oluştuğuna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inanılmaktaydı. (</a:t>
            </a:r>
            <a:r>
              <a:rPr lang="tr-TR" b="1" dirty="0">
                <a:latin typeface="Arial" pitchFamily="34" charset="0"/>
                <a:cs typeface="Arial" pitchFamily="34" charset="0"/>
              </a:rPr>
              <a:t>Mal 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+ 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aria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>
                <a:latin typeface="Arial" pitchFamily="34" charset="0"/>
                <a:cs typeface="Arial" pitchFamily="34" charset="0"/>
              </a:rPr>
              <a:t>= kötü hava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177800" indent="-1778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tr-TR" altLang="tr-TR" dirty="0">
                <a:latin typeface="Arial" pitchFamily="34" charset="0"/>
                <a:cs typeface="Arial" pitchFamily="34" charset="0"/>
              </a:rPr>
              <a:t>Hastalıkların insanlar arasında yayılmasını önlemek için 14. Yüzyılda </a:t>
            </a:r>
            <a:r>
              <a:rPr lang="tr-TR" altLang="tr-TR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karantina</a:t>
            </a:r>
            <a:r>
              <a:rPr lang="tr-TR" altLang="tr-TR" dirty="0">
                <a:latin typeface="Arial" pitchFamily="34" charset="0"/>
                <a:cs typeface="Arial" pitchFamily="34" charset="0"/>
              </a:rPr>
              <a:t> ve </a:t>
            </a:r>
            <a:r>
              <a:rPr lang="tr-TR" altLang="tr-TR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tecrit</a:t>
            </a:r>
            <a:r>
              <a:rPr lang="tr-TR" alt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altLang="tr-TR" dirty="0" smtClean="0">
                <a:latin typeface="Arial" pitchFamily="34" charset="0"/>
                <a:cs typeface="Arial" pitchFamily="34" charset="0"/>
              </a:rPr>
              <a:t>uygulaması.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76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467544" y="332656"/>
            <a:ext cx="6696744" cy="60486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 marL="342900" indent="-3429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defRPr/>
            </a:pPr>
            <a:r>
              <a:rPr lang="tr-TR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Enfeksiyon hastalıklarına ilişkin kısa tarihçe: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defRPr/>
            </a:pPr>
            <a:r>
              <a:rPr lang="tr-TR" altLang="tr-TR" dirty="0" smtClean="0">
                <a:latin typeface="Arial" pitchFamily="34" charset="0"/>
                <a:cs typeface="Arial" pitchFamily="34" charset="0"/>
              </a:rPr>
              <a:t>Hastalıkların </a:t>
            </a:r>
            <a:r>
              <a:rPr lang="tr-TR" altLang="tr-TR" dirty="0">
                <a:latin typeface="Arial" pitchFamily="34" charset="0"/>
                <a:cs typeface="Arial" pitchFamily="34" charset="0"/>
              </a:rPr>
              <a:t>insandan insana </a:t>
            </a:r>
            <a:r>
              <a:rPr lang="tr-TR" altLang="tr-TR" dirty="0" smtClean="0">
                <a:latin typeface="Arial" pitchFamily="34" charset="0"/>
                <a:cs typeface="Arial" pitchFamily="34" charset="0"/>
              </a:rPr>
              <a:t>bulaşmasına </a:t>
            </a:r>
            <a:r>
              <a:rPr lang="tr-TR" altLang="tr-TR" dirty="0">
                <a:latin typeface="Arial" pitchFamily="34" charset="0"/>
                <a:cs typeface="Arial" pitchFamily="34" charset="0"/>
              </a:rPr>
              <a:t>neden olan </a:t>
            </a:r>
            <a:r>
              <a:rPr lang="tr-TR" altLang="tr-TR" dirty="0" smtClean="0">
                <a:latin typeface="Arial" pitchFamily="34" charset="0"/>
                <a:cs typeface="Arial" pitchFamily="34" charset="0"/>
              </a:rPr>
              <a:t>şey neydi, </a:t>
            </a:r>
            <a:r>
              <a:rPr lang="tr-TR" altLang="tr-TR" dirty="0">
                <a:latin typeface="Arial" pitchFamily="34" charset="0"/>
                <a:cs typeface="Arial" pitchFamily="34" charset="0"/>
              </a:rPr>
              <a:t>somut olarak </a:t>
            </a:r>
            <a:r>
              <a:rPr lang="tr-TR" altLang="tr-TR" dirty="0" smtClean="0">
                <a:latin typeface="Arial" pitchFamily="34" charset="0"/>
                <a:cs typeface="Arial" pitchFamily="34" charset="0"/>
              </a:rPr>
              <a:t>bilinmiyordu.</a:t>
            </a:r>
          </a:p>
          <a:p>
            <a:pPr marL="358775" indent="-358775">
              <a:spcBef>
                <a:spcPts val="600"/>
              </a:spcBef>
              <a:spcAft>
                <a:spcPts val="600"/>
              </a:spcAft>
              <a:defRPr/>
            </a:pPr>
            <a:r>
              <a:rPr lang="tr-TR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İbni </a:t>
            </a:r>
            <a:r>
              <a:rPr lang="tr-TR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Sina </a:t>
            </a:r>
            <a:r>
              <a:rPr lang="tr-TR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tr-TR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980-1037)</a:t>
            </a:r>
          </a:p>
          <a:p>
            <a:pPr marL="358775" indent="-3587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tr-TR" dirty="0">
                <a:latin typeface="Arial" pitchFamily="34" charset="0"/>
                <a:cs typeface="Arial" pitchFamily="34" charset="0"/>
              </a:rPr>
              <a:t>“</a:t>
            </a:r>
            <a:r>
              <a:rPr lang="tr-TR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Hastalıkları yapan bir kurtçuktur, </a:t>
            </a:r>
            <a:r>
              <a:rPr lang="tr-TR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 </a:t>
            </a:r>
            <a:r>
              <a:rPr lang="tr-TR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yazık ki elimizde onları görmemize yarayacak bir alet yok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.”</a:t>
            </a:r>
          </a:p>
          <a:p>
            <a:pPr marL="358775" indent="-358775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tr-TR" altLang="tr-TR" dirty="0">
                <a:latin typeface="Arial" pitchFamily="34" charset="0"/>
                <a:cs typeface="Arial" pitchFamily="34" charset="0"/>
              </a:rPr>
              <a:t>1546’da: </a:t>
            </a:r>
            <a:r>
              <a:rPr lang="tr-TR" altLang="tr-TR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Fracastorius</a:t>
            </a:r>
            <a:r>
              <a:rPr lang="tr-TR" altLang="tr-TR" dirty="0">
                <a:latin typeface="Arial" pitchFamily="34" charset="0"/>
                <a:cs typeface="Arial" pitchFamily="34" charset="0"/>
              </a:rPr>
              <a:t> bulaşıcı hastalık etkenlerinin canlı olduğunu ve doğrudan/dolaylı olarak insanlara bulaşabileceğini ilk kez bildiren İtalyan hekimdir</a:t>
            </a:r>
            <a:r>
              <a:rPr lang="tr-TR" altLang="tr-TR" dirty="0" smtClean="0">
                <a:latin typeface="Arial" pitchFamily="34" charset="0"/>
                <a:cs typeface="Arial" pitchFamily="34" charset="0"/>
              </a:rPr>
              <a:t>.</a:t>
            </a:r>
            <a:endParaRPr lang="tr-TR" altLang="tr-T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2" y="920176"/>
            <a:ext cx="2021419" cy="5101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790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539552" y="322203"/>
            <a:ext cx="7200800" cy="627514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 marL="342900" indent="-3429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tr-TR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Enfeksiyon hastalıklarına ilişkin kısa tarihçe:</a:t>
            </a:r>
          </a:p>
          <a:p>
            <a:pPr>
              <a:lnSpc>
                <a:spcPct val="120000"/>
              </a:lnSpc>
            </a:pPr>
            <a:r>
              <a:rPr lang="tr-TR" altLang="tr-TR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tr-TR" altLang="tr-TR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V. </a:t>
            </a:r>
            <a:r>
              <a:rPr lang="tr-TR" altLang="tr-TR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Leeuwenhoek</a:t>
            </a:r>
            <a:r>
              <a:rPr lang="tr-TR" altLang="tr-TR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altLang="tr-TR" dirty="0">
                <a:latin typeface="Arial" pitchFamily="34" charset="0"/>
                <a:cs typeface="Arial" pitchFamily="34" charset="0"/>
              </a:rPr>
              <a:t>(</a:t>
            </a:r>
            <a:r>
              <a:rPr lang="tr-TR" altLang="tr-TR" dirty="0" smtClean="0">
                <a:latin typeface="Arial" pitchFamily="34" charset="0"/>
                <a:cs typeface="Arial" pitchFamily="34" charset="0"/>
              </a:rPr>
              <a:t>1632-1723, (mikrobiyolojinin babası), yaptığı basit mikroskopla; </a:t>
            </a:r>
            <a:endParaRPr lang="tr-TR" altLang="tr-TR" dirty="0">
              <a:latin typeface="Arial" pitchFamily="34" charset="0"/>
              <a:cs typeface="Arial" pitchFamily="34" charset="0"/>
            </a:endParaRPr>
          </a:p>
          <a:p>
            <a:pPr marL="4000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tr-TR" altLang="tr-TR" dirty="0" smtClean="0">
                <a:latin typeface="Arial" pitchFamily="34" charset="0"/>
                <a:cs typeface="Arial" pitchFamily="34" charset="0"/>
              </a:rPr>
              <a:t>Tatlı </a:t>
            </a:r>
            <a:r>
              <a:rPr lang="tr-TR" altLang="tr-TR" dirty="0">
                <a:latin typeface="Arial" pitchFamily="34" charset="0"/>
                <a:cs typeface="Arial" pitchFamily="34" charset="0"/>
              </a:rPr>
              <a:t>suda yaşayan protozoonları, </a:t>
            </a:r>
          </a:p>
          <a:p>
            <a:pPr marL="4000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tr-TR" altLang="tr-TR" dirty="0" smtClean="0">
                <a:latin typeface="Arial" pitchFamily="34" charset="0"/>
                <a:cs typeface="Arial" pitchFamily="34" charset="0"/>
              </a:rPr>
              <a:t>Biberli </a:t>
            </a:r>
            <a:r>
              <a:rPr lang="tr-TR" altLang="tr-TR" dirty="0">
                <a:latin typeface="Arial" pitchFamily="34" charset="0"/>
                <a:cs typeface="Arial" pitchFamily="34" charset="0"/>
              </a:rPr>
              <a:t>suda bakteri ve mayaları, </a:t>
            </a:r>
          </a:p>
          <a:p>
            <a:pPr marL="3746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tr-TR" altLang="tr-TR" dirty="0" smtClean="0">
                <a:latin typeface="Arial" pitchFamily="34" charset="0"/>
                <a:cs typeface="Arial" pitchFamily="34" charset="0"/>
              </a:rPr>
              <a:t>Dışkıda </a:t>
            </a:r>
            <a:r>
              <a:rPr lang="tr-TR" altLang="tr-TR" b="1" i="1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Giardia </a:t>
            </a:r>
            <a:r>
              <a:rPr lang="tr-TR" altLang="tr-TR" b="1" i="1" dirty="0" err="1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lamblia</a:t>
            </a:r>
            <a:r>
              <a:rPr lang="tr-TR" altLang="tr-TR" dirty="0" err="1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’yı</a:t>
            </a:r>
            <a:r>
              <a:rPr lang="tr-TR" altLang="tr-TR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marL="3746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tr-TR" altLang="tr-TR" dirty="0" smtClean="0">
                <a:latin typeface="Arial" pitchFamily="34" charset="0"/>
                <a:cs typeface="Arial" pitchFamily="34" charset="0"/>
              </a:rPr>
              <a:t>Diş </a:t>
            </a:r>
            <a:r>
              <a:rPr lang="tr-TR" altLang="tr-TR" dirty="0">
                <a:latin typeface="Arial" pitchFamily="34" charset="0"/>
                <a:cs typeface="Arial" pitchFamily="34" charset="0"/>
              </a:rPr>
              <a:t>kirinde çeşitli bakterileri </a:t>
            </a:r>
            <a:r>
              <a:rPr lang="tr-TR" altLang="tr-TR" dirty="0" smtClean="0">
                <a:latin typeface="Arial" pitchFamily="34" charset="0"/>
                <a:cs typeface="Arial" pitchFamily="34" charset="0"/>
              </a:rPr>
              <a:t>görmüş </a:t>
            </a:r>
            <a:r>
              <a:rPr lang="tr-TR" altLang="tr-TR" dirty="0">
                <a:latin typeface="Arial" pitchFamily="34" charset="0"/>
                <a:cs typeface="Arial" pitchFamily="34" charset="0"/>
              </a:rPr>
              <a:t>ve </a:t>
            </a:r>
            <a:r>
              <a:rPr lang="tr-TR" altLang="tr-TR" dirty="0" smtClean="0">
                <a:latin typeface="Arial" pitchFamily="34" charset="0"/>
                <a:cs typeface="Arial" pitchFamily="34" charset="0"/>
              </a:rPr>
              <a:t>isimlendirmiştir </a:t>
            </a:r>
            <a:r>
              <a:rPr lang="tr-TR" altLang="tr-TR" dirty="0">
                <a:latin typeface="Arial" pitchFamily="34" charset="0"/>
                <a:cs typeface="Arial" pitchFamily="34" charset="0"/>
              </a:rPr>
              <a:t>(kok, basil, </a:t>
            </a:r>
            <a:r>
              <a:rPr lang="tr-TR" altLang="tr-TR" dirty="0" smtClean="0">
                <a:latin typeface="Arial" pitchFamily="34" charset="0"/>
                <a:cs typeface="Arial" pitchFamily="34" charset="0"/>
              </a:rPr>
              <a:t>spiral gibi). 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tr-TR" altLang="tr-TR" dirty="0" smtClean="0">
                <a:latin typeface="Arial" pitchFamily="34" charset="0"/>
                <a:cs typeface="Arial" pitchFamily="34" charset="0"/>
              </a:rPr>
              <a:t>Mikroorganizmaları </a:t>
            </a:r>
            <a:r>
              <a:rPr lang="tr-TR" altLang="tr-TR" b="1" dirty="0" smtClean="0">
                <a:latin typeface="Arial" pitchFamily="34" charset="0"/>
                <a:cs typeface="Arial" pitchFamily="34" charset="0"/>
              </a:rPr>
              <a:t>6 grupta </a:t>
            </a:r>
            <a:r>
              <a:rPr lang="tr-TR" altLang="tr-TR" dirty="0" smtClean="0">
                <a:latin typeface="Arial" pitchFamily="34" charset="0"/>
                <a:cs typeface="Arial" pitchFamily="34" charset="0"/>
              </a:rPr>
              <a:t>topladı:</a:t>
            </a:r>
          </a:p>
          <a:p>
            <a:pPr lvl="1"/>
            <a:r>
              <a:rPr lang="tr-TR" altLang="tr-TR" dirty="0" smtClean="0">
                <a:latin typeface="Arial" pitchFamily="34" charset="0"/>
                <a:cs typeface="Arial" pitchFamily="34" charset="0"/>
              </a:rPr>
              <a:t>1. Funguslar </a:t>
            </a:r>
          </a:p>
          <a:p>
            <a:pPr lvl="1"/>
            <a:r>
              <a:rPr lang="tr-TR" altLang="tr-TR" dirty="0" smtClean="0">
                <a:latin typeface="Arial" pitchFamily="34" charset="0"/>
                <a:cs typeface="Arial" pitchFamily="34" charset="0"/>
              </a:rPr>
              <a:t>2. Protozoonlar </a:t>
            </a:r>
          </a:p>
          <a:p>
            <a:pPr lvl="1"/>
            <a:r>
              <a:rPr lang="tr-TR" altLang="tr-TR" dirty="0" smtClean="0">
                <a:latin typeface="Arial" pitchFamily="34" charset="0"/>
                <a:cs typeface="Arial" pitchFamily="34" charset="0"/>
              </a:rPr>
              <a:t>3. Algler </a:t>
            </a:r>
          </a:p>
          <a:p>
            <a:pPr lvl="1"/>
            <a:r>
              <a:rPr lang="tr-TR" altLang="tr-TR" dirty="0" smtClean="0">
                <a:latin typeface="Arial" pitchFamily="34" charset="0"/>
                <a:cs typeface="Arial" pitchFamily="34" charset="0"/>
              </a:rPr>
              <a:t>4. Bakteriler </a:t>
            </a:r>
          </a:p>
          <a:p>
            <a:pPr lvl="1"/>
            <a:r>
              <a:rPr lang="tr-TR" altLang="tr-TR" dirty="0" smtClean="0">
                <a:latin typeface="Arial" pitchFamily="34" charset="0"/>
                <a:cs typeface="Arial" pitchFamily="34" charset="0"/>
              </a:rPr>
              <a:t>5. Arkeler </a:t>
            </a:r>
          </a:p>
          <a:p>
            <a:pPr lvl="1"/>
            <a:r>
              <a:rPr lang="tr-TR" altLang="tr-TR" dirty="0" smtClean="0">
                <a:latin typeface="Arial" pitchFamily="34" charset="0"/>
                <a:cs typeface="Arial" pitchFamily="34" charset="0"/>
              </a:rPr>
              <a:t>6. Küçük hayvanlar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1268760"/>
            <a:ext cx="2088232" cy="497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953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467544" y="476672"/>
            <a:ext cx="6696744" cy="576064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 marL="342900" indent="-3429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tr-TR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Enfeksiyon hastalıklarına ilişkin kısa tarihçe: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tr-TR" altLang="tr-TR" sz="2200" dirty="0" smtClean="0">
                <a:latin typeface="Arial" pitchFamily="34" charset="0"/>
                <a:cs typeface="Arial" pitchFamily="34" charset="0"/>
              </a:rPr>
              <a:t>Mikrobiyolojinin </a:t>
            </a:r>
            <a:r>
              <a:rPr lang="tr-TR" altLang="tr-TR" sz="2200" dirty="0">
                <a:latin typeface="Arial" pitchFamily="34" charset="0"/>
                <a:cs typeface="Arial" pitchFamily="34" charset="0"/>
              </a:rPr>
              <a:t>asıl gelişimi 1850-1880 </a:t>
            </a:r>
            <a:r>
              <a:rPr lang="tr-TR" altLang="tr-TR" sz="2200" dirty="0" smtClean="0">
                <a:latin typeface="Arial" pitchFamily="34" charset="0"/>
                <a:cs typeface="Arial" pitchFamily="34" charset="0"/>
              </a:rPr>
              <a:t>arasında olmuştur (</a:t>
            </a:r>
            <a:r>
              <a:rPr lang="tr-TR" altLang="tr-TR" sz="2200" b="1" dirty="0" smtClean="0">
                <a:latin typeface="Arial" pitchFamily="34" charset="0"/>
                <a:cs typeface="Arial" pitchFamily="34" charset="0"/>
              </a:rPr>
              <a:t>Pasteur</a:t>
            </a:r>
            <a:r>
              <a:rPr lang="tr-TR" altLang="tr-TR" sz="2200" b="1" dirty="0">
                <a:latin typeface="Arial" pitchFamily="34" charset="0"/>
                <a:cs typeface="Arial" pitchFamily="34" charset="0"/>
              </a:rPr>
              <a:t>, </a:t>
            </a:r>
            <a:r>
              <a:rPr lang="tr-TR" altLang="tr-TR" sz="2200" b="1" dirty="0" err="1">
                <a:latin typeface="Arial" pitchFamily="34" charset="0"/>
                <a:cs typeface="Arial" pitchFamily="34" charset="0"/>
              </a:rPr>
              <a:t>Lister</a:t>
            </a:r>
            <a:r>
              <a:rPr lang="tr-TR" altLang="tr-TR" sz="2200" b="1" dirty="0">
                <a:latin typeface="Arial" pitchFamily="34" charset="0"/>
                <a:cs typeface="Arial" pitchFamily="34" charset="0"/>
              </a:rPr>
              <a:t>, </a:t>
            </a:r>
            <a:r>
              <a:rPr lang="tr-TR" altLang="tr-TR" sz="2200" b="1" dirty="0" smtClean="0">
                <a:latin typeface="Arial" pitchFamily="34" charset="0"/>
                <a:cs typeface="Arial" pitchFamily="34" charset="0"/>
              </a:rPr>
              <a:t>Koch</a:t>
            </a:r>
            <a:r>
              <a:rPr lang="tr-TR" altLang="tr-TR" sz="22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tr-TR" altLang="tr-TR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PASTEUR</a:t>
            </a:r>
            <a:r>
              <a:rPr lang="tr-TR" altLang="tr-TR" sz="22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tr-TR" altLang="tr-TR" sz="2200" dirty="0" err="1" smtClean="0">
                <a:latin typeface="Arial" pitchFamily="34" charset="0"/>
                <a:cs typeface="Arial" pitchFamily="34" charset="0"/>
              </a:rPr>
              <a:t>Fermentasyonda</a:t>
            </a:r>
            <a:r>
              <a:rPr lang="tr-TR" altLang="tr-TR" sz="2200" dirty="0" smtClean="0">
                <a:latin typeface="Arial" pitchFamily="34" charset="0"/>
                <a:cs typeface="Arial" pitchFamily="34" charset="0"/>
              </a:rPr>
              <a:t> M.O.’</a:t>
            </a:r>
            <a:r>
              <a:rPr lang="tr-TR" altLang="tr-TR" sz="2200" dirty="0" err="1" smtClean="0">
                <a:latin typeface="Arial" pitchFamily="34" charset="0"/>
                <a:cs typeface="Arial" pitchFamily="34" charset="0"/>
              </a:rPr>
              <a:t>ların</a:t>
            </a:r>
            <a:r>
              <a:rPr lang="tr-TR" altLang="tr-TR" sz="2200" dirty="0" smtClean="0">
                <a:latin typeface="Arial" pitchFamily="34" charset="0"/>
                <a:cs typeface="Arial" pitchFamily="34" charset="0"/>
              </a:rPr>
              <a:t> rolünü; </a:t>
            </a:r>
            <a:endParaRPr lang="tr-TR" altLang="tr-TR" sz="22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tr-TR" altLang="tr-TR" sz="2200" dirty="0" smtClean="0">
                <a:latin typeface="Arial" pitchFamily="34" charset="0"/>
                <a:cs typeface="Arial" pitchFamily="34" charset="0"/>
              </a:rPr>
              <a:t>Şarap </a:t>
            </a:r>
            <a:r>
              <a:rPr lang="tr-TR" altLang="tr-TR" sz="2200" dirty="0">
                <a:latin typeface="Arial" pitchFamily="34" charset="0"/>
                <a:cs typeface="Arial" pitchFamily="34" charset="0"/>
              </a:rPr>
              <a:t>ve gıdaların bozulmasından </a:t>
            </a:r>
            <a:r>
              <a:rPr lang="tr-TR" altLang="tr-TR" sz="2200" dirty="0" smtClean="0">
                <a:latin typeface="Arial" pitchFamily="34" charset="0"/>
                <a:cs typeface="Arial" pitchFamily="34" charset="0"/>
              </a:rPr>
              <a:t>M.O.’</a:t>
            </a:r>
            <a:r>
              <a:rPr lang="tr-TR" altLang="tr-TR" sz="2200" dirty="0" err="1" smtClean="0">
                <a:latin typeface="Arial" pitchFamily="34" charset="0"/>
                <a:cs typeface="Arial" pitchFamily="34" charset="0"/>
              </a:rPr>
              <a:t>ların</a:t>
            </a:r>
            <a:r>
              <a:rPr lang="tr-TR" altLang="tr-TR" sz="2200" dirty="0" smtClean="0">
                <a:latin typeface="Arial" pitchFamily="34" charset="0"/>
                <a:cs typeface="Arial" pitchFamily="34" charset="0"/>
              </a:rPr>
              <a:t> sorumlu olduğunu;</a:t>
            </a:r>
            <a:endParaRPr lang="tr-TR" altLang="tr-TR" sz="22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tr-TR" altLang="tr-TR" sz="2200" dirty="0">
                <a:latin typeface="Arial" pitchFamily="34" charset="0"/>
                <a:cs typeface="Arial" pitchFamily="34" charset="0"/>
              </a:rPr>
              <a:t>Süt </a:t>
            </a:r>
            <a:r>
              <a:rPr lang="tr-TR" altLang="tr-TR" sz="2200" dirty="0" smtClean="0">
                <a:latin typeface="Arial" pitchFamily="34" charset="0"/>
                <a:cs typeface="Arial" pitchFamily="34" charset="0"/>
              </a:rPr>
              <a:t>vb. </a:t>
            </a:r>
            <a:r>
              <a:rPr lang="tr-TR" altLang="tr-TR" sz="2200" dirty="0">
                <a:latin typeface="Arial" pitchFamily="34" charset="0"/>
                <a:cs typeface="Arial" pitchFamily="34" charset="0"/>
              </a:rPr>
              <a:t>içecekleri 60</a:t>
            </a:r>
            <a:r>
              <a:rPr lang="tr-TR" altLang="tr-TR" sz="2200" baseline="30000" dirty="0">
                <a:latin typeface="Arial" pitchFamily="34" charset="0"/>
                <a:cs typeface="Arial" pitchFamily="34" charset="0"/>
              </a:rPr>
              <a:t>o</a:t>
            </a:r>
            <a:r>
              <a:rPr lang="tr-TR" altLang="tr-TR" sz="2200" dirty="0">
                <a:latin typeface="Arial" pitchFamily="34" charset="0"/>
                <a:cs typeface="Arial" pitchFamily="34" charset="0"/>
              </a:rPr>
              <a:t>C ısıtmakla bozulmanın önlendiğini gösterdi </a:t>
            </a:r>
            <a:r>
              <a:rPr lang="tr-TR" altLang="tr-TR" sz="22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tr-TR" altLang="tr-TR" sz="22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Pastörizasyon,</a:t>
            </a:r>
            <a:r>
              <a:rPr lang="tr-TR" altLang="tr-TR" sz="2200" dirty="0" smtClean="0">
                <a:latin typeface="Arial" pitchFamily="34" charset="0"/>
                <a:cs typeface="Arial" pitchFamily="34" charset="0"/>
              </a:rPr>
              <a:t> 1864).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tr-TR" altLang="tr-TR" sz="2200" dirty="0">
                <a:latin typeface="Arial" pitchFamily="34" charset="0"/>
                <a:cs typeface="Arial" pitchFamily="34" charset="0"/>
              </a:rPr>
              <a:t>Kuduz aşısını buldu ve </a:t>
            </a:r>
            <a:r>
              <a:rPr lang="tr-TR" altLang="tr-TR" sz="2200" dirty="0" smtClean="0">
                <a:latin typeface="Arial" pitchFamily="34" charset="0"/>
                <a:cs typeface="Arial" pitchFamily="34" charset="0"/>
              </a:rPr>
              <a:t>uyguladı </a:t>
            </a:r>
            <a:r>
              <a:rPr lang="tr-TR" altLang="tr-TR" sz="2200" dirty="0">
                <a:latin typeface="Arial" pitchFamily="34" charset="0"/>
                <a:cs typeface="Arial" pitchFamily="34" charset="0"/>
              </a:rPr>
              <a:t>(1885).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tr-TR" altLang="tr-TR" sz="2200" dirty="0">
                <a:latin typeface="Arial" pitchFamily="34" charset="0"/>
                <a:cs typeface="Arial" pitchFamily="34" charset="0"/>
              </a:rPr>
              <a:t>Tavuk kolerası ve şarbon aşılarını buldu.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tr-TR" altLang="tr-TR" sz="2200" dirty="0">
                <a:latin typeface="Arial" pitchFamily="34" charset="0"/>
                <a:cs typeface="Arial" pitchFamily="34" charset="0"/>
              </a:rPr>
              <a:t>Oksijenin mikroorganizma üremesi üzerindeki etkilerini ortaya koydu (</a:t>
            </a:r>
            <a:r>
              <a:rPr lang="tr-TR" altLang="tr-TR" sz="2200" b="1" dirty="0" err="1">
                <a:latin typeface="Arial" pitchFamily="34" charset="0"/>
                <a:cs typeface="Arial" pitchFamily="34" charset="0"/>
              </a:rPr>
              <a:t>aerob-anaerob</a:t>
            </a:r>
            <a:r>
              <a:rPr lang="tr-TR" altLang="tr-TR" sz="2200" dirty="0" smtClean="0">
                <a:latin typeface="Arial" pitchFamily="34" charset="0"/>
                <a:cs typeface="Arial" pitchFamily="34" charset="0"/>
              </a:rPr>
              <a:t>).</a:t>
            </a:r>
            <a:endParaRPr lang="tr-TR" altLang="tr-TR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1414202"/>
            <a:ext cx="2376264" cy="482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69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539552" y="908720"/>
            <a:ext cx="6408712" cy="496855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 marL="342900" indent="-3429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Enfeksiyon hastalıklarına ilişkin kısa tarihçe: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altLang="tr-TR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Joseph </a:t>
            </a:r>
            <a:r>
              <a:rPr lang="tr-TR" altLang="tr-TR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Lister</a:t>
            </a:r>
            <a:r>
              <a:rPr lang="tr-TR" altLang="tr-TR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(1827-1912</a:t>
            </a:r>
            <a:r>
              <a:rPr lang="tr-TR" altLang="tr-TR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altLang="tr-TR" dirty="0">
                <a:latin typeface="Arial" pitchFamily="34" charset="0"/>
                <a:cs typeface="Arial" pitchFamily="34" charset="0"/>
              </a:rPr>
              <a:t>Cerrahide ilk defa </a:t>
            </a:r>
            <a:r>
              <a:rPr lang="tr-TR" altLang="tr-TR" b="1" u="sng" dirty="0">
                <a:latin typeface="Arial" pitchFamily="34" charset="0"/>
                <a:cs typeface="Arial" pitchFamily="34" charset="0"/>
              </a:rPr>
              <a:t>antisepsi</a:t>
            </a:r>
            <a:r>
              <a:rPr lang="tr-TR" altLang="tr-TR" dirty="0">
                <a:latin typeface="Arial" pitchFamily="34" charset="0"/>
                <a:cs typeface="Arial" pitchFamily="34" charset="0"/>
              </a:rPr>
              <a:t> uygulamasını </a:t>
            </a:r>
            <a:r>
              <a:rPr lang="tr-TR" altLang="tr-TR" dirty="0" smtClean="0">
                <a:latin typeface="Arial" pitchFamily="34" charset="0"/>
                <a:cs typeface="Arial" pitchFamily="34" charset="0"/>
              </a:rPr>
              <a:t>başlatan İngiliz doktor. Ameliyat </a:t>
            </a:r>
            <a:r>
              <a:rPr lang="tr-TR" altLang="tr-TR" dirty="0">
                <a:latin typeface="Arial" pitchFamily="34" charset="0"/>
                <a:cs typeface="Arial" pitchFamily="34" charset="0"/>
              </a:rPr>
              <a:t>sonrası ölümleri %</a:t>
            </a:r>
            <a:r>
              <a:rPr lang="tr-TR" altLang="tr-TR" dirty="0" smtClean="0">
                <a:latin typeface="Arial" pitchFamily="34" charset="0"/>
                <a:cs typeface="Arial" pitchFamily="34" charset="0"/>
              </a:rPr>
              <a:t>15’lere düşürdü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altLang="tr-TR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Ignaz</a:t>
            </a:r>
            <a:r>
              <a:rPr lang="tr-TR" altLang="tr-TR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P. </a:t>
            </a:r>
            <a:r>
              <a:rPr lang="tr-TR" altLang="tr-TR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Semmelweis</a:t>
            </a:r>
            <a:r>
              <a:rPr lang="tr-TR" altLang="tr-TR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(1815-1865)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altLang="tr-TR" dirty="0" smtClean="0">
                <a:latin typeface="Arial" pitchFamily="34" charset="0"/>
                <a:cs typeface="Arial" pitchFamily="34" charset="0"/>
              </a:rPr>
              <a:t>Doğum kliniğinde çalışan Macar asıllı doktor. </a:t>
            </a:r>
            <a:r>
              <a:rPr lang="tr-TR" altLang="tr-TR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El yıkamakla </a:t>
            </a:r>
            <a:r>
              <a:rPr lang="tr-TR" altLang="tr-TR" dirty="0" smtClean="0">
                <a:latin typeface="Arial" pitchFamily="34" charset="0"/>
                <a:cs typeface="Arial" pitchFamily="34" charset="0"/>
              </a:rPr>
              <a:t>hastalıkların yayılmasının engelleneceğini savunan ve bunu ispatlayan ilk kişi (1850)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48" y="1556792"/>
            <a:ext cx="1762125" cy="4105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425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323528" y="836712"/>
            <a:ext cx="8712968" cy="576064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 marL="342900" indent="-3429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Enfeksiyon hastalıklarına ilişkin kısa tarihçe: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altLang="tr-TR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Robert </a:t>
            </a:r>
            <a:r>
              <a:rPr lang="tr-TR" altLang="tr-TR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Koch (1843-1910)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altLang="tr-TR" sz="2300" dirty="0" smtClean="0">
                <a:latin typeface="Arial" pitchFamily="34" charset="0"/>
                <a:cs typeface="Arial" pitchFamily="34" charset="0"/>
              </a:rPr>
              <a:t>Modern mikrobiyoloji Koch ile başlar.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altLang="tr-TR" sz="2300" i="1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tr-TR" altLang="tr-TR" sz="2300" i="1" dirty="0">
                <a:latin typeface="Arial" pitchFamily="34" charset="0"/>
                <a:cs typeface="Arial" pitchFamily="34" charset="0"/>
              </a:rPr>
              <a:t>. anthracis</a:t>
            </a:r>
            <a:r>
              <a:rPr lang="tr-TR" altLang="tr-TR" sz="2300" dirty="0">
                <a:latin typeface="Arial" pitchFamily="34" charset="0"/>
                <a:cs typeface="Arial" pitchFamily="34" charset="0"/>
              </a:rPr>
              <a:t>’i  </a:t>
            </a:r>
            <a:r>
              <a:rPr lang="tr-TR" altLang="tr-TR" sz="2300" dirty="0" smtClean="0">
                <a:latin typeface="Arial" pitchFamily="34" charset="0"/>
                <a:cs typeface="Arial" pitchFamily="34" charset="0"/>
              </a:rPr>
              <a:t>buldu (</a:t>
            </a:r>
            <a:r>
              <a:rPr lang="tr-TR" altLang="tr-TR" sz="2300" dirty="0">
                <a:latin typeface="Arial" pitchFamily="34" charset="0"/>
                <a:cs typeface="Arial" pitchFamily="34" charset="0"/>
              </a:rPr>
              <a:t>1876</a:t>
            </a:r>
            <a:r>
              <a:rPr lang="tr-TR" altLang="tr-TR" sz="2300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altLang="tr-TR" sz="2300" b="1" i="1" dirty="0" smtClean="0">
                <a:latin typeface="Arial" pitchFamily="34" charset="0"/>
                <a:cs typeface="Arial" pitchFamily="34" charset="0"/>
              </a:rPr>
              <a:t>Mycobacterium </a:t>
            </a:r>
            <a:r>
              <a:rPr lang="tr-TR" altLang="tr-TR" sz="2300" b="1" i="1" dirty="0" err="1" smtClean="0">
                <a:latin typeface="Arial" pitchFamily="34" charset="0"/>
                <a:cs typeface="Arial" pitchFamily="34" charset="0"/>
              </a:rPr>
              <a:t>tuberculosis’</a:t>
            </a:r>
            <a:r>
              <a:rPr lang="tr-TR" altLang="tr-TR" sz="23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tr-TR" altLang="tr-TR" sz="2300" b="1" i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tr-TR" altLang="tr-TR" sz="2300" dirty="0" smtClean="0">
                <a:latin typeface="Arial" pitchFamily="34" charset="0"/>
                <a:cs typeface="Arial" pitchFamily="34" charset="0"/>
              </a:rPr>
              <a:t>keşfetti (1881);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altLang="tr-TR" sz="2300" u="sng" dirty="0" smtClean="0">
                <a:latin typeface="Arial" pitchFamily="34" charset="0"/>
                <a:cs typeface="Arial" pitchFamily="34" charset="0"/>
              </a:rPr>
              <a:t>Katı </a:t>
            </a:r>
            <a:r>
              <a:rPr lang="tr-TR" altLang="tr-TR" sz="2300" u="sng" dirty="0" err="1" smtClean="0">
                <a:latin typeface="Arial" pitchFamily="34" charset="0"/>
                <a:cs typeface="Arial" pitchFamily="34" charset="0"/>
              </a:rPr>
              <a:t>besiyeri</a:t>
            </a:r>
            <a:r>
              <a:rPr lang="tr-TR" altLang="tr-TR" sz="2300" dirty="0" smtClean="0">
                <a:latin typeface="Arial" pitchFamily="34" charset="0"/>
                <a:cs typeface="Arial" pitchFamily="34" charset="0"/>
              </a:rPr>
              <a:t> yaptı ve </a:t>
            </a:r>
            <a:r>
              <a:rPr lang="tr-TR" altLang="tr-TR" sz="2300" dirty="0">
                <a:latin typeface="Arial" pitchFamily="34" charset="0"/>
                <a:cs typeface="Arial" pitchFamily="34" charset="0"/>
              </a:rPr>
              <a:t>saf kültür elde etti </a:t>
            </a:r>
            <a:r>
              <a:rPr lang="tr-TR" altLang="tr-TR" sz="23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tr-TR" altLang="tr-TR" sz="2300" dirty="0">
                <a:latin typeface="Arial" pitchFamily="34" charset="0"/>
                <a:cs typeface="Arial" pitchFamily="34" charset="0"/>
              </a:rPr>
              <a:t>1881</a:t>
            </a:r>
            <a:r>
              <a:rPr lang="tr-TR" altLang="tr-TR" sz="2300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altLang="tr-TR" sz="2300" dirty="0" smtClean="0">
                <a:latin typeface="Arial" pitchFamily="34" charset="0"/>
                <a:cs typeface="Arial" pitchFamily="34" charset="0"/>
              </a:rPr>
              <a:t>Kolera </a:t>
            </a:r>
            <a:r>
              <a:rPr lang="tr-TR" altLang="tr-TR" sz="2300" dirty="0">
                <a:latin typeface="Arial" pitchFamily="34" charset="0"/>
                <a:cs typeface="Arial" pitchFamily="34" charset="0"/>
              </a:rPr>
              <a:t>etkenini (</a:t>
            </a:r>
            <a:r>
              <a:rPr lang="tr-TR" altLang="tr-TR" sz="2300" i="1" dirty="0">
                <a:latin typeface="Arial" pitchFamily="34" charset="0"/>
                <a:cs typeface="Arial" pitchFamily="34" charset="0"/>
              </a:rPr>
              <a:t>V. </a:t>
            </a:r>
            <a:r>
              <a:rPr lang="tr-TR" altLang="tr-TR" sz="2300" i="1" dirty="0" smtClean="0">
                <a:latin typeface="Arial" pitchFamily="34" charset="0"/>
                <a:cs typeface="Arial" pitchFamily="34" charset="0"/>
              </a:rPr>
              <a:t>cholerae</a:t>
            </a:r>
            <a:r>
              <a:rPr lang="tr-TR" altLang="tr-TR" sz="23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tr-TR" altLang="tr-TR" sz="2300" dirty="0">
                <a:latin typeface="Arial" pitchFamily="34" charset="0"/>
                <a:cs typeface="Arial" pitchFamily="34" charset="0"/>
              </a:rPr>
              <a:t>buldu.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altLang="tr-TR" sz="2300" dirty="0" smtClean="0">
                <a:latin typeface="Arial" pitchFamily="34" charset="0"/>
                <a:cs typeface="Arial" pitchFamily="34" charset="0"/>
              </a:rPr>
              <a:t>Koch </a:t>
            </a:r>
            <a:r>
              <a:rPr lang="tr-TR" altLang="tr-TR" sz="2300" dirty="0">
                <a:latin typeface="Arial" pitchFamily="34" charset="0"/>
                <a:cs typeface="Arial" pitchFamily="34" charset="0"/>
              </a:rPr>
              <a:t>postulatını (Koch kuralları) belirledi (1882</a:t>
            </a:r>
            <a:r>
              <a:rPr lang="tr-TR" altLang="tr-TR" sz="2300" dirty="0" smtClean="0">
                <a:latin typeface="Arial" pitchFamily="34" charset="0"/>
                <a:cs typeface="Arial" pitchFamily="34" charset="0"/>
              </a:rPr>
              <a:t>), </a:t>
            </a:r>
            <a:r>
              <a:rPr lang="tr-TR" altLang="tr-TR" sz="2300" dirty="0" err="1" smtClean="0">
                <a:latin typeface="Arial" pitchFamily="34" charset="0"/>
                <a:cs typeface="Arial" pitchFamily="34" charset="0"/>
              </a:rPr>
              <a:t>mo</a:t>
            </a:r>
            <a:r>
              <a:rPr lang="tr-TR" altLang="tr-TR" sz="2300" dirty="0" smtClean="0">
                <a:latin typeface="Arial" pitchFamily="34" charset="0"/>
                <a:cs typeface="Arial" pitchFamily="34" charset="0"/>
              </a:rPr>
              <a:t> ve hastalık arasındaki ilişkiyi açıklar: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altLang="tr-TR" sz="1800" dirty="0">
                <a:latin typeface="Arial" pitchFamily="34" charset="0"/>
                <a:cs typeface="Arial" pitchFamily="34" charset="0"/>
              </a:rPr>
              <a:t>Mikroorganizma </a:t>
            </a:r>
            <a:r>
              <a:rPr lang="tr-TR" altLang="tr-TR" sz="1800" dirty="0" smtClean="0">
                <a:latin typeface="Arial" pitchFamily="34" charset="0"/>
                <a:cs typeface="Arial" pitchFamily="34" charset="0"/>
              </a:rPr>
              <a:t>hastalarda bulunmalı.</a:t>
            </a:r>
            <a:endParaRPr lang="tr-TR" altLang="tr-TR" sz="1800" dirty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altLang="tr-TR" sz="1800" dirty="0" smtClean="0">
                <a:latin typeface="Arial" pitchFamily="34" charset="0"/>
                <a:cs typeface="Arial" pitchFamily="34" charset="0"/>
              </a:rPr>
              <a:t>Organizma, </a:t>
            </a:r>
            <a:r>
              <a:rPr lang="tr-TR" altLang="tr-TR" sz="1800" dirty="0">
                <a:latin typeface="Arial" pitchFamily="34" charset="0"/>
                <a:cs typeface="Arial" pitchFamily="34" charset="0"/>
              </a:rPr>
              <a:t>hastalıklı konakçıdan </a:t>
            </a:r>
            <a:r>
              <a:rPr lang="tr-TR" altLang="tr-TR" sz="1800" dirty="0" smtClean="0">
                <a:latin typeface="Arial" pitchFamily="34" charset="0"/>
                <a:cs typeface="Arial" pitchFamily="34" charset="0"/>
              </a:rPr>
              <a:t>saf kültür halinde izole edilmeli.</a:t>
            </a:r>
            <a:endParaRPr lang="tr-TR" altLang="tr-TR" sz="1800" dirty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altLang="tr-TR" sz="1800" dirty="0" smtClean="0">
                <a:latin typeface="Arial" pitchFamily="34" charset="0"/>
                <a:cs typeface="Arial" pitchFamily="34" charset="0"/>
              </a:rPr>
              <a:t>İzole edilen bu organizma sağlıklı </a:t>
            </a:r>
            <a:r>
              <a:rPr lang="tr-TR" altLang="tr-TR" sz="1800" dirty="0">
                <a:latin typeface="Arial" pitchFamily="34" charset="0"/>
                <a:cs typeface="Arial" pitchFamily="34" charset="0"/>
              </a:rPr>
              <a:t>konağa </a:t>
            </a:r>
            <a:r>
              <a:rPr lang="tr-TR" altLang="tr-TR" sz="1800" dirty="0" smtClean="0">
                <a:latin typeface="Arial" pitchFamily="34" charset="0"/>
                <a:cs typeface="Arial" pitchFamily="34" charset="0"/>
              </a:rPr>
              <a:t>verildiğinde </a:t>
            </a:r>
            <a:r>
              <a:rPr lang="tr-TR" altLang="tr-TR" sz="1800" dirty="0">
                <a:latin typeface="Arial" pitchFamily="34" charset="0"/>
                <a:cs typeface="Arial" pitchFamily="34" charset="0"/>
              </a:rPr>
              <a:t>aynı hastalığı </a:t>
            </a:r>
            <a:r>
              <a:rPr lang="tr-TR" altLang="tr-TR" sz="1800" dirty="0" smtClean="0">
                <a:latin typeface="Arial" pitchFamily="34" charset="0"/>
                <a:cs typeface="Arial" pitchFamily="34" charset="0"/>
              </a:rPr>
              <a:t>yapmalı.</a:t>
            </a:r>
            <a:endParaRPr lang="tr-TR" altLang="tr-TR" sz="1800" dirty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altLang="tr-TR" sz="1800" dirty="0" smtClean="0">
                <a:latin typeface="Arial" pitchFamily="34" charset="0"/>
                <a:cs typeface="Arial" pitchFamily="34" charset="0"/>
              </a:rPr>
              <a:t>Organizma, </a:t>
            </a:r>
            <a:r>
              <a:rPr lang="tr-TR" altLang="tr-TR" sz="1800" dirty="0">
                <a:latin typeface="Arial" pitchFamily="34" charset="0"/>
                <a:cs typeface="Arial" pitchFamily="34" charset="0"/>
              </a:rPr>
              <a:t>deneysel olarak enfekte </a:t>
            </a:r>
            <a:r>
              <a:rPr lang="tr-TR" altLang="tr-TR" sz="1800" dirty="0" smtClean="0">
                <a:latin typeface="Arial" pitchFamily="34" charset="0"/>
                <a:cs typeface="Arial" pitchFamily="34" charset="0"/>
              </a:rPr>
              <a:t>konakçılardan yeniden </a:t>
            </a:r>
            <a:r>
              <a:rPr lang="tr-TR" altLang="tr-TR" sz="1800" dirty="0">
                <a:latin typeface="Arial" pitchFamily="34" charset="0"/>
                <a:cs typeface="Arial" pitchFamily="34" charset="0"/>
              </a:rPr>
              <a:t>izole </a:t>
            </a:r>
            <a:r>
              <a:rPr lang="tr-TR" altLang="tr-TR" sz="1800" dirty="0" smtClean="0">
                <a:latin typeface="Arial" pitchFamily="34" charset="0"/>
                <a:cs typeface="Arial" pitchFamily="34" charset="0"/>
              </a:rPr>
              <a:t>edilmeli…</a:t>
            </a:r>
            <a:endParaRPr lang="tr-TR" altLang="tr-T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960" y="1196752"/>
            <a:ext cx="2014536" cy="3264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51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611560" y="404664"/>
            <a:ext cx="7776864" cy="60486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 marL="342900" indent="-3429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>
              <a:spcAft>
                <a:spcPts val="600"/>
              </a:spcAft>
            </a:pPr>
            <a:r>
              <a:rPr lang="tr-TR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Enfeksiyon hastalıklarına ilişkin kısa tarihçe</a:t>
            </a:r>
            <a:endParaRPr lang="tr-TR" altLang="tr-TR" sz="26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tr-TR" altLang="tr-TR" sz="2600" dirty="0" smtClean="0">
                <a:latin typeface="Arial" pitchFamily="34" charset="0"/>
                <a:cs typeface="Arial" pitchFamily="34" charset="0"/>
              </a:rPr>
              <a:t>19</a:t>
            </a:r>
            <a:r>
              <a:rPr lang="tr-TR" altLang="tr-TR" sz="2600" dirty="0">
                <a:latin typeface="Arial" pitchFamily="34" charset="0"/>
                <a:cs typeface="Arial" pitchFamily="34" charset="0"/>
              </a:rPr>
              <a:t>. yüzyılın son </a:t>
            </a:r>
            <a:r>
              <a:rPr lang="tr-TR" altLang="tr-TR" sz="2600" dirty="0" smtClean="0">
                <a:latin typeface="Arial" pitchFamily="34" charset="0"/>
                <a:cs typeface="Arial" pitchFamily="34" charset="0"/>
              </a:rPr>
              <a:t>15 yılı mikrobiyolojide </a:t>
            </a:r>
            <a:r>
              <a:rPr lang="tr-TR" altLang="tr-TR" sz="2600" dirty="0">
                <a:latin typeface="Arial" pitchFamily="34" charset="0"/>
                <a:cs typeface="Arial" pitchFamily="34" charset="0"/>
              </a:rPr>
              <a:t>çeşitli buluşların birbirini izlediği parlak yıllar oldu: </a:t>
            </a:r>
          </a:p>
          <a:p>
            <a:pPr lvl="2">
              <a:spcAft>
                <a:spcPts val="600"/>
              </a:spcAft>
            </a:pPr>
            <a:r>
              <a:rPr lang="tr-TR" altLang="tr-TR" sz="2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Hansen</a:t>
            </a:r>
            <a:r>
              <a:rPr lang="tr-TR" altLang="tr-TR" sz="2600" dirty="0">
                <a:latin typeface="Arial" pitchFamily="34" charset="0"/>
                <a:cs typeface="Arial" pitchFamily="34" charset="0"/>
              </a:rPr>
              <a:t>: Lepra basili</a:t>
            </a:r>
          </a:p>
          <a:p>
            <a:pPr lvl="2">
              <a:spcAft>
                <a:spcPts val="600"/>
              </a:spcAft>
            </a:pPr>
            <a:r>
              <a:rPr lang="tr-TR" altLang="tr-TR" sz="2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Neisser</a:t>
            </a:r>
            <a:r>
              <a:rPr lang="tr-TR" altLang="tr-TR" sz="2600" dirty="0">
                <a:latin typeface="Arial" pitchFamily="34" charset="0"/>
                <a:cs typeface="Arial" pitchFamily="34" charset="0"/>
              </a:rPr>
              <a:t>: Gonokok</a:t>
            </a:r>
          </a:p>
          <a:p>
            <a:pPr lvl="2">
              <a:spcAft>
                <a:spcPts val="600"/>
              </a:spcAft>
            </a:pPr>
            <a:r>
              <a:rPr lang="tr-TR" altLang="tr-TR" sz="2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Ebert</a:t>
            </a:r>
            <a:r>
              <a:rPr lang="tr-TR" altLang="tr-TR" sz="2600" dirty="0">
                <a:latin typeface="Arial" pitchFamily="34" charset="0"/>
                <a:cs typeface="Arial" pitchFamily="34" charset="0"/>
              </a:rPr>
              <a:t>: Tifo basili (</a:t>
            </a:r>
            <a:r>
              <a:rPr lang="tr-TR" altLang="tr-TR" sz="2600" i="1" dirty="0">
                <a:latin typeface="Arial" pitchFamily="34" charset="0"/>
                <a:cs typeface="Arial" pitchFamily="34" charset="0"/>
              </a:rPr>
              <a:t>S. typhi</a:t>
            </a:r>
            <a:r>
              <a:rPr lang="tr-TR" altLang="tr-TR" sz="2600" dirty="0">
                <a:latin typeface="Arial" pitchFamily="34" charset="0"/>
                <a:cs typeface="Arial" pitchFamily="34" charset="0"/>
              </a:rPr>
              <a:t>)</a:t>
            </a:r>
          </a:p>
          <a:p>
            <a:pPr lvl="2">
              <a:spcAft>
                <a:spcPts val="600"/>
              </a:spcAft>
            </a:pPr>
            <a:r>
              <a:rPr lang="tr-TR" altLang="tr-TR" sz="2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Koch</a:t>
            </a:r>
            <a:r>
              <a:rPr lang="tr-TR" altLang="tr-TR" sz="2600" dirty="0">
                <a:latin typeface="Arial" pitchFamily="34" charset="0"/>
                <a:cs typeface="Arial" pitchFamily="34" charset="0"/>
              </a:rPr>
              <a:t>: Tüberküloz basili ve </a:t>
            </a:r>
            <a:r>
              <a:rPr lang="tr-TR" altLang="tr-TR" sz="2600" i="1" dirty="0">
                <a:latin typeface="Arial" pitchFamily="34" charset="0"/>
                <a:cs typeface="Arial" pitchFamily="34" charset="0"/>
              </a:rPr>
              <a:t>V. </a:t>
            </a:r>
            <a:r>
              <a:rPr lang="tr-TR" altLang="tr-TR" sz="2600" i="1" dirty="0" err="1">
                <a:latin typeface="Arial" pitchFamily="34" charset="0"/>
                <a:cs typeface="Arial" pitchFamily="34" charset="0"/>
              </a:rPr>
              <a:t>chlorea</a:t>
            </a:r>
            <a:endParaRPr lang="tr-TR" altLang="tr-TR" sz="2600" i="1" dirty="0">
              <a:latin typeface="Arial" pitchFamily="34" charset="0"/>
              <a:cs typeface="Arial" pitchFamily="34" charset="0"/>
            </a:endParaRPr>
          </a:p>
          <a:p>
            <a:pPr lvl="2">
              <a:spcAft>
                <a:spcPts val="600"/>
              </a:spcAft>
            </a:pPr>
            <a:r>
              <a:rPr lang="tr-TR" altLang="tr-TR" sz="2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Frankel</a:t>
            </a:r>
            <a:r>
              <a:rPr lang="tr-TR" altLang="tr-TR" sz="2600" dirty="0">
                <a:latin typeface="Arial" pitchFamily="34" charset="0"/>
                <a:cs typeface="Arial" pitchFamily="34" charset="0"/>
              </a:rPr>
              <a:t>: Pnömokok</a:t>
            </a:r>
          </a:p>
          <a:p>
            <a:pPr lvl="2">
              <a:spcAft>
                <a:spcPts val="600"/>
              </a:spcAft>
            </a:pPr>
            <a:r>
              <a:rPr lang="tr-TR" altLang="tr-TR" sz="2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Weischelbaum</a:t>
            </a:r>
            <a:r>
              <a:rPr lang="tr-TR" altLang="tr-TR" sz="2600" dirty="0">
                <a:latin typeface="Arial" pitchFamily="34" charset="0"/>
                <a:cs typeface="Arial" pitchFamily="34" charset="0"/>
              </a:rPr>
              <a:t>: Menengokok</a:t>
            </a:r>
          </a:p>
          <a:p>
            <a:pPr lvl="2">
              <a:spcAft>
                <a:spcPts val="600"/>
              </a:spcAft>
            </a:pPr>
            <a:r>
              <a:rPr lang="tr-TR" altLang="tr-TR" sz="2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Bruce</a:t>
            </a:r>
            <a:r>
              <a:rPr lang="tr-TR" altLang="tr-TR" sz="2600" dirty="0">
                <a:latin typeface="Arial" pitchFamily="34" charset="0"/>
                <a:cs typeface="Arial" pitchFamily="34" charset="0"/>
              </a:rPr>
              <a:t>: </a:t>
            </a:r>
            <a:r>
              <a:rPr lang="tr-TR" altLang="tr-TR" sz="2600" i="1" dirty="0">
                <a:latin typeface="Arial" pitchFamily="34" charset="0"/>
                <a:cs typeface="Arial" pitchFamily="34" charset="0"/>
              </a:rPr>
              <a:t>B. </a:t>
            </a:r>
            <a:r>
              <a:rPr lang="tr-TR" altLang="tr-TR" sz="2600" i="1" dirty="0" err="1">
                <a:latin typeface="Arial" pitchFamily="34" charset="0"/>
                <a:cs typeface="Arial" pitchFamily="34" charset="0"/>
              </a:rPr>
              <a:t>melitensis</a:t>
            </a:r>
            <a:endParaRPr lang="tr-TR" altLang="tr-TR" sz="2600" i="1" dirty="0">
              <a:latin typeface="Arial" pitchFamily="34" charset="0"/>
              <a:cs typeface="Arial" pitchFamily="34" charset="0"/>
            </a:endParaRPr>
          </a:p>
          <a:p>
            <a:pPr lvl="2">
              <a:spcAft>
                <a:spcPts val="600"/>
              </a:spcAft>
            </a:pPr>
            <a:r>
              <a:rPr lang="tr-TR" altLang="tr-TR" sz="2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Browsly</a:t>
            </a:r>
            <a:r>
              <a:rPr lang="tr-TR" altLang="tr-TR" sz="2600" dirty="0">
                <a:latin typeface="Arial" pitchFamily="34" charset="0"/>
                <a:cs typeface="Arial" pitchFamily="34" charset="0"/>
              </a:rPr>
              <a:t>: </a:t>
            </a:r>
            <a:r>
              <a:rPr lang="tr-TR" altLang="tr-TR" sz="2600" i="1" dirty="0" err="1">
                <a:latin typeface="Arial" pitchFamily="34" charset="0"/>
                <a:cs typeface="Arial" pitchFamily="34" charset="0"/>
              </a:rPr>
              <a:t>Leishmania</a:t>
            </a:r>
            <a:endParaRPr lang="tr-TR" altLang="tr-TR" sz="2600" i="1" dirty="0">
              <a:latin typeface="Arial" pitchFamily="34" charset="0"/>
              <a:cs typeface="Arial" pitchFamily="34" charset="0"/>
            </a:endParaRPr>
          </a:p>
          <a:p>
            <a:pPr lvl="2">
              <a:spcAft>
                <a:spcPts val="600"/>
              </a:spcAft>
            </a:pPr>
            <a:r>
              <a:rPr lang="tr-TR" altLang="tr-TR" sz="2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Stiles</a:t>
            </a:r>
            <a:r>
              <a:rPr lang="tr-TR" altLang="tr-TR" sz="2600" dirty="0">
                <a:latin typeface="Arial" pitchFamily="34" charset="0"/>
                <a:cs typeface="Arial" pitchFamily="34" charset="0"/>
              </a:rPr>
              <a:t>: </a:t>
            </a:r>
            <a:r>
              <a:rPr lang="tr-TR" altLang="tr-TR" sz="2600" i="1" dirty="0">
                <a:latin typeface="Arial" pitchFamily="34" charset="0"/>
                <a:cs typeface="Arial" pitchFamily="34" charset="0"/>
              </a:rPr>
              <a:t>N. </a:t>
            </a:r>
            <a:r>
              <a:rPr lang="tr-TR" altLang="tr-TR" sz="2600" i="1" dirty="0" err="1">
                <a:latin typeface="Arial" pitchFamily="34" charset="0"/>
                <a:cs typeface="Arial" pitchFamily="34" charset="0"/>
              </a:rPr>
              <a:t>americanus</a:t>
            </a:r>
            <a:endParaRPr lang="tr-TR" altLang="tr-TR" sz="2600" i="1" dirty="0">
              <a:latin typeface="Arial" pitchFamily="34" charset="0"/>
              <a:cs typeface="Arial" pitchFamily="34" charset="0"/>
            </a:endParaRPr>
          </a:p>
          <a:p>
            <a:pPr lvl="2">
              <a:spcAft>
                <a:spcPts val="600"/>
              </a:spcAft>
            </a:pPr>
            <a:r>
              <a:rPr lang="tr-TR" altLang="tr-TR" sz="2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Nicole ve </a:t>
            </a:r>
            <a:r>
              <a:rPr lang="tr-TR" altLang="tr-TR" sz="2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Manceaux</a:t>
            </a:r>
            <a:r>
              <a:rPr lang="tr-TR" altLang="tr-TR" sz="2600" dirty="0">
                <a:latin typeface="Arial" pitchFamily="34" charset="0"/>
                <a:cs typeface="Arial" pitchFamily="34" charset="0"/>
              </a:rPr>
              <a:t>: </a:t>
            </a:r>
            <a:r>
              <a:rPr lang="tr-TR" altLang="tr-TR" sz="2600" i="1" dirty="0">
                <a:latin typeface="Arial" pitchFamily="34" charset="0"/>
                <a:cs typeface="Arial" pitchFamily="34" charset="0"/>
              </a:rPr>
              <a:t>T. gondii</a:t>
            </a:r>
          </a:p>
        </p:txBody>
      </p:sp>
    </p:spTree>
    <p:extLst>
      <p:ext uri="{BB962C8B-B14F-4D97-AF65-F5344CB8AC3E}">
        <p14:creationId xmlns:p14="http://schemas.microsoft.com/office/powerpoint/2010/main" val="171468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790426" y="548680"/>
            <a:ext cx="6877918" cy="489654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 marL="342900" indent="-3429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</a:pPr>
            <a:r>
              <a:rPr lang="tr-TR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Enfeksiyon hastalıklarına ilişkin kısa tarihçe</a:t>
            </a:r>
            <a:endParaRPr lang="tr-TR" altLang="tr-TR" sz="26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1800"/>
              </a:spcBef>
              <a:spcAft>
                <a:spcPts val="600"/>
              </a:spcAft>
            </a:pPr>
            <a:r>
              <a:rPr lang="tr-TR" altLang="tr-TR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Edward </a:t>
            </a:r>
            <a:r>
              <a:rPr lang="tr-TR" altLang="tr-TR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Jenner</a:t>
            </a:r>
            <a:r>
              <a:rPr lang="tr-TR" altLang="tr-TR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(1749-1823</a:t>
            </a:r>
            <a:r>
              <a:rPr lang="tr-TR" altLang="tr-TR" b="1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tr-TR" altLang="tr-TR" dirty="0" smtClean="0">
                <a:latin typeface="Arial" pitchFamily="34" charset="0"/>
                <a:cs typeface="Arial" pitchFamily="34" charset="0"/>
              </a:rPr>
              <a:t>İlk </a:t>
            </a:r>
            <a:r>
              <a:rPr lang="tr-TR" altLang="tr-TR" u="sng" dirty="0" smtClean="0">
                <a:latin typeface="Arial" pitchFamily="34" charset="0"/>
                <a:cs typeface="Arial" pitchFamily="34" charset="0"/>
              </a:rPr>
              <a:t>çiçek aşısını</a:t>
            </a:r>
            <a:r>
              <a:rPr lang="tr-TR" altLang="tr-TR" dirty="0" smtClean="0">
                <a:latin typeface="Arial" pitchFamily="34" charset="0"/>
                <a:cs typeface="Arial" pitchFamily="34" charset="0"/>
              </a:rPr>
              <a:t> uyguladı ve immünoloji biliminin doğmasına neden oldu (1796).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tr-TR" altLang="tr-TR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Paul </a:t>
            </a:r>
            <a:r>
              <a:rPr lang="tr-TR" altLang="tr-TR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Ehrlich</a:t>
            </a:r>
            <a:r>
              <a:rPr lang="tr-TR" altLang="tr-TR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(1854-1915</a:t>
            </a:r>
            <a:r>
              <a:rPr lang="tr-TR" altLang="tr-TR" b="1" dirty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tr-TR" altLang="tr-TR" dirty="0" smtClean="0">
                <a:latin typeface="Arial" pitchFamily="34" charset="0"/>
                <a:cs typeface="Arial" pitchFamily="34" charset="0"/>
              </a:rPr>
              <a:t>ARB yöntemini </a:t>
            </a:r>
            <a:r>
              <a:rPr lang="tr-TR" altLang="tr-TR" dirty="0">
                <a:latin typeface="Arial" pitchFamily="34" charset="0"/>
                <a:cs typeface="Arial" pitchFamily="34" charset="0"/>
              </a:rPr>
              <a:t>geliştirdi (1882)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tr-TR" altLang="tr-TR" dirty="0">
                <a:latin typeface="Arial" pitchFamily="34" charset="0"/>
                <a:cs typeface="Arial" pitchFamily="34" charset="0"/>
              </a:rPr>
              <a:t>1910 da arsenik </a:t>
            </a:r>
            <a:r>
              <a:rPr lang="tr-TR" altLang="tr-TR" dirty="0" smtClean="0">
                <a:latin typeface="Arial" pitchFamily="34" charset="0"/>
                <a:cs typeface="Arial" pitchFamily="34" charset="0"/>
              </a:rPr>
              <a:t>bileşikleriyle sifilis tedavisi 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tr-TR" altLang="tr-TR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Christian</a:t>
            </a:r>
            <a:r>
              <a:rPr lang="tr-TR" altLang="tr-TR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altLang="tr-TR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Gram</a:t>
            </a:r>
            <a:r>
              <a:rPr lang="tr-TR" altLang="tr-TR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tr-TR" altLang="tr-TR" u="sng" dirty="0">
                <a:latin typeface="Arial" pitchFamily="34" charset="0"/>
                <a:cs typeface="Arial" pitchFamily="34" charset="0"/>
              </a:rPr>
              <a:t>Gram boyama</a:t>
            </a:r>
            <a:r>
              <a:rPr lang="tr-TR" alt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altLang="tr-TR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tr-TR" altLang="tr-TR" dirty="0">
                <a:latin typeface="Arial" pitchFamily="34" charset="0"/>
                <a:cs typeface="Arial" pitchFamily="34" charset="0"/>
              </a:rPr>
              <a:t>1884</a:t>
            </a:r>
            <a:r>
              <a:rPr lang="tr-TR" altLang="tr-TR" dirty="0" smtClean="0">
                <a:latin typeface="Arial" pitchFamily="34" charset="0"/>
                <a:cs typeface="Arial" pitchFamily="34" charset="0"/>
              </a:rPr>
              <a:t>).</a:t>
            </a:r>
            <a:endParaRPr lang="tr-TR" altLang="tr-T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4472" y="1052736"/>
            <a:ext cx="1373992" cy="486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91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628724" y="1124744"/>
            <a:ext cx="6823596" cy="345634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 marL="342900" indent="-3429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r>
              <a:rPr lang="tr-TR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Enfeksiyon hastalıklarına ilişkin kısa tarihçe</a:t>
            </a:r>
            <a:endParaRPr lang="tr-TR" altLang="tr-TR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800"/>
              </a:spcBef>
            </a:pPr>
            <a:r>
              <a:rPr lang="tr-TR" altLang="tr-TR" u="sng" dirty="0" smtClean="0">
                <a:latin typeface="Arial" pitchFamily="34" charset="0"/>
                <a:cs typeface="Arial" pitchFamily="34" charset="0"/>
              </a:rPr>
              <a:t>20</a:t>
            </a:r>
            <a:r>
              <a:rPr lang="tr-TR" altLang="tr-TR" u="sng" dirty="0">
                <a:latin typeface="Arial" pitchFamily="34" charset="0"/>
                <a:cs typeface="Arial" pitchFamily="34" charset="0"/>
              </a:rPr>
              <a:t>. yüzyılın başlarında </a:t>
            </a:r>
            <a:r>
              <a:rPr lang="tr-TR" altLang="tr-TR" b="1" u="sng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viroloji </a:t>
            </a:r>
            <a:r>
              <a:rPr lang="tr-TR" altLang="tr-TR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alanında</a:t>
            </a:r>
            <a:r>
              <a:rPr lang="tr-TR" altLang="tr-TR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tr-TR" altLang="tr-TR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tr-TR" altLang="tr-TR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Dmitri</a:t>
            </a:r>
            <a:r>
              <a:rPr lang="tr-TR" altLang="tr-TR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altLang="tr-TR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Iosifovich</a:t>
            </a:r>
            <a:r>
              <a:rPr lang="tr-TR" altLang="tr-TR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altLang="tr-TR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Ivanovski</a:t>
            </a:r>
            <a:r>
              <a:rPr lang="tr-TR" altLang="tr-TR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altLang="tr-TR" dirty="0" err="1">
                <a:latin typeface="Arial" pitchFamily="34" charset="0"/>
                <a:cs typeface="Arial" pitchFamily="34" charset="0"/>
              </a:rPr>
              <a:t>Virusları</a:t>
            </a:r>
            <a:r>
              <a:rPr lang="tr-TR" altLang="tr-TR" dirty="0">
                <a:latin typeface="Arial" pitchFamily="34" charset="0"/>
                <a:cs typeface="Arial" pitchFamily="34" charset="0"/>
              </a:rPr>
              <a:t> keşfetti (1892).</a:t>
            </a:r>
            <a:endParaRPr lang="tr-TR" altLang="tr-TR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800"/>
              </a:spcBef>
            </a:pPr>
            <a:r>
              <a:rPr lang="tr-TR" altLang="tr-TR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Walter</a:t>
            </a:r>
            <a:r>
              <a:rPr lang="tr-TR" altLang="tr-TR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altLang="tr-TR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Reed</a:t>
            </a:r>
            <a:r>
              <a:rPr lang="tr-TR" altLang="tr-TR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altLang="tr-TR" dirty="0">
                <a:latin typeface="Arial" pitchFamily="34" charset="0"/>
                <a:cs typeface="Arial" pitchFamily="34" charset="0"/>
              </a:rPr>
              <a:t>(1851-1902) : Sarı humma etkeninin sivrisineklerle taşındığını </a:t>
            </a:r>
            <a:r>
              <a:rPr lang="tr-TR" altLang="tr-TR" dirty="0" smtClean="0">
                <a:latin typeface="Arial" pitchFamily="34" charset="0"/>
                <a:cs typeface="Arial" pitchFamily="34" charset="0"/>
              </a:rPr>
              <a:t>gösterdi.</a:t>
            </a:r>
          </a:p>
          <a:p>
            <a:pPr>
              <a:spcBef>
                <a:spcPts val="1800"/>
              </a:spcBef>
            </a:pPr>
            <a:r>
              <a:rPr lang="tr-TR" altLang="tr-TR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Twort</a:t>
            </a:r>
            <a:r>
              <a:rPr lang="tr-TR" altLang="tr-TR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altLang="tr-TR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ve </a:t>
            </a:r>
            <a:r>
              <a:rPr lang="tr-TR" altLang="tr-TR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d’Herelle</a:t>
            </a:r>
            <a:r>
              <a:rPr lang="tr-TR" altLang="tr-TR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tr-TR" alt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altLang="tr-TR" dirty="0" err="1">
                <a:latin typeface="Arial" pitchFamily="34" charset="0"/>
                <a:cs typeface="Arial" pitchFamily="34" charset="0"/>
              </a:rPr>
              <a:t>Bakteriyofajı</a:t>
            </a:r>
            <a:r>
              <a:rPr lang="tr-TR" alt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altLang="tr-TR" dirty="0" smtClean="0">
                <a:latin typeface="Arial" pitchFamily="34" charset="0"/>
                <a:cs typeface="Arial" pitchFamily="34" charset="0"/>
              </a:rPr>
              <a:t>buldu</a:t>
            </a:r>
            <a:endParaRPr lang="tr-TR" altLang="tr-T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4684737"/>
            <a:ext cx="4105275" cy="1552575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6411" y="980766"/>
            <a:ext cx="1698077" cy="362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73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323528" y="620688"/>
            <a:ext cx="8568952" cy="583264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 marL="342900" indent="-3429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Mikrobiyolojide Gelişmeler</a:t>
            </a:r>
            <a:endParaRPr lang="tr-TR" sz="32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sz="23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İmmünoloji alanındaki gelişmeler:</a:t>
            </a:r>
          </a:p>
          <a:p>
            <a:pPr marL="285750"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tr-TR" sz="23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 </a:t>
            </a:r>
            <a:r>
              <a:rPr lang="tr-TR" sz="23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Jenner</a:t>
            </a:r>
            <a:r>
              <a:rPr lang="tr-TR" sz="23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Çiçek aşısı (1796)</a:t>
            </a:r>
          </a:p>
          <a:p>
            <a:pPr marL="285750"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tr-TR" sz="23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L. Pasteur</a:t>
            </a:r>
            <a:r>
              <a:rPr lang="tr-TR" sz="23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Kuduz aşısı (1880)</a:t>
            </a:r>
          </a:p>
          <a:p>
            <a:pPr marL="285750"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tr-TR" sz="23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Mechnikoff</a:t>
            </a:r>
            <a:r>
              <a:rPr lang="tr-TR" sz="23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tr-T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Fagositozu tanımladı (1883)</a:t>
            </a:r>
          </a:p>
          <a:p>
            <a:pPr marL="285750"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tr-TR" sz="23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Buchner</a:t>
            </a:r>
            <a:r>
              <a:rPr lang="tr-TR" sz="23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tr-T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Difteri antitoksinini elde etti (1883)</a:t>
            </a:r>
          </a:p>
          <a:p>
            <a:pPr marL="285750"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tr-TR" sz="23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Kitasato</a:t>
            </a:r>
            <a:r>
              <a:rPr lang="tr-TR" sz="23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tr-T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Tetanus antitoksinini elde etti (1883)</a:t>
            </a:r>
          </a:p>
          <a:p>
            <a:pPr marL="285750" lvl="2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tr-T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(Yukarıdaki  iki olay pasif </a:t>
            </a:r>
            <a:r>
              <a:rPr lang="tr-TR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immünizasyonun</a:t>
            </a:r>
            <a:r>
              <a:rPr lang="tr-T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başlangıcı)</a:t>
            </a:r>
          </a:p>
          <a:p>
            <a:pPr marL="285750"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tr-TR" sz="23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Landsteiner</a:t>
            </a:r>
            <a:r>
              <a:rPr lang="tr-T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: Kan gruplarını  buldu (1900)</a:t>
            </a:r>
          </a:p>
          <a:p>
            <a:pPr marL="285750"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tr-TR" sz="23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Richet</a:t>
            </a:r>
            <a:r>
              <a:rPr lang="tr-TR" sz="23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tr-T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Anaflaksiyi</a:t>
            </a:r>
            <a:r>
              <a:rPr lang="tr-T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tanımladı (1902)</a:t>
            </a:r>
          </a:p>
          <a:p>
            <a:pPr marL="285750" lvl="1">
              <a:spcBef>
                <a:spcPts val="600"/>
              </a:spcBef>
              <a:spcAft>
                <a:spcPts val="600"/>
              </a:spcAft>
            </a:pPr>
            <a:r>
              <a:rPr lang="tr-T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Aktif </a:t>
            </a:r>
            <a:r>
              <a:rPr lang="tr-TR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immünizasyonla</a:t>
            </a:r>
            <a:r>
              <a:rPr lang="tr-T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çiçek hastalığı yeryüzünden silindi (1980)</a:t>
            </a:r>
          </a:p>
        </p:txBody>
      </p:sp>
    </p:spTree>
    <p:extLst>
      <p:ext uri="{BB962C8B-B14F-4D97-AF65-F5344CB8AC3E}">
        <p14:creationId xmlns:p14="http://schemas.microsoft.com/office/powerpoint/2010/main" val="249898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8081" y="2708920"/>
            <a:ext cx="1493959" cy="14564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44500"/>
            <a:ext cx="6552083" cy="608236"/>
          </a:xfrm>
        </p:spPr>
        <p:txBody>
          <a:bodyPr>
            <a:normAutofit fontScale="90000"/>
          </a:bodyPr>
          <a:lstStyle/>
          <a:p>
            <a:pPr>
              <a:spcBef>
                <a:spcPct val="20000"/>
              </a:spcBef>
            </a:pPr>
            <a:r>
              <a:rPr lang="tr-TR" altLang="tr-TR" sz="3600" b="1" dirty="0">
                <a:ea typeface="宋体" pitchFamily="2" charset="-122"/>
              </a:rPr>
              <a:t>MİKROBİYOLOJİYE GİRİŞ</a:t>
            </a:r>
            <a:endParaRPr lang="tr-TR" altLang="tr-TR" sz="3600" b="1" dirty="0" smtClean="0">
              <a:ea typeface="宋体" pitchFamily="2" charset="-122"/>
            </a:endParaRP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467544" y="1412776"/>
            <a:ext cx="2808312" cy="457311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 marL="342900" indent="-3429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marL="0" indent="0" algn="l">
              <a:spcBef>
                <a:spcPct val="20000"/>
              </a:spcBef>
              <a:buClr>
                <a:schemeClr val="tx2"/>
              </a:buClr>
              <a:buSzPct val="75000"/>
            </a:pPr>
            <a:r>
              <a:rPr lang="tr-TR" altLang="zh-CN" sz="2200" b="1" dirty="0" smtClean="0">
                <a:solidFill>
                  <a:srgbClr val="0000FF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Mikrobiyoloji tanım</a:t>
            </a:r>
            <a:endParaRPr lang="tr-TR" altLang="zh-CN" sz="2200" dirty="0" smtClean="0">
              <a:solidFill>
                <a:srgbClr val="0000FF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pPr marL="0" indent="0" algn="l">
              <a:spcBef>
                <a:spcPct val="20000"/>
              </a:spcBef>
              <a:buClr>
                <a:schemeClr val="tx2"/>
              </a:buClr>
              <a:buSzPct val="75000"/>
            </a:pPr>
            <a:r>
              <a:rPr lang="tr-TR" altLang="zh-CN" sz="2200" dirty="0" smtClean="0">
                <a:latin typeface="Arial" pitchFamily="34" charset="0"/>
                <a:ea typeface="黑体" pitchFamily="2" charset="-122"/>
                <a:cs typeface="Arial" pitchFamily="34" charset="0"/>
              </a:rPr>
              <a:t>Yunanca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pt-BR" altLang="zh-CN" sz="2200" dirty="0">
                <a:latin typeface="Arial" pitchFamily="34" charset="0"/>
                <a:ea typeface="黑体" pitchFamily="2" charset="-122"/>
                <a:cs typeface="Arial" pitchFamily="34" charset="0"/>
              </a:rPr>
              <a:t>Micros </a:t>
            </a:r>
            <a:r>
              <a:rPr lang="pt-BR" altLang="zh-CN" sz="2200" dirty="0" smtClean="0">
                <a:latin typeface="Arial" pitchFamily="34" charset="0"/>
                <a:ea typeface="黑体" pitchFamily="2" charset="-122"/>
                <a:cs typeface="Arial" pitchFamily="34" charset="0"/>
              </a:rPr>
              <a:t>= </a:t>
            </a:r>
            <a:r>
              <a:rPr lang="pt-BR" altLang="zh-CN" sz="2200" dirty="0">
                <a:latin typeface="Arial" pitchFamily="34" charset="0"/>
                <a:ea typeface="黑体" pitchFamily="2" charset="-122"/>
                <a:cs typeface="Arial" pitchFamily="34" charset="0"/>
              </a:rPr>
              <a:t>Küçük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pt-BR" altLang="zh-CN" sz="2200" dirty="0" smtClean="0">
                <a:latin typeface="Arial" pitchFamily="34" charset="0"/>
                <a:ea typeface="黑体" pitchFamily="2" charset="-122"/>
                <a:cs typeface="Arial" pitchFamily="34" charset="0"/>
              </a:rPr>
              <a:t>Bios = </a:t>
            </a:r>
            <a:r>
              <a:rPr lang="pt-BR" altLang="zh-CN" sz="2200" dirty="0">
                <a:latin typeface="Arial" pitchFamily="34" charset="0"/>
                <a:ea typeface="黑体" pitchFamily="2" charset="-122"/>
                <a:cs typeface="Arial" pitchFamily="34" charset="0"/>
              </a:rPr>
              <a:t>Canlı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pt-BR" altLang="zh-CN" sz="2200" dirty="0" smtClean="0">
                <a:latin typeface="Arial" pitchFamily="34" charset="0"/>
                <a:ea typeface="黑体" pitchFamily="2" charset="-122"/>
                <a:cs typeface="Arial" pitchFamily="34" charset="0"/>
              </a:rPr>
              <a:t>Logos = Bilim</a:t>
            </a:r>
            <a:endParaRPr lang="tr-TR" altLang="zh-CN" sz="2200" dirty="0" smtClean="0"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pPr marL="0" indent="0">
              <a:spcBef>
                <a:spcPct val="20000"/>
              </a:spcBef>
              <a:buClr>
                <a:schemeClr val="tx2"/>
              </a:buClr>
              <a:buSzPct val="75000"/>
            </a:pPr>
            <a:endParaRPr lang="tr-TR" altLang="zh-CN" sz="2200" dirty="0" smtClean="0"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pPr marL="0" indent="0">
              <a:spcBef>
                <a:spcPct val="20000"/>
              </a:spcBef>
              <a:buClr>
                <a:schemeClr val="tx2"/>
              </a:buClr>
              <a:buSzPct val="75000"/>
            </a:pPr>
            <a:r>
              <a:rPr lang="tr-TR" altLang="zh-CN" sz="2200" dirty="0" smtClean="0">
                <a:latin typeface="Arial" pitchFamily="34" charset="0"/>
                <a:ea typeface="黑体" pitchFamily="2" charset="-122"/>
                <a:cs typeface="Arial" pitchFamily="34" charset="0"/>
              </a:rPr>
              <a:t>Mikroorganizmalar:</a:t>
            </a:r>
            <a:endParaRPr lang="pt-BR" altLang="zh-CN" sz="2200" dirty="0"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Courier New" panose="02070309020205020404" pitchFamily="49" charset="0"/>
              <a:buChar char="o"/>
            </a:pPr>
            <a:r>
              <a:rPr lang="pt-BR" altLang="zh-CN" sz="2200" dirty="0">
                <a:latin typeface="Arial" pitchFamily="34" charset="0"/>
                <a:ea typeface="黑体" pitchFamily="2" charset="-122"/>
                <a:cs typeface="Arial" pitchFamily="34" charset="0"/>
              </a:rPr>
              <a:t>Normal flora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Courier New" panose="02070309020205020404" pitchFamily="49" charset="0"/>
              <a:buChar char="o"/>
            </a:pPr>
            <a:r>
              <a:rPr lang="pt-BR" altLang="zh-CN" sz="2200" dirty="0" smtClean="0">
                <a:latin typeface="Arial" pitchFamily="34" charset="0"/>
                <a:ea typeface="黑体" pitchFamily="2" charset="-122"/>
                <a:cs typeface="Arial" pitchFamily="34" charset="0"/>
              </a:rPr>
              <a:t>Pat</a:t>
            </a:r>
            <a:r>
              <a:rPr lang="tr-TR" altLang="zh-CN" sz="2200" dirty="0" smtClean="0">
                <a:latin typeface="Arial" pitchFamily="34" charset="0"/>
                <a:ea typeface="黑体" pitchFamily="2" charset="-122"/>
                <a:cs typeface="Arial" pitchFamily="34" charset="0"/>
              </a:rPr>
              <a:t>ojen</a:t>
            </a:r>
            <a:endParaRPr lang="pt-BR" altLang="zh-CN" sz="2200" dirty="0"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pPr algn="l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endParaRPr lang="tr-TR" altLang="zh-CN" sz="2200" dirty="0">
              <a:latin typeface="Arial" pitchFamily="34" charset="0"/>
              <a:ea typeface="黑体" pitchFamily="2" charset="-122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148064" y="1052736"/>
            <a:ext cx="3600400" cy="5400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 marL="342900" indent="-3429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>
              <a:spcAft>
                <a:spcPts val="600"/>
              </a:spcAft>
              <a:buClr>
                <a:schemeClr val="tx2"/>
              </a:buClr>
              <a:buSzPct val="75000"/>
            </a:pPr>
            <a:r>
              <a:rPr lang="tr-TR" altLang="zh-CN" sz="2200" b="1" dirty="0" smtClean="0">
                <a:latin typeface="Arial" pitchFamily="34" charset="0"/>
                <a:ea typeface="黑体" pitchFamily="2" charset="-122"/>
                <a:cs typeface="Arial" pitchFamily="34" charset="0"/>
              </a:rPr>
              <a:t>Mikroorganizmalar</a:t>
            </a:r>
            <a:r>
              <a:rPr lang="tr-TR" altLang="zh-CN" sz="2200" dirty="0" smtClean="0">
                <a:latin typeface="Arial" pitchFamily="34" charset="0"/>
                <a:ea typeface="黑体" pitchFamily="2" charset="-122"/>
                <a:cs typeface="Arial" pitchFamily="34" charset="0"/>
              </a:rPr>
              <a:t>:</a:t>
            </a:r>
          </a:p>
          <a:p>
            <a:pPr>
              <a:spcAft>
                <a:spcPts val="600"/>
              </a:spcAft>
              <a:buClr>
                <a:schemeClr val="tx2"/>
              </a:buClr>
              <a:buSzPct val="75000"/>
            </a:pPr>
            <a:r>
              <a:rPr lang="tr-TR" altLang="zh-CN" b="1" dirty="0" smtClean="0">
                <a:latin typeface="Arial" pitchFamily="34" charset="0"/>
                <a:ea typeface="黑体" pitchFamily="2" charset="-122"/>
                <a:cs typeface="Arial" pitchFamily="34" charset="0"/>
              </a:rPr>
              <a:t>1. Hücresel olanlar</a:t>
            </a:r>
          </a:p>
          <a:p>
            <a:pPr marL="0" indent="0">
              <a:spcAft>
                <a:spcPts val="600"/>
              </a:spcAft>
              <a:buClr>
                <a:schemeClr val="tx2"/>
              </a:buClr>
              <a:buSzPct val="75000"/>
            </a:pPr>
            <a:r>
              <a:rPr lang="tr-TR" altLang="zh-CN" sz="2200" b="1" dirty="0" smtClean="0">
                <a:latin typeface="Arial" pitchFamily="34" charset="0"/>
                <a:ea typeface="黑体" pitchFamily="2" charset="-122"/>
                <a:cs typeface="Arial" pitchFamily="34" charset="0"/>
              </a:rPr>
              <a:t>A. </a:t>
            </a:r>
            <a:r>
              <a:rPr lang="tr-TR" altLang="zh-CN" sz="2200" b="1" dirty="0" err="1" smtClean="0">
                <a:latin typeface="Arial" pitchFamily="34" charset="0"/>
                <a:ea typeface="黑体" pitchFamily="2" charset="-122"/>
                <a:cs typeface="Arial" pitchFamily="34" charset="0"/>
              </a:rPr>
              <a:t>Prokaryotlar</a:t>
            </a:r>
            <a:endParaRPr lang="tr-TR" altLang="zh-CN" sz="2200" b="1" dirty="0" smtClean="0"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pPr marL="400050" lvl="1" indent="0">
              <a:spcAft>
                <a:spcPts val="600"/>
              </a:spcAft>
              <a:buClr>
                <a:schemeClr val="tx2"/>
              </a:buClr>
              <a:buSzPct val="75000"/>
            </a:pPr>
            <a:r>
              <a:rPr lang="tr-TR" altLang="zh-CN" sz="2200" dirty="0" smtClean="0">
                <a:solidFill>
                  <a:srgbClr val="0000FF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Bakteriler</a:t>
            </a:r>
            <a:r>
              <a:rPr lang="tr-TR" altLang="zh-CN" sz="2200" dirty="0" smtClean="0">
                <a:latin typeface="Arial" pitchFamily="34" charset="0"/>
                <a:ea typeface="黑体" pitchFamily="2" charset="-122"/>
                <a:cs typeface="Arial" pitchFamily="34" charset="0"/>
              </a:rPr>
              <a:t> </a:t>
            </a:r>
            <a:r>
              <a:rPr lang="tr-TR" altLang="zh-CN" sz="2000" dirty="0" smtClean="0">
                <a:latin typeface="Arial" pitchFamily="34" charset="0"/>
                <a:ea typeface="黑体" pitchFamily="2" charset="-122"/>
                <a:cs typeface="Arial" pitchFamily="34" charset="0"/>
              </a:rPr>
              <a:t>(</a:t>
            </a:r>
            <a:r>
              <a:rPr lang="tr-TR" altLang="zh-CN" sz="2000" i="1" dirty="0" err="1" smtClean="0">
                <a:latin typeface="Arial" pitchFamily="34" charset="0"/>
                <a:ea typeface="黑体" pitchFamily="2" charset="-122"/>
                <a:cs typeface="Arial" pitchFamily="34" charset="0"/>
              </a:rPr>
              <a:t>Mycoplasma</a:t>
            </a:r>
            <a:r>
              <a:rPr lang="tr-TR" altLang="zh-CN" sz="2000" i="1" dirty="0" smtClean="0">
                <a:latin typeface="Arial" pitchFamily="34" charset="0"/>
                <a:ea typeface="黑体" pitchFamily="2" charset="-122"/>
                <a:cs typeface="Arial" pitchFamily="34" charset="0"/>
              </a:rPr>
              <a:t>, Chlamydia, </a:t>
            </a:r>
            <a:r>
              <a:rPr lang="tr-TR" altLang="zh-CN" sz="2000" i="1" dirty="0" err="1" smtClean="0">
                <a:latin typeface="Arial" pitchFamily="34" charset="0"/>
                <a:ea typeface="黑体" pitchFamily="2" charset="-122"/>
                <a:cs typeface="Arial" pitchFamily="34" charset="0"/>
              </a:rPr>
              <a:t>Spirochetes</a:t>
            </a:r>
            <a:r>
              <a:rPr lang="tr-TR" altLang="zh-CN" sz="2000" i="1" dirty="0" smtClean="0">
                <a:latin typeface="Arial" pitchFamily="34" charset="0"/>
                <a:ea typeface="黑体" pitchFamily="2" charset="-122"/>
                <a:cs typeface="Arial" pitchFamily="34" charset="0"/>
              </a:rPr>
              <a:t>, </a:t>
            </a:r>
            <a:r>
              <a:rPr lang="tr-TR" altLang="zh-CN" sz="2000" i="1" dirty="0" err="1" smtClean="0">
                <a:latin typeface="Arial" pitchFamily="34" charset="0"/>
                <a:ea typeface="黑体" pitchFamily="2" charset="-122"/>
                <a:cs typeface="Arial" pitchFamily="34" charset="0"/>
              </a:rPr>
              <a:t>Rickettsia</a:t>
            </a:r>
            <a:r>
              <a:rPr lang="tr-TR" altLang="zh-CN" sz="2000" i="1" dirty="0" smtClean="0">
                <a:latin typeface="Arial" pitchFamily="34" charset="0"/>
                <a:ea typeface="黑体" pitchFamily="2" charset="-122"/>
                <a:cs typeface="Arial" pitchFamily="34" charset="0"/>
              </a:rPr>
              <a:t>, </a:t>
            </a:r>
            <a:r>
              <a:rPr lang="tr-TR" altLang="zh-CN" sz="2000" i="1" dirty="0" err="1" smtClean="0">
                <a:latin typeface="Arial" pitchFamily="34" charset="0"/>
                <a:ea typeface="黑体" pitchFamily="2" charset="-122"/>
                <a:cs typeface="Arial" pitchFamily="34" charset="0"/>
              </a:rPr>
              <a:t>Actinomycetes</a:t>
            </a:r>
            <a:r>
              <a:rPr lang="tr-TR" altLang="zh-CN" sz="2000" i="1" dirty="0" smtClean="0">
                <a:latin typeface="Arial" pitchFamily="34" charset="0"/>
                <a:ea typeface="黑体" pitchFamily="2" charset="-122"/>
                <a:cs typeface="Arial" pitchFamily="34" charset="0"/>
              </a:rPr>
              <a:t>, </a:t>
            </a:r>
            <a:r>
              <a:rPr lang="tr-TR" altLang="zh-CN" sz="2000" dirty="0" smtClean="0">
                <a:latin typeface="Arial" pitchFamily="34" charset="0"/>
                <a:ea typeface="黑体" pitchFamily="2" charset="-122"/>
                <a:cs typeface="Arial" pitchFamily="34" charset="0"/>
              </a:rPr>
              <a:t>diğer)</a:t>
            </a:r>
            <a:endParaRPr lang="tr-TR" altLang="zh-CN" sz="2200" dirty="0" smtClean="0"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pPr marL="0" indent="0">
              <a:spcAft>
                <a:spcPts val="600"/>
              </a:spcAft>
              <a:buClr>
                <a:schemeClr val="tx2"/>
              </a:buClr>
              <a:buSzPct val="75000"/>
            </a:pPr>
            <a:r>
              <a:rPr lang="tr-TR" altLang="zh-CN" sz="2200" b="1" dirty="0" smtClean="0">
                <a:latin typeface="Arial" pitchFamily="34" charset="0"/>
                <a:ea typeface="黑体" pitchFamily="2" charset="-122"/>
                <a:cs typeface="Arial" pitchFamily="34" charset="0"/>
              </a:rPr>
              <a:t>B. </a:t>
            </a:r>
            <a:r>
              <a:rPr lang="tr-TR" altLang="zh-CN" sz="2200" b="1" dirty="0" err="1" smtClean="0">
                <a:latin typeface="Arial" pitchFamily="34" charset="0"/>
                <a:ea typeface="黑体" pitchFamily="2" charset="-122"/>
                <a:cs typeface="Arial" pitchFamily="34" charset="0"/>
              </a:rPr>
              <a:t>Ökaryotlar</a:t>
            </a:r>
            <a:endParaRPr lang="tr-TR" altLang="zh-CN" sz="2200" b="1" dirty="0" smtClean="0"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pPr marL="400050" lvl="1" indent="0">
              <a:spcAft>
                <a:spcPts val="600"/>
              </a:spcAft>
              <a:buClr>
                <a:schemeClr val="tx2"/>
              </a:buClr>
              <a:buSzPct val="75000"/>
            </a:pPr>
            <a:r>
              <a:rPr lang="tr-TR" altLang="zh-CN" sz="2200" dirty="0" err="1">
                <a:solidFill>
                  <a:srgbClr val="0000FF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Funguslar</a:t>
            </a:r>
            <a:endParaRPr lang="tr-TR" altLang="zh-CN" sz="2200" dirty="0">
              <a:solidFill>
                <a:srgbClr val="0000FF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pPr marL="400050" lvl="1" indent="0">
              <a:spcAft>
                <a:spcPts val="600"/>
              </a:spcAft>
              <a:buClr>
                <a:schemeClr val="tx2"/>
              </a:buClr>
              <a:buSzPct val="75000"/>
            </a:pPr>
            <a:r>
              <a:rPr lang="tr-TR" altLang="zh-CN" sz="2200" dirty="0">
                <a:solidFill>
                  <a:srgbClr val="0000FF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Protozoonlar</a:t>
            </a:r>
          </a:p>
          <a:p>
            <a:pPr marL="0" indent="0">
              <a:spcAft>
                <a:spcPts val="600"/>
              </a:spcAft>
              <a:buClr>
                <a:schemeClr val="tx2"/>
              </a:buClr>
              <a:buSzPct val="75000"/>
            </a:pPr>
            <a:r>
              <a:rPr lang="tr-TR" altLang="zh-CN" sz="2200" b="1" dirty="0" smtClean="0">
                <a:latin typeface="Arial" pitchFamily="34" charset="0"/>
                <a:ea typeface="黑体" pitchFamily="2" charset="-122"/>
                <a:cs typeface="Arial" pitchFamily="34" charset="0"/>
              </a:rPr>
              <a:t>2. Hücresel Olmayan Partiküller</a:t>
            </a:r>
          </a:p>
          <a:p>
            <a:pPr marL="457200" lvl="1" indent="0">
              <a:spcAft>
                <a:spcPts val="600"/>
              </a:spcAft>
              <a:buClr>
                <a:schemeClr val="tx2"/>
              </a:buClr>
              <a:buSzPct val="75000"/>
            </a:pPr>
            <a:r>
              <a:rPr lang="tr-TR" altLang="zh-CN" sz="2200" dirty="0" smtClean="0">
                <a:solidFill>
                  <a:srgbClr val="0000FF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Virüsler</a:t>
            </a:r>
            <a:endParaRPr lang="pt-BR" altLang="zh-CN" sz="2200" dirty="0" smtClean="0">
              <a:solidFill>
                <a:srgbClr val="0000FF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pPr marL="457200" lvl="1" indent="0">
              <a:spcAft>
                <a:spcPts val="600"/>
              </a:spcAft>
              <a:buClr>
                <a:schemeClr val="tx2"/>
              </a:buClr>
              <a:buSzPct val="75000"/>
            </a:pPr>
            <a:r>
              <a:rPr lang="tr-TR" altLang="zh-CN" sz="2200" dirty="0" err="1" smtClean="0">
                <a:solidFill>
                  <a:srgbClr val="0000FF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Priyonlar</a:t>
            </a:r>
            <a:r>
              <a:rPr lang="pt-BR" altLang="zh-CN" sz="2200" dirty="0" smtClean="0">
                <a:latin typeface="Arial" pitchFamily="34" charset="0"/>
                <a:ea typeface="黑体" pitchFamily="2" charset="-122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094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467544" y="836712"/>
            <a:ext cx="8352928" cy="525658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 marL="342900" indent="-3429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Mikrobiyolojide Gelişmeler</a:t>
            </a:r>
            <a:endParaRPr lang="tr-TR" sz="3200" b="1" u="sng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sz="26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Tedavi alanındaki gelişmeler:</a:t>
            </a:r>
            <a:endParaRPr lang="tr-TR" sz="26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sz="26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Pelletier</a:t>
            </a:r>
            <a:r>
              <a:rPr lang="tr-TR" sz="2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26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Caventon</a:t>
            </a:r>
            <a:r>
              <a:rPr lang="tr-TR" sz="2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Kına kına bitkisinden </a:t>
            </a:r>
            <a:r>
              <a:rPr lang="tr-T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kinini</a:t>
            </a:r>
            <a:r>
              <a:rPr lang="tr-T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elde ederek sıtma tedavisinde kullandılar (1820)</a:t>
            </a:r>
            <a:endParaRPr lang="tr-TR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sz="2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 </a:t>
            </a:r>
            <a:r>
              <a:rPr lang="tr-TR" sz="26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Ehrlich</a:t>
            </a:r>
            <a:r>
              <a:rPr lang="tr-TR" sz="2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Arsenik bileşikleri (</a:t>
            </a:r>
            <a:r>
              <a:rPr lang="tr-TR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salvarsan</a:t>
            </a:r>
            <a:r>
              <a:rPr lang="tr-T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) kullanarak </a:t>
            </a:r>
            <a:r>
              <a:rPr lang="tr-TR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sifilizi</a:t>
            </a:r>
            <a:r>
              <a:rPr lang="tr-T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tedavi etti (1910)</a:t>
            </a:r>
            <a:endParaRPr lang="tr-TR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sz="26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Rogers</a:t>
            </a:r>
            <a:r>
              <a:rPr lang="tr-TR" sz="2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Emetini</a:t>
            </a:r>
            <a:r>
              <a:rPr lang="tr-T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buldu ve amipli dizanteriyi tedavi etti (1912)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sz="26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Alexander </a:t>
            </a:r>
            <a:r>
              <a:rPr lang="tr-TR" sz="2600" b="1" u="sng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Fleming</a:t>
            </a:r>
            <a:r>
              <a:rPr lang="tr-TR" sz="2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(1881-1955): </a:t>
            </a:r>
            <a:r>
              <a:rPr lang="tr-TR" sz="26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Penicillin’i</a:t>
            </a:r>
            <a:r>
              <a:rPr lang="tr-T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buldu (1929). (1945’te Nobel ödülü kazandı.)</a:t>
            </a:r>
          </a:p>
        </p:txBody>
      </p:sp>
    </p:spTree>
    <p:extLst>
      <p:ext uri="{BB962C8B-B14F-4D97-AF65-F5344CB8AC3E}">
        <p14:creationId xmlns:p14="http://schemas.microsoft.com/office/powerpoint/2010/main" val="20917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251520" y="404664"/>
            <a:ext cx="6696744" cy="56166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 marL="342900" indent="-3429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Mikrobiyolojide Gelişmeler</a:t>
            </a:r>
            <a:endParaRPr lang="tr-TR" sz="3600" b="1" u="sng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Tedavi alanındaki gelişmeler:</a:t>
            </a:r>
            <a:endParaRPr lang="tr-TR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1929 da A.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Fleming’in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çalışmaları sırasında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Penicillin’in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keşfine yol açan plak;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Domagk</a:t>
            </a:r>
            <a:r>
              <a:rPr lang="tr-TR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İlk 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sülfonomid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prontosili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buldu (1936)</a:t>
            </a:r>
            <a:endParaRPr lang="tr-TR" b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Waksman</a:t>
            </a:r>
            <a:r>
              <a:rPr lang="tr-TR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i="1" dirty="0" smtClean="0">
                <a:latin typeface="Arial" pitchFamily="34" charset="0"/>
                <a:cs typeface="Arial" pitchFamily="34" charset="0"/>
              </a:rPr>
              <a:t>Streptomyces </a:t>
            </a:r>
            <a:r>
              <a:rPr lang="tr-TR" i="1" dirty="0" err="1" smtClean="0">
                <a:latin typeface="Arial" pitchFamily="34" charset="0"/>
                <a:cs typeface="Arial" pitchFamily="34" charset="0"/>
              </a:rPr>
              <a:t>gryseus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’tan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u="sng" dirty="0" err="1" smtClean="0">
                <a:latin typeface="Arial" pitchFamily="34" charset="0"/>
                <a:cs typeface="Arial" pitchFamily="34" charset="0"/>
              </a:rPr>
              <a:t>streptomicin’i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elde etti ve tüberküloz tedavisinde kullandı.(1944)</a:t>
            </a:r>
            <a:endParaRPr lang="tr-TR" b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Durel</a:t>
            </a:r>
            <a:r>
              <a:rPr lang="tr-TR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Metronidazol’ü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buldu ve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trikomonas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tedavisinde kullandı.(1959)</a:t>
            </a:r>
            <a:endParaRPr lang="tr-TR" b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Gonnet</a:t>
            </a:r>
            <a:r>
              <a:rPr lang="tr-TR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Niklozamid’i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buldu ve tenya tedavisinde kullandı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038" y="404664"/>
            <a:ext cx="207645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29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467544" y="620688"/>
            <a:ext cx="8064896" cy="576064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 marL="342900" indent="-3429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r>
              <a:rPr lang="tr-TR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Mikrobiyolojide </a:t>
            </a:r>
            <a:r>
              <a:rPr lang="tr-TR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Gelişmeler:</a:t>
            </a:r>
          </a:p>
          <a:p>
            <a:r>
              <a:rPr lang="tr-TR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Biyoteknoloji</a:t>
            </a:r>
            <a:r>
              <a:rPr lang="tr-TR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alanındaki gelişmeler:</a:t>
            </a:r>
          </a:p>
          <a:p>
            <a:endParaRPr lang="tr-TR" b="1" u="sng" dirty="0" smtClean="0">
              <a:solidFill>
                <a:schemeClr val="fol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b="1" u="sng" dirty="0" smtClean="0">
              <a:solidFill>
                <a:schemeClr val="fol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b="1" u="sng" dirty="0" smtClean="0">
              <a:solidFill>
                <a:schemeClr val="fol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b="1" u="sng" dirty="0" smtClean="0">
              <a:solidFill>
                <a:schemeClr val="fol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b="1" u="sng" dirty="0" smtClean="0">
              <a:solidFill>
                <a:schemeClr val="fol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b="1" u="sng" dirty="0" smtClean="0">
              <a:solidFill>
                <a:schemeClr val="fol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b="1" u="sng" dirty="0" smtClean="0">
              <a:solidFill>
                <a:schemeClr val="fol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b="1" u="sng" dirty="0">
              <a:solidFill>
                <a:schemeClr val="fol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1977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tr-TR" sz="2200" b="1" dirty="0">
                <a:latin typeface="Arial" panose="020B0604020202020204" pitchFamily="34" charset="0"/>
                <a:cs typeface="Arial" panose="020B0604020202020204" pitchFamily="34" charset="0"/>
              </a:rPr>
              <a:t>DNA sekanslama metodunu geliştirdiler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1980’de kimya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dalında Nobel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ödülü kazandılar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tr-TR" sz="2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Kery</a:t>
            </a:r>
            <a:r>
              <a:rPr lang="tr-TR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Mullis</a:t>
            </a:r>
            <a:r>
              <a:rPr lang="tr-TR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PCR’ı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keşfetti (1983). İlk mikrobiyal genomik sekansı yayınlandı (</a:t>
            </a:r>
            <a:r>
              <a:rPr lang="tr-TR" sz="2200" i="1" dirty="0">
                <a:latin typeface="Arial" panose="020B0604020202020204" pitchFamily="34" charset="0"/>
                <a:cs typeface="Arial" panose="020B0604020202020204" pitchFamily="34" charset="0"/>
              </a:rPr>
              <a:t>H. influenza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) (1995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tr-TR" sz="2200" b="1" u="sng" dirty="0" smtClean="0">
              <a:solidFill>
                <a:schemeClr val="fol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11" y="1741537"/>
            <a:ext cx="698182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3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467544" y="620688"/>
            <a:ext cx="8352928" cy="583264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 marL="342900" indent="-3429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r>
              <a:rPr lang="tr-TR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Mikrobiyolojide </a:t>
            </a:r>
            <a:r>
              <a:rPr lang="tr-TR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sık kullanılan terimler:</a:t>
            </a:r>
          </a:p>
          <a:p>
            <a:r>
              <a:rPr lang="tr-TR" sz="2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İnkübasyon (kuluçka) dönemi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457200" indent="-457200">
              <a:buAutoNum type="arabicPeriod"/>
            </a:pPr>
            <a:r>
              <a:rPr lang="tr-T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Patojen organizmanın vücuda girmesi </a:t>
            </a:r>
            <a:r>
              <a:rPr lang="tr-TR" sz="2100" dirty="0">
                <a:latin typeface="Arial" panose="020B0604020202020204" pitchFamily="34" charset="0"/>
                <a:cs typeface="Arial" panose="020B0604020202020204" pitchFamily="34" charset="0"/>
              </a:rPr>
              <a:t>ile semptomların başlangıcı arasındaki süre, saatlerden günlere ve haftalara kadar </a:t>
            </a:r>
            <a:r>
              <a:rPr lang="tr-T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değişir.</a:t>
            </a:r>
          </a:p>
          <a:p>
            <a:pPr marL="457200" indent="-457200">
              <a:buAutoNum type="arabicPeriod"/>
            </a:pPr>
            <a:r>
              <a:rPr lang="tr-T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Bir mikroorganizmanın </a:t>
            </a:r>
            <a:r>
              <a:rPr lang="tr-TR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invitro</a:t>
            </a:r>
            <a:r>
              <a:rPr lang="tr-T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olarak gözle görünür bir şekilde üretilmesi için geçen süre. Bu süre mikroorganizmanın jenerasyon süresine göre </a:t>
            </a:r>
            <a:r>
              <a:rPr lang="tr-TR" sz="2100" dirty="0">
                <a:latin typeface="Arial" panose="020B0604020202020204" pitchFamily="34" charset="0"/>
                <a:cs typeface="Arial" panose="020B0604020202020204" pitchFamily="34" charset="0"/>
              </a:rPr>
              <a:t>değişir</a:t>
            </a:r>
            <a:r>
              <a:rPr lang="tr-T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tr-TR" sz="21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Jenerasyon </a:t>
            </a:r>
            <a:r>
              <a:rPr lang="tr-TR" sz="2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süresi</a:t>
            </a:r>
            <a:r>
              <a:rPr lang="tr-TR" sz="21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Bir bakteriden yeni bir bakterinin oluşması için geçen süre.</a:t>
            </a:r>
            <a:endParaRPr lang="tr-TR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1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Bulaşıcılık dönemi</a:t>
            </a:r>
            <a:r>
              <a:rPr lang="tr-T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2100" dirty="0">
                <a:latin typeface="Arial" panose="020B0604020202020204" pitchFamily="34" charset="0"/>
                <a:cs typeface="Arial" panose="020B0604020202020204" pitchFamily="34" charset="0"/>
              </a:rPr>
              <a:t>Bulaşıcı ajanın, enfekte bir kişiden başka bir kişiye doğrudan veya dolaylı olarak aktarılabileceği süre</a:t>
            </a:r>
            <a:r>
              <a:rPr lang="tr-T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tr-TR" sz="21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İnsidans</a:t>
            </a:r>
            <a:r>
              <a:rPr lang="tr-T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: Hastalık </a:t>
            </a:r>
            <a:r>
              <a:rPr lang="tr-TR" sz="2100" dirty="0">
                <a:latin typeface="Arial" panose="020B0604020202020204" pitchFamily="34" charset="0"/>
                <a:cs typeface="Arial" panose="020B0604020202020204" pitchFamily="34" charset="0"/>
              </a:rPr>
              <a:t>riskinin bir </a:t>
            </a:r>
            <a:r>
              <a:rPr lang="tr-T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ölçüsüdür. Belli bir </a:t>
            </a:r>
            <a:r>
              <a:rPr lang="tr-TR" sz="2100" dirty="0">
                <a:latin typeface="Arial" panose="020B0604020202020204" pitchFamily="34" charset="0"/>
                <a:cs typeface="Arial" panose="020B0604020202020204" pitchFamily="34" charset="0"/>
              </a:rPr>
              <a:t>zaman periyodu </a:t>
            </a:r>
            <a:r>
              <a:rPr lang="tr-T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içinde ortaya çıkan </a:t>
            </a:r>
            <a:r>
              <a:rPr lang="tr-TR" sz="2100" b="1" dirty="0">
                <a:latin typeface="Arial" panose="020B0604020202020204" pitchFamily="34" charset="0"/>
                <a:cs typeface="Arial" panose="020B0604020202020204" pitchFamily="34" charset="0"/>
              </a:rPr>
              <a:t>yeni hastalık vakalarının sayısını</a:t>
            </a:r>
            <a:r>
              <a:rPr lang="tr-TR" sz="2100" dirty="0">
                <a:latin typeface="Arial" panose="020B0604020202020204" pitchFamily="34" charset="0"/>
                <a:cs typeface="Arial" panose="020B0604020202020204" pitchFamily="34" charset="0"/>
              </a:rPr>
              <a:t> ifade eder</a:t>
            </a:r>
            <a:r>
              <a:rPr lang="tr-T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tr-TR" sz="21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Prevalans</a:t>
            </a:r>
            <a:r>
              <a:rPr lang="tr-TR" sz="21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Hastalık </a:t>
            </a:r>
            <a:r>
              <a:rPr lang="tr-TR" sz="2100" dirty="0">
                <a:latin typeface="Arial" panose="020B0604020202020204" pitchFamily="34" charset="0"/>
                <a:cs typeface="Arial" panose="020B0604020202020204" pitchFamily="34" charset="0"/>
              </a:rPr>
              <a:t>yükünün bir </a:t>
            </a:r>
            <a:r>
              <a:rPr lang="tr-T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ölçüsüdür. Belirli </a:t>
            </a:r>
            <a:r>
              <a:rPr lang="tr-TR" sz="2100" dirty="0">
                <a:latin typeface="Arial" panose="020B0604020202020204" pitchFamily="34" charset="0"/>
                <a:cs typeface="Arial" panose="020B0604020202020204" pitchFamily="34" charset="0"/>
              </a:rPr>
              <a:t>bir zamanda belirli bir popülasyonda bulunan </a:t>
            </a:r>
            <a:r>
              <a:rPr lang="tr-T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sağlam </a:t>
            </a:r>
            <a:r>
              <a:rPr lang="tr-TR" sz="2100" dirty="0">
                <a:latin typeface="Arial" panose="020B0604020202020204" pitchFamily="34" charset="0"/>
                <a:cs typeface="Arial" panose="020B0604020202020204" pitchFamily="34" charset="0"/>
              </a:rPr>
              <a:t>kişilerin belirli bir </a:t>
            </a:r>
            <a:r>
              <a:rPr lang="tr-T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hastalığa yakalanma olasılığıdır.</a:t>
            </a:r>
            <a:endParaRPr lang="tr-TR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27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251520" y="764704"/>
            <a:ext cx="8136904" cy="532859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 marL="342900" indent="-3429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marL="685800" indent="-685800">
              <a:defRPr/>
            </a:pPr>
            <a:r>
              <a:rPr lang="tr-TR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Mikrobiyolojinin Gelişim Evreleri</a:t>
            </a:r>
          </a:p>
          <a:p>
            <a:pPr marL="355600" indent="-355600">
              <a:spcBef>
                <a:spcPts val="1200"/>
              </a:spcBef>
              <a:buFont typeface="Wingdings" pitchFamily="2" charset="2"/>
              <a:buAutoNum type="arabicPeriod"/>
              <a:defRPr/>
            </a:pPr>
            <a:r>
              <a:rPr lang="tr-TR" sz="27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Spekülasyon Evresi</a:t>
            </a:r>
            <a:r>
              <a:rPr lang="tr-TR" sz="27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sz="2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M.Ö.5000 - MS1675 </a:t>
            </a:r>
            <a:r>
              <a:rPr lang="tr-TR" sz="2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tr-TR" sz="27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MO’ların</a:t>
            </a:r>
            <a:r>
              <a:rPr lang="tr-TR" sz="2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gözle </a:t>
            </a:r>
            <a:r>
              <a:rPr lang="tr-TR" sz="2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görülemediği evre)</a:t>
            </a:r>
          </a:p>
          <a:p>
            <a:pPr marL="355600" indent="-355600">
              <a:spcBef>
                <a:spcPts val="1200"/>
              </a:spcBef>
              <a:buFont typeface="Wingdings" pitchFamily="2" charset="2"/>
              <a:buAutoNum type="arabicPeriod"/>
              <a:defRPr/>
            </a:pPr>
            <a:r>
              <a:rPr lang="tr-TR" sz="27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Gözlem Evresi</a:t>
            </a:r>
            <a:r>
              <a:rPr lang="tr-TR" sz="27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sz="2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1675 - 19 yy ortaları (Mikroskobun </a:t>
            </a:r>
            <a:r>
              <a:rPr lang="tr-TR" sz="2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keşfi, </a:t>
            </a:r>
            <a:r>
              <a:rPr lang="tr-TR" sz="2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A. von </a:t>
            </a:r>
            <a:r>
              <a:rPr lang="tr-TR" sz="2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Leevenhoek, 1675)</a:t>
            </a:r>
          </a:p>
          <a:p>
            <a:pPr marL="355600" indent="-355600">
              <a:spcBef>
                <a:spcPts val="1200"/>
              </a:spcBef>
              <a:buFont typeface="Wingdings" pitchFamily="2" charset="2"/>
              <a:buAutoNum type="arabicPeriod"/>
              <a:defRPr/>
            </a:pPr>
            <a:r>
              <a:rPr lang="tr-TR" sz="27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Ekin (Kültür) Evresi</a:t>
            </a:r>
            <a:r>
              <a:rPr lang="tr-TR" sz="27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sz="2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19 yy ortaları -  20.yy başları </a:t>
            </a:r>
            <a:r>
              <a:rPr lang="tr-TR" sz="2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tr-TR" sz="27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MO’ların</a:t>
            </a:r>
            <a:r>
              <a:rPr lang="tr-TR" sz="2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üretilmeye başlanması)</a:t>
            </a:r>
          </a:p>
          <a:p>
            <a:pPr marL="355600" indent="-355600">
              <a:spcBef>
                <a:spcPts val="1200"/>
              </a:spcBef>
              <a:buFont typeface="Wingdings" pitchFamily="2" charset="2"/>
              <a:buAutoNum type="arabicPeriod"/>
              <a:defRPr/>
            </a:pPr>
            <a:r>
              <a:rPr lang="tr-TR" sz="27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Fizyolojik Araştırmalar Evresi</a:t>
            </a:r>
            <a:r>
              <a:rPr lang="tr-TR" sz="27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sz="2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20.yy başları – 2020 </a:t>
            </a:r>
            <a:r>
              <a:rPr lang="tr-TR" sz="2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tr-TR" sz="27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MO’ların</a:t>
            </a:r>
            <a:r>
              <a:rPr lang="tr-TR" sz="2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ultra ve fizyolojik yapıları hakkında dev bilgilerin elde edildiği </a:t>
            </a:r>
            <a:r>
              <a:rPr lang="tr-TR" sz="2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günümüz </a:t>
            </a:r>
            <a:r>
              <a:rPr lang="tr-TR" sz="2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dönemi)</a:t>
            </a:r>
          </a:p>
        </p:txBody>
      </p:sp>
    </p:spTree>
    <p:extLst>
      <p:ext uri="{BB962C8B-B14F-4D97-AF65-F5344CB8AC3E}">
        <p14:creationId xmlns:p14="http://schemas.microsoft.com/office/powerpoint/2010/main" val="206205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539552" y="800101"/>
            <a:ext cx="6408712" cy="471713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 marL="342900" indent="-3429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marL="685800" indent="-685800">
              <a:spcBef>
                <a:spcPts val="600"/>
              </a:spcBef>
              <a:spcAft>
                <a:spcPts val="600"/>
              </a:spcAft>
              <a:defRPr/>
            </a:pPr>
            <a:r>
              <a:rPr lang="tr-TR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SPONTAN JENERASYON</a:t>
            </a:r>
          </a:p>
          <a:p>
            <a:pPr marL="361950" indent="-361950">
              <a:spcBef>
                <a:spcPts val="600"/>
              </a:spcBef>
              <a:spcAft>
                <a:spcPts val="600"/>
              </a:spcAft>
              <a:defRPr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Yaşam canlı olmayan maddeden oluşur (</a:t>
            </a:r>
            <a:r>
              <a:rPr lang="tr-TR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Aristoteles,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>
                <a:latin typeface="Arial" pitchFamily="34" charset="0"/>
                <a:cs typeface="Arial" pitchFamily="34" charset="0"/>
              </a:rPr>
              <a:t>M.Ö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dirty="0" smtClean="0">
                <a:latin typeface="Arial" pitchFamily="34" charset="0"/>
                <a:cs typeface="Arial" pitchFamily="34" charset="0"/>
                <a:sym typeface="Symbol"/>
              </a:rPr>
              <a:t>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350). </a:t>
            </a:r>
          </a:p>
          <a:p>
            <a:pPr marL="361950" indent="-361950">
              <a:spcBef>
                <a:spcPts val="600"/>
              </a:spcBef>
              <a:spcAft>
                <a:spcPts val="600"/>
              </a:spcAft>
              <a:defRPr/>
            </a:pPr>
            <a:r>
              <a:rPr lang="tr-TR" b="1" dirty="0" smtClean="0">
                <a:latin typeface="Arial" pitchFamily="34" charset="0"/>
                <a:cs typeface="Arial" pitchFamily="34" charset="0"/>
              </a:rPr>
              <a:t>Aristo'ya göre:</a:t>
            </a:r>
          </a:p>
          <a:p>
            <a:pPr marL="266700" indent="-2667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Bitkiler üzerine düşen çiyden yaprak bitleri; </a:t>
            </a:r>
          </a:p>
          <a:p>
            <a:pPr marL="266700" indent="-2667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kokuşmuş maddelerden pireler;</a:t>
            </a:r>
          </a:p>
          <a:p>
            <a:pPr marL="266700" indent="-2667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kirli samanlardan fareler ortaya çıkar. </a:t>
            </a:r>
          </a:p>
          <a:p>
            <a:pPr marL="266700" indent="-2667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Bu inanç,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Pasteur’e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kadar devam etti.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232" y="800100"/>
            <a:ext cx="1600200" cy="5257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54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251520" y="1700808"/>
            <a:ext cx="4176464" cy="43924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 marL="342900" indent="-3429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marL="180975" indent="-180975">
              <a:spcBef>
                <a:spcPts val="1200"/>
              </a:spcBef>
              <a:spcAft>
                <a:spcPts val="600"/>
              </a:spcAft>
              <a:buFont typeface="Wingdings" pitchFamily="2" charset="2"/>
              <a:buAutoNum type="arabicPeriod"/>
              <a:defRPr/>
            </a:pPr>
            <a:r>
              <a:rPr lang="tr-TR" sz="2200" dirty="0" smtClean="0">
                <a:latin typeface="Arial" pitchFamily="34" charset="0"/>
                <a:cs typeface="Arial" pitchFamily="34" charset="0"/>
              </a:rPr>
              <a:t> Tıp Mikrobiyolojisi</a:t>
            </a:r>
            <a:endParaRPr lang="tr-TR" sz="2200" dirty="0">
              <a:latin typeface="Arial" pitchFamily="34" charset="0"/>
              <a:cs typeface="Arial" pitchFamily="34" charset="0"/>
            </a:endParaRPr>
          </a:p>
          <a:p>
            <a:pPr marL="180975" indent="-180975">
              <a:spcBef>
                <a:spcPts val="1200"/>
              </a:spcBef>
              <a:spcAft>
                <a:spcPts val="600"/>
              </a:spcAft>
              <a:buFont typeface="Wingdings" pitchFamily="2" charset="2"/>
              <a:buAutoNum type="arabicPeriod"/>
              <a:defRPr/>
            </a:pPr>
            <a:r>
              <a:rPr lang="tr-TR" sz="2200" dirty="0" smtClean="0">
                <a:latin typeface="Arial" pitchFamily="34" charset="0"/>
                <a:cs typeface="Arial" pitchFamily="34" charset="0"/>
              </a:rPr>
              <a:t> Veteriner Mikrobiyolojisi</a:t>
            </a:r>
            <a:endParaRPr lang="tr-TR" sz="2200" dirty="0">
              <a:latin typeface="Arial" pitchFamily="34" charset="0"/>
              <a:cs typeface="Arial" pitchFamily="34" charset="0"/>
            </a:endParaRPr>
          </a:p>
          <a:p>
            <a:pPr marL="180975" indent="-180975">
              <a:spcBef>
                <a:spcPts val="1200"/>
              </a:spcBef>
              <a:spcAft>
                <a:spcPts val="600"/>
              </a:spcAft>
              <a:buFont typeface="Wingdings" pitchFamily="2" charset="2"/>
              <a:buAutoNum type="arabicPeriod"/>
              <a:defRPr/>
            </a:pPr>
            <a:r>
              <a:rPr lang="tr-TR" sz="2200" dirty="0" smtClean="0">
                <a:latin typeface="Arial" pitchFamily="34" charset="0"/>
                <a:cs typeface="Arial" pitchFamily="34" charset="0"/>
              </a:rPr>
              <a:t> Endüstriyel Mikrobiyoloji</a:t>
            </a:r>
            <a:endParaRPr lang="tr-TR" sz="2200" dirty="0">
              <a:latin typeface="Arial" pitchFamily="34" charset="0"/>
              <a:cs typeface="Arial" pitchFamily="34" charset="0"/>
            </a:endParaRPr>
          </a:p>
          <a:p>
            <a:pPr marL="180975" indent="-180975">
              <a:spcBef>
                <a:spcPts val="1200"/>
              </a:spcBef>
              <a:spcAft>
                <a:spcPts val="600"/>
              </a:spcAft>
              <a:buFont typeface="Wingdings" pitchFamily="2" charset="2"/>
              <a:buAutoNum type="arabicPeriod"/>
              <a:defRPr/>
            </a:pPr>
            <a:r>
              <a:rPr lang="tr-TR" sz="2200" dirty="0" smtClean="0">
                <a:latin typeface="Arial" pitchFamily="34" charset="0"/>
                <a:cs typeface="Arial" pitchFamily="34" charset="0"/>
              </a:rPr>
              <a:t> Çevre Mikrobiyolojisi</a:t>
            </a:r>
            <a:endParaRPr lang="tr-TR" sz="2200" dirty="0">
              <a:latin typeface="Arial" pitchFamily="34" charset="0"/>
              <a:cs typeface="Arial" pitchFamily="34" charset="0"/>
            </a:endParaRPr>
          </a:p>
          <a:p>
            <a:pPr marL="180975" indent="-180975">
              <a:spcBef>
                <a:spcPts val="1200"/>
              </a:spcBef>
              <a:spcAft>
                <a:spcPts val="600"/>
              </a:spcAft>
              <a:buFont typeface="Wingdings" pitchFamily="2" charset="2"/>
              <a:buAutoNum type="arabicPeriod"/>
              <a:defRPr/>
            </a:pPr>
            <a:r>
              <a:rPr lang="tr-TR" sz="2200" dirty="0" smtClean="0">
                <a:latin typeface="Arial" pitchFamily="34" charset="0"/>
                <a:cs typeface="Arial" pitchFamily="34" charset="0"/>
              </a:rPr>
              <a:t> Ziraat Mikrobiyolojisi</a:t>
            </a:r>
            <a:endParaRPr lang="tr-TR" sz="2200" dirty="0">
              <a:latin typeface="Arial" pitchFamily="34" charset="0"/>
              <a:cs typeface="Arial" pitchFamily="34" charset="0"/>
            </a:endParaRPr>
          </a:p>
          <a:p>
            <a:pPr marL="180975" indent="-180975">
              <a:spcBef>
                <a:spcPts val="1200"/>
              </a:spcBef>
              <a:spcAft>
                <a:spcPts val="600"/>
              </a:spcAft>
              <a:buFont typeface="Wingdings" pitchFamily="2" charset="2"/>
              <a:buAutoNum type="arabicPeriod"/>
              <a:defRPr/>
            </a:pPr>
            <a:r>
              <a:rPr lang="tr-TR" sz="2200" dirty="0" smtClean="0">
                <a:latin typeface="Arial" pitchFamily="34" charset="0"/>
                <a:cs typeface="Arial" pitchFamily="34" charset="0"/>
              </a:rPr>
              <a:t> Besin Mikrobiyolojisi</a:t>
            </a:r>
            <a:endParaRPr lang="tr-TR" sz="2200" dirty="0">
              <a:latin typeface="Arial" pitchFamily="34" charset="0"/>
              <a:cs typeface="Arial" pitchFamily="34" charset="0"/>
            </a:endParaRPr>
          </a:p>
          <a:p>
            <a:pPr marL="180975" indent="-180975">
              <a:spcBef>
                <a:spcPts val="1200"/>
              </a:spcBef>
              <a:spcAft>
                <a:spcPts val="600"/>
              </a:spcAft>
              <a:buFont typeface="Wingdings" pitchFamily="2" charset="2"/>
              <a:buAutoNum type="arabicPeriod"/>
              <a:defRPr/>
            </a:pPr>
            <a:r>
              <a:rPr lang="tr-TR" sz="2200" dirty="0">
                <a:latin typeface="Arial" pitchFamily="34" charset="0"/>
                <a:cs typeface="Arial" pitchFamily="34" charset="0"/>
              </a:rPr>
              <a:t> Moleküler Mikrobiyoloji</a:t>
            </a:r>
            <a:endParaRPr lang="tr-TR" sz="2200" dirty="0" smtClean="0">
              <a:latin typeface="Arial" pitchFamily="34" charset="0"/>
              <a:cs typeface="Arial" pitchFamily="34" charset="0"/>
            </a:endParaRPr>
          </a:p>
          <a:p>
            <a:pPr marL="180975" indent="-180975">
              <a:spcBef>
                <a:spcPts val="1200"/>
              </a:spcBef>
              <a:spcAft>
                <a:spcPts val="600"/>
              </a:spcAft>
              <a:buFont typeface="Wingdings" pitchFamily="2" charset="2"/>
              <a:buAutoNum type="arabicPeriod"/>
              <a:defRPr/>
            </a:pPr>
            <a:r>
              <a:rPr lang="tr-TR" sz="2200" dirty="0" smtClean="0">
                <a:latin typeface="Arial" pitchFamily="34" charset="0"/>
                <a:cs typeface="Arial" pitchFamily="34" charset="0"/>
              </a:rPr>
              <a:t> Uzay 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ve 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Atmosfer Mikrobiyol.</a:t>
            </a:r>
            <a:endParaRPr lang="tr-TR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427984" y="1340768"/>
            <a:ext cx="4464496" cy="504056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 marL="342900" indent="-3429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tr-TR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Tıp Mikrobiyolojisi:</a:t>
            </a:r>
            <a:endParaRPr lang="tr-TR" sz="2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180975" indent="-180975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tr-TR" sz="2200" dirty="0" smtClean="0">
                <a:latin typeface="Arial" pitchFamily="34" charset="0"/>
                <a:cs typeface="Arial" pitchFamily="34" charset="0"/>
              </a:rPr>
              <a:t>Patojen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mo’ların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özelliklerinden,</a:t>
            </a:r>
          </a:p>
          <a:p>
            <a:pPr marL="180975" indent="-180975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tr-TR" sz="2200" dirty="0" smtClean="0">
                <a:latin typeface="Arial" pitchFamily="34" charset="0"/>
                <a:cs typeface="Arial" pitchFamily="34" charset="0"/>
              </a:rPr>
              <a:t>Diğer canlılar 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ve 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birbirleriyle ilişkilerinden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,</a:t>
            </a:r>
          </a:p>
          <a:p>
            <a:pPr marL="180975" indent="-180975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tr-TR" sz="2200" dirty="0" smtClean="0">
                <a:latin typeface="Arial" pitchFamily="34" charset="0"/>
                <a:cs typeface="Arial" pitchFamily="34" charset="0"/>
              </a:rPr>
              <a:t>Yaptığı 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hastalıklar ve hastalıklardaki rollerinden,</a:t>
            </a:r>
          </a:p>
          <a:p>
            <a:pPr marL="180975" indent="-180975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tr-TR" sz="2200" dirty="0" smtClean="0">
                <a:latin typeface="Arial" pitchFamily="34" charset="0"/>
                <a:cs typeface="Arial" pitchFamily="34" charset="0"/>
              </a:rPr>
              <a:t>Lab. 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incelenme 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yöntemlerinden bahseder.</a:t>
            </a:r>
          </a:p>
          <a:p>
            <a:pPr marL="180975" indent="-180975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tr-TR" sz="2200" dirty="0" smtClean="0">
                <a:latin typeface="Arial" pitchFamily="34" charset="0"/>
                <a:cs typeface="Arial" pitchFamily="34" charset="0"/>
              </a:rPr>
              <a:t>Kısaca:</a:t>
            </a:r>
            <a:r>
              <a:rPr lang="tr-TR" altLang="zh-CN" sz="2200" dirty="0" smtClean="0">
                <a:latin typeface="Arial" pitchFamily="34" charset="0"/>
                <a:ea typeface="黑体" pitchFamily="2" charset="-122"/>
                <a:cs typeface="Arial" pitchFamily="34" charset="0"/>
              </a:rPr>
              <a:t> </a:t>
            </a:r>
            <a:r>
              <a:rPr lang="tr-TR" altLang="zh-CN" sz="2200" dirty="0">
                <a:latin typeface="Arial" pitchFamily="34" charset="0"/>
                <a:ea typeface="黑体" pitchFamily="2" charset="-122"/>
                <a:cs typeface="Arial" pitchFamily="34" charset="0"/>
              </a:rPr>
              <a:t>İnsan hastalıklarıyla ilişkili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mo’ları</a:t>
            </a:r>
            <a:r>
              <a:rPr lang="tr-TR" altLang="zh-CN" sz="2200" dirty="0" smtClean="0">
                <a:latin typeface="Arial" pitchFamily="34" charset="0"/>
                <a:ea typeface="黑体" pitchFamily="2" charset="-122"/>
                <a:cs typeface="Arial" pitchFamily="34" charset="0"/>
              </a:rPr>
              <a:t> </a:t>
            </a:r>
            <a:r>
              <a:rPr lang="tr-TR" altLang="zh-CN" sz="2200" dirty="0">
                <a:latin typeface="Arial" pitchFamily="34" charset="0"/>
                <a:ea typeface="黑体" pitchFamily="2" charset="-122"/>
                <a:cs typeface="Arial" pitchFamily="34" charset="0"/>
              </a:rPr>
              <a:t>inceleyen </a:t>
            </a:r>
            <a:r>
              <a:rPr lang="tr-TR" altLang="zh-CN" sz="2200" dirty="0" smtClean="0">
                <a:latin typeface="Arial" pitchFamily="34" charset="0"/>
                <a:ea typeface="黑体" pitchFamily="2" charset="-122"/>
                <a:cs typeface="Arial" pitchFamily="34" charset="0"/>
              </a:rPr>
              <a:t>bilim.</a:t>
            </a:r>
            <a:endParaRPr lang="tr-TR" altLang="zh-CN" sz="2200" dirty="0">
              <a:latin typeface="Arial" pitchFamily="34" charset="0"/>
              <a:ea typeface="黑体" pitchFamily="2" charset="-122"/>
              <a:cs typeface="Arial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259632" y="764704"/>
            <a:ext cx="576064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lnSpc>
                <a:spcPct val="80000"/>
              </a:lnSpc>
              <a:defRPr/>
            </a:pPr>
            <a:r>
              <a:rPr lang="tr-TR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Mikrobiyolojinin </a:t>
            </a:r>
            <a:r>
              <a:rPr lang="tr-TR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dalları:</a:t>
            </a:r>
          </a:p>
        </p:txBody>
      </p:sp>
    </p:spTree>
    <p:extLst>
      <p:ext uri="{BB962C8B-B14F-4D97-AF65-F5344CB8AC3E}">
        <p14:creationId xmlns:p14="http://schemas.microsoft.com/office/powerpoint/2010/main" val="417924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539552" y="404664"/>
            <a:ext cx="8136904" cy="61926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 marL="342900" indent="-3429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marL="685800" indent="-685800">
              <a:lnSpc>
                <a:spcPct val="80000"/>
              </a:lnSpc>
              <a:spcBef>
                <a:spcPts val="1800"/>
              </a:spcBef>
              <a:spcAft>
                <a:spcPts val="600"/>
              </a:spcAft>
              <a:defRPr/>
            </a:pPr>
            <a:r>
              <a:rPr lang="tr-TR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Mikroorganizmaların zararlı işlevleri:</a:t>
            </a:r>
          </a:p>
          <a:p>
            <a:pPr marL="268288" indent="-268288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Mo’ların zararlı olanları az sayıdadır.</a:t>
            </a:r>
          </a:p>
          <a:p>
            <a:pPr marL="268288" indent="-268288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Zararlı olanları önemli sorunlarımızın kaynağıdır.</a:t>
            </a:r>
          </a:p>
          <a:p>
            <a:pPr marL="268288" indent="-268288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İnsan, hayvan ve bitkilerde hastalık yaparlar; </a:t>
            </a:r>
          </a:p>
          <a:p>
            <a:pPr marL="268288" indent="-268288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Gıda ve endüstriyel ürünlerin bozulmasına neden olurlar; </a:t>
            </a:r>
          </a:p>
          <a:p>
            <a:pPr marL="268288" indent="-268288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Organik maddeleri parçalar, çevreye kötü koku yayarlar; </a:t>
            </a:r>
          </a:p>
          <a:p>
            <a:pPr marL="268288" indent="-268288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Hastalıklarının tedavisi ve eradikasyonunda  maddi kayıplara yol açarlar</a:t>
            </a:r>
          </a:p>
        </p:txBody>
      </p:sp>
    </p:spTree>
    <p:extLst>
      <p:ext uri="{BB962C8B-B14F-4D97-AF65-F5344CB8AC3E}">
        <p14:creationId xmlns:p14="http://schemas.microsoft.com/office/powerpoint/2010/main" val="28904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539552" y="404664"/>
            <a:ext cx="8136904" cy="50405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 marL="342900" indent="-3429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marL="685800" indent="-685800">
              <a:lnSpc>
                <a:spcPct val="80000"/>
              </a:lnSpc>
              <a:spcBef>
                <a:spcPts val="1800"/>
              </a:spcBef>
              <a:spcAft>
                <a:spcPts val="600"/>
              </a:spcAft>
              <a:defRPr/>
            </a:pPr>
            <a:r>
              <a:rPr lang="tr-TR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Mikroorganizmaların zararlı işlevleri: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466" y="904453"/>
            <a:ext cx="7600950" cy="54768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054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539551" y="404664"/>
            <a:ext cx="6552729" cy="590465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 marL="342900" indent="-3429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marL="685800" indent="-6858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tr-TR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Mikroorganizmaların yararlı işlevleri: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tr-TR" sz="22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, N, S, 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P gibi yaşamsal elementlerin 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biyo-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jeokimyasal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döngülerine 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katılırlar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tr-TR" sz="2200" dirty="0" smtClean="0">
                <a:latin typeface="Arial" pitchFamily="34" charset="0"/>
                <a:cs typeface="Arial" pitchFamily="34" charset="0"/>
              </a:rPr>
              <a:t>Normal vücut florasında bulunurlar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tr-TR" sz="2200" dirty="0" smtClean="0">
                <a:latin typeface="Arial" pitchFamily="34" charset="0"/>
                <a:cs typeface="Arial" pitchFamily="34" charset="0"/>
              </a:rPr>
              <a:t>Antibiyotik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, insülin, enzim, vitamin gibi maddelerin üretiminde kullanılırlar.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tr-TR" sz="2200" dirty="0" smtClean="0">
                <a:latin typeface="Arial" pitchFamily="34" charset="0"/>
                <a:cs typeface="Arial" pitchFamily="34" charset="0"/>
              </a:rPr>
              <a:t>Ekmeğin 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yapımı, yoğurt, şarap, kımız, 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peynirin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fermentasyonu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/ 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olgunlaştırılmasında kullanılırlar.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tr-TR" sz="2200" dirty="0" smtClean="0">
                <a:latin typeface="Arial" pitchFamily="34" charset="0"/>
                <a:cs typeface="Arial" pitchFamily="34" charset="0"/>
              </a:rPr>
              <a:t>Atık 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maddeleri 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parçalar, fazla 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yer işgal etmelerini ve çevre kirliliğini önlerler. 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Kanalizasyon 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arıtımında, suyun geri dönüştürülmesinde 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kullanılır 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(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Biyoremediasyon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tr-TR" sz="2200" dirty="0" smtClean="0">
                <a:latin typeface="Arial" pitchFamily="34" charset="0"/>
                <a:cs typeface="Arial" pitchFamily="34" charset="0"/>
              </a:rPr>
              <a:t>Haşerelerin 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kontrolünde 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kullanılırlar.</a:t>
            </a:r>
            <a:endParaRPr lang="tr-TR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764704"/>
            <a:ext cx="1851617" cy="331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36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539552" y="404664"/>
            <a:ext cx="8496944" cy="61926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 marL="342900" indent="-3429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marL="685800" indent="-685800">
              <a:spcBef>
                <a:spcPts val="600"/>
              </a:spcBef>
              <a:spcAft>
                <a:spcPts val="1200"/>
              </a:spcAft>
              <a:defRPr/>
            </a:pPr>
            <a:r>
              <a:rPr lang="tr-TR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Mikroorganizmaların giriş kapıları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defRPr/>
            </a:pPr>
            <a:r>
              <a:rPr lang="tr-TR" dirty="0">
                <a:latin typeface="Arial" pitchFamily="34" charset="0"/>
                <a:cs typeface="Arial" pitchFamily="34" charset="0"/>
              </a:rPr>
              <a:t>Hastalığa neden olan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mo’lar 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patojenik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olarak nitelendirilir. </a:t>
            </a:r>
            <a:r>
              <a:rPr lang="tr-TR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Patojenler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insanlara çeşitli yollarla girerler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 marL="268288" indent="-268288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tr-TR" b="1" dirty="0">
                <a:latin typeface="Arial" pitchFamily="34" charset="0"/>
                <a:cs typeface="Arial" pitchFamily="34" charset="0"/>
              </a:rPr>
              <a:t>Solunum</a:t>
            </a:r>
            <a:r>
              <a:rPr lang="tr-TR" dirty="0">
                <a:latin typeface="Arial" pitchFamily="34" charset="0"/>
                <a:cs typeface="Arial" pitchFamily="34" charset="0"/>
              </a:rPr>
              <a:t>: inhalasyon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(soluma) yoluyla</a:t>
            </a:r>
            <a:r>
              <a:rPr lang="tr-TR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268288" indent="-268288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tr-TR" b="1" dirty="0">
                <a:latin typeface="Arial" pitchFamily="34" charset="0"/>
                <a:cs typeface="Arial" pitchFamily="34" charset="0"/>
              </a:rPr>
              <a:t>Beslenme</a:t>
            </a:r>
            <a:r>
              <a:rPr lang="tr-TR" dirty="0">
                <a:latin typeface="Arial" pitchFamily="34" charset="0"/>
                <a:cs typeface="Arial" pitchFamily="34" charset="0"/>
              </a:rPr>
              <a:t> (GIT): sindirim yoluyla.</a:t>
            </a:r>
          </a:p>
          <a:p>
            <a:pPr marL="268288" indent="-268288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tr-TR" b="1" dirty="0">
                <a:latin typeface="Arial" pitchFamily="34" charset="0"/>
                <a:cs typeface="Arial" pitchFamily="34" charset="0"/>
              </a:rPr>
              <a:t>Genital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>
                <a:latin typeface="Arial" pitchFamily="34" charset="0"/>
                <a:cs typeface="Arial" pitchFamily="34" charset="0"/>
              </a:rPr>
              <a:t>sistem</a:t>
            </a:r>
            <a:r>
              <a:rPr lang="tr-TR" dirty="0">
                <a:latin typeface="Arial" pitchFamily="34" charset="0"/>
                <a:cs typeface="Arial" pitchFamily="34" charset="0"/>
              </a:rPr>
              <a:t>: cinsel temas.</a:t>
            </a:r>
          </a:p>
          <a:p>
            <a:pPr marL="268288" indent="-268288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tr-TR" b="1" dirty="0">
                <a:latin typeface="Arial" pitchFamily="34" charset="0"/>
                <a:cs typeface="Arial" pitchFamily="34" charset="0"/>
              </a:rPr>
              <a:t>Cilt</a:t>
            </a:r>
            <a:r>
              <a:rPr lang="tr-TR" dirty="0">
                <a:latin typeface="Arial" pitchFamily="34" charset="0"/>
                <a:cs typeface="Arial" pitchFamily="34" charset="0"/>
              </a:rPr>
              <a:t>: sıyrıklar, ısırıklar ...</a:t>
            </a:r>
          </a:p>
          <a:p>
            <a:pPr marL="268288" indent="-268288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tr-TR" b="1" dirty="0">
                <a:latin typeface="Arial" pitchFamily="34" charset="0"/>
                <a:cs typeface="Arial" pitchFamily="34" charset="0"/>
              </a:rPr>
              <a:t>Diğerleri</a:t>
            </a:r>
            <a:r>
              <a:rPr lang="tr-TR" dirty="0">
                <a:latin typeface="Arial" pitchFamily="34" charset="0"/>
                <a:cs typeface="Arial" pitchFamily="34" charset="0"/>
              </a:rPr>
              <a:t>: Konjonktiva, kan transfüzyonu, enjeksiyonlar ve organ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nakli</a:t>
            </a:r>
            <a:r>
              <a:rPr lang="tr-TR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268288" indent="-268288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tr-TR" b="1" dirty="0" smtClean="0">
                <a:latin typeface="Arial" pitchFamily="34" charset="0"/>
                <a:cs typeface="Arial" pitchFamily="34" charset="0"/>
              </a:rPr>
              <a:t>Konjenital </a:t>
            </a:r>
            <a:r>
              <a:rPr lang="tr-TR" b="1" dirty="0">
                <a:latin typeface="Arial" pitchFamily="34" charset="0"/>
                <a:cs typeface="Arial" pitchFamily="34" charset="0"/>
              </a:rPr>
              <a:t>enfeksiyonlar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(vertikal </a:t>
            </a:r>
            <a:r>
              <a:rPr lang="tr-TR" dirty="0">
                <a:latin typeface="Arial" pitchFamily="34" charset="0"/>
                <a:cs typeface="Arial" pitchFamily="34" charset="0"/>
              </a:rPr>
              <a:t>bulaş).</a:t>
            </a:r>
            <a:endParaRPr lang="tr-TR" sz="2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81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2372</TotalTime>
  <Words>1473</Words>
  <Application>Microsoft Office PowerPoint</Application>
  <PresentationFormat>Ekran Gösterisi (4:3)</PresentationFormat>
  <Paragraphs>233</Paragraphs>
  <Slides>23</Slides>
  <Notes>22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31" baseType="lpstr">
      <vt:lpstr>宋体</vt:lpstr>
      <vt:lpstr>Arial</vt:lpstr>
      <vt:lpstr>Calibri</vt:lpstr>
      <vt:lpstr>Courier New</vt:lpstr>
      <vt:lpstr>黑体</vt:lpstr>
      <vt:lpstr>Symbol</vt:lpstr>
      <vt:lpstr>Wingdings</vt:lpstr>
      <vt:lpstr>Ofis Teması</vt:lpstr>
      <vt:lpstr>PowerPoint Sunusu</vt:lpstr>
      <vt:lpstr>MİKROBİYOLOJİYE GİRİŞ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BAKTERİYEL GENETİK</dc:title>
  <dc:creator>hp</dc:creator>
  <cp:lastModifiedBy>Windows Kullanıcısı</cp:lastModifiedBy>
  <cp:revision>141</cp:revision>
  <dcterms:created xsi:type="dcterms:W3CDTF">2018-02-06T00:40:50Z</dcterms:created>
  <dcterms:modified xsi:type="dcterms:W3CDTF">2022-02-25T11:23:48Z</dcterms:modified>
</cp:coreProperties>
</file>