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2"/>
  </p:sldMasterIdLst>
  <p:notesMasterIdLst>
    <p:notesMasterId r:id="rId27"/>
  </p:notesMasterIdLst>
  <p:handoutMasterIdLst>
    <p:handoutMasterId r:id="rId28"/>
  </p:handoutMasterIdLst>
  <p:sldIdLst>
    <p:sldId id="270" r:id="rId3"/>
    <p:sldId id="264" r:id="rId4"/>
    <p:sldId id="265" r:id="rId5"/>
    <p:sldId id="266" r:id="rId6"/>
    <p:sldId id="267" r:id="rId7"/>
    <p:sldId id="268" r:id="rId8"/>
    <p:sldId id="269" r:id="rId9"/>
    <p:sldId id="271" r:id="rId10"/>
    <p:sldId id="272" r:id="rId11"/>
    <p:sldId id="273" r:id="rId12"/>
    <p:sldId id="256" r:id="rId13"/>
    <p:sldId id="275" r:id="rId14"/>
    <p:sldId id="257" r:id="rId15"/>
    <p:sldId id="258" r:id="rId16"/>
    <p:sldId id="259" r:id="rId17"/>
    <p:sldId id="260" r:id="rId18"/>
    <p:sldId id="261" r:id="rId19"/>
    <p:sldId id="262" r:id="rId20"/>
    <p:sldId id="263" r:id="rId21"/>
    <p:sldId id="274" r:id="rId22"/>
    <p:sldId id="276" r:id="rId23"/>
    <p:sldId id="277" r:id="rId24"/>
    <p:sldId id="278"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FF1CE12-B100-0000-0000-000000000002}"/>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0"/>
    <p:restoredTop sz="86410"/>
  </p:normalViewPr>
  <p:slideViewPr>
    <p:cSldViewPr>
      <p:cViewPr varScale="1">
        <p:scale>
          <a:sx n="74" d="100"/>
          <a:sy n="74" d="100"/>
        </p:scale>
        <p:origin x="1674" y="72"/>
      </p:cViewPr>
      <p:guideLst>
        <p:guide orient="horz" pos="2160"/>
        <p:guide pos="2880"/>
      </p:guideLst>
    </p:cSldViewPr>
  </p:slideViewPr>
  <p:outlineViewPr>
    <p:cViewPr>
      <p:scale>
        <a:sx n="1" d="1"/>
        <a:sy n="1" d="1"/>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2"/>
          <p:cNvSpPr>
            <a:spLocks noGrp="1"/>
          </p:cNvSpPr>
          <p:nvPr>
            <p:ph type="hdr" sz="quarter"/>
          </p:nvPr>
        </p:nvSpPr>
        <p:spPr>
          <a:xfrm>
            <a:off x="0" y="0"/>
            <a:ext cx="2971800" cy="457200"/>
          </a:xfrm>
          <a:prstGeom prst="rect">
            <a:avLst/>
          </a:prstGeom>
        </p:spPr>
        <p:txBody>
          <a:bodyPr/>
          <a:lstStyle/>
          <a:p>
            <a:endParaRPr lang="en-US" smtClean="0"/>
          </a:p>
        </p:txBody>
      </p:sp>
      <p:sp>
        <p:nvSpPr>
          <p:cNvPr id="24" name="Rectangle 24"/>
          <p:cNvSpPr>
            <a:spLocks noGrp="1"/>
          </p:cNvSpPr>
          <p:nvPr>
            <p:ph type="dt" sz="quarter" idx="1"/>
          </p:nvPr>
        </p:nvSpPr>
        <p:spPr>
          <a:xfrm>
            <a:off x="3884613" y="0"/>
            <a:ext cx="2971800" cy="457200"/>
          </a:xfrm>
          <a:prstGeom prst="rect">
            <a:avLst/>
          </a:prstGeom>
        </p:spPr>
        <p:txBody>
          <a:bodyPr/>
          <a:lstStyle/>
          <a:p>
            <a:fld id="{A849C5AD-4428-4E9C-9C84-11B72C9365FB}" type="datetimeFigureOut">
              <a:rPr lang="en-US" smtClean="0"/>
              <a:pPr/>
              <a:t>10/1/2014</a:t>
            </a:fld>
            <a:endParaRPr lang="en-US" smtClean="0"/>
          </a:p>
        </p:txBody>
      </p:sp>
      <p:sp>
        <p:nvSpPr>
          <p:cNvPr id="30" name="Rectangle 30"/>
          <p:cNvSpPr>
            <a:spLocks noGrp="1"/>
          </p:cNvSpPr>
          <p:nvPr>
            <p:ph type="ftr" sz="quarter" idx="2"/>
          </p:nvPr>
        </p:nvSpPr>
        <p:spPr>
          <a:xfrm>
            <a:off x="0" y="8685213"/>
            <a:ext cx="2971800" cy="457200"/>
          </a:xfrm>
          <a:prstGeom prst="rect">
            <a:avLst/>
          </a:prstGeom>
        </p:spPr>
        <p:txBody>
          <a:bodyPr/>
          <a:lstStyle/>
          <a:p>
            <a:endParaRPr lang="en-US" smtClean="0"/>
          </a:p>
        </p:txBody>
      </p:sp>
      <p:sp>
        <p:nvSpPr>
          <p:cNvPr id="18" name="Rectangle 18"/>
          <p:cNvSpPr>
            <a:spLocks noGrp="1"/>
          </p:cNvSpPr>
          <p:nvPr>
            <p:ph type="sldNum" sz="quarter" idx="3"/>
          </p:nvPr>
        </p:nvSpPr>
        <p:spPr>
          <a:xfrm>
            <a:off x="3884613" y="8685213"/>
            <a:ext cx="2971800" cy="457200"/>
          </a:xfrm>
          <a:prstGeom prst="rect">
            <a:avLst/>
          </a:prstGeom>
        </p:spPr>
        <p:txBody>
          <a:bodyPr/>
          <a:lstStyle/>
          <a:p>
            <a:fld id="{8C596567-A38F-4CEF-B37F-9B9D120D62CE}" type="slidenum">
              <a:rPr lang="en-US" smtClean="0"/>
              <a:pPr/>
              <a:t>‹#›</a:t>
            </a:fld>
            <a:endParaRPr lang="en-US" smtClean="0"/>
          </a:p>
        </p:txBody>
      </p:sp>
    </p:spTree>
    <p:extLst>
      <p:ext uri="{BB962C8B-B14F-4D97-AF65-F5344CB8AC3E}">
        <p14:creationId xmlns:p14="http://schemas.microsoft.com/office/powerpoint/2010/main" val="4650206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4"/>
          <p:cNvSpPr>
            <a:spLocks noGrp="1"/>
          </p:cNvSpPr>
          <p:nvPr>
            <p:ph type="hdr" sz="quarter"/>
          </p:nvPr>
        </p:nvSpPr>
        <p:spPr>
          <a:xfrm>
            <a:off x="0" y="0"/>
            <a:ext cx="2971800" cy="457200"/>
          </a:xfrm>
          <a:prstGeom prst="rect">
            <a:avLst/>
          </a:prstGeom>
        </p:spPr>
        <p:txBody>
          <a:bodyPr/>
          <a:lstStyle/>
          <a:p>
            <a:endParaRPr lang="en-US" smtClean="0"/>
          </a:p>
        </p:txBody>
      </p:sp>
      <p:sp>
        <p:nvSpPr>
          <p:cNvPr id="15" name="Rectangle 15"/>
          <p:cNvSpPr>
            <a:spLocks noGrp="1"/>
          </p:cNvSpPr>
          <p:nvPr>
            <p:ph type="dt" idx="1"/>
          </p:nvPr>
        </p:nvSpPr>
        <p:spPr>
          <a:xfrm>
            <a:off x="3884613" y="0"/>
            <a:ext cx="2971800" cy="457200"/>
          </a:xfrm>
          <a:prstGeom prst="rect">
            <a:avLst/>
          </a:prstGeom>
        </p:spPr>
        <p:txBody>
          <a:bodyPr/>
          <a:lstStyle/>
          <a:p>
            <a:fld id="{D7547E60-4BE7-4E4E-9AAA-5EE35AEC995C}" type="datetimeFigureOut">
              <a:rPr lang="en-US" smtClean="0"/>
              <a:pPr/>
              <a:t>10/1/2014</a:t>
            </a:fld>
            <a:endParaRPr lang="en-US" smtClean="0"/>
          </a:p>
        </p:txBody>
      </p:sp>
      <p:sp>
        <p:nvSpPr>
          <p:cNvPr id="23" name="Rectangle 2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anchor="ctr"/>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 name="Rectangle 18"/>
          <p:cNvSpPr>
            <a:spLocks noGrp="1"/>
          </p:cNvSpPr>
          <p:nvPr>
            <p:ph type="ftr" sz="quarter" idx="4"/>
          </p:nvPr>
        </p:nvSpPr>
        <p:spPr>
          <a:xfrm>
            <a:off x="0" y="8685213"/>
            <a:ext cx="2971800" cy="457200"/>
          </a:xfrm>
          <a:prstGeom prst="rect">
            <a:avLst/>
          </a:prstGeom>
        </p:spPr>
        <p:txBody>
          <a:bodyPr/>
          <a:lstStyle/>
          <a:p>
            <a:endParaRPr lang="en-US" smtClean="0"/>
          </a:p>
        </p:txBody>
      </p:sp>
      <p:sp>
        <p:nvSpPr>
          <p:cNvPr id="28" name="Rectangle 28"/>
          <p:cNvSpPr>
            <a:spLocks noGrp="1"/>
          </p:cNvSpPr>
          <p:nvPr>
            <p:ph type="sldNum" sz="quarter" idx="5"/>
          </p:nvPr>
        </p:nvSpPr>
        <p:spPr>
          <a:xfrm>
            <a:off x="3884613" y="8685213"/>
            <a:ext cx="2971800" cy="457200"/>
          </a:xfrm>
          <a:prstGeom prst="rect">
            <a:avLst/>
          </a:prstGeom>
        </p:spPr>
        <p:txBody>
          <a:bodyPr/>
          <a:lstStyle/>
          <a:p>
            <a:fld id="{CA077768-21C8-4125-A345-258E48D2EED0}" type="slidenum">
              <a:rPr lang="en-US" smtClean="0"/>
              <a:pPr/>
              <a:t>‹#›</a:t>
            </a:fld>
            <a:endParaRPr lang="en-US" smtClean="0"/>
          </a:p>
        </p:txBody>
      </p:sp>
    </p:spTree>
    <p:extLst>
      <p:ext uri="{BB962C8B-B14F-4D97-AF65-F5344CB8AC3E}">
        <p14:creationId xmlns:p14="http://schemas.microsoft.com/office/powerpoint/2010/main" val="1750387197"/>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CA077768-21C8-4125-A345-258E48D2EED0}" type="slidenum">
              <a:rPr lang="en-US" smtClean="0"/>
              <a:pPr/>
              <a:t>1</a:t>
            </a:fld>
            <a:endParaRPr lang="en-US" smtClean="0"/>
          </a:p>
        </p:txBody>
      </p:sp>
    </p:spTree>
    <p:extLst>
      <p:ext uri="{BB962C8B-B14F-4D97-AF65-F5344CB8AC3E}">
        <p14:creationId xmlns:p14="http://schemas.microsoft.com/office/powerpoint/2010/main" val="1077029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CA077768-21C8-4125-A345-258E48D2EED0}" type="slidenum">
              <a:rPr lang="en-US" smtClean="0"/>
              <a:pPr/>
              <a:t>11</a:t>
            </a:fld>
            <a:endParaRPr lang="en-US" smtClean="0"/>
          </a:p>
        </p:txBody>
      </p:sp>
    </p:spTree>
    <p:extLst>
      <p:ext uri="{BB962C8B-B14F-4D97-AF65-F5344CB8AC3E}">
        <p14:creationId xmlns:p14="http://schemas.microsoft.com/office/powerpoint/2010/main" val="9792570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6" name="image1.jpg"/>
          <p:cNvPicPr>
            <a:picLocks noChangeAspect="1"/>
          </p:cNvPicPr>
          <p:nvPr/>
        </p:nvPicPr>
        <p:blipFill>
          <a:blip r:embed="rId2" cstate="print">
            <a:duotone>
              <a:schemeClr val="accent1"/>
              <a:srgbClr val="FFFFFF"/>
            </a:duotone>
          </a:blip>
          <a:stretch>
            <a:fillRect/>
          </a:stretch>
        </p:blipFill>
        <p:spPr>
          <a:xfrm>
            <a:off x="0" y="0"/>
            <a:ext cx="9144000" cy="6858000"/>
          </a:xfrm>
          <a:prstGeom prst="rect">
            <a:avLst/>
          </a:prstGeom>
          <a:noFill/>
          <a:ln>
            <a:noFill/>
          </a:ln>
        </p:spPr>
      </p:pic>
      <p:pic>
        <p:nvPicPr>
          <p:cNvPr id="7" name="image2.png"/>
          <p:cNvPicPr>
            <a:picLocks noChangeAspect="1"/>
          </p:cNvPicPr>
          <p:nvPr/>
        </p:nvPicPr>
        <p:blipFill>
          <a:blip r:embed="rId3" cstate="print">
            <a:duotone>
              <a:schemeClr val="accent1"/>
              <a:srgbClr val="FFFFFF"/>
            </a:duotone>
          </a:blip>
          <a:stretch>
            <a:fillRect/>
          </a:stretch>
        </p:blipFill>
        <p:spPr>
          <a:xfrm>
            <a:off x="571" y="428"/>
            <a:ext cx="9142858" cy="6857143"/>
          </a:xfrm>
          <a:prstGeom prst="rect">
            <a:avLst/>
          </a:prstGeom>
          <a:noFill/>
          <a:ln>
            <a:noFill/>
          </a:ln>
        </p:spPr>
      </p:pic>
      <p:pic>
        <p:nvPicPr>
          <p:cNvPr id="8" name="image3.png"/>
          <p:cNvPicPr>
            <a:picLocks noChangeAspect="1"/>
          </p:cNvPicPr>
          <p:nvPr/>
        </p:nvPicPr>
        <p:blipFill>
          <a:blip r:embed="rId4" cstate="print">
            <a:duotone>
              <a:schemeClr val="accent1"/>
              <a:srgbClr val="FFFFFF"/>
            </a:duotone>
          </a:blip>
          <a:stretch>
            <a:fillRect/>
          </a:stretch>
        </p:blipFill>
        <p:spPr>
          <a:xfrm>
            <a:off x="571" y="428"/>
            <a:ext cx="9142858" cy="6857143"/>
          </a:xfrm>
          <a:prstGeom prst="rect">
            <a:avLst/>
          </a:prstGeom>
          <a:noFill/>
          <a:ln>
            <a:noFill/>
          </a:ln>
        </p:spPr>
      </p:pic>
      <p:pic>
        <p:nvPicPr>
          <p:cNvPr id="9" name="image4.png"/>
          <p:cNvPicPr>
            <a:picLocks noChangeAspect="1"/>
          </p:cNvPicPr>
          <p:nvPr/>
        </p:nvPicPr>
        <p:blipFill>
          <a:blip r:embed="rId5" cstate="print"/>
          <a:stretch>
            <a:fillRect/>
          </a:stretch>
        </p:blipFill>
        <p:spPr>
          <a:xfrm>
            <a:off x="571" y="428"/>
            <a:ext cx="9142858" cy="6857143"/>
          </a:xfrm>
          <a:prstGeom prst="rect">
            <a:avLst/>
          </a:prstGeom>
          <a:noFill/>
          <a:ln>
            <a:noFill/>
          </a:ln>
        </p:spPr>
      </p:pic>
      <p:sp>
        <p:nvSpPr>
          <p:cNvPr id="31" name="Rectangle 31"/>
          <p:cNvSpPr>
            <a:spLocks noGrp="1"/>
          </p:cNvSpPr>
          <p:nvPr>
            <p:ph type="subTitle" idx="1"/>
          </p:nvPr>
        </p:nvSpPr>
        <p:spPr>
          <a:xfrm>
            <a:off x="2492734" y="5094577"/>
            <a:ext cx="6194066" cy="925223"/>
          </a:xfrm>
        </p:spPr>
        <p:txBody>
          <a:bodyPr/>
          <a:lstStyle>
            <a:lvl1pPr marL="0" indent="0" algn="r">
              <a:buNone/>
              <a:defRPr sz="2800"/>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5" name="Rectangle 5"/>
          <p:cNvSpPr>
            <a:spLocks noGrp="1"/>
          </p:cNvSpPr>
          <p:nvPr>
            <p:ph type="ctrTitle"/>
          </p:nvPr>
        </p:nvSpPr>
        <p:spPr>
          <a:xfrm>
            <a:off x="1108986" y="3606800"/>
            <a:ext cx="7577814" cy="1470025"/>
          </a:xfrm>
        </p:spPr>
        <p:txBody>
          <a:bodyPr anchor="b" anchorCtr="0"/>
          <a:lstStyle>
            <a:lvl1pPr algn="r">
              <a:defRPr sz="4000"/>
            </a:lvl1pPr>
          </a:lstStyle>
          <a:p>
            <a:r>
              <a:rPr lang="tr-TR" smtClean="0"/>
              <a:t>Asıl başlık stili için tıklatın</a:t>
            </a:r>
            <a:endParaRPr lang="en-US"/>
          </a:p>
        </p:txBody>
      </p:sp>
      <p:sp>
        <p:nvSpPr>
          <p:cNvPr id="10" name="Date Placeholder 9"/>
          <p:cNvSpPr>
            <a:spLocks noGrp="1"/>
          </p:cNvSpPr>
          <p:nvPr>
            <p:ph type="dt" sz="half" idx="10"/>
          </p:nvPr>
        </p:nvSpPr>
        <p:spPr/>
        <p:txBody>
          <a:bodyPr/>
          <a:lstStyle/>
          <a:p>
            <a:fld id="{5C14FD69-4A85-4715-A222-ABB225B63BC6}" type="datetimeFigureOut">
              <a:rPr lang="en-US" smtClean="0"/>
              <a:pPr/>
              <a:t>10/1/2014</a:t>
            </a:fld>
            <a:endParaRPr lang="en-US"/>
          </a:p>
        </p:txBody>
      </p:sp>
      <p:sp>
        <p:nvSpPr>
          <p:cNvPr id="11" name="Slide Number Placeholder 10"/>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şlık ve Metin">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tr-TR" smtClean="0"/>
              <a:t>Asıl başlık stili için tıklatın</a:t>
            </a:r>
            <a:endParaRPr lang="en-US"/>
          </a:p>
        </p:txBody>
      </p:sp>
      <p:sp>
        <p:nvSpPr>
          <p:cNvPr id="8" name="Date Placeholder 7"/>
          <p:cNvSpPr>
            <a:spLocks noGrp="1"/>
          </p:cNvSpPr>
          <p:nvPr>
            <p:ph type="dt" sz="half" idx="10"/>
          </p:nvPr>
        </p:nvSpPr>
        <p:spPr/>
        <p:txBody>
          <a:bodyPr/>
          <a:lstStyle/>
          <a:p>
            <a:fld id="{5C14FD69-4A85-4715-A222-ABB225B63BC6}" type="datetimeFigureOut">
              <a:rPr lang="en-US" smtClean="0"/>
              <a:pPr/>
              <a:t>10/1/2014</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a:xfrm>
            <a:off x="457200" y="359465"/>
            <a:ext cx="8229600" cy="1143000"/>
          </a:xfrm>
          <a:prstGeom prst="rect">
            <a:avLst/>
          </a:prstGeom>
        </p:spPr>
        <p:txBody>
          <a:bodyPr anchor="b" anchorCtr="0">
            <a:normAutofit/>
          </a:bodyPr>
          <a:lstStyle/>
          <a:p>
            <a:pPr algn="l"/>
            <a:r>
              <a:rPr lang="tr-TR" smtClean="0"/>
              <a:t>Asıl başlık stili için tıklatın</a:t>
            </a:r>
            <a:endParaRPr lang="en-US"/>
          </a:p>
        </p:txBody>
      </p:sp>
      <p:sp>
        <p:nvSpPr>
          <p:cNvPr id="7" name="Date Placeholder 6"/>
          <p:cNvSpPr>
            <a:spLocks noGrp="1"/>
          </p:cNvSpPr>
          <p:nvPr>
            <p:ph type="dt" sz="half" idx="10"/>
          </p:nvPr>
        </p:nvSpPr>
        <p:spPr/>
        <p:txBody>
          <a:bodyPr/>
          <a:lstStyle/>
          <a:p>
            <a:fld id="{5C14FD69-4A85-4715-A222-ABB225B63BC6}" type="datetimeFigureOut">
              <a:rPr lang="en-US" smtClean="0"/>
              <a:pPr/>
              <a:t>10/1/2014</a:t>
            </a:fld>
            <a:endParaRPr lang="en-US"/>
          </a:p>
        </p:txBody>
      </p:sp>
      <p:sp>
        <p:nvSpPr>
          <p:cNvPr id="8" name="Slide Number Placeholder 7"/>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C14FD69-4A85-4715-A222-ABB225B63BC6}" type="datetimeFigureOut">
              <a:rPr lang="en-US" smtClean="0"/>
              <a:pPr/>
              <a:t>10/1/2014</a:t>
            </a:fld>
            <a:endParaRPr lang="en-US"/>
          </a:p>
        </p:txBody>
      </p:sp>
      <p:sp>
        <p:nvSpPr>
          <p:cNvPr id="6" name="Slide Number Placeholder 5"/>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8" name="Footer Placeholder 7"/>
          <p:cNvSpPr>
            <a:spLocks noGrp="1"/>
          </p:cNvSpPr>
          <p:nvPr>
            <p:ph type="ftr" sz="quarter" idx="12"/>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şlık ve 2 Sütunlu Metin">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1" name="Rectangle 11"/>
          <p:cNvSpPr>
            <a:spLocks noGrp="1"/>
          </p:cNvSpPr>
          <p:nvPr>
            <p:ph type="body"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tr-TR" smtClean="0"/>
              <a:t>Asıl başlık stili için tıklatın</a:t>
            </a:r>
            <a:endParaRPr lang="en-US"/>
          </a:p>
        </p:txBody>
      </p:sp>
      <p:sp>
        <p:nvSpPr>
          <p:cNvPr id="10" name="Date Placeholder 9"/>
          <p:cNvSpPr>
            <a:spLocks noGrp="1"/>
          </p:cNvSpPr>
          <p:nvPr>
            <p:ph type="dt" sz="half" idx="10"/>
          </p:nvPr>
        </p:nvSpPr>
        <p:spPr/>
        <p:txBody>
          <a:bodyPr/>
          <a:lstStyle/>
          <a:p>
            <a:fld id="{5C14FD69-4A85-4715-A222-ABB225B63BC6}" type="datetimeFigureOut">
              <a:rPr lang="en-US" smtClean="0"/>
              <a:pPr/>
              <a:t>10/1/2014</a:t>
            </a:fld>
            <a:endParaRPr lang="en-US"/>
          </a:p>
        </p:txBody>
      </p:sp>
      <p:sp>
        <p:nvSpPr>
          <p:cNvPr id="12" name="Slide Number Placeholder 11"/>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aşlık ve İçerik">
    <p:spTree>
      <p:nvGrpSpPr>
        <p:cNvPr id="1" name=""/>
        <p:cNvGrpSpPr/>
        <p:nvPr/>
      </p:nvGrpSpPr>
      <p:grpSpPr>
        <a:xfrm>
          <a:off x="0" y="0"/>
          <a:ext cx="0" cy="0"/>
          <a:chOff x="0" y="0"/>
          <a:chExt cx="0" cy="0"/>
        </a:xfrm>
      </p:grpSpPr>
      <p:sp>
        <p:nvSpPr>
          <p:cNvPr id="16" name="Rectangle 16"/>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7" name="Title 6"/>
          <p:cNvSpPr>
            <a:spLocks noGrp="1"/>
          </p:cNvSpPr>
          <p:nvPr>
            <p:ph type="title"/>
          </p:nvPr>
        </p:nvSpPr>
        <p:spPr>
          <a:xfrm>
            <a:off x="457200" y="359465"/>
            <a:ext cx="8229600" cy="1143000"/>
          </a:xfrm>
          <a:prstGeom prst="rect">
            <a:avLst/>
          </a:prstGeom>
        </p:spPr>
        <p:txBody>
          <a:bodyPr anchor="b" anchorCtr="0">
            <a:normAutofit/>
          </a:bodyPr>
          <a:lstStyle/>
          <a:p>
            <a:pPr algn="l"/>
            <a:r>
              <a:rPr lang="tr-TR" smtClean="0"/>
              <a:t>Asıl başlık stili için tıklatın</a:t>
            </a:r>
            <a:endParaRPr lang="en-US"/>
          </a:p>
        </p:txBody>
      </p:sp>
      <p:sp>
        <p:nvSpPr>
          <p:cNvPr id="8" name="Date Placeholder 7"/>
          <p:cNvSpPr>
            <a:spLocks noGrp="1"/>
          </p:cNvSpPr>
          <p:nvPr>
            <p:ph type="dt" sz="half" idx="10"/>
          </p:nvPr>
        </p:nvSpPr>
        <p:spPr/>
        <p:txBody>
          <a:bodyPr/>
          <a:lstStyle/>
          <a:p>
            <a:fld id="{5C14FD69-4A85-4715-A222-ABB225B63BC6}" type="datetimeFigureOut">
              <a:rPr lang="en-US" smtClean="0"/>
              <a:pPr/>
              <a:t>10/1/2014</a:t>
            </a:fld>
            <a:endParaRPr lang="en-US"/>
          </a:p>
        </p:txBody>
      </p:sp>
      <p:sp>
        <p:nvSpPr>
          <p:cNvPr id="9" name="Slide Number Placeholder 8"/>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30" name="Rectangle 30"/>
          <p:cNvSpPr>
            <a:spLocks noGrp="1"/>
          </p:cNvSpPr>
          <p:nvPr>
            <p:ph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7" name="Rectangle 17"/>
          <p:cNvSpPr>
            <a:spLocks noGrp="1"/>
          </p:cNvSpPr>
          <p:nvPr>
            <p:ph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tr-TR" smtClean="0"/>
              <a:t>Asıl başlık stili için tıklatın</a:t>
            </a:r>
            <a:endParaRPr lang="en-US"/>
          </a:p>
        </p:txBody>
      </p:sp>
      <p:sp>
        <p:nvSpPr>
          <p:cNvPr id="9" name="Date Placeholder 8"/>
          <p:cNvSpPr>
            <a:spLocks noGrp="1"/>
          </p:cNvSpPr>
          <p:nvPr>
            <p:ph type="dt" sz="half" idx="10"/>
          </p:nvPr>
        </p:nvSpPr>
        <p:spPr/>
        <p:txBody>
          <a:bodyPr/>
          <a:lstStyle/>
          <a:p>
            <a:fld id="{5C14FD69-4A85-4715-A222-ABB225B63BC6}" type="datetimeFigureOut">
              <a:rPr lang="en-US" smtClean="0"/>
              <a:pPr/>
              <a:t>10/1/2014</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hade val="85000"/>
          </a:schemeClr>
        </a:solidFill>
        <a:effectLst/>
      </p:bgPr>
    </p:bg>
    <p:spTree>
      <p:nvGrpSpPr>
        <p:cNvPr id="1" name=""/>
        <p:cNvGrpSpPr/>
        <p:nvPr/>
      </p:nvGrpSpPr>
      <p:grpSpPr>
        <a:xfrm>
          <a:off x="0" y="0"/>
          <a:ext cx="0" cy="0"/>
          <a:chOff x="0" y="0"/>
          <a:chExt cx="0" cy="0"/>
        </a:xfrm>
      </p:grpSpPr>
      <p:pic>
        <p:nvPicPr>
          <p:cNvPr id="8" name="image5.png"/>
          <p:cNvPicPr>
            <a:picLocks noChangeAspect="1"/>
          </p:cNvPicPr>
          <p:nvPr/>
        </p:nvPicPr>
        <p:blipFill>
          <a:blip r:embed="rId9" cstate="print">
            <a:duotone>
              <a:schemeClr val="accent1"/>
              <a:srgbClr val="FFFFFF"/>
            </a:duotone>
          </a:blip>
          <a:stretch>
            <a:fillRect/>
          </a:stretch>
        </p:blipFill>
        <p:spPr>
          <a:xfrm>
            <a:off x="571" y="428"/>
            <a:ext cx="9142858" cy="6857143"/>
          </a:xfrm>
          <a:prstGeom prst="rect">
            <a:avLst/>
          </a:prstGeom>
          <a:noFill/>
          <a:ln>
            <a:noFill/>
          </a:ln>
        </p:spPr>
      </p:pic>
      <p:pic>
        <p:nvPicPr>
          <p:cNvPr id="9" name="image6.png"/>
          <p:cNvPicPr>
            <a:picLocks noChangeAspect="1"/>
          </p:cNvPicPr>
          <p:nvPr/>
        </p:nvPicPr>
        <p:blipFill>
          <a:blip r:embed="rId10" cstate="print"/>
          <a:stretch>
            <a:fillRect/>
          </a:stretch>
        </p:blipFill>
        <p:spPr>
          <a:xfrm>
            <a:off x="571" y="428"/>
            <a:ext cx="9142858" cy="6857143"/>
          </a:xfrm>
          <a:prstGeom prst="rect">
            <a:avLst/>
          </a:prstGeom>
          <a:noFill/>
          <a:ln>
            <a:noFill/>
          </a:ln>
        </p:spPr>
      </p:pic>
      <p:sp>
        <p:nvSpPr>
          <p:cNvPr id="30" name="Rectangle 30"/>
          <p:cNvSpPr>
            <a:spLocks noGrp="1"/>
          </p:cNvSpPr>
          <p:nvPr>
            <p:ph type="title"/>
          </p:nvPr>
        </p:nvSpPr>
        <p:spPr>
          <a:xfrm>
            <a:off x="457200" y="359465"/>
            <a:ext cx="8229600" cy="1143000"/>
          </a:xfrm>
          <a:prstGeom prst="rect">
            <a:avLst/>
          </a:prstGeom>
        </p:spPr>
        <p:txBody>
          <a:bodyPr anchor="b" anchorCtr="0">
            <a:normAutofit/>
          </a:bodyPr>
          <a:lstStyle/>
          <a:p>
            <a:pPr algn="l"/>
            <a:r>
              <a:rPr lang="tr-TR" smtClean="0"/>
              <a:t>Asıl başlık stili için tıklatın</a:t>
            </a:r>
            <a:endParaRPr lang="en-US"/>
          </a:p>
        </p:txBody>
      </p:sp>
      <p:sp>
        <p:nvSpPr>
          <p:cNvPr id="12" name="Rectangle 12"/>
          <p:cNvSpPr>
            <a:spLocks noGrp="1"/>
          </p:cNvSpPr>
          <p:nvPr>
            <p:ph type="body" idx="1"/>
          </p:nvPr>
        </p:nvSpPr>
        <p:spPr>
          <a:xfrm>
            <a:off x="457200" y="1600200"/>
            <a:ext cx="8229600" cy="4525963"/>
          </a:xfrm>
          <a:prstGeom prst="rect">
            <a:avLst/>
          </a:prstGeo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6" name="Rectangle 6"/>
          <p:cNvSpPr>
            <a:spLocks noGrp="1"/>
          </p:cNvSpPr>
          <p:nvPr>
            <p:ph type="dt" sz="half" idx="2"/>
          </p:nvPr>
        </p:nvSpPr>
        <p:spPr>
          <a:xfrm>
            <a:off x="457200" y="6245225"/>
            <a:ext cx="2133600" cy="476250"/>
          </a:xfrm>
          <a:prstGeom prst="rect">
            <a:avLst/>
          </a:prstGeom>
        </p:spPr>
        <p:txBody>
          <a:bodyPr/>
          <a:lstStyle>
            <a:lvl1pPr>
              <a:defRPr sz="1000">
                <a:latin typeface="+mn-lt"/>
              </a:defRPr>
            </a:lvl1pPr>
          </a:lstStyle>
          <a:p>
            <a:fld id="{5C14FD69-4A85-4715-A222-ABB225B63BC6}" type="datetimeFigureOut">
              <a:rPr lang="en-US" smtClean="0"/>
              <a:pPr/>
              <a:t>10/1/2014</a:t>
            </a:fld>
            <a:endParaRPr lang="en-US" sz="1000" dirty="0" smtClean="0"/>
          </a:p>
        </p:txBody>
      </p:sp>
      <p:sp>
        <p:nvSpPr>
          <p:cNvPr id="20" name="Rectangle 20"/>
          <p:cNvSpPr>
            <a:spLocks noGrp="1"/>
          </p:cNvSpPr>
          <p:nvPr>
            <p:ph type="ftr" sz="quarter" idx="3"/>
          </p:nvPr>
        </p:nvSpPr>
        <p:spPr>
          <a:xfrm>
            <a:off x="3124200" y="6245225"/>
            <a:ext cx="2895600" cy="476250"/>
          </a:xfrm>
          <a:prstGeom prst="rect">
            <a:avLst/>
          </a:prstGeom>
        </p:spPr>
        <p:txBody>
          <a:bodyPr/>
          <a:lstStyle>
            <a:lvl1pPr algn="ctr">
              <a:defRPr sz="1000">
                <a:latin typeface="+mn-lt"/>
              </a:defRPr>
            </a:lvl1pPr>
          </a:lstStyle>
          <a:p>
            <a:pPr algn="ctr"/>
            <a:endParaRPr lang="en-US" sz="1000" smtClean="0"/>
          </a:p>
        </p:txBody>
      </p:sp>
      <p:sp>
        <p:nvSpPr>
          <p:cNvPr id="21" name="Rectangle 21"/>
          <p:cNvSpPr>
            <a:spLocks noGrp="1"/>
          </p:cNvSpPr>
          <p:nvPr>
            <p:ph type="sldNum" sz="quarter" idx="4"/>
          </p:nvPr>
        </p:nvSpPr>
        <p:spPr>
          <a:xfrm>
            <a:off x="6553200" y="6245225"/>
            <a:ext cx="2133600" cy="476250"/>
          </a:xfrm>
          <a:prstGeom prst="rect">
            <a:avLst/>
          </a:prstGeom>
        </p:spPr>
        <p:txBody>
          <a:bodyPr/>
          <a:lstStyle>
            <a:lvl1pPr>
              <a:defRPr sz="1000">
                <a:latin typeface="+mn-lt"/>
              </a:defRPr>
            </a:lvl1pPr>
          </a:lstStyle>
          <a:p>
            <a:pPr algn="r"/>
            <a:fld id="{D4C49B74-5DB2-4B03-B1D2-7F6A3C51C318}" type="slidenum">
              <a:rPr lang="en-US" smtClean="0"/>
              <a:pPr algn="r"/>
              <a:t>‹#›</a:t>
            </a:fld>
            <a:endParaRPr lang="en-US" sz="1000"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defPPr>
        <a:defRPr sz="4400">
          <a:solidFill>
            <a:schemeClr val="tx1"/>
          </a:solidFill>
          <a:latin typeface="+mj-lt"/>
          <a:ea typeface="+mj-ea"/>
          <a:cs typeface="+mj-cs"/>
        </a:defRPr>
      </a:defPPr>
      <a:lvl1pPr algn="l" eaLnBrk="1" hangingPunct="1">
        <a:buNone/>
        <a:defRPr sz="3600">
          <a:solidFill>
            <a:schemeClr val="tx1">
              <a:alpha val="100000"/>
            </a:schemeClr>
          </a:solidFill>
          <a:latin typeface="+mj-lt"/>
        </a:defRPr>
      </a:lvl1pPr>
    </p:titleStyle>
    <p:bodyStyle>
      <a:defPPr>
        <a:defRPr>
          <a:solidFill>
            <a:schemeClr val="tx1"/>
          </a:solidFill>
          <a:latin typeface="+mn-lt"/>
          <a:ea typeface="+mn-ea"/>
          <a:cs typeface="+mn-cs"/>
        </a:defRPr>
      </a:defPPr>
      <a:lvl1pPr marL="342900" indent="-342900" eaLnBrk="1" hangingPunct="1">
        <a:buChar char="•"/>
        <a:defRPr sz="2800">
          <a:latin typeface="+mn-lt"/>
        </a:defRPr>
      </a:lvl1pPr>
      <a:lvl2pPr marL="742950" indent="-285750" eaLnBrk="1" hangingPunct="1">
        <a:buChar char="–"/>
        <a:defRPr sz="2400">
          <a:latin typeface="+mn-lt"/>
        </a:defRPr>
      </a:lvl2pPr>
      <a:lvl3pPr marL="1143000" indent="-228600" eaLnBrk="1" hangingPunct="1">
        <a:buChar char="•"/>
        <a:defRPr sz="2400">
          <a:latin typeface="+mn-lt"/>
        </a:defRPr>
      </a:lvl3pPr>
      <a:lvl4pPr marL="1600200" indent="-228600" eaLnBrk="1" hangingPunct="1">
        <a:buChar char="–"/>
        <a:defRPr sz="2000">
          <a:latin typeface="+mn-lt"/>
        </a:defRPr>
      </a:lvl4pPr>
      <a:lvl5pPr marL="2057400" indent="-228600" eaLnBrk="1" hangingPunct="1">
        <a:buChar char="»"/>
        <a:defRPr sz="2000">
          <a:latin typeface="+mn-lt"/>
        </a:defRPr>
      </a:lvl5pPr>
      <a:lvl6pPr marL="2514600" indent="-228600" eaLnBrk="1" hangingPunct="1">
        <a:buChar char="•"/>
        <a:defRPr sz="2000"/>
      </a:lvl6pPr>
      <a:lvl7pPr marL="2971800" indent="-228600" eaLnBrk="1" hangingPunct="1">
        <a:buChar char="•"/>
        <a:defRPr sz="2000"/>
      </a:lvl7pPr>
      <a:lvl8pPr marL="3429000" indent="-228600" eaLnBrk="1" hangingPunct="1">
        <a:buChar char="•"/>
        <a:defRPr sz="2000"/>
      </a:lvl8pPr>
      <a:lvl9pPr marL="3886200" indent="-228600" eaLnBrk="1" hangingPunct="1">
        <a:buChar char="•"/>
        <a:defRPr sz="2000"/>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txBox="1">
            <a:spLocks/>
          </p:cNvSpPr>
          <p:nvPr/>
        </p:nvSpPr>
        <p:spPr>
          <a:xfrm>
            <a:off x="685800" y="2286000"/>
            <a:ext cx="7772400" cy="1143000"/>
          </a:xfrm>
          <a:prstGeom prst="rect">
            <a:avLst/>
          </a:prstGeom>
        </p:spPr>
        <p:txBody>
          <a:bodyPr anchor="b" anchorCtr="0">
            <a:noAutofit/>
          </a:bodyPr>
          <a:lstStyle/>
          <a:p>
            <a:pPr lvl="0" algn="ctr"/>
            <a:r>
              <a:rPr lang="tr-TR" sz="3200" noProof="0" dirty="0" smtClean="0"/>
              <a:t>HAYVANCILIĞIN TARIM İŞLETMESİNDEKİ YERİ VE ÖNEMİ</a:t>
            </a:r>
            <a:endParaRPr kumimoji="0" lang="tr-TR" sz="3200" b="0" i="0" u="none" strike="noStrike" kern="0" cap="none" spc="0" normalizeH="0" baseline="0" noProof="0" dirty="0">
              <a:ln>
                <a:noFill/>
              </a:ln>
              <a:solidFill>
                <a:schemeClr val="tx1">
                  <a:alpha val="100000"/>
                </a:schemeClr>
              </a:solidFill>
              <a:effectLst/>
              <a:uLnTx/>
              <a:uFillTx/>
              <a:latin typeface="+mj-lt"/>
            </a:endParaRPr>
          </a:p>
        </p:txBody>
      </p:sp>
      <p:sp>
        <p:nvSpPr>
          <p:cNvPr id="5" name="2 Alt Başlık"/>
          <p:cNvSpPr txBox="1">
            <a:spLocks/>
          </p:cNvSpPr>
          <p:nvPr/>
        </p:nvSpPr>
        <p:spPr>
          <a:xfrm>
            <a:off x="2057400" y="4114800"/>
            <a:ext cx="6400800" cy="1752600"/>
          </a:xfrm>
          <a:prstGeom prst="rect">
            <a:avLst/>
          </a:prstGeom>
        </p:spPr>
        <p:txBody>
          <a:bodyPr>
            <a:norm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tr-TR" sz="2800" b="0" i="0" u="none" strike="noStrike" kern="0" cap="none" spc="0" normalizeH="0" baseline="0" noProof="0" dirty="0" smtClean="0">
                <a:ln>
                  <a:noFill/>
                </a:ln>
                <a:solidFill>
                  <a:sysClr val="windowText" lastClr="000000"/>
                </a:solidFill>
                <a:effectLst/>
                <a:uLnTx/>
                <a:uFillTx/>
                <a:latin typeface="+mn-lt"/>
              </a:rPr>
              <a:t>PROF.DR. HAKKI EMSEN</a:t>
            </a:r>
          </a:p>
          <a:p>
            <a:pPr marL="0" marR="0" lvl="0" indent="0" algn="r" defTabSz="914400" eaLnBrk="1" fontAlgn="auto" latinLnBrk="0" hangingPunct="1">
              <a:lnSpc>
                <a:spcPct val="100000"/>
              </a:lnSpc>
              <a:spcBef>
                <a:spcPts val="0"/>
              </a:spcBef>
              <a:spcAft>
                <a:spcPts val="0"/>
              </a:spcAft>
              <a:buClrTx/>
              <a:buSzTx/>
              <a:buFontTx/>
              <a:buNone/>
              <a:tabLst/>
              <a:defRPr/>
            </a:pPr>
            <a:r>
              <a:rPr kumimoji="0" lang="tr-TR" sz="2800" b="0" i="0" u="none" strike="noStrike" kern="0" cap="none" spc="0" normalizeH="0" baseline="0" noProof="0" dirty="0" smtClean="0">
                <a:ln>
                  <a:noFill/>
                </a:ln>
                <a:solidFill>
                  <a:sysClr val="windowText" lastClr="000000"/>
                </a:solidFill>
                <a:effectLst/>
                <a:uLnTx/>
                <a:uFillTx/>
                <a:latin typeface="+mn-lt"/>
              </a:rPr>
              <a:t>DOÇ.DR. RECEP AYDIN</a:t>
            </a:r>
            <a:endParaRPr kumimoji="0" lang="tr-TR" sz="2800" b="0" i="0" u="none" strike="noStrike" kern="0" cap="none" spc="0" normalizeH="0" baseline="0" noProof="0" dirty="0">
              <a:ln>
                <a:noFill/>
              </a:ln>
              <a:solidFill>
                <a:sysClr val="windowText" lastClr="000000"/>
              </a:solidFill>
              <a:effectLst/>
              <a:uLnTx/>
              <a:uFillTx/>
              <a:latin typeface="+mn-lt"/>
            </a:endParaRPr>
          </a:p>
        </p:txBody>
      </p:sp>
      <p:sp>
        <p:nvSpPr>
          <p:cNvPr id="6" name="5 Metin kutusu"/>
          <p:cNvSpPr txBox="1"/>
          <p:nvPr/>
        </p:nvSpPr>
        <p:spPr>
          <a:xfrm>
            <a:off x="5580112" y="5589240"/>
            <a:ext cx="1810189" cy="369332"/>
          </a:xfrm>
          <a:prstGeom prst="rect">
            <a:avLst/>
          </a:prstGeom>
          <a:noFill/>
        </p:spPr>
        <p:txBody>
          <a:bodyPr wrap="square" rtlCol="0">
            <a:spAutoFit/>
          </a:bodyPr>
          <a:lstStyle/>
          <a:p>
            <a:r>
              <a:rPr lang="tr-TR" b="1" dirty="0" smtClean="0"/>
              <a:t>2. Hafta </a:t>
            </a:r>
            <a:endParaRPr lang="tr-TR"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r>
              <a:rPr lang="tr-TR" dirty="0" smtClean="0"/>
              <a:t>Hayvancılığın tarım gelirlerindeki payı </a:t>
            </a:r>
            <a:endParaRPr lang="tr-TR" dirty="0"/>
          </a:p>
        </p:txBody>
      </p:sp>
      <p:graphicFrame>
        <p:nvGraphicFramePr>
          <p:cNvPr id="4" name="3 Tablo"/>
          <p:cNvGraphicFramePr>
            <a:graphicFrameLocks noGrp="1"/>
          </p:cNvGraphicFramePr>
          <p:nvPr/>
        </p:nvGraphicFramePr>
        <p:xfrm>
          <a:off x="611560" y="1734016"/>
          <a:ext cx="7992888" cy="4450080"/>
        </p:xfrm>
        <a:graphic>
          <a:graphicData uri="http://schemas.openxmlformats.org/drawingml/2006/table">
            <a:tbl>
              <a:tblPr firstRow="1" bandRow="1"/>
              <a:tblGrid>
                <a:gridCol w="3996444"/>
                <a:gridCol w="3996444"/>
              </a:tblGrid>
              <a:tr h="370840">
                <a:tc>
                  <a:txBody>
                    <a:bodyPr/>
                    <a:lstStyle/>
                    <a:p>
                      <a:r>
                        <a:rPr lang="tr-TR" dirty="0" smtClean="0"/>
                        <a:t>Ülke </a:t>
                      </a:r>
                      <a:endParaRPr lang="tr-TR" dirty="0"/>
                    </a:p>
                  </a:txBody>
                  <a:tcPr/>
                </a:tc>
                <a:tc>
                  <a:txBody>
                    <a:bodyPr/>
                    <a:lstStyle/>
                    <a:p>
                      <a:r>
                        <a:rPr lang="tr-TR" dirty="0" smtClean="0"/>
                        <a:t>Hayvancılığın tarım gelirlerindeki</a:t>
                      </a:r>
                      <a:r>
                        <a:rPr lang="tr-TR" baseline="0" dirty="0" smtClean="0"/>
                        <a:t> </a:t>
                      </a:r>
                      <a:r>
                        <a:rPr lang="tr-TR" dirty="0" smtClean="0"/>
                        <a:t>payı %</a:t>
                      </a:r>
                      <a:endParaRPr lang="tr-TR" dirty="0"/>
                    </a:p>
                  </a:txBody>
                  <a:tcPr/>
                </a:tc>
              </a:tr>
              <a:tr h="370840">
                <a:tc>
                  <a:txBody>
                    <a:bodyPr/>
                    <a:lstStyle/>
                    <a:p>
                      <a:r>
                        <a:rPr lang="tr-TR" dirty="0" smtClean="0"/>
                        <a:t>Danimarka</a:t>
                      </a:r>
                      <a:endParaRPr lang="tr-TR" dirty="0"/>
                    </a:p>
                  </a:txBody>
                  <a:tcPr/>
                </a:tc>
                <a:tc>
                  <a:txBody>
                    <a:bodyPr/>
                    <a:lstStyle/>
                    <a:p>
                      <a:r>
                        <a:rPr lang="tr-TR" dirty="0" smtClean="0"/>
                        <a:t>87</a:t>
                      </a:r>
                      <a:endParaRPr lang="tr-TR" dirty="0"/>
                    </a:p>
                  </a:txBody>
                  <a:tcPr/>
                </a:tc>
              </a:tr>
              <a:tr h="370840">
                <a:tc>
                  <a:txBody>
                    <a:bodyPr/>
                    <a:lstStyle/>
                    <a:p>
                      <a:r>
                        <a:rPr lang="tr-TR" dirty="0" smtClean="0"/>
                        <a:t>İsviçre</a:t>
                      </a:r>
                      <a:endParaRPr lang="tr-TR" dirty="0"/>
                    </a:p>
                  </a:txBody>
                  <a:tcPr/>
                </a:tc>
                <a:tc>
                  <a:txBody>
                    <a:bodyPr/>
                    <a:lstStyle/>
                    <a:p>
                      <a:r>
                        <a:rPr lang="tr-TR" dirty="0" smtClean="0"/>
                        <a:t>80</a:t>
                      </a:r>
                      <a:endParaRPr lang="tr-TR" dirty="0"/>
                    </a:p>
                  </a:txBody>
                  <a:tcPr/>
                </a:tc>
              </a:tr>
              <a:tr h="370840">
                <a:tc>
                  <a:txBody>
                    <a:bodyPr/>
                    <a:lstStyle/>
                    <a:p>
                      <a:r>
                        <a:rPr lang="tr-TR" dirty="0" smtClean="0"/>
                        <a:t>Hollanda</a:t>
                      </a:r>
                      <a:endParaRPr lang="tr-TR" dirty="0"/>
                    </a:p>
                  </a:txBody>
                  <a:tcPr/>
                </a:tc>
                <a:tc>
                  <a:txBody>
                    <a:bodyPr/>
                    <a:lstStyle/>
                    <a:p>
                      <a:r>
                        <a:rPr lang="tr-TR" dirty="0" smtClean="0"/>
                        <a:t>77</a:t>
                      </a:r>
                      <a:endParaRPr lang="tr-TR" dirty="0"/>
                    </a:p>
                  </a:txBody>
                  <a:tcPr/>
                </a:tc>
              </a:tr>
              <a:tr h="370840">
                <a:tc>
                  <a:txBody>
                    <a:bodyPr/>
                    <a:lstStyle/>
                    <a:p>
                      <a:r>
                        <a:rPr lang="tr-TR" dirty="0" smtClean="0"/>
                        <a:t>İsveç</a:t>
                      </a:r>
                      <a:endParaRPr lang="tr-TR" dirty="0"/>
                    </a:p>
                  </a:txBody>
                  <a:tcPr/>
                </a:tc>
                <a:tc>
                  <a:txBody>
                    <a:bodyPr/>
                    <a:lstStyle/>
                    <a:p>
                      <a:r>
                        <a:rPr lang="tr-TR" dirty="0" smtClean="0"/>
                        <a:t>76</a:t>
                      </a:r>
                      <a:endParaRPr lang="tr-TR" dirty="0"/>
                    </a:p>
                  </a:txBody>
                  <a:tcPr/>
                </a:tc>
              </a:tr>
              <a:tr h="370840">
                <a:tc>
                  <a:txBody>
                    <a:bodyPr/>
                    <a:lstStyle/>
                    <a:p>
                      <a:r>
                        <a:rPr lang="tr-TR" dirty="0" smtClean="0"/>
                        <a:t>B.</a:t>
                      </a:r>
                      <a:r>
                        <a:rPr lang="tr-TR" dirty="0" err="1" smtClean="0"/>
                        <a:t>almanya</a:t>
                      </a:r>
                      <a:endParaRPr lang="tr-TR" dirty="0"/>
                    </a:p>
                  </a:txBody>
                  <a:tcPr/>
                </a:tc>
                <a:tc>
                  <a:txBody>
                    <a:bodyPr/>
                    <a:lstStyle/>
                    <a:p>
                      <a:r>
                        <a:rPr lang="tr-TR" dirty="0" smtClean="0"/>
                        <a:t>75</a:t>
                      </a:r>
                      <a:endParaRPr lang="tr-TR" dirty="0"/>
                    </a:p>
                  </a:txBody>
                  <a:tcPr/>
                </a:tc>
              </a:tr>
              <a:tr h="370840">
                <a:tc>
                  <a:txBody>
                    <a:bodyPr/>
                    <a:lstStyle/>
                    <a:p>
                      <a:r>
                        <a:rPr lang="tr-TR" dirty="0" smtClean="0"/>
                        <a:t>Fransa </a:t>
                      </a:r>
                      <a:endParaRPr lang="tr-TR" dirty="0"/>
                    </a:p>
                  </a:txBody>
                  <a:tcPr/>
                </a:tc>
                <a:tc>
                  <a:txBody>
                    <a:bodyPr/>
                    <a:lstStyle/>
                    <a:p>
                      <a:r>
                        <a:rPr lang="tr-TR" dirty="0" smtClean="0"/>
                        <a:t>67</a:t>
                      </a:r>
                      <a:endParaRPr lang="tr-TR" dirty="0"/>
                    </a:p>
                  </a:txBody>
                  <a:tcPr/>
                </a:tc>
              </a:tr>
              <a:tr h="370840">
                <a:tc>
                  <a:txBody>
                    <a:bodyPr/>
                    <a:lstStyle/>
                    <a:p>
                      <a:r>
                        <a:rPr lang="tr-TR" dirty="0" smtClean="0"/>
                        <a:t>ABD</a:t>
                      </a:r>
                      <a:endParaRPr lang="tr-TR" dirty="0"/>
                    </a:p>
                  </a:txBody>
                  <a:tcPr/>
                </a:tc>
                <a:tc>
                  <a:txBody>
                    <a:bodyPr/>
                    <a:lstStyle/>
                    <a:p>
                      <a:r>
                        <a:rPr lang="tr-TR" dirty="0" smtClean="0"/>
                        <a:t>63</a:t>
                      </a:r>
                      <a:endParaRPr lang="tr-TR" dirty="0"/>
                    </a:p>
                  </a:txBody>
                  <a:tcPr/>
                </a:tc>
              </a:tr>
              <a:tr h="370840">
                <a:tc>
                  <a:txBody>
                    <a:bodyPr/>
                    <a:lstStyle/>
                    <a:p>
                      <a:r>
                        <a:rPr lang="tr-TR" dirty="0" err="1" smtClean="0"/>
                        <a:t>yunanistan</a:t>
                      </a:r>
                      <a:endParaRPr lang="tr-TR" dirty="0"/>
                    </a:p>
                  </a:txBody>
                  <a:tcPr/>
                </a:tc>
                <a:tc>
                  <a:txBody>
                    <a:bodyPr/>
                    <a:lstStyle/>
                    <a:p>
                      <a:r>
                        <a:rPr lang="tr-TR" dirty="0" smtClean="0"/>
                        <a:t>32</a:t>
                      </a:r>
                      <a:endParaRPr lang="tr-TR" dirty="0"/>
                    </a:p>
                  </a:txBody>
                  <a:tcPr/>
                </a:tc>
              </a:tr>
              <a:tr h="370840">
                <a:tc>
                  <a:txBody>
                    <a:bodyPr/>
                    <a:lstStyle/>
                    <a:p>
                      <a:r>
                        <a:rPr lang="tr-TR" dirty="0" smtClean="0">
                          <a:solidFill>
                            <a:srgbClr val="FF0000"/>
                          </a:solidFill>
                        </a:rPr>
                        <a:t>Türkiye</a:t>
                      </a:r>
                      <a:r>
                        <a:rPr lang="tr-TR" baseline="0" dirty="0" smtClean="0">
                          <a:solidFill>
                            <a:srgbClr val="FF0000"/>
                          </a:solidFill>
                        </a:rPr>
                        <a:t> </a:t>
                      </a:r>
                      <a:endParaRPr lang="tr-TR" dirty="0">
                        <a:solidFill>
                          <a:srgbClr val="FF0000"/>
                        </a:solidFill>
                      </a:endParaRPr>
                    </a:p>
                  </a:txBody>
                  <a:tcPr/>
                </a:tc>
                <a:tc>
                  <a:txBody>
                    <a:bodyPr/>
                    <a:lstStyle/>
                    <a:p>
                      <a:r>
                        <a:rPr lang="tr-TR" dirty="0" smtClean="0">
                          <a:solidFill>
                            <a:srgbClr val="FF0000"/>
                          </a:solidFill>
                        </a:rPr>
                        <a:t>32</a:t>
                      </a:r>
                      <a:endParaRPr lang="tr-TR" dirty="0">
                        <a:solidFill>
                          <a:srgbClr val="FF0000"/>
                        </a:solidFill>
                      </a:endParaRPr>
                    </a:p>
                  </a:txBody>
                  <a:tcPr/>
                </a:tc>
              </a:tr>
              <a:tr h="370840">
                <a:tc>
                  <a:txBody>
                    <a:bodyPr/>
                    <a:lstStyle/>
                    <a:p>
                      <a:r>
                        <a:rPr lang="tr-TR" dirty="0" smtClean="0"/>
                        <a:t>Portekiz</a:t>
                      </a:r>
                      <a:endParaRPr lang="tr-TR" dirty="0"/>
                    </a:p>
                  </a:txBody>
                  <a:tcPr/>
                </a:tc>
                <a:tc>
                  <a:txBody>
                    <a:bodyPr/>
                    <a:lstStyle/>
                    <a:p>
                      <a:r>
                        <a:rPr lang="tr-TR" dirty="0" smtClean="0"/>
                        <a:t>35</a:t>
                      </a:r>
                      <a:endParaRPr lang="tr-TR" dirty="0"/>
                    </a:p>
                  </a:txBody>
                  <a:tcPr/>
                </a:tc>
              </a:tr>
              <a:tr h="370840">
                <a:tc>
                  <a:txBody>
                    <a:bodyPr/>
                    <a:lstStyle/>
                    <a:p>
                      <a:r>
                        <a:rPr lang="tr-TR" dirty="0" smtClean="0"/>
                        <a:t>İspanya </a:t>
                      </a:r>
                      <a:endParaRPr lang="tr-TR" dirty="0"/>
                    </a:p>
                  </a:txBody>
                  <a:tcPr/>
                </a:tc>
                <a:tc>
                  <a:txBody>
                    <a:bodyPr/>
                    <a:lstStyle/>
                    <a:p>
                      <a:r>
                        <a:rPr lang="tr-TR" dirty="0" smtClean="0"/>
                        <a:t>35</a:t>
                      </a:r>
                      <a:endParaRPr lang="tr-TR"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txBox="1">
            <a:spLocks/>
          </p:cNvSpPr>
          <p:nvPr/>
        </p:nvSpPr>
        <p:spPr>
          <a:xfrm>
            <a:off x="685800" y="2286000"/>
            <a:ext cx="7772400" cy="1143000"/>
          </a:xfrm>
          <a:prstGeom prst="rect">
            <a:avLst/>
          </a:prstGeom>
        </p:spPr>
        <p:txBody>
          <a:bodyPr anchor="b" anchorCtr="0">
            <a:normAutofit fontScale="92500" lnSpcReduction="10000"/>
          </a:bodyPr>
          <a:lstStyle/>
          <a:p>
            <a:pPr lvl="0" algn="r"/>
            <a:r>
              <a:rPr lang="tr-TR" sz="4000" dirty="0" smtClean="0"/>
              <a:t>KARLI BİR HAYVANCILIK İÇİN GEREKLİ ŞARTLAR</a:t>
            </a:r>
            <a:endParaRPr kumimoji="0" lang="tr-TR" sz="4000" b="0" i="0" u="none" strike="noStrike" kern="0" cap="none" spc="0" normalizeH="0" baseline="0" noProof="0" dirty="0">
              <a:ln>
                <a:noFill/>
              </a:ln>
              <a:solidFill>
                <a:schemeClr val="tx1">
                  <a:alpha val="100000"/>
                </a:schemeClr>
              </a:solidFill>
              <a:effectLst/>
              <a:uLnTx/>
              <a:uFillTx/>
              <a:latin typeface="+mj-lt"/>
            </a:endParaRPr>
          </a:p>
        </p:txBody>
      </p:sp>
      <p:sp>
        <p:nvSpPr>
          <p:cNvPr id="5" name="2 Alt Başlık"/>
          <p:cNvSpPr txBox="1">
            <a:spLocks/>
          </p:cNvSpPr>
          <p:nvPr/>
        </p:nvSpPr>
        <p:spPr>
          <a:xfrm>
            <a:off x="2057400" y="4114800"/>
            <a:ext cx="6400800" cy="1752600"/>
          </a:xfrm>
          <a:prstGeom prst="rect">
            <a:avLst/>
          </a:prstGeom>
        </p:spPr>
        <p:txBody>
          <a:bodyPr>
            <a:norm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tr-TR" sz="2800" b="0" i="0" u="none" strike="noStrike" kern="0" cap="none" spc="0" normalizeH="0" baseline="0" noProof="0" smtClean="0">
                <a:ln>
                  <a:noFill/>
                </a:ln>
                <a:solidFill>
                  <a:sysClr val="windowText" lastClr="000000"/>
                </a:solidFill>
                <a:effectLst/>
                <a:uLnTx/>
                <a:uFillTx/>
                <a:latin typeface="+mn-lt"/>
              </a:rPr>
              <a:t>PROF.DR. HAKKI EMSEN</a:t>
            </a:r>
          </a:p>
          <a:p>
            <a:pPr marL="0" marR="0" lvl="0" indent="0" algn="r" defTabSz="914400" eaLnBrk="1" fontAlgn="auto" latinLnBrk="0" hangingPunct="1">
              <a:lnSpc>
                <a:spcPct val="100000"/>
              </a:lnSpc>
              <a:spcBef>
                <a:spcPts val="0"/>
              </a:spcBef>
              <a:spcAft>
                <a:spcPts val="0"/>
              </a:spcAft>
              <a:buClrTx/>
              <a:buSzTx/>
              <a:buFontTx/>
              <a:buNone/>
              <a:tabLst/>
              <a:defRPr/>
            </a:pPr>
            <a:r>
              <a:rPr kumimoji="0" lang="tr-TR" sz="2800" b="0" i="0" u="none" strike="noStrike" kern="0" cap="none" spc="0" normalizeH="0" baseline="0" noProof="0" smtClean="0">
                <a:ln>
                  <a:noFill/>
                </a:ln>
                <a:solidFill>
                  <a:sysClr val="windowText" lastClr="000000"/>
                </a:solidFill>
                <a:effectLst/>
                <a:uLnTx/>
                <a:uFillTx/>
                <a:latin typeface="+mn-lt"/>
              </a:rPr>
              <a:t>DOÇ.DR. RECEP AYDIN</a:t>
            </a:r>
            <a:endParaRPr kumimoji="0" lang="tr-TR" sz="2800" b="0" i="0" u="none" strike="noStrike" kern="0" cap="none" spc="0" normalizeH="0" baseline="0" noProof="0" dirty="0">
              <a:ln>
                <a:noFill/>
              </a:ln>
              <a:solidFill>
                <a:sysClr val="windowText" lastClr="000000"/>
              </a:solidFill>
              <a:effectLst/>
              <a:uLnTx/>
              <a:uFillTx/>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idx="1"/>
          </p:nvPr>
        </p:nvSpPr>
        <p:spPr/>
        <p:txBody>
          <a:bodyPr/>
          <a:lstStyle/>
          <a:p>
            <a:pPr marL="514350" indent="-514350">
              <a:buFont typeface="+mj-lt"/>
              <a:buAutoNum type="arabicPeriod"/>
            </a:pPr>
            <a:r>
              <a:rPr lang="tr-TR" dirty="0" smtClean="0"/>
              <a:t>Hayvancılığın tarım işletmesi içindeki yerini doğru tayin etmek</a:t>
            </a:r>
          </a:p>
          <a:p>
            <a:pPr marL="514350" indent="-514350">
              <a:buFont typeface="+mj-lt"/>
              <a:buAutoNum type="arabicPeriod"/>
            </a:pPr>
            <a:r>
              <a:rPr lang="tr-TR" dirty="0" smtClean="0"/>
              <a:t>Çevre şartlarına uygun hayvan tür ve ırkını seçmek</a:t>
            </a:r>
          </a:p>
          <a:p>
            <a:pPr marL="514350" indent="-514350">
              <a:buFont typeface="+mj-lt"/>
              <a:buAutoNum type="arabicPeriod"/>
            </a:pPr>
            <a:r>
              <a:rPr lang="tr-TR" dirty="0" smtClean="0"/>
              <a:t>Teknik bilgilerin uygulanmasında ekonomi prensiplerine uymak</a:t>
            </a:r>
          </a:p>
          <a:p>
            <a:pPr marL="514350" indent="-514350">
              <a:buFont typeface="+mj-lt"/>
              <a:buAutoNum type="arabicPeriod"/>
            </a:pPr>
            <a:r>
              <a:rPr lang="tr-TR" dirty="0" smtClean="0"/>
              <a:t>Islah, üretme, bakım, yemleme ve pazarlama konularında yeteri kadar teknik ve pratik bilgilere sahip olmak</a:t>
            </a:r>
            <a:endParaRPr lang="tr-TR" dirty="0"/>
          </a:p>
        </p:txBody>
      </p:sp>
      <p:sp>
        <p:nvSpPr>
          <p:cNvPr id="3" name="2 Başlık"/>
          <p:cNvSpPr>
            <a:spLocks noGrp="1"/>
          </p:cNvSpPr>
          <p:nvPr>
            <p:ph type="title"/>
          </p:nvPr>
        </p:nvSpPr>
        <p:spPr/>
        <p:txBody>
          <a:bodyPr>
            <a:normAutofit fontScale="90000"/>
          </a:bodyPr>
          <a:lstStyle/>
          <a:p>
            <a:pPr lvl="0"/>
            <a:r>
              <a:rPr lang="tr-TR" dirty="0" smtClean="0">
                <a:solidFill>
                  <a:srgbClr val="FF0000"/>
                </a:solidFill>
              </a:rPr>
              <a:t>KARLI BİR HAYVANCILIK İÇİN GEREKLİ ŞARTLAR NELERDİR?</a:t>
            </a:r>
            <a:endParaRPr lang="tr-TR"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idx="1"/>
          </p:nvPr>
        </p:nvSpPr>
        <p:spPr>
          <a:xfrm>
            <a:off x="395536" y="1628800"/>
            <a:ext cx="8229600" cy="4525963"/>
          </a:xfrm>
        </p:spPr>
        <p:txBody>
          <a:bodyPr>
            <a:normAutofit/>
          </a:bodyPr>
          <a:lstStyle/>
          <a:p>
            <a:r>
              <a:rPr lang="tr-TR" sz="2400" dirty="0" smtClean="0">
                <a:solidFill>
                  <a:srgbClr val="FF0000"/>
                </a:solidFill>
              </a:rPr>
              <a:t>Şartları hemen hiç veya çok sınırlı bir ölçüde hayvancılık yapılmasını gerektiren bir işletmede işletme faaliyetinin ağırlık merkezini (NE)? </a:t>
            </a:r>
            <a:r>
              <a:rPr lang="tr-TR" sz="2400" u="sng" dirty="0" smtClean="0">
                <a:solidFill>
                  <a:srgbClr val="FF0000"/>
                </a:solidFill>
              </a:rPr>
              <a:t>bitki yetiştiriciliği </a:t>
            </a:r>
            <a:r>
              <a:rPr lang="tr-TR" sz="2400" dirty="0" smtClean="0">
                <a:solidFill>
                  <a:srgbClr val="FF0000"/>
                </a:solidFill>
              </a:rPr>
              <a:t>oluşturur. ?</a:t>
            </a:r>
          </a:p>
          <a:p>
            <a:r>
              <a:rPr lang="tr-TR" sz="2400" dirty="0" smtClean="0">
                <a:solidFill>
                  <a:srgbClr val="0070C0"/>
                </a:solidFill>
              </a:rPr>
              <a:t>Verimli topraklara ılıman iklime sahip nüfus yoğunluğunun fazla olduğu bölgelerdeki küçük tarım işletmelerinin faaliyetini (ne) </a:t>
            </a:r>
            <a:r>
              <a:rPr lang="tr-TR" sz="2400" u="sng" dirty="0" smtClean="0">
                <a:solidFill>
                  <a:srgbClr val="0070C0"/>
                </a:solidFill>
              </a:rPr>
              <a:t>bağ-bahçe tarımı, meyve ve sebze yetiştiriciliği </a:t>
            </a:r>
            <a:r>
              <a:rPr lang="tr-TR" sz="2400" dirty="0" smtClean="0">
                <a:solidFill>
                  <a:srgbClr val="0070C0"/>
                </a:solidFill>
              </a:rPr>
              <a:t>oluşturmaktadır. (Ege ve </a:t>
            </a:r>
            <a:r>
              <a:rPr lang="tr-TR" sz="2400" dirty="0" err="1" smtClean="0">
                <a:solidFill>
                  <a:srgbClr val="0070C0"/>
                </a:solidFill>
              </a:rPr>
              <a:t>akdeniz</a:t>
            </a:r>
            <a:r>
              <a:rPr lang="tr-TR" sz="2400" dirty="0" smtClean="0">
                <a:solidFill>
                  <a:srgbClr val="0070C0"/>
                </a:solidFill>
              </a:rPr>
              <a:t> bölgesi)</a:t>
            </a:r>
          </a:p>
          <a:p>
            <a:r>
              <a:rPr lang="tr-TR" sz="2400" dirty="0" smtClean="0"/>
              <a:t>Daha çok hayvan yetiştiriciliğine uygun şartlar taşıyan işletmelerde ise üretimin odak noktasını hayvancılık oluşturmakta ve bitkisel üretim hayvancılığa destek amacıyla yapılmaktadır. (Doğu ve Kuzeydoğu </a:t>
            </a:r>
            <a:r>
              <a:rPr lang="tr-TR" sz="2400" dirty="0" err="1" smtClean="0"/>
              <a:t>anadolu</a:t>
            </a:r>
            <a:r>
              <a:rPr lang="tr-TR" sz="2400" dirty="0" smtClean="0"/>
              <a:t>)</a:t>
            </a:r>
            <a:endParaRPr lang="tr-TR" sz="2400" dirty="0"/>
          </a:p>
        </p:txBody>
      </p:sp>
      <p:sp>
        <p:nvSpPr>
          <p:cNvPr id="3" name="2 Başlık"/>
          <p:cNvSpPr>
            <a:spLocks noGrp="1"/>
          </p:cNvSpPr>
          <p:nvPr>
            <p:ph type="title"/>
          </p:nvPr>
        </p:nvSpPr>
        <p:spPr/>
        <p:txBody>
          <a:bodyPr>
            <a:normAutofit fontScale="90000"/>
          </a:bodyPr>
          <a:lstStyle/>
          <a:p>
            <a:pPr algn="ctr"/>
            <a:r>
              <a:rPr lang="tr-TR" dirty="0" smtClean="0"/>
              <a:t>1. Hayvancılığın tarım işletmesindeki yerini doğru tayin etmek</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idx="1"/>
          </p:nvPr>
        </p:nvSpPr>
        <p:spPr/>
        <p:txBody>
          <a:bodyPr/>
          <a:lstStyle/>
          <a:p>
            <a:r>
              <a:rPr lang="tr-TR" dirty="0" smtClean="0">
                <a:solidFill>
                  <a:srgbClr val="FF0000"/>
                </a:solidFill>
              </a:rPr>
              <a:t>Süt sığırcılığı için için uygun çevre koşulları NELERDİR?</a:t>
            </a:r>
          </a:p>
          <a:p>
            <a:r>
              <a:rPr lang="tr-TR" dirty="0" smtClean="0">
                <a:solidFill>
                  <a:srgbClr val="002060"/>
                </a:solidFill>
              </a:rPr>
              <a:t>Taze, sulu yemin bol, kalifiye işçinin ucuz ve yeterli olduğu </a:t>
            </a:r>
            <a:r>
              <a:rPr lang="tr-TR" dirty="0" err="1" smtClean="0">
                <a:solidFill>
                  <a:srgbClr val="002060"/>
                </a:solidFill>
              </a:rPr>
              <a:t>entansif</a:t>
            </a:r>
            <a:r>
              <a:rPr lang="tr-TR" dirty="0" smtClean="0">
                <a:solidFill>
                  <a:srgbClr val="002060"/>
                </a:solidFill>
              </a:rPr>
              <a:t> ziraat işletme yapısı gereklidir.</a:t>
            </a:r>
          </a:p>
          <a:p>
            <a:r>
              <a:rPr lang="tr-TR" dirty="0" smtClean="0">
                <a:solidFill>
                  <a:srgbClr val="FF0000"/>
                </a:solidFill>
              </a:rPr>
              <a:t>Besicilik için?</a:t>
            </a:r>
          </a:p>
          <a:p>
            <a:r>
              <a:rPr lang="tr-TR" dirty="0" smtClean="0"/>
              <a:t>Sermaye imkanının kuvvetli, yatırımın mevcut olduğu, bol miktarda dane yem ve yeterince kaba yemin temin edilebildiği işletmeler için uygundur. </a:t>
            </a:r>
          </a:p>
        </p:txBody>
      </p:sp>
      <p:sp>
        <p:nvSpPr>
          <p:cNvPr id="3" name="2 Başlık"/>
          <p:cNvSpPr>
            <a:spLocks noGrp="1"/>
          </p:cNvSpPr>
          <p:nvPr>
            <p:ph type="title"/>
          </p:nvPr>
        </p:nvSpPr>
        <p:spPr/>
        <p:txBody>
          <a:bodyPr>
            <a:normAutofit fontScale="90000"/>
          </a:bodyPr>
          <a:lstStyle/>
          <a:p>
            <a:r>
              <a:rPr lang="tr-TR" dirty="0" smtClean="0"/>
              <a:t>2. Çevre şartlarına uygun hayvan tür ve ırkını seçmek</a:t>
            </a: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idx="1"/>
          </p:nvPr>
        </p:nvSpPr>
        <p:spPr/>
        <p:txBody>
          <a:bodyPr/>
          <a:lstStyle/>
          <a:p>
            <a:pPr>
              <a:buNone/>
            </a:pPr>
            <a:r>
              <a:rPr lang="tr-TR" dirty="0" smtClean="0"/>
              <a:t>					Şartları iyi olan işletmeler </a:t>
            </a:r>
          </a:p>
          <a:p>
            <a:pPr>
              <a:buNone/>
            </a:pPr>
            <a:r>
              <a:rPr lang="tr-TR" dirty="0" smtClean="0"/>
              <a:t>İyi 				(Kültür ırkları ile çalışmalı)</a:t>
            </a:r>
          </a:p>
          <a:p>
            <a:pPr>
              <a:buNone/>
            </a:pPr>
            <a:endParaRPr lang="tr-TR" dirty="0" smtClean="0"/>
          </a:p>
          <a:p>
            <a:pPr>
              <a:buNone/>
            </a:pPr>
            <a:r>
              <a:rPr lang="tr-TR" dirty="0" smtClean="0"/>
              <a:t>Orta				Vasat olan işletmeler (geçit 				ırklar veya melez </a:t>
            </a:r>
            <a:r>
              <a:rPr lang="tr-TR" dirty="0" err="1" smtClean="0"/>
              <a:t>genotipler</a:t>
            </a:r>
            <a:r>
              <a:rPr lang="tr-TR" dirty="0" smtClean="0"/>
              <a:t>)</a:t>
            </a:r>
          </a:p>
          <a:p>
            <a:pPr>
              <a:buNone/>
            </a:pPr>
            <a:endParaRPr lang="tr-TR" dirty="0" smtClean="0"/>
          </a:p>
          <a:p>
            <a:pPr>
              <a:buNone/>
            </a:pPr>
            <a:r>
              <a:rPr lang="tr-TR" dirty="0" smtClean="0"/>
              <a:t>Kötü 				Kötü olan işletmeler (Yerli 				ırklarla çalışmalı)</a:t>
            </a:r>
            <a:endParaRPr lang="tr-TR" dirty="0"/>
          </a:p>
        </p:txBody>
      </p:sp>
      <p:sp>
        <p:nvSpPr>
          <p:cNvPr id="3" name="2 Başlık"/>
          <p:cNvSpPr>
            <a:spLocks noGrp="1"/>
          </p:cNvSpPr>
          <p:nvPr>
            <p:ph type="title"/>
          </p:nvPr>
        </p:nvSpPr>
        <p:spPr/>
        <p:txBody>
          <a:bodyPr>
            <a:normAutofit/>
          </a:bodyPr>
          <a:lstStyle/>
          <a:p>
            <a:pPr>
              <a:tabLst>
                <a:tab pos="2695575" algn="l"/>
              </a:tabLst>
            </a:pPr>
            <a:r>
              <a:rPr lang="tr-TR" sz="2800" dirty="0" smtClean="0"/>
              <a:t>Yemleme, bakım ve idare şartlarına göre işletmeler</a:t>
            </a:r>
            <a:endParaRPr lang="tr-TR" sz="2800" dirty="0"/>
          </a:p>
        </p:txBody>
      </p:sp>
      <p:sp>
        <p:nvSpPr>
          <p:cNvPr id="4" name="3 İkizkenar Üçgen"/>
          <p:cNvSpPr/>
          <p:nvPr/>
        </p:nvSpPr>
        <p:spPr>
          <a:xfrm>
            <a:off x="1979712" y="1628800"/>
            <a:ext cx="2088232" cy="331236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8" name="7 Düz Ok Bağlayıcısı"/>
          <p:cNvCxnSpPr/>
          <p:nvPr/>
        </p:nvCxnSpPr>
        <p:spPr>
          <a:xfrm>
            <a:off x="1043608" y="2204864"/>
            <a:ext cx="216024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0" name="9 Düz Ok Bağlayıcısı"/>
          <p:cNvCxnSpPr/>
          <p:nvPr/>
        </p:nvCxnSpPr>
        <p:spPr>
          <a:xfrm>
            <a:off x="1331640" y="3140968"/>
            <a:ext cx="216024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 name="10 Düz Ok Bağlayıcısı"/>
          <p:cNvCxnSpPr/>
          <p:nvPr/>
        </p:nvCxnSpPr>
        <p:spPr>
          <a:xfrm>
            <a:off x="1331640" y="4581128"/>
            <a:ext cx="2664296"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5" name="14 Düz Bağlayıcı"/>
          <p:cNvCxnSpPr/>
          <p:nvPr/>
        </p:nvCxnSpPr>
        <p:spPr>
          <a:xfrm>
            <a:off x="2339752" y="3861048"/>
            <a:ext cx="1368152" cy="0"/>
          </a:xfrm>
          <a:prstGeom prst="line">
            <a:avLst/>
          </a:prstGeom>
        </p:spPr>
        <p:style>
          <a:lnRef idx="2">
            <a:schemeClr val="dk1"/>
          </a:lnRef>
          <a:fillRef idx="0">
            <a:schemeClr val="dk1"/>
          </a:fillRef>
          <a:effectRef idx="1">
            <a:schemeClr val="dk1"/>
          </a:effectRef>
          <a:fontRef idx="minor">
            <a:schemeClr val="tx1"/>
          </a:fontRef>
        </p:style>
      </p:cxnSp>
      <p:cxnSp>
        <p:nvCxnSpPr>
          <p:cNvPr id="17" name="16 Düz Bağlayıcı"/>
          <p:cNvCxnSpPr/>
          <p:nvPr/>
        </p:nvCxnSpPr>
        <p:spPr>
          <a:xfrm>
            <a:off x="2699792" y="2636912"/>
            <a:ext cx="648072"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idx="1"/>
          </p:nvPr>
        </p:nvSpPr>
        <p:spPr/>
        <p:txBody>
          <a:bodyPr/>
          <a:lstStyle/>
          <a:p>
            <a:pPr marL="514350" indent="-514350">
              <a:buFont typeface="+mj-lt"/>
              <a:buAutoNum type="alphaLcPeriod"/>
            </a:pPr>
            <a:r>
              <a:rPr lang="tr-TR" dirty="0" smtClean="0"/>
              <a:t>İşletme büyüklüğü</a:t>
            </a:r>
          </a:p>
          <a:p>
            <a:pPr marL="514350" indent="-514350">
              <a:buFont typeface="+mj-lt"/>
              <a:buAutoNum type="alphaLcPeriod"/>
            </a:pPr>
            <a:r>
              <a:rPr lang="tr-TR" dirty="0" smtClean="0"/>
              <a:t>İşletmenin sermaye durumu</a:t>
            </a:r>
          </a:p>
          <a:p>
            <a:pPr marL="514350" indent="-514350">
              <a:buFont typeface="+mj-lt"/>
              <a:buAutoNum type="alphaLcPeriod"/>
            </a:pPr>
            <a:r>
              <a:rPr lang="tr-TR" dirty="0" smtClean="0"/>
              <a:t>İşletmenin işçi durumu</a:t>
            </a:r>
          </a:p>
          <a:p>
            <a:pPr marL="514350" indent="-514350">
              <a:buFont typeface="+mj-lt"/>
              <a:buAutoNum type="alphaLcPeriod"/>
            </a:pPr>
            <a:r>
              <a:rPr lang="tr-TR" dirty="0" smtClean="0"/>
              <a:t>İşletmenin bulunduğu bölgenin Pazar durumu.</a:t>
            </a:r>
            <a:endParaRPr lang="tr-TR" dirty="0"/>
          </a:p>
        </p:txBody>
      </p:sp>
      <p:sp>
        <p:nvSpPr>
          <p:cNvPr id="3" name="2 Başlık"/>
          <p:cNvSpPr>
            <a:spLocks noGrp="1"/>
          </p:cNvSpPr>
          <p:nvPr>
            <p:ph type="title"/>
          </p:nvPr>
        </p:nvSpPr>
        <p:spPr/>
        <p:txBody>
          <a:bodyPr>
            <a:normAutofit fontScale="90000"/>
          </a:bodyPr>
          <a:lstStyle/>
          <a:p>
            <a:r>
              <a:rPr lang="tr-TR" dirty="0" smtClean="0">
                <a:solidFill>
                  <a:srgbClr val="FF0000"/>
                </a:solidFill>
              </a:rPr>
              <a:t>Hayvancılıkta verim yönünü belirleyen faktörler</a:t>
            </a:r>
            <a:endParaRPr lang="tr-TR"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idx="1"/>
          </p:nvPr>
        </p:nvSpPr>
        <p:spPr/>
        <p:txBody>
          <a:bodyPr/>
          <a:lstStyle/>
          <a:p>
            <a:r>
              <a:rPr lang="tr-TR" dirty="0" smtClean="0">
                <a:solidFill>
                  <a:srgbClr val="FF0000"/>
                </a:solidFill>
              </a:rPr>
              <a:t>Verimli topraklara, sulak araziye ve ılıman iklime sahip küçük işletmeler süt sığırcılığına uygundur. </a:t>
            </a:r>
          </a:p>
          <a:p>
            <a:r>
              <a:rPr lang="tr-TR" dirty="0" smtClean="0">
                <a:solidFill>
                  <a:srgbClr val="00B050"/>
                </a:solidFill>
              </a:rPr>
              <a:t>Zengin topraklara sahip küçük işletmelerde birim araziye düşen hayvan sayısı ve gelir daha fazladır. Bu tip işletmelerde yüksek verimli hayvanlar yetiştirilir.. Barınak ekipman vs. için daha fazla yatırım yapılır., Daha kaliteli işçi çalıştırılır. Hayvanlar daha az tabiat şartlarına </a:t>
            </a:r>
            <a:r>
              <a:rPr lang="tr-TR" dirty="0" err="1" smtClean="0">
                <a:solidFill>
                  <a:srgbClr val="00B050"/>
                </a:solidFill>
              </a:rPr>
              <a:t>terkedilir</a:t>
            </a:r>
            <a:r>
              <a:rPr lang="tr-TR" dirty="0" smtClean="0">
                <a:solidFill>
                  <a:srgbClr val="00B050"/>
                </a:solidFill>
              </a:rPr>
              <a:t>. </a:t>
            </a:r>
            <a:r>
              <a:rPr lang="tr-TR" b="1" i="1" dirty="0" err="1" smtClean="0">
                <a:solidFill>
                  <a:srgbClr val="00B050"/>
                </a:solidFill>
              </a:rPr>
              <a:t>Entansif</a:t>
            </a:r>
            <a:r>
              <a:rPr lang="tr-TR" b="1" i="1" dirty="0" smtClean="0">
                <a:solidFill>
                  <a:srgbClr val="00B050"/>
                </a:solidFill>
              </a:rPr>
              <a:t> hayvancılık </a:t>
            </a:r>
            <a:r>
              <a:rPr lang="tr-TR" dirty="0" smtClean="0">
                <a:solidFill>
                  <a:srgbClr val="00B050"/>
                </a:solidFill>
              </a:rPr>
              <a:t>olarak tanımlanan bu faaliyet şeklinde birim araziden daha fazla hayvansal ürün  elde edilir.</a:t>
            </a:r>
            <a:endParaRPr lang="tr-TR" dirty="0">
              <a:solidFill>
                <a:srgbClr val="00B050"/>
              </a:solidFill>
            </a:endParaRPr>
          </a:p>
        </p:txBody>
      </p:sp>
      <p:sp>
        <p:nvSpPr>
          <p:cNvPr id="3" name="2 Başlık"/>
          <p:cNvSpPr>
            <a:spLocks noGrp="1"/>
          </p:cNvSpPr>
          <p:nvPr>
            <p:ph type="title"/>
          </p:nvPr>
        </p:nvSpPr>
        <p:spPr/>
        <p:txBody>
          <a:bodyPr/>
          <a:lstStyle/>
          <a:p>
            <a:r>
              <a:rPr lang="tr-TR" dirty="0" smtClean="0"/>
              <a:t>İşletme büyüklüğü</a:t>
            </a: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idx="1"/>
          </p:nvPr>
        </p:nvSpPr>
        <p:spPr/>
        <p:txBody>
          <a:bodyPr/>
          <a:lstStyle/>
          <a:p>
            <a:r>
              <a:rPr lang="tr-TR" dirty="0" smtClean="0">
                <a:solidFill>
                  <a:schemeClr val="tx1"/>
                </a:solidFill>
              </a:rPr>
              <a:t>Toprakları verimsiz, meraları fakir olan büyük tarım işletmeleri daha ziyade </a:t>
            </a:r>
            <a:r>
              <a:rPr lang="tr-TR" b="1" i="1" dirty="0" smtClean="0">
                <a:solidFill>
                  <a:schemeClr val="tx1"/>
                </a:solidFill>
              </a:rPr>
              <a:t>koyunculuğa</a:t>
            </a:r>
            <a:r>
              <a:rPr lang="tr-TR" dirty="0" smtClean="0">
                <a:solidFill>
                  <a:schemeClr val="tx1"/>
                </a:solidFill>
              </a:rPr>
              <a:t> ve bir ölçüde </a:t>
            </a:r>
            <a:r>
              <a:rPr lang="tr-TR" b="1" i="1" dirty="0" smtClean="0">
                <a:solidFill>
                  <a:schemeClr val="tx1"/>
                </a:solidFill>
              </a:rPr>
              <a:t>et sığırcılığı</a:t>
            </a:r>
            <a:r>
              <a:rPr lang="tr-TR" i="1" dirty="0" smtClean="0">
                <a:solidFill>
                  <a:schemeClr val="tx1"/>
                </a:solidFill>
              </a:rPr>
              <a:t>na</a:t>
            </a:r>
            <a:r>
              <a:rPr lang="tr-TR" dirty="0" smtClean="0">
                <a:solidFill>
                  <a:schemeClr val="tx1"/>
                </a:solidFill>
              </a:rPr>
              <a:t> uygundur.</a:t>
            </a:r>
          </a:p>
          <a:p>
            <a:r>
              <a:rPr lang="tr-TR" dirty="0" smtClean="0">
                <a:solidFill>
                  <a:schemeClr val="tx1"/>
                </a:solidFill>
              </a:rPr>
              <a:t>Bu tip büyük işletmelerde geniş meraların bulunuşu sebebiyle yapılan hayvancılık mera hayvancılığı karakterini taşır, Birim araziye düşen hayvan sayısı, elde edilen gelir, tesis ve ekipman yatırımı çok azdır. Daha az emekle geniş arazi üzerinde yapılan bu tip hayvancılık </a:t>
            </a:r>
            <a:r>
              <a:rPr lang="tr-TR" b="1" i="1" dirty="0" err="1" smtClean="0">
                <a:solidFill>
                  <a:schemeClr val="tx1"/>
                </a:solidFill>
              </a:rPr>
              <a:t>ekstansif</a:t>
            </a:r>
            <a:r>
              <a:rPr lang="tr-TR" b="1" i="1" dirty="0" smtClean="0">
                <a:solidFill>
                  <a:schemeClr val="tx1"/>
                </a:solidFill>
              </a:rPr>
              <a:t> hayvancılık </a:t>
            </a:r>
            <a:r>
              <a:rPr lang="tr-TR" dirty="0" smtClean="0">
                <a:solidFill>
                  <a:schemeClr val="tx1"/>
                </a:solidFill>
              </a:rPr>
              <a:t>olarak tanımlanır.</a:t>
            </a:r>
            <a:endParaRPr lang="tr-TR" dirty="0">
              <a:solidFill>
                <a:schemeClr val="tx1"/>
              </a:solidFill>
            </a:endParaRPr>
          </a:p>
        </p:txBody>
      </p:sp>
      <p:sp>
        <p:nvSpPr>
          <p:cNvPr id="3" name="2 Başlık"/>
          <p:cNvSpPr>
            <a:spLocks noGrp="1"/>
          </p:cNvSpPr>
          <p:nvPr>
            <p:ph type="title"/>
          </p:nvPr>
        </p:nvSpPr>
        <p:spPr/>
        <p:txBody>
          <a:bodyPr/>
          <a:lstStyle/>
          <a:p>
            <a:endParaRPr lang="tr-T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idx="1"/>
          </p:nvPr>
        </p:nvSpPr>
        <p:spPr/>
        <p:txBody>
          <a:bodyPr>
            <a:normAutofit lnSpcReduction="10000"/>
          </a:bodyPr>
          <a:lstStyle/>
          <a:p>
            <a:r>
              <a:rPr lang="tr-TR" dirty="0" smtClean="0"/>
              <a:t>İşletme sermayesini; hayvanlar, binalar, alet ve </a:t>
            </a:r>
            <a:r>
              <a:rPr lang="tr-TR" dirty="0" err="1" smtClean="0"/>
              <a:t>makinalar</a:t>
            </a:r>
            <a:r>
              <a:rPr lang="tr-TR" dirty="0" smtClean="0"/>
              <a:t>, ekipmanlar, yem maddeleri ve nakit para teşkil eder.</a:t>
            </a:r>
          </a:p>
          <a:p>
            <a:r>
              <a:rPr lang="tr-TR" dirty="0" smtClean="0"/>
              <a:t>Geniş ve oldukça fakir meralara sahip olan büyük işletmelerden binası, ekipmanı, parası sınırlı olanlar fazla yatırımı gerektirmeyen ticari et sığırcılığı, koyunculuk, </a:t>
            </a:r>
          </a:p>
          <a:p>
            <a:r>
              <a:rPr lang="tr-TR" dirty="0" smtClean="0"/>
              <a:t>Sermaye ve yetiştirme bilgisi yeterli olanlar damızlık et sığırcılığı, </a:t>
            </a:r>
          </a:p>
          <a:p>
            <a:r>
              <a:rPr lang="tr-TR" dirty="0" smtClean="0"/>
              <a:t>Yeterli sermaye ile birlikte zengin meralara sahip olanlar ise süt sığırcılığı yapabilirler.</a:t>
            </a:r>
          </a:p>
          <a:p>
            <a:endParaRPr lang="tr-TR" dirty="0"/>
          </a:p>
        </p:txBody>
      </p:sp>
      <p:sp>
        <p:nvSpPr>
          <p:cNvPr id="3" name="2 Başlık"/>
          <p:cNvSpPr>
            <a:spLocks noGrp="1"/>
          </p:cNvSpPr>
          <p:nvPr>
            <p:ph type="title"/>
          </p:nvPr>
        </p:nvSpPr>
        <p:spPr/>
        <p:txBody>
          <a:bodyPr/>
          <a:lstStyle/>
          <a:p>
            <a:r>
              <a:rPr lang="tr-TR" dirty="0" smtClean="0"/>
              <a:t>b. İşletmenin sermaye durumu</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idx="1"/>
          </p:nvPr>
        </p:nvSpPr>
        <p:spPr>
          <a:xfrm>
            <a:off x="457200" y="1600200"/>
            <a:ext cx="8229600" cy="4925144"/>
          </a:xfrm>
        </p:spPr>
        <p:txBody>
          <a:bodyPr>
            <a:noAutofit/>
          </a:bodyPr>
          <a:lstStyle/>
          <a:p>
            <a:pPr marL="514350" indent="-514350">
              <a:lnSpc>
                <a:spcPct val="120000"/>
              </a:lnSpc>
              <a:buAutoNum type="arabicPeriod"/>
            </a:pPr>
            <a:r>
              <a:rPr lang="tr-TR" sz="2000" dirty="0" smtClean="0"/>
              <a:t>İnsan beslenmesinde doğrudan kullanılmayan birçok bitkisel ürünler hayvan organizmasında işlenerek et,  ve yumurta gibi kaliteli besin maddelerine dönüştürülürler. Bu da sektörde çalışanların gelirini artırır.</a:t>
            </a:r>
          </a:p>
          <a:p>
            <a:pPr marL="514350" indent="-514350">
              <a:lnSpc>
                <a:spcPct val="120000"/>
              </a:lnSpc>
              <a:buAutoNum type="arabicPeriod"/>
            </a:pPr>
            <a:r>
              <a:rPr lang="tr-TR" sz="2000" dirty="0" smtClean="0"/>
              <a:t>Bir ülkede veya tarım işletmesindeki tarla bitkileri üretimi için uygun olmayan engebeli, zayıf topraklı ve uzak mesafede bulunan alanlar çayır ve mera olarak hayvancılıkla en etkin şekilde değerlendirilebilirler.</a:t>
            </a:r>
          </a:p>
          <a:p>
            <a:pPr marL="514350" indent="-514350">
              <a:lnSpc>
                <a:spcPct val="120000"/>
              </a:lnSpc>
              <a:buAutoNum type="arabicPeriod"/>
            </a:pPr>
            <a:r>
              <a:rPr lang="tr-TR" sz="2000" dirty="0" smtClean="0"/>
              <a:t>Sadece bitkisel üretim yapılan işletmelerde bile hayvan yemlerinin tarla bitkileri ile nöbetleşe yetiştirilmesi veya ikinci ürün olarak devreye sokulması, böylece bir ölçüde hayvancılığa yer verilmesi bu işletmelerin gelir seviyesini yükseltebilir. (Yonca-Tahıl, mısır, sorgum vs.)</a:t>
            </a:r>
          </a:p>
          <a:p>
            <a:pPr marL="514350" indent="-514350">
              <a:lnSpc>
                <a:spcPct val="120000"/>
              </a:lnSpc>
              <a:buNone/>
            </a:pPr>
            <a:endParaRPr lang="tr-TR" sz="2000" dirty="0"/>
          </a:p>
        </p:txBody>
      </p:sp>
      <p:sp>
        <p:nvSpPr>
          <p:cNvPr id="3" name="2 Başlık"/>
          <p:cNvSpPr>
            <a:spLocks noGrp="1"/>
          </p:cNvSpPr>
          <p:nvPr>
            <p:ph type="title"/>
          </p:nvPr>
        </p:nvSpPr>
        <p:spPr/>
        <p:txBody>
          <a:bodyPr>
            <a:normAutofit fontScale="90000"/>
          </a:bodyPr>
          <a:lstStyle/>
          <a:p>
            <a:r>
              <a:rPr lang="tr-TR" dirty="0" smtClean="0"/>
              <a:t>HAYVANCILIĞIN İŞLETMEYE SAĞLADIĞI FAYDALAR NELERDİR?</a:t>
            </a: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idx="1"/>
          </p:nvPr>
        </p:nvSpPr>
        <p:spPr/>
        <p:txBody>
          <a:bodyPr/>
          <a:lstStyle/>
          <a:p>
            <a:r>
              <a:rPr lang="tr-TR" dirty="0" smtClean="0"/>
              <a:t>Yeterli arazi ve sermaye imkanına sahip işletmelerde eğer işgücünü </a:t>
            </a:r>
            <a:r>
              <a:rPr lang="tr-TR" dirty="0" err="1" smtClean="0"/>
              <a:t>nisbeten</a:t>
            </a:r>
            <a:r>
              <a:rPr lang="tr-TR" dirty="0" smtClean="0"/>
              <a:t> işten anlayan </a:t>
            </a:r>
            <a:r>
              <a:rPr lang="tr-TR" dirty="0" err="1" smtClean="0"/>
              <a:t>aileri</a:t>
            </a:r>
            <a:r>
              <a:rPr lang="tr-TR" dirty="0" smtClean="0"/>
              <a:t> oluşturuyorsa bu tip işletmelerde kültür ırkı süt sığırcılığı ve damızlık yetiştiriciliği yapılabilir.</a:t>
            </a:r>
          </a:p>
          <a:p>
            <a:r>
              <a:rPr lang="tr-TR" dirty="0" smtClean="0"/>
              <a:t>Eğer işgücünü yeterince işten anlamayan aile fertleri veya kendilerinden fazla ilgi, gayret ve ideal iş beklenmeyen ücretli işçiler oluşturuyorsa bu gibi işletmelerde yerli veya kombine ırklar tercih edilebilir.</a:t>
            </a:r>
            <a:endParaRPr lang="tr-TR" dirty="0"/>
          </a:p>
        </p:txBody>
      </p:sp>
      <p:sp>
        <p:nvSpPr>
          <p:cNvPr id="3" name="2 Başlık"/>
          <p:cNvSpPr>
            <a:spLocks noGrp="1"/>
          </p:cNvSpPr>
          <p:nvPr>
            <p:ph type="title"/>
          </p:nvPr>
        </p:nvSpPr>
        <p:spPr/>
        <p:txBody>
          <a:bodyPr/>
          <a:lstStyle/>
          <a:p>
            <a:r>
              <a:rPr lang="tr-TR" dirty="0" smtClean="0"/>
              <a:t>c. İşletmenin işçi durumu</a:t>
            </a: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idx="1"/>
          </p:nvPr>
        </p:nvSpPr>
        <p:spPr/>
        <p:txBody>
          <a:bodyPr/>
          <a:lstStyle/>
          <a:p>
            <a:r>
              <a:rPr lang="tr-TR" dirty="0" smtClean="0"/>
              <a:t>Yol durumu iyi olan ve büyük şehirler civarında bulunan işletmeler süt sığırcılığını,</a:t>
            </a:r>
          </a:p>
          <a:p>
            <a:r>
              <a:rPr lang="tr-TR" dirty="0" smtClean="0"/>
              <a:t>Büyük tüketim merkezlerinden uzakta bulunan ve ulaşım durumu iyi olmayan işletmeler ise et sığırcılığını, koyunculuğu, sığır ve koyun besiciliğini tercih edebilirler.</a:t>
            </a:r>
          </a:p>
          <a:p>
            <a:r>
              <a:rPr lang="tr-TR" dirty="0" smtClean="0"/>
              <a:t>Sığır etinin tercih edildiği yerlerde sığır besiciliği,</a:t>
            </a:r>
          </a:p>
          <a:p>
            <a:r>
              <a:rPr lang="tr-TR" dirty="0" smtClean="0"/>
              <a:t>Koyun etinin arzu edildiği yerlerde ise koyun besiciliği yapılmalıdır.</a:t>
            </a:r>
            <a:endParaRPr lang="tr-TR" dirty="0"/>
          </a:p>
        </p:txBody>
      </p:sp>
      <p:sp>
        <p:nvSpPr>
          <p:cNvPr id="3" name="2 Başlık"/>
          <p:cNvSpPr>
            <a:spLocks noGrp="1"/>
          </p:cNvSpPr>
          <p:nvPr>
            <p:ph type="title"/>
          </p:nvPr>
        </p:nvSpPr>
        <p:spPr/>
        <p:txBody>
          <a:bodyPr>
            <a:normAutofit fontScale="90000"/>
          </a:bodyPr>
          <a:lstStyle/>
          <a:p>
            <a:r>
              <a:rPr lang="tr-TR" dirty="0" smtClean="0"/>
              <a:t>İşletmenin bulunduğu bölgenin </a:t>
            </a:r>
            <a:r>
              <a:rPr lang="tr-TR" b="1" dirty="0" smtClean="0"/>
              <a:t>Pazar durumu</a:t>
            </a:r>
            <a:endParaRPr lang="tr-TR"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idx="1"/>
          </p:nvPr>
        </p:nvSpPr>
        <p:spPr/>
        <p:txBody>
          <a:bodyPr>
            <a:normAutofit fontScale="85000" lnSpcReduction="10000"/>
          </a:bodyPr>
          <a:lstStyle/>
          <a:p>
            <a:r>
              <a:rPr lang="tr-TR" b="1" dirty="0" smtClean="0"/>
              <a:t>Ekonomik hayvancılığın ana prensibi(nedir?)</a:t>
            </a:r>
            <a:r>
              <a:rPr lang="tr-TR" b="1" i="1" dirty="0" smtClean="0"/>
              <a:t> </a:t>
            </a:r>
            <a:r>
              <a:rPr lang="tr-TR" i="1" dirty="0" smtClean="0"/>
              <a:t>üretimi düşürmeksizin maliyeti düşürecek şekilde teknik bilgileri uygulamaktı</a:t>
            </a:r>
          </a:p>
          <a:p>
            <a:r>
              <a:rPr lang="tr-TR" dirty="0" smtClean="0"/>
              <a:t>Hayvancılıktaki girdilerin (neler oluşturur?)</a:t>
            </a:r>
          </a:p>
          <a:p>
            <a:pPr marL="514350" indent="-514350">
              <a:buFont typeface="+mj-lt"/>
              <a:buAutoNum type="arabicPeriod"/>
            </a:pPr>
            <a:r>
              <a:rPr lang="tr-TR" dirty="0" smtClean="0"/>
              <a:t>Yaklaşık %70’ini yemleme oluşturmakta olup,</a:t>
            </a:r>
          </a:p>
          <a:p>
            <a:pPr marL="514350" indent="-514350">
              <a:buFont typeface="+mj-lt"/>
              <a:buAutoNum type="arabicPeriod"/>
            </a:pPr>
            <a:r>
              <a:rPr lang="tr-TR" dirty="0" smtClean="0"/>
              <a:t>Bakım ve idare masrafları,</a:t>
            </a:r>
          </a:p>
          <a:p>
            <a:pPr marL="514350" indent="-514350">
              <a:buFont typeface="+mj-lt"/>
              <a:buAutoNum type="arabicPeriod"/>
            </a:pPr>
            <a:r>
              <a:rPr lang="tr-TR" dirty="0" smtClean="0"/>
              <a:t>Hayvan barınak ve ekipman yatırımı sermayesinin faizi ve amortismanlar gelir.</a:t>
            </a:r>
          </a:p>
          <a:p>
            <a:pPr marL="514350" indent="-514350">
              <a:buNone/>
            </a:pPr>
            <a:r>
              <a:rPr lang="tr-TR" dirty="0" smtClean="0"/>
              <a:t>Ekonomi prensiplerine ne kadar uyulursa uyulsun süt ve besi sığıcılığında ahır yemlemesini mümkün olduğu kadar  kısa tutup daha ziyade çayır ve meralardan faydalanmanın en ekonomik ve en iyi beslenme usulüdür. Bunun içinde gerçek anlamda çayır ve meralara ihtiyaç vardır.</a:t>
            </a:r>
            <a:endParaRPr lang="tr-TR" dirty="0"/>
          </a:p>
        </p:txBody>
      </p:sp>
      <p:sp>
        <p:nvSpPr>
          <p:cNvPr id="3" name="2 Başlık"/>
          <p:cNvSpPr>
            <a:spLocks noGrp="1"/>
          </p:cNvSpPr>
          <p:nvPr>
            <p:ph type="title"/>
          </p:nvPr>
        </p:nvSpPr>
        <p:spPr/>
        <p:txBody>
          <a:bodyPr>
            <a:normAutofit fontScale="90000"/>
          </a:bodyPr>
          <a:lstStyle/>
          <a:p>
            <a:r>
              <a:rPr lang="tr-TR" dirty="0" smtClean="0"/>
              <a:t>3. Teknik bilgilerin uygulanmasında ekonomik prensiplere uymak.</a:t>
            </a:r>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idx="1"/>
          </p:nvPr>
        </p:nvSpPr>
        <p:spPr/>
        <p:txBody>
          <a:bodyPr>
            <a:normAutofit fontScale="92500" lnSpcReduction="10000"/>
          </a:bodyPr>
          <a:lstStyle/>
          <a:p>
            <a:r>
              <a:rPr lang="tr-TR" dirty="0" smtClean="0"/>
              <a:t>Maliyeti düşürme amacıyla her konuda kısıntıya girişmek de yersizdir. Mesela sürüyü hastalıklardan korumak için yapılan aşı masrafları işletmeyi büyük zararlardan koruyup kurtaracak küçük masraflardır. </a:t>
            </a:r>
          </a:p>
          <a:p>
            <a:r>
              <a:rPr lang="tr-TR" dirty="0" smtClean="0"/>
              <a:t>Tasarruf düşüncesiyle ihtiyacın altında işçi çalıştırıldığında hayvanların bakım ve beslenmesi ihmal edilir, sağım iyi yapılmaz. Böylece verim düşer.</a:t>
            </a:r>
          </a:p>
          <a:p>
            <a:r>
              <a:rPr lang="tr-TR" dirty="0" smtClean="0"/>
              <a:t>İşletmede gereğinden fazla işçi </a:t>
            </a:r>
            <a:r>
              <a:rPr lang="tr-TR" dirty="0" err="1" smtClean="0"/>
              <a:t>çalıştırılmasıda</a:t>
            </a:r>
            <a:r>
              <a:rPr lang="tr-TR" dirty="0" smtClean="0"/>
              <a:t> hayvan başına masrafı artırır.</a:t>
            </a:r>
          </a:p>
          <a:p>
            <a:r>
              <a:rPr lang="tr-TR" dirty="0" smtClean="0"/>
              <a:t>Özetle; Hayvancılıkta kar, bakım ve idare işlerini iyi bir şekilde yürütmekle, eldeki hayvanları ıslah edip verimlerini artırmakla sağlanır.</a:t>
            </a:r>
            <a:endParaRPr lang="tr-TR" dirty="0"/>
          </a:p>
        </p:txBody>
      </p:sp>
      <p:sp>
        <p:nvSpPr>
          <p:cNvPr id="3" name="2 Başlık"/>
          <p:cNvSpPr>
            <a:spLocks noGrp="1"/>
          </p:cNvSpPr>
          <p:nvPr>
            <p:ph type="title"/>
          </p:nvPr>
        </p:nvSpPr>
        <p:spPr/>
        <p:txBody>
          <a:bodyPr/>
          <a:lstStyle/>
          <a:p>
            <a:endParaRPr lang="tr-T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idx="1"/>
          </p:nvPr>
        </p:nvSpPr>
        <p:spPr/>
        <p:txBody>
          <a:bodyPr/>
          <a:lstStyle/>
          <a:p>
            <a:r>
              <a:rPr lang="tr-TR" dirty="0" smtClean="0"/>
              <a:t>Karlı ve başarılı bir hayvancılık için hayvan yetiştirme tekniği, bakım besleme usulleri, yeterli teknik ve teorik bilgilere sahip olmak şarttır.</a:t>
            </a:r>
          </a:p>
          <a:p>
            <a:endParaRPr lang="tr-TR" dirty="0"/>
          </a:p>
        </p:txBody>
      </p:sp>
      <p:sp>
        <p:nvSpPr>
          <p:cNvPr id="3" name="2 Başlık"/>
          <p:cNvSpPr>
            <a:spLocks noGrp="1"/>
          </p:cNvSpPr>
          <p:nvPr>
            <p:ph type="title"/>
          </p:nvPr>
        </p:nvSpPr>
        <p:spPr/>
        <p:txBody>
          <a:bodyPr>
            <a:normAutofit/>
          </a:bodyPr>
          <a:lstStyle/>
          <a:p>
            <a:r>
              <a:rPr lang="tr-TR" sz="2800" dirty="0" smtClean="0"/>
              <a:t>4. Islah, üretme bakım yemleme ve pazarlama yeteri kadar teorik ve pratik bilgilere sahip olmak.</a:t>
            </a:r>
            <a:endParaRPr lang="tr-TR"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idx="1"/>
          </p:nvPr>
        </p:nvSpPr>
        <p:spPr/>
        <p:txBody>
          <a:bodyPr>
            <a:normAutofit lnSpcReduction="10000"/>
          </a:bodyPr>
          <a:lstStyle/>
          <a:p>
            <a:pPr>
              <a:buNone/>
            </a:pPr>
            <a:r>
              <a:rPr lang="tr-TR" dirty="0" smtClean="0"/>
              <a:t>4. Bitkisel üretimde çiftçi senenin hemen hemen yarısında boş kalır. Halbuki hayvancılık faaliyeti aşım, doğum, sağım, kırkım, bakım ve besleme gibi çalışmalarla işçiyi senenin her ayında meşgul eder. Böylece hayvancılık kullanılmayan işgücünün çalışır hale gelmesini sağlar.</a:t>
            </a:r>
          </a:p>
          <a:p>
            <a:pPr>
              <a:buNone/>
            </a:pPr>
            <a:r>
              <a:rPr lang="tr-TR" dirty="0" smtClean="0"/>
              <a:t>5. Bir işletmede yapılan hayvancılık  uzun süren kuraklık, anormal yağışlar, sel, dolu, şiddetli soğuk, ve don gibi kötü çevre şartlarında işletme için bir sigorta görevi görür. Çünkü hayvanlar doğal şartlardan bitkilere göre daha az etkilenirler.</a:t>
            </a:r>
            <a:endParaRPr lang="tr-TR" dirty="0"/>
          </a:p>
        </p:txBody>
      </p:sp>
      <p:sp>
        <p:nvSpPr>
          <p:cNvPr id="3" name="2 Başlık"/>
          <p:cNvSpPr>
            <a:spLocks noGrp="1"/>
          </p:cNvSpPr>
          <p:nvPr>
            <p:ph type="title"/>
          </p:nvPr>
        </p:nvSpPr>
        <p:spPr/>
        <p:txBody>
          <a:bodyPr/>
          <a:lstStyle/>
          <a:p>
            <a:endParaRPr lang="tr-T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idx="1"/>
          </p:nvPr>
        </p:nvSpPr>
        <p:spPr/>
        <p:txBody>
          <a:bodyPr/>
          <a:lstStyle/>
          <a:p>
            <a:pPr>
              <a:buNone/>
            </a:pPr>
            <a:r>
              <a:rPr lang="tr-TR" dirty="0" smtClean="0"/>
              <a:t>6. Tarla ürünlerinin tatminkar fiyatla satılmadığı, pazarın uygun olmadığı durumlarda, işletmenin tarla </a:t>
            </a:r>
            <a:r>
              <a:rPr lang="tr-TR" dirty="0" err="1" smtClean="0"/>
              <a:t>razisi</a:t>
            </a:r>
            <a:r>
              <a:rPr lang="tr-TR" dirty="0" smtClean="0"/>
              <a:t> hayvan yemi üretimine tahsis edilip, bu yolla kaldırılan ürünler hayvanlara yedirilerek değerlendirilebilir.</a:t>
            </a:r>
          </a:p>
          <a:p>
            <a:pPr>
              <a:buNone/>
            </a:pPr>
            <a:r>
              <a:rPr lang="tr-TR" dirty="0" smtClean="0"/>
              <a:t>7. Bitkisel ürünler hacimlidirler. Bunları hayvancılıkta yükte hafif pahada ağır ürünler haline getirmek  ve bu şekilde pazara sürmek daha kolay ve ucuzdur.</a:t>
            </a:r>
            <a:endParaRPr lang="tr-TR" dirty="0"/>
          </a:p>
        </p:txBody>
      </p:sp>
      <p:sp>
        <p:nvSpPr>
          <p:cNvPr id="3" name="2 Başlık"/>
          <p:cNvSpPr>
            <a:spLocks noGrp="1"/>
          </p:cNvSpPr>
          <p:nvPr>
            <p:ph type="title"/>
          </p:nvPr>
        </p:nvSpPr>
        <p:spPr/>
        <p:txBody>
          <a:bodyPr/>
          <a:lstStyle/>
          <a:p>
            <a:endParaRPr lang="tr-T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idx="1"/>
          </p:nvPr>
        </p:nvSpPr>
        <p:spPr/>
        <p:txBody>
          <a:bodyPr/>
          <a:lstStyle/>
          <a:p>
            <a:pPr>
              <a:buNone/>
            </a:pPr>
            <a:r>
              <a:rPr lang="tr-TR" dirty="0" smtClean="0"/>
              <a:t>8. Meraları değerlendirirler</a:t>
            </a:r>
          </a:p>
          <a:p>
            <a:pPr>
              <a:buNone/>
            </a:pPr>
            <a:r>
              <a:rPr lang="tr-TR" dirty="0" smtClean="0"/>
              <a:t>9. Hayvan gübreleri taşıdıkları organik ve inorganik maddeler ve mikroorganizmalar bakımından suni gübrelerden daha üstün olup toprağın fiziksel yapısını iyileştirirler. Toprağın gerekli gevşekliği kazanmasını ve tava gelmesini sağlarlar.</a:t>
            </a:r>
          </a:p>
          <a:p>
            <a:pPr>
              <a:buNone/>
            </a:pPr>
            <a:r>
              <a:rPr lang="tr-TR" dirty="0" smtClean="0"/>
              <a:t>10. Doğu </a:t>
            </a:r>
            <a:r>
              <a:rPr lang="tr-TR" dirty="0" err="1" smtClean="0"/>
              <a:t>Anadoluda</a:t>
            </a:r>
            <a:r>
              <a:rPr lang="tr-TR" dirty="0" smtClean="0"/>
              <a:t> köylerde yakıt olarak tezek kullanılır.</a:t>
            </a:r>
          </a:p>
        </p:txBody>
      </p:sp>
      <p:sp>
        <p:nvSpPr>
          <p:cNvPr id="3" name="2 Başlık"/>
          <p:cNvSpPr>
            <a:spLocks noGrp="1"/>
          </p:cNvSpPr>
          <p:nvPr>
            <p:ph type="title"/>
          </p:nvPr>
        </p:nvSpPr>
        <p:spPr/>
        <p:txBody>
          <a:bodyPr/>
          <a:lstStyle/>
          <a:p>
            <a:endParaRPr 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idx="1"/>
          </p:nvPr>
        </p:nvSpPr>
        <p:spPr/>
        <p:txBody>
          <a:bodyPr/>
          <a:lstStyle/>
          <a:p>
            <a:pPr>
              <a:buNone/>
            </a:pPr>
            <a:r>
              <a:rPr lang="tr-TR" dirty="0" smtClean="0"/>
              <a:t>11. Biyogaz  üretimi yapılabilir.</a:t>
            </a:r>
          </a:p>
          <a:p>
            <a:pPr>
              <a:buNone/>
            </a:pPr>
            <a:r>
              <a:rPr lang="tr-TR" dirty="0" smtClean="0"/>
              <a:t>Bir sığırdan 80-90 m3/yıl,</a:t>
            </a:r>
          </a:p>
          <a:p>
            <a:pPr>
              <a:buNone/>
            </a:pPr>
            <a:r>
              <a:rPr lang="tr-TR" dirty="0" smtClean="0"/>
              <a:t>Koyun veya keçiden 40-50 m3/yıl</a:t>
            </a:r>
          </a:p>
          <a:p>
            <a:pPr>
              <a:buNone/>
            </a:pPr>
            <a:r>
              <a:rPr lang="tr-TR" dirty="0" smtClean="0"/>
              <a:t>Kümes hayvanından 2 m3/yıl biyogaz elde edilebilir.</a:t>
            </a:r>
          </a:p>
          <a:p>
            <a:r>
              <a:rPr lang="tr-TR" dirty="0" smtClean="0"/>
              <a:t>Çiftlik hayvanlarının yıllık gübre verimleri 1000 kg canlı ağırlık için </a:t>
            </a:r>
            <a:r>
              <a:rPr lang="tr-TR" b="1" i="1" u="sng" dirty="0" smtClean="0">
                <a:solidFill>
                  <a:srgbClr val="FF0000"/>
                </a:solidFill>
                <a:latin typeface="Calibri" pitchFamily="34" charset="0"/>
                <a:cs typeface="Calibri" pitchFamily="34" charset="0"/>
              </a:rPr>
              <a:t>günde 75 kg </a:t>
            </a:r>
            <a:r>
              <a:rPr lang="tr-TR" dirty="0" smtClean="0"/>
              <a:t>olarak kabul edilebilir.</a:t>
            </a:r>
          </a:p>
          <a:p>
            <a:endParaRPr lang="tr-TR" dirty="0"/>
          </a:p>
        </p:txBody>
      </p:sp>
      <p:sp>
        <p:nvSpPr>
          <p:cNvPr id="3" name="2 Başlık"/>
          <p:cNvSpPr>
            <a:spLocks noGrp="1"/>
          </p:cNvSpPr>
          <p:nvPr>
            <p:ph type="title"/>
          </p:nvPr>
        </p:nvSpPr>
        <p:spPr/>
        <p:txBody>
          <a:bodyPr/>
          <a:lstStyle/>
          <a:p>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idx="1"/>
          </p:nvPr>
        </p:nvSpPr>
        <p:spPr/>
        <p:txBody>
          <a:bodyPr>
            <a:normAutofit fontScale="92500" lnSpcReduction="10000"/>
          </a:bodyPr>
          <a:lstStyle/>
          <a:p>
            <a:pPr marL="514350" indent="-514350">
              <a:buAutoNum type="arabicPeriod"/>
            </a:pPr>
            <a:r>
              <a:rPr lang="tr-TR" dirty="0" smtClean="0"/>
              <a:t>Tabiat şartları</a:t>
            </a:r>
          </a:p>
          <a:p>
            <a:pPr marL="514350" indent="-514350">
              <a:buAutoNum type="arabicPeriod"/>
            </a:pPr>
            <a:r>
              <a:rPr lang="tr-TR" dirty="0" smtClean="0"/>
              <a:t>İşletme tipi ve yapısı</a:t>
            </a:r>
          </a:p>
          <a:p>
            <a:pPr marL="514350" indent="-514350">
              <a:buAutoNum type="arabicPeriod"/>
            </a:pPr>
            <a:r>
              <a:rPr lang="tr-TR" dirty="0" smtClean="0"/>
              <a:t>Ekonomik şartlar</a:t>
            </a:r>
          </a:p>
          <a:p>
            <a:pPr marL="514350" indent="-514350">
              <a:buNone/>
            </a:pPr>
            <a:endParaRPr lang="tr-TR" dirty="0" smtClean="0"/>
          </a:p>
          <a:p>
            <a:pPr marL="514350" indent="-514350">
              <a:buAutoNum type="arabicPeriod"/>
            </a:pPr>
            <a:r>
              <a:rPr lang="tr-TR" dirty="0" smtClean="0"/>
              <a:t>Tabiat şartları; Engebeli, eğimli </a:t>
            </a:r>
            <a:r>
              <a:rPr lang="tr-TR" dirty="0" err="1" smtClean="0"/>
              <a:t>topoğrafik</a:t>
            </a:r>
            <a:r>
              <a:rPr lang="tr-TR" dirty="0" smtClean="0"/>
              <a:t> yapıya sahip bölgeler mera ve otlak olarak korunmalı ve buralarda hayvancılık yapılmalıdır. </a:t>
            </a:r>
          </a:p>
          <a:p>
            <a:pPr marL="514350" indent="-514350">
              <a:buNone/>
            </a:pPr>
            <a:r>
              <a:rPr lang="tr-TR" dirty="0" smtClean="0"/>
              <a:t>	Böyle yerler tarla tarımı için genellikle uygun değildir. Çünkü sürülerek bitkisel üretime tahsis edilen bu tip alanlarda ilk birkaç yıl normal seviyede ürün </a:t>
            </a:r>
            <a:r>
              <a:rPr lang="tr-TR" dirty="0" err="1" smtClean="0"/>
              <a:t>alınabilirsede</a:t>
            </a:r>
            <a:r>
              <a:rPr lang="tr-TR" dirty="0" smtClean="0"/>
              <a:t>, arazinin engebeli oluşu nedeniyle erozyona maruz kalır ve toprak verimsizleşir.</a:t>
            </a:r>
          </a:p>
          <a:p>
            <a:pPr marL="514350" indent="-514350">
              <a:buNone/>
            </a:pPr>
            <a:endParaRPr lang="tr-TR" dirty="0"/>
          </a:p>
        </p:txBody>
      </p:sp>
      <p:sp>
        <p:nvSpPr>
          <p:cNvPr id="3" name="2 Başlık"/>
          <p:cNvSpPr>
            <a:spLocks noGrp="1"/>
          </p:cNvSpPr>
          <p:nvPr>
            <p:ph type="title"/>
          </p:nvPr>
        </p:nvSpPr>
        <p:spPr/>
        <p:txBody>
          <a:bodyPr>
            <a:normAutofit/>
          </a:bodyPr>
          <a:lstStyle/>
          <a:p>
            <a:r>
              <a:rPr lang="tr-TR" sz="2800" dirty="0" smtClean="0"/>
              <a:t>Tarım İşletmelerinde Hayvancılık ve Bitkisel Üretimin Sınırlarını Belirleyen Faktörler NELERDİR?</a:t>
            </a:r>
            <a:endParaRPr lang="tr-TR"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idx="1"/>
          </p:nvPr>
        </p:nvSpPr>
        <p:spPr/>
        <p:txBody>
          <a:bodyPr/>
          <a:lstStyle/>
          <a:p>
            <a:r>
              <a:rPr lang="tr-TR" dirty="0" smtClean="0">
                <a:solidFill>
                  <a:srgbClr val="FF0000"/>
                </a:solidFill>
              </a:rPr>
              <a:t>Kaç 3 tip işletme söz konusudur?</a:t>
            </a:r>
          </a:p>
          <a:p>
            <a:r>
              <a:rPr lang="tr-TR" dirty="0" smtClean="0"/>
              <a:t>1. Yalnız bitkisel üretim yapan işletmeler; hayvancılık yer almaz yada sınırlıdır.</a:t>
            </a:r>
          </a:p>
          <a:p>
            <a:r>
              <a:rPr lang="tr-TR" dirty="0" smtClean="0"/>
              <a:t>2. Karışık işletmeler; Hayvancılık bitkisel üretimle eşit veya daha fazla paya sahiptir.</a:t>
            </a:r>
          </a:p>
          <a:p>
            <a:r>
              <a:rPr lang="tr-TR" dirty="0" smtClean="0"/>
              <a:t>3. Hayvancılık işletmeleri: İşletme gelirleri tamamen hayvan ve hayvansal ürünlerden elde edilir.</a:t>
            </a:r>
            <a:endParaRPr lang="tr-TR" dirty="0"/>
          </a:p>
        </p:txBody>
      </p:sp>
      <p:sp>
        <p:nvSpPr>
          <p:cNvPr id="3" name="2 Başlık"/>
          <p:cNvSpPr>
            <a:spLocks noGrp="1"/>
          </p:cNvSpPr>
          <p:nvPr>
            <p:ph type="title"/>
          </p:nvPr>
        </p:nvSpPr>
        <p:spPr/>
        <p:txBody>
          <a:bodyPr/>
          <a:lstStyle/>
          <a:p>
            <a:r>
              <a:rPr lang="tr-TR" dirty="0" smtClean="0"/>
              <a:t>2. İşletme tipi ve yapısı</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idx="1"/>
          </p:nvPr>
        </p:nvSpPr>
        <p:spPr/>
        <p:txBody>
          <a:bodyPr>
            <a:normAutofit fontScale="92500" lnSpcReduction="10000"/>
          </a:bodyPr>
          <a:lstStyle/>
          <a:p>
            <a:r>
              <a:rPr lang="tr-TR" dirty="0" smtClean="0"/>
              <a:t>Sanayileşmiş refah düzeyi yüksek ülkelerde hayvansal ürün tüketimi bitkisel ürünlere göre daha fazladır. Durum gelişmiş ülkelerde hayvansal ürün talebinin artmasına yol açmıştır. Artan hayvansal ürün talebi de hayvancılığın geliştirilip modern ve teknik düzeye ulaştırılması ile mümkün olmuştur. Bu da hayvancılığın tarımsal üretimdeki payının yükselmesini sağlamıştır.</a:t>
            </a:r>
          </a:p>
          <a:p>
            <a:r>
              <a:rPr lang="tr-TR" dirty="0" smtClean="0"/>
              <a:t>Az gelişmiş veya gelişmekte olan ülkelerde ise  ekonomik gücün yetersiz olması beslenmenin daha çok bitkisel ürünlere dayalı olmasını zorunlu kılmıştır. Bu yüzden hayvansal üretimin </a:t>
            </a:r>
            <a:r>
              <a:rPr lang="tr-TR" dirty="0" err="1" smtClean="0"/>
              <a:t>bitkissel</a:t>
            </a:r>
            <a:r>
              <a:rPr lang="tr-TR" dirty="0" smtClean="0"/>
              <a:t> üretim içindeki payı gelişmiş ülkelere oranla düşük seviyede kalmaktadır.</a:t>
            </a:r>
            <a:endParaRPr lang="tr-TR" dirty="0"/>
          </a:p>
        </p:txBody>
      </p:sp>
      <p:sp>
        <p:nvSpPr>
          <p:cNvPr id="3" name="2 Başlık"/>
          <p:cNvSpPr>
            <a:spLocks noGrp="1"/>
          </p:cNvSpPr>
          <p:nvPr>
            <p:ph type="title"/>
          </p:nvPr>
        </p:nvSpPr>
        <p:spPr/>
        <p:txBody>
          <a:bodyPr/>
          <a:lstStyle/>
          <a:p>
            <a:r>
              <a:rPr lang="tr-TR" dirty="0" smtClean="0"/>
              <a:t>3. Ekonomik şartlar</a:t>
            </a:r>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sign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A52EA29-EEDC-4806-8DF3-8382BC70A5E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DesignTemplate</Template>
  <TotalTime>0</TotalTime>
  <Words>1363</Words>
  <Application>Microsoft Office PowerPoint</Application>
  <PresentationFormat>Ekran Gösterisi (4:3)</PresentationFormat>
  <Paragraphs>122</Paragraphs>
  <Slides>24</Slides>
  <Notes>2</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24</vt:i4>
      </vt:variant>
    </vt:vector>
  </HeadingPairs>
  <TitlesOfParts>
    <vt:vector size="28" baseType="lpstr">
      <vt:lpstr>MS PGothic</vt:lpstr>
      <vt:lpstr>Calibri</vt:lpstr>
      <vt:lpstr>Corbel</vt:lpstr>
      <vt:lpstr>DesignTemplate</vt:lpstr>
      <vt:lpstr>PowerPoint Sunusu</vt:lpstr>
      <vt:lpstr>HAYVANCILIĞIN İŞLETMEYE SAĞLADIĞI FAYDALAR NELERDİR?</vt:lpstr>
      <vt:lpstr>PowerPoint Sunusu</vt:lpstr>
      <vt:lpstr>PowerPoint Sunusu</vt:lpstr>
      <vt:lpstr>PowerPoint Sunusu</vt:lpstr>
      <vt:lpstr>PowerPoint Sunusu</vt:lpstr>
      <vt:lpstr>Tarım İşletmelerinde Hayvancılık ve Bitkisel Üretimin Sınırlarını Belirleyen Faktörler NELERDİR?</vt:lpstr>
      <vt:lpstr>2. İşletme tipi ve yapısı</vt:lpstr>
      <vt:lpstr>3. Ekonomik şartlar</vt:lpstr>
      <vt:lpstr>Hayvancılığın tarım gelirlerindeki payı </vt:lpstr>
      <vt:lpstr>PowerPoint Sunusu</vt:lpstr>
      <vt:lpstr>KARLI BİR HAYVANCILIK İÇİN GEREKLİ ŞARTLAR NELERDİR?</vt:lpstr>
      <vt:lpstr>1. Hayvancılığın tarım işletmesindeki yerini doğru tayin etmek</vt:lpstr>
      <vt:lpstr>2. Çevre şartlarına uygun hayvan tür ve ırkını seçmek</vt:lpstr>
      <vt:lpstr>Yemleme, bakım ve idare şartlarına göre işletmeler</vt:lpstr>
      <vt:lpstr>Hayvancılıkta verim yönünü belirleyen faktörler</vt:lpstr>
      <vt:lpstr>İşletme büyüklüğü</vt:lpstr>
      <vt:lpstr>PowerPoint Sunusu</vt:lpstr>
      <vt:lpstr>b. İşletmenin sermaye durumu</vt:lpstr>
      <vt:lpstr>c. İşletmenin işçi durumu</vt:lpstr>
      <vt:lpstr>İşletmenin bulunduğu bölgenin Pazar durumu</vt:lpstr>
      <vt:lpstr>3. Teknik bilgilerin uygulanmasında ekonomik prensiplere uymak.</vt:lpstr>
      <vt:lpstr>PowerPoint Sunusu</vt:lpstr>
      <vt:lpstr>4. Islah, üretme bakım yemleme ve pazarlama yeteri kadar teorik ve pratik bilgilere sahip olmak.</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2012-10-13T16:46:51Z</dcterms:created>
  <dcterms:modified xsi:type="dcterms:W3CDTF">2014-10-01T13:47:15Z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TC100738469990</vt:lpwstr>
  </property>
</Properties>
</file>