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70" r:id="rId9"/>
    <p:sldId id="264" r:id="rId10"/>
    <p:sldId id="263" r:id="rId11"/>
    <p:sldId id="265" r:id="rId12"/>
    <p:sldId id="297" r:id="rId13"/>
    <p:sldId id="298" r:id="rId14"/>
    <p:sldId id="285" r:id="rId15"/>
    <p:sldId id="286" r:id="rId16"/>
    <p:sldId id="288" r:id="rId17"/>
    <p:sldId id="287" r:id="rId18"/>
    <p:sldId id="273" r:id="rId19"/>
    <p:sldId id="291" r:id="rId20"/>
    <p:sldId id="289" r:id="rId21"/>
    <p:sldId id="274" r:id="rId22"/>
    <p:sldId id="292" r:id="rId23"/>
    <p:sldId id="293" r:id="rId24"/>
    <p:sldId id="294" r:id="rId25"/>
    <p:sldId id="275" r:id="rId26"/>
    <p:sldId id="295" r:id="rId27"/>
    <p:sldId id="277" r:id="rId28"/>
    <p:sldId id="278" r:id="rId29"/>
    <p:sldId id="279" r:id="rId30"/>
    <p:sldId id="280" r:id="rId31"/>
    <p:sldId id="296" r:id="rId32"/>
    <p:sldId id="282" r:id="rId33"/>
    <p:sldId id="283" r:id="rId34"/>
    <p:sldId id="284"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52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90262101-2395-48BA-9271-CCE4506C2546}" type="datetimeFigureOut">
              <a:rPr lang="tr-TR" smtClean="0"/>
              <a:t>22.11.2016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AA15B5C-08F1-4FD4-9E07-8027BD8A7698}"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0262101-2395-48BA-9271-CCE4506C2546}" type="datetimeFigureOut">
              <a:rPr lang="tr-TR" smtClean="0"/>
              <a:t>22.11.2016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AA15B5C-08F1-4FD4-9E07-8027BD8A7698}"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0262101-2395-48BA-9271-CCE4506C2546}" type="datetimeFigureOut">
              <a:rPr lang="tr-TR" smtClean="0"/>
              <a:t>22.11.2016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AA15B5C-08F1-4FD4-9E07-8027BD8A7698}" type="slidenum">
              <a:rPr lang="tr-TR" smtClean="0"/>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0262101-2395-48BA-9271-CCE4506C2546}" type="datetimeFigureOut">
              <a:rPr lang="tr-TR" smtClean="0"/>
              <a:t>22.11.2016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AA15B5C-08F1-4FD4-9E07-8027BD8A7698}" type="slidenum">
              <a:rPr lang="tr-TR" smtClean="0"/>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0262101-2395-48BA-9271-CCE4506C2546}" type="datetimeFigureOut">
              <a:rPr lang="tr-TR" smtClean="0"/>
              <a:t>22.11.2016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AA15B5C-08F1-4FD4-9E07-8027BD8A7698}"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90262101-2395-48BA-9271-CCE4506C2546}" type="datetimeFigureOut">
              <a:rPr lang="tr-TR" smtClean="0"/>
              <a:t>22.11.2016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AA15B5C-08F1-4FD4-9E07-8027BD8A7698}" type="slidenum">
              <a:rPr lang="tr-TR" smtClean="0"/>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0262101-2395-48BA-9271-CCE4506C2546}" type="datetimeFigureOut">
              <a:rPr lang="tr-TR" smtClean="0"/>
              <a:t>22.11.2016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AA15B5C-08F1-4FD4-9E07-8027BD8A7698}"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90262101-2395-48BA-9271-CCE4506C2546}" type="datetimeFigureOut">
              <a:rPr lang="tr-TR" smtClean="0"/>
              <a:t>22.11.2016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AA15B5C-08F1-4FD4-9E07-8027BD8A7698}"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90262101-2395-48BA-9271-CCE4506C2546}" type="datetimeFigureOut">
              <a:rPr lang="tr-TR" smtClean="0"/>
              <a:t>22.11.2016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AA15B5C-08F1-4FD4-9E07-8027BD8A7698}"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0262101-2395-48BA-9271-CCE4506C2546}" type="datetimeFigureOut">
              <a:rPr lang="tr-TR" smtClean="0"/>
              <a:t>22.11.2016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AA15B5C-08F1-4FD4-9E07-8027BD8A7698}" type="slidenum">
              <a:rPr lang="tr-TR" smtClean="0"/>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0262101-2395-48BA-9271-CCE4506C2546}" type="datetimeFigureOut">
              <a:rPr lang="tr-TR" smtClean="0"/>
              <a:t>22.11.2016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AA15B5C-08F1-4FD4-9E07-8027BD8A7698}" type="slidenum">
              <a:rPr lang="tr-TR" smtClean="0"/>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0262101-2395-48BA-9271-CCE4506C2546}" type="datetimeFigureOut">
              <a:rPr lang="tr-TR" smtClean="0"/>
              <a:t>22.11.2016</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AA15B5C-08F1-4FD4-9E07-8027BD8A7698}" type="slidenum">
              <a:rPr lang="tr-TR" smtClean="0"/>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IRKLARIN SINIFLANDIRILMASI</a:t>
            </a:r>
            <a:endParaRPr lang="tr-TR" dirty="0"/>
          </a:p>
        </p:txBody>
      </p:sp>
      <p:sp>
        <p:nvSpPr>
          <p:cNvPr id="3" name="2 Alt Başlık"/>
          <p:cNvSpPr>
            <a:spLocks noGrp="1"/>
          </p:cNvSpPr>
          <p:nvPr>
            <p:ph type="subTitle" idx="1"/>
          </p:nvPr>
        </p:nvSpPr>
        <p:spPr/>
        <p:txBody>
          <a:bodyPr/>
          <a:lstStyle/>
          <a:p>
            <a:endParaRPr lang="tr-T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77500" lnSpcReduction="20000"/>
          </a:bodyPr>
          <a:lstStyle/>
          <a:p>
            <a:pPr>
              <a:lnSpc>
                <a:spcPct val="120000"/>
              </a:lnSpc>
            </a:pPr>
            <a:r>
              <a:rPr lang="tr-TR" b="1" dirty="0" smtClean="0">
                <a:solidFill>
                  <a:srgbClr val="000000"/>
                </a:solidFill>
                <a:latin typeface="Times New Roman"/>
              </a:rPr>
              <a:t>2. Kombine </a:t>
            </a:r>
            <a:r>
              <a:rPr lang="tr-TR" b="1" dirty="0">
                <a:solidFill>
                  <a:srgbClr val="000000"/>
                </a:solidFill>
                <a:latin typeface="Times New Roman"/>
              </a:rPr>
              <a:t>verim </a:t>
            </a:r>
            <a:r>
              <a:rPr lang="tr-TR" b="1" dirty="0" err="1" smtClean="0">
                <a:solidFill>
                  <a:srgbClr val="000000"/>
                </a:solidFill>
                <a:latin typeface="Times New Roman"/>
              </a:rPr>
              <a:t>yönlü:</a:t>
            </a:r>
            <a:r>
              <a:rPr lang="tr-TR" dirty="0" err="1">
                <a:latin typeface="Times New Roman"/>
                <a:ea typeface="Times New Roman"/>
              </a:rPr>
              <a:t>İki</a:t>
            </a:r>
            <a:r>
              <a:rPr lang="tr-TR" dirty="0">
                <a:latin typeface="Times New Roman"/>
                <a:ea typeface="Times New Roman"/>
              </a:rPr>
              <a:t> veya daha fazla verim yönünden gelişmiş ırklara kombine verimli ırklar denir. Bu ırklarda söz konusu verimlerin eşit değerde olması gerekmez. Bazen et, bazen süt, bazen de sığırlarda iş veya koyunlarda yapağı verimi daha fazla ağırlık taşıyabilir. </a:t>
            </a:r>
            <a:endParaRPr lang="tr-TR" dirty="0" smtClean="0">
              <a:latin typeface="Times New Roman"/>
              <a:ea typeface="Times New Roman"/>
            </a:endParaRPr>
          </a:p>
          <a:p>
            <a:pPr>
              <a:lnSpc>
                <a:spcPct val="120000"/>
              </a:lnSpc>
            </a:pPr>
            <a:r>
              <a:rPr lang="tr-TR" dirty="0" smtClean="0">
                <a:latin typeface="Times New Roman"/>
                <a:ea typeface="Times New Roman"/>
              </a:rPr>
              <a:t>Kombine </a:t>
            </a:r>
            <a:r>
              <a:rPr lang="tr-TR" dirty="0">
                <a:latin typeface="Times New Roman"/>
                <a:ea typeface="Times New Roman"/>
              </a:rPr>
              <a:t>verimli ırklara sığırlardan </a:t>
            </a:r>
            <a:r>
              <a:rPr lang="tr-TR" dirty="0">
                <a:effectLst>
                  <a:glow rad="228600">
                    <a:schemeClr val="accent3">
                      <a:satMod val="175000"/>
                      <a:alpha val="40000"/>
                    </a:schemeClr>
                  </a:glow>
                </a:effectLst>
                <a:latin typeface="Times New Roman"/>
                <a:ea typeface="Times New Roman"/>
              </a:rPr>
              <a:t>Esmer İsviçre </a:t>
            </a:r>
            <a:r>
              <a:rPr lang="tr-TR" dirty="0">
                <a:latin typeface="Times New Roman"/>
                <a:ea typeface="Times New Roman"/>
              </a:rPr>
              <a:t>ve </a:t>
            </a:r>
            <a:r>
              <a:rPr lang="tr-TR" dirty="0" err="1">
                <a:effectLst>
                  <a:glow rad="228600">
                    <a:schemeClr val="accent3">
                      <a:satMod val="175000"/>
                      <a:alpha val="40000"/>
                    </a:schemeClr>
                  </a:glow>
                </a:effectLst>
                <a:latin typeface="Times New Roman"/>
                <a:ea typeface="Times New Roman"/>
              </a:rPr>
              <a:t>Simental</a:t>
            </a:r>
            <a:r>
              <a:rPr lang="tr-TR" dirty="0">
                <a:effectLst>
                  <a:glow rad="228600">
                    <a:schemeClr val="accent3">
                      <a:satMod val="175000"/>
                      <a:alpha val="40000"/>
                    </a:schemeClr>
                  </a:glow>
                </a:effectLst>
                <a:latin typeface="Times New Roman"/>
                <a:ea typeface="Times New Roman"/>
              </a:rPr>
              <a:t> </a:t>
            </a:r>
            <a:r>
              <a:rPr lang="tr-TR" dirty="0">
                <a:latin typeface="Times New Roman"/>
                <a:ea typeface="Times New Roman"/>
              </a:rPr>
              <a:t>ırklarını, </a:t>
            </a:r>
            <a:endParaRPr lang="tr-TR" dirty="0" smtClean="0">
              <a:latin typeface="Times New Roman"/>
              <a:ea typeface="Times New Roman"/>
            </a:endParaRPr>
          </a:p>
          <a:p>
            <a:pPr>
              <a:lnSpc>
                <a:spcPct val="120000"/>
              </a:lnSpc>
            </a:pPr>
            <a:r>
              <a:rPr lang="tr-TR" dirty="0" smtClean="0">
                <a:latin typeface="Times New Roman"/>
                <a:ea typeface="Times New Roman"/>
              </a:rPr>
              <a:t>Koyunlardan </a:t>
            </a:r>
            <a:r>
              <a:rPr lang="tr-TR" dirty="0" err="1">
                <a:effectLst>
                  <a:glow rad="228600">
                    <a:schemeClr val="accent1">
                      <a:satMod val="175000"/>
                      <a:alpha val="40000"/>
                    </a:schemeClr>
                  </a:glow>
                </a:effectLst>
                <a:latin typeface="Times New Roman"/>
                <a:ea typeface="Times New Roman"/>
              </a:rPr>
              <a:t>Colombia</a:t>
            </a:r>
            <a:r>
              <a:rPr lang="tr-TR" dirty="0">
                <a:effectLst>
                  <a:glow rad="228600">
                    <a:schemeClr val="accent1">
                      <a:satMod val="175000"/>
                      <a:alpha val="40000"/>
                    </a:schemeClr>
                  </a:glow>
                </a:effectLst>
                <a:latin typeface="Times New Roman"/>
                <a:ea typeface="Times New Roman"/>
              </a:rPr>
              <a:t> </a:t>
            </a:r>
            <a:r>
              <a:rPr lang="tr-TR" dirty="0">
                <a:latin typeface="Times New Roman"/>
                <a:ea typeface="Times New Roman"/>
              </a:rPr>
              <a:t>ve </a:t>
            </a:r>
            <a:r>
              <a:rPr lang="tr-TR" dirty="0" err="1">
                <a:effectLst>
                  <a:glow rad="228600">
                    <a:schemeClr val="accent1">
                      <a:satMod val="175000"/>
                      <a:alpha val="40000"/>
                    </a:schemeClr>
                  </a:glow>
                </a:effectLst>
                <a:latin typeface="Times New Roman"/>
                <a:ea typeface="Times New Roman"/>
              </a:rPr>
              <a:t>Corriedale</a:t>
            </a:r>
            <a:r>
              <a:rPr lang="tr-TR" dirty="0">
                <a:effectLst>
                  <a:glow rad="228600">
                    <a:schemeClr val="accent1">
                      <a:satMod val="175000"/>
                      <a:alpha val="40000"/>
                    </a:schemeClr>
                  </a:glow>
                </a:effectLst>
                <a:latin typeface="Times New Roman"/>
                <a:ea typeface="Times New Roman"/>
              </a:rPr>
              <a:t> </a:t>
            </a:r>
            <a:r>
              <a:rPr lang="tr-TR" dirty="0">
                <a:latin typeface="Times New Roman"/>
                <a:ea typeface="Times New Roman"/>
              </a:rPr>
              <a:t>ırklarını, </a:t>
            </a:r>
            <a:endParaRPr lang="tr-TR" dirty="0" smtClean="0">
              <a:latin typeface="Times New Roman"/>
              <a:ea typeface="Times New Roman"/>
            </a:endParaRPr>
          </a:p>
          <a:p>
            <a:pPr>
              <a:lnSpc>
                <a:spcPct val="120000"/>
              </a:lnSpc>
            </a:pPr>
            <a:r>
              <a:rPr lang="tr-TR" dirty="0" smtClean="0">
                <a:latin typeface="Times New Roman"/>
                <a:ea typeface="Times New Roman"/>
              </a:rPr>
              <a:t>Keçilerden </a:t>
            </a:r>
            <a:r>
              <a:rPr lang="tr-TR" dirty="0">
                <a:effectLst>
                  <a:glow rad="228600">
                    <a:schemeClr val="accent6">
                      <a:satMod val="175000"/>
                      <a:alpha val="40000"/>
                    </a:schemeClr>
                  </a:glow>
                </a:effectLst>
                <a:latin typeface="Times New Roman"/>
                <a:ea typeface="Times New Roman"/>
              </a:rPr>
              <a:t>Sudan</a:t>
            </a:r>
            <a:r>
              <a:rPr lang="tr-TR" dirty="0">
                <a:latin typeface="Times New Roman"/>
                <a:ea typeface="Times New Roman"/>
              </a:rPr>
              <a:t> ırkını, </a:t>
            </a:r>
            <a:endParaRPr lang="tr-TR" dirty="0" smtClean="0">
              <a:latin typeface="Times New Roman"/>
              <a:ea typeface="Times New Roman"/>
            </a:endParaRPr>
          </a:p>
          <a:p>
            <a:pPr>
              <a:lnSpc>
                <a:spcPct val="120000"/>
              </a:lnSpc>
            </a:pPr>
            <a:r>
              <a:rPr lang="tr-TR" dirty="0" smtClean="0">
                <a:latin typeface="Times New Roman"/>
                <a:ea typeface="Times New Roman"/>
              </a:rPr>
              <a:t>Tavuklardan </a:t>
            </a:r>
            <a:r>
              <a:rPr lang="tr-TR" dirty="0">
                <a:effectLst>
                  <a:glow rad="228600">
                    <a:schemeClr val="accent5">
                      <a:satMod val="175000"/>
                      <a:alpha val="40000"/>
                    </a:schemeClr>
                  </a:glow>
                </a:effectLst>
                <a:latin typeface="Times New Roman"/>
                <a:ea typeface="Times New Roman"/>
              </a:rPr>
              <a:t>Rhode Island </a:t>
            </a:r>
            <a:r>
              <a:rPr lang="tr-TR" dirty="0" err="1">
                <a:effectLst>
                  <a:glow rad="228600">
                    <a:schemeClr val="accent5">
                      <a:satMod val="175000"/>
                      <a:alpha val="40000"/>
                    </a:schemeClr>
                  </a:glow>
                </a:effectLst>
                <a:latin typeface="Times New Roman"/>
                <a:ea typeface="Times New Roman"/>
              </a:rPr>
              <a:t>Red</a:t>
            </a:r>
            <a:r>
              <a:rPr lang="tr-TR" dirty="0">
                <a:effectLst>
                  <a:glow rad="228600">
                    <a:schemeClr val="accent5">
                      <a:satMod val="175000"/>
                      <a:alpha val="40000"/>
                    </a:schemeClr>
                  </a:glow>
                </a:effectLst>
                <a:latin typeface="Times New Roman"/>
                <a:ea typeface="Times New Roman"/>
              </a:rPr>
              <a:t>, New Hampshire ve </a:t>
            </a:r>
            <a:r>
              <a:rPr lang="tr-TR" dirty="0" err="1">
                <a:effectLst>
                  <a:glow rad="228600">
                    <a:schemeClr val="accent5">
                      <a:satMod val="175000"/>
                      <a:alpha val="40000"/>
                    </a:schemeClr>
                  </a:glow>
                </a:effectLst>
                <a:latin typeface="Times New Roman"/>
                <a:ea typeface="Times New Roman"/>
              </a:rPr>
              <a:t>Plymouth</a:t>
            </a:r>
            <a:r>
              <a:rPr lang="tr-TR" dirty="0">
                <a:effectLst>
                  <a:glow rad="228600">
                    <a:schemeClr val="accent5">
                      <a:satMod val="175000"/>
                      <a:alpha val="40000"/>
                    </a:schemeClr>
                  </a:glow>
                </a:effectLst>
                <a:latin typeface="Times New Roman"/>
                <a:ea typeface="Times New Roman"/>
              </a:rPr>
              <a:t> </a:t>
            </a:r>
            <a:r>
              <a:rPr lang="tr-TR" dirty="0" err="1">
                <a:effectLst>
                  <a:glow rad="228600">
                    <a:schemeClr val="accent5">
                      <a:satMod val="175000"/>
                      <a:alpha val="40000"/>
                    </a:schemeClr>
                  </a:glow>
                </a:effectLst>
                <a:latin typeface="Times New Roman"/>
                <a:ea typeface="Times New Roman"/>
              </a:rPr>
              <a:t>Rock</a:t>
            </a:r>
            <a:r>
              <a:rPr lang="tr-TR" dirty="0">
                <a:effectLst>
                  <a:glow rad="228600">
                    <a:schemeClr val="accent5">
                      <a:satMod val="175000"/>
                      <a:alpha val="40000"/>
                    </a:schemeClr>
                  </a:glow>
                </a:effectLst>
                <a:latin typeface="Times New Roman"/>
                <a:ea typeface="Times New Roman"/>
              </a:rPr>
              <a:t> </a:t>
            </a:r>
            <a:r>
              <a:rPr lang="tr-TR" dirty="0">
                <a:latin typeface="Times New Roman"/>
                <a:ea typeface="Times New Roman"/>
              </a:rPr>
              <a:t>ırklarını örnek olarak gösterebiliriz.</a:t>
            </a:r>
            <a:endParaRPr lang="tr-TR" dirty="0">
              <a:latin typeface="Times"/>
              <a:ea typeface="Times New Roman"/>
            </a:endParaRPr>
          </a:p>
          <a:p>
            <a:endParaRPr lang="tr-TR" dirty="0"/>
          </a:p>
        </p:txBody>
      </p:sp>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a:latin typeface="Times New Roman"/>
                <a:ea typeface="Times New Roman"/>
              </a:rPr>
              <a:t>Kombine verimli ırklar genellikle değişik bakım ve besleme şartlarına ve iklim farklılıklarına tek verim yönlü olanlara göre daha iyi uyarlar ve </a:t>
            </a:r>
            <a:r>
              <a:rPr lang="tr-TR" dirty="0" err="1">
                <a:latin typeface="Times New Roman"/>
                <a:ea typeface="Times New Roman"/>
              </a:rPr>
              <a:t>konstitüsyonları</a:t>
            </a:r>
            <a:r>
              <a:rPr lang="tr-TR" dirty="0">
                <a:latin typeface="Times New Roman"/>
                <a:ea typeface="Times New Roman"/>
              </a:rPr>
              <a:t> daha sağlamdır.</a:t>
            </a:r>
            <a:endParaRPr lang="tr-TR" dirty="0">
              <a:latin typeface="Times"/>
              <a:ea typeface="Times New Roman"/>
            </a:endParaRPr>
          </a:p>
          <a:p>
            <a:endParaRPr lang="tr-TR" dirty="0"/>
          </a:p>
        </p:txBody>
      </p:sp>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1268760"/>
            <a:ext cx="7408333" cy="4857403"/>
          </a:xfrm>
        </p:spPr>
        <p:txBody>
          <a:bodyPr>
            <a:normAutofit fontScale="92500" lnSpcReduction="10000"/>
          </a:bodyPr>
          <a:lstStyle/>
          <a:p>
            <a:r>
              <a:rPr lang="tr-TR" b="1" dirty="0" smtClean="0"/>
              <a:t>Sığır</a:t>
            </a:r>
            <a:r>
              <a:rPr lang="tr-TR" b="1" dirty="0"/>
              <a:t>: </a:t>
            </a:r>
            <a:r>
              <a:rPr lang="tr-TR" dirty="0" err="1"/>
              <a:t>Bovinae</a:t>
            </a:r>
            <a:r>
              <a:rPr lang="tr-TR" dirty="0"/>
              <a:t> familyasının </a:t>
            </a:r>
            <a:r>
              <a:rPr lang="tr-TR" b="1" i="1" dirty="0"/>
              <a:t>Bos </a:t>
            </a:r>
            <a:r>
              <a:rPr lang="tr-TR" b="1" i="1" dirty="0" err="1"/>
              <a:t>Taurus</a:t>
            </a:r>
            <a:r>
              <a:rPr lang="tr-TR" b="1" i="1" dirty="0"/>
              <a:t> </a:t>
            </a:r>
            <a:r>
              <a:rPr lang="tr-TR" dirty="0"/>
              <a:t>türüne giren her yaştaki hayvanlardır. </a:t>
            </a:r>
            <a:endParaRPr lang="tr-TR" dirty="0" smtClean="0"/>
          </a:p>
          <a:p>
            <a:r>
              <a:rPr lang="tr-TR" b="1" dirty="0" smtClean="0"/>
              <a:t>Buzağı </a:t>
            </a:r>
            <a:r>
              <a:rPr lang="tr-TR" b="1" dirty="0"/>
              <a:t>(Süt Danası): </a:t>
            </a:r>
            <a:r>
              <a:rPr lang="tr-TR" dirty="0"/>
              <a:t>Doğumdan 6 </a:t>
            </a:r>
            <a:r>
              <a:rPr lang="tr-TR" dirty="0" err="1"/>
              <a:t>ıncı</a:t>
            </a:r>
            <a:r>
              <a:rPr lang="tr-TR" dirty="0"/>
              <a:t> ay sonuna kadar erkek ve dişi genç sığırlardır. </a:t>
            </a:r>
            <a:endParaRPr lang="tr-TR" dirty="0" smtClean="0"/>
          </a:p>
          <a:p>
            <a:r>
              <a:rPr lang="tr-TR" b="1" dirty="0" smtClean="0"/>
              <a:t>Dana</a:t>
            </a:r>
            <a:r>
              <a:rPr lang="tr-TR" dirty="0"/>
              <a:t>: 6 aylıktan 12 aylığa kadar olan erkek ve dişi genç sığırlardır. </a:t>
            </a:r>
            <a:endParaRPr lang="tr-TR" dirty="0" smtClean="0"/>
          </a:p>
          <a:p>
            <a:r>
              <a:rPr lang="tr-TR" b="1" dirty="0" smtClean="0"/>
              <a:t>Düve</a:t>
            </a:r>
            <a:r>
              <a:rPr lang="tr-TR" dirty="0"/>
              <a:t>: 12 aylıktan 30 aylığa veya doğum yapana kadarki dişi sığırlardır. </a:t>
            </a:r>
            <a:endParaRPr lang="tr-TR" dirty="0" smtClean="0"/>
          </a:p>
          <a:p>
            <a:r>
              <a:rPr lang="tr-TR" b="1" dirty="0" smtClean="0"/>
              <a:t>Tosun</a:t>
            </a:r>
            <a:r>
              <a:rPr lang="tr-TR" dirty="0"/>
              <a:t>: 12 aylıktan 2 yaşına veya damızlıkta kullanılana kadarki enenmemiş erkek sığırlardır. </a:t>
            </a:r>
            <a:endParaRPr lang="tr-TR" dirty="0" smtClean="0"/>
          </a:p>
          <a:p>
            <a:r>
              <a:rPr lang="tr-TR" b="1" dirty="0" smtClean="0"/>
              <a:t>İnek</a:t>
            </a:r>
            <a:r>
              <a:rPr lang="tr-TR" b="1" dirty="0"/>
              <a:t>: </a:t>
            </a:r>
            <a:r>
              <a:rPr lang="tr-TR" dirty="0"/>
              <a:t>Yavru vermiş dişi sığırdır. </a:t>
            </a:r>
            <a:endParaRPr lang="tr-TR" dirty="0" smtClean="0"/>
          </a:p>
          <a:p>
            <a:r>
              <a:rPr lang="tr-TR" b="1" dirty="0" smtClean="0"/>
              <a:t>Boğa</a:t>
            </a:r>
            <a:r>
              <a:rPr lang="tr-TR" dirty="0"/>
              <a:t>: Enenmemiş ve damızlıkta kullanılan erkek sığırdır. </a:t>
            </a:r>
            <a:endParaRPr lang="tr-TR" dirty="0" smtClean="0"/>
          </a:p>
          <a:p>
            <a:r>
              <a:rPr lang="tr-TR" b="1" dirty="0" smtClean="0"/>
              <a:t>Öküz</a:t>
            </a:r>
            <a:r>
              <a:rPr lang="tr-TR" dirty="0"/>
              <a:t>: 12 aylıktan yukarı enenmiş erkek sığırlardır. </a:t>
            </a:r>
            <a:endParaRPr lang="tr-TR" dirty="0"/>
          </a:p>
        </p:txBody>
      </p:sp>
      <p:sp>
        <p:nvSpPr>
          <p:cNvPr id="3" name="Unvan 2"/>
          <p:cNvSpPr>
            <a:spLocks noGrp="1"/>
          </p:cNvSpPr>
          <p:nvPr>
            <p:ph type="title"/>
          </p:nvPr>
        </p:nvSpPr>
        <p:spPr/>
        <p:txBody>
          <a:bodyPr>
            <a:normAutofit fontScale="90000"/>
          </a:bodyPr>
          <a:lstStyle/>
          <a:p>
            <a:r>
              <a:rPr lang="tr-TR" b="1" dirty="0"/>
              <a:t>Sığırla </a:t>
            </a:r>
            <a:r>
              <a:rPr lang="tr-TR" b="1" dirty="0" smtClean="0"/>
              <a:t>İlgili </a:t>
            </a:r>
            <a:r>
              <a:rPr lang="tr-TR" b="1" dirty="0"/>
              <a:t>terimler ve tanımlar </a:t>
            </a:r>
            <a:r>
              <a:rPr lang="tr-TR" dirty="0"/>
              <a:t/>
            </a:r>
            <a:br>
              <a:rPr lang="tr-TR" dirty="0"/>
            </a:br>
            <a:endParaRPr lang="tr-TR" dirty="0"/>
          </a:p>
        </p:txBody>
      </p:sp>
    </p:spTree>
    <p:extLst>
      <p:ext uri="{BB962C8B-B14F-4D97-AF65-F5344CB8AC3E}">
        <p14:creationId xmlns:p14="http://schemas.microsoft.com/office/powerpoint/2010/main" val="548802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67833" y="2132856"/>
            <a:ext cx="7408333" cy="4641379"/>
          </a:xfrm>
        </p:spPr>
        <p:txBody>
          <a:bodyPr>
            <a:normAutofit fontScale="70000" lnSpcReduction="20000"/>
          </a:bodyPr>
          <a:lstStyle/>
          <a:p>
            <a:r>
              <a:rPr lang="tr-TR" b="1" dirty="0" smtClean="0"/>
              <a:t>Koyun</a:t>
            </a:r>
            <a:r>
              <a:rPr lang="tr-TR" dirty="0"/>
              <a:t>: </a:t>
            </a:r>
            <a:r>
              <a:rPr lang="tr-TR" dirty="0" err="1"/>
              <a:t>Ovinae</a:t>
            </a:r>
            <a:r>
              <a:rPr lang="tr-TR" dirty="0"/>
              <a:t> alt familyasının </a:t>
            </a:r>
            <a:r>
              <a:rPr lang="tr-TR" dirty="0" err="1"/>
              <a:t>Ovis</a:t>
            </a:r>
            <a:r>
              <a:rPr lang="tr-TR" dirty="0"/>
              <a:t> cinsinin </a:t>
            </a:r>
            <a:r>
              <a:rPr lang="tr-TR" b="1" i="1" dirty="0" err="1"/>
              <a:t>Ovis</a:t>
            </a:r>
            <a:r>
              <a:rPr lang="tr-TR" b="1" i="1" dirty="0"/>
              <a:t> </a:t>
            </a:r>
            <a:r>
              <a:rPr lang="tr-TR" b="1" i="1" dirty="0" err="1"/>
              <a:t>Aries</a:t>
            </a:r>
            <a:r>
              <a:rPr lang="tr-TR" b="1" i="1" dirty="0"/>
              <a:t> </a:t>
            </a:r>
            <a:r>
              <a:rPr lang="tr-TR" dirty="0"/>
              <a:t>türüne giren her yaştaki hayvanlardır. </a:t>
            </a:r>
            <a:endParaRPr lang="tr-TR" dirty="0" smtClean="0"/>
          </a:p>
          <a:p>
            <a:r>
              <a:rPr lang="tr-TR" b="1" dirty="0" smtClean="0"/>
              <a:t>Kuzu</a:t>
            </a:r>
            <a:r>
              <a:rPr lang="tr-TR" b="1" dirty="0"/>
              <a:t>: </a:t>
            </a:r>
            <a:r>
              <a:rPr lang="tr-TR" dirty="0"/>
              <a:t>Doğumdan 6 ay sonuna kadar olan erkek veya dişi yavru koyunlardır. </a:t>
            </a:r>
            <a:endParaRPr lang="tr-TR" dirty="0" smtClean="0"/>
          </a:p>
          <a:p>
            <a:r>
              <a:rPr lang="tr-TR" b="1" dirty="0" smtClean="0"/>
              <a:t>Süt </a:t>
            </a:r>
            <a:r>
              <a:rPr lang="tr-TR" b="1" dirty="0"/>
              <a:t>Kuzusu: </a:t>
            </a:r>
            <a:r>
              <a:rPr lang="tr-TR" dirty="0"/>
              <a:t>doğumdan 2 ay sonuna kadar olan ve ana sütü emmekte olan erkek ve dişi kuzulardır. </a:t>
            </a:r>
            <a:endParaRPr lang="tr-TR" dirty="0" smtClean="0"/>
          </a:p>
          <a:p>
            <a:r>
              <a:rPr lang="tr-TR" b="1" dirty="0" smtClean="0"/>
              <a:t>Ot </a:t>
            </a:r>
            <a:r>
              <a:rPr lang="tr-TR" b="1" dirty="0"/>
              <a:t>(Mera) Kuzusu: </a:t>
            </a:r>
            <a:r>
              <a:rPr lang="tr-TR" dirty="0"/>
              <a:t>3-6 aylık sütten kesilmiş erkek ve dişi kuzulardır. </a:t>
            </a:r>
            <a:endParaRPr lang="tr-TR" dirty="0" smtClean="0"/>
          </a:p>
          <a:p>
            <a:r>
              <a:rPr lang="tr-TR" b="1" dirty="0" smtClean="0"/>
              <a:t>Tam </a:t>
            </a:r>
            <a:r>
              <a:rPr lang="tr-TR" b="1" dirty="0" err="1" smtClean="0"/>
              <a:t>Kaşak</a:t>
            </a:r>
            <a:r>
              <a:rPr lang="tr-TR" b="1" dirty="0" smtClean="0"/>
              <a:t> </a:t>
            </a:r>
            <a:r>
              <a:rPr lang="tr-TR" b="1" dirty="0"/>
              <a:t>Kuzu: </a:t>
            </a:r>
            <a:r>
              <a:rPr lang="tr-TR" dirty="0"/>
              <a:t>30-60 günlük olup süt veya süt ikame yemleriyle beslenmiş kuzulardır. </a:t>
            </a:r>
            <a:r>
              <a:rPr lang="tr-TR" b="1" dirty="0"/>
              <a:t>Yarım </a:t>
            </a:r>
            <a:r>
              <a:rPr lang="tr-TR" b="1" dirty="0" err="1" smtClean="0"/>
              <a:t>Kaşak</a:t>
            </a:r>
            <a:r>
              <a:rPr lang="tr-TR" b="1" dirty="0" smtClean="0"/>
              <a:t> </a:t>
            </a:r>
            <a:r>
              <a:rPr lang="tr-TR" b="1" dirty="0"/>
              <a:t>Kuzu</a:t>
            </a:r>
            <a:r>
              <a:rPr lang="tr-TR" dirty="0"/>
              <a:t>: 2-6 aylık olup kısmen süt ve süt ikame maddeleri ve kısmen de diğer yem maddeleri ile beslenmiş kuzulardır. </a:t>
            </a:r>
            <a:endParaRPr lang="tr-TR" dirty="0" smtClean="0"/>
          </a:p>
          <a:p>
            <a:r>
              <a:rPr lang="tr-TR" b="1" dirty="0" smtClean="0"/>
              <a:t>Toklu</a:t>
            </a:r>
            <a:r>
              <a:rPr lang="tr-TR" dirty="0"/>
              <a:t>: 7 inci ay başından bir yaşına kadar olan erkek veya dişi genç koyunlardır. </a:t>
            </a:r>
            <a:endParaRPr lang="tr-TR" dirty="0" smtClean="0"/>
          </a:p>
          <a:p>
            <a:r>
              <a:rPr lang="tr-TR" b="1" dirty="0" smtClean="0"/>
              <a:t>Şişek</a:t>
            </a:r>
            <a:r>
              <a:rPr lang="tr-TR" dirty="0" smtClean="0"/>
              <a:t>: </a:t>
            </a:r>
            <a:r>
              <a:rPr lang="tr-TR" dirty="0"/>
              <a:t>1 yaşından 2 yaşına kadar olan erkek veya dişi genç koyunlardır. </a:t>
            </a:r>
            <a:endParaRPr lang="tr-TR" dirty="0" smtClean="0"/>
          </a:p>
          <a:p>
            <a:r>
              <a:rPr lang="tr-TR" b="1" dirty="0" smtClean="0"/>
              <a:t>Anaç </a:t>
            </a:r>
            <a:r>
              <a:rPr lang="tr-TR" b="1" dirty="0"/>
              <a:t>Koyun: </a:t>
            </a:r>
            <a:r>
              <a:rPr lang="tr-TR" dirty="0"/>
              <a:t>2 yaşından büyük veya kuzulamış koyunlardır. </a:t>
            </a:r>
            <a:endParaRPr lang="tr-TR" dirty="0" smtClean="0"/>
          </a:p>
          <a:p>
            <a:r>
              <a:rPr lang="tr-TR" b="1" dirty="0" smtClean="0"/>
              <a:t>Koç</a:t>
            </a:r>
            <a:r>
              <a:rPr lang="tr-TR" b="1" dirty="0"/>
              <a:t>: </a:t>
            </a:r>
            <a:r>
              <a:rPr lang="tr-TR" dirty="0"/>
              <a:t>2 yaşından büyük veya aşımda kullanılan hayvanlardır. </a:t>
            </a:r>
            <a:endParaRPr lang="tr-TR" dirty="0" smtClean="0"/>
          </a:p>
          <a:p>
            <a:r>
              <a:rPr lang="tr-TR" b="1" dirty="0" smtClean="0"/>
              <a:t>Marya</a:t>
            </a:r>
            <a:r>
              <a:rPr lang="tr-TR" b="1" dirty="0"/>
              <a:t>: </a:t>
            </a:r>
            <a:r>
              <a:rPr lang="tr-TR" dirty="0"/>
              <a:t>5 yaşından büyük veya damızlık dışı bırakılmış hayvanlardır. - 43 - </a:t>
            </a:r>
          </a:p>
          <a:p>
            <a:r>
              <a:rPr lang="tr-TR" b="1" dirty="0" err="1"/>
              <a:t>Högeç</a:t>
            </a:r>
            <a:r>
              <a:rPr lang="tr-TR" b="1" dirty="0"/>
              <a:t> (</a:t>
            </a:r>
            <a:r>
              <a:rPr lang="tr-TR" b="1" dirty="0" err="1"/>
              <a:t>Ögeç</a:t>
            </a:r>
            <a:r>
              <a:rPr lang="tr-TR" b="1" dirty="0"/>
              <a:t>): </a:t>
            </a:r>
            <a:r>
              <a:rPr lang="tr-TR" dirty="0"/>
              <a:t>Enenmiş koçlardır. </a:t>
            </a:r>
            <a:endParaRPr lang="tr-TR" dirty="0"/>
          </a:p>
        </p:txBody>
      </p:sp>
      <p:sp>
        <p:nvSpPr>
          <p:cNvPr id="3" name="Unvan 2"/>
          <p:cNvSpPr>
            <a:spLocks noGrp="1"/>
          </p:cNvSpPr>
          <p:nvPr>
            <p:ph type="title"/>
          </p:nvPr>
        </p:nvSpPr>
        <p:spPr/>
        <p:txBody>
          <a:bodyPr>
            <a:normAutofit fontScale="90000"/>
          </a:bodyPr>
          <a:lstStyle/>
          <a:p>
            <a:r>
              <a:rPr lang="tr-TR" b="1" dirty="0"/>
              <a:t>Koyunlarla </a:t>
            </a:r>
            <a:r>
              <a:rPr lang="tr-TR" b="1" dirty="0" smtClean="0"/>
              <a:t>İlgili </a:t>
            </a:r>
            <a:r>
              <a:rPr lang="tr-TR" b="1" dirty="0"/>
              <a:t>terimler ve tanımlar </a:t>
            </a:r>
            <a:r>
              <a:rPr lang="tr-TR" dirty="0"/>
              <a:t/>
            </a:r>
            <a:br>
              <a:rPr lang="tr-TR" dirty="0"/>
            </a:br>
            <a:endParaRPr lang="tr-TR" dirty="0"/>
          </a:p>
        </p:txBody>
      </p:sp>
    </p:spTree>
    <p:extLst>
      <p:ext uri="{BB962C8B-B14F-4D97-AF65-F5344CB8AC3E}">
        <p14:creationId xmlns:p14="http://schemas.microsoft.com/office/powerpoint/2010/main" val="1009986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fontScale="90000"/>
          </a:bodyPr>
          <a:lstStyle/>
          <a:p>
            <a:r>
              <a:rPr lang="tr-TR" b="1" dirty="0" smtClean="0">
                <a:latin typeface="Times New Roman" panose="02020603050405020304" pitchFamily="18" charset="0"/>
                <a:cs typeface="Times New Roman" panose="02020603050405020304" pitchFamily="18" charset="0"/>
              </a:rPr>
              <a:t>TÜRKİYEDE YETİŞTİRİLEN SIĞIRLARLA İLGİLİ TANIMLAMALAR</a:t>
            </a:r>
            <a:endParaRPr lang="tr-TR"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1755694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Unvan 2"/>
          <p:cNvSpPr>
            <a:spLocks noGrp="1"/>
          </p:cNvSpPr>
          <p:nvPr>
            <p:ph type="title"/>
          </p:nvPr>
        </p:nvSpPr>
        <p:spPr/>
        <p:txBody>
          <a:bodyPr>
            <a:normAutofit fontScale="90000"/>
          </a:bodyPr>
          <a:lstStyle/>
          <a:p>
            <a:r>
              <a:rPr lang="tr-TR" b="1" dirty="0" smtClean="0"/>
              <a:t>TÜRKİYE </a:t>
            </a:r>
            <a:r>
              <a:rPr lang="tr-TR" b="1" dirty="0"/>
              <a:t>YERLİ SIĞIR IRKLARI     </a:t>
            </a:r>
            <a:r>
              <a:rPr lang="tr-TR" dirty="0"/>
              <a:t/>
            </a:r>
            <a:br>
              <a:rPr lang="tr-TR" dirty="0"/>
            </a:br>
            <a:endParaRPr lang="tr-TR"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996952"/>
            <a:ext cx="48768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309" y="3468439"/>
            <a:ext cx="3876675"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Metin kutusu 6"/>
          <p:cNvSpPr txBox="1"/>
          <p:nvPr/>
        </p:nvSpPr>
        <p:spPr>
          <a:xfrm>
            <a:off x="971600" y="2348880"/>
            <a:ext cx="243047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tr-TR" sz="3600" dirty="0" smtClean="0"/>
              <a:t>YERLİKARA</a:t>
            </a:r>
            <a:endParaRPr lang="tr-TR" sz="3600" dirty="0"/>
          </a:p>
        </p:txBody>
      </p:sp>
    </p:spTree>
    <p:extLst>
      <p:ext uri="{BB962C8B-B14F-4D97-AF65-F5344CB8AC3E}">
        <p14:creationId xmlns:p14="http://schemas.microsoft.com/office/powerpoint/2010/main" val="3565573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endParaRPr lang="tr-TR"/>
          </a:p>
        </p:txBody>
      </p:sp>
      <p:sp>
        <p:nvSpPr>
          <p:cNvPr id="4" name="İçerik Yer Tutucusu 1"/>
          <p:cNvSpPr>
            <a:spLocks noGrp="1"/>
          </p:cNvSpPr>
          <p:nvPr>
            <p:ph idx="1"/>
          </p:nvPr>
        </p:nvSpPr>
        <p:spPr/>
        <p:txBody>
          <a:bodyPr>
            <a:normAutofit fontScale="85000" lnSpcReduction="20000"/>
          </a:bodyPr>
          <a:lstStyle/>
          <a:p>
            <a:pPr algn="just" hangingPunct="0">
              <a:spcAft>
                <a:spcPts val="0"/>
              </a:spcAft>
            </a:pPr>
            <a:r>
              <a:rPr lang="tr-TR" b="1" dirty="0">
                <a:latin typeface="Arial" panose="020B0604020202020204" pitchFamily="34" charset="0"/>
                <a:ea typeface="Times New Roman" panose="02020603050405020304" pitchFamily="18" charset="0"/>
                <a:cs typeface="Times New Roman" panose="02020603050405020304" pitchFamily="18" charset="0"/>
              </a:rPr>
              <a:t>Yerli Kara: </a:t>
            </a:r>
            <a:r>
              <a:rPr lang="tr-TR" dirty="0">
                <a:latin typeface="Arial" panose="020B0604020202020204" pitchFamily="34" charset="0"/>
                <a:ea typeface="Times New Roman" panose="02020603050405020304" pitchFamily="18" charset="0"/>
                <a:cs typeface="Times New Roman" panose="02020603050405020304" pitchFamily="18" charset="0"/>
              </a:rPr>
              <a:t>Orta Anadolu Bölgesinin</a:t>
            </a:r>
            <a:r>
              <a:rPr lang="tr-TR" b="1" dirty="0">
                <a:latin typeface="Arial" panose="020B0604020202020204" pitchFamily="34" charset="0"/>
                <a:ea typeface="Times New Roman" panose="02020603050405020304" pitchFamily="18" charset="0"/>
                <a:cs typeface="Times New Roman" panose="02020603050405020304" pitchFamily="18" charset="0"/>
              </a:rPr>
              <a:t> </a:t>
            </a:r>
            <a:r>
              <a:rPr lang="tr-TR" dirty="0">
                <a:latin typeface="Arial" panose="020B0604020202020204" pitchFamily="34" charset="0"/>
                <a:ea typeface="Times New Roman" panose="02020603050405020304" pitchFamily="18" charset="0"/>
                <a:cs typeface="Times New Roman" panose="02020603050405020304" pitchFamily="18" charset="0"/>
              </a:rPr>
              <a:t>hakim ırkı olan Yerli Kara’lar sayı ve yayılış alanı olarak Türkiye yerli sığırları arasında ilk sırada yer alırlar. Doğu Anadolu ve Trakya Bölgesi dışında ülkenin hemen her tarafında bu ırka rastlamak mümkündür. Geniş yayılma alanı içinde farklı ekolojik koşullara sahip bölgeler nedeniyle Yerli Kara’lar arasında değişik özellikler gösteren farklı tipler mevcuttur.</a:t>
            </a:r>
          </a:p>
          <a:p>
            <a:pPr algn="just" hangingPunct="0">
              <a:spcAft>
                <a:spcPts val="0"/>
              </a:spcAft>
            </a:pPr>
            <a:endParaRPr lang="tr-TR" dirty="0">
              <a:latin typeface="Arial" panose="020B0604020202020204" pitchFamily="34" charset="0"/>
              <a:ea typeface="Times New Roman" panose="02020603050405020304" pitchFamily="18" charset="0"/>
              <a:cs typeface="Times New Roman" panose="02020603050405020304" pitchFamily="18" charset="0"/>
            </a:endParaRPr>
          </a:p>
          <a:p>
            <a:pPr algn="just" hangingPunct="0">
              <a:spcAft>
                <a:spcPts val="0"/>
              </a:spcAft>
            </a:pPr>
            <a:r>
              <a:rPr lang="tr-TR" dirty="0">
                <a:latin typeface="Arial" panose="020B0604020202020204" pitchFamily="34" charset="0"/>
                <a:ea typeface="Times New Roman" panose="02020603050405020304" pitchFamily="18" charset="0"/>
                <a:cs typeface="Times New Roman" panose="02020603050405020304" pitchFamily="18" charset="0"/>
              </a:rPr>
              <a:t>Küçük cüsseli, boynuz ve tırnaklar dahil siyah renkli olan Yerli </a:t>
            </a:r>
            <a:r>
              <a:rPr lang="tr-TR" dirty="0" err="1">
                <a:latin typeface="Arial" panose="020B0604020202020204" pitchFamily="34" charset="0"/>
                <a:ea typeface="Times New Roman" panose="02020603050405020304" pitchFamily="18" charset="0"/>
                <a:cs typeface="Times New Roman" panose="02020603050405020304" pitchFamily="18" charset="0"/>
              </a:rPr>
              <a:t>Kara’larda</a:t>
            </a:r>
            <a:r>
              <a:rPr lang="tr-TR" dirty="0">
                <a:latin typeface="Arial" panose="020B0604020202020204" pitchFamily="34" charset="0"/>
                <a:ea typeface="Times New Roman" panose="02020603050405020304" pitchFamily="18" charset="0"/>
                <a:cs typeface="Times New Roman" panose="02020603050405020304" pitchFamily="18" charset="0"/>
              </a:rPr>
              <a:t> baş dar ve uzun, boynuzlar kısa ve ince olup öne doğru yönelmiştir. Karın altı ve meme etrafında beyaz alacalıklara rastlanılır.</a:t>
            </a:r>
          </a:p>
          <a:p>
            <a:pPr marL="0" indent="0">
              <a:buNone/>
            </a:pPr>
            <a:endParaRPr lang="tr-TR" dirty="0"/>
          </a:p>
        </p:txBody>
      </p:sp>
    </p:spTree>
    <p:extLst>
      <p:ext uri="{BB962C8B-B14F-4D97-AF65-F5344CB8AC3E}">
        <p14:creationId xmlns:p14="http://schemas.microsoft.com/office/powerpoint/2010/main" val="1399397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endParaRPr lang="tr-TR"/>
          </a:p>
        </p:txBody>
      </p:sp>
      <p:sp>
        <p:nvSpPr>
          <p:cNvPr id="5" name="İçerik Yer Tutucusu 4"/>
          <p:cNvSpPr>
            <a:spLocks noGrp="1"/>
          </p:cNvSpPr>
          <p:nvPr>
            <p:ph idx="1"/>
          </p:nvPr>
        </p:nvSpPr>
        <p:spPr/>
        <p:txBody>
          <a:bodyPr>
            <a:normAutofit fontScale="77500" lnSpcReduction="20000"/>
          </a:bodyPr>
          <a:lstStyle/>
          <a:p>
            <a:r>
              <a:rPr lang="tr-TR" altLang="tr-TR" dirty="0"/>
              <a:t>Eskiden oldukça verimli ve değerli bir ırk olan Yerli </a:t>
            </a:r>
            <a:r>
              <a:rPr lang="tr-TR" altLang="tr-TR" dirty="0" err="1"/>
              <a:t>Kara’larda</a:t>
            </a:r>
            <a:r>
              <a:rPr lang="tr-TR" altLang="tr-TR" dirty="0"/>
              <a:t>, ihmal ve bakımsızlık nedeniyle cüsse küçülmüş, süt verimi azalmıştır. </a:t>
            </a:r>
            <a:endParaRPr lang="tr-TR" altLang="tr-TR" dirty="0" smtClean="0"/>
          </a:p>
          <a:p>
            <a:pPr lvl="1"/>
            <a:r>
              <a:rPr lang="tr-TR" altLang="tr-TR" dirty="0" smtClean="0"/>
              <a:t>Köy </a:t>
            </a:r>
            <a:r>
              <a:rPr lang="tr-TR" altLang="tr-TR" dirty="0"/>
              <a:t>koşullarında canlı ağırlıkları 150-200 kg, </a:t>
            </a:r>
            <a:endParaRPr lang="tr-TR" altLang="tr-TR" dirty="0" smtClean="0"/>
          </a:p>
          <a:p>
            <a:pPr lvl="1"/>
            <a:r>
              <a:rPr lang="tr-TR" altLang="tr-TR" dirty="0" smtClean="0"/>
              <a:t>süt </a:t>
            </a:r>
            <a:r>
              <a:rPr lang="tr-TR" altLang="tr-TR" dirty="0"/>
              <a:t>verimleri 400-500 kg arasında değişmektedir. </a:t>
            </a:r>
            <a:endParaRPr lang="tr-TR" altLang="tr-TR" dirty="0" smtClean="0"/>
          </a:p>
          <a:p>
            <a:pPr lvl="1"/>
            <a:r>
              <a:rPr lang="tr-TR" altLang="tr-TR" dirty="0" smtClean="0"/>
              <a:t>Bilgili </a:t>
            </a:r>
            <a:r>
              <a:rPr lang="tr-TR" altLang="tr-TR" dirty="0"/>
              <a:t>yetiştirme ve ıslah çalışmaları sonucunda </a:t>
            </a:r>
            <a:endParaRPr lang="tr-TR" altLang="tr-TR" dirty="0" smtClean="0"/>
          </a:p>
          <a:p>
            <a:pPr lvl="1"/>
            <a:r>
              <a:rPr lang="tr-TR" altLang="tr-TR" dirty="0" smtClean="0"/>
              <a:t>canlı </a:t>
            </a:r>
            <a:r>
              <a:rPr lang="tr-TR" altLang="tr-TR" dirty="0"/>
              <a:t>ağırlık 300-400 </a:t>
            </a:r>
            <a:r>
              <a:rPr lang="tr-TR" altLang="tr-TR" dirty="0" err="1"/>
              <a:t>kg.a</a:t>
            </a:r>
            <a:r>
              <a:rPr lang="tr-TR" altLang="tr-TR" dirty="0"/>
              <a:t>, </a:t>
            </a:r>
            <a:endParaRPr lang="tr-TR" altLang="tr-TR" dirty="0" smtClean="0"/>
          </a:p>
          <a:p>
            <a:pPr lvl="1"/>
            <a:r>
              <a:rPr lang="tr-TR" altLang="tr-TR" dirty="0" smtClean="0"/>
              <a:t>süt </a:t>
            </a:r>
            <a:r>
              <a:rPr lang="tr-TR" altLang="tr-TR" dirty="0"/>
              <a:t>verimi ise 1500-2000 </a:t>
            </a:r>
            <a:r>
              <a:rPr lang="tr-TR" altLang="tr-TR" dirty="0" err="1"/>
              <a:t>kg.a</a:t>
            </a:r>
            <a:r>
              <a:rPr lang="tr-TR" altLang="tr-TR" dirty="0"/>
              <a:t> çıkabilmektedir. </a:t>
            </a:r>
            <a:endParaRPr lang="tr-TR" altLang="tr-TR" dirty="0" smtClean="0"/>
          </a:p>
          <a:p>
            <a:pPr lvl="1"/>
            <a:r>
              <a:rPr lang="tr-TR" altLang="tr-TR" dirty="0" smtClean="0"/>
              <a:t>Orta </a:t>
            </a:r>
            <a:r>
              <a:rPr lang="tr-TR" altLang="tr-TR" dirty="0"/>
              <a:t>Anadolu’nun fakir tarım işletmelerinde et, süt ve iş verimlerinden yararlanılan Yerli Kara’lar içinde, yapılan seleksiyon çalışmaları sonucunda, besi performansı kısmen iyi olan et tipi ile daha çok süt yönüne uygun iki ayrı tip dikkati çekmiştir. Besideki günlük canlı ağırlık artışları 600-700 gr civarında olan Yerli Kara’lar geç gelişirler. Düveler 2.5, tosunlar 2 yaşında damızlıkta kullanılırlar.</a:t>
            </a:r>
          </a:p>
          <a:p>
            <a:endParaRPr lang="tr-TR" dirty="0"/>
          </a:p>
        </p:txBody>
      </p:sp>
    </p:spTree>
    <p:extLst>
      <p:ext uri="{BB962C8B-B14F-4D97-AF65-F5344CB8AC3E}">
        <p14:creationId xmlns:p14="http://schemas.microsoft.com/office/powerpoint/2010/main" val="4129540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Başlık 6"/>
          <p:cNvSpPr>
            <a:spLocks noGrp="1"/>
          </p:cNvSpPr>
          <p:nvPr>
            <p:ph type="title"/>
          </p:nvPr>
        </p:nvSpPr>
        <p:spPr>
          <a:xfrm>
            <a:off x="298919" y="3657599"/>
            <a:ext cx="7036019" cy="635497"/>
          </a:xfrm>
        </p:spPr>
        <p:txBody>
          <a:bodyPr>
            <a:noAutofit/>
          </a:bodyPr>
          <a:lstStyle/>
          <a:p>
            <a:r>
              <a:rPr lang="tr-TR" sz="3600" dirty="0">
                <a:solidFill>
                  <a:srgbClr val="000000"/>
                </a:solidFill>
                <a:latin typeface="Times New Roman"/>
              </a:rPr>
              <a:t>Doğu Anadolu Kırmızısı: </a:t>
            </a:r>
            <a:endParaRPr lang="tr-TR" sz="3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0"/>
            <a:ext cx="48768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1486" y="404664"/>
            <a:ext cx="3731324"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6123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İçerik Yer Tutucusu 5"/>
          <p:cNvSpPr>
            <a:spLocks noGrp="1"/>
          </p:cNvSpPr>
          <p:nvPr>
            <p:ph idx="1"/>
          </p:nvPr>
        </p:nvSpPr>
        <p:spPr/>
        <p:txBody>
          <a:bodyPr>
            <a:normAutofit fontScale="92500"/>
          </a:bodyPr>
          <a:lstStyle/>
          <a:p>
            <a:pPr hangingPunct="0"/>
            <a:r>
              <a:rPr lang="tr-TR" dirty="0"/>
              <a:t>Ağrı, Muş ve Van illerinde yetiştirilmekte olan bu ırk sayı ve yayılış alanı olarak Yerli </a:t>
            </a:r>
            <a:r>
              <a:rPr lang="tr-TR" dirty="0" err="1"/>
              <a:t>Kara’lardan</a:t>
            </a:r>
            <a:r>
              <a:rPr lang="tr-TR" dirty="0"/>
              <a:t> sonra 2. sırada yer alırlar</a:t>
            </a:r>
            <a:r>
              <a:rPr lang="tr-TR" dirty="0" smtClean="0"/>
              <a:t>.</a:t>
            </a:r>
            <a:endParaRPr lang="tr-TR" dirty="0"/>
          </a:p>
          <a:p>
            <a:pPr hangingPunct="0"/>
            <a:r>
              <a:rPr lang="tr-TR" dirty="0"/>
              <a:t>Renkleri genel olarak kırmızıdır. Ancak, açık sarı ve kırmızıdan koyu esmer ve kestane rengine kadar değişen hayvanlar da mevcuttur. Bazı hayvanlarda genellikle arka bacakların iç kısımlarında, kuyrukta, ağız ve burun etrafında beyaz renge tesadüf edilir. Boğalarda boyun, göğüs ve ön bacaklar daha koyu renklidir.</a:t>
            </a:r>
          </a:p>
          <a:p>
            <a:endParaRPr lang="tr-TR" dirty="0"/>
          </a:p>
        </p:txBody>
      </p:sp>
      <p:sp>
        <p:nvSpPr>
          <p:cNvPr id="7" name="Başlık 6"/>
          <p:cNvSpPr>
            <a:spLocks noGrp="1"/>
          </p:cNvSpPr>
          <p:nvPr>
            <p:ph type="title"/>
          </p:nvPr>
        </p:nvSpPr>
        <p:spPr/>
        <p:txBody>
          <a:bodyPr>
            <a:noAutofit/>
          </a:bodyPr>
          <a:lstStyle/>
          <a:p>
            <a:r>
              <a:rPr lang="tr-TR" sz="3600" dirty="0">
                <a:solidFill>
                  <a:srgbClr val="000000"/>
                </a:solidFill>
                <a:latin typeface="Times New Roman"/>
              </a:rPr>
              <a:t>Doğu Anadolu Kırmızısı: </a:t>
            </a:r>
            <a:endParaRPr lang="tr-TR" sz="3600" dirty="0"/>
          </a:p>
        </p:txBody>
      </p:sp>
    </p:spTree>
    <p:extLst>
      <p:ext uri="{BB962C8B-B14F-4D97-AF65-F5344CB8AC3E}">
        <p14:creationId xmlns:p14="http://schemas.microsoft.com/office/powerpoint/2010/main" val="95186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dirty="0" smtClean="0"/>
              <a:t>Aynı </a:t>
            </a:r>
            <a:r>
              <a:rPr lang="tr-TR" dirty="0"/>
              <a:t>ırkın belirli yerlerde yetiştirilerek, o yerlere ait bazı özellikler kazanan değişik formlarına "</a:t>
            </a:r>
            <a:r>
              <a:rPr lang="tr-TR" b="1" dirty="0"/>
              <a:t>Alt Irk</a:t>
            </a:r>
            <a:r>
              <a:rPr lang="tr-TR" dirty="0"/>
              <a:t>" denir. Mesela, Doğu Prusya ve Doğu </a:t>
            </a:r>
            <a:r>
              <a:rPr lang="tr-TR" dirty="0" err="1"/>
              <a:t>Frizya</a:t>
            </a:r>
            <a:r>
              <a:rPr lang="tr-TR" dirty="0"/>
              <a:t> </a:t>
            </a:r>
            <a:r>
              <a:rPr lang="tr-TR" dirty="0" err="1"/>
              <a:t>Holstein</a:t>
            </a:r>
            <a:r>
              <a:rPr lang="tr-TR" dirty="0"/>
              <a:t> ırkının; </a:t>
            </a:r>
            <a:r>
              <a:rPr lang="tr-TR" dirty="0" err="1"/>
              <a:t>Montofon</a:t>
            </a:r>
            <a:r>
              <a:rPr lang="tr-TR" dirty="0"/>
              <a:t> ve </a:t>
            </a:r>
            <a:r>
              <a:rPr lang="tr-TR" dirty="0" err="1"/>
              <a:t>Allgau</a:t>
            </a:r>
            <a:r>
              <a:rPr lang="tr-TR" dirty="0"/>
              <a:t> ise Brown </a:t>
            </a:r>
            <a:r>
              <a:rPr lang="tr-TR" dirty="0" err="1"/>
              <a:t>Swiss</a:t>
            </a:r>
            <a:r>
              <a:rPr lang="tr-TR" dirty="0"/>
              <a:t> ırkının alt ırk örneklerini oluştururlar. </a:t>
            </a:r>
            <a:endParaRPr lang="tr-TR" dirty="0" smtClean="0"/>
          </a:p>
          <a:p>
            <a:r>
              <a:rPr lang="tr-TR" dirty="0" smtClean="0"/>
              <a:t>Alt </a:t>
            </a:r>
            <a:r>
              <a:rPr lang="tr-TR" dirty="0"/>
              <a:t>ırktan, dar bir çevrede belirli bir yetiştirme amacı güdülerek elde edilen hayvanlara "Alt Irkın Yetiştirmesi" denir. </a:t>
            </a:r>
          </a:p>
          <a:p>
            <a:endParaRPr lang="tr-TR" dirty="0"/>
          </a:p>
        </p:txBody>
      </p:sp>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İçerik Yer Tutucusu 7"/>
          <p:cNvSpPr>
            <a:spLocks noGrp="1"/>
          </p:cNvSpPr>
          <p:nvPr>
            <p:ph idx="1"/>
          </p:nvPr>
        </p:nvSpPr>
        <p:spPr>
          <a:xfrm>
            <a:off x="827584" y="1167156"/>
            <a:ext cx="7408333" cy="5688632"/>
          </a:xfrm>
        </p:spPr>
        <p:txBody>
          <a:bodyPr>
            <a:normAutofit/>
          </a:bodyPr>
          <a:lstStyle/>
          <a:p>
            <a:r>
              <a:rPr lang="tr-TR" altLang="tr-TR" dirty="0"/>
              <a:t>Et ve süt verimleri bakımından Türkiye yerli sığırları arasında önemli bir yere sahip olan Doğu Anadolu Kırmızı ırkında canlı ağırlık köy sürülerinde ortalama 250 kg, ıslah edilmiş sürülerde ise 350 kg civarındadır. </a:t>
            </a:r>
            <a:endParaRPr lang="tr-TR" altLang="tr-TR" dirty="0" smtClean="0"/>
          </a:p>
          <a:p>
            <a:r>
              <a:rPr lang="tr-TR" altLang="tr-TR" dirty="0" smtClean="0"/>
              <a:t>Süt </a:t>
            </a:r>
            <a:r>
              <a:rPr lang="tr-TR" altLang="tr-TR" dirty="0"/>
              <a:t>verimleri köy koşullarında 1000-1200 kg, iyi bakım ve besleme koşullarında 1500-2000 kg civarındadır. </a:t>
            </a:r>
            <a:endParaRPr lang="tr-TR" altLang="tr-TR" dirty="0" smtClean="0"/>
          </a:p>
          <a:p>
            <a:r>
              <a:rPr lang="tr-TR" altLang="tr-TR" dirty="0" smtClean="0"/>
              <a:t>Doğu </a:t>
            </a:r>
            <a:r>
              <a:rPr lang="tr-TR" altLang="tr-TR" dirty="0"/>
              <a:t>Anadolu Bölgesi’nin kar suları ile beslenen yaylalarında, mera besisinde kaliteli et üreten Doğu Anadolu Kırmızı ırkında günlük canlı ağırlık artışı 800-900 gr civarındadır. Özellikle dana besisinde Doğu Anadolu Kırmızı ırkı yerli ırklarımız arasında ilk sırada yer almaktadır. Keza, et kalitesi bakımından da diğer yerli ırklarımızı geride bırakan bu ırk, özellikle pastırma sanayinde büyük önem taşımaktadır</a:t>
            </a:r>
            <a:r>
              <a:rPr lang="tr-TR" altLang="tr-TR" dirty="0" smtClean="0"/>
              <a:t>.</a:t>
            </a:r>
            <a:endParaRPr lang="tr-TR" altLang="tr-TR" dirty="0"/>
          </a:p>
        </p:txBody>
      </p:sp>
      <p:sp>
        <p:nvSpPr>
          <p:cNvPr id="9" name="Başlık 6"/>
          <p:cNvSpPr>
            <a:spLocks noGrp="1"/>
          </p:cNvSpPr>
          <p:nvPr>
            <p:ph type="title"/>
          </p:nvPr>
        </p:nvSpPr>
        <p:spPr>
          <a:xfrm>
            <a:off x="539552" y="332656"/>
            <a:ext cx="7036019" cy="635497"/>
          </a:xfrm>
        </p:spPr>
        <p:txBody>
          <a:bodyPr>
            <a:noAutofit/>
          </a:bodyPr>
          <a:lstStyle/>
          <a:p>
            <a:r>
              <a:rPr lang="tr-TR" sz="3600" dirty="0">
                <a:solidFill>
                  <a:srgbClr val="000000"/>
                </a:solidFill>
                <a:latin typeface="Times New Roman"/>
              </a:rPr>
              <a:t>Doğu Anadolu Kırmızısı: </a:t>
            </a:r>
            <a:endParaRPr lang="tr-TR" sz="3600" dirty="0"/>
          </a:p>
        </p:txBody>
      </p:sp>
    </p:spTree>
    <p:extLst>
      <p:ext uri="{BB962C8B-B14F-4D97-AF65-F5344CB8AC3E}">
        <p14:creationId xmlns:p14="http://schemas.microsoft.com/office/powerpoint/2010/main" val="3147249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454193"/>
            <a:ext cx="7408333" cy="3450696"/>
          </a:xfrm>
        </p:spPr>
        <p:txBody>
          <a:bodyPr>
            <a:normAutofit/>
          </a:bodyPr>
          <a:lstStyle/>
          <a:p>
            <a:pPr marL="0" lvl="0" indent="0" algn="just" eaLnBrk="0" fontAlgn="base" hangingPunct="0">
              <a:spcBef>
                <a:spcPct val="0"/>
              </a:spcBef>
              <a:spcAft>
                <a:spcPct val="0"/>
              </a:spcAft>
              <a:buClrTx/>
              <a:buSzTx/>
              <a:buNone/>
            </a:pPr>
            <a:r>
              <a:rPr lang="tr-TR" altLang="tr-TR" b="1" dirty="0">
                <a:solidFill>
                  <a:schemeClr val="tx1"/>
                </a:solidFill>
                <a:latin typeface="Arial" panose="020B0604020202020204" pitchFamily="34" charset="0"/>
                <a:ea typeface="Times New Roman" panose="02020603050405020304" pitchFamily="18" charset="0"/>
                <a:cs typeface="Arial" panose="020B0604020202020204" pitchFamily="34" charset="0"/>
              </a:rPr>
              <a:t>Boz Step: </a:t>
            </a:r>
            <a:endParaRPr lang="tr-TR" altLang="tr-TR" b="1" dirty="0" smtClean="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0" lvl="0" indent="0" algn="just" eaLnBrk="0" fontAlgn="base" hangingPunct="0">
              <a:spcBef>
                <a:spcPct val="0"/>
              </a:spcBef>
              <a:spcAft>
                <a:spcPct val="0"/>
              </a:spcAft>
              <a:buClrTx/>
              <a:buSzTx/>
              <a:buNone/>
            </a:pPr>
            <a:r>
              <a:rPr lang="tr-TR" altLang="tr-TR"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Macaristan </a:t>
            </a:r>
            <a:r>
              <a:rPr lang="tr-TR" altLang="tr-TR" dirty="0">
                <a:solidFill>
                  <a:schemeClr val="tx1"/>
                </a:solidFill>
                <a:latin typeface="Arial" panose="020B0604020202020204" pitchFamily="34" charset="0"/>
                <a:ea typeface="Times New Roman" panose="02020603050405020304" pitchFamily="18" charset="0"/>
                <a:cs typeface="Arial" panose="020B0604020202020204" pitchFamily="34" charset="0"/>
              </a:rPr>
              <a:t>orijinli olan Boz Step ırkına Plevne sığırı da denilmektedir. 19. yüzyıl ortalarında Balkan ülkelerinden Anadolu’ya göçmenler tarafından getirilmiş ve böylece Trakya ve Marmara çevresinde küçük sürüler halinde yetiştirilmeye başlanmıştır</a:t>
            </a:r>
            <a:r>
              <a:rPr lang="tr-TR" altLang="tr-TR"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a:t>
            </a:r>
            <a:endParaRPr lang="tr-TR" altLang="tr-TR" sz="800" dirty="0">
              <a:solidFill>
                <a:schemeClr val="tx1"/>
              </a:solidFill>
            </a:endParaRPr>
          </a:p>
        </p:txBody>
      </p:sp>
      <p:sp>
        <p:nvSpPr>
          <p:cNvPr id="4" name="Başlık 3"/>
          <p:cNvSpPr>
            <a:spLocks noGrp="1"/>
          </p:cNvSpPr>
          <p:nvPr>
            <p:ph type="title"/>
          </p:nvPr>
        </p:nvSpPr>
        <p:spPr/>
        <p:txBody>
          <a:bodyPr>
            <a:noAutofit/>
          </a:bodyPr>
          <a:lstStyle/>
          <a:p>
            <a:r>
              <a:rPr lang="tr-TR" sz="4400" dirty="0">
                <a:solidFill>
                  <a:srgbClr val="000000"/>
                </a:solidFill>
                <a:latin typeface="Times New Roman"/>
              </a:rPr>
              <a:t>Boz: </a:t>
            </a:r>
            <a:endParaRPr lang="tr-TR" sz="4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672" y="323850"/>
            <a:ext cx="4133850"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5522" y="338328"/>
            <a:ext cx="4067944" cy="3050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8503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21673" y="3428999"/>
            <a:ext cx="7858728" cy="2697163"/>
          </a:xfrm>
        </p:spPr>
        <p:txBody>
          <a:bodyPr>
            <a:normAutofit fontScale="85000" lnSpcReduction="10000"/>
          </a:bodyPr>
          <a:lstStyle/>
          <a:p>
            <a:r>
              <a:rPr lang="tr-TR" altLang="tr-TR" dirty="0">
                <a:solidFill>
                  <a:schemeClr val="tx1"/>
                </a:solidFill>
                <a:latin typeface="Arial" panose="020B0604020202020204" pitchFamily="34" charset="0"/>
                <a:ea typeface="Times New Roman" panose="02020603050405020304" pitchFamily="18" charset="0"/>
                <a:cs typeface="Arial" panose="020B0604020202020204" pitchFamily="34" charset="0"/>
              </a:rPr>
              <a:t>Renkleri açık gümüşten, koyu kül rengine kadar değişen Boz Step ırkında erkekler dişilere göre daha koyu renklidir. Büyük boynuzlu, nispeten iri yapılı olan bu ırkta iş verimi başta gelmektedir. Et lifleri kaba ve sert olduğu için etleri kaliteli değildir. Canlı ağırlıkları 250-400 kg arasında değişmektedir. Süt verimleri köy koşullarında 800-1000 kg olup, ıslah edilmiş sürülerde 1500-2000 </a:t>
            </a:r>
            <a:r>
              <a:rPr lang="tr-TR" altLang="tr-TR" dirty="0" err="1">
                <a:solidFill>
                  <a:schemeClr val="tx1"/>
                </a:solidFill>
                <a:latin typeface="Arial" panose="020B0604020202020204" pitchFamily="34" charset="0"/>
                <a:ea typeface="Times New Roman" panose="02020603050405020304" pitchFamily="18" charset="0"/>
                <a:cs typeface="Arial" panose="020B0604020202020204" pitchFamily="34" charset="0"/>
              </a:rPr>
              <a:t>kg.a</a:t>
            </a:r>
            <a:r>
              <a:rPr lang="tr-TR" altLang="tr-TR" dirty="0">
                <a:solidFill>
                  <a:schemeClr val="tx1"/>
                </a:solidFill>
                <a:latin typeface="Arial" panose="020B0604020202020204" pitchFamily="34" charset="0"/>
                <a:ea typeface="Times New Roman" panose="02020603050405020304" pitchFamily="18" charset="0"/>
                <a:cs typeface="Arial" panose="020B0604020202020204" pitchFamily="34" charset="0"/>
              </a:rPr>
              <a:t> kadar çıkabilmektedir. Sağlam </a:t>
            </a:r>
            <a:r>
              <a:rPr lang="tr-TR" altLang="tr-TR" dirty="0" err="1">
                <a:solidFill>
                  <a:schemeClr val="tx1"/>
                </a:solidFill>
                <a:latin typeface="Arial" panose="020B0604020202020204" pitchFamily="34" charset="0"/>
                <a:ea typeface="Times New Roman" panose="02020603050405020304" pitchFamily="18" charset="0"/>
                <a:cs typeface="Arial" panose="020B0604020202020204" pitchFamily="34" charset="0"/>
              </a:rPr>
              <a:t>konstitüsyonlu</a:t>
            </a:r>
            <a:r>
              <a:rPr lang="tr-TR" altLang="tr-TR" dirty="0">
                <a:solidFill>
                  <a:schemeClr val="tx1"/>
                </a:solidFill>
                <a:latin typeface="Arial" panose="020B0604020202020204" pitchFamily="34" charset="0"/>
                <a:ea typeface="Times New Roman" panose="02020603050405020304" pitchFamily="18" charset="0"/>
                <a:cs typeface="Arial" panose="020B0604020202020204" pitchFamily="34" charset="0"/>
              </a:rPr>
              <a:t> olan Boz Step ırkı kötü çevre koşullarına ve hastalıklara karşı oldukça dayanıklıdır.</a:t>
            </a:r>
            <a:endParaRPr lang="tr-TR" altLang="tr-TR" sz="4000" dirty="0">
              <a:solidFill>
                <a:schemeClr val="tx1"/>
              </a:solidFill>
              <a:latin typeface="Arial" panose="020B0604020202020204" pitchFamily="34" charset="0"/>
            </a:endParaRPr>
          </a:p>
          <a:p>
            <a:endParaRPr lang="tr-T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13844"/>
            <a:ext cx="4133850"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5124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İçerik Yer Tutucusu 5"/>
          <p:cNvSpPr>
            <a:spLocks noGrp="1"/>
          </p:cNvSpPr>
          <p:nvPr>
            <p:ph idx="1"/>
          </p:nvPr>
        </p:nvSpPr>
        <p:spPr/>
        <p:txBody>
          <a:bodyPr/>
          <a:lstStyle/>
          <a:p>
            <a:r>
              <a:rPr lang="tr-TR" dirty="0" err="1"/>
              <a:t>Toros’ların</a:t>
            </a:r>
            <a:r>
              <a:rPr lang="tr-TR" dirty="0"/>
              <a:t> güneyindeki alanlarda ve Güney Doğu Anadolu Bölgesi’nde yaygın olan bu ırkın üç değişik varyetesi vardır:</a:t>
            </a:r>
          </a:p>
        </p:txBody>
      </p:sp>
      <p:sp>
        <p:nvSpPr>
          <p:cNvPr id="5" name="Unvan 4"/>
          <p:cNvSpPr>
            <a:spLocks noGrp="1"/>
          </p:cNvSpPr>
          <p:nvPr>
            <p:ph type="title"/>
          </p:nvPr>
        </p:nvSpPr>
        <p:spPr/>
        <p:txBody>
          <a:bodyPr>
            <a:normAutofit/>
          </a:bodyPr>
          <a:lstStyle/>
          <a:p>
            <a:pPr hangingPunct="0"/>
            <a:r>
              <a:rPr lang="tr-TR" b="1" dirty="0"/>
              <a:t>Güney Anadolu Sarı-Kırmızısı</a:t>
            </a:r>
            <a:r>
              <a:rPr lang="tr-TR" b="1" dirty="0" smtClean="0"/>
              <a:t>:</a:t>
            </a:r>
            <a:endParaRPr lang="tr-TR" dirty="0"/>
          </a:p>
        </p:txBody>
      </p:sp>
    </p:spTree>
    <p:extLst>
      <p:ext uri="{BB962C8B-B14F-4D97-AF65-F5344CB8AC3E}">
        <p14:creationId xmlns:p14="http://schemas.microsoft.com/office/powerpoint/2010/main" val="4177507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Unvan 2"/>
          <p:cNvSpPr>
            <a:spLocks noGrp="1"/>
          </p:cNvSpPr>
          <p:nvPr>
            <p:ph type="title"/>
          </p:nvPr>
        </p:nvSpPr>
        <p:spPr>
          <a:xfrm>
            <a:off x="461433" y="260648"/>
            <a:ext cx="8229600" cy="1252728"/>
          </a:xfrm>
        </p:spPr>
        <p:txBody>
          <a:bodyPr>
            <a:normAutofit/>
          </a:bodyPr>
          <a:lstStyle/>
          <a:p>
            <a:r>
              <a:rPr lang="tr-TR" altLang="tr-TR" sz="3200" b="1" dirty="0">
                <a:solidFill>
                  <a:schemeClr val="tx1"/>
                </a:solidFill>
                <a:latin typeface="Arial" panose="020B0604020202020204" pitchFamily="34" charset="0"/>
                <a:ea typeface="Times New Roman" panose="02020603050405020304" pitchFamily="18" charset="0"/>
                <a:cs typeface="Arial" panose="020B0604020202020204" pitchFamily="34" charset="0"/>
              </a:rPr>
              <a:t>a. Güney Anadolu Kırmızısı (Kilis Sığırı):</a:t>
            </a:r>
            <a:endParaRPr lang="tr-TR" sz="3200" dirty="0"/>
          </a:p>
        </p:txBody>
      </p:sp>
      <p:sp>
        <p:nvSpPr>
          <p:cNvPr id="6" name="İçerik Yer Tutucusu 5"/>
          <p:cNvSpPr>
            <a:spLocks noGrp="1"/>
          </p:cNvSpPr>
          <p:nvPr>
            <p:ph idx="1"/>
          </p:nvPr>
        </p:nvSpPr>
        <p:spPr>
          <a:xfrm>
            <a:off x="251520" y="4854352"/>
            <a:ext cx="8028879" cy="2003648"/>
          </a:xfrm>
        </p:spPr>
        <p:txBody>
          <a:bodyPr>
            <a:normAutofit/>
          </a:bodyPr>
          <a:lstStyle/>
          <a:p>
            <a:r>
              <a:rPr lang="tr-TR" altLang="tr-TR"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Renkleri </a:t>
            </a:r>
            <a:r>
              <a:rPr lang="tr-TR" altLang="tr-TR" dirty="0">
                <a:solidFill>
                  <a:schemeClr val="tx1"/>
                </a:solidFill>
                <a:latin typeface="Arial" panose="020B0604020202020204" pitchFamily="34" charset="0"/>
                <a:ea typeface="Times New Roman" panose="02020603050405020304" pitchFamily="18" charset="0"/>
                <a:cs typeface="Arial" panose="020B0604020202020204" pitchFamily="34" charset="0"/>
              </a:rPr>
              <a:t>sarıdan kahve rengine kadar değişen bu ırk Türkiye yerli sığır ırkları arasında süt verimi ve cüsse büyüklüğü bakımından ilk sırada yer alır. Kilis civarında yetiştirilen, dar vücutlu, ince kemik yapılı olan bu ırkta canlı ağırlık 300-400 kg, süt verimi 2000 kg civarındadır. </a:t>
            </a:r>
            <a:endParaRPr lang="tr-TR"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96752"/>
            <a:ext cx="48768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ikdörtgen 7"/>
          <p:cNvSpPr/>
          <p:nvPr/>
        </p:nvSpPr>
        <p:spPr>
          <a:xfrm>
            <a:off x="5257410" y="1257878"/>
            <a:ext cx="3232901" cy="3323987"/>
          </a:xfrm>
          <a:prstGeom prst="rect">
            <a:avLst/>
          </a:prstGeom>
        </p:spPr>
        <p:txBody>
          <a:bodyPr wrap="square">
            <a:spAutoFit/>
          </a:bodyPr>
          <a:lstStyle/>
          <a:p>
            <a:r>
              <a:rPr lang="tr-TR" altLang="tr-TR" sz="2100" dirty="0">
                <a:latin typeface="Arial" panose="020B0604020202020204" pitchFamily="34" charset="0"/>
                <a:ea typeface="Times New Roman" panose="02020603050405020304" pitchFamily="18" charset="0"/>
                <a:cs typeface="Arial" panose="020B0604020202020204" pitchFamily="34" charset="0"/>
              </a:rPr>
              <a:t>Sıcak iklime ve haşerelere karşı oldukça dayanıklı olan Kilis sığırları bakım ve besleme konusunda diğer yerli sığırlarımıza göre daha duyarlıdırlar. Besiye alınan Kilis sığırlarında günlük canlı ağırlık artışı 1 kg civarındadır.</a:t>
            </a:r>
            <a:endParaRPr lang="tr-TR" altLang="tr-TR" sz="2100" dirty="0"/>
          </a:p>
        </p:txBody>
      </p:sp>
    </p:spTree>
    <p:extLst>
      <p:ext uri="{BB962C8B-B14F-4D97-AF65-F5344CB8AC3E}">
        <p14:creationId xmlns:p14="http://schemas.microsoft.com/office/powerpoint/2010/main" val="2992661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İçerik Yer Tutucusu 4"/>
          <p:cNvSpPr>
            <a:spLocks noGrp="1"/>
          </p:cNvSpPr>
          <p:nvPr>
            <p:ph idx="1"/>
          </p:nvPr>
        </p:nvSpPr>
        <p:spPr>
          <a:xfrm>
            <a:off x="426866" y="4005893"/>
            <a:ext cx="7408333" cy="2519451"/>
          </a:xfrm>
        </p:spPr>
        <p:txBody>
          <a:bodyPr>
            <a:normAutofit lnSpcReduction="10000"/>
          </a:bodyPr>
          <a:lstStyle/>
          <a:p>
            <a:r>
              <a:rPr lang="tr-TR" altLang="tr-TR" dirty="0">
                <a:solidFill>
                  <a:schemeClr val="tx1"/>
                </a:solidFill>
                <a:latin typeface="Arial" panose="020B0604020202020204" pitchFamily="34" charset="0"/>
                <a:ea typeface="Times New Roman" panose="02020603050405020304" pitchFamily="18" charset="0"/>
                <a:cs typeface="Arial" panose="020B0604020202020204" pitchFamily="34" charset="0"/>
              </a:rPr>
              <a:t>Renkleri kirli sarıdan tarçın rengine kadar değişen bu ırk Kilis sığırına göre daha küçük cüsselidir. Mersin, Hatay ve Çukurova yöresinde yetiştirilmekte olan Güney Sarı ırkında canlı ağırlık 150-300 kg, süt verimi ise köy koşullarında 500-600 kg, ıslah edilmiş sürülerde 1000 kg civarındadır</a:t>
            </a:r>
            <a:r>
              <a:rPr lang="tr-TR" altLang="tr-TR"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a:t>
            </a:r>
            <a:endParaRPr lang="tr-TR" dirty="0"/>
          </a:p>
        </p:txBody>
      </p:sp>
      <p:sp>
        <p:nvSpPr>
          <p:cNvPr id="4" name="Başlık 3"/>
          <p:cNvSpPr>
            <a:spLocks noGrp="1"/>
          </p:cNvSpPr>
          <p:nvPr>
            <p:ph type="title"/>
          </p:nvPr>
        </p:nvSpPr>
        <p:spPr>
          <a:xfrm>
            <a:off x="4932040" y="338328"/>
            <a:ext cx="3754760" cy="1252728"/>
          </a:xfrm>
        </p:spPr>
        <p:txBody>
          <a:bodyPr>
            <a:normAutofit fontScale="90000"/>
          </a:bodyPr>
          <a:lstStyle/>
          <a:p>
            <a:r>
              <a:rPr lang="tr-TR" sz="4000" dirty="0" smtClean="0">
                <a:solidFill>
                  <a:srgbClr val="000000"/>
                </a:solidFill>
                <a:latin typeface="Times New Roman"/>
              </a:rPr>
              <a:t>B. Yerli </a:t>
            </a:r>
            <a:r>
              <a:rPr lang="tr-TR" sz="4000" dirty="0">
                <a:solidFill>
                  <a:srgbClr val="000000"/>
                </a:solidFill>
                <a:latin typeface="Times New Roman"/>
              </a:rPr>
              <a:t>Güney Sarısı: </a:t>
            </a:r>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76" y="188640"/>
            <a:ext cx="48768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9673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dirty="0" smtClean="0"/>
              <a:t>Osmanlı </a:t>
            </a:r>
            <a:r>
              <a:rPr lang="tr-TR" dirty="0"/>
              <a:t>İmparatorluğu zamanında Suriye’den getirilmiştir. Vücut yapısı ve renk bakımından Kilis sığırlarına benzerler. Ancak vücutları daha uzun ve ince yapılıdır. Süt aynası, süt kasesi ve süt damarları gibi süt göstergeleri iyi gelişmiş bir meme yapısına sahiptirler. Renkleri açık kahve renginden koyu kahve rengine kadar değişen Halep sığırında süt verimi 2500-3000 kg civarındadır. Yüksek verimleri nedeniyle bakım ve besleme koşullarının iyi olması gerekir. </a:t>
            </a:r>
          </a:p>
        </p:txBody>
      </p:sp>
      <p:sp>
        <p:nvSpPr>
          <p:cNvPr id="3" name="Unvan 2"/>
          <p:cNvSpPr>
            <a:spLocks noGrp="1"/>
          </p:cNvSpPr>
          <p:nvPr>
            <p:ph type="title"/>
          </p:nvPr>
        </p:nvSpPr>
        <p:spPr/>
        <p:txBody>
          <a:bodyPr/>
          <a:lstStyle/>
          <a:p>
            <a:r>
              <a:rPr lang="tr-TR" dirty="0"/>
              <a:t>c. Halep (Şam) Sığırı: </a:t>
            </a:r>
          </a:p>
        </p:txBody>
      </p:sp>
    </p:spTree>
    <p:extLst>
      <p:ext uri="{BB962C8B-B14F-4D97-AF65-F5344CB8AC3E}">
        <p14:creationId xmlns:p14="http://schemas.microsoft.com/office/powerpoint/2010/main" val="2468674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Başlık 3"/>
          <p:cNvSpPr>
            <a:spLocks noGrp="1"/>
          </p:cNvSpPr>
          <p:nvPr>
            <p:ph type="title"/>
          </p:nvPr>
        </p:nvSpPr>
        <p:spPr>
          <a:xfrm>
            <a:off x="371509" y="3429000"/>
            <a:ext cx="5486400" cy="566738"/>
          </a:xfrm>
        </p:spPr>
        <p:txBody>
          <a:bodyPr>
            <a:noAutofit/>
          </a:bodyPr>
          <a:lstStyle/>
          <a:p>
            <a:r>
              <a:rPr lang="tr-TR" sz="3600" dirty="0"/>
              <a:t>Esmer (Brown </a:t>
            </a:r>
            <a:r>
              <a:rPr lang="tr-TR" sz="3600" dirty="0" err="1"/>
              <a:t>Swiss</a:t>
            </a:r>
            <a:r>
              <a:rPr lang="tr-TR" sz="3600" dirty="0"/>
              <a:t>) </a:t>
            </a:r>
          </a:p>
        </p:txBody>
      </p:sp>
      <p:sp>
        <p:nvSpPr>
          <p:cNvPr id="6" name="Metin Yer Tutucusu 5"/>
          <p:cNvSpPr>
            <a:spLocks noGrp="1"/>
          </p:cNvSpPr>
          <p:nvPr>
            <p:ph type="body" sz="half" idx="2"/>
          </p:nvPr>
        </p:nvSpPr>
        <p:spPr>
          <a:xfrm>
            <a:off x="395536" y="4077072"/>
            <a:ext cx="8418512" cy="2592288"/>
          </a:xfrm>
        </p:spPr>
        <p:txBody>
          <a:bodyPr>
            <a:noAutofit/>
          </a:bodyPr>
          <a:lstStyle/>
          <a:p>
            <a:r>
              <a:rPr lang="tr-TR" sz="2400" b="0" i="0" u="none" strike="noStrike" baseline="0" dirty="0" smtClean="0">
                <a:solidFill>
                  <a:srgbClr val="000000"/>
                </a:solidFill>
                <a:latin typeface="Times New Roman"/>
              </a:rPr>
              <a:t>Koyu kül ve kahverenginden açık kahve ve gümüşi kül rengine kadar değişen renkteki kültür ırkı sığırlardır Bütün hayvanlarda burun ucu etrafında açık renk bir halka mevcuttur. Burun ucu kendisi koyu renktedir. Boynuzlar beyaz olup uçları siyahtır. </a:t>
            </a:r>
          </a:p>
          <a:p>
            <a:r>
              <a:rPr lang="tr-TR" sz="2400" b="0" i="0" u="none" strike="noStrike" baseline="0" dirty="0" smtClean="0">
                <a:solidFill>
                  <a:srgbClr val="000000"/>
                </a:solidFill>
                <a:latin typeface="Times New Roman"/>
              </a:rPr>
              <a:t>Canlı ağırlık ineklerde 500-700 kg </a:t>
            </a:r>
            <a:r>
              <a:rPr lang="tr-TR" sz="2400" b="0" i="0" u="none" strike="noStrike" baseline="0" dirty="0" err="1" smtClean="0">
                <a:solidFill>
                  <a:srgbClr val="000000"/>
                </a:solidFill>
                <a:latin typeface="Times New Roman"/>
              </a:rPr>
              <a:t>dır</a:t>
            </a:r>
            <a:r>
              <a:rPr lang="tr-TR" sz="2400" b="0" i="0" u="none" strike="noStrike" baseline="0" dirty="0" smtClean="0">
                <a:solidFill>
                  <a:srgbClr val="000000"/>
                </a:solidFill>
                <a:latin typeface="Times New Roman"/>
              </a:rPr>
              <a:t>. Süt verimi bir </a:t>
            </a:r>
            <a:r>
              <a:rPr lang="tr-TR" sz="2400" b="0" i="0" u="none" strike="noStrike" baseline="0" dirty="0" err="1" smtClean="0">
                <a:solidFill>
                  <a:srgbClr val="000000"/>
                </a:solidFill>
                <a:latin typeface="Times New Roman"/>
              </a:rPr>
              <a:t>laktasyon</a:t>
            </a:r>
            <a:r>
              <a:rPr lang="tr-TR" sz="2400" b="0" i="0" u="none" strike="noStrike" baseline="0" dirty="0" smtClean="0">
                <a:solidFill>
                  <a:srgbClr val="000000"/>
                </a:solidFill>
                <a:latin typeface="Times New Roman"/>
              </a:rPr>
              <a:t> döneminde ortalama 5000 </a:t>
            </a:r>
            <a:r>
              <a:rPr lang="tr-TR" sz="2400" b="0" i="0" u="none" strike="noStrike" baseline="0" dirty="0" err="1" smtClean="0">
                <a:solidFill>
                  <a:srgbClr val="000000"/>
                </a:solidFill>
                <a:latin typeface="Times New Roman"/>
              </a:rPr>
              <a:t>kg‟ın</a:t>
            </a:r>
            <a:r>
              <a:rPr lang="tr-TR" sz="2400" b="0" i="0" u="none" strike="noStrike" baseline="0" dirty="0" smtClean="0">
                <a:solidFill>
                  <a:srgbClr val="000000"/>
                </a:solidFill>
                <a:latin typeface="Times New Roman"/>
              </a:rPr>
              <a:t> üzerine çıkabilir </a:t>
            </a:r>
            <a:endParaRPr lang="tr-TR" sz="2400" dirty="0" smtClean="0"/>
          </a:p>
          <a:p>
            <a:endParaRPr lang="tr-TR"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3810000"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32656"/>
            <a:ext cx="3810000"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6427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i="0" u="none" strike="noStrike" baseline="0" dirty="0" smtClean="0">
                <a:solidFill>
                  <a:srgbClr val="000000"/>
                </a:solidFill>
                <a:latin typeface="Times New Roman"/>
              </a:rPr>
              <a:t>Siyah Alaca: </a:t>
            </a:r>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084" y="3789040"/>
            <a:ext cx="37719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710456"/>
            <a:ext cx="4138835" cy="2958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305879" y="1124744"/>
            <a:ext cx="8332947" cy="2062103"/>
          </a:xfrm>
          <a:prstGeom prst="rect">
            <a:avLst/>
          </a:prstGeom>
        </p:spPr>
        <p:txBody>
          <a:bodyPr wrap="square">
            <a:spAutoFit/>
          </a:bodyPr>
          <a:lstStyle/>
          <a:p>
            <a:r>
              <a:rPr lang="tr-TR" sz="3200" b="0" i="0" u="none" strike="noStrike" baseline="0" dirty="0" smtClean="0">
                <a:solidFill>
                  <a:srgbClr val="000000"/>
                </a:solidFill>
                <a:latin typeface="Times New Roman"/>
              </a:rPr>
              <a:t>Siyah beyaz alaca, renkli kültür ırkı sığırlardır. (İneklerde canlı ağırlık 500-700 kg </a:t>
            </a:r>
            <a:r>
              <a:rPr lang="tr-TR" sz="3200" b="0" i="0" u="none" strike="noStrike" baseline="0" dirty="0" err="1" smtClean="0">
                <a:solidFill>
                  <a:srgbClr val="000000"/>
                </a:solidFill>
                <a:latin typeface="Times New Roman"/>
              </a:rPr>
              <a:t>dır</a:t>
            </a:r>
            <a:r>
              <a:rPr lang="tr-TR" sz="3200" b="0" i="0" u="none" strike="noStrike" baseline="0" dirty="0" smtClean="0">
                <a:solidFill>
                  <a:srgbClr val="000000"/>
                </a:solidFill>
                <a:latin typeface="Times New Roman"/>
              </a:rPr>
              <a:t>. Bir </a:t>
            </a:r>
            <a:r>
              <a:rPr lang="tr-TR" sz="3200" b="0" i="0" u="none" strike="noStrike" baseline="0" dirty="0" err="1" smtClean="0">
                <a:solidFill>
                  <a:srgbClr val="000000"/>
                </a:solidFill>
                <a:latin typeface="Times New Roman"/>
              </a:rPr>
              <a:t>laktasyon</a:t>
            </a:r>
            <a:r>
              <a:rPr lang="tr-TR" sz="3200" b="0" i="0" u="none" strike="noStrike" baseline="0" dirty="0" smtClean="0">
                <a:solidFill>
                  <a:srgbClr val="000000"/>
                </a:solidFill>
                <a:latin typeface="Times New Roman"/>
              </a:rPr>
              <a:t> döneminde süt verimi ortalama 6000 </a:t>
            </a:r>
            <a:r>
              <a:rPr lang="tr-TR" sz="3200" b="0" i="0" u="none" strike="noStrike" baseline="0" dirty="0" err="1" smtClean="0">
                <a:solidFill>
                  <a:srgbClr val="000000"/>
                </a:solidFill>
                <a:latin typeface="Times New Roman"/>
              </a:rPr>
              <a:t>kg‟ın</a:t>
            </a:r>
            <a:r>
              <a:rPr lang="tr-TR" sz="3200" b="0" i="0" u="none" strike="noStrike" baseline="0" dirty="0" smtClean="0">
                <a:solidFill>
                  <a:srgbClr val="000000"/>
                </a:solidFill>
                <a:latin typeface="Times New Roman"/>
              </a:rPr>
              <a:t> üzerine çıkabilir). </a:t>
            </a:r>
            <a:endParaRPr lang="tr-TR" sz="4800" dirty="0"/>
          </a:p>
        </p:txBody>
      </p:sp>
    </p:spTree>
    <p:extLst>
      <p:ext uri="{BB962C8B-B14F-4D97-AF65-F5344CB8AC3E}">
        <p14:creationId xmlns:p14="http://schemas.microsoft.com/office/powerpoint/2010/main" val="686132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fontScale="90000"/>
          </a:bodyPr>
          <a:lstStyle/>
          <a:p>
            <a:r>
              <a:rPr lang="tr-TR" b="1" i="0" u="none" strike="noStrike" baseline="0" dirty="0" smtClean="0">
                <a:solidFill>
                  <a:srgbClr val="000000"/>
                </a:solidFill>
                <a:latin typeface="Times New Roman"/>
              </a:rPr>
              <a:t>Jersey</a:t>
            </a:r>
            <a:endParaRPr lang="tr-TR" dirty="0"/>
          </a:p>
        </p:txBody>
      </p:sp>
      <p:sp>
        <p:nvSpPr>
          <p:cNvPr id="3" name="İçerik Yer Tutucusu 2"/>
          <p:cNvSpPr>
            <a:spLocks noGrp="1"/>
          </p:cNvSpPr>
          <p:nvPr>
            <p:ph idx="1"/>
          </p:nvPr>
        </p:nvSpPr>
        <p:spPr>
          <a:xfrm>
            <a:off x="457200" y="836712"/>
            <a:ext cx="8363272" cy="2620888"/>
          </a:xfrm>
        </p:spPr>
        <p:txBody>
          <a:bodyPr>
            <a:noAutofit/>
          </a:bodyPr>
          <a:lstStyle/>
          <a:p>
            <a:r>
              <a:rPr lang="tr-TR" sz="2400" b="0" i="0" u="none" strike="noStrike" baseline="0" dirty="0" smtClean="0">
                <a:solidFill>
                  <a:srgbClr val="000000"/>
                </a:solidFill>
                <a:latin typeface="Times New Roman"/>
              </a:rPr>
              <a:t>Sarı ve kahveden esmere kadar değişen renkte et tutmayan, kemikleri belirgin sakin bakışlı kültür ırkı sığırlardır</a:t>
            </a:r>
            <a:r>
              <a:rPr lang="tr-TR" sz="2400" b="0" i="0" u="none" strike="noStrike" dirty="0" smtClean="0">
                <a:solidFill>
                  <a:srgbClr val="000000"/>
                </a:solidFill>
                <a:latin typeface="Times New Roman"/>
              </a:rPr>
              <a:t> </a:t>
            </a:r>
            <a:r>
              <a:rPr lang="tr-TR" sz="2400" b="0" i="0" u="none" strike="noStrike" baseline="0" dirty="0" smtClean="0">
                <a:solidFill>
                  <a:srgbClr val="000000"/>
                </a:solidFill>
                <a:latin typeface="Times New Roman"/>
              </a:rPr>
              <a:t>(Dil ve kuyruk ucu genel olarak siyah renklidir.  </a:t>
            </a:r>
          </a:p>
          <a:p>
            <a:r>
              <a:rPr lang="tr-TR" sz="2400" b="0" i="0" u="none" strike="noStrike" baseline="0" dirty="0" smtClean="0">
                <a:solidFill>
                  <a:srgbClr val="000000"/>
                </a:solidFill>
                <a:latin typeface="Times New Roman"/>
              </a:rPr>
              <a:t>İneklerde canlı ağırlık 300-450 kg </a:t>
            </a:r>
            <a:r>
              <a:rPr lang="tr-TR" sz="2400" b="0" i="0" u="none" strike="noStrike" baseline="0" dirty="0" err="1" smtClean="0">
                <a:solidFill>
                  <a:srgbClr val="000000"/>
                </a:solidFill>
                <a:latin typeface="Times New Roman"/>
              </a:rPr>
              <a:t>dır</a:t>
            </a:r>
            <a:r>
              <a:rPr lang="tr-TR" sz="2400" b="0" i="0" u="none" strike="noStrike" baseline="0" dirty="0" smtClean="0">
                <a:solidFill>
                  <a:srgbClr val="000000"/>
                </a:solidFill>
                <a:latin typeface="Times New Roman"/>
              </a:rPr>
              <a:t>. Bir </a:t>
            </a:r>
            <a:r>
              <a:rPr lang="tr-TR" sz="2400" b="0" i="0" u="none" strike="noStrike" baseline="0" dirty="0" err="1" smtClean="0">
                <a:solidFill>
                  <a:srgbClr val="000000"/>
                </a:solidFill>
                <a:latin typeface="Times New Roman"/>
              </a:rPr>
              <a:t>laktasyon</a:t>
            </a:r>
            <a:r>
              <a:rPr lang="tr-TR" sz="2400" b="0" i="0" u="none" strike="noStrike" baseline="0" dirty="0" smtClean="0">
                <a:solidFill>
                  <a:srgbClr val="000000"/>
                </a:solidFill>
                <a:latin typeface="Times New Roman"/>
              </a:rPr>
              <a:t> döneminde süt verimi ortalama 3500 </a:t>
            </a:r>
            <a:r>
              <a:rPr lang="tr-TR" sz="2400" b="0" i="0" u="none" strike="noStrike" baseline="0" dirty="0" err="1" smtClean="0">
                <a:solidFill>
                  <a:srgbClr val="000000"/>
                </a:solidFill>
                <a:latin typeface="Times New Roman"/>
              </a:rPr>
              <a:t>kg‟ın</a:t>
            </a:r>
            <a:r>
              <a:rPr lang="tr-TR" sz="2400" b="0" i="0" u="none" strike="noStrike" baseline="0" dirty="0" smtClean="0">
                <a:solidFill>
                  <a:srgbClr val="000000"/>
                </a:solidFill>
                <a:latin typeface="Times New Roman"/>
              </a:rPr>
              <a:t> üzerine çıkabilir). </a:t>
            </a:r>
            <a:endParaRPr lang="tr-TR"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4086225"/>
            <a:ext cx="3810000"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7" y="3429000"/>
            <a:ext cx="4467225"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4785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Aynı ırk veya alt ırk içerisinden uzun seneler sistemli, bilgili çalışma ile kalıtsal yapıları üstün, verim ve formları çok iyi damızlık özelliğini kazanmış yetiştirmelere "Yüksek Yetiştirme (Elit) , diğerlerine ise "Kullanma veya Gelir Yetiştirmesi" adı verilir.</a:t>
            </a:r>
            <a:endParaRPr lang="tr-TR" dirty="0"/>
          </a:p>
        </p:txBody>
      </p:sp>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i="0" u="none" strike="noStrike" baseline="0" dirty="0" smtClean="0">
                <a:solidFill>
                  <a:srgbClr val="000000"/>
                </a:solidFill>
                <a:latin typeface="Times New Roman"/>
              </a:rPr>
              <a:t>Sarı Alaca (</a:t>
            </a:r>
            <a:r>
              <a:rPr lang="tr-TR" b="1" i="0" u="none" strike="noStrike" baseline="0" dirty="0" err="1" smtClean="0">
                <a:solidFill>
                  <a:srgbClr val="000000"/>
                </a:solidFill>
                <a:latin typeface="Times New Roman"/>
              </a:rPr>
              <a:t>Simmental</a:t>
            </a:r>
            <a:r>
              <a:rPr lang="tr-TR" b="1" i="0" u="none" strike="noStrike" baseline="0" dirty="0" smtClean="0">
                <a:solidFill>
                  <a:srgbClr val="000000"/>
                </a:solidFill>
                <a:latin typeface="Times New Roman"/>
              </a:rPr>
              <a:t>) </a:t>
            </a:r>
            <a:endParaRPr lang="tr-TR" dirty="0"/>
          </a:p>
        </p:txBody>
      </p:sp>
      <p:sp>
        <p:nvSpPr>
          <p:cNvPr id="3" name="İçerik Yer Tutucusu 2"/>
          <p:cNvSpPr>
            <a:spLocks noGrp="1"/>
          </p:cNvSpPr>
          <p:nvPr>
            <p:ph idx="1"/>
          </p:nvPr>
        </p:nvSpPr>
        <p:spPr>
          <a:xfrm>
            <a:off x="457200" y="1340768"/>
            <a:ext cx="8229600" cy="2260848"/>
          </a:xfrm>
        </p:spPr>
        <p:txBody>
          <a:bodyPr>
            <a:normAutofit lnSpcReduction="10000"/>
          </a:bodyPr>
          <a:lstStyle/>
          <a:p>
            <a:r>
              <a:rPr lang="tr-TR" b="0" i="0" u="none" strike="noStrike" baseline="0" dirty="0" smtClean="0">
                <a:solidFill>
                  <a:srgbClr val="000000"/>
                </a:solidFill>
              </a:rPr>
              <a:t>Kırmızı beyaz veya sarı beyaz alaca renkli, kültür ırkı sığırlardır(Resim 15-16). (Burun ucu et rengindedir. Tırnak ve boynuzlar sarıdır. Alın ve boynun üst kısmında çok defa uzun kıvırcık kıllar vardır. İneklerde canlı ağırlık 650-850 kg </a:t>
            </a:r>
            <a:r>
              <a:rPr lang="tr-TR" b="0" i="0" u="none" strike="noStrike" baseline="0" dirty="0" err="1" smtClean="0">
                <a:solidFill>
                  <a:srgbClr val="000000"/>
                </a:solidFill>
              </a:rPr>
              <a:t>dır</a:t>
            </a:r>
            <a:r>
              <a:rPr lang="tr-TR" b="0" i="0" u="none" strike="noStrike" baseline="0" dirty="0" smtClean="0">
                <a:solidFill>
                  <a:srgbClr val="000000"/>
                </a:solidFill>
              </a:rPr>
              <a:t>. Bir </a:t>
            </a:r>
            <a:r>
              <a:rPr lang="tr-TR" b="0" i="0" u="none" strike="noStrike" baseline="0" dirty="0" err="1" smtClean="0">
                <a:solidFill>
                  <a:srgbClr val="000000"/>
                </a:solidFill>
              </a:rPr>
              <a:t>laktasyon</a:t>
            </a:r>
            <a:r>
              <a:rPr lang="tr-TR" b="0" i="0" u="none" strike="noStrike" baseline="0" dirty="0" smtClean="0">
                <a:solidFill>
                  <a:srgbClr val="000000"/>
                </a:solidFill>
              </a:rPr>
              <a:t> dönemindeki süt verimi ortalama 3500-4000 kg </a:t>
            </a:r>
            <a:r>
              <a:rPr lang="tr-TR" b="0" i="0" u="none" strike="noStrike" baseline="0" dirty="0" err="1" smtClean="0">
                <a:solidFill>
                  <a:srgbClr val="000000"/>
                </a:solidFill>
              </a:rPr>
              <a:t>dır</a:t>
            </a:r>
            <a:r>
              <a:rPr lang="tr-TR" b="0" i="0" u="none" strike="noStrike" baseline="0" dirty="0" smtClean="0">
                <a:solidFill>
                  <a:srgbClr val="000000"/>
                </a:solidFill>
              </a:rPr>
              <a:t>). </a:t>
            </a:r>
            <a:endParaRPr lang="tr-T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24250"/>
            <a:ext cx="47625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06988" y="3596487"/>
            <a:ext cx="4619625"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8284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İçerik Yer Tutucusu 5"/>
          <p:cNvSpPr>
            <a:spLocks noGrp="1"/>
          </p:cNvSpPr>
          <p:nvPr>
            <p:ph idx="1"/>
          </p:nvPr>
        </p:nvSpPr>
        <p:spPr/>
        <p:txBody>
          <a:bodyPr/>
          <a:lstStyle/>
          <a:p>
            <a:endParaRPr lang="tr-TR"/>
          </a:p>
        </p:txBody>
      </p:sp>
      <p:sp>
        <p:nvSpPr>
          <p:cNvPr id="5" name="Unvan 4"/>
          <p:cNvSpPr>
            <a:spLocks noGrp="1"/>
          </p:cNvSpPr>
          <p:nvPr>
            <p:ph type="title"/>
          </p:nvPr>
        </p:nvSpPr>
        <p:spPr/>
        <p:txBody>
          <a:bodyPr/>
          <a:lstStyle/>
          <a:p>
            <a:r>
              <a:rPr lang="tr-TR" dirty="0" smtClean="0"/>
              <a:t>Koyun ırkları</a:t>
            </a:r>
            <a:endParaRPr lang="tr-TR" dirty="0"/>
          </a:p>
        </p:txBody>
      </p:sp>
    </p:spTree>
    <p:extLst>
      <p:ext uri="{BB962C8B-B14F-4D97-AF65-F5344CB8AC3E}">
        <p14:creationId xmlns:p14="http://schemas.microsoft.com/office/powerpoint/2010/main" val="1935906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62074"/>
          </a:xfrm>
        </p:spPr>
        <p:txBody>
          <a:bodyPr>
            <a:normAutofit fontScale="90000"/>
          </a:bodyPr>
          <a:lstStyle/>
          <a:p>
            <a:r>
              <a:rPr lang="tr-TR" b="1" i="0" u="none" strike="noStrike" baseline="0" dirty="0" smtClean="0">
                <a:solidFill>
                  <a:srgbClr val="000000"/>
                </a:solidFill>
                <a:latin typeface="Times New Roman"/>
              </a:rPr>
              <a:t>Akkaraman: </a:t>
            </a:r>
            <a:endParaRPr lang="tr-TR" dirty="0"/>
          </a:p>
        </p:txBody>
      </p:sp>
      <p:sp>
        <p:nvSpPr>
          <p:cNvPr id="3" name="İçerik Yer Tutucusu 2"/>
          <p:cNvSpPr>
            <a:spLocks noGrp="1"/>
          </p:cNvSpPr>
          <p:nvPr>
            <p:ph idx="1"/>
          </p:nvPr>
        </p:nvSpPr>
        <p:spPr>
          <a:xfrm>
            <a:off x="395536" y="836711"/>
            <a:ext cx="8229600" cy="2594135"/>
          </a:xfrm>
        </p:spPr>
        <p:txBody>
          <a:bodyPr>
            <a:noAutofit/>
          </a:bodyPr>
          <a:lstStyle/>
          <a:p>
            <a:pPr marL="0" indent="0">
              <a:lnSpc>
                <a:spcPct val="120000"/>
              </a:lnSpc>
              <a:buNone/>
            </a:pPr>
            <a:r>
              <a:rPr lang="tr-TR" sz="2000" b="0" i="0" u="none" strike="noStrike" baseline="0" dirty="0" smtClean="0">
                <a:solidFill>
                  <a:srgbClr val="000000"/>
                </a:solidFill>
              </a:rPr>
              <a:t>Vücudu beyaz olup, ağız, burun, göz etrafı, kulak ve ayaklarda siyah lekelere rastlanan, yağlı kuyruklu bir yerli ırktır (Bunlarda kuyruk aslında iki parçalı olup yandan bakıldığında alt kısmı yani üçüncü parçası (s) harfi şeklinde kıvrılmış olarak görünür. Kuyruk orta büyüklükte ve 5-6 kg ağırlığındadır. Anaç koyunlarda, canlı ağırlık 35-50 kg </a:t>
            </a:r>
            <a:r>
              <a:rPr lang="tr-TR" sz="2000" b="0" i="0" u="none" strike="noStrike" baseline="0" dirty="0" err="1" smtClean="0">
                <a:solidFill>
                  <a:srgbClr val="000000"/>
                </a:solidFill>
              </a:rPr>
              <a:t>dır</a:t>
            </a:r>
            <a:r>
              <a:rPr lang="tr-TR" sz="2000" b="0" i="0" u="none" strike="noStrike" baseline="0" dirty="0" smtClean="0">
                <a:solidFill>
                  <a:srgbClr val="000000"/>
                </a:solidFill>
              </a:rPr>
              <a:t>. Bir </a:t>
            </a:r>
            <a:r>
              <a:rPr lang="tr-TR" sz="2000" b="0" i="0" u="none" strike="noStrike" baseline="0" dirty="0" err="1" smtClean="0">
                <a:solidFill>
                  <a:srgbClr val="000000"/>
                </a:solidFill>
              </a:rPr>
              <a:t>laktasyon</a:t>
            </a:r>
            <a:r>
              <a:rPr lang="tr-TR" sz="2000" b="0" i="0" u="none" strike="noStrike" baseline="0" dirty="0" smtClean="0">
                <a:solidFill>
                  <a:srgbClr val="000000"/>
                </a:solidFill>
              </a:rPr>
              <a:t> dönemindeki süt verimi, kuzunun emdiği hariç, 25-30 kg arasında değişir. Tipik kaba-karışık yapağı verirler. Bir koyundan 1.5-2 kg kirli yapağı alınır). </a:t>
            </a:r>
            <a:endParaRPr lang="tr-TR" sz="2000" dirty="0"/>
          </a:p>
        </p:txBody>
      </p:sp>
      <p:pic>
        <p:nvPicPr>
          <p:cNvPr id="10245" name="Picture 5" descr="http://www.tigem.gov.tr/HaberFoto/HaberFoto2012/Eylul/Akkaraman/6.jpg"/>
          <p:cNvPicPr>
            <a:picLocks noChangeAspect="1" noChangeArrowheads="1"/>
          </p:cNvPicPr>
          <p:nvPr/>
        </p:nvPicPr>
        <p:blipFill rotWithShape="1">
          <a:blip r:embed="rId2">
            <a:extLst>
              <a:ext uri="{28A0092B-C50C-407E-A947-70E740481C1C}">
                <a14:useLocalDpi xmlns:a14="http://schemas.microsoft.com/office/drawing/2010/main" val="0"/>
              </a:ext>
            </a:extLst>
          </a:blip>
          <a:srcRect l="10294" t="6171" b="4025"/>
          <a:stretch/>
        </p:blipFill>
        <p:spPr bwMode="auto">
          <a:xfrm>
            <a:off x="4355976" y="3506702"/>
            <a:ext cx="4499991" cy="3378682"/>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http://www.tigem.gov.tr/HaberFoto/HaberFoto2012/Eylul/Akkaraman/4.jpg"/>
          <p:cNvPicPr>
            <a:picLocks noChangeAspect="1" noChangeArrowheads="1"/>
          </p:cNvPicPr>
          <p:nvPr/>
        </p:nvPicPr>
        <p:blipFill rotWithShape="1">
          <a:blip r:embed="rId3">
            <a:extLst>
              <a:ext uri="{28A0092B-C50C-407E-A947-70E740481C1C}">
                <a14:useLocalDpi xmlns:a14="http://schemas.microsoft.com/office/drawing/2010/main" val="0"/>
              </a:ext>
            </a:extLst>
          </a:blip>
          <a:srcRect l="20882" t="10001" r="19706" b="8039"/>
          <a:stretch/>
        </p:blipFill>
        <p:spPr bwMode="auto">
          <a:xfrm>
            <a:off x="467545" y="3430847"/>
            <a:ext cx="3312368" cy="3427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019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Başlık 3"/>
          <p:cNvSpPr>
            <a:spLocks noGrp="1"/>
          </p:cNvSpPr>
          <p:nvPr>
            <p:ph type="title"/>
          </p:nvPr>
        </p:nvSpPr>
        <p:spPr>
          <a:xfrm>
            <a:off x="395536" y="908720"/>
            <a:ext cx="2376264" cy="1267173"/>
          </a:xfrm>
        </p:spPr>
        <p:txBody>
          <a:bodyPr>
            <a:noAutofit/>
          </a:bodyPr>
          <a:lstStyle/>
          <a:p>
            <a:pPr algn="ctr"/>
            <a:r>
              <a:rPr lang="tr-TR" dirty="0"/>
              <a:t>Morkaraman </a:t>
            </a:r>
            <a:r>
              <a:rPr lang="tr-TR" dirty="0" smtClean="0"/>
              <a:t>Koyunu</a:t>
            </a:r>
            <a:endParaRPr lang="tr-TR" dirty="0"/>
          </a:p>
        </p:txBody>
      </p:sp>
      <p:sp>
        <p:nvSpPr>
          <p:cNvPr id="6" name="Metin Yer Tutucusu 5"/>
          <p:cNvSpPr>
            <a:spLocks noGrp="1"/>
          </p:cNvSpPr>
          <p:nvPr>
            <p:ph type="body" sz="half" idx="2"/>
          </p:nvPr>
        </p:nvSpPr>
        <p:spPr>
          <a:xfrm>
            <a:off x="395536" y="2852936"/>
            <a:ext cx="8496944" cy="3174230"/>
          </a:xfrm>
        </p:spPr>
        <p:txBody>
          <a:bodyPr>
            <a:noAutofit/>
          </a:bodyPr>
          <a:lstStyle/>
          <a:p>
            <a:r>
              <a:rPr lang="tr-TR" sz="2400" b="0" i="0" u="none" strike="noStrike" baseline="0" dirty="0" smtClean="0">
                <a:solidFill>
                  <a:srgbClr val="000000"/>
                </a:solidFill>
              </a:rPr>
              <a:t>Kızıldan mora kadar değişen renklerde göz, ağız ve burun etrafı daha açık, baş ve ayaklar vücuda nazaran daha koyu renkli olan bir yerli ırktır. (Kuyruk üç parçadan ibarettir. Birinci kısım yuvarlakça, uzunluğu ve genişliği değişebilen bir yağ kitlesidir. İkinci kısım daha küçük olup kalp veya koni şeklindedir. Üçüncü kısım kuyruk ucudur. Kuyruk ucu genel olarak aşağıya düşüktür. </a:t>
            </a:r>
          </a:p>
          <a:p>
            <a:r>
              <a:rPr lang="tr-TR" sz="2400" b="0" i="0" u="none" strike="noStrike" baseline="0" dirty="0" smtClean="0">
                <a:solidFill>
                  <a:srgbClr val="000000"/>
                </a:solidFill>
              </a:rPr>
              <a:t>Kuyruk, ağırlığı ortalama olarak 6-7 kg </a:t>
            </a:r>
            <a:r>
              <a:rPr lang="tr-TR" sz="2400" b="0" i="0" u="none" strike="noStrike" baseline="0" dirty="0" err="1" smtClean="0">
                <a:solidFill>
                  <a:srgbClr val="000000"/>
                </a:solidFill>
              </a:rPr>
              <a:t>dır</a:t>
            </a:r>
            <a:r>
              <a:rPr lang="tr-TR" sz="2400" b="0" i="0" u="none" strike="noStrike" baseline="0" dirty="0" smtClean="0">
                <a:solidFill>
                  <a:srgbClr val="000000"/>
                </a:solidFill>
              </a:rPr>
              <a:t>. Anaç koyunlarda canlı ağırlık 45-50 kg, bir </a:t>
            </a:r>
            <a:r>
              <a:rPr lang="tr-TR" sz="2400" b="0" i="0" u="none" strike="noStrike" baseline="0" dirty="0" err="1" smtClean="0">
                <a:solidFill>
                  <a:srgbClr val="000000"/>
                </a:solidFill>
              </a:rPr>
              <a:t>laktasyon</a:t>
            </a:r>
            <a:r>
              <a:rPr lang="tr-TR" sz="2400" b="0" i="0" u="none" strike="noStrike" baseline="0" dirty="0" smtClean="0">
                <a:solidFill>
                  <a:srgbClr val="000000"/>
                </a:solidFill>
              </a:rPr>
              <a:t> dönemindeki süt verimi, kuzunun emdiği hariç, 30-35 kg </a:t>
            </a:r>
            <a:r>
              <a:rPr lang="tr-TR" sz="2400" b="0" i="0" u="none" strike="noStrike" baseline="0" dirty="0" err="1" smtClean="0">
                <a:solidFill>
                  <a:srgbClr val="000000"/>
                </a:solidFill>
              </a:rPr>
              <a:t>dır</a:t>
            </a:r>
            <a:r>
              <a:rPr lang="tr-TR" sz="2400" b="0" i="0" u="none" strike="noStrike" baseline="0" dirty="0" smtClean="0">
                <a:solidFill>
                  <a:srgbClr val="000000"/>
                </a:solidFill>
              </a:rPr>
              <a:t>. Tipik kaba-karışık yapağı verirler. Bir koyundan 1.5-2 kg kirli yapağı alınır). </a:t>
            </a:r>
            <a:endParaRPr lang="tr-TR" sz="2400" dirty="0"/>
          </a:p>
        </p:txBody>
      </p:sp>
      <p:pic>
        <p:nvPicPr>
          <p:cNvPr id="11266" name="Picture 2" descr="Morkaraman Koyun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404664"/>
            <a:ext cx="6120680" cy="2534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772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Başlık 3"/>
          <p:cNvSpPr>
            <a:spLocks noGrp="1"/>
          </p:cNvSpPr>
          <p:nvPr>
            <p:ph type="title"/>
          </p:nvPr>
        </p:nvSpPr>
        <p:spPr>
          <a:xfrm>
            <a:off x="755576" y="188640"/>
            <a:ext cx="5486400" cy="566738"/>
          </a:xfrm>
        </p:spPr>
        <p:txBody>
          <a:bodyPr/>
          <a:lstStyle/>
          <a:p>
            <a:pPr algn="ctr"/>
            <a:r>
              <a:rPr lang="tr-TR" dirty="0" smtClean="0"/>
              <a:t>DAĞLIÇ</a:t>
            </a:r>
            <a:endParaRPr lang="tr-TR" dirty="0"/>
          </a:p>
        </p:txBody>
      </p:sp>
      <p:sp>
        <p:nvSpPr>
          <p:cNvPr id="6" name="Metin Yer Tutucusu 5"/>
          <p:cNvSpPr>
            <a:spLocks noGrp="1"/>
          </p:cNvSpPr>
          <p:nvPr>
            <p:ph type="body" sz="half" idx="2"/>
          </p:nvPr>
        </p:nvSpPr>
        <p:spPr>
          <a:xfrm>
            <a:off x="251520" y="755377"/>
            <a:ext cx="8640960" cy="1953543"/>
          </a:xfrm>
        </p:spPr>
        <p:txBody>
          <a:bodyPr>
            <a:noAutofit/>
          </a:bodyPr>
          <a:lstStyle/>
          <a:p>
            <a:r>
              <a:rPr lang="tr-TR" sz="2000" b="0" i="0" u="none" strike="noStrike" baseline="0" dirty="0" smtClean="0">
                <a:solidFill>
                  <a:srgbClr val="000000"/>
                </a:solidFill>
                <a:latin typeface="Times New Roman"/>
              </a:rPr>
              <a:t>Vücudu beyaz olup, ağız, burun ve göz etrafında siyah ve kahverengi lekeler görülen bir yerli ırktır. Kuyruk tek parça, oval ve kısmen uzunca olup uca doğru nispeten daralıp sivrilme görülür. Kuyruğun orta kısmındaki oyuk kuyruğu iki kısma böler(Resim 6-7). Anaç koyunlarda canlı ağırlık 35-40 </a:t>
            </a:r>
            <a:r>
              <a:rPr lang="tr-TR" sz="2000" b="0" i="0" u="none" strike="noStrike" baseline="0" dirty="0" err="1" smtClean="0">
                <a:solidFill>
                  <a:srgbClr val="000000"/>
                </a:solidFill>
                <a:latin typeface="Times New Roman"/>
              </a:rPr>
              <a:t>kg;bir</a:t>
            </a:r>
            <a:r>
              <a:rPr lang="tr-TR" sz="2000" b="0" i="0" u="none" strike="noStrike" baseline="0" dirty="0" smtClean="0">
                <a:solidFill>
                  <a:srgbClr val="000000"/>
                </a:solidFill>
                <a:latin typeface="Times New Roman"/>
              </a:rPr>
              <a:t> </a:t>
            </a:r>
            <a:r>
              <a:rPr lang="tr-TR" sz="2000" b="0" i="0" u="none" strike="noStrike" baseline="0" dirty="0" err="1" smtClean="0">
                <a:solidFill>
                  <a:srgbClr val="000000"/>
                </a:solidFill>
                <a:latin typeface="Times New Roman"/>
              </a:rPr>
              <a:t>laktasyon</a:t>
            </a:r>
            <a:r>
              <a:rPr lang="tr-TR" sz="2000" b="0" i="0" u="none" strike="noStrike" baseline="0" dirty="0" smtClean="0">
                <a:solidFill>
                  <a:srgbClr val="000000"/>
                </a:solidFill>
                <a:latin typeface="Times New Roman"/>
              </a:rPr>
              <a:t> dönemindeki süt verimi kuzunun emdiği hariç 25-30 kg </a:t>
            </a:r>
            <a:r>
              <a:rPr lang="tr-TR" sz="2000" b="0" i="0" u="none" strike="noStrike" baseline="0" dirty="0" err="1" smtClean="0">
                <a:solidFill>
                  <a:srgbClr val="000000"/>
                </a:solidFill>
                <a:latin typeface="Times New Roman"/>
              </a:rPr>
              <a:t>dır</a:t>
            </a:r>
            <a:r>
              <a:rPr lang="tr-TR" sz="2000" b="0" i="0" u="none" strike="noStrike" baseline="0" dirty="0" smtClean="0">
                <a:solidFill>
                  <a:srgbClr val="000000"/>
                </a:solidFill>
                <a:latin typeface="Times New Roman"/>
              </a:rPr>
              <a:t>. Kaba karışık tipte yapağı verirler. Bir koyundan 2 kg kadar kirli yapağı alınır. </a:t>
            </a:r>
            <a:endParaRPr lang="tr-TR" sz="2000" dirty="0"/>
          </a:p>
        </p:txBody>
      </p:sp>
      <p:pic>
        <p:nvPicPr>
          <p:cNvPr id="12290" name="Picture 2" descr="http://www.kolaytarim.com/files/daglic_koyun_irk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259923"/>
            <a:ext cx="8856984" cy="3587935"/>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a:off x="251520" y="2636912"/>
            <a:ext cx="8260655" cy="646331"/>
          </a:xfrm>
          <a:prstGeom prst="rect">
            <a:avLst/>
          </a:prstGeom>
        </p:spPr>
        <p:txBody>
          <a:bodyPr wrap="square">
            <a:spAutoFit/>
          </a:bodyPr>
          <a:lstStyle/>
          <a:p>
            <a:r>
              <a:rPr lang="tr-TR" b="0" i="0" u="none" strike="noStrike" baseline="0" dirty="0" smtClean="0">
                <a:solidFill>
                  <a:srgbClr val="000000"/>
                </a:solidFill>
                <a:latin typeface="Times New Roman"/>
              </a:rPr>
              <a:t>(Dağlıç*Kıvırcık melezlerine “Kama Kuyruk” Dağlıç*Karaman melezlerine de mahalli olarak “Çandır ve </a:t>
            </a:r>
            <a:r>
              <a:rPr lang="tr-TR" b="0" i="0" u="none" strike="noStrike" baseline="0" dirty="0" err="1" smtClean="0">
                <a:solidFill>
                  <a:srgbClr val="000000"/>
                </a:solidFill>
                <a:latin typeface="Times New Roman"/>
              </a:rPr>
              <a:t>Kesber</a:t>
            </a:r>
            <a:r>
              <a:rPr lang="tr-TR" b="0" i="0" u="none" strike="noStrike" baseline="0" dirty="0" smtClean="0">
                <a:solidFill>
                  <a:srgbClr val="000000"/>
                </a:solidFill>
                <a:latin typeface="Times New Roman"/>
              </a:rPr>
              <a:t>” isimleri verilir). </a:t>
            </a:r>
            <a:endParaRPr lang="tr-TR" sz="3200" dirty="0"/>
          </a:p>
        </p:txBody>
      </p:sp>
    </p:spTree>
    <p:extLst>
      <p:ext uri="{BB962C8B-B14F-4D97-AF65-F5344CB8AC3E}">
        <p14:creationId xmlns:p14="http://schemas.microsoft.com/office/powerpoint/2010/main" val="3486073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b="1" dirty="0"/>
              <a:t>a) İlkel Yerli Irklar :</a:t>
            </a:r>
            <a:r>
              <a:rPr lang="tr-TR" dirty="0"/>
              <a:t> Hayvancılık tekniği geri, toprağı fakir, bakım ve besleme şartları yetersiz olan bölge veya işletmelerde bu tip ırklar hakim ve yaygındır. Çünkü böyle yerlerde yerli ırklar, zahmetsiz ve tehlikesiz üretim kaynağı özelliğine sahiptirler. Yerli ırklara Türkiye'de sığırlar için Yerli Kara, Boz Step ve Doğu Anadolu Kırmızısı ırklarını; koyunlar için Karaman, Dağlıç ve Karayaka ırklarını örnek olarak gösterebiliriz.</a:t>
            </a:r>
          </a:p>
        </p:txBody>
      </p:sp>
      <p:sp>
        <p:nvSpPr>
          <p:cNvPr id="2" name="1 Başlık"/>
          <p:cNvSpPr>
            <a:spLocks noGrp="1"/>
          </p:cNvSpPr>
          <p:nvPr>
            <p:ph type="title"/>
          </p:nvPr>
        </p:nvSpPr>
        <p:spPr/>
        <p:txBody>
          <a:bodyPr>
            <a:normAutofit fontScale="90000"/>
          </a:bodyPr>
          <a:lstStyle/>
          <a:p>
            <a:r>
              <a:rPr lang="tr-TR" b="1" dirty="0"/>
              <a:t>Ekonomik Önemlerine Göre Sınıflandırma</a:t>
            </a:r>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85000" lnSpcReduction="20000"/>
          </a:bodyPr>
          <a:lstStyle/>
          <a:p>
            <a:r>
              <a:rPr lang="tr-TR" dirty="0"/>
              <a:t>Düşük verimli yerli ırkların seleksiyonla geliştirilmeleri yolu ile elde edilmişlerdir. Bunlar verim ve vücut yapıları bakımından düşük verimli yerli ırklarla kültür ırkları arasında olduklarından geçit ırklar olarak bilinirler. </a:t>
            </a:r>
            <a:endParaRPr lang="tr-TR" dirty="0" smtClean="0"/>
          </a:p>
          <a:p>
            <a:r>
              <a:rPr lang="tr-TR" dirty="0" smtClean="0"/>
              <a:t>Doğu </a:t>
            </a:r>
            <a:r>
              <a:rPr lang="tr-TR" dirty="0"/>
              <a:t>Avrupa'daki Kırmızı Sığır ırkları ve İsrail'deki İvesi koyunları bu gruba örnek olarak gösterilebilir. </a:t>
            </a:r>
            <a:endParaRPr lang="tr-TR" dirty="0" smtClean="0"/>
          </a:p>
          <a:p>
            <a:r>
              <a:rPr lang="tr-TR" dirty="0" smtClean="0"/>
              <a:t>Yerli </a:t>
            </a:r>
            <a:r>
              <a:rPr lang="tr-TR" dirty="0"/>
              <a:t>ırkların geçit ırk haline getirilmesinde en emin fakat zaman alıcı olan yol, bakım ve besleme şartlarını düzeltip yüksek verimli hayvanlar elde etmeyi amaçlayan sürekli ve titiz bir seleksiyon yapmaktır. </a:t>
            </a:r>
            <a:endParaRPr lang="tr-TR" dirty="0" smtClean="0"/>
          </a:p>
          <a:p>
            <a:r>
              <a:rPr lang="tr-TR" dirty="0" smtClean="0"/>
              <a:t>İkinci </a:t>
            </a:r>
            <a:r>
              <a:rPr lang="tr-TR" dirty="0"/>
              <a:t>yol ise, yüksek verimli kültür ırkları ile melezleme uygulamasıdır. Ancak bu taktirde çok dikkatli hareket edilmeli ve yeterli bilgiye sahip olunmalıdır.</a:t>
            </a:r>
          </a:p>
        </p:txBody>
      </p:sp>
      <p:sp>
        <p:nvSpPr>
          <p:cNvPr id="2" name="1 Başlık"/>
          <p:cNvSpPr>
            <a:spLocks noGrp="1"/>
          </p:cNvSpPr>
          <p:nvPr>
            <p:ph type="title"/>
          </p:nvPr>
        </p:nvSpPr>
        <p:spPr/>
        <p:txBody>
          <a:bodyPr/>
          <a:lstStyle/>
          <a:p>
            <a:r>
              <a:rPr lang="tr-TR" b="1" dirty="0" smtClean="0"/>
              <a:t>b) Islah Edilmiş Yerli Irklar :</a:t>
            </a:r>
            <a:r>
              <a:rPr lang="tr-TR" dirty="0" smtClean="0"/>
              <a:t> </a:t>
            </a:r>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b="1" smtClean="0"/>
              <a:t>c) Kültür Irkları :</a:t>
            </a:r>
            <a:r>
              <a:rPr lang="tr-TR" smtClean="0"/>
              <a:t> Yem </a:t>
            </a:r>
            <a:r>
              <a:rPr lang="tr-TR" dirty="0"/>
              <a:t>bitkileri üretiminin yeterli, çayır ve </a:t>
            </a:r>
            <a:r>
              <a:rPr lang="tr-TR" dirty="0" err="1"/>
              <a:t>mer'aların</a:t>
            </a:r>
            <a:r>
              <a:rPr lang="tr-TR" dirty="0"/>
              <a:t> verimli, pazarların uygun olduğu bölgelerde yüksek verimli kültür ırkları yetiştirilir. Bunlar, çeşitli bölgelerdeki yerli ırkların ya kendi aralarında saf yetiştirilmeleri ve seleksiyona tabi tutulmaları veya daha yüksek verimli diğer ırklarla melezlenip, bu melez döllere uygulanan sıkı ve sistemli bir seleksiyon sonucu elde edilmişlerdir.</a:t>
            </a:r>
          </a:p>
        </p:txBody>
      </p:sp>
      <p:sp>
        <p:nvSpPr>
          <p:cNvPr id="2" name="1 Başlık"/>
          <p:cNvSpPr>
            <a:spLocks noGrp="1"/>
          </p:cNvSpPr>
          <p:nvPr>
            <p:ph type="title"/>
          </p:nvPr>
        </p:nvSpPr>
        <p:spPr/>
        <p:txBody>
          <a:bodyPr/>
          <a:lstStyle/>
          <a:p>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a:scene3d>
              <a:camera prst="orthographicFront"/>
              <a:lightRig rig="sunset" dir="t"/>
            </a:scene3d>
            <a:sp3d prstMaterial="metal"/>
          </a:bodyPr>
          <a:lstStyle/>
          <a:p>
            <a:r>
              <a:rPr lang="tr-TR" b="1" dirty="0" smtClean="0">
                <a:solidFill>
                  <a:srgbClr val="000000"/>
                </a:solidFill>
                <a:latin typeface="Times New Roman"/>
              </a:rPr>
              <a:t>1. Tek </a:t>
            </a:r>
            <a:r>
              <a:rPr lang="tr-TR" b="1" dirty="0">
                <a:solidFill>
                  <a:srgbClr val="000000"/>
                </a:solidFill>
                <a:latin typeface="Times New Roman"/>
              </a:rPr>
              <a:t>verim yönlü : </a:t>
            </a:r>
            <a:r>
              <a:rPr lang="tr-TR" dirty="0">
                <a:solidFill>
                  <a:srgbClr val="000000"/>
                </a:solidFill>
                <a:latin typeface="Times New Roman"/>
              </a:rPr>
              <a:t>Uzun yıllar boyunca belirli bir verim (</a:t>
            </a:r>
            <a:r>
              <a:rPr lang="tr-TR" b="1" dirty="0">
                <a:solidFill>
                  <a:srgbClr val="FF0000"/>
                </a:solidFill>
                <a:latin typeface="Times New Roman"/>
              </a:rPr>
              <a:t>sadece süt veya et </a:t>
            </a:r>
            <a:r>
              <a:rPr lang="tr-TR" dirty="0">
                <a:latin typeface="Times New Roman"/>
              </a:rPr>
              <a:t>gibi</a:t>
            </a:r>
            <a:r>
              <a:rPr lang="tr-TR" dirty="0">
                <a:solidFill>
                  <a:srgbClr val="000000"/>
                </a:solidFill>
                <a:latin typeface="Times New Roman"/>
              </a:rPr>
              <a:t>) yönünde ıslah edilerek söz konusu verimin ekonomik faydası diğer verimlerinden yüksek olan ırklardır. </a:t>
            </a:r>
            <a:endParaRPr lang="tr-TR" dirty="0" smtClean="0">
              <a:solidFill>
                <a:srgbClr val="000000"/>
              </a:solidFill>
              <a:latin typeface="Times New Roman"/>
            </a:endParaRPr>
          </a:p>
          <a:p>
            <a:r>
              <a:rPr lang="tr-TR" b="1" dirty="0" smtClean="0">
                <a:solidFill>
                  <a:srgbClr val="000000"/>
                </a:solidFill>
                <a:latin typeface="Times New Roman"/>
              </a:rPr>
              <a:t>Sığırlarda</a:t>
            </a:r>
            <a:r>
              <a:rPr lang="tr-TR" dirty="0" smtClean="0">
                <a:solidFill>
                  <a:srgbClr val="000000"/>
                </a:solidFill>
                <a:latin typeface="Times New Roman"/>
              </a:rPr>
              <a:t> </a:t>
            </a:r>
            <a:r>
              <a:rPr lang="tr-TR" b="1" dirty="0" smtClean="0">
                <a:latin typeface="Times New Roman"/>
              </a:rPr>
              <a:t>Jersey</a:t>
            </a:r>
            <a:r>
              <a:rPr lang="tr-TR" b="1" dirty="0">
                <a:latin typeface="Times New Roman"/>
              </a:rPr>
              <a:t>, </a:t>
            </a:r>
            <a:r>
              <a:rPr lang="tr-TR" b="1" dirty="0" err="1">
                <a:latin typeface="Times New Roman"/>
              </a:rPr>
              <a:t>Guernsey</a:t>
            </a:r>
            <a:r>
              <a:rPr lang="tr-TR" b="1" dirty="0">
                <a:latin typeface="Times New Roman"/>
              </a:rPr>
              <a:t> ve </a:t>
            </a:r>
            <a:r>
              <a:rPr lang="tr-TR" b="1" dirty="0" err="1">
                <a:latin typeface="Times New Roman"/>
              </a:rPr>
              <a:t>Ayrshire</a:t>
            </a:r>
            <a:r>
              <a:rPr lang="tr-TR" b="1" dirty="0">
                <a:latin typeface="Times New Roman"/>
              </a:rPr>
              <a:t> gibi ırklar </a:t>
            </a:r>
            <a:r>
              <a:rPr lang="tr-TR" b="1" i="1" dirty="0">
                <a:effectLst>
                  <a:glow rad="228600">
                    <a:schemeClr val="accent3">
                      <a:satMod val="175000"/>
                      <a:alpha val="40000"/>
                    </a:schemeClr>
                  </a:glow>
                  <a:reflection blurRad="1270000" stA="45000" endPos="65000" dist="50800" dir="5400000" sy="-100000" algn="bl" rotWithShape="0"/>
                </a:effectLst>
                <a:latin typeface="Times New Roman"/>
              </a:rPr>
              <a:t>süt verim </a:t>
            </a:r>
            <a:r>
              <a:rPr lang="tr-TR" b="1" dirty="0">
                <a:latin typeface="Times New Roman"/>
              </a:rPr>
              <a:t>yönünde, </a:t>
            </a:r>
            <a:r>
              <a:rPr lang="tr-TR" b="1" dirty="0" err="1">
                <a:solidFill>
                  <a:srgbClr val="0070C0"/>
                </a:solidFill>
                <a:latin typeface="Times New Roman"/>
              </a:rPr>
              <a:t>Hereford</a:t>
            </a:r>
            <a:r>
              <a:rPr lang="tr-TR" b="1" dirty="0">
                <a:solidFill>
                  <a:srgbClr val="0070C0"/>
                </a:solidFill>
                <a:latin typeface="Times New Roman"/>
              </a:rPr>
              <a:t>, </a:t>
            </a:r>
            <a:r>
              <a:rPr lang="tr-TR" b="1" dirty="0" err="1">
                <a:solidFill>
                  <a:srgbClr val="0070C0"/>
                </a:solidFill>
                <a:latin typeface="Times New Roman"/>
              </a:rPr>
              <a:t>Aberden-Angus</a:t>
            </a:r>
            <a:r>
              <a:rPr lang="tr-TR" b="1" dirty="0">
                <a:solidFill>
                  <a:srgbClr val="0070C0"/>
                </a:solidFill>
                <a:latin typeface="Times New Roman"/>
              </a:rPr>
              <a:t>, </a:t>
            </a:r>
            <a:r>
              <a:rPr lang="tr-TR" b="1" dirty="0" err="1">
                <a:solidFill>
                  <a:srgbClr val="0070C0"/>
                </a:solidFill>
                <a:latin typeface="Times New Roman"/>
              </a:rPr>
              <a:t>Shorthorn</a:t>
            </a:r>
            <a:r>
              <a:rPr lang="tr-TR" b="1" dirty="0">
                <a:solidFill>
                  <a:srgbClr val="0070C0"/>
                </a:solidFill>
                <a:latin typeface="Times New Roman"/>
              </a:rPr>
              <a:t> gibi ırklar ise </a:t>
            </a:r>
            <a:r>
              <a:rPr lang="tr-TR" b="1" i="1" dirty="0">
                <a:solidFill>
                  <a:srgbClr val="0070C0"/>
                </a:solidFill>
                <a:effectLst>
                  <a:glow rad="241300">
                    <a:srgbClr val="FFFF00"/>
                  </a:glow>
                  <a:reflection blurRad="1270000" stA="45000" endPos="65000" dist="50800" dir="5400000" sy="-100000" algn="bl" rotWithShape="0"/>
                </a:effectLst>
                <a:latin typeface="Times New Roman"/>
              </a:rPr>
              <a:t>et verim </a:t>
            </a:r>
            <a:r>
              <a:rPr lang="tr-TR" b="1" dirty="0">
                <a:solidFill>
                  <a:srgbClr val="0070C0"/>
                </a:solidFill>
                <a:latin typeface="Times New Roman"/>
              </a:rPr>
              <a:t>yönünde geliştirilmiş sığır ırklarıdır.</a:t>
            </a:r>
            <a:r>
              <a:rPr lang="tr-TR" b="1" dirty="0">
                <a:solidFill>
                  <a:srgbClr val="000000"/>
                </a:solidFill>
                <a:latin typeface="Times New Roman"/>
              </a:rPr>
              <a:t> </a:t>
            </a:r>
            <a:endParaRPr lang="tr-TR" b="1" dirty="0" smtClean="0">
              <a:solidFill>
                <a:srgbClr val="000000"/>
              </a:solidFill>
              <a:latin typeface="Times New Roman"/>
            </a:endParaRPr>
          </a:p>
          <a:p>
            <a:r>
              <a:rPr lang="tr-TR" dirty="0" smtClean="0">
                <a:solidFill>
                  <a:srgbClr val="000000"/>
                </a:solidFill>
                <a:latin typeface="Times New Roman"/>
              </a:rPr>
              <a:t>Tek </a:t>
            </a:r>
            <a:r>
              <a:rPr lang="tr-TR" dirty="0">
                <a:solidFill>
                  <a:srgbClr val="000000"/>
                </a:solidFill>
                <a:latin typeface="Times New Roman"/>
              </a:rPr>
              <a:t>verim yönlü ırklar kültür ırkları olup çevre şartlarına hassasiyetleri yüksektir. </a:t>
            </a:r>
            <a:endParaRPr lang="tr-TR" dirty="0"/>
          </a:p>
        </p:txBody>
      </p:sp>
      <p:sp>
        <p:nvSpPr>
          <p:cNvPr id="2" name="1 Başlık"/>
          <p:cNvSpPr>
            <a:spLocks noGrp="1"/>
          </p:cNvSpPr>
          <p:nvPr>
            <p:ph type="title"/>
          </p:nvPr>
        </p:nvSpPr>
        <p:spPr/>
        <p:txBody>
          <a:bodyPr>
            <a:normAutofit fontScale="90000"/>
          </a:bodyPr>
          <a:lstStyle/>
          <a:p>
            <a:r>
              <a:rPr lang="tr-TR" b="1"/>
              <a:t>Verim Yönlerine Göre Sınıflandırma</a:t>
            </a:r>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Bir ırkın tek verim yönlü olması, bu ırktan başka verimlerin elde edilemeyeceği anlamına gelmemelidir. Nitekim süt tipi sığır ırklarından sınırlı ölçüde de olsa et üretimi yapıldığı gibi, et tipi sığır ırkları da yine sınırlı miktarda süt verirler. </a:t>
            </a:r>
          </a:p>
        </p:txBody>
      </p:sp>
      <p:sp>
        <p:nvSpPr>
          <p:cNvPr id="2" name="Başlık 1"/>
          <p:cNvSpPr>
            <a:spLocks noGrp="1"/>
          </p:cNvSpPr>
          <p:nvPr>
            <p:ph type="title"/>
          </p:nvPr>
        </p:nvSpPr>
        <p:spPr/>
        <p:txBody>
          <a:bodyPr/>
          <a:lstStyle/>
          <a:p>
            <a:endParaRPr lang="tr-TR"/>
          </a:p>
        </p:txBody>
      </p:sp>
    </p:spTree>
    <p:extLst>
      <p:ext uri="{BB962C8B-B14F-4D97-AF65-F5344CB8AC3E}">
        <p14:creationId xmlns:p14="http://schemas.microsoft.com/office/powerpoint/2010/main" val="33510574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b="1" dirty="0">
                <a:solidFill>
                  <a:srgbClr val="FF0000"/>
                </a:solidFill>
                <a:latin typeface="Times New Roman"/>
                <a:ea typeface="Times New Roman"/>
              </a:rPr>
              <a:t>Koyun ırkları arasında </a:t>
            </a:r>
            <a:r>
              <a:rPr lang="tr-TR" b="1" dirty="0" err="1">
                <a:solidFill>
                  <a:srgbClr val="FF0000"/>
                </a:solidFill>
                <a:latin typeface="Times New Roman"/>
                <a:ea typeface="Times New Roman"/>
              </a:rPr>
              <a:t>Southdown</a:t>
            </a:r>
            <a:r>
              <a:rPr lang="tr-TR" b="1" dirty="0">
                <a:solidFill>
                  <a:srgbClr val="FF0000"/>
                </a:solidFill>
                <a:latin typeface="Times New Roman"/>
                <a:ea typeface="Times New Roman"/>
              </a:rPr>
              <a:t>, </a:t>
            </a:r>
            <a:r>
              <a:rPr lang="tr-TR" b="1" dirty="0" err="1">
                <a:solidFill>
                  <a:srgbClr val="FF0000"/>
                </a:solidFill>
                <a:latin typeface="Times New Roman"/>
                <a:ea typeface="Times New Roman"/>
              </a:rPr>
              <a:t>Suffolk</a:t>
            </a:r>
            <a:r>
              <a:rPr lang="tr-TR" b="1" dirty="0">
                <a:solidFill>
                  <a:srgbClr val="FF0000"/>
                </a:solidFill>
                <a:latin typeface="Times New Roman"/>
                <a:ea typeface="Times New Roman"/>
              </a:rPr>
              <a:t>, Hampshire ve Oxford </a:t>
            </a:r>
            <a:r>
              <a:rPr lang="tr-TR" b="1" dirty="0">
                <a:solidFill>
                  <a:srgbClr val="FF0000"/>
                </a:solidFill>
                <a:effectLst>
                  <a:glow rad="228600">
                    <a:schemeClr val="accent5">
                      <a:satMod val="175000"/>
                      <a:alpha val="40000"/>
                    </a:schemeClr>
                  </a:glow>
                </a:effectLst>
                <a:latin typeface="Times New Roman"/>
                <a:ea typeface="Times New Roman"/>
              </a:rPr>
              <a:t>et verimi</a:t>
            </a:r>
            <a:r>
              <a:rPr lang="tr-TR" b="1" dirty="0">
                <a:solidFill>
                  <a:srgbClr val="FF0000"/>
                </a:solidFill>
                <a:latin typeface="Times New Roman"/>
                <a:ea typeface="Times New Roman"/>
              </a:rPr>
              <a:t>, </a:t>
            </a:r>
            <a:r>
              <a:rPr lang="tr-TR" b="1" dirty="0">
                <a:solidFill>
                  <a:srgbClr val="7030A0"/>
                </a:solidFill>
                <a:latin typeface="Times New Roman"/>
                <a:ea typeface="Times New Roman"/>
              </a:rPr>
              <a:t>Avustralya Merinosu </a:t>
            </a:r>
            <a:r>
              <a:rPr lang="tr-TR" b="1" dirty="0">
                <a:solidFill>
                  <a:srgbClr val="7030A0"/>
                </a:solidFill>
                <a:effectLst>
                  <a:glow rad="228600">
                    <a:schemeClr val="accent5">
                      <a:satMod val="175000"/>
                      <a:alpha val="40000"/>
                    </a:schemeClr>
                  </a:glow>
                </a:effectLst>
                <a:latin typeface="Times New Roman"/>
                <a:ea typeface="Times New Roman"/>
              </a:rPr>
              <a:t>yapağı verimi </a:t>
            </a:r>
            <a:r>
              <a:rPr lang="tr-TR" dirty="0">
                <a:latin typeface="Times New Roman"/>
                <a:ea typeface="Times New Roman"/>
              </a:rPr>
              <a:t>ve  </a:t>
            </a:r>
            <a:r>
              <a:rPr lang="tr-TR" b="1" dirty="0">
                <a:latin typeface="Times New Roman"/>
                <a:ea typeface="Times New Roman"/>
              </a:rPr>
              <a:t>Marş ırkı </a:t>
            </a:r>
            <a:r>
              <a:rPr lang="tr-TR" b="1" dirty="0">
                <a:effectLst>
                  <a:glow rad="228600">
                    <a:schemeClr val="accent5">
                      <a:satMod val="175000"/>
                      <a:alpha val="40000"/>
                    </a:schemeClr>
                  </a:glow>
                </a:effectLst>
                <a:latin typeface="Times New Roman"/>
                <a:ea typeface="Times New Roman"/>
              </a:rPr>
              <a:t>süt</a:t>
            </a:r>
            <a:r>
              <a:rPr lang="tr-TR" b="1" dirty="0">
                <a:latin typeface="Times New Roman"/>
                <a:ea typeface="Times New Roman"/>
              </a:rPr>
              <a:t> verimi;</a:t>
            </a:r>
            <a:r>
              <a:rPr lang="tr-TR" dirty="0">
                <a:latin typeface="Times New Roman"/>
                <a:ea typeface="Times New Roman"/>
              </a:rPr>
              <a:t> </a:t>
            </a:r>
            <a:endParaRPr lang="tr-TR" dirty="0" smtClean="0">
              <a:latin typeface="Times New Roman"/>
              <a:ea typeface="Times New Roman"/>
            </a:endParaRPr>
          </a:p>
          <a:p>
            <a:r>
              <a:rPr lang="tr-TR" b="1" dirty="0" smtClean="0">
                <a:solidFill>
                  <a:schemeClr val="accent6">
                    <a:lumMod val="75000"/>
                  </a:schemeClr>
                </a:solidFill>
                <a:latin typeface="Times New Roman"/>
                <a:ea typeface="Times New Roman"/>
              </a:rPr>
              <a:t>Keçi </a:t>
            </a:r>
            <a:r>
              <a:rPr lang="tr-TR" b="1" dirty="0">
                <a:solidFill>
                  <a:schemeClr val="accent6">
                    <a:lumMod val="75000"/>
                  </a:schemeClr>
                </a:solidFill>
                <a:latin typeface="Times New Roman"/>
                <a:ea typeface="Times New Roman"/>
              </a:rPr>
              <a:t>türünde </a:t>
            </a:r>
            <a:r>
              <a:rPr lang="tr-TR" b="1" dirty="0" err="1">
                <a:solidFill>
                  <a:schemeClr val="accent6">
                    <a:lumMod val="75000"/>
                  </a:schemeClr>
                </a:solidFill>
                <a:latin typeface="Times New Roman"/>
                <a:ea typeface="Times New Roman"/>
              </a:rPr>
              <a:t>Saanen</a:t>
            </a:r>
            <a:r>
              <a:rPr lang="tr-TR" b="1" dirty="0">
                <a:solidFill>
                  <a:schemeClr val="accent6">
                    <a:lumMod val="75000"/>
                  </a:schemeClr>
                </a:solidFill>
                <a:latin typeface="Times New Roman"/>
                <a:ea typeface="Times New Roman"/>
              </a:rPr>
              <a:t>, </a:t>
            </a:r>
            <a:r>
              <a:rPr lang="tr-TR" b="1" dirty="0" err="1">
                <a:solidFill>
                  <a:schemeClr val="accent6">
                    <a:lumMod val="75000"/>
                  </a:schemeClr>
                </a:solidFill>
                <a:latin typeface="Times New Roman"/>
                <a:ea typeface="Times New Roman"/>
              </a:rPr>
              <a:t>Toggenburg</a:t>
            </a:r>
            <a:r>
              <a:rPr lang="tr-TR" b="1" dirty="0">
                <a:solidFill>
                  <a:schemeClr val="accent6">
                    <a:lumMod val="75000"/>
                  </a:schemeClr>
                </a:solidFill>
                <a:latin typeface="Times New Roman"/>
                <a:ea typeface="Times New Roman"/>
              </a:rPr>
              <a:t> ırkları </a:t>
            </a:r>
            <a:r>
              <a:rPr lang="tr-TR" b="1" dirty="0">
                <a:solidFill>
                  <a:schemeClr val="accent6">
                    <a:lumMod val="75000"/>
                  </a:schemeClr>
                </a:solidFill>
                <a:effectLst>
                  <a:glow rad="228600">
                    <a:schemeClr val="accent5">
                      <a:satMod val="175000"/>
                      <a:alpha val="40000"/>
                    </a:schemeClr>
                  </a:glow>
                </a:effectLst>
                <a:latin typeface="Times New Roman"/>
                <a:ea typeface="Times New Roman"/>
              </a:rPr>
              <a:t>süt</a:t>
            </a:r>
            <a:r>
              <a:rPr lang="tr-TR" b="1" dirty="0">
                <a:solidFill>
                  <a:schemeClr val="accent6">
                    <a:lumMod val="75000"/>
                  </a:schemeClr>
                </a:solidFill>
                <a:latin typeface="Times New Roman"/>
                <a:ea typeface="Times New Roman"/>
              </a:rPr>
              <a:t> verimi,</a:t>
            </a:r>
            <a:r>
              <a:rPr lang="tr-TR" dirty="0">
                <a:latin typeface="Times New Roman"/>
                <a:ea typeface="Times New Roman"/>
              </a:rPr>
              <a:t> </a:t>
            </a:r>
            <a:r>
              <a:rPr lang="tr-TR" b="1" dirty="0" err="1">
                <a:solidFill>
                  <a:schemeClr val="accent4"/>
                </a:solidFill>
                <a:latin typeface="Times New Roman"/>
                <a:ea typeface="Times New Roman"/>
              </a:rPr>
              <a:t>Boer</a:t>
            </a:r>
            <a:r>
              <a:rPr lang="tr-TR" b="1" dirty="0">
                <a:solidFill>
                  <a:schemeClr val="accent4"/>
                </a:solidFill>
                <a:latin typeface="Times New Roman"/>
                <a:ea typeface="Times New Roman"/>
              </a:rPr>
              <a:t> ırkı </a:t>
            </a:r>
            <a:r>
              <a:rPr lang="tr-TR" b="1" dirty="0">
                <a:solidFill>
                  <a:schemeClr val="accent4"/>
                </a:solidFill>
                <a:effectLst>
                  <a:glow rad="228600">
                    <a:schemeClr val="accent5">
                      <a:satMod val="175000"/>
                      <a:alpha val="40000"/>
                    </a:schemeClr>
                  </a:glow>
                </a:effectLst>
                <a:latin typeface="Times New Roman"/>
                <a:ea typeface="Times New Roman"/>
              </a:rPr>
              <a:t>et</a:t>
            </a:r>
            <a:r>
              <a:rPr lang="tr-TR" b="1" dirty="0">
                <a:solidFill>
                  <a:schemeClr val="accent4"/>
                </a:solidFill>
                <a:latin typeface="Times New Roman"/>
                <a:ea typeface="Times New Roman"/>
              </a:rPr>
              <a:t> verimi; </a:t>
            </a:r>
            <a:endParaRPr lang="tr-TR" b="1" dirty="0" smtClean="0">
              <a:solidFill>
                <a:schemeClr val="accent4"/>
              </a:solidFill>
              <a:latin typeface="Times New Roman"/>
              <a:ea typeface="Times New Roman"/>
            </a:endParaRPr>
          </a:p>
          <a:p>
            <a:r>
              <a:rPr lang="tr-TR" b="1" dirty="0" smtClean="0">
                <a:solidFill>
                  <a:srgbClr val="7030A0"/>
                </a:solidFill>
                <a:latin typeface="Times New Roman"/>
                <a:ea typeface="Times New Roman"/>
              </a:rPr>
              <a:t>Tavuklarda </a:t>
            </a:r>
            <a:r>
              <a:rPr lang="tr-TR" b="1" dirty="0" err="1">
                <a:solidFill>
                  <a:srgbClr val="7030A0"/>
                </a:solidFill>
                <a:latin typeface="Times New Roman"/>
                <a:ea typeface="Times New Roman"/>
              </a:rPr>
              <a:t>Leghorn</a:t>
            </a:r>
            <a:r>
              <a:rPr lang="tr-TR" b="1" dirty="0">
                <a:solidFill>
                  <a:srgbClr val="7030A0"/>
                </a:solidFill>
                <a:latin typeface="Times New Roman"/>
                <a:ea typeface="Times New Roman"/>
              </a:rPr>
              <a:t>, </a:t>
            </a:r>
            <a:r>
              <a:rPr lang="tr-TR" b="1" dirty="0" err="1">
                <a:solidFill>
                  <a:srgbClr val="7030A0"/>
                </a:solidFill>
                <a:latin typeface="Times New Roman"/>
                <a:ea typeface="Times New Roman"/>
              </a:rPr>
              <a:t>Minorca</a:t>
            </a:r>
            <a:r>
              <a:rPr lang="tr-TR" b="1" dirty="0">
                <a:solidFill>
                  <a:srgbClr val="7030A0"/>
                </a:solidFill>
                <a:latin typeface="Times New Roman"/>
                <a:ea typeface="Times New Roman"/>
              </a:rPr>
              <a:t> </a:t>
            </a:r>
            <a:r>
              <a:rPr lang="tr-TR" b="1" dirty="0">
                <a:solidFill>
                  <a:srgbClr val="7030A0"/>
                </a:solidFill>
                <a:effectLst>
                  <a:glow rad="228600">
                    <a:schemeClr val="accent5">
                      <a:satMod val="175000"/>
                      <a:alpha val="40000"/>
                    </a:schemeClr>
                  </a:glow>
                </a:effectLst>
                <a:latin typeface="Times New Roman"/>
                <a:ea typeface="Times New Roman"/>
              </a:rPr>
              <a:t>yumurta</a:t>
            </a:r>
            <a:r>
              <a:rPr lang="tr-TR" b="1" dirty="0">
                <a:solidFill>
                  <a:srgbClr val="7030A0"/>
                </a:solidFill>
                <a:latin typeface="Times New Roman"/>
                <a:ea typeface="Times New Roman"/>
              </a:rPr>
              <a:t> verimi, </a:t>
            </a:r>
            <a:r>
              <a:rPr lang="tr-TR" b="1" dirty="0" err="1">
                <a:solidFill>
                  <a:srgbClr val="7030A0"/>
                </a:solidFill>
                <a:latin typeface="Times New Roman"/>
                <a:ea typeface="Times New Roman"/>
              </a:rPr>
              <a:t>Cornish</a:t>
            </a:r>
            <a:r>
              <a:rPr lang="tr-TR" b="1" dirty="0">
                <a:solidFill>
                  <a:srgbClr val="7030A0"/>
                </a:solidFill>
                <a:latin typeface="Times New Roman"/>
                <a:ea typeface="Times New Roman"/>
              </a:rPr>
              <a:t>, Brahma </a:t>
            </a:r>
            <a:r>
              <a:rPr lang="tr-TR" b="1" dirty="0">
                <a:solidFill>
                  <a:srgbClr val="7030A0"/>
                </a:solidFill>
                <a:effectLst>
                  <a:glow rad="228600">
                    <a:schemeClr val="accent5">
                      <a:satMod val="175000"/>
                      <a:alpha val="40000"/>
                    </a:schemeClr>
                  </a:glow>
                </a:effectLst>
                <a:latin typeface="Times New Roman"/>
                <a:ea typeface="Times New Roman"/>
              </a:rPr>
              <a:t>et</a:t>
            </a:r>
            <a:r>
              <a:rPr lang="tr-TR" b="1" dirty="0">
                <a:solidFill>
                  <a:srgbClr val="7030A0"/>
                </a:solidFill>
                <a:latin typeface="Times New Roman"/>
                <a:ea typeface="Times New Roman"/>
              </a:rPr>
              <a:t> verimi yönünde geliştirilmiş tek yönlü ırklardır.</a:t>
            </a:r>
            <a:endParaRPr lang="tr-TR" b="1" dirty="0">
              <a:solidFill>
                <a:srgbClr val="7030A0"/>
              </a:solidFill>
              <a:latin typeface="Times"/>
              <a:ea typeface="Times New Roman"/>
            </a:endParaRPr>
          </a:p>
          <a:p>
            <a:endParaRPr lang="tr-TR" dirty="0"/>
          </a:p>
        </p:txBody>
      </p:sp>
      <p:sp>
        <p:nvSpPr>
          <p:cNvPr id="2" name="1 Başlık"/>
          <p:cNvSpPr>
            <a:spLocks noGrp="1"/>
          </p:cNvSpPr>
          <p:nvPr>
            <p:ph type="title"/>
          </p:nvPr>
        </p:nvSpPr>
        <p:spPr/>
        <p:txBody>
          <a:bodyPr/>
          <a:lstStyle/>
          <a:p>
            <a:endParaRPr lang="tr-T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168</TotalTime>
  <Words>2193</Words>
  <Application>Microsoft Office PowerPoint</Application>
  <PresentationFormat>Ekran Gösterisi (4:3)</PresentationFormat>
  <Paragraphs>100</Paragraphs>
  <Slides>34</Slides>
  <Notes>0</Notes>
  <HiddenSlides>21</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34</vt:i4>
      </vt:variant>
    </vt:vector>
  </HeadingPairs>
  <TitlesOfParts>
    <vt:vector size="40" baseType="lpstr">
      <vt:lpstr>Arial</vt:lpstr>
      <vt:lpstr>Candara</vt:lpstr>
      <vt:lpstr>Symbol</vt:lpstr>
      <vt:lpstr>Times</vt:lpstr>
      <vt:lpstr>Times New Roman</vt:lpstr>
      <vt:lpstr>Dalga Biçimi</vt:lpstr>
      <vt:lpstr>IRKLARIN SINIFLANDIRILMASI</vt:lpstr>
      <vt:lpstr>PowerPoint Sunusu</vt:lpstr>
      <vt:lpstr>PowerPoint Sunusu</vt:lpstr>
      <vt:lpstr>Ekonomik Önemlerine Göre Sınıflandırma</vt:lpstr>
      <vt:lpstr>b) Islah Edilmiş Yerli Irklar : </vt:lpstr>
      <vt:lpstr>PowerPoint Sunusu</vt:lpstr>
      <vt:lpstr>Verim Yönlerine Göre Sınıflandırma</vt:lpstr>
      <vt:lpstr>PowerPoint Sunusu</vt:lpstr>
      <vt:lpstr>PowerPoint Sunusu</vt:lpstr>
      <vt:lpstr>PowerPoint Sunusu</vt:lpstr>
      <vt:lpstr>PowerPoint Sunusu</vt:lpstr>
      <vt:lpstr>Sığırla İlgili terimler ve tanımlar  </vt:lpstr>
      <vt:lpstr>Koyunlarla İlgili terimler ve tanımlar  </vt:lpstr>
      <vt:lpstr>TÜRKİYEDE YETİŞTİRİLEN SIĞIRLARLA İLGİLİ TANIMLAMALAR</vt:lpstr>
      <vt:lpstr>TÜRKİYE YERLİ SIĞIR IRKLARI      </vt:lpstr>
      <vt:lpstr>PowerPoint Sunusu</vt:lpstr>
      <vt:lpstr>PowerPoint Sunusu</vt:lpstr>
      <vt:lpstr>Doğu Anadolu Kırmızısı: </vt:lpstr>
      <vt:lpstr>Doğu Anadolu Kırmızısı: </vt:lpstr>
      <vt:lpstr>Doğu Anadolu Kırmızısı: </vt:lpstr>
      <vt:lpstr>Boz: </vt:lpstr>
      <vt:lpstr>PowerPoint Sunusu</vt:lpstr>
      <vt:lpstr>Güney Anadolu Sarı-Kırmızısı:</vt:lpstr>
      <vt:lpstr>a. Güney Anadolu Kırmızısı (Kilis Sığırı):</vt:lpstr>
      <vt:lpstr>B. Yerli Güney Sarısı: </vt:lpstr>
      <vt:lpstr>c. Halep (Şam) Sığırı: </vt:lpstr>
      <vt:lpstr>Esmer (Brown Swiss) </vt:lpstr>
      <vt:lpstr>Siyah Alaca: </vt:lpstr>
      <vt:lpstr>Jersey</vt:lpstr>
      <vt:lpstr>Sarı Alaca (Simmental) </vt:lpstr>
      <vt:lpstr>Koyun ırkları</vt:lpstr>
      <vt:lpstr>Akkaraman: </vt:lpstr>
      <vt:lpstr>Morkaraman Koyunu</vt:lpstr>
      <vt:lpstr>DAĞLIÇ</vt:lpstr>
    </vt:vector>
  </TitlesOfParts>
  <Company>Atatürk Üniversitesi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IRKLARIN SINIFLANDIRILMASI</dc:title>
  <dc:creator>raydin</dc:creator>
  <cp:lastModifiedBy>Recep Aydin</cp:lastModifiedBy>
  <cp:revision>22</cp:revision>
  <dcterms:created xsi:type="dcterms:W3CDTF">2012-11-14T20:22:57Z</dcterms:created>
  <dcterms:modified xsi:type="dcterms:W3CDTF">2016-11-22T10:02:14Z</dcterms:modified>
</cp:coreProperties>
</file>