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11" r:id="rId52"/>
    <p:sldId id="306" r:id="rId53"/>
    <p:sldId id="307" r:id="rId54"/>
    <p:sldId id="308" r:id="rId55"/>
    <p:sldId id="309" r:id="rId56"/>
    <p:sldId id="312" r:id="rId57"/>
    <p:sldId id="313" r:id="rId58"/>
    <p:sldId id="314" r:id="rId5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6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B41625-6933-4E9D-9F02-C235300BCE1F}" type="datetimeFigureOut">
              <a:rPr lang="tr-TR" smtClean="0"/>
              <a:pPr/>
              <a:t>15.10.2014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D64683-FF52-45A7-8479-CD0A7BFBE4D4}" type="slidenum">
              <a:rPr lang="tr-TR" smtClean="0"/>
              <a:pPr/>
              <a:t>‹#›</a:t>
            </a:fld>
            <a:endParaRPr lang="tr-TR"/>
          </a:p>
        </p:txBody>
      </p:sp>
    </p:spTree>
    <p:extLst>
      <p:ext uri="{BB962C8B-B14F-4D97-AF65-F5344CB8AC3E}">
        <p14:creationId xmlns:p14="http://schemas.microsoft.com/office/powerpoint/2010/main" val="3842212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9FC9D53-022C-47F6-940A-16002E45C58D}" type="datetime1">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4E321D7-D534-42FE-8E68-A0F2A491B4A8}" type="datetime1">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0D3BAE-54E3-4284-B95C-B219E40474B3}" type="datetime1">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F967A1B-F35F-4225-9D39-5B2454EC3CFF}" type="datetime1">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92540FA-7D01-4A26-A8A4-11C0AF6FB92D}" type="datetime1">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C1082C5-7D53-4551-A959-1D135F0EAD3F}" type="datetime1">
              <a:rPr lang="tr-TR" smtClean="0"/>
              <a:pPr/>
              <a:t>15.10.2014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092090F-37BB-40F5-A732-69688810E686}" type="datetime1">
              <a:rPr lang="tr-TR" smtClean="0"/>
              <a:pPr/>
              <a:t>15.10.2014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313F1E9-E783-40E2-8795-49568F909BA6}" type="datetime1">
              <a:rPr lang="tr-TR" smtClean="0"/>
              <a:pPr/>
              <a:t>15.10.2014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E6F03D6-9146-47A6-BDDC-C53FE127293E}" type="datetime1">
              <a:rPr lang="tr-TR" smtClean="0"/>
              <a:pPr/>
              <a:t>15.10.2014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B005F4D-6CF0-4E7D-B673-CCB489968763}" type="datetime1">
              <a:rPr lang="tr-TR" smtClean="0"/>
              <a:pPr/>
              <a:t>15.10.2014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D3165A1-91B8-4790-BD06-4C11C1BADA00}" type="datetime1">
              <a:rPr lang="tr-TR" smtClean="0"/>
              <a:pPr/>
              <a:t>15.10.2014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3773418-48C1-4855-B077-E9ABDEB582B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4C28B-539C-4C0E-A975-3F98AA32AA32}" type="datetime1">
              <a:rPr lang="tr-TR" smtClean="0"/>
              <a:pPr/>
              <a:t>15.10.2014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73418-48C1-4855-B077-E9ABDEB582B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a:t>TÜRKİYE'DE HAYVANCILIK</a:t>
            </a:r>
            <a:endParaRPr lang="tr-TR" dirty="0"/>
          </a:p>
        </p:txBody>
      </p:sp>
      <p:sp>
        <p:nvSpPr>
          <p:cNvPr id="3" name="2 Alt Başlık"/>
          <p:cNvSpPr>
            <a:spLocks noGrp="1"/>
          </p:cNvSpPr>
          <p:nvPr>
            <p:ph type="subTitle" idx="1"/>
          </p:nvPr>
        </p:nvSpPr>
        <p:spPr/>
        <p:txBody>
          <a:bodyPr/>
          <a:lstStyle/>
          <a:p>
            <a:endParaRPr lang="tr-TR"/>
          </a:p>
        </p:txBody>
      </p:sp>
      <p:sp>
        <p:nvSpPr>
          <p:cNvPr id="4" name="3 Slayt Numarası Yer Tutucusu"/>
          <p:cNvSpPr>
            <a:spLocks noGrp="1"/>
          </p:cNvSpPr>
          <p:nvPr>
            <p:ph type="sldNum" sz="quarter" idx="12"/>
          </p:nvPr>
        </p:nvSpPr>
        <p:spPr/>
        <p:txBody>
          <a:bodyPr/>
          <a:lstStyle/>
          <a:p>
            <a:fld id="{E3773418-48C1-4855-B077-E9ABDEB582BE}"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2.</a:t>
            </a:r>
            <a:r>
              <a:rPr lang="tr-TR" dirty="0"/>
              <a:t> Türkiye'de devlet tarafından çok eskiden beri üreticiyi teşvik için pamuk, tütün, fındık ve buğday gibi ürünlere </a:t>
            </a:r>
            <a:r>
              <a:rPr lang="tr-TR" b="1" dirty="0"/>
              <a:t>taban fiyatlar </a:t>
            </a:r>
            <a:r>
              <a:rPr lang="tr-TR" dirty="0"/>
              <a:t>uygulanmıştır. Halbuki hayvansal ürünlerde yakın zamana kadar aksi bir uygulamaya yer verilmiş, et ve süt gibi hayvansal ürünlerin fiyatlarına </a:t>
            </a:r>
            <a:r>
              <a:rPr lang="tr-TR" b="1" dirty="0"/>
              <a:t>narh</a:t>
            </a:r>
            <a:r>
              <a:rPr lang="tr-TR" dirty="0"/>
              <a:t> konmuştur. </a:t>
            </a:r>
          </a:p>
        </p:txBody>
      </p:sp>
      <p:sp>
        <p:nvSpPr>
          <p:cNvPr id="4" name="3 Slayt Numarası Yer Tutucusu"/>
          <p:cNvSpPr>
            <a:spLocks noGrp="1"/>
          </p:cNvSpPr>
          <p:nvPr>
            <p:ph type="sldNum" sz="quarter" idx="12"/>
          </p:nvPr>
        </p:nvSpPr>
        <p:spPr/>
        <p:txBody>
          <a:bodyPr/>
          <a:lstStyle/>
          <a:p>
            <a:fld id="{E3773418-48C1-4855-B077-E9ABDEB582BE}"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latin typeface="Times New Roman"/>
                <a:ea typeface="Times New Roman"/>
              </a:rPr>
              <a:t>Hayvansal ürünler için taban fiyat ve destekleme alımı uygulanmaması </a:t>
            </a:r>
            <a:r>
              <a:rPr lang="tr-TR" b="1" dirty="0" smtClean="0">
                <a:latin typeface="Times New Roman"/>
                <a:ea typeface="Times New Roman"/>
              </a:rPr>
              <a:t>üretici ile tüketici arasında uzun bir pazarlama zincirinin </a:t>
            </a:r>
            <a:r>
              <a:rPr lang="tr-TR" dirty="0" smtClean="0">
                <a:latin typeface="Times New Roman"/>
                <a:ea typeface="Times New Roman"/>
              </a:rPr>
              <a:t>oluşmasına sebep olmuştur. </a:t>
            </a:r>
          </a:p>
          <a:p>
            <a:r>
              <a:rPr lang="tr-TR" dirty="0" smtClean="0">
                <a:latin typeface="Times New Roman"/>
                <a:ea typeface="Times New Roman"/>
              </a:rPr>
              <a:t>Böylece tüketicinin et, süt gibi ürünlerin her </a:t>
            </a:r>
            <a:r>
              <a:rPr lang="tr-TR" dirty="0" err="1" smtClean="0">
                <a:latin typeface="Times New Roman"/>
                <a:ea typeface="Times New Roman"/>
              </a:rPr>
              <a:t>kg.'na</a:t>
            </a:r>
            <a:r>
              <a:rPr lang="tr-TR" dirty="0" smtClean="0">
                <a:latin typeface="Times New Roman"/>
                <a:ea typeface="Times New Roman"/>
              </a:rPr>
              <a:t> ödediği paranın ancak % 35-40'ı üreticiye yansıyabilmiştir. Bu oran Fransa'da % 57, B. Almanya'da % 60, İtalya'da % 66 ve Hollanda'da % 74 civarındadır.</a:t>
            </a:r>
            <a:endParaRPr lang="tr-TR" dirty="0" smtClean="0">
              <a:latin typeface="Times"/>
              <a:ea typeface="Times New Roman"/>
            </a:endParaRP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301208"/>
            <a:ext cx="3970784" cy="824955"/>
          </a:xfrm>
        </p:spPr>
        <p:txBody>
          <a:bodyPr>
            <a:normAutofit fontScale="62500" lnSpcReduction="20000"/>
          </a:bodyPr>
          <a:lstStyle/>
          <a:p>
            <a:r>
              <a:rPr lang="tr-TR" dirty="0" smtClean="0">
                <a:latin typeface="Times New Roman"/>
                <a:ea typeface="Times New Roman"/>
              </a:rPr>
              <a:t>Türkiye’de kasaplık canlı hayvan </a:t>
            </a:r>
          </a:p>
          <a:p>
            <a:pPr>
              <a:buNone/>
            </a:pPr>
            <a:r>
              <a:rPr lang="tr-TR" dirty="0" smtClean="0">
                <a:latin typeface="Times New Roman"/>
                <a:ea typeface="Times New Roman"/>
              </a:rPr>
              <a:t>ve et pazarlama kanalları</a:t>
            </a:r>
            <a:endParaRPr lang="tr-TR" dirty="0"/>
          </a:p>
        </p:txBody>
      </p:sp>
      <p:pic>
        <p:nvPicPr>
          <p:cNvPr id="20482" name="Picture 2"/>
          <p:cNvPicPr>
            <a:picLocks noChangeAspect="1" noChangeArrowheads="1"/>
          </p:cNvPicPr>
          <p:nvPr/>
        </p:nvPicPr>
        <p:blipFill>
          <a:blip r:embed="rId2" cstate="print"/>
          <a:srcRect/>
          <a:stretch>
            <a:fillRect/>
          </a:stretch>
        </p:blipFill>
        <p:spPr bwMode="auto">
          <a:xfrm>
            <a:off x="167589" y="548680"/>
            <a:ext cx="8652883" cy="4464496"/>
          </a:xfrm>
          <a:prstGeom prst="rect">
            <a:avLst/>
          </a:prstGeom>
          <a:noFill/>
          <a:ln w="9525">
            <a:noFill/>
            <a:miter lim="800000"/>
            <a:headEnd/>
            <a:tailEnd/>
          </a:ln>
        </p:spPr>
      </p:pic>
      <p:sp>
        <p:nvSpPr>
          <p:cNvPr id="6" name="2 İçerik Yer Tutucusu"/>
          <p:cNvSpPr txBox="1">
            <a:spLocks/>
          </p:cNvSpPr>
          <p:nvPr/>
        </p:nvSpPr>
        <p:spPr>
          <a:xfrm>
            <a:off x="4572000" y="5301208"/>
            <a:ext cx="3970784" cy="824955"/>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tr-TR" sz="2000" dirty="0"/>
              <a:t>Türkiye’de süt ve süt </a:t>
            </a:r>
            <a:r>
              <a:rPr lang="tr-TR" sz="2000" dirty="0" smtClean="0"/>
              <a:t>mamulleri </a:t>
            </a:r>
            <a:r>
              <a:rPr lang="tr-TR" sz="2000" dirty="0" smtClean="0">
                <a:latin typeface="Times New Roman"/>
                <a:ea typeface="Times New Roman"/>
              </a:rPr>
              <a:t>pazarlama kanalları</a:t>
            </a:r>
            <a:endParaRPr kumimoji="0" lang="tr-TR"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4 Slayt Numarası Yer Tutucusu"/>
          <p:cNvSpPr>
            <a:spLocks noGrp="1"/>
          </p:cNvSpPr>
          <p:nvPr>
            <p:ph type="sldNum" sz="quarter" idx="12"/>
          </p:nvPr>
        </p:nvSpPr>
        <p:spPr/>
        <p:txBody>
          <a:bodyPr/>
          <a:lstStyle/>
          <a:p>
            <a:fld id="{E3773418-48C1-4855-B077-E9ABDEB582BE}"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r>
              <a:rPr lang="tr-TR" dirty="0" smtClean="0"/>
              <a:t>3. Ülkemizde </a:t>
            </a:r>
            <a:r>
              <a:rPr lang="tr-TR" dirty="0"/>
              <a:t>hayvansal ürün fiyatlarıyla ilgili diğer bir problem de</a:t>
            </a:r>
            <a:r>
              <a:rPr lang="tr-TR" b="1" dirty="0"/>
              <a:t> bitkisel ürünlerle hayvansal ürünler arasındaki fiyat dengesizliğidir.</a:t>
            </a:r>
            <a:r>
              <a:rPr lang="tr-TR" dirty="0"/>
              <a:t> Özellikle zaman zaman meydana gelen kuraklıklar ve uzun süren şiddetli kışlar sebebiyle yeterince yemin sağlanamadığı durumlarda, hayvanların toplu halde ve çok düşük fiyatlarla elden çıkarılma zorunluluğunda bu dengesizlik çok daha belirgin bir hale gelmektedir</a:t>
            </a:r>
          </a:p>
        </p:txBody>
      </p:sp>
      <p:sp>
        <p:nvSpPr>
          <p:cNvPr id="4" name="3 Slayt Numarası Yer Tutucusu"/>
          <p:cNvSpPr>
            <a:spLocks noGrp="1"/>
          </p:cNvSpPr>
          <p:nvPr>
            <p:ph type="sldNum" sz="quarter" idx="12"/>
          </p:nvPr>
        </p:nvSpPr>
        <p:spPr/>
        <p:txBody>
          <a:bodyPr/>
          <a:lstStyle/>
          <a:p>
            <a:fld id="{E3773418-48C1-4855-B077-E9ABDEB582BE}"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Yetersiz </a:t>
            </a:r>
            <a:r>
              <a:rPr lang="tr-TR" dirty="0"/>
              <a:t>hayvansal ürün fiyatları bugüne kadar Türkiye </a:t>
            </a:r>
            <a:r>
              <a:rPr lang="tr-TR" b="1" dirty="0"/>
              <a:t>hayvancılığının gelişmesini engelleyen faktörlerin </a:t>
            </a:r>
            <a:r>
              <a:rPr lang="tr-TR" dirty="0"/>
              <a:t>başında yer almıştır. </a:t>
            </a:r>
            <a:endParaRPr lang="tr-TR" dirty="0" smtClean="0"/>
          </a:p>
          <a:p>
            <a:r>
              <a:rPr lang="tr-TR" dirty="0" smtClean="0"/>
              <a:t>Hayvancılığımızın </a:t>
            </a:r>
            <a:r>
              <a:rPr lang="tr-TR" dirty="0"/>
              <a:t>aleyhine işleyen </a:t>
            </a:r>
            <a:r>
              <a:rPr lang="tr-TR" b="1" dirty="0"/>
              <a:t>bu durumu ortadan kaldırmak için hayvansal ürünlerde</a:t>
            </a:r>
            <a:r>
              <a:rPr lang="tr-TR" dirty="0"/>
              <a:t>, bitkisel ürünlerdeki gibi </a:t>
            </a:r>
            <a:r>
              <a:rPr lang="tr-TR" b="1" dirty="0"/>
              <a:t>dengeli fiyat uygulamalarına gidilmesi</a:t>
            </a:r>
            <a:r>
              <a:rPr lang="tr-TR" dirty="0"/>
              <a:t>, </a:t>
            </a:r>
            <a:r>
              <a:rPr lang="tr-TR" b="1" dirty="0"/>
              <a:t>kritik dönemlerde destekleme alımları yapılması,</a:t>
            </a:r>
            <a:r>
              <a:rPr lang="tr-TR" dirty="0"/>
              <a:t> bunun dışında </a:t>
            </a:r>
            <a:r>
              <a:rPr lang="tr-TR" b="1" dirty="0"/>
              <a:t>fiyatların serbest bir şekilde oluşma imkânlarının yaratılması</a:t>
            </a:r>
            <a:r>
              <a:rPr lang="tr-TR" dirty="0"/>
              <a:t> gerekmektedir. </a:t>
            </a:r>
            <a:endParaRPr lang="tr-TR" dirty="0" smtClean="0"/>
          </a:p>
          <a:p>
            <a:r>
              <a:rPr lang="tr-TR" dirty="0" smtClean="0"/>
              <a:t>Ayrıca</a:t>
            </a:r>
            <a:r>
              <a:rPr lang="tr-TR" dirty="0"/>
              <a:t>, Et ve Balık Kurumu, Süt Endüstrisi Kurumu ile Yapağı ve Tiftik A.Ş. gibi kuruluşların ülke çapında etkili olacak duruma getirilmeleri tesislerden daha fazla yararlanabilmek için mevcut </a:t>
            </a:r>
            <a:r>
              <a:rPr lang="tr-TR" dirty="0" err="1"/>
              <a:t>sanayii</a:t>
            </a:r>
            <a:r>
              <a:rPr lang="tr-TR" dirty="0"/>
              <a:t> yapısının rasyonalizasyonu gereklidir.</a:t>
            </a:r>
          </a:p>
        </p:txBody>
      </p:sp>
      <p:sp>
        <p:nvSpPr>
          <p:cNvPr id="4" name="3 Slayt Numarası Yer Tutucusu"/>
          <p:cNvSpPr>
            <a:spLocks noGrp="1"/>
          </p:cNvSpPr>
          <p:nvPr>
            <p:ph type="sldNum" sz="quarter" idx="12"/>
          </p:nvPr>
        </p:nvSpPr>
        <p:spPr/>
        <p:txBody>
          <a:bodyPr/>
          <a:lstStyle/>
          <a:p>
            <a:fld id="{E3773418-48C1-4855-B077-E9ABDEB582BE}"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3200" b="1" dirty="0" smtClean="0">
                <a:latin typeface="Times New Roman"/>
                <a:ea typeface="Times New Roman"/>
              </a:rPr>
              <a:t>Finansman Problemi</a:t>
            </a:r>
            <a:endParaRPr lang="tr-TR" sz="3200" dirty="0"/>
          </a:p>
        </p:txBody>
      </p:sp>
      <p:sp>
        <p:nvSpPr>
          <p:cNvPr id="3" name="2 İçerik Yer Tutucusu"/>
          <p:cNvSpPr>
            <a:spLocks noGrp="1"/>
          </p:cNvSpPr>
          <p:nvPr>
            <p:ph idx="1"/>
          </p:nvPr>
        </p:nvSpPr>
        <p:spPr>
          <a:xfrm>
            <a:off x="395536" y="1196752"/>
            <a:ext cx="8496944" cy="4896544"/>
          </a:xfrm>
        </p:spPr>
        <p:txBody>
          <a:bodyPr>
            <a:noAutofit/>
          </a:bodyPr>
          <a:lstStyle/>
          <a:p>
            <a:r>
              <a:rPr lang="tr-TR" sz="2000" dirty="0" smtClean="0"/>
              <a:t>Hayvancılığın tarım sektörü içindeki payının çeşitli yıllarda % 30-35 arasında olduğu dikkate alınırsa, </a:t>
            </a:r>
          </a:p>
          <a:p>
            <a:pPr marL="514350" indent="-514350">
              <a:buFont typeface="+mj-lt"/>
              <a:buAutoNum type="arabicPeriod"/>
            </a:pPr>
            <a:r>
              <a:rPr lang="tr-TR" sz="2000" dirty="0" smtClean="0"/>
              <a:t>Hayvancılık için verilen kredi miktarının çok yetersiz olduğu ortaya çıkar. Ayrıca, </a:t>
            </a:r>
            <a:r>
              <a:rPr lang="tr-TR" sz="2000" b="1" dirty="0" smtClean="0"/>
              <a:t>kredi faizleri oldukça yüksek</a:t>
            </a:r>
            <a:r>
              <a:rPr lang="tr-TR" sz="2000" dirty="0" smtClean="0"/>
              <a:t> olup, bugün mevcut hayvancılık politikaları çerçevesinde yetiştiricinin ödeme gücünü aşmaktadır. </a:t>
            </a:r>
          </a:p>
          <a:p>
            <a:pPr marL="514350" indent="-514350">
              <a:buFont typeface="+mj-lt"/>
              <a:buAutoNum type="arabicPeriod"/>
            </a:pPr>
            <a:r>
              <a:rPr lang="tr-TR" sz="2000" dirty="0" smtClean="0"/>
              <a:t>Keza, Ziraat Bankası tarafından verilen yüksek faizli ve yetersiz kredinin önemli bir kısmı </a:t>
            </a:r>
            <a:r>
              <a:rPr lang="tr-TR" sz="2000" b="1" dirty="0" smtClean="0"/>
              <a:t>kontrolsüzlük nedeniyle hayvancılık dışı faaliyetlerde kullanılmaktadır. </a:t>
            </a:r>
            <a:r>
              <a:rPr lang="tr-TR" sz="2000" dirty="0" smtClean="0"/>
              <a:t>Halbuki, kontrollü hayvancılık kredileri işletmesinde hayvancılıkla uğraşanlara yapacakları projeye göre verilmelidir. </a:t>
            </a:r>
          </a:p>
          <a:p>
            <a:pPr marL="514350" indent="-514350">
              <a:buFont typeface="+mj-lt"/>
              <a:buAutoNum type="arabicPeriod"/>
            </a:pPr>
            <a:r>
              <a:rPr lang="tr-TR" sz="2000" b="1" dirty="0" smtClean="0"/>
              <a:t>Hayvancılık kredilerinin kapsamına sadece besicilik ve hayvancılık tesis kredilerinin alınması </a:t>
            </a:r>
            <a:r>
              <a:rPr lang="tr-TR" sz="2000" dirty="0" smtClean="0"/>
              <a:t>da yanlış ve eksik bir uygulamadır. Islah edilmiş hayvan ırklarının geliştirilmesi, tanıtılması, yayılması, yerli ırkların verim özelliklerinin iyileştirilmesi konularının da kredi kapsamına alınması gerekir. Son yıllarda bu yönde başlatılan uygulamalar sevinç vericidir.</a:t>
            </a:r>
          </a:p>
          <a:p>
            <a:endParaRPr lang="tr-TR" sz="2000"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marL="514350" indent="-514350">
              <a:buNone/>
            </a:pPr>
            <a:r>
              <a:rPr lang="tr-TR" dirty="0" smtClean="0"/>
              <a:t>4. Hayvancılık alanına ayrılan yatırım miktarları yetersizdir. </a:t>
            </a:r>
          </a:p>
          <a:p>
            <a:pPr marL="514350" indent="-514350">
              <a:buNone/>
            </a:pPr>
            <a:r>
              <a:rPr lang="tr-TR" dirty="0" smtClean="0"/>
              <a:t>Özellikle yatırımların yetersizliği nedeni ile hayvancılık sektörünün dayanağı olan et kombinaları, süt fabrikaları, yem fabrikaları ve diğer pazarlama tesisleri hayvancılık sektörünün ihtiyacını karşılayacak sayı ve seviyeye ulaşamamıştır.</a:t>
            </a:r>
          </a:p>
          <a:p>
            <a:pPr marL="514350" indent="-514350">
              <a:buNone/>
            </a:pP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Uygun olmayan bu ekonomik şartlar hayvan yetiştiricisini doğrudan etkileyerek onun teşebbüs gücünü azaltmış, devlet kuruluşlarında geliştirilen yüksek verimli hayvan tiplerinin yetiştiriciye intikalini zorlaştırmış ve neticede hayvancılığımızın gelişmesine olumsuz etkiler yapmıştır. </a:t>
            </a:r>
          </a:p>
          <a:p>
            <a:r>
              <a:rPr lang="tr-TR" dirty="0" smtClean="0"/>
              <a:t>Bu olumsuz etkilerin ortadan kalkması, hayvancılığa ayrılan kredi ve yatırım oranlarının artması ve bunların planlı bir şekilde kullanılması ile sağlanabilir.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Hayvan Besleme ve Yemle İlgili Problemler</a:t>
            </a:r>
            <a:endParaRPr lang="tr-TR" dirty="0"/>
          </a:p>
        </p:txBody>
      </p:sp>
      <p:sp>
        <p:nvSpPr>
          <p:cNvPr id="3" name="2 İçerik Yer Tutucusu"/>
          <p:cNvSpPr>
            <a:spLocks noGrp="1"/>
          </p:cNvSpPr>
          <p:nvPr>
            <p:ph idx="1"/>
          </p:nvPr>
        </p:nvSpPr>
        <p:spPr/>
        <p:txBody>
          <a:bodyPr>
            <a:normAutofit fontScale="92500"/>
          </a:bodyPr>
          <a:lstStyle/>
          <a:p>
            <a:r>
              <a:rPr lang="tr-TR" dirty="0" smtClean="0"/>
              <a:t>Modern, teknik ve kârlı bir hayvansal üretim için verim potansiyeli yüksek hayvanlara sahip olmanın yanında bunların belli prensiplere göre beslenmeleri de büyük önem taşımaktadır.  </a:t>
            </a:r>
          </a:p>
          <a:p>
            <a:r>
              <a:rPr lang="tr-TR" dirty="0" smtClean="0"/>
              <a:t>Yani, hayvanlarda verim genetik ve çevre olmak üzere iki faktörün etkisi altındadır. Genetik yapının izin verebildiği ölçüde verim alabilmek için çevre faktörleri içinde en önemli rolü hayvanların beslenme ve yemlenmesi oynar. </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Bunlardan beslenme, gıda maddelerinin canlı tarafından alınıp kullanıldıktan sonra artık ürünlerin vücuttan atılmasına kadar geçen süre içinde uğradığı sindirim, </a:t>
            </a:r>
            <a:r>
              <a:rPr lang="tr-TR" dirty="0" err="1" smtClean="0"/>
              <a:t>absorbsiyon</a:t>
            </a:r>
            <a:r>
              <a:rPr lang="tr-TR" dirty="0" smtClean="0"/>
              <a:t>, dolaşım, solunum ve boşaltım gibi birçok mekanik, fiziksel, kimyasal ve fizikokimyasal olayları kapsayan bir bilim dalıdır. </a:t>
            </a:r>
          </a:p>
          <a:p>
            <a:r>
              <a:rPr lang="tr-TR" dirty="0" smtClean="0"/>
              <a:t>Yemleme ise, beslenme biliminin ışığı altında yedirilecek olan yemlerin ne miktar, ne zaman ve ne şekilde verilmesi gerektiğini öğreten bir sanattır.</a:t>
            </a:r>
          </a:p>
        </p:txBody>
      </p:sp>
      <p:sp>
        <p:nvSpPr>
          <p:cNvPr id="4" name="3 Slayt Numarası Yer Tutucusu"/>
          <p:cNvSpPr>
            <a:spLocks noGrp="1"/>
          </p:cNvSpPr>
          <p:nvPr>
            <p:ph type="sldNum" sz="quarter" idx="12"/>
          </p:nvPr>
        </p:nvSpPr>
        <p:spPr/>
        <p:txBody>
          <a:bodyPr/>
          <a:lstStyle/>
          <a:p>
            <a:fld id="{E3773418-48C1-4855-B077-E9ABDEB582BE}"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Hayvancılığın Türkiye Ekonomisindeki Yeri ve </a:t>
            </a:r>
            <a:r>
              <a:rPr lang="tr-TR" b="1" dirty="0" smtClean="0"/>
              <a:t>Önemi</a:t>
            </a:r>
            <a:endParaRPr lang="tr-TR" dirty="0"/>
          </a:p>
        </p:txBody>
      </p:sp>
      <p:sp>
        <p:nvSpPr>
          <p:cNvPr id="3" name="2 İçerik Yer Tutucusu"/>
          <p:cNvSpPr>
            <a:spLocks noGrp="1"/>
          </p:cNvSpPr>
          <p:nvPr>
            <p:ph idx="1"/>
          </p:nvPr>
        </p:nvSpPr>
        <p:spPr/>
        <p:txBody>
          <a:bodyPr>
            <a:noAutofit/>
          </a:bodyPr>
          <a:lstStyle/>
          <a:p>
            <a:r>
              <a:rPr lang="tr-TR" sz="2000" dirty="0"/>
              <a:t>1980’li yıllara kadar kendine yeterli gıda maddesi üreten 6-7 şanslı ülkeden biri olan Türkiye bugün ithalatçı ülke konumundadır. </a:t>
            </a:r>
            <a:endParaRPr lang="tr-TR" sz="2000" dirty="0" smtClean="0"/>
          </a:p>
          <a:p>
            <a:r>
              <a:rPr lang="tr-TR" sz="2000" dirty="0" smtClean="0"/>
              <a:t>Hızlı </a:t>
            </a:r>
            <a:r>
              <a:rPr lang="tr-TR" sz="2000" dirty="0"/>
              <a:t>nüfus artışı, sanayileşme, yükselen gelir düzeyi hayvansal ürünlere olan talebin giderek artmasına yol açmaktadır. Bu nedenle hayvansal ürün üretimin artırılması zorunludur. Ancak bu şekilde ulusal gelir ve yaşam standardımızda önemli ilerleme sağlanacaktır. </a:t>
            </a:r>
            <a:endParaRPr lang="tr-TR" sz="2000" dirty="0" smtClean="0"/>
          </a:p>
          <a:p>
            <a:r>
              <a:rPr lang="tr-TR" sz="2000" dirty="0" smtClean="0"/>
              <a:t>Çünkü </a:t>
            </a:r>
            <a:r>
              <a:rPr lang="tr-TR" sz="2000" dirty="0"/>
              <a:t>hayvansal ürün miktar ve kalitesini artırıp, işlenmiş ürün haline getirilmesi durumunda ihracat gelirleri de artacaktır. </a:t>
            </a:r>
            <a:endParaRPr lang="tr-TR" sz="2000" dirty="0" smtClean="0"/>
          </a:p>
          <a:p>
            <a:r>
              <a:rPr lang="tr-TR" sz="2000" dirty="0" smtClean="0"/>
              <a:t>Hızlı </a:t>
            </a:r>
            <a:r>
              <a:rPr lang="tr-TR" sz="2000" dirty="0"/>
              <a:t>bir sanayileşme sürecini yaşayan ülkemizde ihraç edilen sanayi ürünleri girdi ve teknoloji açısından henüz büyük ölçüde dışa bağımlıdır. </a:t>
            </a:r>
            <a:endParaRPr lang="tr-TR" sz="2000" dirty="0" smtClean="0"/>
          </a:p>
          <a:p>
            <a:r>
              <a:rPr lang="tr-TR" sz="2000" dirty="0" smtClean="0"/>
              <a:t>Dolayısıyla </a:t>
            </a:r>
            <a:r>
              <a:rPr lang="tr-TR" sz="2000" dirty="0"/>
              <a:t>ihracat arttıkça ithalat da artmaktadır. Bu ise dış borçların ürkütücü boyutlara ulaşmasına sebep olmaktadır. Bu bakımdan ülkeye giren net döviz gelirlerini artırmak ve gelişen sanayi sektörünün dış finansmanını sağlamak için çok fazla dış girdiye ihtiyaç duymayan tarım ve hayvancılık ürünleri ihracatını teşvik edici ve destekleyici politikaların oluşturulması gerekmektedir.</a:t>
            </a:r>
          </a:p>
          <a:p>
            <a:endParaRPr lang="tr-TR" sz="2000"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Hayvan beslenmesinde arpa, mısır, çavdar, yulaf, sorgum, yağlı tohum küspeleri (pamuk tohumu küspesi, ayçiçeği küspesi, soya fasulyesi küspesi, susam küspesi, keten tohumu küspesi) gibi kesif yemlerle; ot, yonca, korunga, fiğ, üçgül, saman, pancar yaprakları ve çeşitli posalar (yaş ve kuru pancar posası) gibi kaba yemler kullanılır. </a:t>
            </a:r>
          </a:p>
          <a:p>
            <a:r>
              <a:rPr lang="tr-TR" dirty="0" smtClean="0"/>
              <a:t>Çayır ve </a:t>
            </a:r>
            <a:r>
              <a:rPr lang="tr-TR" dirty="0" err="1" smtClean="0"/>
              <a:t>mer'alar</a:t>
            </a:r>
            <a:r>
              <a:rPr lang="tr-TR" dirty="0" smtClean="0"/>
              <a:t> da hayvanların kaba yem ihtiyaçlarının önemli bir bölümünü sağlar.</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Hayvansal ürün elde edilmesinde yem giderlerinin toplam giderler içindeki payı yaklaşık % 70 civarındadır. Eğer hayvanlar rasyonel bir beslenmeye tabi tutulmazsa bu oran daha da büyüyüp ürünün maliyetini yükseltebilir. Ayrıca besin maddelerinin hangi yemden daha ucuza sağlanabileceğini bilmek de hayvancılık ekonomisini etkileyen faktörlerden biridir</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Türkiye'de üretilen kesif ve kaba yem miktarı, hayvanların zaman zaman, yaşama paylarına bile yetmemektedir</a:t>
            </a:r>
          </a:p>
          <a:p>
            <a:r>
              <a:rPr lang="tr-TR" dirty="0" smtClean="0"/>
              <a:t>Gerek yağışın düzensiz olması, gerekse sulamanın yeterli olmaması nedeniyle ülkemizde tarımın tabiat şartlarına büyük ölçüde bağımlılığı devam etmektedir. </a:t>
            </a:r>
          </a:p>
          <a:p>
            <a:r>
              <a:rPr lang="tr-TR" dirty="0" smtClean="0"/>
              <a:t>Mevcut şartlara uyan yem bitkileri geliştirilip yaygınlaştırılamamıştır. </a:t>
            </a:r>
          </a:p>
          <a:p>
            <a:r>
              <a:rPr lang="tr-TR" dirty="0" smtClean="0"/>
              <a:t>Şartların uygun olduğu bölgelerde de hayvan yemi üretimi münavebe ya da ikinci ürün olarak tarım sistemimize gereği gibi yerleştirilememiştir. </a:t>
            </a:r>
          </a:p>
          <a:p>
            <a:r>
              <a:rPr lang="tr-TR" dirty="0" smtClean="0"/>
              <a:t>Bu durumda, ülke hayvancılığının yem ihtiyacının büyük bir kısmı zayıf ve düşük kaliteli çayır ve </a:t>
            </a:r>
            <a:r>
              <a:rPr lang="tr-TR" dirty="0" err="1" smtClean="0"/>
              <a:t>mer'a</a:t>
            </a:r>
            <a:r>
              <a:rPr lang="tr-TR" dirty="0" smtClean="0"/>
              <a:t> gibi doğal kaynaklardan sağlanmaya çalışıldığından ortaya büyük bir kaba ve kesif yem açığı çıkmaktadır.</a:t>
            </a:r>
          </a:p>
        </p:txBody>
      </p:sp>
      <p:sp>
        <p:nvSpPr>
          <p:cNvPr id="4" name="3 Slayt Numarası Yer Tutucusu"/>
          <p:cNvSpPr>
            <a:spLocks noGrp="1"/>
          </p:cNvSpPr>
          <p:nvPr>
            <p:ph type="sldNum" sz="quarter" idx="12"/>
          </p:nvPr>
        </p:nvSpPr>
        <p:spPr/>
        <p:txBody>
          <a:bodyPr/>
          <a:lstStyle/>
          <a:p>
            <a:fld id="{E3773418-48C1-4855-B077-E9ABDEB582BE}"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Halen ülkemizde 21.795.540 hektar çayır ve </a:t>
            </a:r>
            <a:r>
              <a:rPr lang="tr-TR" dirty="0" err="1" smtClean="0"/>
              <a:t>mer'a</a:t>
            </a:r>
            <a:r>
              <a:rPr lang="tr-TR" dirty="0" smtClean="0"/>
              <a:t> alanı bulunmakta ise de kullanılmakta olan gerçek alan daha azdır (Tablo 28). Türkiye'de kaba yem ihtiyacının </a:t>
            </a:r>
            <a:r>
              <a:rPr lang="tr-TR" b="1" dirty="0" smtClean="0"/>
              <a:t>% 38'ini </a:t>
            </a:r>
            <a:r>
              <a:rPr lang="tr-TR" dirty="0" smtClean="0"/>
              <a:t>çayır-</a:t>
            </a:r>
            <a:r>
              <a:rPr lang="tr-TR" dirty="0" err="1" smtClean="0"/>
              <a:t>mer'a</a:t>
            </a:r>
            <a:r>
              <a:rPr lang="tr-TR" dirty="0" smtClean="0"/>
              <a:t> ve nadas alanları karşılarken AET ülkelerinde kaba yem ihtiyacının </a:t>
            </a:r>
            <a:r>
              <a:rPr lang="tr-TR" b="1" dirty="0" smtClean="0"/>
              <a:t>% 80-90'</a:t>
            </a:r>
            <a:r>
              <a:rPr lang="tr-TR" dirty="0" smtClean="0"/>
              <a:t>ı çayır ve </a:t>
            </a:r>
            <a:r>
              <a:rPr lang="tr-TR" dirty="0" err="1" smtClean="0"/>
              <a:t>mer'alardan</a:t>
            </a:r>
            <a:r>
              <a:rPr lang="tr-TR" dirty="0" smtClean="0"/>
              <a:t> karşılanmaktadır. Bu ülkelerde çok uzun otlatma dönemi yanında çayırlar biçilerek kuru ot ve silaj olarak değerlendirilmektedir.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Hayvanlarda protein ihtiyacının % 70'e yakınını, enerji ihtiyacının % 60'dan fazlasını sağlayan </a:t>
            </a:r>
            <a:r>
              <a:rPr lang="tr-TR" b="1" dirty="0" smtClean="0"/>
              <a:t>çayır-</a:t>
            </a:r>
            <a:r>
              <a:rPr lang="tr-TR" b="1" dirty="0" err="1" smtClean="0"/>
              <a:t>mer'aların</a:t>
            </a:r>
            <a:r>
              <a:rPr lang="tr-TR" dirty="0" smtClean="0"/>
              <a:t> her yıl ortalama 500.000 hektarı </a:t>
            </a:r>
            <a:r>
              <a:rPr lang="tr-TR" b="1" dirty="0" smtClean="0"/>
              <a:t>tarla arazisine</a:t>
            </a:r>
            <a:r>
              <a:rPr lang="tr-TR" dirty="0" smtClean="0"/>
              <a:t> dönüştürülmektedir. Özellikle 1950'den sonra traktör ve demir pullukların artması, artan nüfus ihtiyaçlarını karşılama zorunluluğu, ekonomik şartların baskısı, hayvan yemine oranla tahıl fiyatlarının ani yükselişi, yeni üretim alanları açma zorunluluğu gibi faktörler çayır ve </a:t>
            </a:r>
            <a:r>
              <a:rPr lang="tr-TR" dirty="0" err="1" smtClean="0"/>
              <a:t>mer'aların</a:t>
            </a:r>
            <a:r>
              <a:rPr lang="tr-TR" dirty="0" smtClean="0"/>
              <a:t> kültür sahasına dönüştürülmesinde etkili olmuştur.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1963'de başlayan planlı kalkınma döneminde </a:t>
            </a:r>
            <a:r>
              <a:rPr lang="tr-TR" dirty="0" err="1" smtClean="0"/>
              <a:t>mer'aların</a:t>
            </a:r>
            <a:r>
              <a:rPr lang="tr-TR" dirty="0" smtClean="0"/>
              <a:t> korunması ve geliştirilmesi için tedbirler alınması öngörülmüşse de </a:t>
            </a:r>
            <a:r>
              <a:rPr lang="tr-TR" b="1" dirty="0" smtClean="0"/>
              <a:t>çayır ve </a:t>
            </a:r>
            <a:r>
              <a:rPr lang="tr-TR" b="1" dirty="0" err="1" smtClean="0"/>
              <a:t>mer'a</a:t>
            </a:r>
            <a:r>
              <a:rPr lang="tr-TR" b="1" dirty="0" smtClean="0"/>
              <a:t> alanı tedricen azalmış ve kalitesi kötüleşmiştir. Bunun sebeplerini aşağıdaki gibi özetlemek </a:t>
            </a:r>
            <a:r>
              <a:rPr lang="tr-TR" dirty="0" smtClean="0"/>
              <a:t>mümkündür :</a:t>
            </a:r>
          </a:p>
          <a:p>
            <a:r>
              <a:rPr lang="tr-TR" dirty="0" smtClean="0"/>
              <a:t>	a) Tarım sisteminde münavebe yerine nadasa yer verilmesi,</a:t>
            </a:r>
          </a:p>
          <a:p>
            <a:r>
              <a:rPr lang="tr-TR" dirty="0" smtClean="0"/>
              <a:t>	b) Gerçek </a:t>
            </a:r>
            <a:r>
              <a:rPr lang="tr-TR" dirty="0" err="1" smtClean="0"/>
              <a:t>mer'aların</a:t>
            </a:r>
            <a:r>
              <a:rPr lang="tr-TR" dirty="0" smtClean="0"/>
              <a:t> sürülerek tarla haline getirilmesi,</a:t>
            </a:r>
          </a:p>
          <a:p>
            <a:r>
              <a:rPr lang="tr-TR" dirty="0" smtClean="0"/>
              <a:t>	c) Erken ve ağır otlatmadır.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dirty="0" smtClean="0"/>
              <a:t>Tablo 28. Türkiye'de Bölgelere Göre Çayır ve </a:t>
            </a:r>
            <a:r>
              <a:rPr lang="tr-TR" sz="3200" dirty="0" err="1" smtClean="0"/>
              <a:t>Mer'alar</a:t>
            </a:r>
            <a:r>
              <a:rPr lang="tr-TR" sz="3200" dirty="0" smtClean="0"/>
              <a:t> İle Otlatma Kapasite ve Süreleri</a:t>
            </a:r>
            <a:endParaRPr lang="tr-TR" sz="3200" dirty="0"/>
          </a:p>
        </p:txBody>
      </p:sp>
      <p:graphicFrame>
        <p:nvGraphicFramePr>
          <p:cNvPr id="4" name="3 Tablo"/>
          <p:cNvGraphicFramePr>
            <a:graphicFrameLocks noGrp="1"/>
          </p:cNvGraphicFramePr>
          <p:nvPr/>
        </p:nvGraphicFramePr>
        <p:xfrm>
          <a:off x="323528" y="1628800"/>
          <a:ext cx="8568952" cy="4946400"/>
        </p:xfrm>
        <a:graphic>
          <a:graphicData uri="http://schemas.openxmlformats.org/drawingml/2006/table">
            <a:tbl>
              <a:tblPr/>
              <a:tblGrid>
                <a:gridCol w="1493750"/>
                <a:gridCol w="1091586"/>
                <a:gridCol w="1091586"/>
                <a:gridCol w="2035713"/>
                <a:gridCol w="1764731"/>
                <a:gridCol w="1091586"/>
              </a:tblGrid>
              <a:tr h="576000">
                <a:tc>
                  <a:txBody>
                    <a:bodyPr/>
                    <a:lstStyle/>
                    <a:p>
                      <a:pPr algn="just">
                        <a:lnSpc>
                          <a:spcPts val="1800"/>
                        </a:lnSpc>
                        <a:spcAft>
                          <a:spcPts val="0"/>
                        </a:spcAft>
                      </a:pPr>
                      <a:r>
                        <a:rPr lang="tr-TR" sz="1800">
                          <a:latin typeface="Times New Roman"/>
                          <a:ea typeface="Times New Roman"/>
                          <a:cs typeface="Times New Roman"/>
                        </a:rPr>
                        <a:t>Bölgeler</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tr-TR" sz="1800">
                          <a:latin typeface="Times New Roman"/>
                          <a:ea typeface="Times New Roman"/>
                          <a:cs typeface="Times New Roman"/>
                        </a:rPr>
                        <a:t>Çayır</a:t>
                      </a:r>
                      <a:endParaRPr lang="tr-TR" sz="1800">
                        <a:latin typeface="Times"/>
                        <a:ea typeface="Times New Roman"/>
                        <a:cs typeface="Times New Roman"/>
                      </a:endParaRPr>
                    </a:p>
                    <a:p>
                      <a:pPr algn="ctr">
                        <a:lnSpc>
                          <a:spcPts val="1800"/>
                        </a:lnSpc>
                        <a:spcAft>
                          <a:spcPts val="0"/>
                        </a:spcAft>
                      </a:pPr>
                      <a:r>
                        <a:rPr lang="tr-TR" sz="1800">
                          <a:latin typeface="Times New Roman"/>
                          <a:ea typeface="Times New Roman"/>
                          <a:cs typeface="Times New Roman"/>
                        </a:rPr>
                        <a:t>(ha)</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tabLst>
                          <a:tab pos="450215" algn="dec"/>
                        </a:tabLst>
                      </a:pPr>
                      <a:r>
                        <a:rPr lang="tr-TR" sz="1800">
                          <a:latin typeface="Times New Roman"/>
                          <a:ea typeface="Times New Roman"/>
                          <a:cs typeface="Times New Roman"/>
                        </a:rPr>
                        <a:t>Mer'alar</a:t>
                      </a:r>
                      <a:endParaRPr lang="tr-TR" sz="1800">
                        <a:latin typeface="Times"/>
                        <a:ea typeface="Times New Roman"/>
                        <a:cs typeface="Times New Roman"/>
                      </a:endParaRPr>
                    </a:p>
                    <a:p>
                      <a:pPr algn="ctr">
                        <a:lnSpc>
                          <a:spcPts val="1800"/>
                        </a:lnSpc>
                        <a:spcAft>
                          <a:spcPts val="0"/>
                        </a:spcAft>
                      </a:pPr>
                      <a:r>
                        <a:rPr lang="tr-TR" sz="1800">
                          <a:latin typeface="Times New Roman"/>
                          <a:ea typeface="Times New Roman"/>
                          <a:cs typeface="Times New Roman"/>
                        </a:rPr>
                        <a:t>(ha)</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tr-TR" sz="1800">
                          <a:latin typeface="Times New Roman"/>
                          <a:ea typeface="Times New Roman"/>
                          <a:cs typeface="Times New Roman"/>
                        </a:rPr>
                        <a:t>Büyükbaş hayvan birimine düşen mer'a (ha)</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tr-TR" sz="1800">
                          <a:latin typeface="Times New Roman"/>
                          <a:ea typeface="Times New Roman"/>
                          <a:cs typeface="Times New Roman"/>
                        </a:rPr>
                        <a:t>Büyükbaş hayvan birimine düşmesi ger. mer'a (ha)</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tr-TR" sz="1800">
                          <a:latin typeface="Times New Roman"/>
                          <a:ea typeface="Times New Roman"/>
                          <a:cs typeface="Times New Roman"/>
                        </a:rPr>
                        <a:t>Otlatma süresi (gün)</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gn="just">
                        <a:lnSpc>
                          <a:spcPts val="1800"/>
                        </a:lnSpc>
                        <a:spcAft>
                          <a:spcPts val="600"/>
                        </a:spcAft>
                      </a:pPr>
                      <a:r>
                        <a:rPr lang="tr-TR" sz="1800">
                          <a:latin typeface="Times New Roman"/>
                          <a:ea typeface="Times New Roman"/>
                          <a:cs typeface="Times New Roman"/>
                        </a:rPr>
                        <a:t>Karadeniz</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12.479</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1.685.052</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0.588</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2.4</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180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gn="just">
                        <a:lnSpc>
                          <a:spcPts val="1800"/>
                        </a:lnSpc>
                        <a:spcAft>
                          <a:spcPts val="600"/>
                        </a:spcAft>
                      </a:pPr>
                      <a:r>
                        <a:rPr lang="tr-TR" sz="1800">
                          <a:latin typeface="Times New Roman"/>
                          <a:ea typeface="Times New Roman"/>
                          <a:cs typeface="Times New Roman"/>
                        </a:rPr>
                        <a:t>Marmara</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8.407</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475.234</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0.296</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3.6</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180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gn="just">
                        <a:lnSpc>
                          <a:spcPts val="1800"/>
                        </a:lnSpc>
                        <a:spcAft>
                          <a:spcPts val="600"/>
                        </a:spcAft>
                      </a:pPr>
                      <a:r>
                        <a:rPr lang="tr-TR" sz="1800">
                          <a:latin typeface="Times New Roman"/>
                          <a:ea typeface="Times New Roman"/>
                          <a:cs typeface="Times New Roman"/>
                        </a:rPr>
                        <a:t>Ege</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22.341</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1.005.127</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0.652</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3.6</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180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gn="just">
                        <a:lnSpc>
                          <a:spcPts val="1800"/>
                        </a:lnSpc>
                        <a:spcAft>
                          <a:spcPts val="600"/>
                        </a:spcAft>
                      </a:pPr>
                      <a:r>
                        <a:rPr lang="tr-TR" sz="1800">
                          <a:latin typeface="Times New Roman"/>
                          <a:ea typeface="Times New Roman"/>
                          <a:cs typeface="Times New Roman"/>
                        </a:rPr>
                        <a:t>Akdeniz</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20.940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680.874</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0.502</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5.0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210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gn="just">
                        <a:lnSpc>
                          <a:spcPts val="1800"/>
                        </a:lnSpc>
                        <a:spcAft>
                          <a:spcPts val="600"/>
                        </a:spcAft>
                      </a:pPr>
                      <a:r>
                        <a:rPr lang="tr-TR" sz="1800">
                          <a:latin typeface="Times New Roman"/>
                          <a:ea typeface="Times New Roman"/>
                          <a:cs typeface="Times New Roman"/>
                        </a:rPr>
                        <a:t>İç Anadolu</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274.581</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5.904.547</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1.863</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5.4</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180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gn="just">
                        <a:lnSpc>
                          <a:spcPts val="1800"/>
                        </a:lnSpc>
                        <a:spcAft>
                          <a:spcPts val="600"/>
                        </a:spcAft>
                      </a:pPr>
                      <a:r>
                        <a:rPr lang="tr-TR" sz="1800">
                          <a:latin typeface="Times New Roman"/>
                          <a:ea typeface="Times New Roman"/>
                          <a:cs typeface="Times New Roman"/>
                        </a:rPr>
                        <a:t>D.Anadolu</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292.845</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8.116.708</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3.332</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2.0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150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00">
                <a:tc>
                  <a:txBody>
                    <a:bodyPr/>
                    <a:lstStyle/>
                    <a:p>
                      <a:pPr algn="just">
                        <a:lnSpc>
                          <a:spcPts val="1800"/>
                        </a:lnSpc>
                        <a:spcAft>
                          <a:spcPts val="600"/>
                        </a:spcAft>
                      </a:pPr>
                      <a:r>
                        <a:rPr lang="tr-TR" sz="1800">
                          <a:latin typeface="Times New Roman"/>
                          <a:ea typeface="Times New Roman"/>
                          <a:cs typeface="Times New Roman"/>
                        </a:rPr>
                        <a:t>G.D.Anadolu</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12.630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3.283.775</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3.000</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a:latin typeface="Times New Roman"/>
                          <a:ea typeface="Times New Roman"/>
                          <a:cs typeface="Times New Roman"/>
                        </a:rPr>
                        <a:t>6.3</a:t>
                      </a:r>
                      <a:endParaRPr lang="tr-TR" sz="180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600"/>
                        </a:spcAft>
                      </a:pPr>
                      <a:r>
                        <a:rPr lang="tr-TR" sz="1800" dirty="0">
                          <a:latin typeface="Times New Roman"/>
                          <a:ea typeface="Times New Roman"/>
                          <a:cs typeface="Times New Roman"/>
                        </a:rPr>
                        <a:t>210</a:t>
                      </a:r>
                      <a:endParaRPr lang="tr-TR" sz="1800" dirty="0">
                        <a:latin typeface="Times"/>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Slayt Numarası Yer Tutucusu"/>
          <p:cNvSpPr>
            <a:spLocks noGrp="1"/>
          </p:cNvSpPr>
          <p:nvPr>
            <p:ph type="sldNum" sz="quarter" idx="12"/>
          </p:nvPr>
        </p:nvSpPr>
        <p:spPr/>
        <p:txBody>
          <a:bodyPr/>
          <a:lstStyle/>
          <a:p>
            <a:fld id="{E3773418-48C1-4855-B077-E9ABDEB582BE}"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Yapılan araştırmalara göre % 49'u düşük, % 39'u orta ve % 12'si de iyi kaliteli olan </a:t>
            </a:r>
            <a:r>
              <a:rPr lang="tr-TR" dirty="0" err="1" smtClean="0"/>
              <a:t>mer'alarımızın</a:t>
            </a:r>
            <a:r>
              <a:rPr lang="tr-TR" dirty="0" smtClean="0"/>
              <a:t> besleme değerini düşüren faktörlerin başında </a:t>
            </a:r>
            <a:r>
              <a:rPr lang="tr-TR" b="1" dirty="0" smtClean="0"/>
              <a:t>aşırı ve erken </a:t>
            </a:r>
            <a:r>
              <a:rPr lang="tr-TR" dirty="0" smtClean="0"/>
              <a:t>otlatma gelmektedir. </a:t>
            </a:r>
          </a:p>
          <a:p>
            <a:r>
              <a:rPr lang="tr-TR" dirty="0" smtClean="0"/>
              <a:t>1950'de bir büyük baş hayvan </a:t>
            </a:r>
            <a:r>
              <a:rPr lang="tr-TR" dirty="0" err="1" smtClean="0"/>
              <a:t>biriminex</a:t>
            </a:r>
            <a:r>
              <a:rPr lang="tr-TR" dirty="0" smtClean="0"/>
              <a:t> düşen </a:t>
            </a:r>
            <a:r>
              <a:rPr lang="tr-TR" dirty="0" err="1" smtClean="0"/>
              <a:t>mer'a</a:t>
            </a:r>
            <a:r>
              <a:rPr lang="tr-TR" dirty="0" smtClean="0"/>
              <a:t> miktarı 3.6 hektar iken, bugün bu miktar 1.7 hektara inmiştir. </a:t>
            </a:r>
          </a:p>
          <a:p>
            <a:r>
              <a:rPr lang="tr-TR" dirty="0" smtClean="0"/>
              <a:t>Bu şekilde birim alana kapasitenin üzerinde hayvan sokulması taze, körpe otların elden çıkmasına, </a:t>
            </a:r>
            <a:r>
              <a:rPr lang="tr-TR" dirty="0" err="1" smtClean="0"/>
              <a:t>mer'aların</a:t>
            </a:r>
            <a:r>
              <a:rPr lang="tr-TR" dirty="0" smtClean="0"/>
              <a:t> zayıflamasına yol açar. Bu duruma engel olmak için </a:t>
            </a:r>
            <a:r>
              <a:rPr lang="tr-TR" dirty="0" err="1" smtClean="0"/>
              <a:t>mer'aların</a:t>
            </a:r>
            <a:r>
              <a:rPr lang="tr-TR" dirty="0" smtClean="0"/>
              <a:t> kaliteleri de </a:t>
            </a:r>
            <a:r>
              <a:rPr lang="tr-TR" dirty="0" err="1" smtClean="0"/>
              <a:t>gözönünde</a:t>
            </a:r>
            <a:r>
              <a:rPr lang="tr-TR" dirty="0" smtClean="0"/>
              <a:t> tutularak birim alana düşecek hayvan sayısı iyi hesap edilmelidir.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Türkiye'de en kaliteli </a:t>
            </a:r>
            <a:r>
              <a:rPr lang="tr-TR" dirty="0" err="1" smtClean="0"/>
              <a:t>mer'aların</a:t>
            </a:r>
            <a:r>
              <a:rPr lang="tr-TR" dirty="0" smtClean="0"/>
              <a:t> bulunduğu Doğu  Anadolu  ve  Karadeniz  bölgesinde 4-6 aylık bir otlatma süresi için her  büyükbaş  hayvana 20 dekar, Ege, Marmara ve Akdeniz Bölgeleri ile Doğu Anadolu'nun daha zayıf alanlarında 30 dekar, Orta ve Güney Doğu Anadolu'da 60 dekar'lık otlatma alanı sağlanmalıdır.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Erken otlatmanın sakıncaları nelerdir?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Küçükbaş hayvanlar için bu değerlerin 1/6'sı alınmalıdır. </a:t>
            </a:r>
            <a:r>
              <a:rPr lang="tr-TR" dirty="0" err="1" smtClean="0"/>
              <a:t>Mer'alarımız</a:t>
            </a:r>
            <a:r>
              <a:rPr lang="tr-TR" dirty="0" smtClean="0"/>
              <a:t> kış yemi yetersizliği sebebiyle ilkbaharda, bitkiler henüz tam gelişmeden, erken otlatılmaktadır. </a:t>
            </a:r>
          </a:p>
          <a:p>
            <a:pPr marL="514350" indent="-514350">
              <a:buFont typeface="+mj-lt"/>
              <a:buAutoNum type="arabicPeriod"/>
            </a:pPr>
            <a:r>
              <a:rPr lang="tr-TR" dirty="0" smtClean="0"/>
              <a:t>Bu şekilde otlatmaya alınan hayvanlar yeni çıkan fideleri kökü ile birlikte çıkarırlar; yaşlı bitkilerin ise taze sürgünlerini gelişmeden koparırlar. </a:t>
            </a:r>
          </a:p>
          <a:p>
            <a:pPr marL="514350" indent="-514350">
              <a:buFont typeface="+mj-lt"/>
              <a:buAutoNum type="arabicPeriod"/>
            </a:pPr>
            <a:r>
              <a:rPr lang="tr-TR" dirty="0" smtClean="0"/>
              <a:t>Ayrıca erken ilkbaharda tarla toprağı henüz yaş olduğu için çiğneme ile sıkışmakta ve böylece bitki köklerinin gelişemeyeceği bir hâl almaktadır. </a:t>
            </a:r>
          </a:p>
          <a:p>
            <a:pPr marL="514350" indent="-514350">
              <a:buFont typeface="+mj-lt"/>
              <a:buAutoNum type="arabicPeriod"/>
            </a:pPr>
            <a:r>
              <a:rPr lang="tr-TR" dirty="0" smtClean="0"/>
              <a:t>Tüm bunlar, kısa sürede otlatılan alanların zayıflamasına, hatta tamamen ölmesine yol açmaktadır.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tuik.gov.tr/hb/72/kapak/10820_img_1_72_24.05.2012-1370607860.JPG"/>
          <p:cNvPicPr>
            <a:picLocks noChangeAspect="1" noChangeArrowheads="1"/>
          </p:cNvPicPr>
          <p:nvPr/>
        </p:nvPicPr>
        <p:blipFill>
          <a:blip r:embed="rId2" cstate="print"/>
          <a:srcRect/>
          <a:stretch>
            <a:fillRect/>
          </a:stretch>
        </p:blipFill>
        <p:spPr bwMode="auto">
          <a:xfrm>
            <a:off x="341814" y="1988840"/>
            <a:ext cx="8521026" cy="4694660"/>
          </a:xfrm>
          <a:prstGeom prst="rect">
            <a:avLst/>
          </a:prstGeom>
          <a:noFill/>
        </p:spPr>
      </p:pic>
      <p:sp>
        <p:nvSpPr>
          <p:cNvPr id="5" name="4 Dikdörtgen"/>
          <p:cNvSpPr/>
          <p:nvPr/>
        </p:nvSpPr>
        <p:spPr>
          <a:xfrm>
            <a:off x="395536" y="260648"/>
            <a:ext cx="8352928" cy="1477328"/>
          </a:xfrm>
          <a:prstGeom prst="rect">
            <a:avLst/>
          </a:prstGeom>
        </p:spPr>
        <p:txBody>
          <a:bodyPr wrap="square">
            <a:spAutoFit/>
          </a:bodyPr>
          <a:lstStyle/>
          <a:p>
            <a:pPr algn="just"/>
            <a:r>
              <a:rPr lang="tr-TR" dirty="0" smtClean="0"/>
              <a:t>2011 </a:t>
            </a:r>
            <a:r>
              <a:rPr lang="tr-TR" dirty="0"/>
              <a:t>yılı </a:t>
            </a:r>
            <a:r>
              <a:rPr lang="tr-TR" dirty="0" smtClean="0"/>
              <a:t>sonu itibariyle toplam büyükbaş </a:t>
            </a:r>
            <a:r>
              <a:rPr lang="tr-TR" dirty="0"/>
              <a:t>  hayvan  sayısı  bir  önceki  yıla  göre  %9  artış göstererek </a:t>
            </a:r>
            <a:r>
              <a:rPr lang="tr-TR" dirty="0" smtClean="0"/>
              <a:t>12.483.969 </a:t>
            </a:r>
            <a:r>
              <a:rPr lang="tr-TR" dirty="0"/>
              <a:t>baş olarak gerçekleşmiştir. Büyükbaş hayvanlar arasında yer alan sığır sayısı %8,9 artarak </a:t>
            </a:r>
            <a:r>
              <a:rPr lang="tr-TR" dirty="0" smtClean="0"/>
              <a:t>12.386.337 </a:t>
            </a:r>
            <a:r>
              <a:rPr lang="tr-TR" dirty="0"/>
              <a:t>baş olmuştur.  Koyun sayısı  2011 yılı  sonu  itibariyle  bir önceki  yıla  göre  %8,4  artarak </a:t>
            </a:r>
            <a:r>
              <a:rPr lang="tr-TR" dirty="0" smtClean="0"/>
              <a:t>25.031.565 </a:t>
            </a:r>
            <a:r>
              <a:rPr lang="tr-TR" dirty="0"/>
              <a:t>baş, keçi sayısı ise %15,6 artarak </a:t>
            </a:r>
            <a:r>
              <a:rPr lang="tr-TR" dirty="0" smtClean="0"/>
              <a:t>7.277.953 </a:t>
            </a:r>
            <a:r>
              <a:rPr lang="tr-TR" dirty="0"/>
              <a:t>baş olmuştur</a:t>
            </a:r>
            <a:r>
              <a:rPr lang="tr-TR" dirty="0" smtClean="0"/>
              <a:t>.</a:t>
            </a:r>
          </a:p>
        </p:txBody>
      </p:sp>
      <p:sp>
        <p:nvSpPr>
          <p:cNvPr id="4" name="3 Slayt Numarası Yer Tutucusu"/>
          <p:cNvSpPr>
            <a:spLocks noGrp="1"/>
          </p:cNvSpPr>
          <p:nvPr>
            <p:ph type="sldNum" sz="quarter" idx="12"/>
          </p:nvPr>
        </p:nvSpPr>
        <p:spPr/>
        <p:txBody>
          <a:bodyPr/>
          <a:lstStyle/>
          <a:p>
            <a:fld id="{E3773418-48C1-4855-B077-E9ABDEB582BE}" type="slidenum">
              <a:rPr lang="tr-TR" smtClean="0"/>
              <a:pPr/>
              <a:t>3</a:t>
            </a:fld>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t>Mer'a</a:t>
            </a:r>
            <a:r>
              <a:rPr lang="tr-TR" dirty="0" smtClean="0"/>
              <a:t> idaresinde otlatmaya başlama ve son verme zamanları</a:t>
            </a:r>
            <a:endParaRPr lang="tr-TR" dirty="0"/>
          </a:p>
        </p:txBody>
      </p:sp>
      <p:sp>
        <p:nvSpPr>
          <p:cNvPr id="3" name="2 İçerik Yer Tutucusu"/>
          <p:cNvSpPr>
            <a:spLocks noGrp="1"/>
          </p:cNvSpPr>
          <p:nvPr>
            <p:ph idx="1"/>
          </p:nvPr>
        </p:nvSpPr>
        <p:spPr/>
        <p:txBody>
          <a:bodyPr>
            <a:normAutofit fontScale="85000" lnSpcReduction="20000"/>
          </a:bodyPr>
          <a:lstStyle/>
          <a:p>
            <a:r>
              <a:rPr lang="tr-TR" dirty="0" err="1" smtClean="0"/>
              <a:t>Mer'a</a:t>
            </a:r>
            <a:r>
              <a:rPr lang="tr-TR" dirty="0" smtClean="0"/>
              <a:t> idaresinde otlatmaya başlama ve son verme zamanlarının doğru olarak tespit edilmesi büyük önem taşımaktadır. </a:t>
            </a:r>
          </a:p>
          <a:p>
            <a:r>
              <a:rPr lang="tr-TR" dirty="0" smtClean="0">
                <a:solidFill>
                  <a:srgbClr val="FF0000"/>
                </a:solidFill>
              </a:rPr>
              <a:t>En uygun otlatma dönemi, bitkilerin koparılmadan dolayı zarar görmeden büyümeye devam edeceği devredir. Bu devre, bitkideki yedek besin maddelerinin miktarıyla sıkı sıkıya bağlantılıdır. Bitkiler büyümeleri için gerekli olan besin maddelerini fotosentezle karşılayıncaya kadar, depo organlarındaki yedek besin maddelerini kullanmaktadırlar. Bitkiler yeterince yedek besin maddesi depolamadan otlatıldığında toprak üstü aksamları cılız kalmaktadır. </a:t>
            </a:r>
            <a:endParaRPr lang="tr-TR" dirty="0">
              <a:solidFill>
                <a:srgbClr val="FF0000"/>
              </a:solidFill>
            </a:endParaRPr>
          </a:p>
        </p:txBody>
      </p:sp>
      <p:sp>
        <p:nvSpPr>
          <p:cNvPr id="4" name="3 Slayt Numarası Yer Tutucusu"/>
          <p:cNvSpPr>
            <a:spLocks noGrp="1"/>
          </p:cNvSpPr>
          <p:nvPr>
            <p:ph type="sldNum" sz="quarter" idx="12"/>
          </p:nvPr>
        </p:nvSpPr>
        <p:spPr/>
        <p:txBody>
          <a:bodyPr/>
          <a:lstStyle/>
          <a:p>
            <a:fld id="{E3773418-48C1-4855-B077-E9ABDEB582BE}"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39341"/>
            <a:ext cx="8229600" cy="4525963"/>
          </a:xfrm>
        </p:spPr>
        <p:txBody>
          <a:bodyPr>
            <a:normAutofit fontScale="70000" lnSpcReduction="20000"/>
          </a:bodyPr>
          <a:lstStyle/>
          <a:p>
            <a:r>
              <a:rPr lang="tr-TR" dirty="0" smtClean="0"/>
              <a:t>Bitkilerde büyümenin başlaması ile yedek besin maddelerinin minimuma indiği devre, büyümenin başlangıcından yaklaşık bir ay sonraki döneme rastlamaktadır. </a:t>
            </a:r>
          </a:p>
          <a:p>
            <a:r>
              <a:rPr lang="tr-TR" dirty="0" smtClean="0">
                <a:solidFill>
                  <a:srgbClr val="FF0000"/>
                </a:solidFill>
              </a:rPr>
              <a:t>Otlatmaya başlama zamanı ne olmalıdır?</a:t>
            </a:r>
          </a:p>
          <a:p>
            <a:r>
              <a:rPr lang="tr-TR" dirty="0" smtClean="0"/>
              <a:t>Bu nedenle </a:t>
            </a:r>
            <a:r>
              <a:rPr lang="tr-TR" b="1" dirty="0" smtClean="0"/>
              <a:t>otlatılmaya depo organlarında yedek besin maddelerinin birikimi, bitkilerin büyüme başlangıcında sahip oldukları yedek besin madde miktarına ulaştığı zaman başlanmalıdır. </a:t>
            </a:r>
          </a:p>
          <a:p>
            <a:r>
              <a:rPr lang="tr-TR" dirty="0" smtClean="0"/>
              <a:t>Ancak uygulamada her zaman depo organlarındaki rezerv maddelerinin tespiti mümkün olamamaktadır. Bu nedenle, daha pratik olduğu için, otlatılma olgunluğunun belirlenmesinde bitkilerin boylanma durumları dikkate alınmaktadır.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Otlatma olgunluğunun belirlenmesinde kullanılan yöntemler?</a:t>
            </a:r>
            <a:endParaRPr lang="tr-TR" dirty="0"/>
          </a:p>
        </p:txBody>
      </p:sp>
      <p:sp>
        <p:nvSpPr>
          <p:cNvPr id="3" name="2 İçerik Yer Tutucusu"/>
          <p:cNvSpPr>
            <a:spLocks noGrp="1"/>
          </p:cNvSpPr>
          <p:nvPr>
            <p:ph idx="1"/>
          </p:nvPr>
        </p:nvSpPr>
        <p:spPr/>
        <p:txBody>
          <a:bodyPr>
            <a:normAutofit lnSpcReduction="10000"/>
          </a:bodyPr>
          <a:lstStyle/>
          <a:p>
            <a:pPr marL="514350" indent="-514350">
              <a:buFont typeface="+mj-lt"/>
              <a:buAutoNum type="arabicPeriod"/>
            </a:pPr>
            <a:r>
              <a:rPr lang="tr-TR" dirty="0" smtClean="0"/>
              <a:t>Vejetasyon kısa boylu (60 </a:t>
            </a:r>
            <a:r>
              <a:rPr lang="tr-TR" dirty="0" err="1" smtClean="0"/>
              <a:t>cm'ye</a:t>
            </a:r>
            <a:r>
              <a:rPr lang="tr-TR" dirty="0" smtClean="0"/>
              <a:t> kadar) türlerden meydana geliyorsa bitkilerin 7.5-10 cm boylandıkları, </a:t>
            </a:r>
          </a:p>
          <a:p>
            <a:pPr marL="514350" indent="-514350">
              <a:buFont typeface="+mj-lt"/>
              <a:buAutoNum type="arabicPeriod"/>
            </a:pPr>
            <a:r>
              <a:rPr lang="tr-TR" dirty="0" smtClean="0"/>
              <a:t>orta boylu (60-120 cm) türlerden oluşuyorsa 15 cm boylandıkları ve </a:t>
            </a:r>
          </a:p>
          <a:p>
            <a:pPr marL="514350" indent="-514350">
              <a:buFont typeface="+mj-lt"/>
              <a:buAutoNum type="arabicPeriod"/>
            </a:pPr>
            <a:r>
              <a:rPr lang="tr-TR" dirty="0" smtClean="0"/>
              <a:t>yüksek boylu (120'den fazla) türlerden meydana geliyorsa bitkilerin 20 cm boylandıkları dönem otlatılmaya başlama zamanı olarak kabul edilmektedir.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Otlatamaya başlama zamanının belirlenmesinde kullanılan yöntemler?</a:t>
            </a:r>
            <a:endParaRPr lang="tr-TR" dirty="0"/>
          </a:p>
        </p:txBody>
      </p:sp>
      <p:sp>
        <p:nvSpPr>
          <p:cNvPr id="3" name="2 İçerik Yer Tutucusu"/>
          <p:cNvSpPr>
            <a:spLocks noGrp="1"/>
          </p:cNvSpPr>
          <p:nvPr>
            <p:ph idx="1"/>
          </p:nvPr>
        </p:nvSpPr>
        <p:spPr/>
        <p:txBody>
          <a:bodyPr>
            <a:normAutofit lnSpcReduction="10000"/>
          </a:bodyPr>
          <a:lstStyle/>
          <a:p>
            <a:r>
              <a:rPr lang="tr-TR" dirty="0" smtClean="0"/>
              <a:t>.  Her ne kadar bu işlem pratik gibi gözükse de çiftçi şartlarında vejetasyonun her zaman ölçülmesi kolay olmamaktadır. Bu yüzden çiftçiler açısından daha kolay olan </a:t>
            </a:r>
            <a:r>
              <a:rPr lang="tr-TR" b="1" dirty="0" smtClean="0"/>
              <a:t>el ölçü yöntemi</a:t>
            </a:r>
            <a:r>
              <a:rPr lang="tr-TR" dirty="0" smtClean="0"/>
              <a:t> kullanılmaktadır. </a:t>
            </a:r>
          </a:p>
          <a:p>
            <a:r>
              <a:rPr lang="tr-TR" dirty="0" smtClean="0"/>
              <a:t>Buna göre kısa boylu vejetasyonlarda bitkiler 4-5 parmak boylanınca, yüksek boylu vejetasyonlarda ise bir el yüksekliğine ulaştığında otlatılmaya başlanmalıdır.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Otlatmaya başlama zamanının tespitinde yukarıdaki kriterlerin yanında </a:t>
            </a:r>
            <a:r>
              <a:rPr lang="tr-TR" b="1" dirty="0" smtClean="0"/>
              <a:t>indikatör bitkiler</a:t>
            </a:r>
            <a:r>
              <a:rPr lang="tr-TR" dirty="0" smtClean="0"/>
              <a:t>den de faydalanılmaktadır. </a:t>
            </a:r>
          </a:p>
          <a:p>
            <a:r>
              <a:rPr lang="tr-TR" dirty="0" smtClean="0"/>
              <a:t>İndikatör bitki genellikle yem bitkisi olarak fazla önem taşımayan, </a:t>
            </a:r>
            <a:r>
              <a:rPr lang="tr-TR" dirty="0" err="1" smtClean="0"/>
              <a:t>mer'ada</a:t>
            </a:r>
            <a:r>
              <a:rPr lang="tr-TR" dirty="0" smtClean="0"/>
              <a:t> ve yerleşim alanları çevresinde yetişen, kolay tanınan ve otlatma zamanında belirgin bir </a:t>
            </a:r>
            <a:r>
              <a:rPr lang="tr-TR" dirty="0" err="1" smtClean="0"/>
              <a:t>fenolojik</a:t>
            </a:r>
            <a:r>
              <a:rPr lang="tr-TR" dirty="0" smtClean="0"/>
              <a:t> bir safhaya ulaşan bitkilerdir.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Bir çok Orta Avrupa ülkesinde kirazların açmasıyla birlikte otlatma sezonu başlatılmaktadır.  Amerika'da ise adi </a:t>
            </a:r>
            <a:r>
              <a:rPr lang="tr-TR" dirty="0" err="1" smtClean="0"/>
              <a:t>parlakotu</a:t>
            </a:r>
            <a:r>
              <a:rPr lang="tr-TR" dirty="0" smtClean="0"/>
              <a:t>, koyun </a:t>
            </a:r>
            <a:r>
              <a:rPr lang="tr-TR" dirty="0" err="1" smtClean="0"/>
              <a:t>salkımotu</a:t>
            </a:r>
            <a:r>
              <a:rPr lang="tr-TR" dirty="0" smtClean="0"/>
              <a:t> ve kum </a:t>
            </a:r>
            <a:r>
              <a:rPr lang="tr-TR" dirty="0" err="1" smtClean="0"/>
              <a:t>salkımotu</a:t>
            </a:r>
            <a:r>
              <a:rPr lang="tr-TR" dirty="0" smtClean="0"/>
              <a:t> gibi erkenci bitkilerin başaklanmaya başladığı zaman, otlatma sezonunun başlangıcı olarak kabul edilmektedir. </a:t>
            </a:r>
          </a:p>
          <a:p>
            <a:r>
              <a:rPr lang="tr-TR" dirty="0" smtClean="0"/>
              <a:t>Otlatmanın indikatörü olan bitkiler konusunda ülkemizde yapılmış araştırmaya rastlanmamıştır. Ancak yapılan gözlemlerde, </a:t>
            </a:r>
            <a:r>
              <a:rPr lang="tr-TR" dirty="0" err="1" smtClean="0"/>
              <a:t>selvi</a:t>
            </a:r>
            <a:r>
              <a:rPr lang="tr-TR" dirty="0" smtClean="0"/>
              <a:t> kavağının ilk yapraklarının açması Doğu Anadolu Bölgesi'nde ve özellikle Erzurum ve yöresinde otlatma mevsiminin başlangıcı olarak kabul edilmektedir.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229600" cy="4525963"/>
          </a:xfrm>
        </p:spPr>
        <p:txBody>
          <a:bodyPr>
            <a:noAutofit/>
          </a:bodyPr>
          <a:lstStyle/>
          <a:p>
            <a:r>
              <a:rPr lang="tr-TR" sz="2400" dirty="0" smtClean="0"/>
              <a:t>Uygun bir </a:t>
            </a:r>
            <a:r>
              <a:rPr lang="tr-TR" sz="2400" dirty="0" err="1" smtClean="0"/>
              <a:t>mer'a</a:t>
            </a:r>
            <a:r>
              <a:rPr lang="tr-TR" sz="2400" dirty="0" smtClean="0"/>
              <a:t> idaresinde otlatmaya başlama zamanı kadar </a:t>
            </a:r>
            <a:r>
              <a:rPr lang="tr-TR" sz="2400" b="1" dirty="0" smtClean="0"/>
              <a:t>otlatmaya son verme zamanı</a:t>
            </a:r>
            <a:r>
              <a:rPr lang="tr-TR" sz="2400" dirty="0" smtClean="0"/>
              <a:t> da büyük önem taşımaktadır. </a:t>
            </a:r>
          </a:p>
          <a:p>
            <a:r>
              <a:rPr lang="tr-TR" sz="2400" dirty="0" smtClean="0"/>
              <a:t>Bitkilerin çoğunda fotosentez 0°C civarında durmaktadır. Fotosentezin durması ile bitkiler kış ölü periyoduna girmektedirler. Kış ölü periyodunun başlamasından belirli bir süre önce otlatmaya son verilmesi gerekmektedir. </a:t>
            </a:r>
          </a:p>
          <a:p>
            <a:r>
              <a:rPr lang="tr-TR" sz="2400" dirty="0" smtClean="0"/>
              <a:t>Zira uygunsuz kullanımdan dolayı canlılığı azalarak kışa zayıf giren bitkilerin kış döneminde ölüm oranı artmakta, takip eden büyüme mevsiminde gelişmeleri gecikmekte ve üretimleri düşmektedir.</a:t>
            </a:r>
          </a:p>
          <a:p>
            <a:r>
              <a:rPr lang="tr-TR" sz="2400" dirty="0" smtClean="0"/>
              <a:t> </a:t>
            </a:r>
            <a:r>
              <a:rPr lang="tr-TR" sz="2400" b="1" dirty="0" smtClean="0"/>
              <a:t>Otlatmaya son verme zamanı kış ölü periyodundan yaklaşık 4 hafta  önceye rastlamaktadır. Bu dört haftalık süre zarfında bitkiler kış </a:t>
            </a:r>
            <a:r>
              <a:rPr lang="tr-TR" sz="2400" b="1" dirty="0" err="1" smtClean="0"/>
              <a:t>dormansisi</a:t>
            </a:r>
            <a:r>
              <a:rPr lang="tr-TR" sz="2400" b="1" dirty="0" smtClean="0"/>
              <a:t> ve ilkbahar büyümesi için gerekli yedek besin maddelerini depolamaya fırsat bulmaktadırlar. </a:t>
            </a:r>
            <a:endParaRPr lang="tr-TR" sz="2400" b="1"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36</a:t>
            </a:fld>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smtClean="0"/>
              <a:t>Mer'alarımızın</a:t>
            </a:r>
            <a:r>
              <a:rPr lang="tr-TR" dirty="0" smtClean="0"/>
              <a:t> hukuki ve teknik yönleri ile ilgili problemlerini çözerken bir yandan da yem bitkileri üretimimizi artırmamız gerekmektedir. Zira yalnız </a:t>
            </a:r>
            <a:r>
              <a:rPr lang="tr-TR" dirty="0" err="1" smtClean="0"/>
              <a:t>mer'a</a:t>
            </a:r>
            <a:r>
              <a:rPr lang="tr-TR" dirty="0" smtClean="0"/>
              <a:t> ıslahı yoluyla yem açığımızı kapatmamız mümkün değildir. Bugün Türkiye'de yem bitkileri ekim alanı ekilebilir alanların % 3'ü kadardır. Hayvancılığı gelişmiş ülkelerde yem bitkilerine ayrılan alan, tüm ekilebilir alanların en az % 25'i kadardır. Bugüne kadar ülkemizde yem bitkileri yetiştiriciliğini özendirici bir politika izlenmemiştir.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Kaba ve kesif yem açığı bulunan ülkemizde rasyonel bir besleme için, hayvanlarımızın seleksiyona tabi tutulup daha çok verim veren hayvanlara bu sınırlı miktardaki yemin yedirilmesi önerilmektedir. Ancak, Cumhuriyet döneminde başlatılan ıslah ve seleksiyon çalışmalarına rağmen halâ mevcut yemleri iyi bir şekilde değerlendirebilecek genetik yapıya sahip hayvanlar elde edilememiştir. Diğer bir deyişle, yerli ırklarımızın sağladığı her kg. et ve süt kültür ırkları ile karşılaştırıldığında daha pahalıya mal olmaktadır. Bugün hayvancılığı ileri ülkelerde 2 kg. yemle 1 kg. tavuk eti, 3-3.5 kg. yemle 1 kg. kuzu eti, 4-4.5 kg. yemle 1 kg. sığır eti elde edilirken bizde bu değerler 1.5-2 katına çıkmaktadır.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Sınırlı miktarda sahip olduğumuz yemlerin önemli bir kısmı at, eşek, katır gibi hayvanlarca da tüketilmektedir. Bugün bu hayvanların ancak çok küçük bir kısmı belirli amaçlar için kullanılmaktadır. Ancak iki milyonu aşan bu hayvanların sayıları ihtiyacın çok üzerindedir ve yem ekonomisini olumsuz yönde etkilemektedir.</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23528" y="332656"/>
          <a:ext cx="8496944" cy="6329445"/>
        </p:xfrm>
        <a:graphic>
          <a:graphicData uri="http://schemas.openxmlformats.org/drawingml/2006/table">
            <a:tbl>
              <a:tblPr/>
              <a:tblGrid>
                <a:gridCol w="560388"/>
                <a:gridCol w="1981861"/>
                <a:gridCol w="1981861"/>
                <a:gridCol w="1986417"/>
                <a:gridCol w="1986417"/>
              </a:tblGrid>
              <a:tr h="246280">
                <a:tc gridSpan="3">
                  <a:txBody>
                    <a:bodyPr/>
                    <a:lstStyle/>
                    <a:p>
                      <a:pPr algn="l" fontAlgn="b"/>
                      <a:r>
                        <a:rPr lang="tr-TR" sz="1400" b="0" i="0" u="none" strike="noStrike">
                          <a:latin typeface="Tahoma"/>
                        </a:rPr>
                        <a:t>Tür ve ırklarına göre büyükbaş hayvan sayıları</a:t>
                      </a:r>
                    </a:p>
                  </a:txBody>
                  <a:tcPr marL="8294" marR="8294" marT="8294"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r>
              <a:tr h="246280">
                <a:tc gridSpan="3">
                  <a:txBody>
                    <a:bodyPr/>
                    <a:lstStyle/>
                    <a:p>
                      <a:pPr algn="l" fontAlgn="b"/>
                      <a:r>
                        <a:rPr lang="en-US" sz="1400" b="0" i="0" u="none" strike="noStrike">
                          <a:latin typeface="Tahoma"/>
                        </a:rPr>
                        <a:t>Number of bovine animals by type and races</a:t>
                      </a:r>
                    </a:p>
                  </a:txBody>
                  <a:tcPr marL="8294" marR="8294" marT="8294"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r>
              <a:tr h="295535">
                <a:tc gridSpan="2">
                  <a:txBody>
                    <a:bodyPr/>
                    <a:lstStyle/>
                    <a:p>
                      <a:pPr algn="l" fontAlgn="t"/>
                      <a:r>
                        <a:rPr lang="tr-TR" sz="1400" b="0" i="0" u="none" strike="noStrike">
                          <a:latin typeface="Tahoma"/>
                        </a:rPr>
                        <a:t>(Türkiye - Turkey)</a:t>
                      </a:r>
                    </a:p>
                  </a:txBody>
                  <a:tcPr marL="8294" marR="8294" marT="8294"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14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14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r>
              <a:tr h="215956">
                <a:tc>
                  <a:txBody>
                    <a:bodyPr/>
                    <a:lstStyle/>
                    <a:p>
                      <a:pPr algn="r" fontAlgn="b"/>
                      <a:r>
                        <a:rPr lang="tr-TR" sz="1400" b="0" i="0" u="none" strike="noStrike">
                          <a:latin typeface="Tahoma"/>
                        </a:rPr>
                        <a:t> </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Sığır - Kültür</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Sığır - Kültür melezi</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Sığır - Yerli</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Manda</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r>
              <a:tr h="215956">
                <a:tc>
                  <a:txBody>
                    <a:bodyPr/>
                    <a:lstStyle/>
                    <a:p>
                      <a:pPr algn="r" fontAlgn="b"/>
                      <a:endParaRPr lang="tr-TR" sz="1400" b="0" i="0" u="none" strike="noStrike">
                        <a:latin typeface="Tahoma"/>
                      </a:endParaRPr>
                    </a:p>
                  </a:txBody>
                  <a:tcPr marL="8294" marR="8294" marT="8294" marB="0" anchor="b">
                    <a:lnL>
                      <a:noFill/>
                    </a:lnL>
                    <a:lnR>
                      <a:noFill/>
                    </a:lnR>
                    <a:lnT>
                      <a:noFill/>
                    </a:lnT>
                    <a:lnB>
                      <a:noFill/>
                    </a:lnB>
                  </a:tcPr>
                </a:tc>
                <a:tc>
                  <a:txBody>
                    <a:bodyPr/>
                    <a:lstStyle/>
                    <a:p>
                      <a:pPr algn="r" fontAlgn="b"/>
                      <a:r>
                        <a:rPr lang="tr-TR" sz="1400" b="0" i="0" u="none" strike="noStrike">
                          <a:latin typeface="Tahoma"/>
                        </a:rPr>
                        <a:t>Cattle - Culture</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Cattle - Cross-bred</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Cattle - Domestic</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Buffaloes</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 </a:t>
                      </a: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(baş - head)</a:t>
                      </a: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(baş - head)</a:t>
                      </a: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(baş - head)</a:t>
                      </a: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(baş - head)</a:t>
                      </a: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r>
              <a:tr h="215956">
                <a:tc>
                  <a:txBody>
                    <a:bodyPr/>
                    <a:lstStyle/>
                    <a:p>
                      <a:pPr algn="r" fontAlgn="b"/>
                      <a:r>
                        <a:rPr lang="tr-TR" sz="1400" b="0" i="0" u="none" strike="noStrike">
                          <a:latin typeface="Tahoma"/>
                        </a:rPr>
                        <a:t>1991</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1 253 865</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4 033 375</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6 685 683</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366 150</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r>
              <a:tr h="215956">
                <a:tc>
                  <a:txBody>
                    <a:bodyPr/>
                    <a:lstStyle/>
                    <a:p>
                      <a:pPr algn="r" fontAlgn="b"/>
                      <a:r>
                        <a:rPr lang="tr-TR" sz="1400" b="0" i="0" u="none" strike="noStrike">
                          <a:latin typeface="Tahoma"/>
                        </a:rPr>
                        <a:t>1992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1 337 410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4 131 507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6 481 990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352 410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1 442 000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4 342 000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6 126 000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316 000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1994</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1 512 000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4 543 000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5 846 000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305 000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1 702 000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4 776 000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5 311 000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255 000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1 795 000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4 909 000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5 182 000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235 000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1 715 000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4 690 000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4 780 000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194 000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1 733 000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4 695 000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4 603 000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176 000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1 782 000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4 826 000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4 446 000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165 000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1 806 000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4 738 000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4 217 000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146 000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2001</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1 854 000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4 620 000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4 074 000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138 000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1 859 786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4 357 549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3 586 163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121 077</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1 940 506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4 284 890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3 562 706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113 356</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2004</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2 109 393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4 395 090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3 564 863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103 900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2 354 957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4 537 998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3 633 485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104 965</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2 771 818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4 694 197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3 405 349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100 516</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3 295 678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4 465 350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3 275 725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84 705</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3 554 585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4 454 647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2 850 710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86 297</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3 723 583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4 406 041</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2 594 334</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87 207</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2010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4 197 890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4 707 188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2 464 722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84 726</a:t>
                      </a:r>
                    </a:p>
                  </a:txBody>
                  <a:tcPr marL="8294" marR="8294" marT="8294" marB="0" anchor="b">
                    <a:lnL>
                      <a:noFill/>
                    </a:lnL>
                    <a:lnR>
                      <a:noFill/>
                    </a:lnR>
                    <a:lnT>
                      <a:noFill/>
                    </a:lnT>
                    <a:lnB>
                      <a:noFill/>
                    </a:lnB>
                  </a:tcPr>
                </a:tc>
              </a:tr>
              <a:tr h="221651">
                <a:tc>
                  <a:txBody>
                    <a:bodyPr/>
                    <a:lstStyle/>
                    <a:p>
                      <a:pPr algn="r" fontAlgn="b"/>
                      <a:r>
                        <a:rPr lang="tr-TR" sz="1400" b="0" i="0" u="none" strike="noStrike">
                          <a:latin typeface="Tahoma"/>
                        </a:rPr>
                        <a:t>2011</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4 836 547</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5 120 621</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2 429 169</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97 632</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r>
              <a:tr h="215956">
                <a:tc gridSpan="2">
                  <a:txBody>
                    <a:bodyPr/>
                    <a:lstStyle/>
                    <a:p>
                      <a:pPr algn="l" fontAlgn="b"/>
                      <a:r>
                        <a:rPr lang="tr-TR" sz="1050" b="0" i="0" u="none" strike="noStrike">
                          <a:latin typeface="Tahoma"/>
                        </a:rPr>
                        <a:t>Not : 2011 Yılı bilgileri geçicidir.</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1050" b="0" i="0" u="none" strike="noStrike" dirty="0">
                          <a:latin typeface="Tahoma"/>
                        </a:rPr>
                        <a:t>Note : Data on 2011 are provisional.</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r>
            </a:tbl>
          </a:graphicData>
        </a:graphic>
      </p:graphicFrame>
      <p:sp>
        <p:nvSpPr>
          <p:cNvPr id="3" name="2 Slayt Numarası Yer Tutucusu"/>
          <p:cNvSpPr>
            <a:spLocks noGrp="1"/>
          </p:cNvSpPr>
          <p:nvPr>
            <p:ph type="sldNum" sz="quarter" idx="12"/>
          </p:nvPr>
        </p:nvSpPr>
        <p:spPr/>
        <p:txBody>
          <a:bodyPr/>
          <a:lstStyle/>
          <a:p>
            <a:fld id="{E3773418-48C1-4855-B077-E9ABDEB582BE}" type="slidenum">
              <a:rPr lang="tr-TR" smtClean="0"/>
              <a:pPr/>
              <a:t>4</a:t>
            </a:fld>
            <a:endParaRPr lang="tr-T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Türkiye genelinde, yemle ilgili olarak gözlenen diğer bir aksaklık da </a:t>
            </a:r>
            <a:r>
              <a:rPr lang="tr-TR" b="1" dirty="0" smtClean="0"/>
              <a:t>kesif yemlerin verimli bir şekilde kullanılmaması</a:t>
            </a:r>
            <a:r>
              <a:rPr lang="tr-TR" dirty="0" smtClean="0"/>
              <a:t>ndan kaynaklanmaktadır. </a:t>
            </a:r>
            <a:endParaRPr lang="tr-TR" dirty="0" smtClean="0"/>
          </a:p>
          <a:p>
            <a:r>
              <a:rPr lang="tr-TR" dirty="0" smtClean="0"/>
              <a:t>Bilindiği </a:t>
            </a:r>
            <a:r>
              <a:rPr lang="tr-TR" dirty="0" smtClean="0"/>
              <a:t>gibi, hayvanlardan genetik yapılarının izin verebildiği ölçüde optimum verimi alabilmek için </a:t>
            </a:r>
            <a:r>
              <a:rPr lang="tr-TR" dirty="0" err="1" smtClean="0"/>
              <a:t>rasyonların</a:t>
            </a:r>
            <a:r>
              <a:rPr lang="tr-TR" dirty="0" smtClean="0"/>
              <a:t>, hayvanların ihtiyacı olan besin maddelerini ihtiva edecek şekilde formüle edilmeleri gerekir. Tek tip kesif yemle bunu sağlamak mümkün değildir. Bu nedenle, yemlerin karma yeme dönüştürülmesi zorunludur. Gerek kümes hayvan yemlerinde, gerekse diğer büyük ve küçükbaş hayvan yemlerinde besin maddelerince dengelenmemiş bir </a:t>
            </a:r>
            <a:r>
              <a:rPr lang="tr-TR" dirty="0" err="1" smtClean="0"/>
              <a:t>rasyon</a:t>
            </a:r>
            <a:r>
              <a:rPr lang="tr-TR" dirty="0" smtClean="0"/>
              <a:t>, verimi olumsuz yönde etkilediği gibi, hayvanlar tarafından tüketilen yem miktarını da artırır.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40</a:t>
            </a:fld>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Özetleyecek olursak, ülkemizde yem açığı çayır ve </a:t>
            </a:r>
            <a:r>
              <a:rPr lang="tr-TR" dirty="0" err="1" smtClean="0"/>
              <a:t>mer'aların</a:t>
            </a:r>
            <a:r>
              <a:rPr lang="tr-TR" dirty="0" smtClean="0"/>
              <a:t> iyileştirilmesine hız verilmesi, yem tarımının özendirilmesi ve özellikle projeli hayvancılık işletmelerinin yem tarımı yapma şartına bağlanarak kredilendirilmeleriyle giderilebilir.</a:t>
            </a:r>
          </a:p>
        </p:txBody>
      </p:sp>
      <p:sp>
        <p:nvSpPr>
          <p:cNvPr id="4" name="3 Slayt Numarası Yer Tutucusu"/>
          <p:cNvSpPr>
            <a:spLocks noGrp="1"/>
          </p:cNvSpPr>
          <p:nvPr>
            <p:ph type="sldNum" sz="quarter" idx="12"/>
          </p:nvPr>
        </p:nvSpPr>
        <p:spPr/>
        <p:txBody>
          <a:bodyPr/>
          <a:lstStyle/>
          <a:p>
            <a:fld id="{E3773418-48C1-4855-B077-E9ABDEB582BE}"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Bakım Problemi</a:t>
            </a:r>
            <a:endParaRPr lang="tr-TR" dirty="0"/>
          </a:p>
        </p:txBody>
      </p:sp>
      <p:sp>
        <p:nvSpPr>
          <p:cNvPr id="3" name="2 İçerik Yer Tutucusu"/>
          <p:cNvSpPr>
            <a:spLocks noGrp="1"/>
          </p:cNvSpPr>
          <p:nvPr>
            <p:ph idx="1"/>
          </p:nvPr>
        </p:nvSpPr>
        <p:spPr/>
        <p:txBody>
          <a:bodyPr/>
          <a:lstStyle/>
          <a:p>
            <a:r>
              <a:rPr lang="tr-TR" dirty="0" smtClean="0"/>
              <a:t>Bir tarım işletmesinde mevcut binaların oluşturduğu kompozisyon içinde hayvan barınakları önemli bir yer işgal eder. Amacına uygun bir şekilde inşa edilen bir barınak hayvan ve insan sağlığı, yüksek miktarda ve kaliteli hayvansal ürün üretimi, yem ve işgücünün verimli, etkili ve ekonomik bir şekilde kullanılması açısından büyük önem taşımaktadır.</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Barınakla ilgili problemler nelerdir?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Ülkemizde modern barınak tiplerini ancak hayvancılıkla ilgili bazı kamu kuruluşlarında ve çok az sayıdaki yetiştiricide görmek mümkündür.  </a:t>
            </a:r>
          </a:p>
          <a:p>
            <a:r>
              <a:rPr lang="tr-TR" b="1" dirty="0" smtClean="0"/>
              <a:t>Köylerdeki hayvan barınakları ilkel olup sağlık kurallarına uygun değildir. Ahır ve ağıllar genellikle karanlıktır ve havalandırılmaları zordur. Bu nedenle ahır havasında nem ve amonyak oranı yüksektir.  Yemlikler yetersiz olup çoğu ahırlarda yataklık kullanılmaz. Bu durum zaten yetersiz beslenen hayvanlarda hastalıklara karşı hassasiyeti artırmaktadır.</a:t>
            </a:r>
            <a:endParaRPr lang="tr-TR" b="1"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Hayvanların barındırılmasında genellikle yaş farkı gözetilmemektedir. </a:t>
            </a:r>
            <a:r>
              <a:rPr lang="tr-TR" dirty="0" smtClean="0"/>
              <a:t> Genç hayvanlar kapalı sıcak ahırlarda erginlerle birlikte barındırılmaktadırlar. Bu hayvanların daha sağlıklı büyümeleri ve ileride karşılaşacakları sert ve istikrarsız hava şartlarında verimliliklerini sürdürmeleri için havadar ve oldukça serin barınaklarda büyütülmeleri daha uygundur.</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Hayvan barınaklarının hayvanların ihtiyaçlarına cevap verecek şekilde ve hijyen kurallarına uygun olarak yapılmaları elbette sermayeyi gerekli kılmaktadır. Kredi yetersizliği ve hayvanların yeterli gelir getirememesi nedeni ile çoğu yetiştiriciler yatırım imkânına sahip değildir.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45</a:t>
            </a:fld>
            <a:endParaRPr lang="tr-T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Hayvan Sağlığı Problemi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Hayvansal üretimin verimli bir şekilde yapılmasında hayvan hastalıklarıyla mücadele özel bir yer tutar. </a:t>
            </a:r>
          </a:p>
          <a:p>
            <a:r>
              <a:rPr lang="tr-TR" dirty="0" smtClean="0"/>
              <a:t>Hayvanlarda ölümlere ve verim kayıplarına sebep olan hastalıkların yaygın olduğu bir ortamda kârlı ve başarılı bir hayvancılık yapılması güçtür.</a:t>
            </a:r>
          </a:p>
          <a:p>
            <a:r>
              <a:rPr lang="tr-TR" dirty="0" smtClean="0"/>
              <a:t> Yetersiz beslenme ve kötü bakım şartları altında dirençleri kırılmış olan hayvanların hastalığa yakalanması kolaylaşmaktadır. Yakın zamanlara kadar yetiştiricilerin büyük bir kısmı bu konuya gereken önemi vermemiş, salgın hastalıklara karşı devletçe yürütülen koruyucu aşılamalara pek itibar etmemiştir.</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46</a:t>
            </a:fld>
            <a:endParaRPr 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Sağlıkla ilgili problemler nelerdir?</a:t>
            </a: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Coğrafi konumu dolayısıyla, ülkemizin transit bir bölgede bulunması, komşu ülkelerin etkin mücadele yapmamaları, ayrıca ülke içindeki kontrolsüz hayvan hareketleri nedeniyle, çeşitli zamanlarda </a:t>
            </a:r>
            <a:r>
              <a:rPr lang="tr-TR" b="1" dirty="0" err="1" smtClean="0"/>
              <a:t>ekzotik</a:t>
            </a:r>
            <a:r>
              <a:rPr lang="tr-TR" b="1" dirty="0" smtClean="0"/>
              <a:t> tip salgın hastalıklar ülke hayvancılığı için sürekli bir problem olmuştur.</a:t>
            </a:r>
            <a:r>
              <a:rPr lang="tr-TR" dirty="0" smtClean="0"/>
              <a:t> Halen ülkemizde her yıl 24 tip salgın </a:t>
            </a:r>
            <a:r>
              <a:rPr lang="tr-TR" dirty="0" err="1" smtClean="0"/>
              <a:t>paraziter</a:t>
            </a:r>
            <a:r>
              <a:rPr lang="tr-TR" dirty="0" smtClean="0"/>
              <a:t> hastalık çıkmakta ve milyonlarca lira zarara sebep olmaktadır. Bu hastalıklardan en yaygın olanları şap, tüberküloz, </a:t>
            </a:r>
            <a:r>
              <a:rPr lang="tr-TR" dirty="0" err="1" smtClean="0"/>
              <a:t>bruselloz</a:t>
            </a:r>
            <a:r>
              <a:rPr lang="tr-TR" dirty="0" smtClean="0"/>
              <a:t>, çiçek, şarbon, </a:t>
            </a:r>
            <a:r>
              <a:rPr lang="tr-TR" dirty="0" err="1" smtClean="0"/>
              <a:t>mastitis</a:t>
            </a:r>
            <a:r>
              <a:rPr lang="tr-TR" dirty="0" smtClean="0"/>
              <a:t>, </a:t>
            </a:r>
            <a:r>
              <a:rPr lang="tr-TR" dirty="0" err="1" smtClean="0"/>
              <a:t>leptospirozis</a:t>
            </a:r>
            <a:r>
              <a:rPr lang="tr-TR" dirty="0" smtClean="0"/>
              <a:t> ve yanıkara gibi salgınlardır. Bunlardan, birçok ülkenin çoktan üstesinden geldiği şap hastalığı sınırlı aşı üretimi, yetersiz ve lokal tedbirler yüzünden ülkemizi her sene bir, bazen iki defa baştan aşağı tarayarak ölümlere ve verimde düşmelere sebep olmaktadır.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47</a:t>
            </a:fld>
            <a:endParaRPr lang="tr-T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b="1" dirty="0" smtClean="0"/>
              <a:t>Hayvan hastalıklarıyla mücadelede diğer bir problemimiz veteriner hizmetlerinin yetersiz olmasıdır.</a:t>
            </a:r>
            <a:r>
              <a:rPr lang="tr-TR" dirty="0" smtClean="0"/>
              <a:t> Veteriner hekimliğin çeşitli ülkelerdeki gelişmesi farklı olmuştur. Ekonomik ve sosyal bakımdan geri kalmış ülkelerde veteriner hekimlik diğer mesleklere göre üstünlük göstermemesine rağmen, havancılığı ileri gitmiş insan ve hayvan sağlığına önem verilen ülkelerde ise seçkin ve popüler bir meslek olarak yerini almış ve büyük itibar görmüştür. Ülkemizde ise veteriner hekimlik maalesef gelişememiş, özellikle sağlık hizmetlerini yürütebilecek sayısal sınıra erişememiştir. Bu nedenle, yerleşik hastalıklarla mücadelede, mali imkânsızlıklar ve sınırlı sayıdaki teknik eleman nedeniyle yetersiz kalınmıştır.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48</a:t>
            </a:fld>
            <a:endParaRPr 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Türkiye'de salgın, </a:t>
            </a:r>
            <a:r>
              <a:rPr lang="tr-TR" dirty="0" err="1" smtClean="0"/>
              <a:t>paraziter</a:t>
            </a:r>
            <a:r>
              <a:rPr lang="tr-TR" dirty="0" smtClean="0"/>
              <a:t> ve adi hayvan hastalıklarına karşı etkili bir savaş yapılması halinde ülke ekonomisine milyarlarca liralık ek değer kazandırılabileceği tahmin edilmektedir. Bunun için veteriner hekim ve yardımcı eleman sayısının artırılması, hizmet şartlarının geliştirilmesi ve serbest veteriner hekimliğin yaygınlaştırılması gerekmektedir.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49</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467546" y="404664"/>
          <a:ext cx="8280917" cy="6329442"/>
        </p:xfrm>
        <a:graphic>
          <a:graphicData uri="http://schemas.openxmlformats.org/drawingml/2006/table">
            <a:tbl>
              <a:tblPr/>
              <a:tblGrid>
                <a:gridCol w="483427"/>
                <a:gridCol w="1947134"/>
                <a:gridCol w="1947134"/>
                <a:gridCol w="1951611"/>
                <a:gridCol w="1951611"/>
              </a:tblGrid>
              <a:tr h="246279">
                <a:tc gridSpan="3">
                  <a:txBody>
                    <a:bodyPr/>
                    <a:lstStyle/>
                    <a:p>
                      <a:pPr algn="l" fontAlgn="b"/>
                      <a:r>
                        <a:rPr lang="tr-TR" sz="1400" b="1" i="0" u="none" strike="noStrike">
                          <a:latin typeface="Tahoma"/>
                        </a:rPr>
                        <a:t>Tür ve ırklarına göre küçükbaş hayvan sayıları</a:t>
                      </a:r>
                    </a:p>
                  </a:txBody>
                  <a:tcPr marL="8294" marR="8294" marT="8294"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r>
              <a:tr h="246279">
                <a:tc gridSpan="3">
                  <a:txBody>
                    <a:bodyPr/>
                    <a:lstStyle/>
                    <a:p>
                      <a:pPr algn="l" fontAlgn="b"/>
                      <a:r>
                        <a:rPr lang="en-US" sz="1400" b="0" i="0" u="none" strike="noStrike">
                          <a:latin typeface="Tahoma"/>
                        </a:rPr>
                        <a:t>Number of sheep and goat by type and races</a:t>
                      </a:r>
                    </a:p>
                  </a:txBody>
                  <a:tcPr marL="8294" marR="8294" marT="8294"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c>
                  <a:txBody>
                    <a:bodyPr/>
                    <a:lstStyle/>
                    <a:p>
                      <a:pPr algn="l" fontAlgn="b"/>
                      <a:endParaRPr lang="tr-TR" sz="1400" b="0" i="0" u="none" strike="noStrike">
                        <a:latin typeface="Tahoma"/>
                      </a:endParaRPr>
                    </a:p>
                  </a:txBody>
                  <a:tcPr marL="8294" marR="8294" marT="8294" marB="0" anchor="b">
                    <a:lnL>
                      <a:noFill/>
                    </a:lnL>
                    <a:lnR>
                      <a:noFill/>
                    </a:lnR>
                    <a:lnT>
                      <a:noFill/>
                    </a:lnT>
                    <a:lnB>
                      <a:noFill/>
                    </a:lnB>
                  </a:tcPr>
                </a:tc>
              </a:tr>
              <a:tr h="295534">
                <a:tc gridSpan="2">
                  <a:txBody>
                    <a:bodyPr/>
                    <a:lstStyle/>
                    <a:p>
                      <a:pPr algn="l" fontAlgn="t"/>
                      <a:r>
                        <a:rPr lang="tr-TR" sz="1400" b="1" i="0" u="none" strike="noStrike">
                          <a:latin typeface="Tahoma"/>
                        </a:rPr>
                        <a:t>(Türkiye</a:t>
                      </a:r>
                      <a:r>
                        <a:rPr lang="tr-TR" sz="1400" b="0" i="0" u="none" strike="noStrike">
                          <a:latin typeface="Tahoma"/>
                        </a:rPr>
                        <a:t> - Turkey)</a:t>
                      </a:r>
                      <a:endParaRPr lang="tr-TR" sz="1400" b="1" i="0" u="none" strike="noStrike">
                        <a:latin typeface="Tahoma"/>
                      </a:endParaRPr>
                    </a:p>
                  </a:txBody>
                  <a:tcPr marL="8294" marR="8294" marT="8294"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14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14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r>
              <a:tr h="215956">
                <a:tc>
                  <a:txBody>
                    <a:bodyPr/>
                    <a:lstStyle/>
                    <a:p>
                      <a:pPr algn="r" fontAlgn="b"/>
                      <a:r>
                        <a:rPr lang="tr-TR" sz="1400" b="1" i="0" u="none" strike="noStrike">
                          <a:latin typeface="Tahoma"/>
                        </a:rPr>
                        <a:t> </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1" i="0" u="none" strike="noStrike">
                          <a:latin typeface="Tahoma"/>
                        </a:rPr>
                        <a:t>Koyun - Yerli</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1" i="0" u="none" strike="noStrike">
                          <a:latin typeface="Tahoma"/>
                        </a:rPr>
                        <a:t>Koyun - Merinos</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1" i="0" u="none" strike="noStrike">
                          <a:latin typeface="Tahoma"/>
                        </a:rPr>
                        <a:t>Keçi - Kıl</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400" b="1" i="0" u="none" strike="noStrike">
                          <a:latin typeface="Tahoma"/>
                        </a:rPr>
                        <a:t>Keçi - Tiftik</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r>
              <a:tr h="215956">
                <a:tc>
                  <a:txBody>
                    <a:bodyPr/>
                    <a:lstStyle/>
                    <a:p>
                      <a:pPr algn="r" fontAlgn="b"/>
                      <a:endParaRPr lang="tr-TR" sz="1400" b="1" i="0" u="none" strike="noStrike">
                        <a:latin typeface="Tahoma"/>
                      </a:endParaRPr>
                    </a:p>
                  </a:txBody>
                  <a:tcPr marL="8294" marR="8294" marT="8294" marB="0" anchor="b">
                    <a:lnL>
                      <a:noFill/>
                    </a:lnL>
                    <a:lnR>
                      <a:noFill/>
                    </a:lnR>
                    <a:lnT>
                      <a:noFill/>
                    </a:lnT>
                    <a:lnB>
                      <a:noFill/>
                    </a:lnB>
                  </a:tcPr>
                </a:tc>
                <a:tc>
                  <a:txBody>
                    <a:bodyPr/>
                    <a:lstStyle/>
                    <a:p>
                      <a:pPr algn="r" fontAlgn="b"/>
                      <a:r>
                        <a:rPr lang="tr-TR" sz="1400" b="0" i="0" u="none" strike="noStrike">
                          <a:latin typeface="Tahoma"/>
                        </a:rPr>
                        <a:t>Sheep - Domestic</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Sheep - Merino</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Goats - Ordinary</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Goats - Angora</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 </a:t>
                      </a: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1" i="0" u="none" strike="noStrike">
                          <a:latin typeface="Tahoma"/>
                        </a:rPr>
                        <a:t>(baş - </a:t>
                      </a:r>
                      <a:r>
                        <a:rPr lang="tr-TR" sz="1400" b="0" i="0" u="none" strike="noStrike">
                          <a:latin typeface="Tahoma"/>
                        </a:rPr>
                        <a:t>heads)</a:t>
                      </a:r>
                      <a:endParaRPr lang="tr-TR" sz="14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1" i="0" u="none" strike="noStrike">
                          <a:latin typeface="Tahoma"/>
                        </a:rPr>
                        <a:t>(baş - </a:t>
                      </a:r>
                      <a:r>
                        <a:rPr lang="tr-TR" sz="1400" b="0" i="0" u="none" strike="noStrike">
                          <a:latin typeface="Tahoma"/>
                        </a:rPr>
                        <a:t>heads)</a:t>
                      </a:r>
                      <a:endParaRPr lang="tr-TR" sz="14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1" i="0" u="none" strike="noStrike">
                          <a:latin typeface="Tahoma"/>
                        </a:rPr>
                        <a:t>(baş - </a:t>
                      </a:r>
                      <a:r>
                        <a:rPr lang="tr-TR" sz="1400" b="0" i="0" u="none" strike="noStrike">
                          <a:latin typeface="Tahoma"/>
                        </a:rPr>
                        <a:t>heads)</a:t>
                      </a:r>
                      <a:endParaRPr lang="tr-TR" sz="14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400" b="1" i="0" u="none" strike="noStrike">
                          <a:latin typeface="Tahoma"/>
                        </a:rPr>
                        <a:t>(baş - </a:t>
                      </a:r>
                      <a:r>
                        <a:rPr lang="tr-TR" sz="1400" b="0" i="0" u="none" strike="noStrike">
                          <a:latin typeface="Tahoma"/>
                        </a:rPr>
                        <a:t>heads)</a:t>
                      </a:r>
                      <a:endParaRPr lang="tr-TR" sz="14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r>
              <a:tr h="215956">
                <a:tc>
                  <a:txBody>
                    <a:bodyPr/>
                    <a:lstStyle/>
                    <a:p>
                      <a:pPr algn="r" fontAlgn="b"/>
                      <a:r>
                        <a:rPr lang="tr-TR" sz="1400" b="0" i="0" u="none" strike="noStrike">
                          <a:latin typeface="Tahoma"/>
                        </a:rPr>
                        <a:t>1991</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39 590 493</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841 847</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9 579 256</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400" b="0" i="0" u="none" strike="noStrike">
                          <a:latin typeface="Tahoma"/>
                        </a:rPr>
                        <a:t>  1 184 942</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r>
              <a:tr h="215956">
                <a:tc>
                  <a:txBody>
                    <a:bodyPr/>
                    <a:lstStyle/>
                    <a:p>
                      <a:pPr algn="r" fontAlgn="b"/>
                      <a:r>
                        <a:rPr lang="tr-TR" sz="1400" b="0" i="0" u="none" strike="noStrike">
                          <a:latin typeface="Tahoma"/>
                        </a:rPr>
                        <a:t>1992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38 575 828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840 110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9 439 600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1 014 340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36 709 000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832 000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9 192 000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941 000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1994</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34 823 000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823 000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8 767 000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797 000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32 985 000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806 000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8 397 000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714 000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32 234 000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838 000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8 242 000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709 000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29 376 000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862 000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7 761 000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615 000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28 560 000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875 000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7 523 000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534 000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1999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29 425 000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831 000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7 284 000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490 000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27 719 000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773 000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6 828 000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373 000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2001</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26 213 000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759 000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6 676 000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346 000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24 473 826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699 880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6 519 332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260 762</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24 689 169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742 370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6 516 088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255 587</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2004</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24 438 459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762 696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6 379 900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230 037</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24 551 972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752 353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6 284 498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232 966</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2006</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24 801 481</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815 431</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6 433 744</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209 550</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24 491 211</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971 082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6 095 292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191 066</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2008</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22 955 941</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1 018 650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5 435 393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158 168</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2009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20 721 925</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1 027 583</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4 981 299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146 986</a:t>
                      </a:r>
                    </a:p>
                  </a:txBody>
                  <a:tcPr marL="8294" marR="8294" marT="8294" marB="0" anchor="b">
                    <a:lnL>
                      <a:noFill/>
                    </a:lnL>
                    <a:lnR>
                      <a:noFill/>
                    </a:lnR>
                    <a:lnT>
                      <a:noFill/>
                    </a:lnT>
                    <a:lnB>
                      <a:noFill/>
                    </a:lnB>
                  </a:tcPr>
                </a:tc>
              </a:tr>
              <a:tr h="215956">
                <a:tc>
                  <a:txBody>
                    <a:bodyPr/>
                    <a:lstStyle/>
                    <a:p>
                      <a:pPr algn="r" fontAlgn="b"/>
                      <a:r>
                        <a:rPr lang="tr-TR" sz="1400" b="0" i="0" u="none" strike="noStrike">
                          <a:latin typeface="Tahoma"/>
                        </a:rPr>
                        <a:t>2010</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22 003 299</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1 086 392</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6 140 627</a:t>
                      </a:r>
                    </a:p>
                  </a:txBody>
                  <a:tcPr marL="8294" marR="8294" marT="8294" marB="0" anchor="b">
                    <a:lnL>
                      <a:noFill/>
                    </a:lnL>
                    <a:lnR>
                      <a:noFill/>
                    </a:lnR>
                    <a:lnT>
                      <a:noFill/>
                    </a:lnT>
                    <a:lnB>
                      <a:noFill/>
                    </a:lnB>
                  </a:tcPr>
                </a:tc>
                <a:tc>
                  <a:txBody>
                    <a:bodyPr/>
                    <a:lstStyle/>
                    <a:p>
                      <a:pPr algn="r" fontAlgn="b"/>
                      <a:r>
                        <a:rPr lang="tr-TR" sz="1400" b="0" i="0" u="none" strike="noStrike">
                          <a:latin typeface="Tahoma"/>
                        </a:rPr>
                        <a:t>   152 606</a:t>
                      </a:r>
                    </a:p>
                  </a:txBody>
                  <a:tcPr marL="8294" marR="8294" marT="8294" marB="0" anchor="b">
                    <a:lnL>
                      <a:noFill/>
                    </a:lnL>
                    <a:lnR>
                      <a:noFill/>
                    </a:lnR>
                    <a:lnT>
                      <a:noFill/>
                    </a:lnT>
                    <a:lnB>
                      <a:noFill/>
                    </a:lnB>
                  </a:tcPr>
                </a:tc>
              </a:tr>
              <a:tr h="221651">
                <a:tc>
                  <a:txBody>
                    <a:bodyPr/>
                    <a:lstStyle/>
                    <a:p>
                      <a:pPr algn="r" fontAlgn="b"/>
                      <a:r>
                        <a:rPr lang="tr-TR" sz="1400" b="0" i="0" u="none" strike="noStrike">
                          <a:latin typeface="Tahoma"/>
                        </a:rPr>
                        <a:t>2011</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23 811 036</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1 220 529</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7 126 862</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400" b="0" i="0" u="none" strike="noStrike">
                          <a:latin typeface="Tahoma"/>
                        </a:rPr>
                        <a:t>   151 091</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r>
              <a:tr h="215956">
                <a:tc gridSpan="2">
                  <a:txBody>
                    <a:bodyPr/>
                    <a:lstStyle/>
                    <a:p>
                      <a:pPr algn="l" fontAlgn="b"/>
                      <a:r>
                        <a:rPr lang="tr-TR" sz="1050" b="1" i="0" u="none" strike="noStrike">
                          <a:latin typeface="Tahoma"/>
                        </a:rPr>
                        <a:t>Not : 2011 Yılı bilgileri geçicidir.</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a:txBody>
                    <a:bodyPr/>
                    <a:lstStyle/>
                    <a:p>
                      <a:pPr algn="l" fontAlgn="b"/>
                      <a:endParaRPr lang="tr-TR" sz="1400" b="0" i="0" u="none" strike="noStrike">
                        <a:latin typeface="Tahoma"/>
                      </a:endParaRP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1050" b="0" i="0" u="none" strike="noStrike" dirty="0">
                          <a:latin typeface="Tahoma"/>
                        </a:rPr>
                        <a:t>Note : Data on 2011 are provisional.</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r>
            </a:tbl>
          </a:graphicData>
        </a:graphic>
      </p:graphicFrame>
      <p:sp>
        <p:nvSpPr>
          <p:cNvPr id="3" name="2 Slayt Numarası Yer Tutucusu"/>
          <p:cNvSpPr>
            <a:spLocks noGrp="1"/>
          </p:cNvSpPr>
          <p:nvPr>
            <p:ph type="sldNum" sz="quarter" idx="12"/>
          </p:nvPr>
        </p:nvSpPr>
        <p:spPr/>
        <p:txBody>
          <a:bodyPr/>
          <a:lstStyle/>
          <a:p>
            <a:fld id="{E3773418-48C1-4855-B077-E9ABDEB582BE}" type="slidenum">
              <a:rPr lang="tr-TR" smtClean="0"/>
              <a:pPr/>
              <a:t>5</a:t>
            </a:fld>
            <a:endParaRPr lang="tr-T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Hayvan Islahı ve Yetiştirilmesi ile İlgili Problemler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Verimli hayvancılık yapabilmenin başlıca şartlarından biri genetik kapasitesi yüksek hayvanlara sahip olmaktır. </a:t>
            </a:r>
          </a:p>
          <a:p>
            <a:r>
              <a:rPr lang="tr-TR" dirty="0" smtClean="0"/>
              <a:t>Herhangi bir hayvanın verim kabiliyeti bu verimle ilgili olarak taşıdığı genler tarafından, yani hayvanın </a:t>
            </a:r>
            <a:r>
              <a:rPr lang="tr-TR" dirty="0" err="1" smtClean="0"/>
              <a:t>genotipi</a:t>
            </a:r>
            <a:r>
              <a:rPr lang="tr-TR" dirty="0" smtClean="0"/>
              <a:t> tarafından belirlenir.</a:t>
            </a:r>
          </a:p>
          <a:p>
            <a:r>
              <a:rPr lang="tr-TR" dirty="0" smtClean="0"/>
              <a:t> Hayvanlar ne kadar iyi beslenirlerse beslensinler, bunların verimleri ancak </a:t>
            </a:r>
            <a:r>
              <a:rPr lang="tr-TR" dirty="0" err="1" smtClean="0"/>
              <a:t>genotipik</a:t>
            </a:r>
            <a:r>
              <a:rPr lang="tr-TR" dirty="0" smtClean="0"/>
              <a:t> yapılarının izin verebildiği ölçüde artırılabilir. Mesela, Türkiye'de yetiştirilen Yerli Kara ve Doğu Anadolu Kırmızısı ırkı sığırların süt verimi ile ilgili </a:t>
            </a:r>
            <a:r>
              <a:rPr lang="tr-TR" dirty="0" err="1" smtClean="0"/>
              <a:t>genotipik</a:t>
            </a:r>
            <a:r>
              <a:rPr lang="tr-TR" dirty="0" smtClean="0"/>
              <a:t> değerleri düşüktür.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50</a:t>
            </a:fld>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Uygun olmayan bakım ve beslenme şartlarında ıslah edilmemiş olan bu ırkların yıllık süt verim ortalamaları 600-800 kg. kadardır. </a:t>
            </a:r>
          </a:p>
          <a:p>
            <a:r>
              <a:rPr lang="tr-TR" dirty="0" smtClean="0"/>
              <a:t>Bu ırklarda süt verimi mükemmel bir bakım ve beslenme ile dahi 2000-2500 </a:t>
            </a:r>
            <a:r>
              <a:rPr lang="tr-TR" dirty="0" err="1" smtClean="0"/>
              <a:t>kg.'ın</a:t>
            </a:r>
            <a:r>
              <a:rPr lang="tr-TR" dirty="0" smtClean="0"/>
              <a:t> üzerine çıkarılamaz. </a:t>
            </a:r>
          </a:p>
          <a:p>
            <a:r>
              <a:rPr lang="tr-TR" dirty="0" smtClean="0"/>
              <a:t>Halbuki iyi şartlarda yetiştirilen </a:t>
            </a:r>
            <a:r>
              <a:rPr lang="tr-TR" dirty="0" err="1" smtClean="0"/>
              <a:t>Holstein</a:t>
            </a:r>
            <a:r>
              <a:rPr lang="tr-TR" dirty="0" smtClean="0"/>
              <a:t> ve Esmer ırk ineklerden yılda ortalama 4000-6000 kg. hatta daha fazla süt alınabilir. Çünkü bu kültür ırkları, uzun yıllardan beri yapılan seleksiyon sonucu, süt verimi bakımından daha uygun bir genetik yapıya kavuşturulmuşlardır.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51</a:t>
            </a:fld>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dirty="0" smtClean="0"/>
              <a:t>Ülkemizde hayvancılık sektörünü kalkındırıp hayvansal ürün üretim miktarını artırmanın üç yolu vardır.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a) Verimi düşük yerli ırkların bir kısmını kesime </a:t>
            </a:r>
            <a:r>
              <a:rPr lang="tr-TR" dirty="0" err="1" smtClean="0"/>
              <a:t>sevkederek</a:t>
            </a:r>
            <a:r>
              <a:rPr lang="tr-TR" dirty="0" smtClean="0"/>
              <a:t> bunların yerine yüksek verimli kültür ırkları ithal etmek. </a:t>
            </a:r>
          </a:p>
          <a:p>
            <a:r>
              <a:rPr lang="tr-TR" dirty="0" smtClean="0"/>
              <a:t>Gerek süt ve gerekse et üretimi bakımından, mevcut yerli ırklarımızı yarı yarıya kültür ırkı ile ikame ettiğimizi varsayarsak şöyle bir sonuç almak mümkün olacaktır.</a:t>
            </a:r>
          </a:p>
          <a:p>
            <a:r>
              <a:rPr lang="tr-TR" dirty="0" smtClean="0"/>
              <a:t>	Sağılan yerli inek sayımız : 	2 994 196  baş</a:t>
            </a:r>
          </a:p>
          <a:p>
            <a:r>
              <a:rPr lang="tr-TR" dirty="0" smtClean="0"/>
              <a:t>	İnek başına süt verimi : 	675 kg.</a:t>
            </a:r>
          </a:p>
          <a:p>
            <a:r>
              <a:rPr lang="tr-TR" dirty="0" smtClean="0"/>
              <a:t>	Süt üretimi : 	2 994 196 x 675 = 2 021 082 ton</a:t>
            </a:r>
          </a:p>
          <a:p>
            <a:r>
              <a:rPr lang="tr-TR" dirty="0" smtClean="0"/>
              <a:t>	İkame kültür ırkı inek sayısı : 	1 497 098 baş</a:t>
            </a:r>
          </a:p>
          <a:p>
            <a:r>
              <a:rPr lang="tr-TR" dirty="0" smtClean="0"/>
              <a:t>	İnek başına süt verimi : 	5000 kg.</a:t>
            </a:r>
          </a:p>
          <a:p>
            <a:r>
              <a:rPr lang="tr-TR" dirty="0" smtClean="0"/>
              <a:t>	Süt üretimi : 	1 497 098 x 5000 = 7 485 490 ton</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52</a:t>
            </a:fld>
            <a:endParaRPr lang="tr-T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Görüldüğü gibi, sağılan yerli sığırlarımızı yarı yarıya, yüksek verimli kültür ırkı ile ikame ettiğimizde süt üretiminde 5 464 408 ton artış meydana gelecektir. Böylece sağılan hayvan sayısı artırılmadan, süt üretiminin 2 021 082 tondan 8 496 031 tona çıkarılması sağlanmış olur.</a:t>
            </a: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53</a:t>
            </a:fld>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32656"/>
            <a:ext cx="8229600" cy="6120680"/>
          </a:xfrm>
        </p:spPr>
        <p:txBody>
          <a:bodyPr>
            <a:noAutofit/>
          </a:bodyPr>
          <a:lstStyle/>
          <a:p>
            <a:r>
              <a:rPr lang="tr-TR" sz="2400" dirty="0" smtClean="0"/>
              <a:t>Kesilen yerli sığır sayımız : 	2 058 509  baş</a:t>
            </a:r>
          </a:p>
          <a:p>
            <a:r>
              <a:rPr lang="tr-TR" sz="2400" dirty="0" smtClean="0"/>
              <a:t>	Karkas ağırlığı : 	117 kg.</a:t>
            </a:r>
          </a:p>
          <a:p>
            <a:r>
              <a:rPr lang="tr-TR" sz="2400" dirty="0" smtClean="0"/>
              <a:t>	Et Üretimi : 	2 058 509 x 117 = 240 846 ton</a:t>
            </a:r>
          </a:p>
          <a:p>
            <a:r>
              <a:rPr lang="tr-TR" sz="2400" dirty="0" smtClean="0"/>
              <a:t>	İkame kültür ırkı sığır sayısı : 	1 029 255 baş</a:t>
            </a:r>
          </a:p>
          <a:p>
            <a:r>
              <a:rPr lang="tr-TR" sz="2400" dirty="0" smtClean="0"/>
              <a:t>	Karkas ağırlığı  : 	250 kg.</a:t>
            </a:r>
          </a:p>
          <a:p>
            <a:r>
              <a:rPr lang="tr-TR" sz="2400" dirty="0" smtClean="0"/>
              <a:t>	Et üretimi : 	1 029 255 x 250 = 257 314 ton</a:t>
            </a:r>
          </a:p>
          <a:p>
            <a:r>
              <a:rPr lang="tr-TR" sz="2400" dirty="0" smtClean="0"/>
              <a:t>	Keza, et üretiminde kullanılan sığırlarımıza da aynı yöntemi uygularsak et üretiminde 16 468 ton'luk bir artış meydana gelecektir. Böylece kesilen hayvan sayısı artırılmadan et üretiminin 240 846 tondan 377  737 tona çıkarılması sağlanmış olur. </a:t>
            </a:r>
          </a:p>
          <a:p>
            <a:r>
              <a:rPr lang="tr-TR" sz="2400" dirty="0" smtClean="0"/>
              <a:t>Ancak bu yol riskli ve pahalıdır; tavukçuluk alanında kolayca tatbik edilebilir. Ayrıca yerli genetik kaynakları yok etmiş oluruz.</a:t>
            </a:r>
            <a:endParaRPr lang="tr-TR" sz="2400"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54</a:t>
            </a:fld>
            <a:endParaRPr lang="tr-T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 Uygun kültür ırklarından az sayıda damızlık hayvan ithal etmek, bunların erkeklerini yurt içinde yetiştirmek ve bu erkeklerle yerli ırk hayvanları arasında melezleme yaparak yerli ırkların verimlerini geliştirmek. Bu yöntem, hayvancılığı geliştirmek isteyen birçok ülke tarafından uygulanmakta ve planlı bir çalışma ile oldukça kısa sürede olumlu sonuçlar vermektedir.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55</a:t>
            </a:fld>
            <a:endParaRPr lang="tr-T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Türkiye'de hayvanların ıslaha muhtaç verim yönlerini geliştirmek amacıyla başlatılan çalışmaların tarihçesi günümüzden 50-60 yıl öncesine kadar gitmektedir. Ancak, geçen bu zaman içerisinde yapılan ıslah çalışmalarından beklenen sonuç alınamamış, ülke hayvancılığının çehresi arzulanan ölçüde değiştirilememiştir. </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56</a:t>
            </a:fld>
            <a:endParaRPr lang="tr-T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Bunun çok çeşitli nedenleri vardır. </a:t>
            </a:r>
          </a:p>
          <a:p>
            <a:pPr marL="514350" indent="-514350">
              <a:buFont typeface="+mj-lt"/>
              <a:buAutoNum type="arabicPeriod"/>
            </a:pPr>
            <a:r>
              <a:rPr lang="tr-TR" dirty="0" smtClean="0"/>
              <a:t>Ülkemizdeki ıslah çalışmalarında genellikle çevirme melezlemesi uygulanmış ve elde edilen çeşitli </a:t>
            </a:r>
            <a:r>
              <a:rPr lang="tr-TR" dirty="0" err="1" smtClean="0"/>
              <a:t>generasyonlardaki</a:t>
            </a:r>
            <a:r>
              <a:rPr lang="tr-TR" dirty="0" smtClean="0"/>
              <a:t> hayvanlardan, herhangi bir kontrol yapılmadan, yararlanma yoluna gidilmiştir. </a:t>
            </a:r>
          </a:p>
          <a:p>
            <a:pPr marL="514350" indent="-514350">
              <a:buFont typeface="+mj-lt"/>
              <a:buAutoNum type="arabicPeriod"/>
            </a:pPr>
            <a:r>
              <a:rPr lang="tr-TR" dirty="0" smtClean="0"/>
              <a:t>Hayvanlarımızın kalıtsal yapılarının iyileştirilmesinde ülke ve bölge şartları dikkate alınmamıştır. </a:t>
            </a:r>
          </a:p>
          <a:p>
            <a:pPr marL="514350" indent="-514350">
              <a:buFont typeface="+mj-lt"/>
              <a:buAutoNum type="arabicPeriod"/>
            </a:pPr>
            <a:r>
              <a:rPr lang="tr-TR" dirty="0" smtClean="0"/>
              <a:t>Yüksek verim kapasitesine sahip hayvanlar bakım, beslenme, barınma şartları iyi olmayan köylere, çiftliklere getirilmiş ve beklenen verim sağlanamamış, hayvanlar kısa zamanda damızlık değerini kaybetmişlerdir.</a:t>
            </a:r>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57</a:t>
            </a:fld>
            <a:endParaRPr lang="tr-T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
        <p:nvSpPr>
          <p:cNvPr id="4" name="3 Slayt Numarası Yer Tutucusu"/>
          <p:cNvSpPr>
            <a:spLocks noGrp="1"/>
          </p:cNvSpPr>
          <p:nvPr>
            <p:ph type="sldNum" sz="quarter" idx="12"/>
          </p:nvPr>
        </p:nvSpPr>
        <p:spPr/>
        <p:txBody>
          <a:bodyPr/>
          <a:lstStyle/>
          <a:p>
            <a:fld id="{E3773418-48C1-4855-B077-E9ABDEB582BE}" type="slidenum">
              <a:rPr lang="tr-TR" smtClean="0"/>
              <a:pPr/>
              <a:t>58</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95536" y="404664"/>
          <a:ext cx="8424938" cy="6192677"/>
        </p:xfrm>
        <a:graphic>
          <a:graphicData uri="http://schemas.openxmlformats.org/drawingml/2006/table">
            <a:tbl>
              <a:tblPr/>
              <a:tblGrid>
                <a:gridCol w="579243"/>
                <a:gridCol w="1554070"/>
                <a:gridCol w="1610581"/>
                <a:gridCol w="1554070"/>
                <a:gridCol w="1563487"/>
                <a:gridCol w="1563487"/>
              </a:tblGrid>
              <a:tr h="239574">
                <a:tc gridSpan="4">
                  <a:txBody>
                    <a:bodyPr/>
                    <a:lstStyle/>
                    <a:p>
                      <a:pPr algn="l" fontAlgn="b"/>
                      <a:r>
                        <a:rPr lang="tr-TR" sz="1200" b="1" i="0" u="none" strike="noStrike">
                          <a:latin typeface="Tahoma"/>
                        </a:rPr>
                        <a:t>Tür ve ırklarına göre diğer hayvan sayıları </a:t>
                      </a:r>
                    </a:p>
                  </a:txBody>
                  <a:tcPr marL="8294" marR="8294" marT="8294"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1200" b="0" i="0" u="none" strike="noStrike">
                        <a:latin typeface="Tahoma"/>
                      </a:endParaRPr>
                    </a:p>
                  </a:txBody>
                  <a:tcPr marL="8294" marR="8294" marT="8294" marB="0" anchor="b">
                    <a:lnL>
                      <a:noFill/>
                    </a:lnL>
                    <a:lnR>
                      <a:noFill/>
                    </a:lnR>
                    <a:lnT>
                      <a:noFill/>
                    </a:lnT>
                    <a:lnB>
                      <a:noFill/>
                    </a:lnB>
                  </a:tcPr>
                </a:tc>
                <a:tc>
                  <a:txBody>
                    <a:bodyPr/>
                    <a:lstStyle/>
                    <a:p>
                      <a:pPr algn="l" fontAlgn="b"/>
                      <a:endParaRPr lang="tr-TR" sz="1200" b="0" i="0" u="none" strike="noStrike">
                        <a:latin typeface="Tahoma"/>
                      </a:endParaRPr>
                    </a:p>
                  </a:txBody>
                  <a:tcPr marL="8294" marR="8294" marT="8294" marB="0" anchor="b">
                    <a:lnL>
                      <a:noFill/>
                    </a:lnL>
                    <a:lnR>
                      <a:noFill/>
                    </a:lnR>
                    <a:lnT>
                      <a:noFill/>
                    </a:lnT>
                    <a:lnB>
                      <a:noFill/>
                    </a:lnB>
                  </a:tcPr>
                </a:tc>
              </a:tr>
              <a:tr h="408174">
                <a:tc gridSpan="3">
                  <a:txBody>
                    <a:bodyPr/>
                    <a:lstStyle/>
                    <a:p>
                      <a:pPr algn="l" fontAlgn="b"/>
                      <a:r>
                        <a:rPr lang="en-US" sz="1200" b="0" i="0" u="none" strike="noStrike">
                          <a:latin typeface="Tahoma"/>
                        </a:rPr>
                        <a:t>Number of other animals by type and races</a:t>
                      </a:r>
                    </a:p>
                  </a:txBody>
                  <a:tcPr marL="8294" marR="8294" marT="8294" marB="0" anchor="b">
                    <a:lnL>
                      <a:noFill/>
                    </a:lnL>
                    <a:lnR>
                      <a:noFill/>
                    </a:lnR>
                    <a:lnT>
                      <a:noFill/>
                    </a:lnT>
                    <a:lnB>
                      <a:noFill/>
                    </a:lnB>
                  </a:tcPr>
                </a:tc>
                <a:tc hMerge="1">
                  <a:txBody>
                    <a:bodyPr/>
                    <a:lstStyle/>
                    <a:p>
                      <a:endParaRPr lang="tr-TR"/>
                    </a:p>
                  </a:txBody>
                  <a:tcPr/>
                </a:tc>
                <a:tc hMerge="1">
                  <a:txBody>
                    <a:bodyPr/>
                    <a:lstStyle/>
                    <a:p>
                      <a:endParaRPr lang="tr-TR"/>
                    </a:p>
                  </a:txBody>
                  <a:tcPr/>
                </a:tc>
                <a:tc>
                  <a:txBody>
                    <a:bodyPr/>
                    <a:lstStyle/>
                    <a:p>
                      <a:pPr algn="l" fontAlgn="b"/>
                      <a:endParaRPr lang="tr-TR" sz="1200" b="0" i="0" u="none" strike="noStrike">
                        <a:latin typeface="Tahoma"/>
                      </a:endParaRPr>
                    </a:p>
                  </a:txBody>
                  <a:tcPr marL="8294" marR="8294" marT="8294" marB="0" anchor="b">
                    <a:lnL>
                      <a:noFill/>
                    </a:lnL>
                    <a:lnR>
                      <a:noFill/>
                    </a:lnR>
                    <a:lnT>
                      <a:noFill/>
                    </a:lnT>
                    <a:lnB>
                      <a:noFill/>
                    </a:lnB>
                  </a:tcPr>
                </a:tc>
                <a:tc>
                  <a:txBody>
                    <a:bodyPr/>
                    <a:lstStyle/>
                    <a:p>
                      <a:pPr algn="l" fontAlgn="b"/>
                      <a:endParaRPr lang="tr-TR" sz="1200" b="0" i="0" u="none" strike="noStrike">
                        <a:latin typeface="Tahoma"/>
                      </a:endParaRPr>
                    </a:p>
                  </a:txBody>
                  <a:tcPr marL="8294" marR="8294" marT="8294" marB="0" anchor="b">
                    <a:lnL>
                      <a:noFill/>
                    </a:lnL>
                    <a:lnR>
                      <a:noFill/>
                    </a:lnR>
                    <a:lnT>
                      <a:noFill/>
                    </a:lnT>
                    <a:lnB>
                      <a:noFill/>
                    </a:lnB>
                  </a:tcPr>
                </a:tc>
                <a:tc>
                  <a:txBody>
                    <a:bodyPr/>
                    <a:lstStyle/>
                    <a:p>
                      <a:pPr algn="l" fontAlgn="b"/>
                      <a:endParaRPr lang="tr-TR" sz="1200" b="0" i="0" u="none" strike="noStrike">
                        <a:latin typeface="Tahoma"/>
                      </a:endParaRPr>
                    </a:p>
                  </a:txBody>
                  <a:tcPr marL="8294" marR="8294" marT="8294" marB="0" anchor="b">
                    <a:lnL>
                      <a:noFill/>
                    </a:lnL>
                    <a:lnR>
                      <a:noFill/>
                    </a:lnR>
                    <a:lnT>
                      <a:noFill/>
                    </a:lnT>
                    <a:lnB>
                      <a:noFill/>
                    </a:lnB>
                  </a:tcPr>
                </a:tc>
              </a:tr>
              <a:tr h="287488">
                <a:tc gridSpan="2">
                  <a:txBody>
                    <a:bodyPr/>
                    <a:lstStyle/>
                    <a:p>
                      <a:pPr algn="l" fontAlgn="t"/>
                      <a:r>
                        <a:rPr lang="tr-TR" sz="1200" b="1" i="0" u="none" strike="noStrike">
                          <a:latin typeface="Tahoma"/>
                        </a:rPr>
                        <a:t>(Türkiye</a:t>
                      </a:r>
                      <a:r>
                        <a:rPr lang="tr-TR" sz="1200" b="0" i="0" u="none" strike="noStrike">
                          <a:latin typeface="Tahoma"/>
                        </a:rPr>
                        <a:t> - Turkey)</a:t>
                      </a:r>
                      <a:endParaRPr lang="tr-TR" sz="1200" b="1" i="0" u="none" strike="noStrike">
                        <a:latin typeface="Tahoma"/>
                      </a:endParaRPr>
                    </a:p>
                  </a:txBody>
                  <a:tcPr marL="8294" marR="8294" marT="8294"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b"/>
                      <a:endParaRPr lang="tr-TR" sz="12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12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12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1200" b="0" i="0" u="none" strike="noStrike">
                        <a:latin typeface="Tahoma"/>
                      </a:endParaRP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r>
              <a:tr h="210076">
                <a:tc>
                  <a:txBody>
                    <a:bodyPr/>
                    <a:lstStyle/>
                    <a:p>
                      <a:pPr algn="r" fontAlgn="b"/>
                      <a:r>
                        <a:rPr lang="tr-TR" sz="1200" b="1" i="0" u="none" strike="noStrike">
                          <a:latin typeface="Tahoma"/>
                        </a:rPr>
                        <a:t> </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200" b="1" i="0" u="none" strike="noStrike">
                          <a:latin typeface="Tahoma"/>
                        </a:rPr>
                        <a:t>At</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200" b="1" i="0" u="none" strike="noStrike">
                          <a:latin typeface="Tahoma"/>
                        </a:rPr>
                        <a:t>Eşek</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200" b="1" i="0" u="none" strike="noStrike">
                          <a:latin typeface="Tahoma"/>
                        </a:rPr>
                        <a:t>Katır</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200" b="1" i="0" u="none" strike="noStrike">
                          <a:latin typeface="Tahoma"/>
                        </a:rPr>
                        <a:t>Deve</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tr-TR" sz="1200" b="1" i="0" u="none" strike="noStrike">
                          <a:latin typeface="Tahoma"/>
                        </a:rPr>
                        <a:t>Domuz</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r>
              <a:tr h="210076">
                <a:tc>
                  <a:txBody>
                    <a:bodyPr/>
                    <a:lstStyle/>
                    <a:p>
                      <a:pPr algn="r" fontAlgn="b"/>
                      <a:endParaRPr lang="tr-TR" sz="1200" b="1" i="0" u="none" strike="noStrike">
                        <a:latin typeface="Tahoma"/>
                      </a:endParaRPr>
                    </a:p>
                  </a:txBody>
                  <a:tcPr marL="8294" marR="8294" marT="8294" marB="0" anchor="b">
                    <a:lnL>
                      <a:noFill/>
                    </a:lnL>
                    <a:lnR>
                      <a:noFill/>
                    </a:lnR>
                    <a:lnT>
                      <a:noFill/>
                    </a:lnT>
                    <a:lnB>
                      <a:noFill/>
                    </a:lnB>
                  </a:tcPr>
                </a:tc>
                <a:tc>
                  <a:txBody>
                    <a:bodyPr/>
                    <a:lstStyle/>
                    <a:p>
                      <a:pPr algn="r" fontAlgn="b"/>
                      <a:r>
                        <a:rPr lang="tr-TR" sz="1200" b="0" i="0" u="none" strike="noStrike">
                          <a:latin typeface="Tahoma"/>
                        </a:rPr>
                        <a:t>Horses</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Asses</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Mules</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Camels</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Pigs</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 </a:t>
                      </a: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200" b="1" i="0" u="none" strike="noStrike">
                          <a:latin typeface="Tahoma"/>
                        </a:rPr>
                        <a:t>(baş - </a:t>
                      </a:r>
                      <a:r>
                        <a:rPr lang="tr-TR" sz="1200" b="0" i="0" u="none" strike="noStrike">
                          <a:latin typeface="Tahoma"/>
                        </a:rPr>
                        <a:t>head)</a:t>
                      </a:r>
                      <a:endParaRPr lang="tr-TR" sz="12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200" b="1" i="0" u="none" strike="noStrike">
                          <a:latin typeface="Tahoma"/>
                        </a:rPr>
                        <a:t>(baş - </a:t>
                      </a:r>
                      <a:r>
                        <a:rPr lang="tr-TR" sz="1200" b="0" i="0" u="none" strike="noStrike">
                          <a:latin typeface="Tahoma"/>
                        </a:rPr>
                        <a:t>head)</a:t>
                      </a:r>
                      <a:endParaRPr lang="tr-TR" sz="12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200" b="1" i="0" u="none" strike="noStrike">
                          <a:latin typeface="Tahoma"/>
                        </a:rPr>
                        <a:t>(baş - </a:t>
                      </a:r>
                      <a:r>
                        <a:rPr lang="tr-TR" sz="1200" b="0" i="0" u="none" strike="noStrike">
                          <a:latin typeface="Tahoma"/>
                        </a:rPr>
                        <a:t>head)</a:t>
                      </a:r>
                      <a:endParaRPr lang="tr-TR" sz="12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200" b="1" i="0" u="none" strike="noStrike">
                          <a:latin typeface="Tahoma"/>
                        </a:rPr>
                        <a:t>(baş - </a:t>
                      </a:r>
                      <a:r>
                        <a:rPr lang="tr-TR" sz="1200" b="0" i="0" u="none" strike="noStrike">
                          <a:latin typeface="Tahoma"/>
                        </a:rPr>
                        <a:t>head)</a:t>
                      </a:r>
                      <a:endParaRPr lang="tr-TR" sz="12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tr-TR" sz="1200" b="1" i="0" u="none" strike="noStrike">
                          <a:latin typeface="Tahoma"/>
                        </a:rPr>
                        <a:t>(baş - </a:t>
                      </a:r>
                      <a:r>
                        <a:rPr lang="tr-TR" sz="1200" b="0" i="0" u="none" strike="noStrike">
                          <a:latin typeface="Tahoma"/>
                        </a:rPr>
                        <a:t>head)</a:t>
                      </a:r>
                      <a:endParaRPr lang="tr-TR" sz="1200" b="1" i="0" u="none" strike="noStrike">
                        <a:latin typeface="Tahoma"/>
                      </a:endParaRPr>
                    </a:p>
                  </a:txBody>
                  <a:tcPr marL="8294" marR="8294" marT="8294" marB="0" anchor="b">
                    <a:lnL>
                      <a:noFill/>
                    </a:lnL>
                    <a:lnR>
                      <a:noFill/>
                    </a:lnR>
                    <a:lnT>
                      <a:noFill/>
                    </a:lnT>
                    <a:lnB w="6350" cap="flat" cmpd="sng" algn="ctr">
                      <a:solidFill>
                        <a:srgbClr val="000000"/>
                      </a:solidFill>
                      <a:prstDash val="solid"/>
                      <a:round/>
                      <a:headEnd type="none" w="med" len="med"/>
                      <a:tailEnd type="none" w="med" len="med"/>
                    </a:lnB>
                  </a:tcPr>
                </a:tc>
              </a:tr>
              <a:tr h="210076">
                <a:tc>
                  <a:txBody>
                    <a:bodyPr/>
                    <a:lstStyle/>
                    <a:p>
                      <a:pPr algn="r" fontAlgn="b"/>
                      <a:r>
                        <a:rPr lang="tr-TR" sz="1200" b="0" i="0" u="none" strike="noStrike">
                          <a:latin typeface="Tahoma"/>
                        </a:rPr>
                        <a:t>1991</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200" b="0" i="0" u="none" strike="noStrike">
                          <a:latin typeface="Tahoma"/>
                        </a:rPr>
                        <a:t>   495 543</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200" b="0" i="0" u="none" strike="noStrike">
                          <a:latin typeface="Tahoma"/>
                        </a:rPr>
                        <a:t>   943 751</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200" b="0" i="0" u="none" strike="noStrike">
                          <a:latin typeface="Tahoma"/>
                        </a:rPr>
                        <a:t>   191 850</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200" b="0" i="0" u="none" strike="noStrike">
                          <a:latin typeface="Tahoma"/>
                        </a:rPr>
                        <a:t>   1 914</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tr-TR" sz="1200" b="0" i="0" u="none" strike="noStrike">
                          <a:latin typeface="Tahoma"/>
                        </a:rPr>
                        <a:t>   10 315</a:t>
                      </a:r>
                    </a:p>
                  </a:txBody>
                  <a:tcPr marL="8294" marR="8294" marT="8294" marB="0" anchor="b">
                    <a:lnL>
                      <a:noFill/>
                    </a:lnL>
                    <a:lnR>
                      <a:noFill/>
                    </a:lnR>
                    <a:lnT w="6350" cap="flat" cmpd="sng" algn="ctr">
                      <a:solidFill>
                        <a:srgbClr val="000000"/>
                      </a:solidFill>
                      <a:prstDash val="solid"/>
                      <a:round/>
                      <a:headEnd type="none" w="med" len="med"/>
                      <a:tailEnd type="none" w="med" len="med"/>
                    </a:lnT>
                    <a:lnB>
                      <a:noFill/>
                    </a:lnB>
                  </a:tcPr>
                </a:tc>
              </a:tr>
              <a:tr h="210076">
                <a:tc>
                  <a:txBody>
                    <a:bodyPr/>
                    <a:lstStyle/>
                    <a:p>
                      <a:pPr algn="r" fontAlgn="b"/>
                      <a:r>
                        <a:rPr lang="tr-TR" sz="1200" b="0" i="0" u="none" strike="noStrike">
                          <a:latin typeface="Tahoma"/>
                        </a:rPr>
                        <a:t>1992</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483 290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894 445</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180 840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1 900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11 800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1993</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450 000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841 000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172 000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9 000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1994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437 000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809 000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169 000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8 000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1995</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415 000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731 000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169 000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5 000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1996</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391 000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689 000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154 000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5 000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1997</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345 000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640 000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142 000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1 400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4 600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1998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330 000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603 000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133 000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1 400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5 000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1999</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309 000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555 000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125 000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1 350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3 400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271 000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489 000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99 000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3 000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2001</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271 000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462 000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97 000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930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2 700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2002</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248 992</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417 214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94 924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887</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3 595</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2003</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227 399</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397 540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92 012</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808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7 090</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212 414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367 739</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83 867</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865</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4 399</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2005</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207 808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341 377</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81 678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811</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1 934</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2006</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204 352</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329 475</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75 018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1 004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1 362</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2007</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188 640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296 114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68 199</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1 057</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1 813</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179 855</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273 520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62 248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970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1 717</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2009</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166 753</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234 182</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51 548</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1 041</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1 896</a:t>
                      </a:r>
                    </a:p>
                  </a:txBody>
                  <a:tcPr marL="8294" marR="8294" marT="8294" marB="0" anchor="b">
                    <a:lnL>
                      <a:noFill/>
                    </a:lnL>
                    <a:lnR>
                      <a:noFill/>
                    </a:lnR>
                    <a:lnT>
                      <a:noFill/>
                    </a:lnT>
                    <a:lnB>
                      <a:noFill/>
                    </a:lnB>
                  </a:tcPr>
                </a:tc>
              </a:tr>
              <a:tr h="210076">
                <a:tc>
                  <a:txBody>
                    <a:bodyPr/>
                    <a:lstStyle/>
                    <a:p>
                      <a:pPr algn="r" fontAlgn="b"/>
                      <a:r>
                        <a:rPr lang="tr-TR" sz="1200" b="0" i="0" u="none" strike="noStrike">
                          <a:latin typeface="Tahoma"/>
                        </a:rPr>
                        <a:t>2010</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154 702</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211 529</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48 076</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1 254</a:t>
                      </a:r>
                    </a:p>
                  </a:txBody>
                  <a:tcPr marL="8294" marR="8294" marT="8294" marB="0" anchor="b">
                    <a:lnL>
                      <a:noFill/>
                    </a:lnL>
                    <a:lnR>
                      <a:noFill/>
                    </a:lnR>
                    <a:lnT>
                      <a:noFill/>
                    </a:lnT>
                    <a:lnB>
                      <a:noFill/>
                    </a:lnB>
                  </a:tcPr>
                </a:tc>
                <a:tc>
                  <a:txBody>
                    <a:bodyPr/>
                    <a:lstStyle/>
                    <a:p>
                      <a:pPr algn="r" fontAlgn="b"/>
                      <a:r>
                        <a:rPr lang="tr-TR" sz="1200" b="0" i="0" u="none" strike="noStrike">
                          <a:latin typeface="Tahoma"/>
                        </a:rPr>
                        <a:t>   1 558</a:t>
                      </a:r>
                    </a:p>
                  </a:txBody>
                  <a:tcPr marL="8294" marR="8294" marT="8294" marB="0" anchor="b">
                    <a:lnL>
                      <a:noFill/>
                    </a:lnL>
                    <a:lnR>
                      <a:noFill/>
                    </a:lnR>
                    <a:lnT>
                      <a:noFill/>
                    </a:lnT>
                    <a:lnB>
                      <a:noFill/>
                    </a:lnB>
                  </a:tcPr>
                </a:tc>
              </a:tr>
              <a:tr h="215617">
                <a:tc>
                  <a:txBody>
                    <a:bodyPr/>
                    <a:lstStyle/>
                    <a:p>
                      <a:pPr algn="r" fontAlgn="b"/>
                      <a:r>
                        <a:rPr lang="tr-TR" sz="1200" b="0" i="0" u="none" strike="noStrike">
                          <a:latin typeface="Tahoma"/>
                        </a:rPr>
                        <a:t>2011</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200" b="0" i="0" u="none" strike="noStrike">
                          <a:latin typeface="Tahoma"/>
                        </a:rPr>
                        <a:t>   151 230</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200" b="0" i="0" u="none" strike="noStrike">
                          <a:latin typeface="Tahoma"/>
                        </a:rPr>
                        <a:t>   199 496</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200" b="0" i="0" u="none" strike="noStrike">
                          <a:latin typeface="Tahoma"/>
                        </a:rPr>
                        <a:t>   48 249</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200" b="0" i="0" u="none" strike="noStrike">
                          <a:latin typeface="Tahoma"/>
                        </a:rPr>
                        <a:t>   1 290</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tr-TR" sz="1200" b="0" i="0" u="none" strike="noStrike">
                          <a:latin typeface="Tahoma"/>
                        </a:rPr>
                        <a:t>   1 848</a:t>
                      </a:r>
                    </a:p>
                  </a:txBody>
                  <a:tcPr marL="8294" marR="8294" marT="8294" marB="0" anchor="b">
                    <a:lnL>
                      <a:noFill/>
                    </a:lnL>
                    <a:lnR>
                      <a:noFill/>
                    </a:lnR>
                    <a:lnT>
                      <a:noFill/>
                    </a:lnT>
                    <a:lnB w="12700" cap="flat" cmpd="sng" algn="ctr">
                      <a:solidFill>
                        <a:srgbClr val="000000"/>
                      </a:solidFill>
                      <a:prstDash val="solid"/>
                      <a:round/>
                      <a:headEnd type="none" w="med" len="med"/>
                      <a:tailEnd type="none" w="med" len="med"/>
                    </a:lnB>
                  </a:tcPr>
                </a:tc>
              </a:tr>
              <a:tr h="210076">
                <a:tc gridSpan="3">
                  <a:txBody>
                    <a:bodyPr/>
                    <a:lstStyle/>
                    <a:p>
                      <a:pPr algn="l" fontAlgn="b"/>
                      <a:r>
                        <a:rPr lang="tr-TR" sz="1200" b="1" i="0" u="none" strike="noStrike">
                          <a:latin typeface="Tahoma"/>
                        </a:rPr>
                        <a:t>Not : 2011 Yılı bilgileri geçicidir.</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gridSpan="2">
                  <a:txBody>
                    <a:bodyPr/>
                    <a:lstStyle/>
                    <a:p>
                      <a:pPr algn="l" fontAlgn="b"/>
                      <a:r>
                        <a:rPr lang="en-US" sz="1200" b="0" i="0" u="none" strike="noStrike">
                          <a:latin typeface="Tahoma"/>
                        </a:rPr>
                        <a:t>     Note : Data on 2011 are provisional.</a:t>
                      </a: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tr-TR"/>
                    </a:p>
                  </a:txBody>
                  <a:tcPr/>
                </a:tc>
                <a:tc>
                  <a:txBody>
                    <a:bodyPr/>
                    <a:lstStyle/>
                    <a:p>
                      <a:pPr algn="l" fontAlgn="b"/>
                      <a:endParaRPr lang="tr-TR" sz="1200" b="0" i="0" u="none" strike="noStrike" dirty="0">
                        <a:latin typeface="Tahoma"/>
                      </a:endParaRPr>
                    </a:p>
                  </a:txBody>
                  <a:tcPr marL="8294" marR="8294" marT="8294"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3" name="2 Slayt Numarası Yer Tutucusu"/>
          <p:cNvSpPr>
            <a:spLocks noGrp="1"/>
          </p:cNvSpPr>
          <p:nvPr>
            <p:ph type="sldNum" sz="quarter" idx="12"/>
          </p:nvPr>
        </p:nvSpPr>
        <p:spPr/>
        <p:txBody>
          <a:bodyPr/>
          <a:lstStyle/>
          <a:p>
            <a:fld id="{E3773418-48C1-4855-B077-E9ABDEB582BE}"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TÜRKİYE HAYVANCILIĞININ PROBLEMLERİ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latin typeface="Times New Roman"/>
                <a:ea typeface="Times New Roman"/>
              </a:rPr>
              <a:t>Hayvan varlığı bakımından büyük bir potansiyele sahip olan Türkiye, hayvancılık sektöründe üretim, tüketim ve ihracatta arzu edilen düzeye henüz ulaşamamıştır. </a:t>
            </a:r>
          </a:p>
          <a:p>
            <a:r>
              <a:rPr lang="tr-TR" dirty="0" smtClean="0">
                <a:latin typeface="Times New Roman"/>
                <a:ea typeface="Times New Roman"/>
              </a:rPr>
              <a:t>Üretim ve verimi artırarak hayvancılığı geliştirmek üzere uygulamaya konulan ve önemli miktarda kaynak ve zaman harcanan birçok proje üretici, tüketici ve sanayicinin umut ve beklentilerine cevap verebilecek şekilde gerçekleştirilememiştir.</a:t>
            </a:r>
            <a:endParaRPr lang="tr-TR" dirty="0" smtClean="0">
              <a:latin typeface="Times"/>
              <a:ea typeface="Times New Roman"/>
            </a:endParaRP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Türkiye hayvancılığının ana problemleri nelerdir?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latin typeface="Times New Roman"/>
                <a:ea typeface="Times New Roman"/>
              </a:rPr>
              <a:t>Ülkemizde hayvancılığın tarım sektöründeki payı % 32.9 civarında olup bu oran, hayvancılığı gelişmiş ülkelere göre oldukça düşüktür. </a:t>
            </a:r>
          </a:p>
          <a:p>
            <a:r>
              <a:rPr lang="tr-TR" dirty="0" smtClean="0">
                <a:latin typeface="Times New Roman"/>
                <a:ea typeface="Times New Roman"/>
              </a:rPr>
              <a:t>Bunun sebebi hayvancılık sektörüyle ilgili bazı problemlerin henüz çözümlenememiş olmasıdır. </a:t>
            </a:r>
          </a:p>
          <a:p>
            <a:r>
              <a:rPr lang="tr-TR" dirty="0" smtClean="0">
                <a:latin typeface="Times New Roman"/>
                <a:ea typeface="Times New Roman"/>
              </a:rPr>
              <a:t>Büyük bir hayvan </a:t>
            </a:r>
            <a:r>
              <a:rPr lang="tr-TR" dirty="0" err="1" smtClean="0">
                <a:latin typeface="Times New Roman"/>
                <a:ea typeface="Times New Roman"/>
              </a:rPr>
              <a:t>populasyonuna</a:t>
            </a:r>
            <a:r>
              <a:rPr lang="tr-TR" dirty="0" smtClean="0">
                <a:latin typeface="Times New Roman"/>
                <a:ea typeface="Times New Roman"/>
              </a:rPr>
              <a:t> sahip Türkiye'nin bu kaynaktan gereği gibi faydalanamamasını genel hatları ile </a:t>
            </a:r>
            <a:r>
              <a:rPr lang="tr-TR" b="1" dirty="0" smtClean="0">
                <a:latin typeface="Times New Roman"/>
                <a:ea typeface="Times New Roman"/>
              </a:rPr>
              <a:t>fiyatla, finansmanla, besleme ve yemleme ile, bakımla, hayvan sağlığıyla, ıslah, yetiştirme ve hayvansal ürünlerin pazarlanmasıyla </a:t>
            </a:r>
            <a:r>
              <a:rPr lang="tr-TR" dirty="0" smtClean="0">
                <a:latin typeface="Times New Roman"/>
                <a:ea typeface="Times New Roman"/>
              </a:rPr>
              <a:t>ilgili problemler çerçevesinde incelemek mümkündür.</a:t>
            </a:r>
            <a:endParaRPr lang="tr-TR" dirty="0" smtClean="0">
              <a:latin typeface="Times"/>
              <a:ea typeface="Times New Roman"/>
            </a:endParaRP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a:ea typeface="Times New Roman"/>
              </a:rPr>
              <a:t>Fiyatla İlgili Problemler</a:t>
            </a:r>
            <a:endParaRPr lang="tr-TR" dirty="0"/>
          </a:p>
        </p:txBody>
      </p:sp>
      <p:sp>
        <p:nvSpPr>
          <p:cNvPr id="3" name="2 İçerik Yer Tutucusu"/>
          <p:cNvSpPr>
            <a:spLocks noGrp="1"/>
          </p:cNvSpPr>
          <p:nvPr>
            <p:ph idx="1"/>
          </p:nvPr>
        </p:nvSpPr>
        <p:spPr/>
        <p:txBody>
          <a:bodyPr/>
          <a:lstStyle/>
          <a:p>
            <a:r>
              <a:rPr lang="tr-TR" dirty="0" smtClean="0"/>
              <a:t>1. </a:t>
            </a:r>
            <a:r>
              <a:rPr lang="tr-TR" dirty="0"/>
              <a:t>Türkiye'de tarım kesimine devlet müdahalesi, üretim sürecinde doğrudan yardımlar ve sübvansiyonlar şeklinde, pazarlama sürecinde ise destekleme alımları şeklinde gerçekleşmektedir.</a:t>
            </a:r>
            <a:endParaRPr lang="tr-TR" dirty="0" smtClean="0">
              <a:latin typeface="Times"/>
              <a:ea typeface="Times New Roman"/>
            </a:endParaRPr>
          </a:p>
          <a:p>
            <a:endParaRPr lang="tr-TR" dirty="0" smtClean="0">
              <a:latin typeface="Times New Roman"/>
              <a:ea typeface="Times New Roman"/>
            </a:endParaRPr>
          </a:p>
          <a:p>
            <a:endParaRPr lang="tr-TR" dirty="0"/>
          </a:p>
        </p:txBody>
      </p:sp>
      <p:sp>
        <p:nvSpPr>
          <p:cNvPr id="4" name="3 Slayt Numarası Yer Tutucusu"/>
          <p:cNvSpPr>
            <a:spLocks noGrp="1"/>
          </p:cNvSpPr>
          <p:nvPr>
            <p:ph type="sldNum" sz="quarter" idx="12"/>
          </p:nvPr>
        </p:nvSpPr>
        <p:spPr/>
        <p:txBody>
          <a:bodyPr/>
          <a:lstStyle/>
          <a:p>
            <a:fld id="{E3773418-48C1-4855-B077-E9ABDEB582BE}"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4707</Words>
  <Application>Microsoft Office PowerPoint</Application>
  <PresentationFormat>Ekran Gösterisi (4:3)</PresentationFormat>
  <Paragraphs>643</Paragraphs>
  <Slides>58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58</vt:i4>
      </vt:variant>
    </vt:vector>
  </HeadingPairs>
  <TitlesOfParts>
    <vt:vector size="64" baseType="lpstr">
      <vt:lpstr>Arial</vt:lpstr>
      <vt:lpstr>Calibri</vt:lpstr>
      <vt:lpstr>Tahoma</vt:lpstr>
      <vt:lpstr>Times</vt:lpstr>
      <vt:lpstr>Times New Roman</vt:lpstr>
      <vt:lpstr>Ofis Teması</vt:lpstr>
      <vt:lpstr>TÜRKİYE'DE HAYVANCILIK</vt:lpstr>
      <vt:lpstr>Hayvancılığın Türkiye Ekonomisindeki Yeri ve Önemi</vt:lpstr>
      <vt:lpstr>PowerPoint Sunusu</vt:lpstr>
      <vt:lpstr>PowerPoint Sunusu</vt:lpstr>
      <vt:lpstr>PowerPoint Sunusu</vt:lpstr>
      <vt:lpstr>PowerPoint Sunusu</vt:lpstr>
      <vt:lpstr>TÜRKİYE HAYVANCILIĞININ PROBLEMLERİ</vt:lpstr>
      <vt:lpstr>Türkiye hayvancılığının ana problemleri nelerdir?</vt:lpstr>
      <vt:lpstr>Fiyatla İlgili Problemler</vt:lpstr>
      <vt:lpstr>PowerPoint Sunusu</vt:lpstr>
      <vt:lpstr>PowerPoint Sunusu</vt:lpstr>
      <vt:lpstr>PowerPoint Sunusu</vt:lpstr>
      <vt:lpstr>PowerPoint Sunusu</vt:lpstr>
      <vt:lpstr>PowerPoint Sunusu</vt:lpstr>
      <vt:lpstr>Finansman Problemi</vt:lpstr>
      <vt:lpstr>PowerPoint Sunusu</vt:lpstr>
      <vt:lpstr>PowerPoint Sunusu</vt:lpstr>
      <vt:lpstr>Hayvan Besleme ve Yemle İlgili Problemler</vt:lpstr>
      <vt:lpstr>PowerPoint Sunusu</vt:lpstr>
      <vt:lpstr>PowerPoint Sunusu</vt:lpstr>
      <vt:lpstr>PowerPoint Sunusu</vt:lpstr>
      <vt:lpstr>PowerPoint Sunusu</vt:lpstr>
      <vt:lpstr>PowerPoint Sunusu</vt:lpstr>
      <vt:lpstr>PowerPoint Sunusu</vt:lpstr>
      <vt:lpstr>PowerPoint Sunusu</vt:lpstr>
      <vt:lpstr>Tablo 28. Türkiye'de Bölgelere Göre Çayır ve Mer'alar İle Otlatma Kapasite ve Süreleri</vt:lpstr>
      <vt:lpstr>PowerPoint Sunusu</vt:lpstr>
      <vt:lpstr>PowerPoint Sunusu</vt:lpstr>
      <vt:lpstr>Erken otlatmanın sakıncaları nelerdir?</vt:lpstr>
      <vt:lpstr>Mer'a idaresinde otlatmaya başlama ve son verme zamanları</vt:lpstr>
      <vt:lpstr>PowerPoint Sunusu</vt:lpstr>
      <vt:lpstr>Otlatma olgunluğunun belirlenmesinde kullanılan yöntemler?</vt:lpstr>
      <vt:lpstr>Otlatamaya başlama zamanının belirlenmesinde kullanılan yöntemler?</vt:lpstr>
      <vt:lpstr>PowerPoint Sunusu</vt:lpstr>
      <vt:lpstr>PowerPoint Sunusu</vt:lpstr>
      <vt:lpstr>PowerPoint Sunusu</vt:lpstr>
      <vt:lpstr>PowerPoint Sunusu</vt:lpstr>
      <vt:lpstr>PowerPoint Sunusu</vt:lpstr>
      <vt:lpstr>PowerPoint Sunusu</vt:lpstr>
      <vt:lpstr>PowerPoint Sunusu</vt:lpstr>
      <vt:lpstr>PowerPoint Sunusu</vt:lpstr>
      <vt:lpstr>Bakım Problemi</vt:lpstr>
      <vt:lpstr>Barınakla ilgili problemler nelerdir?</vt:lpstr>
      <vt:lpstr>PowerPoint Sunusu</vt:lpstr>
      <vt:lpstr>PowerPoint Sunusu</vt:lpstr>
      <vt:lpstr>Hayvan Sağlığı Problemi</vt:lpstr>
      <vt:lpstr>Sağlıkla ilgili problemler nelerdir?</vt:lpstr>
      <vt:lpstr>PowerPoint Sunusu</vt:lpstr>
      <vt:lpstr>PowerPoint Sunusu</vt:lpstr>
      <vt:lpstr>Hayvan Islahı ve Yetiştirilmesi ile İlgili Problemler</vt:lpstr>
      <vt:lpstr>PowerPoint Sunusu</vt:lpstr>
      <vt:lpstr>Ülkemizde hayvancılık sektörünü kalkındırıp hayvansal ürün üretim miktarını artırmanın üç yolu vardır.</vt:lpstr>
      <vt:lpstr>PowerPoint Sunusu</vt:lpstr>
      <vt:lpstr>PowerPoint Sunusu</vt:lpstr>
      <vt:lpstr>PowerPoint Sunusu</vt:lpstr>
      <vt:lpstr>PowerPoint Sunusu</vt:lpstr>
      <vt:lpstr>PowerPoint Sunusu</vt:lpstr>
      <vt:lpstr>PowerPoint Sunusu</vt:lpstr>
    </vt:vector>
  </TitlesOfParts>
  <Company>Atatürk Üniversitesi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HAYVANCILIK</dc:title>
  <dc:creator>raydin</dc:creator>
  <cp:lastModifiedBy>raydin</cp:lastModifiedBy>
  <cp:revision>30</cp:revision>
  <dcterms:created xsi:type="dcterms:W3CDTF">2012-10-17T18:54:20Z</dcterms:created>
  <dcterms:modified xsi:type="dcterms:W3CDTF">2014-10-15T12:00:07Z</dcterms:modified>
</cp:coreProperties>
</file>