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9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 id="285" r:id="rId32"/>
    <p:sldId id="286" r:id="rId33"/>
    <p:sldId id="287" r:id="rId34"/>
    <p:sldId id="288" r:id="rId35"/>
    <p:sldId id="289" r:id="rId36"/>
    <p:sldId id="290" r:id="rId37"/>
    <p:sldId id="291" r:id="rId38"/>
    <p:sldId id="292" r:id="rId39"/>
    <p:sldId id="293" r:id="rId40"/>
    <p:sldId id="294" r:id="rId41"/>
    <p:sldId id="295" r:id="rId42"/>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70" d="100"/>
          <a:sy n="70" d="100"/>
        </p:scale>
        <p:origin x="72" y="52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497204DE-70E0-4037-B274-96EDDD4DEF74}" type="datetimeFigureOut">
              <a:rPr lang="tr-TR" smtClean="0"/>
              <a:pPr/>
              <a:t>4.01.2017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CFB1D207-A370-4146-A687-80AAE90A73AE}"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497204DE-70E0-4037-B274-96EDDD4DEF74}" type="datetimeFigureOut">
              <a:rPr lang="tr-TR" smtClean="0"/>
              <a:pPr/>
              <a:t>4.01.2017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CFB1D207-A370-4146-A687-80AAE90A73AE}"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497204DE-70E0-4037-B274-96EDDD4DEF74}" type="datetimeFigureOut">
              <a:rPr lang="tr-TR" smtClean="0"/>
              <a:pPr/>
              <a:t>4.01.2017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CFB1D207-A370-4146-A687-80AAE90A73AE}"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497204DE-70E0-4037-B274-96EDDD4DEF74}" type="datetimeFigureOut">
              <a:rPr lang="tr-TR" smtClean="0"/>
              <a:pPr/>
              <a:t>4.01.2017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CFB1D207-A370-4146-A687-80AAE90A73AE}"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497204DE-70E0-4037-B274-96EDDD4DEF74}" type="datetimeFigureOut">
              <a:rPr lang="tr-TR" smtClean="0"/>
              <a:pPr/>
              <a:t>4.01.2017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CFB1D207-A370-4146-A687-80AAE90A73AE}"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497204DE-70E0-4037-B274-96EDDD4DEF74}" type="datetimeFigureOut">
              <a:rPr lang="tr-TR" smtClean="0"/>
              <a:pPr/>
              <a:t>4.01.2017</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CFB1D207-A370-4146-A687-80AAE90A73AE}"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497204DE-70E0-4037-B274-96EDDD4DEF74}" type="datetimeFigureOut">
              <a:rPr lang="tr-TR" smtClean="0"/>
              <a:pPr/>
              <a:t>4.01.2017</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CFB1D207-A370-4146-A687-80AAE90A73AE}"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497204DE-70E0-4037-B274-96EDDD4DEF74}" type="datetimeFigureOut">
              <a:rPr lang="tr-TR" smtClean="0"/>
              <a:pPr/>
              <a:t>4.01.2017</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CFB1D207-A370-4146-A687-80AAE90A73AE}"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497204DE-70E0-4037-B274-96EDDD4DEF74}" type="datetimeFigureOut">
              <a:rPr lang="tr-TR" smtClean="0"/>
              <a:pPr/>
              <a:t>4.01.2017</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CFB1D207-A370-4146-A687-80AAE90A73AE}"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497204DE-70E0-4037-B274-96EDDD4DEF74}" type="datetimeFigureOut">
              <a:rPr lang="tr-TR" smtClean="0"/>
              <a:pPr/>
              <a:t>4.01.2017</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CFB1D207-A370-4146-A687-80AAE90A73AE}"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497204DE-70E0-4037-B274-96EDDD4DEF74}" type="datetimeFigureOut">
              <a:rPr lang="tr-TR" smtClean="0"/>
              <a:pPr/>
              <a:t>4.01.2017</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CFB1D207-A370-4146-A687-80AAE90A73AE}"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97204DE-70E0-4037-B274-96EDDD4DEF74}" type="datetimeFigureOut">
              <a:rPr lang="tr-TR" smtClean="0"/>
              <a:pPr/>
              <a:t>4.01.2017</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FB1D207-A370-4146-A687-80AAE90A73AE}"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404664"/>
            <a:ext cx="7772400" cy="1470025"/>
          </a:xfrm>
        </p:spPr>
        <p:txBody>
          <a:bodyPr/>
          <a:lstStyle/>
          <a:p>
            <a:r>
              <a:rPr lang="tr-TR" dirty="0" smtClean="0"/>
              <a:t>DÖLLENME VE GEBELİK</a:t>
            </a:r>
            <a:endParaRPr lang="tr-TR" dirty="0"/>
          </a:p>
        </p:txBody>
      </p:sp>
      <p:pic>
        <p:nvPicPr>
          <p:cNvPr id="4" name="Resim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972050" y="1907283"/>
            <a:ext cx="4171950" cy="3752850"/>
          </a:xfrm>
          <a:prstGeom prst="rect">
            <a:avLst/>
          </a:prstGeom>
        </p:spPr>
      </p:pic>
      <p:pic>
        <p:nvPicPr>
          <p:cNvPr id="5" name="Resim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1520" y="1874689"/>
            <a:ext cx="4438650" cy="3581400"/>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a:bodyPr>
          <a:lstStyle/>
          <a:p>
            <a:r>
              <a:rPr lang="tr-TR" dirty="0" smtClean="0"/>
              <a:t>Döllenme </a:t>
            </a:r>
            <a:r>
              <a:rPr lang="tr-TR" dirty="0"/>
              <a:t>olayı ile dişi hayvanda gebelik başlamış olur</a:t>
            </a:r>
            <a:r>
              <a:rPr lang="tr-TR" dirty="0" smtClean="0"/>
              <a:t>.</a:t>
            </a:r>
          </a:p>
          <a:p>
            <a:r>
              <a:rPr lang="tr-TR" dirty="0" smtClean="0"/>
              <a:t> </a:t>
            </a:r>
            <a:r>
              <a:rPr lang="tr-TR" dirty="0"/>
              <a:t>Zigot, yumurta kanalının iç yüzeyindeki kılcal iplikçiklerin titreşmesiyle </a:t>
            </a:r>
            <a:r>
              <a:rPr lang="tr-TR" dirty="0" err="1"/>
              <a:t>rahime</a:t>
            </a:r>
            <a:r>
              <a:rPr lang="tr-TR" dirty="0"/>
              <a:t> doğru yol alır ve takriben 5 günde </a:t>
            </a:r>
            <a:r>
              <a:rPr lang="tr-TR" dirty="0" err="1"/>
              <a:t>uterusa</a:t>
            </a:r>
            <a:r>
              <a:rPr lang="tr-TR" dirty="0"/>
              <a:t> ulaşır. </a:t>
            </a:r>
            <a:endParaRPr lang="tr-TR" dirty="0" smtClean="0"/>
          </a:p>
          <a:p>
            <a:r>
              <a:rPr lang="tr-TR" dirty="0" smtClean="0"/>
              <a:t>Bu </a:t>
            </a:r>
            <a:r>
              <a:rPr lang="tr-TR" dirty="0"/>
              <a:t>yolculuk esnasında bölünerek 2, 4, 8 ve 16 hücreli hale gelen zigot </a:t>
            </a:r>
            <a:r>
              <a:rPr lang="tr-TR" dirty="0" err="1"/>
              <a:t>uterusa</a:t>
            </a:r>
            <a:r>
              <a:rPr lang="tr-TR" dirty="0"/>
              <a:t> indiğinde 32 hücreli bir embriyo haline gelir. </a:t>
            </a:r>
            <a:endParaRPr lang="tr-TR" dirty="0" smtClean="0"/>
          </a:p>
          <a:p>
            <a:endParaRPr lang="tr-TR"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dirty="0" smtClean="0"/>
              <a:t>Bir düzen dahilinde olan bu bölünme olayı o kadar hızlı cereyan </a:t>
            </a:r>
            <a:r>
              <a:rPr lang="tr-TR" dirty="0" err="1" smtClean="0"/>
              <a:t>ederki</a:t>
            </a:r>
            <a:r>
              <a:rPr lang="tr-TR" dirty="0" smtClean="0"/>
              <a:t> genç embriyo daha otuzuncu bölünmede 1 milyarlık hücre sayısına ulaşır. </a:t>
            </a:r>
            <a:r>
              <a:rPr lang="tr-TR" dirty="0" err="1" smtClean="0"/>
              <a:t>Segmentasyon</a:t>
            </a:r>
            <a:r>
              <a:rPr lang="tr-TR" dirty="0" smtClean="0"/>
              <a:t> adı verilen bu hücre bölünmeleri sonucu oluşan yeni hücreler birbirlerinden ayrılmayarak bir arada kalırlar. </a:t>
            </a:r>
          </a:p>
          <a:p>
            <a:endParaRPr lang="tr-TR"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85000" lnSpcReduction="10000"/>
          </a:bodyPr>
          <a:lstStyle/>
          <a:p>
            <a:r>
              <a:rPr lang="tr-TR" dirty="0" smtClean="0"/>
              <a:t>Döllenmeden yaklaşık 10 gün sonra zigot üzerinde dıştan içeriye doğru </a:t>
            </a:r>
            <a:r>
              <a:rPr lang="tr-TR" dirty="0" err="1" smtClean="0"/>
              <a:t>Chorion</a:t>
            </a:r>
            <a:r>
              <a:rPr lang="tr-TR" dirty="0" smtClean="0"/>
              <a:t>, </a:t>
            </a:r>
            <a:r>
              <a:rPr lang="tr-TR" dirty="0" err="1" smtClean="0"/>
              <a:t>Allantois</a:t>
            </a:r>
            <a:r>
              <a:rPr lang="tr-TR" dirty="0" smtClean="0"/>
              <a:t> ve </a:t>
            </a:r>
            <a:r>
              <a:rPr lang="tr-TR" dirty="0" err="1" smtClean="0"/>
              <a:t>Amniondan</a:t>
            </a:r>
            <a:r>
              <a:rPr lang="tr-TR" dirty="0" smtClean="0"/>
              <a:t> ibaret embriyo zarları gelişmeye başlar (Resim 9). </a:t>
            </a:r>
          </a:p>
          <a:p>
            <a:r>
              <a:rPr lang="tr-TR" dirty="0" smtClean="0"/>
              <a:t>Gebelik esnasında, embriyo ile </a:t>
            </a:r>
            <a:r>
              <a:rPr lang="tr-TR" dirty="0" err="1" smtClean="0"/>
              <a:t>uterus</a:t>
            </a:r>
            <a:r>
              <a:rPr lang="tr-TR" dirty="0" smtClean="0"/>
              <a:t> mukozası arasında meydana gelen bu doku kompleksine plasenta (son = eş) denir. Daha sonra embriyo kendisini çevreleyen plasenta ile </a:t>
            </a:r>
            <a:r>
              <a:rPr lang="tr-TR" dirty="0" err="1" smtClean="0"/>
              <a:t>uterus</a:t>
            </a:r>
            <a:r>
              <a:rPr lang="tr-TR" dirty="0" smtClean="0"/>
              <a:t> </a:t>
            </a:r>
            <a:r>
              <a:rPr lang="tr-TR" dirty="0" err="1" smtClean="0"/>
              <a:t>endometrium'una</a:t>
            </a:r>
            <a:r>
              <a:rPr lang="tr-TR" dirty="0" smtClean="0"/>
              <a:t> koyunlarda gebeliğin 22'inci, ineklerde ise 28'inci gününde bağlanır. Bu olaya </a:t>
            </a:r>
            <a:r>
              <a:rPr lang="tr-TR" dirty="0" err="1" smtClean="0"/>
              <a:t>implantasyon</a:t>
            </a:r>
            <a:r>
              <a:rPr lang="tr-TR" dirty="0" smtClean="0"/>
              <a:t> denir. </a:t>
            </a:r>
          </a:p>
          <a:p>
            <a:r>
              <a:rPr lang="tr-TR" dirty="0" smtClean="0"/>
              <a:t>Embriyo, </a:t>
            </a:r>
            <a:r>
              <a:rPr lang="tr-TR" dirty="0" err="1" smtClean="0"/>
              <a:t>implantasyondan</a:t>
            </a:r>
            <a:r>
              <a:rPr lang="tr-TR" dirty="0" smtClean="0"/>
              <a:t> doğuma kadar olan gelişme döneminde </a:t>
            </a:r>
            <a:r>
              <a:rPr lang="tr-TR" dirty="0" err="1" smtClean="0"/>
              <a:t>fetus</a:t>
            </a:r>
            <a:r>
              <a:rPr lang="tr-TR" dirty="0" smtClean="0"/>
              <a:t> adını alır.</a:t>
            </a:r>
            <a:endParaRPr lang="tr-TR"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a:bodyPr>
          <a:lstStyle/>
          <a:p>
            <a:r>
              <a:rPr lang="tr-TR" dirty="0"/>
              <a:t>	 </a:t>
            </a:r>
            <a:r>
              <a:rPr lang="tr-TR" dirty="0" err="1"/>
              <a:t>Fetusu</a:t>
            </a:r>
            <a:r>
              <a:rPr lang="tr-TR" dirty="0"/>
              <a:t> saran plasentanın en içte bulunanına </a:t>
            </a:r>
            <a:r>
              <a:rPr lang="tr-TR" b="1" dirty="0" err="1"/>
              <a:t>amnion</a:t>
            </a:r>
            <a:r>
              <a:rPr lang="tr-TR" dirty="0"/>
              <a:t> (ikinci su kesesi) adı verilir. </a:t>
            </a:r>
            <a:endParaRPr lang="tr-TR" dirty="0" smtClean="0"/>
          </a:p>
          <a:p>
            <a:r>
              <a:rPr lang="tr-TR" dirty="0" err="1" smtClean="0"/>
              <a:t>Amnion</a:t>
            </a:r>
            <a:r>
              <a:rPr lang="tr-TR" dirty="0"/>
              <a:t>, içinde ihtiva ettiği </a:t>
            </a:r>
            <a:r>
              <a:rPr lang="tr-TR" b="1" dirty="0" err="1"/>
              <a:t>liguor</a:t>
            </a:r>
            <a:r>
              <a:rPr lang="tr-TR" b="1" dirty="0"/>
              <a:t> </a:t>
            </a:r>
            <a:r>
              <a:rPr lang="tr-TR" b="1" dirty="0" err="1"/>
              <a:t>amnii</a:t>
            </a:r>
            <a:r>
              <a:rPr lang="tr-TR" b="1" dirty="0"/>
              <a:t> </a:t>
            </a:r>
            <a:r>
              <a:rPr lang="tr-TR" dirty="0"/>
              <a:t>adlı bir sıvı ile </a:t>
            </a:r>
            <a:r>
              <a:rPr lang="tr-TR" dirty="0" err="1"/>
              <a:t>fetusu</a:t>
            </a:r>
            <a:r>
              <a:rPr lang="tr-TR" dirty="0"/>
              <a:t> </a:t>
            </a:r>
            <a:r>
              <a:rPr lang="tr-TR" b="1" dirty="0"/>
              <a:t>darbe</a:t>
            </a:r>
            <a:r>
              <a:rPr lang="tr-TR" dirty="0"/>
              <a:t> ve </a:t>
            </a:r>
            <a:r>
              <a:rPr lang="tr-TR" b="1" dirty="0"/>
              <a:t>şoklara</a:t>
            </a:r>
            <a:r>
              <a:rPr lang="tr-TR" dirty="0"/>
              <a:t> karşı  korumakta, ayrıca doğum zamanında yavru </a:t>
            </a:r>
            <a:r>
              <a:rPr lang="tr-TR" dirty="0" err="1"/>
              <a:t>genital</a:t>
            </a:r>
            <a:r>
              <a:rPr lang="tr-TR" dirty="0"/>
              <a:t> kanaldan geçerken ortamı, kayganlaştırıcı olarak da hizmet etmektedir. </a:t>
            </a:r>
            <a:endParaRPr lang="tr-TR" dirty="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92500" lnSpcReduction="20000"/>
          </a:bodyPr>
          <a:lstStyle/>
          <a:p>
            <a:r>
              <a:rPr lang="tr-TR" dirty="0" smtClean="0"/>
              <a:t>İkinci yavru zarı olan </a:t>
            </a:r>
            <a:r>
              <a:rPr lang="tr-TR" b="1" dirty="0" err="1" smtClean="0"/>
              <a:t>allantois</a:t>
            </a:r>
            <a:r>
              <a:rPr lang="tr-TR" dirty="0" smtClean="0"/>
              <a:t>, </a:t>
            </a:r>
            <a:r>
              <a:rPr lang="tr-TR" dirty="0" err="1" smtClean="0"/>
              <a:t>amnion</a:t>
            </a:r>
            <a:r>
              <a:rPr lang="tr-TR" dirty="0" smtClean="0"/>
              <a:t> ile </a:t>
            </a:r>
            <a:r>
              <a:rPr lang="tr-TR" dirty="0" err="1" smtClean="0"/>
              <a:t>chorion</a:t>
            </a:r>
            <a:r>
              <a:rPr lang="tr-TR" dirty="0" smtClean="0"/>
              <a:t> arasında yer almıştır. İki tabakadan oluşan </a:t>
            </a:r>
            <a:r>
              <a:rPr lang="tr-TR" dirty="0" err="1" smtClean="0"/>
              <a:t>allantois</a:t>
            </a:r>
            <a:r>
              <a:rPr lang="tr-TR" dirty="0" smtClean="0"/>
              <a:t>, mezoderm orijinli dış tabakası ile </a:t>
            </a:r>
            <a:r>
              <a:rPr lang="tr-TR" dirty="0" err="1" smtClean="0"/>
              <a:t>chorionla</a:t>
            </a:r>
            <a:r>
              <a:rPr lang="tr-TR" dirty="0" smtClean="0"/>
              <a:t> kaynaşarak </a:t>
            </a:r>
            <a:r>
              <a:rPr lang="tr-TR" b="1" dirty="0" err="1" smtClean="0"/>
              <a:t>allantochorion</a:t>
            </a:r>
            <a:r>
              <a:rPr lang="tr-TR" dirty="0" smtClean="0"/>
              <a:t>; iç tabakası ise </a:t>
            </a:r>
            <a:r>
              <a:rPr lang="tr-TR" dirty="0" err="1" smtClean="0"/>
              <a:t>amnion</a:t>
            </a:r>
            <a:r>
              <a:rPr lang="tr-TR" dirty="0" smtClean="0"/>
              <a:t> zarı ile kaynaşarak </a:t>
            </a:r>
            <a:r>
              <a:rPr lang="tr-TR" b="1" dirty="0" err="1" smtClean="0"/>
              <a:t>allantoamnion</a:t>
            </a:r>
            <a:r>
              <a:rPr lang="tr-TR" dirty="0" smtClean="0"/>
              <a:t> zarı adını alır. </a:t>
            </a:r>
            <a:r>
              <a:rPr lang="tr-TR" dirty="0" err="1" smtClean="0"/>
              <a:t>Allantois</a:t>
            </a:r>
            <a:r>
              <a:rPr lang="tr-TR" dirty="0" smtClean="0"/>
              <a:t> zarının iki tabakası arasında bulunan </a:t>
            </a:r>
            <a:r>
              <a:rPr lang="tr-TR" dirty="0" err="1" smtClean="0"/>
              <a:t>allantois</a:t>
            </a:r>
            <a:r>
              <a:rPr lang="tr-TR" dirty="0" smtClean="0"/>
              <a:t> kesesi </a:t>
            </a:r>
            <a:r>
              <a:rPr lang="tr-TR" dirty="0" err="1" smtClean="0"/>
              <a:t>fetus</a:t>
            </a:r>
            <a:r>
              <a:rPr lang="tr-TR" dirty="0" smtClean="0"/>
              <a:t> için </a:t>
            </a:r>
            <a:r>
              <a:rPr lang="tr-TR" b="1" dirty="0" smtClean="0"/>
              <a:t>sidik keses</a:t>
            </a:r>
            <a:r>
              <a:rPr lang="tr-TR" dirty="0" smtClean="0"/>
              <a:t>i görevi yapan </a:t>
            </a:r>
            <a:r>
              <a:rPr lang="tr-TR" dirty="0" err="1" smtClean="0"/>
              <a:t>tubular</a:t>
            </a:r>
            <a:r>
              <a:rPr lang="tr-TR" dirty="0" smtClean="0"/>
              <a:t> bir kıvrıma sahiptir.  Doğumda  birinci  su  kesesi  adını  da  alan  </a:t>
            </a:r>
            <a:r>
              <a:rPr lang="tr-TR" b="1" dirty="0" err="1" smtClean="0"/>
              <a:t>allantois</a:t>
            </a:r>
            <a:r>
              <a:rPr lang="tr-TR" dirty="0" smtClean="0"/>
              <a:t>  içerisinde  bu  nedenle, genellikle </a:t>
            </a:r>
            <a:r>
              <a:rPr lang="tr-TR" b="1" dirty="0" err="1" smtClean="0"/>
              <a:t>fetusun</a:t>
            </a:r>
            <a:r>
              <a:rPr lang="tr-TR" b="1" dirty="0" smtClean="0"/>
              <a:t> idrarı</a:t>
            </a:r>
            <a:r>
              <a:rPr lang="tr-TR" dirty="0" smtClean="0"/>
              <a:t> bulunmaktadır. </a:t>
            </a:r>
          </a:p>
          <a:p>
            <a:endParaRPr lang="tr-TR"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a:bodyPr>
          <a:lstStyle/>
          <a:p>
            <a:r>
              <a:rPr lang="tr-TR" dirty="0" smtClean="0"/>
              <a:t>En </a:t>
            </a:r>
            <a:r>
              <a:rPr lang="tr-TR" dirty="0"/>
              <a:t>dışta bulunmakta olan </a:t>
            </a:r>
            <a:r>
              <a:rPr lang="tr-TR" dirty="0" err="1"/>
              <a:t>chorion</a:t>
            </a:r>
            <a:r>
              <a:rPr lang="tr-TR" dirty="0"/>
              <a:t> zarı yavrunun diğer zarları ile birlikte ana ile olan bağlantısını sağlamaktadır. </a:t>
            </a:r>
            <a:endParaRPr lang="tr-TR" dirty="0" smtClean="0"/>
          </a:p>
          <a:p>
            <a:r>
              <a:rPr lang="tr-TR" dirty="0" err="1" smtClean="0"/>
              <a:t>Chorionun</a:t>
            </a:r>
            <a:r>
              <a:rPr lang="tr-TR" dirty="0" smtClean="0"/>
              <a:t> </a:t>
            </a:r>
            <a:r>
              <a:rPr lang="tr-TR" dirty="0"/>
              <a:t>dış yüzü </a:t>
            </a:r>
            <a:r>
              <a:rPr lang="tr-TR" dirty="0" err="1"/>
              <a:t>cotyledonlar</a:t>
            </a:r>
            <a:r>
              <a:rPr lang="tr-TR" dirty="0"/>
              <a:t> vasıtasıyla (sığır, koyun ve keçide) </a:t>
            </a:r>
            <a:r>
              <a:rPr lang="tr-TR" dirty="0" err="1"/>
              <a:t>uterusun</a:t>
            </a:r>
            <a:r>
              <a:rPr lang="tr-TR" dirty="0"/>
              <a:t> iç yüzü ile çok sıkı bir bağlantı halindedir.  Bu </a:t>
            </a:r>
            <a:r>
              <a:rPr lang="tr-TR" dirty="0" err="1"/>
              <a:t>cotydelonların</a:t>
            </a:r>
            <a:r>
              <a:rPr lang="tr-TR" dirty="0"/>
              <a:t> sayısı ineklerde 70-142, koyunlarda 80-100 ve keçilerde ise 90-160 adet civarındadır. </a:t>
            </a:r>
            <a:endParaRPr lang="tr-TR" dirty="0" smtClean="0"/>
          </a:p>
          <a:p>
            <a:endParaRPr lang="tr-TR"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dirty="0" err="1" smtClean="0"/>
              <a:t>Ruminantlarda</a:t>
            </a:r>
            <a:r>
              <a:rPr lang="tr-TR" dirty="0" smtClean="0"/>
              <a:t> görülen bu </a:t>
            </a:r>
            <a:r>
              <a:rPr lang="tr-TR" dirty="0" err="1" smtClean="0"/>
              <a:t>cotyledonlu</a:t>
            </a:r>
            <a:r>
              <a:rPr lang="tr-TR" dirty="0" smtClean="0"/>
              <a:t> plasenta şekli kısrak ve domuzda farklılık gösterir. Bu hayvanlarda bağlantı </a:t>
            </a:r>
            <a:r>
              <a:rPr lang="tr-TR" dirty="0" err="1" smtClean="0"/>
              <a:t>uterusun</a:t>
            </a:r>
            <a:r>
              <a:rPr lang="tr-TR" dirty="0" smtClean="0"/>
              <a:t> iç yüzünde ve </a:t>
            </a:r>
            <a:r>
              <a:rPr lang="tr-TR" dirty="0" err="1" smtClean="0"/>
              <a:t>chorionun</a:t>
            </a:r>
            <a:r>
              <a:rPr lang="tr-TR" dirty="0" smtClean="0"/>
              <a:t> dış yüzünde dağılmış olarak bulunan ve </a:t>
            </a:r>
            <a:r>
              <a:rPr lang="tr-TR" b="1" dirty="0" err="1" smtClean="0"/>
              <a:t>villi</a:t>
            </a:r>
            <a:r>
              <a:rPr lang="tr-TR" dirty="0" smtClean="0"/>
              <a:t> ismi verilen oluşumlar yoluyla meydana getirilir. İki </a:t>
            </a:r>
            <a:r>
              <a:rPr lang="tr-TR" dirty="0" err="1" smtClean="0"/>
              <a:t>villi</a:t>
            </a:r>
            <a:r>
              <a:rPr lang="tr-TR" dirty="0" smtClean="0"/>
              <a:t> birbiriyle kenetleşir ve gerekli bağlantıyı meydana getirirler. Bu şekil </a:t>
            </a:r>
            <a:r>
              <a:rPr lang="tr-TR" dirty="0" err="1" smtClean="0"/>
              <a:t>plasentasyona</a:t>
            </a:r>
            <a:r>
              <a:rPr lang="tr-TR" dirty="0" smtClean="0"/>
              <a:t> </a:t>
            </a:r>
            <a:r>
              <a:rPr lang="tr-TR" dirty="0" err="1" smtClean="0"/>
              <a:t>diffuz</a:t>
            </a:r>
            <a:r>
              <a:rPr lang="tr-TR" dirty="0" smtClean="0"/>
              <a:t> plasenta denilir (Resim 10).</a:t>
            </a:r>
          </a:p>
          <a:p>
            <a:endParaRPr lang="tr-TR"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pic>
        <p:nvPicPr>
          <p:cNvPr id="45058" name="Picture 2"/>
          <p:cNvPicPr>
            <a:picLocks noChangeAspect="1" noChangeArrowheads="1"/>
          </p:cNvPicPr>
          <p:nvPr/>
        </p:nvPicPr>
        <p:blipFill>
          <a:blip r:embed="rId2" cstate="print"/>
          <a:srcRect/>
          <a:stretch>
            <a:fillRect/>
          </a:stretch>
        </p:blipFill>
        <p:spPr bwMode="auto">
          <a:xfrm>
            <a:off x="-207601" y="836712"/>
            <a:ext cx="9351601" cy="5544616"/>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92500" lnSpcReduction="10000"/>
          </a:bodyPr>
          <a:lstStyle/>
          <a:p>
            <a:r>
              <a:rPr lang="tr-TR" dirty="0"/>
              <a:t>	Plasenta, özellikle </a:t>
            </a:r>
            <a:r>
              <a:rPr lang="tr-TR" dirty="0" err="1"/>
              <a:t>uterusa</a:t>
            </a:r>
            <a:r>
              <a:rPr lang="tr-TR" dirty="0"/>
              <a:t> bağlantının olduğu alanlarda, </a:t>
            </a:r>
            <a:r>
              <a:rPr lang="tr-TR" b="1" dirty="0"/>
              <a:t>damarlarca</a:t>
            </a:r>
            <a:r>
              <a:rPr lang="tr-TR" dirty="0"/>
              <a:t> son derece zengindir. Böylece </a:t>
            </a:r>
            <a:r>
              <a:rPr lang="tr-TR" dirty="0" err="1"/>
              <a:t>fetus</a:t>
            </a:r>
            <a:r>
              <a:rPr lang="tr-TR" dirty="0"/>
              <a:t> ile annenin kan dolaşımı arasında çok yakın bir temas meydana gelmektedir. </a:t>
            </a:r>
            <a:endParaRPr lang="tr-TR" dirty="0" smtClean="0"/>
          </a:p>
          <a:p>
            <a:r>
              <a:rPr lang="tr-TR" dirty="0" smtClean="0"/>
              <a:t>Ancak</a:t>
            </a:r>
            <a:r>
              <a:rPr lang="tr-TR" dirty="0"/>
              <a:t>, </a:t>
            </a:r>
            <a:r>
              <a:rPr lang="tr-TR" dirty="0" err="1"/>
              <a:t>fetus</a:t>
            </a:r>
            <a:r>
              <a:rPr lang="tr-TR" dirty="0"/>
              <a:t> ve annenin kanları karışmaz. Bununla beraber her iki dolaşım </a:t>
            </a:r>
            <a:r>
              <a:rPr lang="tr-TR" dirty="0" err="1"/>
              <a:t>chorion</a:t>
            </a:r>
            <a:r>
              <a:rPr lang="tr-TR" dirty="0"/>
              <a:t> </a:t>
            </a:r>
            <a:r>
              <a:rPr lang="tr-TR" dirty="0" err="1"/>
              <a:t>endometriumunda</a:t>
            </a:r>
            <a:r>
              <a:rPr lang="tr-TR" dirty="0"/>
              <a:t> birbirlerine o kadar yaklaşırlar ki oksijen, mineral, karbonhidrat, yağ ve protein gibi çeşitli besin maddeleri ile boşaltım maddeleri birinden diğerine geçer. </a:t>
            </a:r>
            <a:endParaRPr lang="tr-TR" dirty="0" smtClean="0"/>
          </a:p>
          <a:p>
            <a:endParaRPr lang="tr-TR"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a:bodyPr>
          <a:lstStyle/>
          <a:p>
            <a:r>
              <a:rPr lang="tr-TR" dirty="0" err="1" smtClean="0"/>
              <a:t>İmplantasyona</a:t>
            </a:r>
            <a:r>
              <a:rPr lang="tr-TR" dirty="0" smtClean="0"/>
              <a:t> kadar olan devrede </a:t>
            </a:r>
            <a:r>
              <a:rPr lang="tr-TR" dirty="0" err="1" smtClean="0"/>
              <a:t>Blastocyst</a:t>
            </a:r>
            <a:r>
              <a:rPr lang="tr-TR" dirty="0" smtClean="0"/>
              <a:t> </a:t>
            </a:r>
            <a:r>
              <a:rPr lang="tr-TR" dirty="0" err="1" smtClean="0"/>
              <a:t>Uterus</a:t>
            </a:r>
            <a:r>
              <a:rPr lang="tr-TR" dirty="0" smtClean="0"/>
              <a:t> bezleri tarafından salgılanan ve </a:t>
            </a:r>
            <a:r>
              <a:rPr lang="tr-TR" b="1" dirty="0" err="1" smtClean="0"/>
              <a:t>uterus</a:t>
            </a:r>
            <a:r>
              <a:rPr lang="tr-TR" b="1" dirty="0" smtClean="0"/>
              <a:t> sütü</a:t>
            </a:r>
            <a:r>
              <a:rPr lang="tr-TR" dirty="0" smtClean="0"/>
              <a:t> denen özel bir salgı ile beslenen embriyo, </a:t>
            </a:r>
            <a:r>
              <a:rPr lang="tr-TR" dirty="0" err="1" smtClean="0"/>
              <a:t>implantasyondan</a:t>
            </a:r>
            <a:r>
              <a:rPr lang="tr-TR" dirty="0" smtClean="0"/>
              <a:t> sonra, plasentadan oluşan ve kendini rahim duvarına bağlayan </a:t>
            </a:r>
            <a:r>
              <a:rPr lang="tr-TR" b="1" dirty="0" smtClean="0"/>
              <a:t>göbek kordonu</a:t>
            </a:r>
            <a:r>
              <a:rPr lang="tr-TR" dirty="0" smtClean="0"/>
              <a:t> vasıtasıyla anne kanından beslenmeye başlar.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2" cstate="print"/>
          <a:srcRect/>
          <a:stretch>
            <a:fillRect/>
          </a:stretch>
        </p:blipFill>
        <p:spPr bwMode="auto">
          <a:xfrm>
            <a:off x="1043608" y="1628800"/>
            <a:ext cx="5904656" cy="5001702"/>
          </a:xfrm>
          <a:prstGeom prst="rect">
            <a:avLst/>
          </a:prstGeom>
          <a:ln>
            <a:headEnd/>
            <a:tailEnd/>
          </a:ln>
        </p:spPr>
        <p:style>
          <a:lnRef idx="1">
            <a:schemeClr val="accent2"/>
          </a:lnRef>
          <a:fillRef idx="2">
            <a:schemeClr val="accent2"/>
          </a:fillRef>
          <a:effectRef idx="1">
            <a:schemeClr val="accent2"/>
          </a:effectRef>
          <a:fontRef idx="minor">
            <a:schemeClr val="dk1"/>
          </a:fontRef>
        </p:style>
      </p:pic>
    </p:spTree>
    <p:extLst>
      <p:ext uri="{BB962C8B-B14F-4D97-AF65-F5344CB8AC3E}">
        <p14:creationId xmlns:p14="http://schemas.microsoft.com/office/powerpoint/2010/main" val="64724395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92500" lnSpcReduction="10000"/>
          </a:bodyPr>
          <a:lstStyle/>
          <a:p>
            <a:r>
              <a:rPr lang="tr-TR" dirty="0" smtClean="0"/>
              <a:t>Plasenta, aynı zamanda, ana kanından oksijeni alıp, yavru kanındaki </a:t>
            </a:r>
            <a:r>
              <a:rPr lang="tr-TR" dirty="0" err="1" smtClean="0"/>
              <a:t>karbondioksidi</a:t>
            </a:r>
            <a:r>
              <a:rPr lang="tr-TR" dirty="0" smtClean="0"/>
              <a:t> ana kanına vererek </a:t>
            </a:r>
            <a:r>
              <a:rPr lang="tr-TR" dirty="0" err="1" smtClean="0"/>
              <a:t>fetus</a:t>
            </a:r>
            <a:r>
              <a:rPr lang="tr-TR" dirty="0" smtClean="0"/>
              <a:t> için </a:t>
            </a:r>
            <a:r>
              <a:rPr lang="tr-TR" b="1" dirty="0" smtClean="0"/>
              <a:t>akciğer görevi </a:t>
            </a:r>
            <a:r>
              <a:rPr lang="tr-TR" dirty="0" smtClean="0"/>
              <a:t>yapar. Yavru ve ana arasındaki oksijen - karbondioksit alış verişi plasentanın geçirgenliği ile meydana gelir. </a:t>
            </a:r>
          </a:p>
          <a:p>
            <a:r>
              <a:rPr lang="tr-TR" b="1" dirty="0" smtClean="0"/>
              <a:t>Bakterilerin ve 4-5 mikrondan daha büyük olan moleküllerin geçmelerine izin vermeyen </a:t>
            </a:r>
            <a:r>
              <a:rPr lang="tr-TR" dirty="0" smtClean="0"/>
              <a:t>plasenta </a:t>
            </a:r>
            <a:r>
              <a:rPr lang="tr-TR" b="1" dirty="0" smtClean="0"/>
              <a:t>solunum organı</a:t>
            </a:r>
            <a:r>
              <a:rPr lang="tr-TR" dirty="0" smtClean="0"/>
              <a:t>, </a:t>
            </a:r>
            <a:r>
              <a:rPr lang="tr-TR" b="1" dirty="0" smtClean="0"/>
              <a:t>beslenme, boşaltma ve süzme organı </a:t>
            </a:r>
            <a:r>
              <a:rPr lang="tr-TR" dirty="0" smtClean="0"/>
              <a:t>olma dışında </a:t>
            </a:r>
            <a:r>
              <a:rPr lang="tr-TR" b="1" dirty="0" smtClean="0"/>
              <a:t>endokrin bez </a:t>
            </a:r>
            <a:r>
              <a:rPr lang="tr-TR" dirty="0" smtClean="0"/>
              <a:t>olarak da görev yapmaktadır.</a:t>
            </a:r>
          </a:p>
          <a:p>
            <a:endParaRPr lang="tr-TR"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6082" name="Picture 2"/>
          <p:cNvPicPr>
            <a:picLocks noChangeAspect="1" noChangeArrowheads="1"/>
          </p:cNvPicPr>
          <p:nvPr/>
        </p:nvPicPr>
        <p:blipFill>
          <a:blip r:embed="rId2" cstate="print"/>
          <a:srcRect/>
          <a:stretch>
            <a:fillRect/>
          </a:stretch>
        </p:blipFill>
        <p:spPr bwMode="auto">
          <a:xfrm>
            <a:off x="683568" y="404664"/>
            <a:ext cx="3498850" cy="5943600"/>
          </a:xfrm>
          <a:prstGeom prst="rect">
            <a:avLst/>
          </a:prstGeom>
          <a:noFill/>
          <a:ln w="9525">
            <a:noFill/>
            <a:miter lim="800000"/>
            <a:headEnd/>
            <a:tailEnd/>
          </a:ln>
        </p:spPr>
      </p:pic>
      <p:sp>
        <p:nvSpPr>
          <p:cNvPr id="46083" name="Rectangle 3"/>
          <p:cNvSpPr>
            <a:spLocks noChangeArrowheads="1"/>
          </p:cNvSpPr>
          <p:nvPr/>
        </p:nvSpPr>
        <p:spPr bwMode="auto">
          <a:xfrm>
            <a:off x="4572000" y="1221231"/>
            <a:ext cx="4236898" cy="120032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tab pos="1930400" algn="l"/>
                <a:tab pos="3708400" algn="l"/>
                <a:tab pos="4457700" algn="dec"/>
                <a:tab pos="4991100" algn="l"/>
              </a:tabLst>
            </a:pPr>
            <a:r>
              <a:rPr kumimoji="0" lang="tr-TR"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Resim 10. İnek, koyun ve kısraklarda plasentanın bağlantı şekilleri.</a:t>
            </a:r>
            <a:endParaRPr kumimoji="0" lang="tr-TR" sz="40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t>Gebelik Belirtileri</a:t>
            </a:r>
            <a:endParaRPr lang="tr-TR" dirty="0"/>
          </a:p>
        </p:txBody>
      </p:sp>
      <p:sp>
        <p:nvSpPr>
          <p:cNvPr id="3" name="2 İçerik Yer Tutucusu"/>
          <p:cNvSpPr>
            <a:spLocks noGrp="1"/>
          </p:cNvSpPr>
          <p:nvPr>
            <p:ph idx="1"/>
          </p:nvPr>
        </p:nvSpPr>
        <p:spPr/>
        <p:txBody>
          <a:bodyPr>
            <a:normAutofit/>
          </a:bodyPr>
          <a:lstStyle/>
          <a:p>
            <a:r>
              <a:rPr lang="tr-TR" b="1" dirty="0"/>
              <a:t>	</a:t>
            </a:r>
            <a:r>
              <a:rPr lang="tr-TR" dirty="0"/>
              <a:t>Döllenme ile gebelik dönemine giren hayvanlarda bazı değişiklikler meydana gelir. Bu değişikliklerin </a:t>
            </a:r>
            <a:r>
              <a:rPr lang="tr-TR" dirty="0" err="1"/>
              <a:t>başlıcaları</a:t>
            </a:r>
            <a:r>
              <a:rPr lang="tr-TR" dirty="0"/>
              <a:t> şunlardır :</a:t>
            </a:r>
          </a:p>
          <a:p>
            <a:r>
              <a:rPr lang="tr-TR" dirty="0"/>
              <a:t>	a) Hayvanlarda gebelik süresince kızgınlık görülmez. Ancak, ender hallerde bazı hayvanlarda yalancı kızgınlığa tesadüf edilmektedir.</a:t>
            </a:r>
          </a:p>
          <a:p>
            <a:pPr>
              <a:buNone/>
            </a:pPr>
            <a:endParaRPr lang="tr-TR"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Autofit/>
          </a:bodyPr>
          <a:lstStyle/>
          <a:p>
            <a:r>
              <a:rPr lang="tr-TR" sz="2800" dirty="0"/>
              <a:t>Resim 11. Sığırlarda </a:t>
            </a:r>
            <a:r>
              <a:rPr lang="tr-TR" sz="2800" dirty="0" err="1"/>
              <a:t>rektal</a:t>
            </a:r>
            <a:r>
              <a:rPr lang="tr-TR" sz="2800" dirty="0"/>
              <a:t> yöntemle gebelik </a:t>
            </a:r>
            <a:r>
              <a:rPr lang="tr-TR" sz="2800" dirty="0" smtClean="0"/>
              <a:t>tayini</a:t>
            </a:r>
            <a:endParaRPr lang="tr-TR" sz="2800" dirty="0"/>
          </a:p>
        </p:txBody>
      </p:sp>
      <p:pic>
        <p:nvPicPr>
          <p:cNvPr id="49153" name="Picture 1"/>
          <p:cNvPicPr>
            <a:picLocks noChangeAspect="1" noChangeArrowheads="1"/>
          </p:cNvPicPr>
          <p:nvPr/>
        </p:nvPicPr>
        <p:blipFill>
          <a:blip r:embed="rId2" cstate="print"/>
          <a:srcRect/>
          <a:stretch>
            <a:fillRect/>
          </a:stretch>
        </p:blipFill>
        <p:spPr bwMode="auto">
          <a:xfrm>
            <a:off x="371709" y="1268760"/>
            <a:ext cx="8016715" cy="504056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77500" lnSpcReduction="20000"/>
          </a:bodyPr>
          <a:lstStyle/>
          <a:p>
            <a:r>
              <a:rPr lang="tr-TR" dirty="0"/>
              <a:t>e) Gebeliğin takriben yarısından sonra hayvanın karnı şişmeye başlar ve karnın sağ alt tarafında memenin önüne el ile dokunulduğunda yavrunun hareketi hissedilir. Bu tip muayene sabahleyin aç karnına hayvana su içirilirken yapılırsa yavru hareketi daha belirgin bir şekilde anlaşılır.</a:t>
            </a:r>
          </a:p>
          <a:p>
            <a:r>
              <a:rPr lang="tr-TR" dirty="0"/>
              <a:t>	f) Doğuma 3-4 hafta kala karın iyice şişer ve sarkar, sağrı kasları gevşer, vulva ve anüs içeri çekilir, memeler sütle dolar.</a:t>
            </a:r>
          </a:p>
          <a:p>
            <a:r>
              <a:rPr lang="tr-TR" dirty="0"/>
              <a:t>	g) Gebelik sırasında </a:t>
            </a:r>
            <a:r>
              <a:rPr lang="tr-TR" dirty="0" err="1"/>
              <a:t>uterus</a:t>
            </a:r>
            <a:r>
              <a:rPr lang="tr-TR" dirty="0"/>
              <a:t>, </a:t>
            </a:r>
            <a:r>
              <a:rPr lang="tr-TR" dirty="0" err="1"/>
              <a:t>servikste</a:t>
            </a:r>
            <a:r>
              <a:rPr lang="tr-TR" dirty="0"/>
              <a:t> şekillenen bir tıkaçla kapanarak </a:t>
            </a:r>
            <a:r>
              <a:rPr lang="tr-TR" dirty="0" err="1"/>
              <a:t>fetusu</a:t>
            </a:r>
            <a:r>
              <a:rPr lang="tr-TR" dirty="0"/>
              <a:t> </a:t>
            </a:r>
            <a:r>
              <a:rPr lang="tr-TR" dirty="0" err="1"/>
              <a:t>dışardan</a:t>
            </a:r>
            <a:r>
              <a:rPr lang="tr-TR" dirty="0"/>
              <a:t> gelecek enfeksiyonlara karşı korur. </a:t>
            </a:r>
            <a:r>
              <a:rPr lang="tr-TR" dirty="0" err="1"/>
              <a:t>Vaginaya</a:t>
            </a:r>
            <a:r>
              <a:rPr lang="tr-TR" dirty="0"/>
              <a:t> </a:t>
            </a:r>
            <a:r>
              <a:rPr lang="tr-TR" dirty="0" err="1"/>
              <a:t>spekulum</a:t>
            </a:r>
            <a:r>
              <a:rPr lang="tr-TR" dirty="0"/>
              <a:t> ile bakıldığında bu tıkacı görmek mümkündür.</a:t>
            </a:r>
          </a:p>
          <a:p>
            <a:endParaRPr lang="tr-TR"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dirty="0" smtClean="0"/>
              <a:t>Gebelik Süresi</a:t>
            </a:r>
            <a:r>
              <a:rPr lang="tr-TR" dirty="0" smtClean="0"/>
              <a:t/>
            </a:r>
            <a:br>
              <a:rPr lang="tr-TR" dirty="0" smtClean="0"/>
            </a:br>
            <a:endParaRPr lang="tr-TR" dirty="0"/>
          </a:p>
        </p:txBody>
      </p:sp>
      <p:sp>
        <p:nvSpPr>
          <p:cNvPr id="10241" name="Rectangle 1"/>
          <p:cNvSpPr>
            <a:spLocks noChangeArrowheads="1"/>
          </p:cNvSpPr>
          <p:nvPr/>
        </p:nvSpPr>
        <p:spPr bwMode="auto">
          <a:xfrm>
            <a:off x="698087" y="762472"/>
            <a:ext cx="7747827" cy="461665"/>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tab pos="1930400" algn="l"/>
                <a:tab pos="3708400" algn="l"/>
                <a:tab pos="4457700" algn="dec"/>
                <a:tab pos="4991100" algn="l"/>
              </a:tabLst>
            </a:pPr>
            <a:r>
              <a:rPr kumimoji="0" lang="tr-TR"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Tablo 40. Çeşitli Türden Hayvanlarda Gebelik Süreleri (gün).</a:t>
            </a:r>
            <a:endParaRPr kumimoji="0" lang="tr-TR" sz="4000"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5" name="4 Tablo"/>
          <p:cNvGraphicFramePr>
            <a:graphicFrameLocks noGrp="1"/>
          </p:cNvGraphicFramePr>
          <p:nvPr/>
        </p:nvGraphicFramePr>
        <p:xfrm>
          <a:off x="323528" y="1340768"/>
          <a:ext cx="8424935" cy="5112564"/>
        </p:xfrm>
        <a:graphic>
          <a:graphicData uri="http://schemas.openxmlformats.org/drawingml/2006/table">
            <a:tbl>
              <a:tblPr/>
              <a:tblGrid>
                <a:gridCol w="2493329">
                  <a:extLst>
                    <a:ext uri="{9D8B030D-6E8A-4147-A177-3AD203B41FA5}">
                      <a16:colId xmlns:a16="http://schemas.microsoft.com/office/drawing/2014/main" val="20000"/>
                    </a:ext>
                  </a:extLst>
                </a:gridCol>
                <a:gridCol w="1904704">
                  <a:extLst>
                    <a:ext uri="{9D8B030D-6E8A-4147-A177-3AD203B41FA5}">
                      <a16:colId xmlns:a16="http://schemas.microsoft.com/office/drawing/2014/main" val="20001"/>
                    </a:ext>
                  </a:extLst>
                </a:gridCol>
                <a:gridCol w="2258249">
                  <a:extLst>
                    <a:ext uri="{9D8B030D-6E8A-4147-A177-3AD203B41FA5}">
                      <a16:colId xmlns:a16="http://schemas.microsoft.com/office/drawing/2014/main" val="20002"/>
                    </a:ext>
                  </a:extLst>
                </a:gridCol>
                <a:gridCol w="1768653">
                  <a:extLst>
                    <a:ext uri="{9D8B030D-6E8A-4147-A177-3AD203B41FA5}">
                      <a16:colId xmlns:a16="http://schemas.microsoft.com/office/drawing/2014/main" val="20003"/>
                    </a:ext>
                  </a:extLst>
                </a:gridCol>
              </a:tblGrid>
              <a:tr h="426047">
                <a:tc>
                  <a:txBody>
                    <a:bodyPr/>
                    <a:lstStyle/>
                    <a:p>
                      <a:pPr algn="just">
                        <a:lnSpc>
                          <a:spcPct val="100000"/>
                        </a:lnSpc>
                        <a:spcAft>
                          <a:spcPts val="0"/>
                        </a:spcAft>
                      </a:pPr>
                      <a:r>
                        <a:rPr lang="tr-TR" sz="2400" b="1" dirty="0">
                          <a:latin typeface="Times New Roman"/>
                          <a:ea typeface="Times New Roman"/>
                          <a:cs typeface="Times New Roman"/>
                        </a:rPr>
                        <a:t>İnek</a:t>
                      </a:r>
                      <a:endParaRPr lang="tr-TR" sz="2800" dirty="0">
                        <a:latin typeface="Times"/>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tr-TR" sz="2400">
                          <a:latin typeface="Times New Roman"/>
                          <a:ea typeface="Times New Roman"/>
                          <a:cs typeface="Times New Roman"/>
                        </a:rPr>
                        <a:t>273 - 291</a:t>
                      </a:r>
                      <a:endParaRPr lang="tr-TR" sz="2800">
                        <a:latin typeface="Times"/>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r>
                        <a:rPr lang="tr-TR" sz="2400" b="1">
                          <a:latin typeface="Times New Roman"/>
                          <a:ea typeface="Times New Roman"/>
                          <a:cs typeface="Times New Roman"/>
                        </a:rPr>
                        <a:t>Kısrak</a:t>
                      </a:r>
                      <a:endParaRPr lang="tr-TR" sz="2800">
                        <a:latin typeface="Times"/>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tr-TR" sz="2400">
                          <a:latin typeface="Times New Roman"/>
                          <a:ea typeface="Times New Roman"/>
                          <a:cs typeface="Times New Roman"/>
                        </a:rPr>
                        <a:t>327  357</a:t>
                      </a:r>
                      <a:endParaRPr lang="tr-TR" sz="2800">
                        <a:latin typeface="Times"/>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426047">
                <a:tc>
                  <a:txBody>
                    <a:bodyPr/>
                    <a:lstStyle/>
                    <a:p>
                      <a:pPr marL="291465" algn="just">
                        <a:lnSpc>
                          <a:spcPct val="100000"/>
                        </a:lnSpc>
                        <a:spcAft>
                          <a:spcPts val="0"/>
                        </a:spcAft>
                      </a:pPr>
                      <a:r>
                        <a:rPr lang="tr-TR" sz="2400" dirty="0">
                          <a:latin typeface="Times New Roman"/>
                          <a:ea typeface="Times New Roman"/>
                          <a:cs typeface="Times New Roman"/>
                        </a:rPr>
                        <a:t>Jersey</a:t>
                      </a:r>
                      <a:endParaRPr lang="tr-TR" sz="2800" dirty="0">
                        <a:latin typeface="Times"/>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tr-TR" sz="2400">
                          <a:latin typeface="Times New Roman"/>
                          <a:ea typeface="Times New Roman"/>
                          <a:cs typeface="Times New Roman"/>
                        </a:rPr>
                        <a:t>277 - 280</a:t>
                      </a:r>
                      <a:endParaRPr lang="tr-TR" sz="2800">
                        <a:latin typeface="Times"/>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34645" algn="just">
                        <a:lnSpc>
                          <a:spcPct val="100000"/>
                        </a:lnSpc>
                        <a:spcAft>
                          <a:spcPts val="0"/>
                        </a:spcAft>
                      </a:pPr>
                      <a:r>
                        <a:rPr lang="tr-TR" sz="2400">
                          <a:latin typeface="Times New Roman"/>
                          <a:ea typeface="Times New Roman"/>
                          <a:cs typeface="Times New Roman"/>
                        </a:rPr>
                        <a:t>Arap</a:t>
                      </a:r>
                      <a:endParaRPr lang="tr-TR" sz="2800">
                        <a:latin typeface="Times"/>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tr-TR" sz="2400">
                          <a:latin typeface="Times New Roman"/>
                          <a:ea typeface="Times New Roman"/>
                          <a:cs typeface="Times New Roman"/>
                        </a:rPr>
                        <a:t>301 - 371</a:t>
                      </a:r>
                      <a:endParaRPr lang="tr-TR" sz="2800">
                        <a:latin typeface="Times"/>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426047">
                <a:tc>
                  <a:txBody>
                    <a:bodyPr/>
                    <a:lstStyle/>
                    <a:p>
                      <a:pPr marL="291465" algn="just">
                        <a:lnSpc>
                          <a:spcPct val="100000"/>
                        </a:lnSpc>
                        <a:spcAft>
                          <a:spcPts val="0"/>
                        </a:spcAft>
                      </a:pPr>
                      <a:r>
                        <a:rPr lang="tr-TR" sz="2400" dirty="0">
                          <a:latin typeface="Times New Roman"/>
                          <a:ea typeface="Times New Roman"/>
                          <a:cs typeface="Times New Roman"/>
                        </a:rPr>
                        <a:t>Holstein</a:t>
                      </a:r>
                      <a:endParaRPr lang="tr-TR" sz="2800" dirty="0">
                        <a:latin typeface="Times"/>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tr-TR" sz="2400">
                          <a:latin typeface="Times New Roman"/>
                          <a:ea typeface="Times New Roman"/>
                          <a:cs typeface="Times New Roman"/>
                        </a:rPr>
                        <a:t>278 - 282</a:t>
                      </a:r>
                      <a:endParaRPr lang="tr-TR" sz="2800">
                        <a:latin typeface="Times"/>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34645" algn="just">
                        <a:lnSpc>
                          <a:spcPct val="100000"/>
                        </a:lnSpc>
                        <a:spcAft>
                          <a:spcPts val="0"/>
                        </a:spcAft>
                      </a:pPr>
                      <a:r>
                        <a:rPr lang="tr-TR" sz="2400">
                          <a:latin typeface="Times New Roman"/>
                          <a:ea typeface="Times New Roman"/>
                          <a:cs typeface="Times New Roman"/>
                        </a:rPr>
                        <a:t>Belçika</a:t>
                      </a:r>
                      <a:endParaRPr lang="tr-TR" sz="2800">
                        <a:latin typeface="Times"/>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tr-TR" sz="2400">
                          <a:latin typeface="Times New Roman"/>
                          <a:ea typeface="Times New Roman"/>
                          <a:cs typeface="Times New Roman"/>
                        </a:rPr>
                        <a:t>304 - 354</a:t>
                      </a:r>
                      <a:endParaRPr lang="tr-TR" sz="2800">
                        <a:latin typeface="Times"/>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426047">
                <a:tc>
                  <a:txBody>
                    <a:bodyPr/>
                    <a:lstStyle/>
                    <a:p>
                      <a:pPr marL="291465" algn="just">
                        <a:lnSpc>
                          <a:spcPct val="100000"/>
                        </a:lnSpc>
                        <a:spcAft>
                          <a:spcPts val="0"/>
                        </a:spcAft>
                      </a:pPr>
                      <a:r>
                        <a:rPr lang="tr-TR" sz="2400" dirty="0" err="1">
                          <a:latin typeface="Times New Roman"/>
                          <a:ea typeface="Times New Roman"/>
                          <a:cs typeface="Times New Roman"/>
                        </a:rPr>
                        <a:t>Hereford</a:t>
                      </a:r>
                      <a:endParaRPr lang="tr-TR" sz="2800" dirty="0">
                        <a:latin typeface="Times"/>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tr-TR" sz="2400">
                          <a:latin typeface="Times New Roman"/>
                          <a:ea typeface="Times New Roman"/>
                          <a:cs typeface="Times New Roman"/>
                        </a:rPr>
                        <a:t>283 - 286</a:t>
                      </a:r>
                      <a:endParaRPr lang="tr-TR" sz="2800">
                        <a:latin typeface="Times"/>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34645" algn="just">
                        <a:lnSpc>
                          <a:spcPct val="100000"/>
                        </a:lnSpc>
                        <a:spcAft>
                          <a:spcPts val="0"/>
                        </a:spcAft>
                      </a:pPr>
                      <a:r>
                        <a:rPr lang="tr-TR" sz="2400">
                          <a:latin typeface="Times New Roman"/>
                          <a:ea typeface="Times New Roman"/>
                          <a:cs typeface="Times New Roman"/>
                        </a:rPr>
                        <a:t>Percheron</a:t>
                      </a:r>
                      <a:endParaRPr lang="tr-TR" sz="2800">
                        <a:latin typeface="Times"/>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tr-TR" sz="2400">
                          <a:latin typeface="Times New Roman"/>
                          <a:ea typeface="Times New Roman"/>
                          <a:cs typeface="Times New Roman"/>
                        </a:rPr>
                        <a:t>321 - 345</a:t>
                      </a:r>
                      <a:endParaRPr lang="tr-TR" sz="2800">
                        <a:latin typeface="Times"/>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426047">
                <a:tc>
                  <a:txBody>
                    <a:bodyPr/>
                    <a:lstStyle/>
                    <a:p>
                      <a:pPr marL="291465" algn="just">
                        <a:lnSpc>
                          <a:spcPct val="100000"/>
                        </a:lnSpc>
                        <a:spcAft>
                          <a:spcPts val="0"/>
                        </a:spcAft>
                      </a:pPr>
                      <a:r>
                        <a:rPr lang="tr-TR" sz="2400" dirty="0">
                          <a:latin typeface="Times New Roman"/>
                          <a:ea typeface="Times New Roman"/>
                          <a:cs typeface="Times New Roman"/>
                        </a:rPr>
                        <a:t>Brown </a:t>
                      </a:r>
                      <a:r>
                        <a:rPr lang="tr-TR" sz="2400" dirty="0" err="1">
                          <a:latin typeface="Times New Roman"/>
                          <a:ea typeface="Times New Roman"/>
                          <a:cs typeface="Times New Roman"/>
                        </a:rPr>
                        <a:t>Swiss</a:t>
                      </a:r>
                      <a:endParaRPr lang="tr-TR" sz="2800" dirty="0">
                        <a:latin typeface="Times"/>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tr-TR" sz="2400" dirty="0">
                          <a:latin typeface="Times New Roman"/>
                          <a:ea typeface="Times New Roman"/>
                          <a:cs typeface="Times New Roman"/>
                        </a:rPr>
                        <a:t>288 - 291</a:t>
                      </a:r>
                      <a:endParaRPr lang="tr-TR" sz="2800" dirty="0">
                        <a:latin typeface="Times"/>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r>
                        <a:rPr lang="tr-TR" sz="2400" b="1">
                          <a:latin typeface="Times New Roman"/>
                          <a:ea typeface="Times New Roman"/>
                          <a:cs typeface="Times New Roman"/>
                        </a:rPr>
                        <a:t>Eşek</a:t>
                      </a:r>
                      <a:endParaRPr lang="tr-TR" sz="2800">
                        <a:latin typeface="Times"/>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tr-TR" sz="2400">
                          <a:latin typeface="Times New Roman"/>
                          <a:ea typeface="Times New Roman"/>
                          <a:cs typeface="Times New Roman"/>
                        </a:rPr>
                        <a:t>350 - 370</a:t>
                      </a:r>
                      <a:endParaRPr lang="tr-TR" sz="2800">
                        <a:latin typeface="Times"/>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426047">
                <a:tc>
                  <a:txBody>
                    <a:bodyPr/>
                    <a:lstStyle/>
                    <a:p>
                      <a:pPr algn="just">
                        <a:lnSpc>
                          <a:spcPct val="100000"/>
                        </a:lnSpc>
                        <a:spcAft>
                          <a:spcPts val="0"/>
                        </a:spcAft>
                      </a:pPr>
                      <a:r>
                        <a:rPr lang="tr-TR" sz="2400" b="1">
                          <a:latin typeface="Times New Roman"/>
                          <a:ea typeface="Times New Roman"/>
                          <a:cs typeface="Times New Roman"/>
                        </a:rPr>
                        <a:t>Koyun</a:t>
                      </a:r>
                      <a:endParaRPr lang="tr-TR" sz="2800">
                        <a:latin typeface="Times"/>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tr-TR" sz="2400" dirty="0">
                          <a:latin typeface="Times New Roman"/>
                          <a:ea typeface="Times New Roman"/>
                          <a:cs typeface="Times New Roman"/>
                        </a:rPr>
                        <a:t>143 - 152</a:t>
                      </a:r>
                      <a:endParaRPr lang="tr-TR" sz="2800" dirty="0">
                        <a:latin typeface="Times"/>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r>
                        <a:rPr lang="tr-TR" sz="2400" b="1">
                          <a:latin typeface="Times New Roman"/>
                          <a:ea typeface="Times New Roman"/>
                          <a:cs typeface="Times New Roman"/>
                        </a:rPr>
                        <a:t>Domuz</a:t>
                      </a:r>
                      <a:endParaRPr lang="tr-TR" sz="2800">
                        <a:latin typeface="Times"/>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tr-TR" sz="2400">
                          <a:latin typeface="Times New Roman"/>
                          <a:ea typeface="Times New Roman"/>
                          <a:cs typeface="Times New Roman"/>
                        </a:rPr>
                        <a:t>110 - 120</a:t>
                      </a:r>
                      <a:endParaRPr lang="tr-TR" sz="2800">
                        <a:latin typeface="Times"/>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426047">
                <a:tc>
                  <a:txBody>
                    <a:bodyPr/>
                    <a:lstStyle/>
                    <a:p>
                      <a:pPr marL="291465" algn="just">
                        <a:lnSpc>
                          <a:spcPct val="100000"/>
                        </a:lnSpc>
                        <a:spcAft>
                          <a:spcPts val="0"/>
                        </a:spcAft>
                      </a:pPr>
                      <a:r>
                        <a:rPr lang="tr-TR" sz="2400">
                          <a:latin typeface="Times New Roman"/>
                          <a:ea typeface="Times New Roman"/>
                          <a:cs typeface="Times New Roman"/>
                        </a:rPr>
                        <a:t>Dorset</a:t>
                      </a:r>
                      <a:endParaRPr lang="tr-TR" sz="2800">
                        <a:latin typeface="Times"/>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tr-TR" sz="2400" dirty="0">
                          <a:latin typeface="Times New Roman"/>
                          <a:ea typeface="Times New Roman"/>
                          <a:cs typeface="Times New Roman"/>
                        </a:rPr>
                        <a:t>150</a:t>
                      </a:r>
                      <a:endParaRPr lang="tr-TR" sz="2800" dirty="0">
                        <a:latin typeface="Times"/>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r>
                        <a:rPr lang="tr-TR" sz="2400" b="1">
                          <a:latin typeface="Times New Roman"/>
                          <a:ea typeface="Times New Roman"/>
                          <a:cs typeface="Times New Roman"/>
                        </a:rPr>
                        <a:t>Deve</a:t>
                      </a:r>
                      <a:endParaRPr lang="tr-TR" sz="2800">
                        <a:latin typeface="Times"/>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tr-TR" sz="2400">
                          <a:latin typeface="Times New Roman"/>
                          <a:ea typeface="Times New Roman"/>
                          <a:cs typeface="Times New Roman"/>
                        </a:rPr>
                        <a:t>333 - 430</a:t>
                      </a:r>
                      <a:endParaRPr lang="tr-TR" sz="2800">
                        <a:latin typeface="Times"/>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426047">
                <a:tc>
                  <a:txBody>
                    <a:bodyPr/>
                    <a:lstStyle/>
                    <a:p>
                      <a:pPr marL="291465" algn="just">
                        <a:lnSpc>
                          <a:spcPct val="100000"/>
                        </a:lnSpc>
                        <a:spcAft>
                          <a:spcPts val="0"/>
                        </a:spcAft>
                      </a:pPr>
                      <a:r>
                        <a:rPr lang="tr-TR" sz="2400">
                          <a:latin typeface="Times New Roman"/>
                          <a:ea typeface="Times New Roman"/>
                          <a:cs typeface="Times New Roman"/>
                        </a:rPr>
                        <a:t>Southdown</a:t>
                      </a:r>
                      <a:endParaRPr lang="tr-TR" sz="2800">
                        <a:latin typeface="Times"/>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tr-TR" sz="2400" dirty="0">
                          <a:latin typeface="Times New Roman"/>
                          <a:ea typeface="Times New Roman"/>
                          <a:cs typeface="Times New Roman"/>
                        </a:rPr>
                        <a:t>143 - 145</a:t>
                      </a:r>
                      <a:endParaRPr lang="tr-TR" sz="2800" dirty="0">
                        <a:latin typeface="Times"/>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r>
                        <a:rPr lang="tr-TR" sz="2400" b="1">
                          <a:latin typeface="Times New Roman"/>
                          <a:ea typeface="Times New Roman"/>
                          <a:cs typeface="Times New Roman"/>
                        </a:rPr>
                        <a:t>Tavşan</a:t>
                      </a:r>
                      <a:endParaRPr lang="tr-TR" sz="2800">
                        <a:latin typeface="Times"/>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tr-TR" sz="2400">
                          <a:latin typeface="Times New Roman"/>
                          <a:ea typeface="Times New Roman"/>
                          <a:cs typeface="Times New Roman"/>
                        </a:rPr>
                        <a:t>28 - 30</a:t>
                      </a:r>
                      <a:endParaRPr lang="tr-TR" sz="2800">
                        <a:latin typeface="Times"/>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426047">
                <a:tc>
                  <a:txBody>
                    <a:bodyPr/>
                    <a:lstStyle/>
                    <a:p>
                      <a:pPr marL="291465" algn="just">
                        <a:lnSpc>
                          <a:spcPct val="100000"/>
                        </a:lnSpc>
                        <a:spcAft>
                          <a:spcPts val="0"/>
                        </a:spcAft>
                      </a:pPr>
                      <a:r>
                        <a:rPr lang="tr-TR" sz="2400">
                          <a:latin typeface="Times New Roman"/>
                          <a:ea typeface="Times New Roman"/>
                          <a:cs typeface="Times New Roman"/>
                        </a:rPr>
                        <a:t>Corriedale</a:t>
                      </a:r>
                      <a:endParaRPr lang="tr-TR" sz="2800">
                        <a:latin typeface="Times"/>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tr-TR" sz="2400" dirty="0">
                          <a:latin typeface="Times New Roman"/>
                          <a:ea typeface="Times New Roman"/>
                          <a:cs typeface="Times New Roman"/>
                        </a:rPr>
                        <a:t>143</a:t>
                      </a:r>
                      <a:endParaRPr lang="tr-TR" sz="2800" dirty="0">
                        <a:latin typeface="Times"/>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r>
                        <a:rPr lang="tr-TR" sz="2400" b="1">
                          <a:latin typeface="Times New Roman"/>
                          <a:ea typeface="Times New Roman"/>
                          <a:cs typeface="Times New Roman"/>
                        </a:rPr>
                        <a:t>Kedi</a:t>
                      </a:r>
                      <a:endParaRPr lang="tr-TR" sz="2800">
                        <a:latin typeface="Times"/>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tr-TR" sz="2400">
                          <a:latin typeface="Times New Roman"/>
                          <a:ea typeface="Times New Roman"/>
                          <a:cs typeface="Times New Roman"/>
                        </a:rPr>
                        <a:t>60 - 65</a:t>
                      </a:r>
                      <a:endParaRPr lang="tr-TR" sz="2800">
                        <a:latin typeface="Times"/>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r h="426047">
                <a:tc>
                  <a:txBody>
                    <a:bodyPr/>
                    <a:lstStyle/>
                    <a:p>
                      <a:pPr marL="291465" algn="just">
                        <a:lnSpc>
                          <a:spcPct val="100000"/>
                        </a:lnSpc>
                        <a:spcAft>
                          <a:spcPts val="0"/>
                        </a:spcAft>
                      </a:pPr>
                      <a:r>
                        <a:rPr lang="tr-TR" sz="2400">
                          <a:latin typeface="Times New Roman"/>
                          <a:ea typeface="Times New Roman"/>
                          <a:cs typeface="Times New Roman"/>
                        </a:rPr>
                        <a:t>Merinos</a:t>
                      </a:r>
                      <a:endParaRPr lang="tr-TR" sz="2800">
                        <a:latin typeface="Times"/>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tr-TR" sz="2400" dirty="0">
                          <a:latin typeface="Times New Roman"/>
                          <a:ea typeface="Times New Roman"/>
                          <a:cs typeface="Times New Roman"/>
                        </a:rPr>
                        <a:t>147 - 155</a:t>
                      </a:r>
                      <a:endParaRPr lang="tr-TR" sz="2800" dirty="0">
                        <a:latin typeface="Times"/>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r>
                        <a:rPr lang="tr-TR" sz="2400" b="1">
                          <a:latin typeface="Times New Roman"/>
                          <a:ea typeface="Times New Roman"/>
                          <a:cs typeface="Times New Roman"/>
                        </a:rPr>
                        <a:t>Köpe</a:t>
                      </a:r>
                      <a:r>
                        <a:rPr lang="tr-TR" sz="2400">
                          <a:latin typeface="Times New Roman"/>
                          <a:ea typeface="Times New Roman"/>
                          <a:cs typeface="Times New Roman"/>
                        </a:rPr>
                        <a:t>k</a:t>
                      </a:r>
                      <a:endParaRPr lang="tr-TR" sz="2800">
                        <a:latin typeface="Times"/>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tr-TR" sz="2400">
                          <a:latin typeface="Times New Roman"/>
                          <a:ea typeface="Times New Roman"/>
                          <a:cs typeface="Times New Roman"/>
                        </a:rPr>
                        <a:t>60 - 70</a:t>
                      </a:r>
                      <a:endParaRPr lang="tr-TR" sz="2800">
                        <a:latin typeface="Times"/>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9"/>
                  </a:ext>
                </a:extLst>
              </a:tr>
              <a:tr h="426047">
                <a:tc>
                  <a:txBody>
                    <a:bodyPr/>
                    <a:lstStyle/>
                    <a:p>
                      <a:pPr algn="just">
                        <a:lnSpc>
                          <a:spcPct val="100000"/>
                        </a:lnSpc>
                        <a:spcAft>
                          <a:spcPts val="0"/>
                        </a:spcAft>
                      </a:pPr>
                      <a:r>
                        <a:rPr lang="tr-TR" sz="2400" b="1">
                          <a:latin typeface="Times New Roman"/>
                          <a:ea typeface="Times New Roman"/>
                          <a:cs typeface="Times New Roman"/>
                        </a:rPr>
                        <a:t>Keçi</a:t>
                      </a:r>
                      <a:endParaRPr lang="tr-TR" sz="2800">
                        <a:latin typeface="Times"/>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tr-TR" sz="2400" dirty="0">
                          <a:latin typeface="Times New Roman"/>
                          <a:ea typeface="Times New Roman"/>
                          <a:cs typeface="Times New Roman"/>
                        </a:rPr>
                        <a:t>148 - 156</a:t>
                      </a:r>
                      <a:endParaRPr lang="tr-TR" sz="2800" dirty="0">
                        <a:latin typeface="Times"/>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r>
                        <a:rPr lang="tr-TR" sz="2400" b="1">
                          <a:latin typeface="Times New Roman"/>
                          <a:ea typeface="Times New Roman"/>
                          <a:cs typeface="Times New Roman"/>
                        </a:rPr>
                        <a:t>Kanguru</a:t>
                      </a:r>
                      <a:endParaRPr lang="tr-TR" sz="2800">
                        <a:latin typeface="Times"/>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tr-TR" sz="2400">
                          <a:latin typeface="Times New Roman"/>
                          <a:ea typeface="Times New Roman"/>
                          <a:cs typeface="Times New Roman"/>
                        </a:rPr>
                        <a:t>38 - 40</a:t>
                      </a:r>
                      <a:endParaRPr lang="tr-TR" sz="2800">
                        <a:latin typeface="Times"/>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0"/>
                  </a:ext>
                </a:extLst>
              </a:tr>
              <a:tr h="426047">
                <a:tc>
                  <a:txBody>
                    <a:bodyPr/>
                    <a:lstStyle/>
                    <a:p>
                      <a:pPr algn="just">
                        <a:lnSpc>
                          <a:spcPct val="100000"/>
                        </a:lnSpc>
                        <a:spcAft>
                          <a:spcPts val="0"/>
                        </a:spcAft>
                      </a:pPr>
                      <a:r>
                        <a:rPr lang="tr-TR" sz="2400" b="1">
                          <a:latin typeface="Times New Roman"/>
                          <a:ea typeface="Times New Roman"/>
                          <a:cs typeface="Times New Roman"/>
                        </a:rPr>
                        <a:t>Manda</a:t>
                      </a:r>
                      <a:endParaRPr lang="tr-TR" sz="2800">
                        <a:latin typeface="Times"/>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tr-TR" sz="2400" dirty="0">
                          <a:latin typeface="Times New Roman"/>
                          <a:ea typeface="Times New Roman"/>
                          <a:cs typeface="Times New Roman"/>
                        </a:rPr>
                        <a:t>301 - 328</a:t>
                      </a:r>
                      <a:endParaRPr lang="tr-TR" sz="2800" dirty="0">
                        <a:latin typeface="Times"/>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r>
                        <a:rPr lang="tr-TR" sz="2400" b="1">
                          <a:latin typeface="Times New Roman"/>
                          <a:ea typeface="Times New Roman"/>
                          <a:cs typeface="Times New Roman"/>
                        </a:rPr>
                        <a:t>Geyik</a:t>
                      </a:r>
                      <a:endParaRPr lang="tr-TR" sz="2800">
                        <a:latin typeface="Times"/>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tr-TR" sz="2400" dirty="0">
                          <a:latin typeface="Times New Roman"/>
                          <a:ea typeface="Times New Roman"/>
                          <a:cs typeface="Times New Roman"/>
                        </a:rPr>
                        <a:t>200 - 210</a:t>
                      </a:r>
                      <a:endParaRPr lang="tr-TR" sz="2800" dirty="0">
                        <a:latin typeface="Times"/>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1"/>
                  </a:ext>
                </a:extLst>
              </a:tr>
            </a:tbl>
          </a:graphicData>
        </a:graphic>
      </p:graphicFrame>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a:t>	</a:t>
            </a:r>
            <a:r>
              <a:rPr lang="tr-TR" b="1" dirty="0"/>
              <a:t>10.9. </a:t>
            </a:r>
            <a:r>
              <a:rPr lang="tr-TR" b="1" dirty="0" err="1"/>
              <a:t>Multi</a:t>
            </a:r>
            <a:r>
              <a:rPr lang="tr-TR" b="1" dirty="0"/>
              <a:t> -</a:t>
            </a:r>
            <a:r>
              <a:rPr lang="tr-TR" b="1" dirty="0" err="1"/>
              <a:t>Fekondasyon</a:t>
            </a:r>
            <a:r>
              <a:rPr lang="tr-TR" b="1" dirty="0"/>
              <a:t> ve </a:t>
            </a:r>
            <a:r>
              <a:rPr lang="tr-TR" b="1" dirty="0" err="1"/>
              <a:t>Super</a:t>
            </a:r>
            <a:r>
              <a:rPr lang="tr-TR" b="1" dirty="0"/>
              <a:t> - </a:t>
            </a:r>
            <a:r>
              <a:rPr lang="tr-TR" b="1" dirty="0" err="1" smtClean="0"/>
              <a:t>Ovulasyon</a:t>
            </a:r>
            <a:endParaRPr lang="tr-TR" dirty="0"/>
          </a:p>
        </p:txBody>
      </p:sp>
      <p:sp>
        <p:nvSpPr>
          <p:cNvPr id="3" name="2 İçerik Yer Tutucusu"/>
          <p:cNvSpPr>
            <a:spLocks noGrp="1"/>
          </p:cNvSpPr>
          <p:nvPr>
            <p:ph idx="1"/>
          </p:nvPr>
        </p:nvSpPr>
        <p:spPr/>
        <p:txBody>
          <a:bodyPr>
            <a:normAutofit fontScale="92500" lnSpcReduction="20000"/>
          </a:bodyPr>
          <a:lstStyle/>
          <a:p>
            <a:r>
              <a:rPr lang="tr-TR" dirty="0"/>
              <a:t>Hayvanlarda birden fazla yumurtanın döllenmesine </a:t>
            </a:r>
            <a:r>
              <a:rPr lang="tr-TR" b="1" dirty="0" err="1"/>
              <a:t>multifekondasyon</a:t>
            </a:r>
            <a:r>
              <a:rPr lang="tr-TR" dirty="0"/>
              <a:t> denilir. </a:t>
            </a:r>
            <a:endParaRPr lang="tr-TR" dirty="0" smtClean="0"/>
          </a:p>
          <a:p>
            <a:r>
              <a:rPr lang="tr-TR" dirty="0" smtClean="0"/>
              <a:t>Bir  </a:t>
            </a:r>
            <a:r>
              <a:rPr lang="tr-TR" dirty="0"/>
              <a:t>batındaki birden fazla yavru sayısı (ikizlik, üçüzlük vb.) </a:t>
            </a:r>
            <a:r>
              <a:rPr lang="tr-TR" dirty="0" err="1"/>
              <a:t>multi</a:t>
            </a:r>
            <a:r>
              <a:rPr lang="tr-TR" dirty="0"/>
              <a:t> - </a:t>
            </a:r>
            <a:r>
              <a:rPr lang="tr-TR" dirty="0" err="1"/>
              <a:t>fekondasyon</a:t>
            </a:r>
            <a:r>
              <a:rPr lang="tr-TR" dirty="0"/>
              <a:t> sonucudur</a:t>
            </a:r>
            <a:r>
              <a:rPr lang="tr-TR" dirty="0" smtClean="0"/>
              <a:t>.</a:t>
            </a:r>
          </a:p>
          <a:p>
            <a:r>
              <a:rPr lang="tr-TR" dirty="0" smtClean="0"/>
              <a:t> </a:t>
            </a:r>
            <a:r>
              <a:rPr lang="tr-TR" dirty="0"/>
              <a:t>Bu durumda, yumurtalıklarda birden fazla </a:t>
            </a:r>
            <a:r>
              <a:rPr lang="tr-TR" dirty="0" err="1"/>
              <a:t>ovulasyon</a:t>
            </a:r>
            <a:r>
              <a:rPr lang="tr-TR" dirty="0"/>
              <a:t> oluşmakta, meydana gelen olgun yumurtalar, </a:t>
            </a:r>
            <a:r>
              <a:rPr lang="tr-TR" dirty="0" err="1"/>
              <a:t>spermatozoidler</a:t>
            </a:r>
            <a:r>
              <a:rPr lang="tr-TR" dirty="0"/>
              <a:t> tarafından döllenerek birden fazla yavru elde edilmektedir</a:t>
            </a:r>
            <a:r>
              <a:rPr lang="tr-TR" dirty="0" smtClean="0"/>
              <a:t>.</a:t>
            </a:r>
          </a:p>
          <a:p>
            <a:r>
              <a:rPr lang="tr-TR" dirty="0" smtClean="0"/>
              <a:t> </a:t>
            </a:r>
            <a:r>
              <a:rPr lang="tr-TR" dirty="0" err="1"/>
              <a:t>Dölverimi</a:t>
            </a:r>
            <a:r>
              <a:rPr lang="tr-TR" dirty="0"/>
              <a:t> yönünden domuz ve koyun gibi ikizlik oranı yüksek hayvanlarda  </a:t>
            </a:r>
            <a:r>
              <a:rPr lang="tr-TR" dirty="0" err="1"/>
              <a:t>multi</a:t>
            </a:r>
            <a:r>
              <a:rPr lang="tr-TR" dirty="0"/>
              <a:t>-</a:t>
            </a:r>
            <a:r>
              <a:rPr lang="tr-TR" dirty="0" err="1"/>
              <a:t>fekondasyon</a:t>
            </a:r>
            <a:r>
              <a:rPr lang="tr-TR" dirty="0"/>
              <a:t> arzu edilen bir özelliktir. </a:t>
            </a:r>
            <a:endParaRPr lang="tr-TR" dirty="0" smtClean="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err="1" smtClean="0"/>
              <a:t>super</a:t>
            </a:r>
            <a:r>
              <a:rPr lang="tr-TR" dirty="0" smtClean="0"/>
              <a:t> </a:t>
            </a:r>
            <a:r>
              <a:rPr lang="tr-TR" dirty="0" err="1" smtClean="0"/>
              <a:t>ovulasyon</a:t>
            </a:r>
            <a:endParaRPr lang="tr-TR" dirty="0"/>
          </a:p>
        </p:txBody>
      </p:sp>
      <p:sp>
        <p:nvSpPr>
          <p:cNvPr id="3" name="2 İçerik Yer Tutucusu"/>
          <p:cNvSpPr>
            <a:spLocks noGrp="1"/>
          </p:cNvSpPr>
          <p:nvPr>
            <p:ph idx="1"/>
          </p:nvPr>
        </p:nvSpPr>
        <p:spPr/>
        <p:txBody>
          <a:bodyPr>
            <a:normAutofit fontScale="92500" lnSpcReduction="10000"/>
          </a:bodyPr>
          <a:lstStyle/>
          <a:p>
            <a:r>
              <a:rPr lang="tr-TR" dirty="0" err="1"/>
              <a:t>Dışardan</a:t>
            </a:r>
            <a:r>
              <a:rPr lang="tr-TR" dirty="0"/>
              <a:t> yapılacak müdahaleler ile, özellikle, tek doğurgan hayvanlardan daha fazla sayıda yumurta elde edilmesi olayına </a:t>
            </a:r>
            <a:r>
              <a:rPr lang="tr-TR" dirty="0" err="1"/>
              <a:t>super</a:t>
            </a:r>
            <a:r>
              <a:rPr lang="tr-TR" dirty="0"/>
              <a:t> </a:t>
            </a:r>
            <a:r>
              <a:rPr lang="tr-TR" dirty="0" err="1"/>
              <a:t>ovulasyon</a:t>
            </a:r>
            <a:r>
              <a:rPr lang="tr-TR" dirty="0"/>
              <a:t> denilir. </a:t>
            </a:r>
            <a:endParaRPr lang="tr-TR" dirty="0" smtClean="0"/>
          </a:p>
          <a:p>
            <a:r>
              <a:rPr lang="tr-TR" dirty="0" smtClean="0"/>
              <a:t>Bu</a:t>
            </a:r>
            <a:r>
              <a:rPr lang="tr-TR" dirty="0"/>
              <a:t>, dişi hayvanlara kızgınlık esnasında çeşitli kombinasyonlarda hormonlar enjekte edilerek normal sayıdan fazla </a:t>
            </a:r>
            <a:r>
              <a:rPr lang="tr-TR" dirty="0" err="1"/>
              <a:t>graaf</a:t>
            </a:r>
            <a:r>
              <a:rPr lang="tr-TR" dirty="0"/>
              <a:t> </a:t>
            </a:r>
            <a:r>
              <a:rPr lang="tr-TR" dirty="0" err="1"/>
              <a:t>folikülünün</a:t>
            </a:r>
            <a:r>
              <a:rPr lang="tr-TR" dirty="0"/>
              <a:t> gelişmesini ve </a:t>
            </a:r>
            <a:r>
              <a:rPr lang="tr-TR" dirty="0" err="1"/>
              <a:t>ovulasyonu</a:t>
            </a:r>
            <a:r>
              <a:rPr lang="tr-TR" dirty="0"/>
              <a:t> doğurmakla sağlanır. </a:t>
            </a:r>
            <a:r>
              <a:rPr lang="tr-TR" dirty="0" err="1"/>
              <a:t>Super</a:t>
            </a:r>
            <a:r>
              <a:rPr lang="tr-TR" dirty="0"/>
              <a:t> </a:t>
            </a:r>
            <a:r>
              <a:rPr lang="tr-TR" dirty="0" err="1"/>
              <a:t>ovulasyonla</a:t>
            </a:r>
            <a:r>
              <a:rPr lang="tr-TR" dirty="0"/>
              <a:t> tek doğurgan hayvanlarda 10-50 arasında yumurta elde edilebilmektedir.</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b="1" dirty="0" smtClean="0"/>
              <a:t>Embriyo Transferi</a:t>
            </a:r>
            <a:endParaRPr lang="tr-TR" dirty="0"/>
          </a:p>
        </p:txBody>
      </p:sp>
      <p:sp>
        <p:nvSpPr>
          <p:cNvPr id="3" name="2 İçerik Yer Tutucusu"/>
          <p:cNvSpPr>
            <a:spLocks noGrp="1"/>
          </p:cNvSpPr>
          <p:nvPr>
            <p:ph idx="1"/>
          </p:nvPr>
        </p:nvSpPr>
        <p:spPr/>
        <p:txBody>
          <a:bodyPr>
            <a:normAutofit fontScale="92500" lnSpcReduction="10000"/>
          </a:bodyPr>
          <a:lstStyle/>
          <a:p>
            <a:r>
              <a:rPr lang="tr-TR" b="1" dirty="0"/>
              <a:t>	</a:t>
            </a:r>
            <a:r>
              <a:rPr lang="tr-TR" dirty="0"/>
              <a:t>Bir dişiden alınan embriyonun başka bir dişinin </a:t>
            </a:r>
            <a:r>
              <a:rPr lang="tr-TR" dirty="0" err="1"/>
              <a:t>uterusuna</a:t>
            </a:r>
            <a:r>
              <a:rPr lang="tr-TR" dirty="0"/>
              <a:t> yerleştirilmesi operasyonuna </a:t>
            </a:r>
            <a:r>
              <a:rPr lang="tr-TR" b="1" dirty="0"/>
              <a:t>embriyo transferi </a:t>
            </a:r>
            <a:r>
              <a:rPr lang="tr-TR" dirty="0"/>
              <a:t>denir. </a:t>
            </a:r>
            <a:endParaRPr lang="tr-TR" dirty="0" smtClean="0"/>
          </a:p>
          <a:p>
            <a:r>
              <a:rPr lang="tr-TR" dirty="0" smtClean="0"/>
              <a:t>Bu </a:t>
            </a:r>
            <a:r>
              <a:rPr lang="tr-TR" dirty="0"/>
              <a:t>uygulamada, alıcı dişi canlı bir </a:t>
            </a:r>
            <a:r>
              <a:rPr lang="tr-TR" dirty="0" err="1"/>
              <a:t>inkubator</a:t>
            </a:r>
            <a:r>
              <a:rPr lang="tr-TR" dirty="0"/>
              <a:t> görevi yapmaktadır. Verici dişide </a:t>
            </a:r>
            <a:r>
              <a:rPr lang="tr-TR" dirty="0" smtClean="0"/>
              <a:t>yumurtanın döllenmesinde </a:t>
            </a:r>
            <a:r>
              <a:rPr lang="tr-TR" dirty="0" err="1"/>
              <a:t>sun'i</a:t>
            </a:r>
            <a:r>
              <a:rPr lang="tr-TR" dirty="0"/>
              <a:t> tohumlamadan faydalanılır.</a:t>
            </a:r>
          </a:p>
          <a:p>
            <a:r>
              <a:rPr lang="tr-TR" dirty="0"/>
              <a:t>	Embriyo transferinin amacı, çiftlik hayvanlarının ıslahını çabuklaştırmak ve damızlık değeri son derece yüksek dişilerden fazla sayıda yavru elde etmektir.</a:t>
            </a:r>
          </a:p>
          <a:p>
            <a:endParaRPr lang="tr-TR"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err="1" smtClean="0"/>
              <a:t>Superfötasyon</a:t>
            </a:r>
            <a:endParaRPr lang="tr-TR" dirty="0"/>
          </a:p>
        </p:txBody>
      </p:sp>
      <p:sp>
        <p:nvSpPr>
          <p:cNvPr id="3" name="2 İçerik Yer Tutucusu"/>
          <p:cNvSpPr>
            <a:spLocks noGrp="1"/>
          </p:cNvSpPr>
          <p:nvPr>
            <p:ph idx="1"/>
          </p:nvPr>
        </p:nvSpPr>
        <p:spPr/>
        <p:txBody>
          <a:bodyPr>
            <a:normAutofit fontScale="92500" lnSpcReduction="20000"/>
          </a:bodyPr>
          <a:lstStyle/>
          <a:p>
            <a:r>
              <a:rPr lang="tr-TR" b="1" dirty="0"/>
              <a:t>	</a:t>
            </a:r>
            <a:r>
              <a:rPr lang="tr-TR" dirty="0"/>
              <a:t>Gebe hayvanlarda ender durumlarda görülen kızgınlık sonucu çiftleşme ile ikinci yumurtanın döllenmesi olayına </a:t>
            </a:r>
            <a:r>
              <a:rPr lang="tr-TR" b="1" dirty="0" err="1"/>
              <a:t>superfötasyon</a:t>
            </a:r>
            <a:r>
              <a:rPr lang="tr-TR" dirty="0"/>
              <a:t> adı verilir. </a:t>
            </a:r>
            <a:endParaRPr lang="tr-TR" dirty="0" smtClean="0"/>
          </a:p>
          <a:p>
            <a:r>
              <a:rPr lang="tr-TR" dirty="0" err="1" smtClean="0"/>
              <a:t>Superfötasyon</a:t>
            </a:r>
            <a:r>
              <a:rPr lang="tr-TR" dirty="0" smtClean="0"/>
              <a:t> </a:t>
            </a:r>
            <a:r>
              <a:rPr lang="tr-TR" dirty="0"/>
              <a:t>daha çok </a:t>
            </a:r>
            <a:r>
              <a:rPr lang="tr-TR" dirty="0" err="1"/>
              <a:t>cornu</a:t>
            </a:r>
            <a:r>
              <a:rPr lang="tr-TR" dirty="0"/>
              <a:t> </a:t>
            </a:r>
            <a:r>
              <a:rPr lang="tr-TR" dirty="0" err="1"/>
              <a:t>uterileri</a:t>
            </a:r>
            <a:r>
              <a:rPr lang="tr-TR" dirty="0"/>
              <a:t> bağımsız olarak </a:t>
            </a:r>
            <a:r>
              <a:rPr lang="tr-TR" dirty="0" err="1"/>
              <a:t>vaginaya</a:t>
            </a:r>
            <a:r>
              <a:rPr lang="tr-TR" dirty="0"/>
              <a:t> açılan türlerde (tavşan, fare, kobay)  görülür. </a:t>
            </a:r>
            <a:endParaRPr lang="tr-TR" dirty="0" smtClean="0"/>
          </a:p>
          <a:p>
            <a:r>
              <a:rPr lang="tr-TR" dirty="0" smtClean="0"/>
              <a:t>Gebe </a:t>
            </a:r>
            <a:r>
              <a:rPr lang="tr-TR" dirty="0"/>
              <a:t>bir hayvanın kızgınlık gösterip çiftleşmeye izin vermesi ile gebeliğin erken dönemlerinde yeni bir yumurta daha döllenebilir. Yeni oluşan embriyo ile eski embriyo kendi plasentaları içinde gelişmelerine devam ederler. </a:t>
            </a:r>
            <a:endParaRPr lang="tr-TR" dirty="0" smtClean="0"/>
          </a:p>
          <a:p>
            <a:endParaRPr lang="tr-T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t>Döllenme</a:t>
            </a:r>
            <a:endParaRPr lang="tr-TR" dirty="0"/>
          </a:p>
        </p:txBody>
      </p:sp>
      <p:sp>
        <p:nvSpPr>
          <p:cNvPr id="3" name="2 İçerik Yer Tutucusu"/>
          <p:cNvSpPr>
            <a:spLocks noGrp="1"/>
          </p:cNvSpPr>
          <p:nvPr>
            <p:ph idx="1"/>
          </p:nvPr>
        </p:nvSpPr>
        <p:spPr/>
        <p:txBody>
          <a:bodyPr>
            <a:normAutofit fontScale="92500" lnSpcReduction="20000"/>
          </a:bodyPr>
          <a:lstStyle/>
          <a:p>
            <a:endParaRPr lang="tr-TR" dirty="0"/>
          </a:p>
          <a:p>
            <a:r>
              <a:rPr lang="tr-TR" b="1" dirty="0"/>
              <a:t>	</a:t>
            </a:r>
            <a:r>
              <a:rPr lang="tr-TR" dirty="0"/>
              <a:t>Tabii aşım veya </a:t>
            </a:r>
            <a:r>
              <a:rPr lang="tr-TR" dirty="0" err="1"/>
              <a:t>sun'i</a:t>
            </a:r>
            <a:r>
              <a:rPr lang="tr-TR" dirty="0"/>
              <a:t> tohumlama ile dişinin </a:t>
            </a:r>
            <a:r>
              <a:rPr lang="tr-TR" dirty="0" err="1"/>
              <a:t>genital</a:t>
            </a:r>
            <a:r>
              <a:rPr lang="tr-TR" dirty="0"/>
              <a:t> organına dökülen milyonlarca </a:t>
            </a:r>
            <a:r>
              <a:rPr lang="tr-TR" dirty="0" err="1"/>
              <a:t>spermatozoid</a:t>
            </a:r>
            <a:r>
              <a:rPr lang="tr-TR" dirty="0"/>
              <a:t>, hem kendi kuyruk hareketleri ve hem de çiftleşme esnasında meydana gelen negatif basınçla emilip </a:t>
            </a:r>
            <a:r>
              <a:rPr lang="tr-TR" dirty="0" err="1"/>
              <a:t>uterus</a:t>
            </a:r>
            <a:r>
              <a:rPr lang="tr-TR" dirty="0"/>
              <a:t> içine </a:t>
            </a:r>
            <a:r>
              <a:rPr lang="tr-TR" dirty="0" err="1"/>
              <a:t>oradanda</a:t>
            </a:r>
            <a:r>
              <a:rPr lang="tr-TR" dirty="0"/>
              <a:t> yumurta kanallarının en uç kısımlarına nakledilirler. </a:t>
            </a:r>
            <a:endParaRPr lang="tr-TR" dirty="0" smtClean="0"/>
          </a:p>
          <a:p>
            <a:r>
              <a:rPr lang="tr-TR" dirty="0" err="1" smtClean="0"/>
              <a:t>Serviks</a:t>
            </a:r>
            <a:r>
              <a:rPr lang="tr-TR" dirty="0" smtClean="0"/>
              <a:t> </a:t>
            </a:r>
            <a:r>
              <a:rPr lang="tr-TR" dirty="0"/>
              <a:t>üzerine boşaltılan </a:t>
            </a:r>
            <a:r>
              <a:rPr lang="tr-TR" dirty="0" err="1"/>
              <a:t>spermatozoidler</a:t>
            </a:r>
            <a:r>
              <a:rPr lang="tr-TR" dirty="0"/>
              <a:t> </a:t>
            </a:r>
            <a:r>
              <a:rPr lang="tr-TR" dirty="0" err="1"/>
              <a:t>oviductun</a:t>
            </a:r>
            <a:r>
              <a:rPr lang="tr-TR" dirty="0"/>
              <a:t> </a:t>
            </a:r>
            <a:r>
              <a:rPr lang="tr-TR" dirty="0" err="1"/>
              <a:t>fimbrialarına</a:t>
            </a:r>
            <a:r>
              <a:rPr lang="tr-TR" dirty="0"/>
              <a:t> ineklerde 2-4 dakikada, koyunlarda 15-20 dakikada ulaşırlar. </a:t>
            </a:r>
          </a:p>
          <a:p>
            <a:endParaRPr lang="tr-TR"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lnSpcReduction="10000"/>
          </a:bodyPr>
          <a:lstStyle/>
          <a:p>
            <a:r>
              <a:rPr lang="tr-TR" dirty="0" smtClean="0"/>
              <a:t>Bu bakımdan bir ineğin bir veya iki ay aralıkla üst üste iki normal  yavru vermesi mümkündür. Fakat  bu çok ender meydana gelebilen bir olaydır. Böyle bir olay meydana geldiğinde ve inek birinci yavruyu doğurduğunda süt veremez. </a:t>
            </a:r>
            <a:r>
              <a:rPr lang="tr-TR" dirty="0" err="1" smtClean="0"/>
              <a:t>Uterusta</a:t>
            </a:r>
            <a:r>
              <a:rPr lang="tr-TR" dirty="0" smtClean="0"/>
              <a:t> ikinci yavrunun bulunması süt salgısını engeller ve ancak ikinci yavru da doğduktan sonra süt salgısı başlar. </a:t>
            </a:r>
            <a:r>
              <a:rPr lang="tr-TR" dirty="0" err="1" smtClean="0"/>
              <a:t>Superfötasyon</a:t>
            </a:r>
            <a:r>
              <a:rPr lang="tr-TR" dirty="0" smtClean="0"/>
              <a:t> koyun, domuz ve kısrakta da görülebilir.</a:t>
            </a:r>
          </a:p>
          <a:p>
            <a:endParaRPr lang="tr-TR"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dirty="0" smtClean="0"/>
              <a:t>Yalancı Gebelik (</a:t>
            </a:r>
            <a:r>
              <a:rPr lang="tr-TR" b="1" dirty="0" err="1" smtClean="0"/>
              <a:t>Pseudopregnancy</a:t>
            </a:r>
            <a:r>
              <a:rPr lang="tr-TR" b="1" dirty="0" smtClean="0"/>
              <a:t>)</a:t>
            </a:r>
            <a:endParaRPr lang="tr-TR" dirty="0"/>
          </a:p>
        </p:txBody>
      </p:sp>
      <p:sp>
        <p:nvSpPr>
          <p:cNvPr id="3" name="2 İçerik Yer Tutucusu"/>
          <p:cNvSpPr>
            <a:spLocks noGrp="1"/>
          </p:cNvSpPr>
          <p:nvPr>
            <p:ph idx="1"/>
          </p:nvPr>
        </p:nvSpPr>
        <p:spPr/>
        <p:txBody>
          <a:bodyPr/>
          <a:lstStyle/>
          <a:p>
            <a:r>
              <a:rPr lang="tr-TR" b="1" dirty="0"/>
              <a:t>	</a:t>
            </a:r>
            <a:r>
              <a:rPr lang="tr-TR" dirty="0"/>
              <a:t>Bazı memeli hayvanlarda ve insanda dişilerin, döllenme ile sonuçlanmayan bir çiftleşme sonunda hipofiz bezinin </a:t>
            </a:r>
            <a:r>
              <a:rPr lang="tr-TR" dirty="0" err="1"/>
              <a:t>gonadotrophic</a:t>
            </a:r>
            <a:r>
              <a:rPr lang="tr-TR" dirty="0"/>
              <a:t> hormonları etkisi altında gebelik belirtileri göstermesinden ibaret bir olaydır</a:t>
            </a:r>
            <a:r>
              <a:rPr lang="tr-TR" dirty="0" smtClean="0"/>
              <a:t>.</a:t>
            </a:r>
            <a:endParaRPr lang="tr-TR"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b="1" dirty="0" smtClean="0"/>
              <a:t>Dış Gebelik  (</a:t>
            </a:r>
            <a:r>
              <a:rPr lang="tr-TR" b="1" dirty="0" err="1" smtClean="0"/>
              <a:t>Ektopik</a:t>
            </a:r>
            <a:r>
              <a:rPr lang="tr-TR" b="1" dirty="0" smtClean="0"/>
              <a:t> gebelik)</a:t>
            </a:r>
            <a:endParaRPr lang="tr-TR" dirty="0"/>
          </a:p>
        </p:txBody>
      </p:sp>
      <p:sp>
        <p:nvSpPr>
          <p:cNvPr id="3" name="2 İçerik Yer Tutucusu"/>
          <p:cNvSpPr>
            <a:spLocks noGrp="1"/>
          </p:cNvSpPr>
          <p:nvPr>
            <p:ph idx="1"/>
          </p:nvPr>
        </p:nvSpPr>
        <p:spPr/>
        <p:txBody>
          <a:bodyPr/>
          <a:lstStyle/>
          <a:p>
            <a:r>
              <a:rPr lang="tr-TR" b="1" dirty="0"/>
              <a:t>	</a:t>
            </a:r>
            <a:r>
              <a:rPr lang="tr-TR" dirty="0" err="1"/>
              <a:t>Uterus'tan</a:t>
            </a:r>
            <a:r>
              <a:rPr lang="tr-TR" dirty="0"/>
              <a:t> başka yerlerde olan </a:t>
            </a:r>
            <a:r>
              <a:rPr lang="tr-TR" dirty="0" err="1"/>
              <a:t>implantasyonlara</a:t>
            </a:r>
            <a:r>
              <a:rPr lang="tr-TR" dirty="0"/>
              <a:t> dış gebelik adı verilir. Dış gebelik dört şekilde meydana gelir.</a:t>
            </a:r>
          </a:p>
          <a:p>
            <a:endParaRPr lang="tr-TR"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85000" lnSpcReduction="20000"/>
          </a:bodyPr>
          <a:lstStyle/>
          <a:p>
            <a:pPr>
              <a:lnSpc>
                <a:spcPct val="120000"/>
              </a:lnSpc>
            </a:pPr>
            <a:r>
              <a:rPr lang="tr-TR" b="1" dirty="0"/>
              <a:t>1) </a:t>
            </a:r>
            <a:r>
              <a:rPr lang="tr-TR" b="1" dirty="0" err="1"/>
              <a:t>Ovarial</a:t>
            </a:r>
            <a:r>
              <a:rPr lang="tr-TR" b="1" dirty="0"/>
              <a:t> Gebelik : </a:t>
            </a:r>
            <a:r>
              <a:rPr lang="tr-TR" dirty="0" err="1"/>
              <a:t>Ovulasyon</a:t>
            </a:r>
            <a:r>
              <a:rPr lang="tr-TR" dirty="0"/>
              <a:t> anında yumurta henüz yumurtalık yüzeyinde iken buraya ulaşabilen bir </a:t>
            </a:r>
            <a:r>
              <a:rPr lang="tr-TR" dirty="0" err="1"/>
              <a:t>spermatozoid</a:t>
            </a:r>
            <a:r>
              <a:rPr lang="tr-TR" dirty="0"/>
              <a:t> tarafından döllenir. Embriyodan sonraki ilk gelişmeler yine yumurtalık yüzeyinde meydana gelir ve teşekkül eden blastula (</a:t>
            </a:r>
            <a:r>
              <a:rPr lang="tr-TR" dirty="0" err="1"/>
              <a:t>blastocyst</a:t>
            </a:r>
            <a:r>
              <a:rPr lang="tr-TR" dirty="0"/>
              <a:t>) </a:t>
            </a:r>
            <a:r>
              <a:rPr lang="tr-TR" dirty="0" err="1"/>
              <a:t>ovarium</a:t>
            </a:r>
            <a:r>
              <a:rPr lang="tr-TR" dirty="0"/>
              <a:t> bağ dokusu içine </a:t>
            </a:r>
            <a:r>
              <a:rPr lang="tr-TR" dirty="0" err="1"/>
              <a:t>implante</a:t>
            </a:r>
            <a:r>
              <a:rPr lang="tr-TR" dirty="0"/>
              <a:t> olur</a:t>
            </a:r>
            <a:r>
              <a:rPr lang="tr-TR" dirty="0" smtClean="0"/>
              <a:t>.</a:t>
            </a:r>
            <a:r>
              <a:rPr lang="tr-TR" dirty="0"/>
              <a:t> </a:t>
            </a:r>
          </a:p>
          <a:p>
            <a:pPr>
              <a:lnSpc>
                <a:spcPct val="120000"/>
              </a:lnSpc>
            </a:pPr>
            <a:r>
              <a:rPr lang="tr-TR" dirty="0"/>
              <a:t>	</a:t>
            </a:r>
            <a:r>
              <a:rPr lang="tr-TR" b="1" dirty="0"/>
              <a:t>2) </a:t>
            </a:r>
            <a:r>
              <a:rPr lang="tr-TR" b="1" dirty="0" err="1"/>
              <a:t>Abdominal</a:t>
            </a:r>
            <a:r>
              <a:rPr lang="tr-TR" b="1" dirty="0"/>
              <a:t> Gebelik : </a:t>
            </a:r>
            <a:r>
              <a:rPr lang="tr-TR" dirty="0" err="1"/>
              <a:t>Ovulasyon</a:t>
            </a:r>
            <a:r>
              <a:rPr lang="tr-TR" dirty="0"/>
              <a:t> anında yumurta ve </a:t>
            </a:r>
            <a:r>
              <a:rPr lang="tr-TR" dirty="0" err="1"/>
              <a:t>spermatozoidler</a:t>
            </a:r>
            <a:r>
              <a:rPr lang="tr-TR" dirty="0"/>
              <a:t> karın boşluğuna düşerler. Döllenme ve bölünmeler burada olur.  </a:t>
            </a:r>
            <a:r>
              <a:rPr lang="tr-TR" dirty="0" err="1"/>
              <a:t>Blastocyst</a:t>
            </a:r>
            <a:r>
              <a:rPr lang="tr-TR" dirty="0"/>
              <a:t> bağırsak duvarına ya da </a:t>
            </a:r>
            <a:r>
              <a:rPr lang="tr-TR" dirty="0" err="1"/>
              <a:t>omentum'a</a:t>
            </a:r>
            <a:r>
              <a:rPr lang="tr-TR" dirty="0"/>
              <a:t> </a:t>
            </a:r>
            <a:r>
              <a:rPr lang="tr-TR" dirty="0" err="1"/>
              <a:t>implante</a:t>
            </a:r>
            <a:r>
              <a:rPr lang="tr-TR" dirty="0"/>
              <a:t> olur</a:t>
            </a:r>
            <a:r>
              <a:rPr lang="tr-TR" dirty="0" smtClean="0"/>
              <a:t>.</a:t>
            </a:r>
            <a:endParaRPr lang="tr-TR" dirty="0"/>
          </a:p>
          <a:p>
            <a:pPr>
              <a:lnSpc>
                <a:spcPct val="120000"/>
              </a:lnSpc>
            </a:pPr>
            <a:endParaRPr lang="tr-TR"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77500" lnSpcReduction="20000"/>
          </a:bodyPr>
          <a:lstStyle/>
          <a:p>
            <a:pPr>
              <a:lnSpc>
                <a:spcPct val="120000"/>
              </a:lnSpc>
            </a:pPr>
            <a:r>
              <a:rPr lang="tr-TR" dirty="0" smtClean="0"/>
              <a:t>	</a:t>
            </a:r>
            <a:r>
              <a:rPr lang="tr-TR" b="1" dirty="0" smtClean="0"/>
              <a:t>3) </a:t>
            </a:r>
            <a:r>
              <a:rPr lang="tr-TR" b="1" dirty="0" err="1" smtClean="0"/>
              <a:t>Tubal</a:t>
            </a:r>
            <a:r>
              <a:rPr lang="tr-TR" b="1" dirty="0" smtClean="0"/>
              <a:t> Gebelik :</a:t>
            </a:r>
            <a:r>
              <a:rPr lang="tr-TR" dirty="0" smtClean="0"/>
              <a:t> Bu tip, çok rastlanan bir dış gebeliktir. Embriyo teşekkülü ve bölünmeler normal bir şekilde olur. Ancak, teşekkül eden morula </a:t>
            </a:r>
            <a:r>
              <a:rPr lang="tr-TR" dirty="0" err="1" smtClean="0"/>
              <a:t>uterus'a</a:t>
            </a:r>
            <a:r>
              <a:rPr lang="tr-TR" dirty="0" smtClean="0"/>
              <a:t> varmadan </a:t>
            </a:r>
            <a:r>
              <a:rPr lang="tr-TR" dirty="0" err="1" smtClean="0"/>
              <a:t>blastocyst</a:t>
            </a:r>
            <a:r>
              <a:rPr lang="tr-TR" dirty="0" smtClean="0"/>
              <a:t> safhasına eriştiğinden yumurta kanalının mukozasına </a:t>
            </a:r>
            <a:r>
              <a:rPr lang="tr-TR" dirty="0" err="1" smtClean="0"/>
              <a:t>implante</a:t>
            </a:r>
            <a:r>
              <a:rPr lang="tr-TR" dirty="0" smtClean="0"/>
              <a:t> olur. </a:t>
            </a:r>
            <a:r>
              <a:rPr lang="tr-TR" dirty="0" err="1" smtClean="0"/>
              <a:t>Blastocyst</a:t>
            </a:r>
            <a:r>
              <a:rPr lang="tr-TR" dirty="0" smtClean="0"/>
              <a:t> geliştikçe hacim kazanır ve yumurta kanal duvarını yırtarak iç kanamaya sebep olur.</a:t>
            </a:r>
          </a:p>
          <a:p>
            <a:pPr>
              <a:lnSpc>
                <a:spcPct val="120000"/>
              </a:lnSpc>
            </a:pPr>
            <a:r>
              <a:rPr lang="tr-TR" dirty="0" smtClean="0"/>
              <a:t>	</a:t>
            </a:r>
            <a:r>
              <a:rPr lang="tr-TR" b="1" dirty="0" smtClean="0"/>
              <a:t>4) </a:t>
            </a:r>
            <a:r>
              <a:rPr lang="tr-TR" b="1" dirty="0" err="1" smtClean="0"/>
              <a:t>Servikal</a:t>
            </a:r>
            <a:r>
              <a:rPr lang="tr-TR" b="1" dirty="0" smtClean="0"/>
              <a:t> Gebelik :</a:t>
            </a:r>
            <a:r>
              <a:rPr lang="tr-TR" dirty="0" smtClean="0"/>
              <a:t> Bu tip dış gebelikte </a:t>
            </a:r>
            <a:r>
              <a:rPr lang="tr-TR" dirty="0" err="1" smtClean="0"/>
              <a:t>implantasyon</a:t>
            </a:r>
            <a:r>
              <a:rPr lang="tr-TR" dirty="0" smtClean="0"/>
              <a:t>, </a:t>
            </a:r>
            <a:r>
              <a:rPr lang="tr-TR" dirty="0" err="1" smtClean="0"/>
              <a:t>serviks</a:t>
            </a:r>
            <a:r>
              <a:rPr lang="tr-TR" dirty="0" smtClean="0"/>
              <a:t> kanalında olur. Plasenta geçit yolunu tıkadığı için, doğum anında şiddetli sancı ve kanamalar meydana gelir.</a:t>
            </a:r>
          </a:p>
          <a:p>
            <a:endParaRPr lang="tr-TR" dirty="0"/>
          </a:p>
        </p:txBody>
      </p:sp>
      <p:sp>
        <p:nvSpPr>
          <p:cNvPr id="4" name="2 İçerik Yer Tutucusu"/>
          <p:cNvSpPr txBox="1">
            <a:spLocks/>
          </p:cNvSpPr>
          <p:nvPr/>
        </p:nvSpPr>
        <p:spPr>
          <a:xfrm>
            <a:off x="441481" y="1600200"/>
            <a:ext cx="8229600" cy="4525963"/>
          </a:xfrm>
          <a:prstGeom prst="rect">
            <a:avLst/>
          </a:prstGeom>
        </p:spPr>
        <p:txBody>
          <a:bodyPr vert="horz" lIns="91440" tIns="45720" rIns="91440" bIns="45720" rtlCol="0">
            <a:normAutofit fontScale="77500" lnSpcReduction="2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nSpc>
                <a:spcPct val="120000"/>
              </a:lnSpc>
            </a:pPr>
            <a:r>
              <a:rPr lang="tr-TR" dirty="0" smtClean="0"/>
              <a:t>	</a:t>
            </a:r>
            <a:r>
              <a:rPr lang="tr-TR" b="1" dirty="0" smtClean="0"/>
              <a:t>3) </a:t>
            </a:r>
            <a:r>
              <a:rPr lang="tr-TR" b="1" dirty="0" err="1" smtClean="0"/>
              <a:t>Tubal</a:t>
            </a:r>
            <a:r>
              <a:rPr lang="tr-TR" b="1" dirty="0" smtClean="0"/>
              <a:t> Gebelik :</a:t>
            </a:r>
            <a:r>
              <a:rPr lang="tr-TR" dirty="0" smtClean="0"/>
              <a:t> Bu tip, çok rastlanan bir dış gebeliktir. Embriyo teşekkülü ve bölünmeler normal bir şekilde olur. Ancak, teşekkül eden morula </a:t>
            </a:r>
            <a:r>
              <a:rPr lang="tr-TR" dirty="0" err="1" smtClean="0"/>
              <a:t>uterus'a</a:t>
            </a:r>
            <a:r>
              <a:rPr lang="tr-TR" dirty="0" smtClean="0"/>
              <a:t> varmadan </a:t>
            </a:r>
            <a:r>
              <a:rPr lang="tr-TR" dirty="0" err="1" smtClean="0"/>
              <a:t>blastocyst</a:t>
            </a:r>
            <a:r>
              <a:rPr lang="tr-TR" dirty="0" smtClean="0"/>
              <a:t> safhasına eriştiğinden yumurta kanalının mukozasına </a:t>
            </a:r>
            <a:r>
              <a:rPr lang="tr-TR" dirty="0" err="1" smtClean="0"/>
              <a:t>implante</a:t>
            </a:r>
            <a:r>
              <a:rPr lang="tr-TR" dirty="0" smtClean="0"/>
              <a:t> olur. </a:t>
            </a:r>
            <a:r>
              <a:rPr lang="tr-TR" dirty="0" err="1" smtClean="0"/>
              <a:t>Blastocyst</a:t>
            </a:r>
            <a:r>
              <a:rPr lang="tr-TR" dirty="0" smtClean="0"/>
              <a:t> geliştikçe hacim kazanır ve yumurta kanal duvarını yırtarak iç kanamaya sebep olur.</a:t>
            </a:r>
          </a:p>
          <a:p>
            <a:pPr>
              <a:lnSpc>
                <a:spcPct val="120000"/>
              </a:lnSpc>
            </a:pPr>
            <a:r>
              <a:rPr lang="tr-TR" dirty="0" smtClean="0"/>
              <a:t>	</a:t>
            </a:r>
            <a:r>
              <a:rPr lang="tr-TR" b="1" dirty="0" smtClean="0"/>
              <a:t>4) </a:t>
            </a:r>
            <a:r>
              <a:rPr lang="tr-TR" b="1" dirty="0" err="1" smtClean="0"/>
              <a:t>Servikal</a:t>
            </a:r>
            <a:r>
              <a:rPr lang="tr-TR" b="1" dirty="0" smtClean="0"/>
              <a:t> Gebelik :</a:t>
            </a:r>
            <a:r>
              <a:rPr lang="tr-TR" dirty="0" smtClean="0"/>
              <a:t> Bu tip dış gebelikte </a:t>
            </a:r>
            <a:r>
              <a:rPr lang="tr-TR" dirty="0" err="1" smtClean="0"/>
              <a:t>implantasyon</a:t>
            </a:r>
            <a:r>
              <a:rPr lang="tr-TR" dirty="0" smtClean="0"/>
              <a:t>, </a:t>
            </a:r>
            <a:r>
              <a:rPr lang="tr-TR" dirty="0" err="1" smtClean="0"/>
              <a:t>serviks</a:t>
            </a:r>
            <a:r>
              <a:rPr lang="tr-TR" dirty="0" smtClean="0"/>
              <a:t> kanalında olur. Plasenta geçit yolunu tıkadığı için, doğum anında şiddetli sancı ve kanamalar meydana gelir.</a:t>
            </a:r>
          </a:p>
          <a:p>
            <a:endParaRPr lang="tr-TR"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a:t>	</a:t>
            </a:r>
            <a:r>
              <a:rPr lang="tr-TR" b="1" dirty="0"/>
              <a:t>10.14. Cinsiyetin Meydana Gelişi</a:t>
            </a:r>
            <a:r>
              <a:rPr lang="tr-TR" dirty="0"/>
              <a:t/>
            </a:r>
            <a:br>
              <a:rPr lang="tr-TR" dirty="0"/>
            </a:br>
            <a:endParaRPr lang="tr-TR" dirty="0"/>
          </a:p>
        </p:txBody>
      </p:sp>
      <p:sp>
        <p:nvSpPr>
          <p:cNvPr id="3" name="2 İçerik Yer Tutucusu"/>
          <p:cNvSpPr>
            <a:spLocks noGrp="1"/>
          </p:cNvSpPr>
          <p:nvPr>
            <p:ph idx="1"/>
          </p:nvPr>
        </p:nvSpPr>
        <p:spPr/>
        <p:txBody>
          <a:bodyPr>
            <a:normAutofit fontScale="85000" lnSpcReduction="10000"/>
          </a:bodyPr>
          <a:lstStyle/>
          <a:p>
            <a:r>
              <a:rPr lang="tr-TR" dirty="0"/>
              <a:t>Memeli hayvanlarda cinsiyet kromozomları, genel olarak dişiler için X, erkekler için Y ile ifade edilmekte olup, dişi memelilerin yumurtalarında yalnız (X) dişilik kromozomu bulunur. </a:t>
            </a:r>
            <a:endParaRPr lang="tr-TR" dirty="0" smtClean="0"/>
          </a:p>
          <a:p>
            <a:r>
              <a:rPr lang="tr-TR" dirty="0" smtClean="0"/>
              <a:t>Erkek </a:t>
            </a:r>
            <a:r>
              <a:rPr lang="tr-TR" dirty="0"/>
              <a:t>gametlerinin yarısı (X) dişilik, yarısı da (Y) erkeklik cinsiyet kromozomlarını taşırlar. </a:t>
            </a:r>
            <a:endParaRPr lang="tr-TR" dirty="0" smtClean="0"/>
          </a:p>
          <a:p>
            <a:r>
              <a:rPr lang="tr-TR" dirty="0" smtClean="0"/>
              <a:t>Böylece</a:t>
            </a:r>
            <a:r>
              <a:rPr lang="tr-TR" dirty="0"/>
              <a:t>, döllenmede XX kromozomlu zigotlar dişi, XY kromozomlu zigotlar ise erkeklerin meydana gelmesini sağlamaktadır. Kanatlılarda bu durum tersinedir. Bunlarda, erkekler memelilerin aksine </a:t>
            </a:r>
            <a:r>
              <a:rPr lang="tr-TR" dirty="0" err="1"/>
              <a:t>homogamet</a:t>
            </a:r>
            <a:r>
              <a:rPr lang="tr-TR" dirty="0"/>
              <a:t> (XX), dişiler ise </a:t>
            </a:r>
            <a:r>
              <a:rPr lang="tr-TR" dirty="0" err="1"/>
              <a:t>heterogamet</a:t>
            </a:r>
            <a:r>
              <a:rPr lang="tr-TR" dirty="0"/>
              <a:t> (XY) yapıdadırlar.</a:t>
            </a:r>
          </a:p>
          <a:p>
            <a:endParaRPr lang="tr-TR"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endParaRPr lang="tr-T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endParaRPr lang="tr-T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endParaRPr lang="tr-T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endParaRPr lang="tr-T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a:bodyPr>
          <a:lstStyle/>
          <a:p>
            <a:r>
              <a:rPr lang="tr-TR" dirty="0" smtClean="0"/>
              <a:t>Yumurta kanalına ulaşan </a:t>
            </a:r>
            <a:r>
              <a:rPr lang="tr-TR" dirty="0" err="1" smtClean="0"/>
              <a:t>spermatozoidler</a:t>
            </a:r>
            <a:r>
              <a:rPr lang="tr-TR" dirty="0" smtClean="0"/>
              <a:t>, eğer bu sırada </a:t>
            </a:r>
            <a:r>
              <a:rPr lang="tr-TR" dirty="0" err="1" smtClean="0"/>
              <a:t>ovulasyon</a:t>
            </a:r>
            <a:r>
              <a:rPr lang="tr-TR" dirty="0" smtClean="0"/>
              <a:t> olmuşsa, yumurtalıktan serbest bırakılan yumurtayı </a:t>
            </a:r>
            <a:r>
              <a:rPr lang="tr-TR" dirty="0" err="1" smtClean="0"/>
              <a:t>infundibulumda</a:t>
            </a:r>
            <a:r>
              <a:rPr lang="tr-TR" dirty="0" smtClean="0"/>
              <a:t> veya yumurta kanalının ilk 1/3 kısmında dölleyebilmek için </a:t>
            </a:r>
            <a:r>
              <a:rPr lang="tr-TR" dirty="0" err="1" smtClean="0"/>
              <a:t>proteolitik</a:t>
            </a:r>
            <a:r>
              <a:rPr lang="tr-TR" dirty="0" smtClean="0"/>
              <a:t> enzimin salgı miktarını ve spermatozoidin hareket gücünü artıran fizyolojik bir değişim sürecine girerler. Bu olaya </a:t>
            </a:r>
            <a:r>
              <a:rPr lang="tr-TR" dirty="0" err="1" smtClean="0"/>
              <a:t>kapasitasyon</a:t>
            </a:r>
            <a:r>
              <a:rPr lang="tr-TR" dirty="0" smtClean="0"/>
              <a:t> denir. </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endParaRPr lang="tr-T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endParaRPr lang="tr-T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dirty="0" err="1" smtClean="0"/>
              <a:t>Oviducta</a:t>
            </a:r>
            <a:r>
              <a:rPr lang="tr-TR" dirty="0" smtClean="0"/>
              <a:t> ulaşan </a:t>
            </a:r>
            <a:r>
              <a:rPr lang="tr-TR" dirty="0" err="1" smtClean="0"/>
              <a:t>spermatozoidlerin</a:t>
            </a:r>
            <a:r>
              <a:rPr lang="tr-TR" dirty="0" smtClean="0"/>
              <a:t> olgun yumurtaya girebilme gücü kazanmaları (</a:t>
            </a:r>
            <a:r>
              <a:rPr lang="tr-TR" dirty="0" err="1" smtClean="0"/>
              <a:t>kapasitasyon</a:t>
            </a:r>
            <a:r>
              <a:rPr lang="tr-TR" dirty="0" smtClean="0"/>
              <a:t>) için inekte 5-6 saat, koyunda 1-1.5 saat kadar bir sürenin geçmesi gerekmektedir.</a:t>
            </a:r>
          </a:p>
          <a:p>
            <a:endParaRPr lang="tr-TR"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92500" lnSpcReduction="10000"/>
          </a:bodyPr>
          <a:lstStyle/>
          <a:p>
            <a:r>
              <a:rPr lang="tr-TR" dirty="0"/>
              <a:t>	</a:t>
            </a:r>
            <a:r>
              <a:rPr lang="tr-TR" dirty="0" err="1"/>
              <a:t>Ovulasyon</a:t>
            </a:r>
            <a:r>
              <a:rPr lang="tr-TR" dirty="0"/>
              <a:t> esnasında etrafları </a:t>
            </a:r>
            <a:r>
              <a:rPr lang="tr-TR" dirty="0" err="1"/>
              <a:t>granuloza</a:t>
            </a:r>
            <a:r>
              <a:rPr lang="tr-TR" dirty="0"/>
              <a:t> hücrelerinden ibaret bir zarla çevrili olan yumurtanın döllenebilmesi için bu bölgenin dağılması ve yumurtanın serbest hale geçmesi gerekmektedir. </a:t>
            </a:r>
            <a:endParaRPr lang="tr-TR" dirty="0" smtClean="0"/>
          </a:p>
          <a:p>
            <a:r>
              <a:rPr lang="tr-TR" dirty="0" smtClean="0"/>
              <a:t>Bu </a:t>
            </a:r>
            <a:r>
              <a:rPr lang="tr-TR" dirty="0"/>
              <a:t>ise </a:t>
            </a:r>
            <a:r>
              <a:rPr lang="tr-TR" dirty="0" err="1"/>
              <a:t>spermatozoidler</a:t>
            </a:r>
            <a:r>
              <a:rPr lang="tr-TR" dirty="0"/>
              <a:t> tarafından salgılanmakta olan </a:t>
            </a:r>
            <a:r>
              <a:rPr lang="tr-TR" dirty="0" err="1"/>
              <a:t>hyaluronidase</a:t>
            </a:r>
            <a:r>
              <a:rPr lang="tr-TR" dirty="0"/>
              <a:t> enzimi yoluyla olmaktadır. Bir spermatozoidin salgıladığı enzim yetersiz olduğundan yumurtanın çok sayıda </a:t>
            </a:r>
            <a:r>
              <a:rPr lang="tr-TR" dirty="0" err="1"/>
              <a:t>spermatozoidlerle</a:t>
            </a:r>
            <a:r>
              <a:rPr lang="tr-TR" dirty="0"/>
              <a:t> çevrilmesi gerekir. </a:t>
            </a:r>
            <a:endParaRPr lang="tr-TR"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dirty="0" smtClean="0"/>
              <a:t>Sonunda bir spermatozoidin başı yumurtanın zarını delerek içeri girer ve kuyruk kendisinden ayrılarak yumurtanın dışında kalır. İçeri giren spermatozoidin baş kısmı yumurta çekirdeği ile birleşerek döllenme tamamlanır. Döllenmiş yumurtaya embriyo (zigot) denir. </a:t>
            </a:r>
          </a:p>
          <a:p>
            <a:endParaRPr lang="tr-TR"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85000" lnSpcReduction="10000"/>
          </a:bodyPr>
          <a:lstStyle/>
          <a:p>
            <a:r>
              <a:rPr lang="tr-TR" dirty="0" smtClean="0"/>
              <a:t>Döllenmiş yumurtanın üzerinde bir aşılama zarı oluşarak başka bir spermatozoidin yumurta içine girmesi önlenmiş olur. </a:t>
            </a:r>
          </a:p>
          <a:p>
            <a:r>
              <a:rPr lang="tr-TR" dirty="0" smtClean="0"/>
              <a:t>Yumurta ile birleşme şansı bulamayan </a:t>
            </a:r>
            <a:r>
              <a:rPr lang="tr-TR" dirty="0" err="1" smtClean="0"/>
              <a:t>spermatozoidler</a:t>
            </a:r>
            <a:r>
              <a:rPr lang="tr-TR" dirty="0" smtClean="0"/>
              <a:t> dişilik organı içinde 1-2 günde yok olurlar. </a:t>
            </a:r>
          </a:p>
          <a:p>
            <a:r>
              <a:rPr lang="tr-TR" dirty="0" err="1" smtClean="0"/>
              <a:t>Spermatozoidler</a:t>
            </a:r>
            <a:r>
              <a:rPr lang="tr-TR" dirty="0" smtClean="0"/>
              <a:t> için en az uygun olan ortam </a:t>
            </a:r>
            <a:r>
              <a:rPr lang="tr-TR" dirty="0" err="1" smtClean="0"/>
              <a:t>vagina</a:t>
            </a:r>
            <a:r>
              <a:rPr lang="tr-TR" dirty="0" smtClean="0"/>
              <a:t> olup burada 6-12 saatten fazla yaşayamazlar. </a:t>
            </a:r>
          </a:p>
          <a:p>
            <a:r>
              <a:rPr lang="tr-TR" dirty="0" err="1" smtClean="0"/>
              <a:t>Serviks</a:t>
            </a:r>
            <a:r>
              <a:rPr lang="tr-TR" dirty="0" smtClean="0"/>
              <a:t> ise en uygun ortam olup </a:t>
            </a:r>
            <a:r>
              <a:rPr lang="tr-TR" dirty="0" err="1" smtClean="0"/>
              <a:t>spermatozoidler</a:t>
            </a:r>
            <a:r>
              <a:rPr lang="tr-TR" dirty="0" smtClean="0"/>
              <a:t> burada 36-48 saat kadar canlı </a:t>
            </a:r>
            <a:r>
              <a:rPr lang="tr-TR" dirty="0" err="1" smtClean="0"/>
              <a:t>kalabilmektediler</a:t>
            </a:r>
            <a:r>
              <a:rPr lang="tr-TR" dirty="0" smtClean="0"/>
              <a:t>.</a:t>
            </a:r>
          </a:p>
          <a:p>
            <a:r>
              <a:rPr lang="tr-TR" dirty="0" smtClean="0"/>
              <a:t> </a:t>
            </a:r>
            <a:r>
              <a:rPr lang="tr-TR" dirty="0" err="1" smtClean="0"/>
              <a:t>Uterus</a:t>
            </a:r>
            <a:r>
              <a:rPr lang="tr-TR" dirty="0" smtClean="0"/>
              <a:t> ve </a:t>
            </a:r>
            <a:r>
              <a:rPr lang="tr-TR" dirty="0" err="1" smtClean="0"/>
              <a:t>oviductaki</a:t>
            </a:r>
            <a:r>
              <a:rPr lang="tr-TR" dirty="0" smtClean="0"/>
              <a:t> ömürleri ise 24 saat civarındadır. </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92500" lnSpcReduction="20000"/>
          </a:bodyPr>
          <a:lstStyle/>
          <a:p>
            <a:r>
              <a:rPr lang="tr-TR" dirty="0" smtClean="0"/>
              <a:t>Görüldüğü gibi </a:t>
            </a:r>
            <a:r>
              <a:rPr lang="tr-TR" dirty="0" err="1" smtClean="0"/>
              <a:t>spermatozoidler</a:t>
            </a:r>
            <a:r>
              <a:rPr lang="tr-TR" dirty="0" smtClean="0"/>
              <a:t> döllenme güçlerini dişi üreme organ sisteminde ancak 24-30 saat koruyabilmektedirler. Bu durum, kızgınlık devresinde bulunan dişiler için söz konusudur. </a:t>
            </a:r>
          </a:p>
          <a:p>
            <a:r>
              <a:rPr lang="tr-TR" dirty="0" smtClean="0"/>
              <a:t>Kızgınlık </a:t>
            </a:r>
            <a:r>
              <a:rPr lang="tr-TR" dirty="0" err="1" smtClean="0"/>
              <a:t>peryodunda</a:t>
            </a:r>
            <a:r>
              <a:rPr lang="tr-TR" dirty="0" smtClean="0"/>
              <a:t> olmayan hayvanların </a:t>
            </a:r>
            <a:r>
              <a:rPr lang="tr-TR" dirty="0" err="1" smtClean="0"/>
              <a:t>genital</a:t>
            </a:r>
            <a:r>
              <a:rPr lang="tr-TR" dirty="0" smtClean="0"/>
              <a:t> kanalları hiç bir şekilde </a:t>
            </a:r>
            <a:r>
              <a:rPr lang="tr-TR" dirty="0" err="1" smtClean="0"/>
              <a:t>spermatozoidlerin</a:t>
            </a:r>
            <a:r>
              <a:rPr lang="tr-TR" dirty="0" smtClean="0"/>
              <a:t> yaşamasına uygun değildir. </a:t>
            </a:r>
          </a:p>
          <a:p>
            <a:r>
              <a:rPr lang="tr-TR" dirty="0" err="1" smtClean="0"/>
              <a:t>Ovulasyondan</a:t>
            </a:r>
            <a:r>
              <a:rPr lang="tr-TR" dirty="0" smtClean="0"/>
              <a:t> sonra yumurtaların canlı kalma süreleri daha kısa olup döllenme olmadığı taktirde </a:t>
            </a:r>
            <a:r>
              <a:rPr lang="tr-TR" dirty="0" err="1" smtClean="0"/>
              <a:t>ovule</a:t>
            </a:r>
            <a:r>
              <a:rPr lang="tr-TR" dirty="0" smtClean="0"/>
              <a:t> edilmiş yumurtalar 6-10 saat kadar yaşayabilmektedirler.</a:t>
            </a:r>
          </a:p>
          <a:p>
            <a:endParaRPr lang="tr-TR"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Facet</Template>
  <TotalTime>267</TotalTime>
  <Words>1200</Words>
  <Application>Microsoft Office PowerPoint</Application>
  <PresentationFormat>Ekran Gösterisi (4:3)</PresentationFormat>
  <Paragraphs>125</Paragraphs>
  <Slides>41</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41</vt:i4>
      </vt:variant>
    </vt:vector>
  </HeadingPairs>
  <TitlesOfParts>
    <vt:vector size="46" baseType="lpstr">
      <vt:lpstr>Arial</vt:lpstr>
      <vt:lpstr>Calibri</vt:lpstr>
      <vt:lpstr>Times</vt:lpstr>
      <vt:lpstr>Times New Roman</vt:lpstr>
      <vt:lpstr>Ofis Teması</vt:lpstr>
      <vt:lpstr>DÖLLENME VE GEBELİK</vt:lpstr>
      <vt:lpstr>PowerPoint Sunusu</vt:lpstr>
      <vt:lpstr>Döllenme</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Gebelik Belirtileri</vt:lpstr>
      <vt:lpstr>Resim 11. Sığırlarda rektal yöntemle gebelik tayini</vt:lpstr>
      <vt:lpstr>PowerPoint Sunusu</vt:lpstr>
      <vt:lpstr>Gebelik Süresi </vt:lpstr>
      <vt:lpstr> 10.9. Multi -Fekondasyon ve Super - Ovulasyon</vt:lpstr>
      <vt:lpstr>super ovulasyon</vt:lpstr>
      <vt:lpstr>Embriyo Transferi</vt:lpstr>
      <vt:lpstr>Superfötasyon</vt:lpstr>
      <vt:lpstr>PowerPoint Sunusu</vt:lpstr>
      <vt:lpstr>Yalancı Gebelik (Pseudopregnancy)</vt:lpstr>
      <vt:lpstr>Dış Gebelik  (Ektopik gebelik)</vt:lpstr>
      <vt:lpstr>PowerPoint Sunusu</vt:lpstr>
      <vt:lpstr>PowerPoint Sunusu</vt:lpstr>
      <vt:lpstr> 10.14. Cinsiyetin Meydana Gelişi </vt:lpstr>
      <vt:lpstr>PowerPoint Sunusu</vt:lpstr>
      <vt:lpstr>PowerPoint Sunusu</vt:lpstr>
      <vt:lpstr>PowerPoint Sunusu</vt:lpstr>
      <vt:lpstr>PowerPoint Sunusu</vt:lpstr>
      <vt:lpstr>PowerPoint Sunusu</vt:lpstr>
      <vt:lpstr>PowerPoint Sunusu</vt:lpstr>
    </vt:vector>
  </TitlesOfParts>
  <Company>Atatürk Üniversitesi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DÖLLENME VE GEBELİK</dc:title>
  <dc:creator>raydin</dc:creator>
  <cp:lastModifiedBy>Recep Aydin</cp:lastModifiedBy>
  <cp:revision>20</cp:revision>
  <dcterms:created xsi:type="dcterms:W3CDTF">2012-12-23T22:15:22Z</dcterms:created>
  <dcterms:modified xsi:type="dcterms:W3CDTF">2017-01-04T09:43:02Z</dcterms:modified>
</cp:coreProperties>
</file>