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05" r:id="rId3"/>
    <p:sldId id="306" r:id="rId4"/>
    <p:sldId id="307" r:id="rId5"/>
    <p:sldId id="308" r:id="rId6"/>
    <p:sldId id="309" r:id="rId7"/>
    <p:sldId id="310" r:id="rId8"/>
    <p:sldId id="311" r:id="rId9"/>
    <p:sldId id="312" r:id="rId10"/>
    <p:sldId id="314" r:id="rId11"/>
    <p:sldId id="313" r:id="rId12"/>
    <p:sldId id="315" r:id="rId13"/>
    <p:sldId id="316" r:id="rId14"/>
    <p:sldId id="337" r:id="rId15"/>
    <p:sldId id="323" r:id="rId16"/>
    <p:sldId id="324" r:id="rId17"/>
    <p:sldId id="325" r:id="rId18"/>
    <p:sldId id="326" r:id="rId19"/>
    <p:sldId id="327" r:id="rId20"/>
    <p:sldId id="328" r:id="rId21"/>
    <p:sldId id="32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autoAdjust="0"/>
    <p:restoredTop sz="94660"/>
  </p:normalViewPr>
  <p:slideViewPr>
    <p:cSldViewPr>
      <p:cViewPr varScale="1">
        <p:scale>
          <a:sx n="69" d="100"/>
          <a:sy n="69"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D140D-7D26-43CF-B02D-8D8C172EF864}" type="datetimeFigureOut">
              <a:rPr lang="tr-TR" smtClean="0"/>
              <a:pPr/>
              <a:t>13.10.2020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93252-7C7A-43B2-840D-3902F3D0928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0114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2362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152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6597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8688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35804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25651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2295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2706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121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2264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06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3509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6941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0563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5997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13.10.2020</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16194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404534"/>
            <a:ext cx="6984775" cy="1646302"/>
          </a:xfrm>
        </p:spPr>
        <p:txBody>
          <a:bodyPr>
            <a:normAutofit/>
          </a:bodyPr>
          <a:lstStyle/>
          <a:p>
            <a:r>
              <a:rPr lang="tr-TR" sz="4000" dirty="0" smtClean="0">
                <a:latin typeface="Calibri" pitchFamily="34" charset="0"/>
              </a:rPr>
              <a:t>PEYZAJ MİMARLIĞINA GİRİŞ</a:t>
            </a:r>
            <a:br>
              <a:rPr lang="tr-TR" sz="4000" dirty="0" smtClean="0">
                <a:latin typeface="Calibri" pitchFamily="34" charset="0"/>
              </a:rPr>
            </a:br>
            <a:r>
              <a:rPr lang="tr-TR" sz="4000" dirty="0" smtClean="0">
                <a:latin typeface="Calibri" pitchFamily="34" charset="0"/>
              </a:rPr>
              <a:t>DERS NOTLARI</a:t>
            </a:r>
            <a:endParaRPr lang="tr-TR" sz="4000" dirty="0">
              <a:latin typeface="Calibri" pitchFamily="34" charset="0"/>
            </a:endParaRPr>
          </a:p>
        </p:txBody>
      </p:sp>
      <p:sp>
        <p:nvSpPr>
          <p:cNvPr id="3" name="2 Alt Başlık"/>
          <p:cNvSpPr>
            <a:spLocks noGrp="1"/>
          </p:cNvSpPr>
          <p:nvPr>
            <p:ph type="subTitle" idx="1"/>
          </p:nvPr>
        </p:nvSpPr>
        <p:spPr>
          <a:xfrm>
            <a:off x="1907704" y="4221088"/>
            <a:ext cx="5826719" cy="1096899"/>
          </a:xfrm>
        </p:spPr>
        <p:txBody>
          <a:bodyPr/>
          <a:lstStyle/>
          <a:p>
            <a:endParaRPr lang="tr-TR" dirty="0" smtClean="0"/>
          </a:p>
          <a:p>
            <a:r>
              <a:rPr lang="tr-TR" sz="3200" dirty="0" smtClean="0">
                <a:solidFill>
                  <a:schemeClr val="tx1"/>
                </a:solidFill>
              </a:rPr>
              <a:t>PROF.DR.SERKAN ÖZER</a:t>
            </a:r>
            <a:endParaRPr lang="tr-TR" sz="3200"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29354"/>
          </a:xfrm>
        </p:spPr>
        <p:txBody>
          <a:bodyPr>
            <a:normAutofit fontScale="92500" lnSpcReduction="10000"/>
          </a:bodyPr>
          <a:lstStyle/>
          <a:p>
            <a:pPr>
              <a:buFont typeface="Wingdings" pitchFamily="2" charset="2"/>
              <a:buChar char="Ø"/>
            </a:pPr>
            <a:r>
              <a:rPr lang="tr-TR" dirty="0" smtClean="0"/>
              <a:t>E)Uygulama Projesi: </a:t>
            </a:r>
            <a:r>
              <a:rPr lang="tr-TR" sz="2400" dirty="0" smtClean="0"/>
              <a:t>Bu safhada kesin projenin araziye uygulanması veya tatbiki gerçekleştirilir.Uygulama projesinde oluşturulacak projeler şunlardır;</a:t>
            </a:r>
          </a:p>
          <a:p>
            <a:pPr marL="457200" indent="-457200">
              <a:buFont typeface="+mj-lt"/>
              <a:buAutoNum type="alphaLcParenR"/>
            </a:pPr>
            <a:r>
              <a:rPr lang="tr-TR" sz="2400" dirty="0" smtClean="0"/>
              <a:t>Plantasyon projesi;Ağaç, ağaçcık,çalı,çiçek ve çim sahalarının estetik ve fonksiyonel özelliklerinin dikkate alınarak ölçeğe uygulanarak işlendiği projelerdir.</a:t>
            </a:r>
          </a:p>
          <a:p>
            <a:pPr marL="457200" indent="-457200">
              <a:buFont typeface="+mj-lt"/>
              <a:buAutoNum type="alphaLcParenR"/>
            </a:pPr>
            <a:r>
              <a:rPr lang="tr-TR" sz="2400" dirty="0" smtClean="0"/>
              <a:t>Ölçülendirme projesi;Uygulamanın kolay ve doğru biçimde yapılmasını sağlamak amacıyla alandaki her objenin ölçüsünün verildiği projedir.</a:t>
            </a:r>
          </a:p>
          <a:p>
            <a:pPr marL="457200" indent="-457200">
              <a:buFont typeface="+mj-lt"/>
              <a:buAutoNum type="alphaLcParenR"/>
            </a:pPr>
            <a:r>
              <a:rPr lang="tr-TR" sz="2400" dirty="0" smtClean="0">
                <a:solidFill>
                  <a:srgbClr val="FF0000"/>
                </a:solidFill>
              </a:rPr>
              <a:t>Detay projeleri; </a:t>
            </a:r>
            <a:r>
              <a:rPr lang="tr-TR" sz="2400" dirty="0" smtClean="0"/>
              <a:t>1/1,1/10,1/20 ve en fazla 1/50 ölçekli genel planın anlaşılması ve uygulanması için teras,havuz,pergola gibi tesislerin bulunduğu önemli yerlerden detay ve konstrüksiyon planlarının hazırlanmasıdır.</a:t>
            </a:r>
          </a:p>
          <a:p>
            <a:pPr marL="457200" indent="-457200">
              <a:buFont typeface="+mj-lt"/>
              <a:buAutoNum type="alphaLcParenR"/>
            </a:pPr>
            <a:r>
              <a:rPr lang="tr-TR" sz="2400" dirty="0" smtClean="0"/>
              <a:t>Kesit ve perspektifler;Arazinin topoğrafik görüntüsü ve çalışmaların bittikten sonra genel görüntüsü hakkında bilgi verir,derinlik kazandırır.</a:t>
            </a:r>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5929354"/>
          </a:xfrm>
        </p:spPr>
        <p:txBody>
          <a:bodyPr>
            <a:normAutofit/>
          </a:bodyPr>
          <a:lstStyle/>
          <a:p>
            <a:pPr>
              <a:buFont typeface="Wingdings" pitchFamily="2" charset="2"/>
              <a:buChar char="Ø"/>
            </a:pPr>
            <a:r>
              <a:rPr lang="tr-TR" dirty="0" smtClean="0"/>
              <a:t>F)Rapor:</a:t>
            </a:r>
            <a:r>
              <a:rPr lang="tr-TR" sz="2400" dirty="0" smtClean="0"/>
              <a:t>Çizimlerle ifade edemediğimiz ve ifade edilemeyecek olan objelerin ayrıntılı olarak belirtildiği evraklardır.İki farklı rapor hazırlanır.</a:t>
            </a:r>
          </a:p>
          <a:p>
            <a:r>
              <a:rPr lang="tr-TR" sz="2400" dirty="0" smtClean="0"/>
              <a:t>1)Bitkisel Rapor;Ağaç,çalı,çiçek ve çimlerin ne şekilde,hangi tekniklerin kullanılarak,ekim ve dikimlerinin yapıldığı,bunların bakım işlemlerinin neler olduğu bu raporda ayrıntılı olarak ele alınır. </a:t>
            </a:r>
          </a:p>
          <a:p>
            <a:r>
              <a:rPr lang="tr-TR" sz="2400" dirty="0" smtClean="0"/>
              <a:t>2)Yapısal Rapor;Bina,pavyon ve özellikle peyzaj konstrüksiyon elemanlarının inşasında dikkat edilmesi gereken teknik bilgilerin yer aldığı raporlardır.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900"/>
            <a:ext cx="8229600" cy="1143000"/>
          </a:xfrm>
        </p:spPr>
        <p:txBody>
          <a:bodyPr>
            <a:normAutofit/>
          </a:bodyPr>
          <a:lstStyle/>
          <a:p>
            <a:r>
              <a:rPr lang="tr-TR" sz="2400" dirty="0" smtClean="0"/>
              <a:t>PEYZAJ-DOĞA-İNSAN İLİŞKİLERİ</a:t>
            </a:r>
            <a:endParaRPr lang="tr-TR" sz="2400" dirty="0"/>
          </a:p>
        </p:txBody>
      </p:sp>
      <p:sp>
        <p:nvSpPr>
          <p:cNvPr id="3" name="2 İçerik Yer Tutucusu"/>
          <p:cNvSpPr>
            <a:spLocks noGrp="1"/>
          </p:cNvSpPr>
          <p:nvPr>
            <p:ph idx="1"/>
          </p:nvPr>
        </p:nvSpPr>
        <p:spPr>
          <a:xfrm>
            <a:off x="457200" y="714356"/>
            <a:ext cx="8229600" cy="5500726"/>
          </a:xfrm>
        </p:spPr>
        <p:txBody>
          <a:bodyPr>
            <a:normAutofit/>
          </a:bodyPr>
          <a:lstStyle/>
          <a:p>
            <a:pPr>
              <a:buFont typeface="Wingdings" pitchFamily="2" charset="2"/>
              <a:buChar char="Ø"/>
            </a:pPr>
            <a:r>
              <a:rPr lang="tr-TR" sz="2400" dirty="0" smtClean="0"/>
              <a:t>Günümüz insanı bulunduğu ortamı yitirdiği değerleri yeniden bulma çabasındadır.Bu nedenle insan içinde bulunduğumuz çağda doğal değerlerin korunduğu peyzajın önemini kavramış ve ona sıkı sıkıya sarılma zorunluluğunda kalmıştır.</a:t>
            </a:r>
          </a:p>
          <a:p>
            <a:pPr>
              <a:buFont typeface="Wingdings" pitchFamily="2" charset="2"/>
              <a:buChar char="Ø"/>
            </a:pPr>
            <a:r>
              <a:rPr lang="tr-TR" sz="2400" dirty="0" smtClean="0"/>
              <a:t>Peyzaj özellikle insanın ruhsal yapısını etkiler.İnsan çalıştığı sürece dinlenmeye de ihtiyaç duyar,aksi halde tekrar çalışabilme enerjisini yeterince bulamaz.Bunu sağlayan peyzajdır.</a:t>
            </a:r>
          </a:p>
          <a:p>
            <a:pPr>
              <a:buFont typeface="Wingdings" pitchFamily="2" charset="2"/>
              <a:buChar char="Ø"/>
            </a:pPr>
            <a:r>
              <a:rPr lang="tr-TR" sz="2400" dirty="0" smtClean="0"/>
              <a:t>Dünyadaki hızlı nüfus artışına karşılık tarımsal alanlarda bir artış olmamıştır.Bir alanın tarımsal araçlarla ya da endüstriyel,ticari gibi amaçlarla kullanılması için önceden o alanın üzerinde gerekli fizibilite etkilerinin yapılası gerekir.</a:t>
            </a:r>
            <a:endParaRPr lang="tr-T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229600" cy="6643710"/>
          </a:xfrm>
        </p:spPr>
        <p:txBody>
          <a:bodyPr>
            <a:normAutofit/>
          </a:bodyPr>
          <a:lstStyle/>
          <a:p>
            <a:pPr>
              <a:buFont typeface="Wingdings" pitchFamily="2" charset="2"/>
              <a:buChar char="Ø"/>
            </a:pPr>
            <a:r>
              <a:rPr lang="tr-TR" sz="2400" dirty="0" smtClean="0">
                <a:latin typeface="+mj-lt"/>
              </a:rPr>
              <a:t>Fizibilite etütleri genel anlamda;söz konusu alandan toplanacak doğal verilerle o alanda yapılacak olan işin uygunluğunun ve faydalık derecesinin saptanması anlamına gelir.Fizibilite etütleri,planlamaların bir çeşit dayanağıdır.Planlamada amaç,bir alan ya da kaynağın (su,orman,vb.) en uygun ve faydalı biçimde kullanılmasıdır.</a:t>
            </a:r>
          </a:p>
          <a:p>
            <a:pPr>
              <a:buFont typeface="Wingdings" pitchFamily="2" charset="2"/>
              <a:buChar char="Ø"/>
            </a:pPr>
            <a:r>
              <a:rPr lang="tr-TR" sz="2400" dirty="0" smtClean="0">
                <a:latin typeface="+mj-lt"/>
              </a:rPr>
              <a:t>Peyzaj planlamasının amacı;öncelikle uygun alan kullanımlarının tespiti için peyzajdaki dengesizlikler ya da sorunlar bir bir araştırılıp bulunur.Sonra birim alandan en iyi sonuç almak için alan kullanım planları yapılır.Bu planlamada peyzaj mimarı estetik ilkelerden uzaklaşmamalıdır.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412776"/>
            <a:ext cx="8229600" cy="5954723"/>
          </a:xfrm>
        </p:spPr>
        <p:txBody>
          <a:bodyPr>
            <a:normAutofit/>
          </a:bodyPr>
          <a:lstStyle/>
          <a:p>
            <a:pPr>
              <a:buFont typeface="Wingdings" pitchFamily="2" charset="2"/>
              <a:buChar char="Ø"/>
            </a:pPr>
            <a:r>
              <a:rPr lang="tr-TR" sz="2400" dirty="0" smtClean="0">
                <a:latin typeface="+mj-lt"/>
              </a:rPr>
              <a:t>Alan kullanım planlarının yapılması sırasında ekolojik koşullar derinliğine bir incelemeye alınır. Bu koşullar,iklim,toprak,su, topoğrafik ve jeolojik yapılar gibi birçok faktörü içerir.Bu yapılmadığı takdirde daha sonra çözümü zor birçok sorunla karşılaşabiliriz.</a:t>
            </a:r>
          </a:p>
          <a:p>
            <a:pPr>
              <a:buFont typeface="Wingdings" pitchFamily="2" charset="2"/>
              <a:buChar char="Ø"/>
            </a:pPr>
            <a:r>
              <a:rPr lang="tr-TR" sz="2400" dirty="0" smtClean="0">
                <a:latin typeface="+mj-lt"/>
              </a:rPr>
              <a:t>Tarımsal alan kullanımlarında ürün çeşidinde rotasyon,nadasa bırakma,organik gübre uygulamaları gibi kültürel çalışmalarında göz önünde bulundurulması zorunludur.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60"/>
            <a:ext cx="8229600" cy="1143000"/>
          </a:xfrm>
        </p:spPr>
        <p:txBody>
          <a:bodyPr>
            <a:normAutofit/>
          </a:bodyPr>
          <a:lstStyle/>
          <a:p>
            <a:r>
              <a:rPr lang="tr-TR" sz="3200" dirty="0" smtClean="0"/>
              <a:t>PEYZAJIN KORUNMASI</a:t>
            </a:r>
            <a:endParaRPr lang="tr-TR" sz="3200" dirty="0"/>
          </a:p>
        </p:txBody>
      </p:sp>
      <p:sp>
        <p:nvSpPr>
          <p:cNvPr id="3" name="2 İçerik Yer Tutucusu"/>
          <p:cNvSpPr>
            <a:spLocks noGrp="1"/>
          </p:cNvSpPr>
          <p:nvPr>
            <p:ph idx="1"/>
          </p:nvPr>
        </p:nvSpPr>
        <p:spPr>
          <a:xfrm>
            <a:off x="457200" y="1071546"/>
            <a:ext cx="8229600" cy="5715040"/>
          </a:xfrm>
        </p:spPr>
        <p:txBody>
          <a:bodyPr>
            <a:normAutofit/>
          </a:bodyPr>
          <a:lstStyle/>
          <a:p>
            <a:pPr>
              <a:buFont typeface="Wingdings" pitchFamily="2" charset="2"/>
              <a:buChar char="Ø"/>
            </a:pPr>
            <a:r>
              <a:rPr lang="tr-TR" sz="2400" dirty="0" smtClean="0">
                <a:latin typeface="+mj-lt"/>
              </a:rPr>
              <a:t>Peyzajın korunmasındaki amaç bir bölgedeki doğal kaynakların korunmasıdır.Doğayı koruma,korunması zorunlu peyzaj elemanlarının çevreden gelen bütün tahriklerden uzak tutulması,özellikle nesli tükenen bitki ve hayvanların korunması anlamına gelir.</a:t>
            </a:r>
          </a:p>
          <a:p>
            <a:pPr>
              <a:buFont typeface="Wingdings" pitchFamily="2" charset="2"/>
              <a:buChar char="Ø"/>
            </a:pPr>
            <a:r>
              <a:rPr lang="tr-TR" sz="2400" dirty="0" smtClean="0">
                <a:solidFill>
                  <a:srgbClr val="FF0000"/>
                </a:solidFill>
                <a:latin typeface="+mj-lt"/>
              </a:rPr>
              <a:t>Kırsal Koruma: </a:t>
            </a:r>
            <a:r>
              <a:rPr lang="tr-TR" sz="2400" dirty="0" smtClean="0">
                <a:latin typeface="+mj-lt"/>
              </a:rPr>
              <a:t>Tahrip görmüş alanların doğaya tekrar kazandırılması ve dengeli bir ekoloji içinde bulunan alanların korunması doğa korumanın gereklilerindendir.</a:t>
            </a:r>
          </a:p>
          <a:p>
            <a:pPr>
              <a:buFont typeface="Wingdings" pitchFamily="2" charset="2"/>
              <a:buChar char="Ø"/>
            </a:pPr>
            <a:r>
              <a:rPr lang="tr-TR" sz="2400" dirty="0" smtClean="0">
                <a:latin typeface="+mj-lt"/>
              </a:rPr>
              <a:t>Doğal peyzajın korunması özetle;</a:t>
            </a:r>
          </a:p>
          <a:p>
            <a:pPr>
              <a:buFont typeface="Wingdings" pitchFamily="2" charset="2"/>
              <a:buChar char="Ø"/>
            </a:pPr>
            <a:r>
              <a:rPr lang="tr-TR" sz="2400" dirty="0" smtClean="0">
                <a:latin typeface="+mj-lt"/>
              </a:rPr>
              <a:t>Bilimsel araştırmalar için olanak sağlamak üstün nitelikli birçok hayvan ve bitkinin araştırılması ile bunların ıslahına kaynak oluşturmak.</a:t>
            </a:r>
          </a:p>
          <a:p>
            <a:pPr>
              <a:buFont typeface="Wingdings" pitchFamily="2" charset="2"/>
              <a:buChar char="Ø"/>
            </a:pPr>
            <a:endParaRPr lang="tr-TR"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929330"/>
          </a:xfrm>
        </p:spPr>
        <p:txBody>
          <a:bodyPr>
            <a:normAutofit/>
          </a:bodyPr>
          <a:lstStyle/>
          <a:p>
            <a:pPr>
              <a:buFont typeface="Wingdings" pitchFamily="2" charset="2"/>
              <a:buChar char="Ø"/>
            </a:pPr>
            <a:r>
              <a:rPr lang="tr-TR" sz="2400" dirty="0" smtClean="0">
                <a:latin typeface="+mj-lt"/>
              </a:rPr>
              <a:t>İnsanların en önemli gereksinimlerinden biri olan eğlenme,dinlenme,doğaya yaklaşma,onunla iç içe bulunma vb. ihtiyaçları karşılamak.</a:t>
            </a:r>
          </a:p>
          <a:p>
            <a:pPr>
              <a:buFont typeface="Wingdings" pitchFamily="2" charset="2"/>
              <a:buChar char="Ø"/>
            </a:pPr>
            <a:r>
              <a:rPr lang="tr-TR" sz="2400" dirty="0" smtClean="0">
                <a:latin typeface="+mj-lt"/>
              </a:rPr>
              <a:t>Dünyadaki ekolojik dengenin devamına kaynak oluşturmak doğal korunma alanları diye adlandırdığımız korumanın ilk planda ele alındığı alanlar olabildiği gibi belirli ekonomik faaliyetlerin serbest bırakıldığı ancak çoğunlukla yasaklandığı sınırlı koruma alanları,doğa parkları doğa abideleri de olabilir.</a:t>
            </a:r>
          </a:p>
          <a:p>
            <a:pPr>
              <a:buFont typeface="Wingdings" pitchFamily="2" charset="2"/>
              <a:buChar char="Ø"/>
            </a:pPr>
            <a:r>
              <a:rPr lang="tr-TR" sz="2400" dirty="0" smtClean="0">
                <a:latin typeface="+mj-lt"/>
              </a:rPr>
              <a:t>Korumanın kırsal alanlarda ilk planda ele alındığı alanlar iki grupta toplanır.</a:t>
            </a:r>
          </a:p>
          <a:p>
            <a:pPr>
              <a:buFont typeface="Wingdings" pitchFamily="2" charset="2"/>
              <a:buChar char="ü"/>
            </a:pPr>
            <a:r>
              <a:rPr lang="tr-TR" sz="2400" dirty="0" smtClean="0">
                <a:latin typeface="+mj-lt"/>
              </a:rPr>
              <a:t>1)Mutlak Koruma Alanları</a:t>
            </a:r>
          </a:p>
          <a:p>
            <a:pPr>
              <a:buFont typeface="Wingdings" pitchFamily="2" charset="2"/>
              <a:buChar char="ü"/>
            </a:pPr>
            <a:r>
              <a:rPr lang="tr-TR" sz="2400" dirty="0" smtClean="0">
                <a:latin typeface="+mj-lt"/>
              </a:rPr>
              <a:t>2)Milli Parklar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92500"/>
          </a:bodyPr>
          <a:lstStyle/>
          <a:p>
            <a:pPr>
              <a:buFont typeface="Wingdings" pitchFamily="2" charset="2"/>
              <a:buChar char="Ø"/>
            </a:pPr>
            <a:r>
              <a:rPr lang="tr-TR" sz="2400" dirty="0" smtClean="0">
                <a:latin typeface="+mj-lt"/>
              </a:rPr>
              <a:t>Sınırlı koruma alanları ise gerek ender görünen bitki türlerinin ve gerekse yaban varlığının korunduğu alanlardır.</a:t>
            </a:r>
          </a:p>
          <a:p>
            <a:pPr>
              <a:buFont typeface="Wingdings" pitchFamily="2" charset="2"/>
              <a:buChar char="Ø"/>
            </a:pPr>
            <a:r>
              <a:rPr lang="tr-TR" sz="2400" dirty="0" smtClean="0">
                <a:latin typeface="+mj-lt"/>
              </a:rPr>
              <a:t>Doğal parkların geniş bir doğa parçasının insanların eğlenme ve dinlenmelerine cevap verebilecek biçimde değerlendirildiği</a:t>
            </a:r>
          </a:p>
          <a:p>
            <a:pPr>
              <a:buFont typeface="Wingdings" pitchFamily="2" charset="2"/>
              <a:buChar char="Ø"/>
            </a:pPr>
            <a:r>
              <a:rPr lang="tr-TR" sz="2400" dirty="0" smtClean="0">
                <a:latin typeface="+mj-lt"/>
              </a:rPr>
              <a:t>Ve korunduğu alanlardır.Bu alanlar gelişmiş ve endüstrileşmiş ülkelerde görülür.Peyzaja ait elemanlardan birisini örneğin yaşlı ağaçların ve etkin bir ekolojik yapının korunmasını amaçlayan bir alanın sınırlandırılarak ayrılması sonucu elde edilir.Ayrıca karayolları ve kent yakın çevresi,yeşil alanlarla koruma alanlarının içine girebilir.</a:t>
            </a:r>
          </a:p>
          <a:p>
            <a:pPr>
              <a:buFont typeface="Wingdings" pitchFamily="2" charset="2"/>
              <a:buChar char="Ø"/>
            </a:pPr>
            <a:r>
              <a:rPr lang="tr-TR" sz="2400" dirty="0" smtClean="0">
                <a:solidFill>
                  <a:srgbClr val="FF0000"/>
                </a:solidFill>
                <a:latin typeface="+mj-lt"/>
              </a:rPr>
              <a:t>Kentsel Koruma: </a:t>
            </a:r>
            <a:r>
              <a:rPr lang="tr-TR" sz="2400" dirty="0" smtClean="0">
                <a:latin typeface="+mj-lt"/>
              </a:rPr>
              <a:t>Kentlerde yaşayan büyük insan kütlerinin sağlığı,gerekse eğlenme dinlenme ve hatta eğitim gereksinimlerinin karşılanması amacıyla yapılan her türlü yeşil alanların korunması ve geliştirilmesini amaçlayan uğraşıların tümü bu konu içinde düşünülebilir. </a:t>
            </a:r>
            <a:endParaRPr lang="tr-TR" sz="24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86478"/>
          </a:xfrm>
        </p:spPr>
        <p:txBody>
          <a:bodyPr>
            <a:normAutofit/>
          </a:bodyPr>
          <a:lstStyle/>
          <a:p>
            <a:pPr>
              <a:buFont typeface="Wingdings" pitchFamily="2" charset="2"/>
              <a:buChar char="Ø"/>
            </a:pPr>
            <a:r>
              <a:rPr lang="tr-TR" sz="2400" dirty="0" smtClean="0">
                <a:latin typeface="+mj-lt"/>
              </a:rPr>
              <a:t>Kentlerin korunmasında belediyelere büyük görev düşer.Nitekim kentlerdeki yeşil gelişme alanlarının saptanması ve uygulamaya alınması sonucu kentler için gerekli iklim, planlama ve açık alanların kent gereksinimlerine cevap verici bir nitelikte olması için çalışır.</a:t>
            </a:r>
          </a:p>
          <a:p>
            <a:pPr>
              <a:buFont typeface="Wingdings" pitchFamily="2" charset="2"/>
              <a:buChar char="Ø"/>
            </a:pPr>
            <a:r>
              <a:rPr lang="tr-TR" sz="2400" dirty="0" smtClean="0">
                <a:latin typeface="+mj-lt"/>
              </a:rPr>
              <a:t>Özellikle kişi başına düşen yeşil alan,bu alanların kentler içindeki uygun dağılımı,yeterli fonksiyon ve estetiği içermesi planlama ve uygulamalarda büyük nüfus kitlelerinin rahatı ve huzuru için gereklidir.</a:t>
            </a:r>
          </a:p>
          <a:p>
            <a:pPr>
              <a:buFont typeface="Wingdings" pitchFamily="2" charset="2"/>
              <a:buChar char="Ø"/>
            </a:pPr>
            <a:r>
              <a:rPr lang="tr-TR" sz="2400" dirty="0" smtClean="0">
                <a:latin typeface="+mj-lt"/>
              </a:rPr>
              <a:t>Kentlerdeki çevre kirlenmesinin de çok yüksek bir düzeyde olduğu düşünülürse bunlara karşılık alınması gerekli mühendislik ve mimarlık önlemlerine ek olarak peyzaj mimarlığı önlemleri de getirilmelidir.</a:t>
            </a:r>
            <a:endParaRPr lang="tr-TR" sz="24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6072230"/>
          </a:xfrm>
        </p:spPr>
        <p:txBody>
          <a:bodyPr>
            <a:normAutofit lnSpcReduction="10000"/>
          </a:bodyPr>
          <a:lstStyle/>
          <a:p>
            <a:pPr>
              <a:buFont typeface="Wingdings" pitchFamily="2" charset="2"/>
              <a:buChar char="Ø"/>
            </a:pPr>
            <a:r>
              <a:rPr lang="tr-TR" sz="2400" dirty="0" smtClean="0">
                <a:solidFill>
                  <a:srgbClr val="FF0000"/>
                </a:solidFill>
                <a:latin typeface="+mj-lt"/>
              </a:rPr>
              <a:t>Kentsel Peyzaj: </a:t>
            </a:r>
            <a:r>
              <a:rPr lang="tr-TR" sz="2400" dirty="0" smtClean="0">
                <a:latin typeface="+mj-lt"/>
              </a:rPr>
              <a:t>İnsan istek ve gereksinimlerinin etkisine en çok sebep olan ve teknik olanakların en fazla kullanıldığı yerler diye tanımlayabileceğimiz kentsel alanlar kentsel peyzajı oluştururlar.</a:t>
            </a:r>
          </a:p>
          <a:p>
            <a:pPr>
              <a:buFont typeface="Wingdings" pitchFamily="2" charset="2"/>
              <a:buChar char="Ø"/>
            </a:pPr>
            <a:r>
              <a:rPr lang="tr-TR" sz="2400" dirty="0" smtClean="0">
                <a:latin typeface="+mj-lt"/>
              </a:rPr>
              <a:t>Bu peyzajda iç ve dış mekan planlamalarıyla doğayı tahrip uğraşıları çok etkilidir.En etkin rolü oynayan insan ve insanın yaptığı yapay materyaldir.Kent insan zekasının dış ve iç yaşama mekanına ilişkin en üstün buluşların toplanma merkezidir.</a:t>
            </a:r>
          </a:p>
          <a:p>
            <a:pPr>
              <a:buFont typeface="Wingdings" pitchFamily="2" charset="2"/>
              <a:buChar char="Ø"/>
            </a:pPr>
            <a:r>
              <a:rPr lang="tr-TR" sz="2400" dirty="0" smtClean="0">
                <a:latin typeface="+mj-lt"/>
              </a:rPr>
              <a:t>Kentler dış mekan ihtiyaçlarına uygun standartlarıda içermeli fakat her şeyden önce hijyen yönünden insan ve çevresindeki canlılara uygun birer ortam olmalıdır.</a:t>
            </a:r>
          </a:p>
          <a:p>
            <a:pPr>
              <a:buFont typeface="Wingdings" pitchFamily="2" charset="2"/>
              <a:buChar char="Ø"/>
            </a:pPr>
            <a:r>
              <a:rPr lang="tr-TR" sz="2400" dirty="0" smtClean="0">
                <a:latin typeface="+mj-lt"/>
              </a:rPr>
              <a:t>Kentlerdeki mimari yapılar rantabil olduğu kadar dış mekana uygun fonksiyonel ve teknik çözümler getirmeli,estetik fikirlere de planlamalarda yer verilmelidir.</a:t>
            </a:r>
            <a:endParaRPr lang="tr-TR" sz="2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txBody>
          <a:bodyPr/>
          <a:lstStyle/>
          <a:p>
            <a:r>
              <a:rPr lang="tr-TR" dirty="0" smtClean="0"/>
              <a:t>Rekreasyon Tipleri</a:t>
            </a:r>
            <a:endParaRPr lang="tr-TR"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ü"/>
            </a:pPr>
            <a:r>
              <a:rPr lang="tr-TR" sz="2400" dirty="0" smtClean="0">
                <a:solidFill>
                  <a:srgbClr val="FF0000"/>
                </a:solidFill>
              </a:rPr>
              <a:t>Aktif Rekreasyon: </a:t>
            </a:r>
            <a:r>
              <a:rPr lang="tr-TR" sz="2400" dirty="0" smtClean="0"/>
              <a:t>Kişilerin bedensel olarak önemli düzeyde bir güç harcayarak katıldıkları rekreasyon türleridir.Bu tür aktiviteler daha çok gençlerin ve çocukların ilgisini çekmektedir.Yüzmek,dağ faaliyetleri,kayak yapmak vb.</a:t>
            </a:r>
          </a:p>
          <a:p>
            <a:pPr>
              <a:buFont typeface="Wingdings" pitchFamily="2" charset="2"/>
              <a:buChar char="ü"/>
            </a:pPr>
            <a:r>
              <a:rPr lang="tr-TR" sz="2400" dirty="0" smtClean="0">
                <a:solidFill>
                  <a:srgbClr val="FF0000"/>
                </a:solidFill>
              </a:rPr>
              <a:t>Pasif Rekreasyon: </a:t>
            </a:r>
            <a:r>
              <a:rPr lang="tr-TR" sz="2400" dirty="0" smtClean="0"/>
              <a:t>Rekreasyonel faaliyetlere katılan kişilerin bedensel olarak fazla güç harcamadıkları rekreasyon tipidir.Bu tip aktiviteler daha çok yaşlılar,hastalar ve yorgunların ilgisini çekmektedir.Televizyon izlemek;kitap okumak vb.</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86478"/>
          </a:xfrm>
        </p:spPr>
        <p:txBody>
          <a:bodyPr>
            <a:normAutofit/>
          </a:bodyPr>
          <a:lstStyle/>
          <a:p>
            <a:pPr>
              <a:buFont typeface="Wingdings" pitchFamily="2" charset="2"/>
              <a:buChar char="Ø"/>
            </a:pPr>
            <a:r>
              <a:rPr lang="tr-TR" sz="2400" dirty="0" smtClean="0">
                <a:latin typeface="+mj-lt"/>
              </a:rPr>
              <a:t>Kentlerde hızlı nüfus artışına bağlı olarak uygun ve yeterli konut gereksinimlerinin karşılanmadığı gibi buna bağlı olarak birde artan su,drenaj,gölgeleme,yol,kültür merkezleri gibi ihtiyaçlarla karşılanamamaktadır.</a:t>
            </a:r>
          </a:p>
          <a:p>
            <a:pPr>
              <a:buFont typeface="Wingdings" pitchFamily="2" charset="2"/>
              <a:buChar char="Ø"/>
            </a:pPr>
            <a:r>
              <a:rPr lang="tr-TR" sz="2400" dirty="0" smtClean="0">
                <a:latin typeface="+mj-lt"/>
              </a:rPr>
              <a:t>Günümüz kenti özellikle gelişme çabası içinde bulunan ülkelerde gürültü,toz,duman,hastalık gibi kötü ve rahatsız edici etkenlerin olduğu rahatsız edici bir mekan olmuştur.</a:t>
            </a:r>
          </a:p>
          <a:p>
            <a:pPr>
              <a:buNone/>
            </a:pPr>
            <a:r>
              <a:rPr lang="tr-TR" sz="2400" dirty="0" smtClean="0">
                <a:latin typeface="+mj-lt"/>
              </a:rPr>
              <a:t> </a:t>
            </a:r>
            <a:endParaRPr lang="tr-TR" sz="24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340768"/>
            <a:ext cx="8229600" cy="5786478"/>
          </a:xfrm>
        </p:spPr>
        <p:txBody>
          <a:bodyPr>
            <a:normAutofit/>
          </a:bodyPr>
          <a:lstStyle/>
          <a:p>
            <a:pPr>
              <a:buNone/>
            </a:pPr>
            <a:r>
              <a:rPr lang="tr-TR" dirty="0" smtClean="0"/>
              <a:t>   KARAYOLLARININ BİTKİLENDİRİLMESİ</a:t>
            </a:r>
          </a:p>
          <a:p>
            <a:pPr>
              <a:buFont typeface="Wingdings" pitchFamily="2" charset="2"/>
              <a:buChar char="Ø"/>
            </a:pPr>
            <a:r>
              <a:rPr lang="tr-TR" sz="2400" dirty="0" smtClean="0"/>
              <a:t>Ancak bir kompozisyon içerisinde düşünülebilir.Çirkin objeler gözden saklanmalı,güzelliklerin rahatlıkla görülebilmesi,araç ışıklarının gözü rahatsız eden etkisinin azaltılması,yol şevlerindeki toprağın satbilizasyonu,kar ve rüzgarın olumsuz etkisinin azaltılması,gürültü ve tozun önlenmesi karayolu  bitkilendirilmesini amaçlar.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8229600" cy="1143000"/>
          </a:xfrm>
        </p:spPr>
        <p:txBody>
          <a:bodyPr>
            <a:normAutofit/>
          </a:bodyPr>
          <a:lstStyle/>
          <a:p>
            <a:r>
              <a:rPr lang="tr-TR" sz="3200" dirty="0" smtClean="0"/>
              <a:t>PEYZAJ TASARIM SÜRECİ</a:t>
            </a:r>
            <a:endParaRPr lang="tr-TR" sz="3200" dirty="0"/>
          </a:p>
        </p:txBody>
      </p:sp>
      <p:sp>
        <p:nvSpPr>
          <p:cNvPr id="3" name="2 İçerik Yer Tutucusu"/>
          <p:cNvSpPr>
            <a:spLocks noGrp="1"/>
          </p:cNvSpPr>
          <p:nvPr>
            <p:ph idx="1"/>
          </p:nvPr>
        </p:nvSpPr>
        <p:spPr>
          <a:xfrm>
            <a:off x="827584" y="2060848"/>
            <a:ext cx="7669352" cy="4104456"/>
          </a:xfrm>
        </p:spPr>
        <p:txBody>
          <a:bodyPr>
            <a:normAutofit/>
          </a:bodyPr>
          <a:lstStyle/>
          <a:p>
            <a:pPr marL="457200" indent="-457200">
              <a:buFont typeface="+mj-lt"/>
              <a:buAutoNum type="alphaUcPeriod"/>
            </a:pPr>
            <a:r>
              <a:rPr lang="tr-TR" sz="2400" dirty="0" smtClean="0"/>
              <a:t>SÖRVEY</a:t>
            </a:r>
          </a:p>
          <a:p>
            <a:pPr marL="457200" indent="-457200">
              <a:buFont typeface="+mj-lt"/>
              <a:buAutoNum type="alphaUcPeriod"/>
            </a:pPr>
            <a:r>
              <a:rPr lang="tr-TR" sz="2400" dirty="0" smtClean="0"/>
              <a:t>LEKE VE FONKSİYON DİYAGRAMI</a:t>
            </a:r>
          </a:p>
          <a:p>
            <a:pPr marL="457200" indent="-457200">
              <a:buFont typeface="+mj-lt"/>
              <a:buAutoNum type="alphaUcPeriod"/>
            </a:pPr>
            <a:r>
              <a:rPr lang="tr-TR" sz="2400" dirty="0" smtClean="0"/>
              <a:t>AVAN PROJE </a:t>
            </a:r>
          </a:p>
          <a:p>
            <a:pPr marL="457200" indent="-457200">
              <a:buFont typeface="+mj-lt"/>
              <a:buAutoNum type="alphaUcPeriod"/>
            </a:pPr>
            <a:r>
              <a:rPr lang="tr-TR" sz="2400" dirty="0" smtClean="0"/>
              <a:t>KESİN PROJE</a:t>
            </a:r>
          </a:p>
          <a:p>
            <a:pPr marL="457200" indent="-457200">
              <a:buFont typeface="+mj-lt"/>
              <a:buAutoNum type="alphaUcPeriod"/>
            </a:pPr>
            <a:r>
              <a:rPr lang="tr-TR" sz="2400" dirty="0" smtClean="0"/>
              <a:t>UYGULAMA PROJESİ</a:t>
            </a:r>
          </a:p>
          <a:p>
            <a:pPr marL="457200" indent="-457200">
              <a:buFont typeface="+mj-lt"/>
              <a:buAutoNum type="alphaUcPeriod"/>
            </a:pPr>
            <a:r>
              <a:rPr lang="tr-TR" sz="2400" dirty="0" smtClean="0"/>
              <a:t>RAPOR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6000792"/>
          </a:xfrm>
        </p:spPr>
        <p:txBody>
          <a:bodyPr>
            <a:normAutofit lnSpcReduction="10000"/>
          </a:bodyPr>
          <a:lstStyle/>
          <a:p>
            <a:pPr>
              <a:buFont typeface="Wingdings" pitchFamily="2" charset="2"/>
              <a:buChar char="Ø"/>
            </a:pPr>
            <a:r>
              <a:rPr lang="tr-TR" dirty="0" smtClean="0"/>
              <a:t>A)Sörvey :</a:t>
            </a:r>
            <a:r>
              <a:rPr lang="tr-TR" sz="2400" dirty="0" smtClean="0"/>
              <a:t>Belli  bir gayeye uygun arsa seçildikten sonra etüd veya sörvey çalışmalarına başlanır.Sörvey çalışmalarında planlama sahasındaki doğal ve kültürel peyzaj özellikleri ile düzenleme için sağlayacağı imkanlar ayrıntılı olarak tespit edilir.Böylece çalışma sahasının peyzaj potansiyeli ve faydalanma imkanları ortaya çıkar.</a:t>
            </a:r>
          </a:p>
          <a:p>
            <a:r>
              <a:rPr lang="tr-TR" sz="2400" dirty="0" smtClean="0"/>
              <a:t>Planlama konusu olan arsaya ait bütün bilgi ve deneyleri etüd safhasında noksansız olarak tespit etmek gerekir.Çünkü,planlama çalışmaları bürolarda yapıldığından araziye tekrar çıkma imkanı bulunmayabilir.</a:t>
            </a:r>
          </a:p>
          <a:p>
            <a:r>
              <a:rPr lang="tr-TR" sz="2400" dirty="0" smtClean="0"/>
              <a:t>Eksik ve yetersiz etüd ve sörvey bilgileri ile hazırlanan planların araziye uygulanması mümkün olmayabilir.Sörvey çalışmalarında mevcut durum ve alan kullanımları tespit edilmelidir.</a:t>
            </a:r>
          </a:p>
          <a:p>
            <a:endParaRPr lang="tr-TR" sz="2400"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a:bodyPr>
          <a:lstStyle/>
          <a:p>
            <a:r>
              <a:rPr lang="tr-TR" sz="2400" dirty="0" smtClean="0"/>
              <a:t>Sörvey çalışmalarını şu şekilde sıralayabiliriz;</a:t>
            </a:r>
          </a:p>
          <a:p>
            <a:pPr marL="457200" indent="-457200">
              <a:buFont typeface="+mj-lt"/>
              <a:buAutoNum type="arabicPeriod"/>
            </a:pPr>
            <a:r>
              <a:rPr lang="tr-TR" sz="2400" dirty="0" smtClean="0"/>
              <a:t>Etüdü yapılacak arazi parçasının topoğrafik haritası veya planı temin edilir.Eğer topoğrafik harita yoksa arazide ölçüm yapılarak bir plan hazırlanır.</a:t>
            </a:r>
          </a:p>
          <a:p>
            <a:pPr marL="457200" indent="-457200">
              <a:buFont typeface="+mj-lt"/>
              <a:buAutoNum type="arabicPeriod"/>
            </a:pPr>
            <a:r>
              <a:rPr lang="tr-TR" sz="2400" dirty="0" smtClean="0"/>
              <a:t>Arazi ve çevresinin iklim durumu etüd edilerek iklim planı hazırlanır.Bu planda ısı,yağış,nispi nem ,ışık ve rüzgar faktörü detaylı olarak incelenir.Su temini ve sulama imkanları araştırılır.</a:t>
            </a:r>
          </a:p>
          <a:p>
            <a:pPr marL="457200" indent="-457200">
              <a:buFont typeface="+mj-lt"/>
              <a:buAutoNum type="arabicPeriod"/>
            </a:pPr>
            <a:r>
              <a:rPr lang="tr-TR" sz="2400" dirty="0" smtClean="0"/>
              <a:t>Arazinin toprak durumu incelenir:toprağın fiziksel ve kimyasal özellikleri,</a:t>
            </a:r>
            <a:r>
              <a:rPr lang="tr-TR" sz="2400" dirty="0" err="1" smtClean="0"/>
              <a:t>pH</a:t>
            </a:r>
            <a:r>
              <a:rPr lang="tr-TR" sz="2400" dirty="0" smtClean="0"/>
              <a:t> derecesi ve taban suyu yüksekliği tespit edilir.Arazinin şimdiki ve gelecekteki kullanım şekli(arsa,orman,bağ-bahçe,çayır-mera gibi)not edilir.</a:t>
            </a:r>
          </a:p>
          <a:p>
            <a:pPr marL="457200" indent="-457200">
              <a:buNone/>
            </a:pPr>
            <a:endParaRPr lang="tr-TR" sz="2400" dirty="0" smtClean="0"/>
          </a:p>
          <a:p>
            <a:pPr>
              <a:buNone/>
            </a:pPr>
            <a:endParaRPr lang="tr-T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lstStyle/>
          <a:p>
            <a:pPr marL="457200" indent="-457200">
              <a:buNone/>
            </a:pPr>
            <a:r>
              <a:rPr lang="tr-TR" sz="2400" dirty="0" smtClean="0"/>
              <a:t>4.    Arazinin çevresi ile olan uzak ve yakın ilişkileri etüd edilir.Çevrenin tabii ve kültür özellikleri incelenir.Araziden çevrenin,çevreden arazinin görünüşleri ve uygun görüş açıları tespit edilir.</a:t>
            </a:r>
          </a:p>
          <a:p>
            <a:pPr marL="457200" indent="-457200">
              <a:buNone/>
            </a:pPr>
            <a:r>
              <a:rPr lang="tr-TR" sz="2400" dirty="0" smtClean="0"/>
              <a:t>5.    Arazide mevcut olan mimari ve inşai tesisler ölçülerine uygun olarak plana geçirilir.Hacim ve görünüşleri tespit edilir.Toprak altından geçen elektrik,telefon,su ve kanalizasyon tesislerinin yerleri ve derinlikleri plana işaretlenir.</a:t>
            </a:r>
          </a:p>
          <a:p>
            <a:pPr marL="457200" indent="-457200">
              <a:buNone/>
            </a:pPr>
            <a:r>
              <a:rPr lang="tr-TR" sz="2400" dirty="0" smtClean="0"/>
              <a:t>6.    Arazi incelenirken plana işaretlenmesi mümkün olmayan diğer bilgilerin ayrıntılı olarak not edilmesi gerekir.Ayrıca arazinin farklı noktalardan fotoğrafları çekilir.</a:t>
            </a:r>
          </a:p>
          <a:p>
            <a:pPr marL="457200" indent="-457200">
              <a:buNone/>
            </a:pP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lnSpcReduction="10000"/>
          </a:bodyPr>
          <a:lstStyle/>
          <a:p>
            <a:pPr>
              <a:buFont typeface="Wingdings" pitchFamily="2" charset="2"/>
              <a:buChar char="Ø"/>
            </a:pPr>
            <a:r>
              <a:rPr lang="tr-TR" sz="2400" dirty="0" smtClean="0"/>
              <a:t> </a:t>
            </a:r>
            <a:r>
              <a:rPr lang="tr-TR" dirty="0" smtClean="0"/>
              <a:t>B)Leke ve Fonksiyon Diyagramı:  </a:t>
            </a:r>
            <a:r>
              <a:rPr lang="tr-TR" sz="2400" dirty="0" smtClean="0"/>
              <a:t>Etüd ve sörvey çalışmalarında elde edilen çeşitli bilgiler  kağıt üzerine kroki ve grafiklerle ifade edilerek anlaşılır duruma getirilir. İşin nerede ve ne şekilde yapılacağına plancı bu aşamada karar verir.Eskiz üzerinde farklı planlamalar gerçekleştirilir ve ölçeksiz çalışılır.</a:t>
            </a:r>
          </a:p>
          <a:p>
            <a:pPr>
              <a:buFont typeface="Wingdings" pitchFamily="2" charset="2"/>
              <a:buChar char="Ø"/>
            </a:pPr>
            <a:r>
              <a:rPr lang="tr-TR" dirty="0" smtClean="0"/>
              <a:t>C)Avan Proje: </a:t>
            </a:r>
            <a:r>
              <a:rPr lang="tr-TR" sz="2400" dirty="0" smtClean="0"/>
              <a:t>Avan projede planlama sahasına yerleştirilen binalar,pavyonlar,oturma ve dinlenme terasları,havuzlar,merdivenler,pergolalar,yollar,kapı ve kuşatma elemanları,tesviye eğrilerinde yapılacak değişiklikler;ağaç,çalı,çiçek ve çim saha tesislerinin yerleri ölçeğe uygun olarak projede gösterilir.Hazırlanacak </a:t>
            </a:r>
            <a:r>
              <a:rPr lang="tr-TR" sz="2400" dirty="0" err="1" smtClean="0"/>
              <a:t>izometrik</a:t>
            </a:r>
            <a:r>
              <a:rPr lang="tr-TR" sz="2400" dirty="0" smtClean="0"/>
              <a:t> ve perspektif görünüşler,skeçler ve seminerlerle tesisin tertibi ve gelecekteki görünüşü hakkında plancı ve mülk sahibine fikir verir.Gerekirse bir maketi de yapılır.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44824"/>
            <a:ext cx="8229600" cy="5768997"/>
          </a:xfrm>
        </p:spPr>
        <p:txBody>
          <a:bodyPr>
            <a:normAutofit/>
          </a:bodyPr>
          <a:lstStyle/>
          <a:p>
            <a:r>
              <a:rPr lang="tr-TR" sz="2400" dirty="0" smtClean="0"/>
              <a:t>Avan proje tesisin büyüklüğüne göre 1/2000,1/1000,1/500,1/200 ve 1/100 ölçekli plan ve haritalar üzerinde yapılır.Birim fiyat cetvellerine bağlı kalarak arazinin kaça mal olacağı tespit edilir.Avan proje leke diyagramının daha ileri bir şeklidir.Kesin olmayan projedir.Üzerinde her türlü değişiklik yapılabilir.</a:t>
            </a:r>
          </a:p>
          <a:p>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pPr>
              <a:buFont typeface="Wingdings" pitchFamily="2" charset="2"/>
              <a:buChar char="Ø"/>
            </a:pPr>
            <a:r>
              <a:rPr lang="tr-TR" dirty="0" smtClean="0"/>
              <a:t>D)Kesin Proje: </a:t>
            </a:r>
            <a:r>
              <a:rPr lang="tr-TR" sz="2400" dirty="0" smtClean="0"/>
              <a:t>Avan projenin tartışmalar neticesinde geliştirilmiş ve olgunlaştırılmış son şekline denir.Kesin proje araziye uygulanacak genel plandır.Ayrıca uygulamayı kolaylaştırmak açısından genel plana yardımcı ek plan hazırlanır.</a:t>
            </a:r>
          </a:p>
          <a:p>
            <a:pPr>
              <a:buFont typeface="Wingdings" pitchFamily="2" charset="2"/>
              <a:buChar char="ü"/>
            </a:pPr>
            <a:r>
              <a:rPr lang="tr-TR" sz="2400" dirty="0" smtClean="0"/>
              <a:t>Tesviye Planı</a:t>
            </a:r>
          </a:p>
          <a:p>
            <a:pPr>
              <a:buFont typeface="Wingdings" pitchFamily="2" charset="2"/>
              <a:buChar char="ü"/>
            </a:pPr>
            <a:r>
              <a:rPr lang="tr-TR" sz="2400" dirty="0" smtClean="0"/>
              <a:t>Sulama Şebekesi Planı</a:t>
            </a:r>
          </a:p>
          <a:p>
            <a:pPr>
              <a:buFont typeface="Wingdings" pitchFamily="2" charset="2"/>
              <a:buChar char="ü"/>
            </a:pPr>
            <a:r>
              <a:rPr lang="tr-TR" sz="2400" dirty="0" smtClean="0"/>
              <a:t>Aydınlatma Şebekesi Planı</a:t>
            </a:r>
          </a:p>
          <a:p>
            <a:pPr>
              <a:buFont typeface="Wingdings" pitchFamily="2" charset="2"/>
              <a:buChar char="ü"/>
            </a:pPr>
            <a:r>
              <a:rPr lang="tr-TR" sz="2400" dirty="0" smtClean="0"/>
              <a:t>Bitki Dikim Planı</a:t>
            </a:r>
          </a:p>
          <a:p>
            <a:pPr>
              <a:buFont typeface="Wingdings" pitchFamily="2" charset="2"/>
              <a:buChar char="ü"/>
            </a:pPr>
            <a:r>
              <a:rPr lang="tr-TR" sz="2400" dirty="0" smtClean="0"/>
              <a:t>Uygulama ve Açıklama Raporu</a:t>
            </a:r>
          </a:p>
          <a:p>
            <a:pPr>
              <a:buFont typeface="Wingdings" pitchFamily="2" charset="2"/>
              <a:buChar char="ü"/>
            </a:pPr>
            <a:r>
              <a:rPr lang="tr-TR" sz="2400" dirty="0" smtClean="0"/>
              <a:t>Kati (Keşif)Raporu </a:t>
            </a: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1112</TotalTime>
  <Words>1370</Words>
  <Application>Microsoft Office PowerPoint</Application>
  <PresentationFormat>Ekran Gösterisi (4:3)</PresentationFormat>
  <Paragraphs>75</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Trebuchet MS</vt:lpstr>
      <vt:lpstr>Wingdings</vt:lpstr>
      <vt:lpstr>Wingdings 3</vt:lpstr>
      <vt:lpstr>Yüzeyler</vt:lpstr>
      <vt:lpstr>PEYZAJ MİMARLIĞINA GİRİŞ DERS NOTLARI</vt:lpstr>
      <vt:lpstr>Rekreasyon Tipleri</vt:lpstr>
      <vt:lpstr>PEYZAJ TASARIM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PEYZAJ-DOĞA-İNSAN İLİŞKİLERİ</vt:lpstr>
      <vt:lpstr>PowerPoint Sunusu</vt:lpstr>
      <vt:lpstr>PowerPoint Sunusu</vt:lpstr>
      <vt:lpstr>PEYZAJIN KORUNMASI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PEYZAJ MİMARLIĞINA GİRİŞ DERS NOTLARI</dc:title>
  <dc:creator>Serkan ÖZER</dc:creator>
  <cp:lastModifiedBy>Prof.Dr. Serkan ÖZER</cp:lastModifiedBy>
  <cp:revision>133</cp:revision>
  <dcterms:modified xsi:type="dcterms:W3CDTF">2020-10-13T07:13:53Z</dcterms:modified>
</cp:coreProperties>
</file>