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2"/>
  </p:notesMasterIdLst>
  <p:sldIdLst>
    <p:sldId id="258" r:id="rId2"/>
    <p:sldId id="259" r:id="rId3"/>
    <p:sldId id="260" r:id="rId4"/>
    <p:sldId id="269" r:id="rId5"/>
    <p:sldId id="270" r:id="rId6"/>
    <p:sldId id="262" r:id="rId7"/>
    <p:sldId id="263" r:id="rId8"/>
    <p:sldId id="487" r:id="rId9"/>
    <p:sldId id="264" r:id="rId10"/>
    <p:sldId id="265" r:id="rId11"/>
    <p:sldId id="266" r:id="rId12"/>
    <p:sldId id="267" r:id="rId13"/>
    <p:sldId id="268" r:id="rId14"/>
    <p:sldId id="272" r:id="rId15"/>
    <p:sldId id="273" r:id="rId16"/>
    <p:sldId id="274" r:id="rId17"/>
    <p:sldId id="275" r:id="rId18"/>
    <p:sldId id="279" r:id="rId19"/>
    <p:sldId id="280" r:id="rId20"/>
    <p:sldId id="278" r:id="rId21"/>
    <p:sldId id="281" r:id="rId22"/>
    <p:sldId id="282" r:id="rId23"/>
    <p:sldId id="276" r:id="rId24"/>
    <p:sldId id="277" r:id="rId25"/>
    <p:sldId id="283" r:id="rId26"/>
    <p:sldId id="284" r:id="rId27"/>
    <p:sldId id="285" r:id="rId28"/>
    <p:sldId id="286" r:id="rId29"/>
    <p:sldId id="287" r:id="rId30"/>
    <p:sldId id="288" r:id="rId31"/>
    <p:sldId id="339" r:id="rId32"/>
    <p:sldId id="418" r:id="rId33"/>
    <p:sldId id="499" r:id="rId34"/>
    <p:sldId id="340" r:id="rId35"/>
    <p:sldId id="341" r:id="rId36"/>
    <p:sldId id="298" r:id="rId37"/>
    <p:sldId id="299" r:id="rId38"/>
    <p:sldId id="300" r:id="rId39"/>
    <p:sldId id="342" r:id="rId40"/>
    <p:sldId id="343" r:id="rId41"/>
    <p:sldId id="452" r:id="rId42"/>
    <p:sldId id="538" r:id="rId43"/>
    <p:sldId id="500" r:id="rId44"/>
    <p:sldId id="502" r:id="rId45"/>
    <p:sldId id="503" r:id="rId46"/>
    <p:sldId id="501" r:id="rId47"/>
    <p:sldId id="540" r:id="rId48"/>
    <p:sldId id="541" r:id="rId49"/>
    <p:sldId id="459" r:id="rId50"/>
    <p:sldId id="542" r:id="rId51"/>
    <p:sldId id="314" r:id="rId52"/>
    <p:sldId id="315" r:id="rId53"/>
    <p:sldId id="316" r:id="rId54"/>
    <p:sldId id="317" r:id="rId55"/>
    <p:sldId id="318" r:id="rId56"/>
    <p:sldId id="543" r:id="rId57"/>
    <p:sldId id="320" r:id="rId58"/>
    <p:sldId id="321" r:id="rId59"/>
    <p:sldId id="544" r:id="rId60"/>
    <p:sldId id="322" r:id="rId61"/>
    <p:sldId id="323" r:id="rId62"/>
    <p:sldId id="510" r:id="rId63"/>
    <p:sldId id="554" r:id="rId64"/>
    <p:sldId id="460" r:id="rId65"/>
    <p:sldId id="553" r:id="rId66"/>
    <p:sldId id="271" r:id="rId67"/>
    <p:sldId id="511" r:id="rId68"/>
    <p:sldId id="545" r:id="rId69"/>
    <p:sldId id="546" r:id="rId70"/>
    <p:sldId id="555" r:id="rId71"/>
    <p:sldId id="422" r:id="rId72"/>
    <p:sldId id="537" r:id="rId73"/>
    <p:sldId id="556" r:id="rId74"/>
    <p:sldId id="453" r:id="rId75"/>
    <p:sldId id="324" r:id="rId76"/>
    <p:sldId id="515" r:id="rId77"/>
    <p:sldId id="516" r:id="rId78"/>
    <p:sldId id="527" r:id="rId79"/>
    <p:sldId id="424" r:id="rId80"/>
    <p:sldId id="325" r:id="rId81"/>
    <p:sldId id="466" r:id="rId82"/>
    <p:sldId id="467" r:id="rId83"/>
    <p:sldId id="468"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289" r:id="rId97"/>
    <p:sldId id="290" r:id="rId98"/>
    <p:sldId id="291" r:id="rId99"/>
    <p:sldId id="292" r:id="rId100"/>
    <p:sldId id="293" r:id="rId101"/>
    <p:sldId id="319" r:id="rId102"/>
    <p:sldId id="294" r:id="rId103"/>
    <p:sldId id="295" r:id="rId104"/>
    <p:sldId id="296" r:id="rId105"/>
    <p:sldId id="301" r:id="rId106"/>
    <p:sldId id="302" r:id="rId107"/>
    <p:sldId id="303" r:id="rId108"/>
    <p:sldId id="304" r:id="rId109"/>
    <p:sldId id="305" r:id="rId110"/>
    <p:sldId id="306" r:id="rId111"/>
    <p:sldId id="307" r:id="rId112"/>
    <p:sldId id="308" r:id="rId113"/>
    <p:sldId id="309" r:id="rId114"/>
    <p:sldId id="310" r:id="rId115"/>
    <p:sldId id="311" r:id="rId116"/>
    <p:sldId id="312" r:id="rId117"/>
    <p:sldId id="548" r:id="rId118"/>
    <p:sldId id="549" r:id="rId119"/>
    <p:sldId id="550" r:id="rId120"/>
    <p:sldId id="551" r:id="rId1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162"/>
    <a:srgbClr val="110F50"/>
    <a:srgbClr val="100D50"/>
    <a:srgbClr val="0F0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54"/>
    <p:restoredTop sz="95701"/>
  </p:normalViewPr>
  <p:slideViewPr>
    <p:cSldViewPr snapToGrid="0" snapToObjects="1">
      <p:cViewPr varScale="1">
        <p:scale>
          <a:sx n="103" d="100"/>
          <a:sy n="103" d="100"/>
        </p:scale>
        <p:origin x="552"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C8D0D-7507-44B5-BF86-9B7EE280158D}" type="datetimeFigureOut">
              <a:rPr lang="tr-TR" smtClean="0"/>
              <a:t>29.04.2021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A8F55-591F-4C82-A106-4949E9E692F5}" type="slidenum">
              <a:rPr lang="tr-TR" smtClean="0"/>
              <a:t>‹#›</a:t>
            </a:fld>
            <a:endParaRPr lang="tr-TR"/>
          </a:p>
        </p:txBody>
      </p:sp>
    </p:spTree>
    <p:extLst>
      <p:ext uri="{BB962C8B-B14F-4D97-AF65-F5344CB8AC3E}">
        <p14:creationId xmlns:p14="http://schemas.microsoft.com/office/powerpoint/2010/main" val="138091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60A8F55-591F-4C82-A106-4949E9E692F5}" type="slidenum">
              <a:rPr lang="tr-TR" smtClean="0"/>
              <a:t>2</a:t>
            </a:fld>
            <a:endParaRPr lang="tr-TR"/>
          </a:p>
        </p:txBody>
      </p:sp>
    </p:spTree>
    <p:extLst>
      <p:ext uri="{BB962C8B-B14F-4D97-AF65-F5344CB8AC3E}">
        <p14:creationId xmlns:p14="http://schemas.microsoft.com/office/powerpoint/2010/main" val="163788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F12860F2-2DBC-1849-8E59-30F78492EF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Rectangle 3">
            <a:extLst>
              <a:ext uri="{FF2B5EF4-FFF2-40B4-BE49-F238E27FC236}">
                <a16:creationId xmlns:a16="http://schemas.microsoft.com/office/drawing/2014/main" id="{CF50E116-0C82-E44E-8E52-AECC38181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Tree>
    <p:extLst>
      <p:ext uri="{BB962C8B-B14F-4D97-AF65-F5344CB8AC3E}">
        <p14:creationId xmlns:p14="http://schemas.microsoft.com/office/powerpoint/2010/main" val="126285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18DB61A3-C8D4-0847-A7FD-7B6545254C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Rectangle 3">
            <a:extLst>
              <a:ext uri="{FF2B5EF4-FFF2-40B4-BE49-F238E27FC236}">
                <a16:creationId xmlns:a16="http://schemas.microsoft.com/office/drawing/2014/main" id="{9E2643A6-9423-D643-9791-4578D1102B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Tree>
    <p:extLst>
      <p:ext uri="{BB962C8B-B14F-4D97-AF65-F5344CB8AC3E}">
        <p14:creationId xmlns:p14="http://schemas.microsoft.com/office/powerpoint/2010/main" val="381300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F2D05E90-5A71-EB4D-AF07-AD8FFBE556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a:extLst>
              <a:ext uri="{FF2B5EF4-FFF2-40B4-BE49-F238E27FC236}">
                <a16:creationId xmlns:a16="http://schemas.microsoft.com/office/drawing/2014/main" id="{340096D8-5691-404A-B888-8890260EC6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
        <p:nvSpPr>
          <p:cNvPr id="150531" name="Slide Number Placeholder 3">
            <a:extLst>
              <a:ext uri="{FF2B5EF4-FFF2-40B4-BE49-F238E27FC236}">
                <a16:creationId xmlns:a16="http://schemas.microsoft.com/office/drawing/2014/main" id="{B3D42AC1-C849-494F-8B13-8693423677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1B2EE6-5E39-CD48-8E41-2FD24662846A}"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9687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BC71BE00-03B3-7844-B1B1-AAFA0FD86D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Rectangle 3">
            <a:extLst>
              <a:ext uri="{FF2B5EF4-FFF2-40B4-BE49-F238E27FC236}">
                <a16:creationId xmlns:a16="http://schemas.microsoft.com/office/drawing/2014/main" id="{ACE82AE8-FBB8-C147-B1A2-6E83BC1BD8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Tree>
    <p:extLst>
      <p:ext uri="{BB962C8B-B14F-4D97-AF65-F5344CB8AC3E}">
        <p14:creationId xmlns:p14="http://schemas.microsoft.com/office/powerpoint/2010/main" val="12292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CE74528C-CA7E-2746-AC43-C6B60C25F2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Rectangle 3">
            <a:extLst>
              <a:ext uri="{FF2B5EF4-FFF2-40B4-BE49-F238E27FC236}">
                <a16:creationId xmlns:a16="http://schemas.microsoft.com/office/drawing/2014/main" id="{2A2E878E-6C7C-9B41-B3B7-5C25CBB399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Tree>
    <p:extLst>
      <p:ext uri="{BB962C8B-B14F-4D97-AF65-F5344CB8AC3E}">
        <p14:creationId xmlns:p14="http://schemas.microsoft.com/office/powerpoint/2010/main" val="135058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13E3119D-AF23-174B-930C-8482CABE64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Rectangle 3">
            <a:extLst>
              <a:ext uri="{FF2B5EF4-FFF2-40B4-BE49-F238E27FC236}">
                <a16:creationId xmlns:a16="http://schemas.microsoft.com/office/drawing/2014/main" id="{AC3412C8-0FF4-3840-BA78-8CC904BED2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Tree>
    <p:extLst>
      <p:ext uri="{BB962C8B-B14F-4D97-AF65-F5344CB8AC3E}">
        <p14:creationId xmlns:p14="http://schemas.microsoft.com/office/powerpoint/2010/main" val="191579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a:extLst>
              <a:ext uri="{FF2B5EF4-FFF2-40B4-BE49-F238E27FC236}">
                <a16:creationId xmlns:a16="http://schemas.microsoft.com/office/drawing/2014/main" id="{E21DCA7B-8C6C-E749-A65D-B2564917B2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Rectangle 3">
            <a:extLst>
              <a:ext uri="{FF2B5EF4-FFF2-40B4-BE49-F238E27FC236}">
                <a16:creationId xmlns:a16="http://schemas.microsoft.com/office/drawing/2014/main" id="{70C75A14-6898-274C-BD4F-A68E25B47A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Tree>
    <p:extLst>
      <p:ext uri="{BB962C8B-B14F-4D97-AF65-F5344CB8AC3E}">
        <p14:creationId xmlns:p14="http://schemas.microsoft.com/office/powerpoint/2010/main" val="78818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7F0EED8B-A416-4644-B8E4-D6102348F3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Rectangle 3">
            <a:extLst>
              <a:ext uri="{FF2B5EF4-FFF2-40B4-BE49-F238E27FC236}">
                <a16:creationId xmlns:a16="http://schemas.microsoft.com/office/drawing/2014/main" id="{1A569336-3F1F-7C4C-A0B7-DC2AE97C6A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Tree>
    <p:extLst>
      <p:ext uri="{BB962C8B-B14F-4D97-AF65-F5344CB8AC3E}">
        <p14:creationId xmlns:p14="http://schemas.microsoft.com/office/powerpoint/2010/main" val="289652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D1A1ED5F-F2A4-E149-BECD-AD35699BEC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Rectangle 3">
            <a:extLst>
              <a:ext uri="{FF2B5EF4-FFF2-40B4-BE49-F238E27FC236}">
                <a16:creationId xmlns:a16="http://schemas.microsoft.com/office/drawing/2014/main" id="{A24EE4E9-D772-094D-A1B3-84CB4A9DA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Tree>
    <p:extLst>
      <p:ext uri="{BB962C8B-B14F-4D97-AF65-F5344CB8AC3E}">
        <p14:creationId xmlns:p14="http://schemas.microsoft.com/office/powerpoint/2010/main" val="351345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2BD89C3E-8DBB-BC42-9928-AB95770F6B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Rectangle 3">
            <a:extLst>
              <a:ext uri="{FF2B5EF4-FFF2-40B4-BE49-F238E27FC236}">
                <a16:creationId xmlns:a16="http://schemas.microsoft.com/office/drawing/2014/main" id="{D449FC3E-F819-6F45-9682-9C0F22ABB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en-US"/>
          </a:p>
        </p:txBody>
      </p:sp>
    </p:spTree>
    <p:extLst>
      <p:ext uri="{BB962C8B-B14F-4D97-AF65-F5344CB8AC3E}">
        <p14:creationId xmlns:p14="http://schemas.microsoft.com/office/powerpoint/2010/main" val="2933133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697C9482-0B13-8C46-B789-1676CF68126E}"/>
              </a:ext>
            </a:extLst>
          </p:cNvPr>
          <p:cNvPicPr>
            <a:picLocks noChangeAspect="1"/>
          </p:cNvPicPr>
          <p:nvPr userDrawn="1"/>
        </p:nvPicPr>
        <p:blipFill>
          <a:blip r:embed="rId2"/>
          <a:stretch>
            <a:fillRect/>
          </a:stretch>
        </p:blipFill>
        <p:spPr>
          <a:xfrm>
            <a:off x="0" y="0"/>
            <a:ext cx="12192000" cy="6557450"/>
          </a:xfrm>
          <a:prstGeom prst="rect">
            <a:avLst/>
          </a:prstGeom>
        </p:spPr>
      </p:pic>
      <p:sp>
        <p:nvSpPr>
          <p:cNvPr id="2" name="Başlık 1">
            <a:extLst>
              <a:ext uri="{FF2B5EF4-FFF2-40B4-BE49-F238E27FC236}">
                <a16:creationId xmlns:a16="http://schemas.microsoft.com/office/drawing/2014/main" id="{085F501C-3996-5742-AD09-2E4D7E46E39A}"/>
              </a:ext>
            </a:extLst>
          </p:cNvPr>
          <p:cNvSpPr>
            <a:spLocks noGrp="1"/>
          </p:cNvSpPr>
          <p:nvPr>
            <p:ph type="ctrTitle"/>
          </p:nvPr>
        </p:nvSpPr>
        <p:spPr>
          <a:xfrm>
            <a:off x="2276669" y="1432719"/>
            <a:ext cx="9500119" cy="2793292"/>
          </a:xfrm>
        </p:spPr>
        <p:txBody>
          <a:bodyPr anchor="t" anchorCtr="0"/>
          <a:lstStyle>
            <a:lvl1pPr algn="l">
              <a:defRPr sz="6000" b="1">
                <a:solidFill>
                  <a:schemeClr val="bg1"/>
                </a:solidFill>
                <a:latin typeface="Times New Roman" panose="02020603050405020304" pitchFamily="18" charset="0"/>
                <a:cs typeface="Times New Roman" panose="02020603050405020304" pitchFamily="18" charset="0"/>
              </a:defRPr>
            </a:lvl1pPr>
          </a:lstStyle>
          <a:p>
            <a:endParaRPr lang="tr-TR" dirty="0"/>
          </a:p>
        </p:txBody>
      </p:sp>
      <p:sp>
        <p:nvSpPr>
          <p:cNvPr id="3" name="Alt Başlık 2">
            <a:extLst>
              <a:ext uri="{FF2B5EF4-FFF2-40B4-BE49-F238E27FC236}">
                <a16:creationId xmlns:a16="http://schemas.microsoft.com/office/drawing/2014/main" id="{58758B05-720F-504C-B895-2D4C4FB992FA}"/>
              </a:ext>
            </a:extLst>
          </p:cNvPr>
          <p:cNvSpPr>
            <a:spLocks noGrp="1"/>
          </p:cNvSpPr>
          <p:nvPr>
            <p:ph type="subTitle" idx="1"/>
          </p:nvPr>
        </p:nvSpPr>
        <p:spPr>
          <a:xfrm>
            <a:off x="838200" y="5267391"/>
            <a:ext cx="7968050" cy="983142"/>
          </a:xfrm>
        </p:spPr>
        <p:txBody>
          <a:bodyPr/>
          <a:lstStyle>
            <a:lvl1pPr marL="0" indent="0" algn="l">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a:extLst>
              <a:ext uri="{FF2B5EF4-FFF2-40B4-BE49-F238E27FC236}">
                <a16:creationId xmlns:a16="http://schemas.microsoft.com/office/drawing/2014/main" id="{C3FC8C9A-E818-6C46-A394-492DEB49EC11}"/>
              </a:ext>
            </a:extLst>
          </p:cNvPr>
          <p:cNvSpPr>
            <a:spLocks noGrp="1"/>
          </p:cNvSpPr>
          <p:nvPr>
            <p:ph type="dt" sz="half" idx="10"/>
          </p:nvPr>
        </p:nvSpPr>
        <p:spPr/>
        <p:txBody>
          <a:bodyPr/>
          <a:lstStyle/>
          <a:p>
            <a:r>
              <a:rPr lang="tr-TR" dirty="0"/>
              <a:t>28.09.2020</a:t>
            </a:r>
          </a:p>
        </p:txBody>
      </p:sp>
      <p:sp>
        <p:nvSpPr>
          <p:cNvPr id="5" name="Alt Bilgi Yer Tutucusu 4">
            <a:extLst>
              <a:ext uri="{FF2B5EF4-FFF2-40B4-BE49-F238E27FC236}">
                <a16:creationId xmlns:a16="http://schemas.microsoft.com/office/drawing/2014/main" id="{680CB75C-9A3B-BB4F-8295-0E26BF540BB0}"/>
              </a:ext>
            </a:extLst>
          </p:cNvPr>
          <p:cNvSpPr>
            <a:spLocks noGrp="1"/>
          </p:cNvSpPr>
          <p:nvPr>
            <p:ph type="ftr" sz="quarter" idx="11"/>
          </p:nvPr>
        </p:nvSpPr>
        <p:spPr/>
        <p:txBody>
          <a:bodyPr/>
          <a:lstStyle/>
          <a:p>
            <a:r>
              <a:rPr lang="tr-TR" dirty="0"/>
              <a:t>KİD 6 –Görsel Kimlik Kılavuzu</a:t>
            </a:r>
          </a:p>
        </p:txBody>
      </p:sp>
      <p:sp>
        <p:nvSpPr>
          <p:cNvPr id="6" name="Slayt Numarası Yer Tutucusu 5">
            <a:extLst>
              <a:ext uri="{FF2B5EF4-FFF2-40B4-BE49-F238E27FC236}">
                <a16:creationId xmlns:a16="http://schemas.microsoft.com/office/drawing/2014/main" id="{2F744FFD-C81B-0748-92DB-102E565F9A64}"/>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505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E02827-49F8-744F-8D60-66A2136CBBD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258CFC4-467F-8B47-9AAE-020017735DD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78CD38A-87E6-B743-A9F0-C61399CE231A}"/>
              </a:ext>
            </a:extLst>
          </p:cNvPr>
          <p:cNvSpPr>
            <a:spLocks noGrp="1"/>
          </p:cNvSpPr>
          <p:nvPr>
            <p:ph type="dt" sz="half" idx="10"/>
          </p:nvPr>
        </p:nvSpPr>
        <p:spPr/>
        <p:txBody>
          <a:bodyPr/>
          <a:lstStyle/>
          <a:p>
            <a:r>
              <a:rPr lang="tr-TR"/>
              <a:t>28.09.2020</a:t>
            </a:r>
          </a:p>
        </p:txBody>
      </p:sp>
      <p:sp>
        <p:nvSpPr>
          <p:cNvPr id="5" name="Alt Bilgi Yer Tutucusu 4">
            <a:extLst>
              <a:ext uri="{FF2B5EF4-FFF2-40B4-BE49-F238E27FC236}">
                <a16:creationId xmlns:a16="http://schemas.microsoft.com/office/drawing/2014/main" id="{1A2B3029-76D5-3A41-B3F0-737365D49F9A}"/>
              </a:ext>
            </a:extLst>
          </p:cNvPr>
          <p:cNvSpPr>
            <a:spLocks noGrp="1"/>
          </p:cNvSpPr>
          <p:nvPr>
            <p:ph type="ftr" sz="quarter" idx="11"/>
          </p:nvPr>
        </p:nvSpPr>
        <p:spPr/>
        <p:txBody>
          <a:bodyPr/>
          <a:lstStyle/>
          <a:p>
            <a:r>
              <a:rPr lang="tr-TR" dirty="0"/>
              <a:t>KİD 620 –Görsel Kimlik Kılavuzu</a:t>
            </a:r>
          </a:p>
        </p:txBody>
      </p:sp>
      <p:sp>
        <p:nvSpPr>
          <p:cNvPr id="6" name="Slayt Numarası Yer Tutucusu 5">
            <a:extLst>
              <a:ext uri="{FF2B5EF4-FFF2-40B4-BE49-F238E27FC236}">
                <a16:creationId xmlns:a16="http://schemas.microsoft.com/office/drawing/2014/main" id="{4F576CA4-ABA8-A54D-84C1-29C24ABE4697}"/>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22746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B93D9AC-AB5A-A34F-9AE5-568EE8A9931C}"/>
              </a:ext>
            </a:extLst>
          </p:cNvPr>
          <p:cNvSpPr>
            <a:spLocks noGrp="1"/>
          </p:cNvSpPr>
          <p:nvPr>
            <p:ph type="title" orient="vert"/>
          </p:nvPr>
        </p:nvSpPr>
        <p:spPr>
          <a:xfrm>
            <a:off x="8724900" y="774441"/>
            <a:ext cx="2628900" cy="5402522"/>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85D3371-32E6-3B44-A511-2E0F8C707A52}"/>
              </a:ext>
            </a:extLst>
          </p:cNvPr>
          <p:cNvSpPr>
            <a:spLocks noGrp="1"/>
          </p:cNvSpPr>
          <p:nvPr>
            <p:ph type="body" orient="vert" idx="1"/>
          </p:nvPr>
        </p:nvSpPr>
        <p:spPr>
          <a:xfrm>
            <a:off x="838200" y="774441"/>
            <a:ext cx="7734300" cy="5402522"/>
          </a:xfrm>
        </p:spPr>
        <p:txBody>
          <a:bodyPr vert="eaVert"/>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E36E6F39-B5F2-1B47-8A7A-E487764F2AE1}"/>
              </a:ext>
            </a:extLst>
          </p:cNvPr>
          <p:cNvSpPr>
            <a:spLocks noGrp="1"/>
          </p:cNvSpPr>
          <p:nvPr>
            <p:ph type="dt" sz="half" idx="10"/>
          </p:nvPr>
        </p:nvSpPr>
        <p:spPr/>
        <p:txBody>
          <a:bodyPr/>
          <a:lstStyle/>
          <a:p>
            <a:r>
              <a:rPr lang="tr-TR"/>
              <a:t>28.09.2020</a:t>
            </a:r>
          </a:p>
        </p:txBody>
      </p:sp>
      <p:sp>
        <p:nvSpPr>
          <p:cNvPr id="5" name="Alt Bilgi Yer Tutucusu 4">
            <a:extLst>
              <a:ext uri="{FF2B5EF4-FFF2-40B4-BE49-F238E27FC236}">
                <a16:creationId xmlns:a16="http://schemas.microsoft.com/office/drawing/2014/main" id="{A5A9412F-E77A-6848-8DC0-3DF4509D8478}"/>
              </a:ext>
            </a:extLst>
          </p:cNvPr>
          <p:cNvSpPr>
            <a:spLocks noGrp="1"/>
          </p:cNvSpPr>
          <p:nvPr>
            <p:ph type="ftr" sz="quarter" idx="11"/>
          </p:nvPr>
        </p:nvSpPr>
        <p:spPr/>
        <p:txBody>
          <a:bodyPr/>
          <a:lstStyle/>
          <a:p>
            <a:r>
              <a:rPr lang="tr-TR" dirty="0"/>
              <a:t>KİD 620 –Görsel Kimlik Kılavuzu</a:t>
            </a:r>
          </a:p>
        </p:txBody>
      </p:sp>
      <p:sp>
        <p:nvSpPr>
          <p:cNvPr id="6" name="Slayt Numarası Yer Tutucusu 5">
            <a:extLst>
              <a:ext uri="{FF2B5EF4-FFF2-40B4-BE49-F238E27FC236}">
                <a16:creationId xmlns:a16="http://schemas.microsoft.com/office/drawing/2014/main" id="{4BB3AFCA-2E11-3242-89B8-AED137E401DD}"/>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93768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6005E0-1771-4747-B531-2F5B3837EF0C}" type="datetimeFigureOut">
              <a:rPr lang="tr-TR" smtClean="0"/>
              <a:t>29.04.2021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C7A143-325F-4415-AE28-81C1299E9DEA}" type="slidenum">
              <a:rPr lang="tr-TR" smtClean="0"/>
              <a:t>‹#›</a:t>
            </a:fld>
            <a:endParaRPr lang="tr-TR"/>
          </a:p>
        </p:txBody>
      </p:sp>
    </p:spTree>
    <p:extLst>
      <p:ext uri="{BB962C8B-B14F-4D97-AF65-F5344CB8AC3E}">
        <p14:creationId xmlns:p14="http://schemas.microsoft.com/office/powerpoint/2010/main" val="116976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4DD74B-8D67-7C4F-A40E-5ED927993ED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6867767-1E79-FB4C-A90E-5AC880B7B41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83BF5AD-5046-4846-A41E-4D51E1F3366C}"/>
              </a:ext>
            </a:extLst>
          </p:cNvPr>
          <p:cNvSpPr>
            <a:spLocks noGrp="1"/>
          </p:cNvSpPr>
          <p:nvPr>
            <p:ph type="dt" sz="half" idx="10"/>
          </p:nvPr>
        </p:nvSpPr>
        <p:spPr/>
        <p:txBody>
          <a:bodyPr/>
          <a:lstStyle/>
          <a:p>
            <a:r>
              <a:rPr lang="tr-TR" dirty="0"/>
              <a:t>28.09.2020</a:t>
            </a:r>
          </a:p>
        </p:txBody>
      </p:sp>
      <p:sp>
        <p:nvSpPr>
          <p:cNvPr id="5" name="Alt Bilgi Yer Tutucusu 4">
            <a:extLst>
              <a:ext uri="{FF2B5EF4-FFF2-40B4-BE49-F238E27FC236}">
                <a16:creationId xmlns:a16="http://schemas.microsoft.com/office/drawing/2014/main" id="{7756B946-9508-9F49-BCAF-051F718BF760}"/>
              </a:ext>
            </a:extLst>
          </p:cNvPr>
          <p:cNvSpPr>
            <a:spLocks noGrp="1"/>
          </p:cNvSpPr>
          <p:nvPr>
            <p:ph type="ftr" sz="quarter" idx="11"/>
          </p:nvPr>
        </p:nvSpPr>
        <p:spPr/>
        <p:txBody>
          <a:bodyPr/>
          <a:lstStyle/>
          <a:p>
            <a:r>
              <a:rPr lang="tr-TR" dirty="0"/>
              <a:t>KİD 620 –Görsel Kimlik Kılavuzu</a:t>
            </a:r>
          </a:p>
        </p:txBody>
      </p:sp>
      <p:sp>
        <p:nvSpPr>
          <p:cNvPr id="6" name="Slayt Numarası Yer Tutucusu 5">
            <a:extLst>
              <a:ext uri="{FF2B5EF4-FFF2-40B4-BE49-F238E27FC236}">
                <a16:creationId xmlns:a16="http://schemas.microsoft.com/office/drawing/2014/main" id="{77917803-1C07-744D-B98D-5A1C7AF3C83D}"/>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262788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285C46-E310-B041-9351-A4067E7472D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8FC4C8B-BC7A-5842-9D64-989165674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C30E744-16D4-EA4F-BA60-F89AD6B71543}"/>
              </a:ext>
            </a:extLst>
          </p:cNvPr>
          <p:cNvSpPr>
            <a:spLocks noGrp="1"/>
          </p:cNvSpPr>
          <p:nvPr>
            <p:ph type="dt" sz="half" idx="10"/>
          </p:nvPr>
        </p:nvSpPr>
        <p:spPr/>
        <p:txBody>
          <a:bodyPr/>
          <a:lstStyle/>
          <a:p>
            <a:r>
              <a:rPr lang="tr-TR"/>
              <a:t>28.09.2020</a:t>
            </a:r>
          </a:p>
        </p:txBody>
      </p:sp>
      <p:sp>
        <p:nvSpPr>
          <p:cNvPr id="5" name="Alt Bilgi Yer Tutucusu 4">
            <a:extLst>
              <a:ext uri="{FF2B5EF4-FFF2-40B4-BE49-F238E27FC236}">
                <a16:creationId xmlns:a16="http://schemas.microsoft.com/office/drawing/2014/main" id="{A27E490B-2698-0648-A418-9124F6238DCF}"/>
              </a:ext>
            </a:extLst>
          </p:cNvPr>
          <p:cNvSpPr>
            <a:spLocks noGrp="1"/>
          </p:cNvSpPr>
          <p:nvPr>
            <p:ph type="ftr" sz="quarter" idx="11"/>
          </p:nvPr>
        </p:nvSpPr>
        <p:spPr/>
        <p:txBody>
          <a:bodyPr/>
          <a:lstStyle/>
          <a:p>
            <a:r>
              <a:rPr lang="tr-TR" dirty="0"/>
              <a:t>KİD 620 –Görsel Kimlik Kılavuzu</a:t>
            </a:r>
          </a:p>
        </p:txBody>
      </p:sp>
      <p:sp>
        <p:nvSpPr>
          <p:cNvPr id="6" name="Slayt Numarası Yer Tutucusu 5">
            <a:extLst>
              <a:ext uri="{FF2B5EF4-FFF2-40B4-BE49-F238E27FC236}">
                <a16:creationId xmlns:a16="http://schemas.microsoft.com/office/drawing/2014/main" id="{ACAD227A-03E6-E044-B324-DB23AACE0CB6}"/>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89177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38721-0BBA-1C4F-B418-B908631338D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2AFAEB7-2ED2-CD4C-BDEF-BFD441CC50E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44F9A3F-067D-8B40-9FE4-D84985DA820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B007CF7-8C49-6343-9BA9-C71126829458}"/>
              </a:ext>
            </a:extLst>
          </p:cNvPr>
          <p:cNvSpPr>
            <a:spLocks noGrp="1"/>
          </p:cNvSpPr>
          <p:nvPr>
            <p:ph type="dt" sz="half" idx="10"/>
          </p:nvPr>
        </p:nvSpPr>
        <p:spPr/>
        <p:txBody>
          <a:bodyPr/>
          <a:lstStyle/>
          <a:p>
            <a:r>
              <a:rPr lang="tr-TR"/>
              <a:t>28.09.2020</a:t>
            </a:r>
          </a:p>
        </p:txBody>
      </p:sp>
      <p:sp>
        <p:nvSpPr>
          <p:cNvPr id="6" name="Alt Bilgi Yer Tutucusu 5">
            <a:extLst>
              <a:ext uri="{FF2B5EF4-FFF2-40B4-BE49-F238E27FC236}">
                <a16:creationId xmlns:a16="http://schemas.microsoft.com/office/drawing/2014/main" id="{FB8C2E6C-3E4A-504A-9DDD-F120780FF139}"/>
              </a:ext>
            </a:extLst>
          </p:cNvPr>
          <p:cNvSpPr>
            <a:spLocks noGrp="1"/>
          </p:cNvSpPr>
          <p:nvPr>
            <p:ph type="ftr" sz="quarter" idx="11"/>
          </p:nvPr>
        </p:nvSpPr>
        <p:spPr/>
        <p:txBody>
          <a:bodyPr/>
          <a:lstStyle/>
          <a:p>
            <a:r>
              <a:rPr lang="tr-TR" dirty="0"/>
              <a:t>KİD 620 –Görsel Kimlik Kılavuzu</a:t>
            </a:r>
          </a:p>
        </p:txBody>
      </p:sp>
      <p:sp>
        <p:nvSpPr>
          <p:cNvPr id="7" name="Slayt Numarası Yer Tutucusu 6">
            <a:extLst>
              <a:ext uri="{FF2B5EF4-FFF2-40B4-BE49-F238E27FC236}">
                <a16:creationId xmlns:a16="http://schemas.microsoft.com/office/drawing/2014/main" id="{52978699-6E10-6446-B6C8-982767F436C6}"/>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383331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F91A78-C054-F44A-AA80-00DCE80DF42B}"/>
              </a:ext>
            </a:extLst>
          </p:cNvPr>
          <p:cNvSpPr>
            <a:spLocks noGrp="1"/>
          </p:cNvSpPr>
          <p:nvPr>
            <p:ph type="title"/>
          </p:nvPr>
        </p:nvSpPr>
        <p:spPr>
          <a:xfrm>
            <a:off x="839788" y="886408"/>
            <a:ext cx="10515600" cy="804280"/>
          </a:xfrm>
        </p:spPr>
        <p:txBody>
          <a:body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71040944-9F69-C949-983C-13DC0AE3B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C15BA8-53C4-A64E-8E99-4E12AEF2EA5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E123063-C3CB-5644-9787-FEBEC6860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C1D3E4E-DC6A-E64C-BC2C-CF760678F9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A7B3210-1D44-9D47-ABF4-668809F49539}"/>
              </a:ext>
            </a:extLst>
          </p:cNvPr>
          <p:cNvSpPr>
            <a:spLocks noGrp="1"/>
          </p:cNvSpPr>
          <p:nvPr>
            <p:ph type="dt" sz="half" idx="10"/>
          </p:nvPr>
        </p:nvSpPr>
        <p:spPr/>
        <p:txBody>
          <a:bodyPr/>
          <a:lstStyle/>
          <a:p>
            <a:r>
              <a:rPr lang="tr-TR"/>
              <a:t>28.09.2020</a:t>
            </a:r>
          </a:p>
        </p:txBody>
      </p:sp>
      <p:sp>
        <p:nvSpPr>
          <p:cNvPr id="8" name="Alt Bilgi Yer Tutucusu 7">
            <a:extLst>
              <a:ext uri="{FF2B5EF4-FFF2-40B4-BE49-F238E27FC236}">
                <a16:creationId xmlns:a16="http://schemas.microsoft.com/office/drawing/2014/main" id="{AB836BB7-668C-CB46-AB21-54D34ECAA582}"/>
              </a:ext>
            </a:extLst>
          </p:cNvPr>
          <p:cNvSpPr>
            <a:spLocks noGrp="1"/>
          </p:cNvSpPr>
          <p:nvPr>
            <p:ph type="ftr" sz="quarter" idx="11"/>
          </p:nvPr>
        </p:nvSpPr>
        <p:spPr/>
        <p:txBody>
          <a:bodyPr/>
          <a:lstStyle/>
          <a:p>
            <a:r>
              <a:rPr lang="tr-TR" dirty="0"/>
              <a:t>KİD 620 –Görsel Kimlik Kılavuzu</a:t>
            </a:r>
          </a:p>
        </p:txBody>
      </p:sp>
      <p:sp>
        <p:nvSpPr>
          <p:cNvPr id="9" name="Slayt Numarası Yer Tutucusu 8">
            <a:extLst>
              <a:ext uri="{FF2B5EF4-FFF2-40B4-BE49-F238E27FC236}">
                <a16:creationId xmlns:a16="http://schemas.microsoft.com/office/drawing/2014/main" id="{35D5FE17-9613-B74E-B3CE-60F34496D0CC}"/>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207236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5C0A1A-C417-EB4C-8E27-59A64651088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2406B69-354A-5B4D-AB17-EC89F8414176}"/>
              </a:ext>
            </a:extLst>
          </p:cNvPr>
          <p:cNvSpPr>
            <a:spLocks noGrp="1"/>
          </p:cNvSpPr>
          <p:nvPr>
            <p:ph type="dt" sz="half" idx="10"/>
          </p:nvPr>
        </p:nvSpPr>
        <p:spPr/>
        <p:txBody>
          <a:bodyPr/>
          <a:lstStyle/>
          <a:p>
            <a:r>
              <a:rPr lang="tr-TR"/>
              <a:t>28.09.2020</a:t>
            </a:r>
          </a:p>
        </p:txBody>
      </p:sp>
      <p:sp>
        <p:nvSpPr>
          <p:cNvPr id="4" name="Alt Bilgi Yer Tutucusu 3">
            <a:extLst>
              <a:ext uri="{FF2B5EF4-FFF2-40B4-BE49-F238E27FC236}">
                <a16:creationId xmlns:a16="http://schemas.microsoft.com/office/drawing/2014/main" id="{681B7292-03D3-3B4B-8E6C-9415537E0CF0}"/>
              </a:ext>
            </a:extLst>
          </p:cNvPr>
          <p:cNvSpPr>
            <a:spLocks noGrp="1"/>
          </p:cNvSpPr>
          <p:nvPr>
            <p:ph type="ftr" sz="quarter" idx="11"/>
          </p:nvPr>
        </p:nvSpPr>
        <p:spPr/>
        <p:txBody>
          <a:bodyPr/>
          <a:lstStyle/>
          <a:p>
            <a:r>
              <a:rPr lang="tr-TR" dirty="0"/>
              <a:t>KİD 620 –Görsel Kimlik Kılavuzu</a:t>
            </a:r>
          </a:p>
        </p:txBody>
      </p:sp>
      <p:sp>
        <p:nvSpPr>
          <p:cNvPr id="5" name="Slayt Numarası Yer Tutucusu 4">
            <a:extLst>
              <a:ext uri="{FF2B5EF4-FFF2-40B4-BE49-F238E27FC236}">
                <a16:creationId xmlns:a16="http://schemas.microsoft.com/office/drawing/2014/main" id="{6ADEDC9C-D405-674A-8280-0DB01F6DF592}"/>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6891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3CC840B-19DB-674C-BE64-AE981003CAB7}"/>
              </a:ext>
            </a:extLst>
          </p:cNvPr>
          <p:cNvSpPr>
            <a:spLocks noGrp="1"/>
          </p:cNvSpPr>
          <p:nvPr>
            <p:ph type="dt" sz="half" idx="10"/>
          </p:nvPr>
        </p:nvSpPr>
        <p:spPr/>
        <p:txBody>
          <a:bodyPr/>
          <a:lstStyle/>
          <a:p>
            <a:r>
              <a:rPr lang="tr-TR"/>
              <a:t>28.09.2020</a:t>
            </a:r>
          </a:p>
        </p:txBody>
      </p:sp>
      <p:sp>
        <p:nvSpPr>
          <p:cNvPr id="3" name="Alt Bilgi Yer Tutucusu 2">
            <a:extLst>
              <a:ext uri="{FF2B5EF4-FFF2-40B4-BE49-F238E27FC236}">
                <a16:creationId xmlns:a16="http://schemas.microsoft.com/office/drawing/2014/main" id="{E12FACB4-87A7-CD4E-B7DB-939E86B92876}"/>
              </a:ext>
            </a:extLst>
          </p:cNvPr>
          <p:cNvSpPr>
            <a:spLocks noGrp="1"/>
          </p:cNvSpPr>
          <p:nvPr>
            <p:ph type="ftr" sz="quarter" idx="11"/>
          </p:nvPr>
        </p:nvSpPr>
        <p:spPr/>
        <p:txBody>
          <a:bodyPr/>
          <a:lstStyle/>
          <a:p>
            <a:r>
              <a:rPr lang="tr-TR" dirty="0"/>
              <a:t>KİD 620 –Görsel Kimlik Kılavuzu</a:t>
            </a:r>
          </a:p>
        </p:txBody>
      </p:sp>
      <p:sp>
        <p:nvSpPr>
          <p:cNvPr id="4" name="Slayt Numarası Yer Tutucusu 3">
            <a:extLst>
              <a:ext uri="{FF2B5EF4-FFF2-40B4-BE49-F238E27FC236}">
                <a16:creationId xmlns:a16="http://schemas.microsoft.com/office/drawing/2014/main" id="{50DA1D0C-2BF1-014F-8FAD-C39C9C3CC99B}"/>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38915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C3BF4-047E-2D4B-857C-8CB320422557}"/>
              </a:ext>
            </a:extLst>
          </p:cNvPr>
          <p:cNvSpPr>
            <a:spLocks noGrp="1"/>
          </p:cNvSpPr>
          <p:nvPr>
            <p:ph type="title"/>
          </p:nvPr>
        </p:nvSpPr>
        <p:spPr>
          <a:xfrm>
            <a:off x="839788" y="987424"/>
            <a:ext cx="3932237" cy="1069975"/>
          </a:xfrm>
        </p:spPr>
        <p:txBody>
          <a:bodyPr anchor="b">
            <a:normAutofit/>
          </a:bodyPr>
          <a:lstStyle>
            <a:lvl1pPr>
              <a:defRPr sz="2800"/>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A5206EBE-8460-224F-8C36-0DA21F2EF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B5A6CD7-AE3C-F94B-8E89-813B0B80D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9B268A-FA27-C14A-BB53-421950C3C1AC}"/>
              </a:ext>
            </a:extLst>
          </p:cNvPr>
          <p:cNvSpPr>
            <a:spLocks noGrp="1"/>
          </p:cNvSpPr>
          <p:nvPr>
            <p:ph type="dt" sz="half" idx="10"/>
          </p:nvPr>
        </p:nvSpPr>
        <p:spPr/>
        <p:txBody>
          <a:bodyPr/>
          <a:lstStyle/>
          <a:p>
            <a:r>
              <a:rPr lang="tr-TR"/>
              <a:t>28.09.2020</a:t>
            </a:r>
          </a:p>
        </p:txBody>
      </p:sp>
      <p:sp>
        <p:nvSpPr>
          <p:cNvPr id="6" name="Alt Bilgi Yer Tutucusu 5">
            <a:extLst>
              <a:ext uri="{FF2B5EF4-FFF2-40B4-BE49-F238E27FC236}">
                <a16:creationId xmlns:a16="http://schemas.microsoft.com/office/drawing/2014/main" id="{6E3DA51E-270D-1840-A1A2-832499BB5FE5}"/>
              </a:ext>
            </a:extLst>
          </p:cNvPr>
          <p:cNvSpPr>
            <a:spLocks noGrp="1"/>
          </p:cNvSpPr>
          <p:nvPr>
            <p:ph type="ftr" sz="quarter" idx="11"/>
          </p:nvPr>
        </p:nvSpPr>
        <p:spPr/>
        <p:txBody>
          <a:bodyPr/>
          <a:lstStyle/>
          <a:p>
            <a:r>
              <a:rPr lang="tr-TR" dirty="0"/>
              <a:t>KİD 620 –Görsel Kimlik Kılavuzu</a:t>
            </a:r>
          </a:p>
        </p:txBody>
      </p:sp>
      <p:sp>
        <p:nvSpPr>
          <p:cNvPr id="7" name="Slayt Numarası Yer Tutucusu 6">
            <a:extLst>
              <a:ext uri="{FF2B5EF4-FFF2-40B4-BE49-F238E27FC236}">
                <a16:creationId xmlns:a16="http://schemas.microsoft.com/office/drawing/2014/main" id="{05442466-B09E-CE49-BB01-D69CB25000D1}"/>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87212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F83C5E-7121-E748-91B9-3F83C277B799}"/>
              </a:ext>
            </a:extLst>
          </p:cNvPr>
          <p:cNvSpPr>
            <a:spLocks noGrp="1"/>
          </p:cNvSpPr>
          <p:nvPr>
            <p:ph type="title"/>
          </p:nvPr>
        </p:nvSpPr>
        <p:spPr>
          <a:xfrm>
            <a:off x="839788" y="987424"/>
            <a:ext cx="3932237" cy="1069975"/>
          </a:xfrm>
        </p:spPr>
        <p:txBody>
          <a:bodyPr anchor="b">
            <a:normAutofit/>
          </a:bodyPr>
          <a:lstStyle>
            <a:lvl1pPr>
              <a:defRPr sz="2800"/>
            </a:lvl1pPr>
          </a:lstStyle>
          <a:p>
            <a:r>
              <a:rPr lang="tr-TR" dirty="0"/>
              <a:t>Asıl başlık stilini düzenlemek için tıklayın</a:t>
            </a:r>
          </a:p>
        </p:txBody>
      </p:sp>
      <p:sp>
        <p:nvSpPr>
          <p:cNvPr id="3" name="Resim Yer Tutucusu 2">
            <a:extLst>
              <a:ext uri="{FF2B5EF4-FFF2-40B4-BE49-F238E27FC236}">
                <a16:creationId xmlns:a16="http://schemas.microsoft.com/office/drawing/2014/main" id="{EADB7585-15C5-6E4D-AB30-FE73B816B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B64E1E2-B6C8-D14D-8B52-5E934D62C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4217BD9-09D9-0847-9903-B5FC6D6D8169}"/>
              </a:ext>
            </a:extLst>
          </p:cNvPr>
          <p:cNvSpPr>
            <a:spLocks noGrp="1"/>
          </p:cNvSpPr>
          <p:nvPr>
            <p:ph type="dt" sz="half" idx="10"/>
          </p:nvPr>
        </p:nvSpPr>
        <p:spPr/>
        <p:txBody>
          <a:bodyPr/>
          <a:lstStyle/>
          <a:p>
            <a:r>
              <a:rPr lang="tr-TR"/>
              <a:t>28.09.2020</a:t>
            </a:r>
          </a:p>
        </p:txBody>
      </p:sp>
      <p:sp>
        <p:nvSpPr>
          <p:cNvPr id="6" name="Alt Bilgi Yer Tutucusu 5">
            <a:extLst>
              <a:ext uri="{FF2B5EF4-FFF2-40B4-BE49-F238E27FC236}">
                <a16:creationId xmlns:a16="http://schemas.microsoft.com/office/drawing/2014/main" id="{459A86B8-CF4D-9E46-A4CE-DE7C36AC9F37}"/>
              </a:ext>
            </a:extLst>
          </p:cNvPr>
          <p:cNvSpPr>
            <a:spLocks noGrp="1"/>
          </p:cNvSpPr>
          <p:nvPr>
            <p:ph type="ftr" sz="quarter" idx="11"/>
          </p:nvPr>
        </p:nvSpPr>
        <p:spPr/>
        <p:txBody>
          <a:bodyPr/>
          <a:lstStyle/>
          <a:p>
            <a:r>
              <a:rPr lang="tr-TR" dirty="0"/>
              <a:t>KİD 620 –Görsel Kimlik Kılavuzu</a:t>
            </a:r>
          </a:p>
        </p:txBody>
      </p:sp>
      <p:sp>
        <p:nvSpPr>
          <p:cNvPr id="7" name="Slayt Numarası Yer Tutucusu 6">
            <a:extLst>
              <a:ext uri="{FF2B5EF4-FFF2-40B4-BE49-F238E27FC236}">
                <a16:creationId xmlns:a16="http://schemas.microsoft.com/office/drawing/2014/main" id="{CA56D009-5E25-4B4A-949C-9C5B2D8B5189}"/>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23475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E96E16A-A0BE-F847-A472-BA783A436DBC}"/>
              </a:ext>
            </a:extLst>
          </p:cNvPr>
          <p:cNvSpPr>
            <a:spLocks noGrp="1"/>
          </p:cNvSpPr>
          <p:nvPr>
            <p:ph type="title"/>
          </p:nvPr>
        </p:nvSpPr>
        <p:spPr>
          <a:xfrm>
            <a:off x="838200" y="897924"/>
            <a:ext cx="10515600" cy="792764"/>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C28368-8F4B-A549-A46E-071E43FB6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8B4AAA90-01A4-CC4C-88BB-2C104D9540C2}"/>
              </a:ext>
            </a:extLst>
          </p:cNvPr>
          <p:cNvSpPr>
            <a:spLocks noGrp="1"/>
          </p:cNvSpPr>
          <p:nvPr>
            <p:ph type="dt" sz="half" idx="2"/>
          </p:nvPr>
        </p:nvSpPr>
        <p:spPr>
          <a:xfrm>
            <a:off x="838200" y="6356350"/>
            <a:ext cx="1438469"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tr-TR" dirty="0"/>
              <a:t>28.09.2020</a:t>
            </a:r>
          </a:p>
        </p:txBody>
      </p:sp>
      <p:sp>
        <p:nvSpPr>
          <p:cNvPr id="5" name="Alt Bilgi Yer Tutucusu 4">
            <a:extLst>
              <a:ext uri="{FF2B5EF4-FFF2-40B4-BE49-F238E27FC236}">
                <a16:creationId xmlns:a16="http://schemas.microsoft.com/office/drawing/2014/main" id="{68733454-1A69-8343-A6A6-DF8F8152ECD2}"/>
              </a:ext>
            </a:extLst>
          </p:cNvPr>
          <p:cNvSpPr>
            <a:spLocks noGrp="1"/>
          </p:cNvSpPr>
          <p:nvPr>
            <p:ph type="ftr" sz="quarter" idx="3"/>
          </p:nvPr>
        </p:nvSpPr>
        <p:spPr>
          <a:xfrm>
            <a:off x="2500604" y="6356350"/>
            <a:ext cx="8257592"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tr-TR" dirty="0"/>
              <a:t>KİD 620 –Görsel Kimlik Kılavuzu</a:t>
            </a:r>
          </a:p>
        </p:txBody>
      </p:sp>
      <p:sp>
        <p:nvSpPr>
          <p:cNvPr id="6" name="Slayt Numarası Yer Tutucusu 5">
            <a:extLst>
              <a:ext uri="{FF2B5EF4-FFF2-40B4-BE49-F238E27FC236}">
                <a16:creationId xmlns:a16="http://schemas.microsoft.com/office/drawing/2014/main" id="{2D6F0A88-6574-074D-9593-4D17EDD695A6}"/>
              </a:ext>
            </a:extLst>
          </p:cNvPr>
          <p:cNvSpPr>
            <a:spLocks noGrp="1"/>
          </p:cNvSpPr>
          <p:nvPr>
            <p:ph type="sldNum" sz="quarter" idx="4"/>
          </p:nvPr>
        </p:nvSpPr>
        <p:spPr>
          <a:xfrm>
            <a:off x="10944808" y="6356350"/>
            <a:ext cx="408992"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50F4E6BD-4CAD-3E44-B214-2CFB9D00E5E7}" type="slidenum">
              <a:rPr lang="tr-TR" smtClean="0"/>
              <a:pPr/>
              <a:t>‹#›</a:t>
            </a:fld>
            <a:endParaRPr lang="tr-TR" dirty="0"/>
          </a:p>
        </p:txBody>
      </p:sp>
      <p:cxnSp>
        <p:nvCxnSpPr>
          <p:cNvPr id="7" name="Düz Bağlayıcı 6">
            <a:extLst>
              <a:ext uri="{FF2B5EF4-FFF2-40B4-BE49-F238E27FC236}">
                <a16:creationId xmlns:a16="http://schemas.microsoft.com/office/drawing/2014/main" id="{84DA3CEB-A4D8-7948-9AB0-A7CC0CE19F4C}"/>
              </a:ext>
            </a:extLst>
          </p:cNvPr>
          <p:cNvCxnSpPr>
            <a:cxnSpLocks/>
          </p:cNvCxnSpPr>
          <p:nvPr userDrawn="1"/>
        </p:nvCxnSpPr>
        <p:spPr>
          <a:xfrm>
            <a:off x="4208106" y="586338"/>
            <a:ext cx="715909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C0E5A012-2939-D141-8D23-592AE5C7C125}"/>
              </a:ext>
            </a:extLst>
          </p:cNvPr>
          <p:cNvPicPr>
            <a:picLocks noChangeAspect="1"/>
          </p:cNvPicPr>
          <p:nvPr userDrawn="1"/>
        </p:nvPicPr>
        <p:blipFill>
          <a:blip r:embed="rId14"/>
          <a:stretch>
            <a:fillRect/>
          </a:stretch>
        </p:blipFill>
        <p:spPr>
          <a:xfrm>
            <a:off x="526518" y="126419"/>
            <a:ext cx="610521" cy="610521"/>
          </a:xfrm>
          <a:prstGeom prst="rect">
            <a:avLst/>
          </a:prstGeom>
        </p:spPr>
      </p:pic>
      <p:sp>
        <p:nvSpPr>
          <p:cNvPr id="10" name="Dikdörtgen 9"/>
          <p:cNvSpPr/>
          <p:nvPr userDrawn="1"/>
        </p:nvSpPr>
        <p:spPr>
          <a:xfrm>
            <a:off x="1154644" y="217192"/>
            <a:ext cx="6096000" cy="400110"/>
          </a:xfrm>
          <a:prstGeom prst="rect">
            <a:avLst/>
          </a:prstGeom>
        </p:spPr>
        <p:txBody>
          <a:bodyPr>
            <a:spAutoFit/>
          </a:bodyPr>
          <a:lstStyle/>
          <a:p>
            <a:pPr algn="l"/>
            <a:r>
              <a:rPr lang="tr-TR" sz="1000" b="0" dirty="0">
                <a:solidFill>
                  <a:schemeClr val="bg1">
                    <a:lumMod val="50000"/>
                  </a:schemeClr>
                </a:solidFill>
                <a:latin typeface="Times New Roman" panose="02020603050405020304" pitchFamily="18" charset="0"/>
                <a:cs typeface="Times New Roman" panose="02020603050405020304" pitchFamily="18" charset="0"/>
              </a:rPr>
              <a:t>VETERİNER FAKÜLTESİ</a:t>
            </a:r>
          </a:p>
          <a:p>
            <a:pPr algn="l"/>
            <a:r>
              <a:rPr lang="tr-TR" sz="1000" b="0" dirty="0" err="1">
                <a:solidFill>
                  <a:schemeClr val="bg1">
                    <a:lumMod val="50000"/>
                  </a:schemeClr>
                </a:solidFill>
                <a:latin typeface="Times New Roman" panose="02020603050405020304" pitchFamily="18" charset="0"/>
                <a:cs typeface="Times New Roman" panose="02020603050405020304" pitchFamily="18" charset="0"/>
              </a:rPr>
              <a:t>Faculty</a:t>
            </a:r>
            <a:r>
              <a:rPr lang="tr-TR" sz="1000" b="0" dirty="0">
                <a:solidFill>
                  <a:schemeClr val="bg1">
                    <a:lumMod val="50000"/>
                  </a:schemeClr>
                </a:solidFill>
                <a:latin typeface="Times New Roman" panose="02020603050405020304" pitchFamily="18" charset="0"/>
                <a:cs typeface="Times New Roman" panose="02020603050405020304" pitchFamily="18" charset="0"/>
              </a:rPr>
              <a:t> of </a:t>
            </a:r>
            <a:r>
              <a:rPr lang="tr-TR" sz="1000" b="0" dirty="0" err="1">
                <a:solidFill>
                  <a:schemeClr val="bg1">
                    <a:lumMod val="50000"/>
                  </a:schemeClr>
                </a:solidFill>
                <a:latin typeface="Times New Roman" panose="02020603050405020304" pitchFamily="18" charset="0"/>
                <a:cs typeface="Times New Roman" panose="02020603050405020304" pitchFamily="18" charset="0"/>
              </a:rPr>
              <a:t>Veterinary</a:t>
            </a:r>
            <a:endParaRPr lang="tr-TR" sz="1000" b="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318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988542" y="1840491"/>
            <a:ext cx="10615252" cy="2793292"/>
          </a:xfrm>
        </p:spPr>
        <p:txBody>
          <a:bodyPr/>
          <a:lstStyle/>
          <a:p>
            <a:pPr algn="ctr"/>
            <a:r>
              <a:rPr lang="tr-TR" dirty="0"/>
              <a:t>HORMONLAR ve METABOLİZMASI</a:t>
            </a:r>
          </a:p>
        </p:txBody>
      </p:sp>
      <p:sp>
        <p:nvSpPr>
          <p:cNvPr id="5" name="Alt Başlık 4"/>
          <p:cNvSpPr>
            <a:spLocks noGrp="1"/>
          </p:cNvSpPr>
          <p:nvPr>
            <p:ph type="subTitle" idx="1"/>
          </p:nvPr>
        </p:nvSpPr>
        <p:spPr/>
        <p:txBody>
          <a:bodyPr>
            <a:normAutofit/>
          </a:bodyPr>
          <a:lstStyle/>
          <a:p>
            <a:pPr>
              <a:lnSpc>
                <a:spcPct val="120000"/>
              </a:lnSpc>
            </a:pPr>
            <a:r>
              <a:rPr lang="tr-TR" dirty="0">
                <a:solidFill>
                  <a:srgbClr val="1E1162"/>
                </a:solidFill>
              </a:rPr>
              <a:t>Dersin Adı: Biyokimya II– Hormonlar ve Metabolizmaları</a:t>
            </a:r>
            <a:endParaRPr lang="tr-TR" dirty="0">
              <a:solidFill>
                <a:srgbClr val="1E1162"/>
              </a:solidFill>
              <a:latin typeface="Times New Roman" panose="02020603050405020304" pitchFamily="18" charset="0"/>
              <a:cs typeface="Times New Roman" panose="02020603050405020304" pitchFamily="18" charset="0"/>
            </a:endParaRPr>
          </a:p>
          <a:p>
            <a:pPr>
              <a:lnSpc>
                <a:spcPct val="110000"/>
              </a:lnSpc>
              <a:spcBef>
                <a:spcPts val="600"/>
              </a:spcBef>
            </a:pPr>
            <a:r>
              <a:rPr lang="tr-TR" dirty="0">
                <a:solidFill>
                  <a:srgbClr val="1E1162"/>
                </a:solidFill>
                <a:latin typeface="Times New Roman" panose="02020603050405020304" pitchFamily="18" charset="0"/>
                <a:cs typeface="Times New Roman" panose="02020603050405020304" pitchFamily="18" charset="0"/>
              </a:rPr>
              <a:t>Dersin Hocası: </a:t>
            </a:r>
            <a:r>
              <a:rPr lang="tr-TR" dirty="0">
                <a:solidFill>
                  <a:srgbClr val="1E1162"/>
                </a:solidFill>
              </a:rPr>
              <a:t>Doç</a:t>
            </a:r>
            <a:r>
              <a:rPr lang="tr-TR" dirty="0">
                <a:solidFill>
                  <a:srgbClr val="1E1162"/>
                </a:solidFill>
                <a:latin typeface="Times New Roman" panose="02020603050405020304" pitchFamily="18" charset="0"/>
                <a:cs typeface="Times New Roman" panose="02020603050405020304" pitchFamily="18" charset="0"/>
              </a:rPr>
              <a:t>. Dr. Betül Apaydın Yıldırım</a:t>
            </a:r>
          </a:p>
        </p:txBody>
      </p:sp>
      <p:sp>
        <p:nvSpPr>
          <p:cNvPr id="6" name="Alt Başlık 2">
            <a:extLst>
              <a:ext uri="{FF2B5EF4-FFF2-40B4-BE49-F238E27FC236}">
                <a16:creationId xmlns:a16="http://schemas.microsoft.com/office/drawing/2014/main" id="{1C42A7E1-4275-024A-8631-43CFA2748EDF}"/>
              </a:ext>
            </a:extLst>
          </p:cNvPr>
          <p:cNvSpPr txBox="1">
            <a:spLocks/>
          </p:cNvSpPr>
          <p:nvPr/>
        </p:nvSpPr>
        <p:spPr>
          <a:xfrm>
            <a:off x="2209799" y="864973"/>
            <a:ext cx="8809653" cy="8482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dirty="0">
                <a:solidFill>
                  <a:schemeClr val="bg1"/>
                </a:solidFill>
                <a:latin typeface="Times New Roman" panose="02020603050405020304" pitchFamily="18" charset="0"/>
                <a:cs typeface="Times New Roman" panose="02020603050405020304" pitchFamily="18" charset="0"/>
              </a:rPr>
              <a:t>VETERİNER FAKÜLTESİ</a:t>
            </a:r>
          </a:p>
          <a:p>
            <a:pPr algn="l"/>
            <a:r>
              <a:rPr lang="tr-TR" dirty="0" err="1">
                <a:solidFill>
                  <a:schemeClr val="bg1"/>
                </a:solidFill>
                <a:latin typeface="Times New Roman" panose="02020603050405020304" pitchFamily="18" charset="0"/>
                <a:cs typeface="Times New Roman" panose="02020603050405020304" pitchFamily="18" charset="0"/>
              </a:rPr>
              <a:t>Faculty</a:t>
            </a:r>
            <a:r>
              <a:rPr lang="tr-TR" dirty="0">
                <a:solidFill>
                  <a:schemeClr val="bg1"/>
                </a:solidFill>
                <a:latin typeface="Times New Roman" panose="02020603050405020304" pitchFamily="18" charset="0"/>
                <a:cs typeface="Times New Roman" panose="02020603050405020304" pitchFamily="18" charset="0"/>
              </a:rPr>
              <a:t> of </a:t>
            </a:r>
            <a:r>
              <a:rPr lang="tr-TR" dirty="0" err="1">
                <a:solidFill>
                  <a:schemeClr val="bg1"/>
                </a:solidFill>
                <a:latin typeface="Times New Roman" panose="02020603050405020304" pitchFamily="18" charset="0"/>
                <a:cs typeface="Times New Roman" panose="02020603050405020304" pitchFamily="18" charset="0"/>
              </a:rPr>
              <a:t>Veterinary</a:t>
            </a:r>
            <a:r>
              <a:rPr lang="tr-TR"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103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A36FB4E3-3DAC-A74D-863C-42FCDF5F9B21}"/>
              </a:ext>
            </a:extLst>
          </p:cNvPr>
          <p:cNvSpPr>
            <a:spLocks noGrp="1" noChangeArrowheads="1"/>
          </p:cNvSpPr>
          <p:nvPr>
            <p:ph type="body" idx="1"/>
          </p:nvPr>
        </p:nvSpPr>
        <p:spPr/>
        <p:txBody>
          <a:bodyPr/>
          <a:lstStyle/>
          <a:p>
            <a:r>
              <a:rPr lang="tr-TR" altLang="tr-TR"/>
              <a:t>Hormonlar çok küçük miktarlarda sentezlenirler ve hemen kana verilirler, bazı hormonlar ise prohormon halinde sentezlenirler daha sonra aktif hormon haline dönüşürler. Sentezlenen hormonların depolanması olmamaktadır fakat bazı hormonlar çok kısa süreli olarak depolanabilirler bu süre en fazla 24 saati kapsar.</a:t>
            </a:r>
          </a:p>
        </p:txBody>
      </p:sp>
    </p:spTree>
    <p:extLst>
      <p:ext uri="{BB962C8B-B14F-4D97-AF65-F5344CB8AC3E}">
        <p14:creationId xmlns:p14="http://schemas.microsoft.com/office/powerpoint/2010/main" val="27372925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33472666-6AA0-6E4A-9FE9-FC6C6016B6C8}"/>
              </a:ext>
            </a:extLst>
          </p:cNvPr>
          <p:cNvSpPr>
            <a:spLocks noGrp="1" noChangeArrowheads="1"/>
          </p:cNvSpPr>
          <p:nvPr>
            <p:ph type="body" idx="1"/>
          </p:nvPr>
        </p:nvSpPr>
        <p:spPr/>
        <p:txBody>
          <a:bodyPr/>
          <a:lstStyle/>
          <a:p>
            <a:r>
              <a:rPr lang="tr-TR" altLang="tr-TR"/>
              <a:t>Nörohipofiz hormonları:</a:t>
            </a:r>
          </a:p>
          <a:p>
            <a:r>
              <a:rPr lang="tr-TR" altLang="tr-TR" b="1"/>
              <a:t>ADH(vazopresin) ve oksitosin</a:t>
            </a:r>
            <a:r>
              <a:rPr lang="tr-TR" altLang="tr-TR"/>
              <a:t>. Aslında bu iki hormon hipotalamusta sentezleniyor. Sentezlendikten sonra bu iki hormon hipofiz arka lobuna taşınıyor ve buradan etkisini gösteriyor. Etki gösterdiği yer dikkate alınarak arka lob hormonlar olarak değerlendiriliyor.</a:t>
            </a:r>
          </a:p>
        </p:txBody>
      </p:sp>
    </p:spTree>
    <p:extLst>
      <p:ext uri="{BB962C8B-B14F-4D97-AF65-F5344CB8AC3E}">
        <p14:creationId xmlns:p14="http://schemas.microsoft.com/office/powerpoint/2010/main" val="39142336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E270B26B-9809-154D-BCA4-9B18411B4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1753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6C5DD460-E26C-0346-A708-6EDC89FFD3A4}"/>
              </a:ext>
            </a:extLst>
          </p:cNvPr>
          <p:cNvSpPr>
            <a:spLocks noGrp="1" noChangeArrowheads="1"/>
          </p:cNvSpPr>
          <p:nvPr>
            <p:ph type="body" idx="1"/>
          </p:nvPr>
        </p:nvSpPr>
        <p:spPr/>
        <p:txBody>
          <a:bodyPr/>
          <a:lstStyle/>
          <a:p>
            <a:pPr>
              <a:lnSpc>
                <a:spcPct val="80000"/>
              </a:lnSpc>
            </a:pPr>
            <a:r>
              <a:rPr lang="tr-TR" altLang="tr-TR" b="1"/>
              <a:t>ADH (vazopresin):</a:t>
            </a:r>
            <a:r>
              <a:rPr lang="tr-TR" altLang="tr-TR"/>
              <a:t> Dokuz amino asitten kurulu bir hormondur, kuşlarda vazotosin halinde bulunur. </a:t>
            </a:r>
            <a:r>
              <a:rPr lang="tr-TR" altLang="tr-TR" b="1"/>
              <a:t>Mineralkortikoidlerle beraber</a:t>
            </a:r>
            <a:r>
              <a:rPr lang="tr-TR" altLang="tr-TR"/>
              <a:t> organizmanın su ve elektrolit dengesini düzenler. Hormonun değişik nedenlerle noksanlığı durumlarında (noksanlığa bağlı olarak böbrek tübüllerinden geri emilim olmaz) düşük yoğunluklu bol miktarda idrar atılımı olur ki buna diabetes insipidus (yalancı şeker hastalığı) diyoruz. Adrenalinden daha zayıf fakat daha uzun süreli vazokonstrüksiyon yaparak kan basıncını artırır.</a:t>
            </a:r>
          </a:p>
        </p:txBody>
      </p:sp>
    </p:spTree>
    <p:extLst>
      <p:ext uri="{BB962C8B-B14F-4D97-AF65-F5344CB8AC3E}">
        <p14:creationId xmlns:p14="http://schemas.microsoft.com/office/powerpoint/2010/main" val="17616788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E9ABAE3-D4A1-6146-8C10-AE389BF30089}"/>
              </a:ext>
            </a:extLst>
          </p:cNvPr>
          <p:cNvSpPr>
            <a:spLocks noGrp="1" noChangeArrowheads="1"/>
          </p:cNvSpPr>
          <p:nvPr>
            <p:ph type="body" idx="1"/>
          </p:nvPr>
        </p:nvSpPr>
        <p:spPr>
          <a:xfrm>
            <a:off x="1981200" y="765175"/>
            <a:ext cx="8229600" cy="5360988"/>
          </a:xfrm>
        </p:spPr>
        <p:txBody>
          <a:bodyPr/>
          <a:lstStyle/>
          <a:p>
            <a:pPr>
              <a:lnSpc>
                <a:spcPct val="80000"/>
              </a:lnSpc>
            </a:pPr>
            <a:r>
              <a:rPr lang="tr-TR" altLang="tr-TR" b="1"/>
              <a:t>Su zehirlenmesi:</a:t>
            </a:r>
            <a:r>
              <a:rPr lang="tr-TR" altLang="tr-TR"/>
              <a:t> Herhangi bir nedenle kanın ozmotik basıncı düşerse vazopresin salınımında bozukluğa neden olur ve hormonun boşaltımı sınırlanır. Fazla miktarda dilüe idrar atılır, bu da kanın ozmotik basıncını arttırır, artan ozmotik basınca bağlı olarak vazopresin sentezi ve salınımı uyarılır. Artan vazopresin miktarı suyun tutulmasına neden olur. Bir taraftan fazla miktarda su içilirken diğer taraftan suyun tutulmasına bağlı olarak kan plazması yoğunluğunu kaybeder ve eritrositlere su girmesine, şişmesine (plazmoliz) ve patlamasına neden olur. Tüm bu olaylar zincirine su zehirlenmesi ismini veriyoruz.</a:t>
            </a:r>
          </a:p>
        </p:txBody>
      </p:sp>
    </p:spTree>
    <p:extLst>
      <p:ext uri="{BB962C8B-B14F-4D97-AF65-F5344CB8AC3E}">
        <p14:creationId xmlns:p14="http://schemas.microsoft.com/office/powerpoint/2010/main" val="29497099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6D07DFF0-C5AF-C44D-99F9-CCF68F383925}"/>
              </a:ext>
            </a:extLst>
          </p:cNvPr>
          <p:cNvSpPr>
            <a:spLocks noGrp="1" noChangeArrowheads="1"/>
          </p:cNvSpPr>
          <p:nvPr>
            <p:ph type="body" idx="1"/>
          </p:nvPr>
        </p:nvSpPr>
        <p:spPr/>
        <p:txBody>
          <a:bodyPr/>
          <a:lstStyle/>
          <a:p>
            <a:pPr>
              <a:lnSpc>
                <a:spcPct val="90000"/>
              </a:lnSpc>
            </a:pPr>
            <a:r>
              <a:rPr lang="tr-TR" altLang="tr-TR" b="1"/>
              <a:t>Oksitosin:</a:t>
            </a:r>
            <a:r>
              <a:rPr lang="tr-TR" altLang="tr-TR"/>
              <a:t> Bu hormonda vazopresin gibi dokuz amino asitten kurulu bir hormondur. Uterusa kontraksiyon yaptırır, memelerden sütün boşaltılmasını uyarır ve kan basıncını düşürür. Östrojenler uterusun oksitosine duyarlılığını inhibe eder, progesteron ise arttırır. Gebelik boyunca progesteron en üst düzeylerde bulunur, gebeliğin sonuna doğru progesteron miktarı azalır ve uterus oksitosine duyarlı hale gelir ve uterusa kontraksiyon yaptırarak doğumu gerçekleştirir.</a:t>
            </a:r>
          </a:p>
        </p:txBody>
      </p:sp>
    </p:spTree>
    <p:extLst>
      <p:ext uri="{BB962C8B-B14F-4D97-AF65-F5344CB8AC3E}">
        <p14:creationId xmlns:p14="http://schemas.microsoft.com/office/powerpoint/2010/main" val="9171547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03C0EE5-6404-1545-9E58-C9C6C70C8E03}"/>
              </a:ext>
            </a:extLst>
          </p:cNvPr>
          <p:cNvSpPr>
            <a:spLocks noGrp="1" noChangeArrowheads="1"/>
          </p:cNvSpPr>
          <p:nvPr>
            <p:ph type="ctrTitle"/>
          </p:nvPr>
        </p:nvSpPr>
        <p:spPr>
          <a:xfrm>
            <a:off x="2209800" y="2130426"/>
            <a:ext cx="7772400" cy="1470025"/>
          </a:xfrm>
        </p:spPr>
        <p:txBody>
          <a:bodyPr anchor="ctr">
            <a:normAutofit fontScale="90000"/>
          </a:bodyPr>
          <a:lstStyle/>
          <a:p>
            <a:r>
              <a:rPr lang="tr-TR" altLang="tr-TR" sz="4000"/>
              <a:t>Kalsiyum ve fosfor metabolizmasını düzenleyen hormonlar</a:t>
            </a:r>
          </a:p>
        </p:txBody>
      </p:sp>
    </p:spTree>
    <p:extLst>
      <p:ext uri="{BB962C8B-B14F-4D97-AF65-F5344CB8AC3E}">
        <p14:creationId xmlns:p14="http://schemas.microsoft.com/office/powerpoint/2010/main" val="39751205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FCDBF3F-3DE8-6F42-B00F-565CADDB4876}"/>
              </a:ext>
            </a:extLst>
          </p:cNvPr>
          <p:cNvSpPr>
            <a:spLocks noGrp="1" noChangeArrowheads="1"/>
          </p:cNvSpPr>
          <p:nvPr>
            <p:ph type="body" idx="1"/>
          </p:nvPr>
        </p:nvSpPr>
        <p:spPr/>
        <p:txBody>
          <a:bodyPr/>
          <a:lstStyle/>
          <a:p>
            <a:r>
              <a:rPr lang="tr-TR" altLang="tr-TR"/>
              <a:t>Bu grupta parathormon, kalsitonin ve 1,25 dihidroksikolekalsiferol (kalsitrol) bulunmaktadır.</a:t>
            </a:r>
          </a:p>
        </p:txBody>
      </p:sp>
    </p:spTree>
    <p:extLst>
      <p:ext uri="{BB962C8B-B14F-4D97-AF65-F5344CB8AC3E}">
        <p14:creationId xmlns:p14="http://schemas.microsoft.com/office/powerpoint/2010/main" val="18868251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B48EA6D-49E7-3F4D-8F23-8941D9CE593F}"/>
              </a:ext>
            </a:extLst>
          </p:cNvPr>
          <p:cNvSpPr>
            <a:spLocks noGrp="1" noChangeArrowheads="1"/>
          </p:cNvSpPr>
          <p:nvPr>
            <p:ph type="body" idx="1"/>
          </p:nvPr>
        </p:nvSpPr>
        <p:spPr>
          <a:xfrm>
            <a:off x="893804" y="1149178"/>
            <a:ext cx="10758617" cy="3768811"/>
          </a:xfrm>
        </p:spPr>
        <p:txBody>
          <a:bodyPr/>
          <a:lstStyle/>
          <a:p>
            <a:endParaRPr lang="tr-TR" altLang="tr-TR" b="1" dirty="0"/>
          </a:p>
          <a:p>
            <a:pPr algn="just"/>
            <a:r>
              <a:rPr lang="tr-TR" altLang="tr-TR" b="1" dirty="0" err="1"/>
              <a:t>Parathormon</a:t>
            </a:r>
            <a:r>
              <a:rPr lang="tr-TR" altLang="tr-TR" b="1" dirty="0"/>
              <a:t>:</a:t>
            </a:r>
            <a:r>
              <a:rPr lang="tr-TR" altLang="tr-TR" dirty="0"/>
              <a:t> </a:t>
            </a:r>
            <a:r>
              <a:rPr lang="tr-TR" altLang="tr-TR" dirty="0" err="1"/>
              <a:t>Paratiroid</a:t>
            </a:r>
            <a:r>
              <a:rPr lang="tr-TR" altLang="tr-TR" dirty="0"/>
              <a:t> bezinden salgılanır. Serum iyonize </a:t>
            </a:r>
            <a:r>
              <a:rPr lang="tr-TR" altLang="tr-TR" dirty="0" err="1"/>
              <a:t>Ca</a:t>
            </a:r>
            <a:r>
              <a:rPr lang="tr-TR" altLang="tr-TR" dirty="0"/>
              <a:t> düzeyini arttırır, bu etkisini böbreklerden </a:t>
            </a:r>
            <a:r>
              <a:rPr lang="tr-TR" altLang="tr-TR" dirty="0" err="1"/>
              <a:t>Ca</a:t>
            </a:r>
            <a:r>
              <a:rPr lang="tr-TR" altLang="tr-TR" dirty="0"/>
              <a:t> geri emilimini ve kemiklerden fosfor ile bikarbonatın </a:t>
            </a:r>
            <a:r>
              <a:rPr lang="tr-TR" altLang="tr-TR" dirty="0" err="1"/>
              <a:t>mobilizasyonunu</a:t>
            </a:r>
            <a:r>
              <a:rPr lang="tr-TR" altLang="tr-TR" dirty="0"/>
              <a:t> arttırarak gösterir ve P ile HCO3’ un böbreklerden atılımını </a:t>
            </a:r>
            <a:r>
              <a:rPr lang="tr-TR" altLang="tr-TR" dirty="0" err="1"/>
              <a:t>stimüle</a:t>
            </a:r>
            <a:r>
              <a:rPr lang="tr-TR" altLang="tr-TR" dirty="0"/>
              <a:t> eder. Bu </a:t>
            </a:r>
            <a:r>
              <a:rPr lang="tr-TR" altLang="tr-TR" dirty="0" err="1"/>
              <a:t>mobilizasyonu</a:t>
            </a:r>
            <a:r>
              <a:rPr lang="tr-TR" altLang="tr-TR" dirty="0"/>
              <a:t> 25-OH </a:t>
            </a:r>
            <a:r>
              <a:rPr lang="tr-TR" altLang="tr-TR" dirty="0" err="1"/>
              <a:t>kolekalsiferolün</a:t>
            </a:r>
            <a:r>
              <a:rPr lang="tr-TR" altLang="tr-TR" dirty="0"/>
              <a:t> 1,25-dihidroksi </a:t>
            </a:r>
            <a:r>
              <a:rPr lang="tr-TR" altLang="tr-TR" dirty="0" err="1"/>
              <a:t>kolekalsiferole</a:t>
            </a:r>
            <a:r>
              <a:rPr lang="tr-TR" altLang="tr-TR" dirty="0"/>
              <a:t> dönüşümünü uyarmak suretiyle yapar.  </a:t>
            </a:r>
          </a:p>
        </p:txBody>
      </p:sp>
    </p:spTree>
    <p:extLst>
      <p:ext uri="{BB962C8B-B14F-4D97-AF65-F5344CB8AC3E}">
        <p14:creationId xmlns:p14="http://schemas.microsoft.com/office/powerpoint/2010/main" val="2128435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9A312D6-96A6-774D-8780-0361FA169497}"/>
              </a:ext>
            </a:extLst>
          </p:cNvPr>
          <p:cNvSpPr>
            <a:spLocks noGrp="1" noChangeArrowheads="1"/>
          </p:cNvSpPr>
          <p:nvPr>
            <p:ph type="body" idx="1"/>
          </p:nvPr>
        </p:nvSpPr>
        <p:spPr>
          <a:xfrm>
            <a:off x="1981200" y="908051"/>
            <a:ext cx="8229600" cy="5218113"/>
          </a:xfrm>
        </p:spPr>
        <p:txBody>
          <a:bodyPr/>
          <a:lstStyle/>
          <a:p>
            <a:pPr algn="just"/>
            <a:r>
              <a:rPr lang="tr-TR" altLang="tr-TR" b="1" dirty="0" err="1"/>
              <a:t>Kalsitonin</a:t>
            </a:r>
            <a:r>
              <a:rPr lang="tr-TR" altLang="tr-TR" b="1" dirty="0"/>
              <a:t>:</a:t>
            </a:r>
            <a:r>
              <a:rPr lang="tr-TR" altLang="tr-TR" dirty="0"/>
              <a:t> </a:t>
            </a:r>
            <a:r>
              <a:rPr lang="tr-TR" altLang="tr-TR" dirty="0" err="1"/>
              <a:t>Tiroid</a:t>
            </a:r>
            <a:r>
              <a:rPr lang="tr-TR" altLang="tr-TR" dirty="0"/>
              <a:t> bezinden salgılanır. Paratiroidin tam tersi bir işlev görür, kemiklerden </a:t>
            </a:r>
            <a:r>
              <a:rPr lang="tr-TR" altLang="tr-TR" dirty="0" err="1"/>
              <a:t>Ca</a:t>
            </a:r>
            <a:r>
              <a:rPr lang="tr-TR" altLang="tr-TR" dirty="0"/>
              <a:t> ve P </a:t>
            </a:r>
            <a:r>
              <a:rPr lang="tr-TR" altLang="tr-TR" dirty="0" err="1"/>
              <a:t>mobilizasyonuna</a:t>
            </a:r>
            <a:r>
              <a:rPr lang="tr-TR" altLang="tr-TR" dirty="0"/>
              <a:t> engel olur ve böbreklerden </a:t>
            </a:r>
            <a:r>
              <a:rPr lang="tr-TR" altLang="tr-TR" dirty="0" err="1"/>
              <a:t>Ca</a:t>
            </a:r>
            <a:r>
              <a:rPr lang="tr-TR" altLang="tr-TR" dirty="0"/>
              <a:t> geri emilimini azaltarak </a:t>
            </a:r>
            <a:r>
              <a:rPr lang="tr-TR" altLang="tr-TR" dirty="0" err="1"/>
              <a:t>Ca</a:t>
            </a:r>
            <a:r>
              <a:rPr lang="tr-TR" altLang="tr-TR" dirty="0"/>
              <a:t> atılımını kolaylaştırır. </a:t>
            </a:r>
            <a:r>
              <a:rPr lang="tr-TR" altLang="tr-TR" dirty="0" err="1"/>
              <a:t>Kalsitonin</a:t>
            </a:r>
            <a:r>
              <a:rPr lang="tr-TR" altLang="tr-TR" dirty="0"/>
              <a:t> salınımı kan serumu </a:t>
            </a:r>
            <a:r>
              <a:rPr lang="tr-TR" altLang="tr-TR" dirty="0" err="1"/>
              <a:t>Ca</a:t>
            </a:r>
            <a:r>
              <a:rPr lang="tr-TR" altLang="tr-TR" dirty="0"/>
              <a:t> düzeyi ile kontrol kontrol edilir, serum </a:t>
            </a:r>
            <a:r>
              <a:rPr lang="tr-TR" altLang="tr-TR" dirty="0" err="1"/>
              <a:t>Ca</a:t>
            </a:r>
            <a:r>
              <a:rPr lang="tr-TR" altLang="tr-TR" dirty="0"/>
              <a:t> düzeyi artarsa </a:t>
            </a:r>
            <a:r>
              <a:rPr lang="tr-TR" altLang="tr-TR" dirty="0" err="1"/>
              <a:t>Kalsitonin</a:t>
            </a:r>
            <a:r>
              <a:rPr lang="tr-TR" altLang="tr-TR" dirty="0"/>
              <a:t> düzeyi de artar, </a:t>
            </a:r>
            <a:r>
              <a:rPr lang="tr-TR" altLang="tr-TR" dirty="0" err="1"/>
              <a:t>Ca</a:t>
            </a:r>
            <a:r>
              <a:rPr lang="tr-TR" altLang="tr-TR" dirty="0"/>
              <a:t> düzeyi azalırsa bu da azalır. </a:t>
            </a:r>
          </a:p>
        </p:txBody>
      </p:sp>
    </p:spTree>
    <p:extLst>
      <p:ext uri="{BB962C8B-B14F-4D97-AF65-F5344CB8AC3E}">
        <p14:creationId xmlns:p14="http://schemas.microsoft.com/office/powerpoint/2010/main" val="18404809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B8E9F6E-1327-0544-B6C9-44689133B534}"/>
              </a:ext>
            </a:extLst>
          </p:cNvPr>
          <p:cNvSpPr>
            <a:spLocks noGrp="1" noChangeArrowheads="1"/>
          </p:cNvSpPr>
          <p:nvPr>
            <p:ph type="body" idx="1"/>
          </p:nvPr>
        </p:nvSpPr>
        <p:spPr/>
        <p:txBody>
          <a:bodyPr/>
          <a:lstStyle/>
          <a:p>
            <a:pPr algn="just"/>
            <a:r>
              <a:rPr lang="tr-TR" altLang="tr-TR" b="1" dirty="0" err="1"/>
              <a:t>Kalsitrol</a:t>
            </a:r>
            <a:r>
              <a:rPr lang="tr-TR" altLang="tr-TR" b="1" dirty="0"/>
              <a:t>(1,25 </a:t>
            </a:r>
            <a:r>
              <a:rPr lang="tr-TR" altLang="tr-TR" b="1" dirty="0" err="1"/>
              <a:t>dihidroksikolekalsiferol</a:t>
            </a:r>
            <a:r>
              <a:rPr lang="tr-TR" altLang="tr-TR" b="1" dirty="0"/>
              <a:t>):</a:t>
            </a:r>
            <a:r>
              <a:rPr lang="tr-TR" altLang="tr-TR" dirty="0"/>
              <a:t> </a:t>
            </a:r>
            <a:r>
              <a:rPr lang="tr-TR" altLang="tr-TR" dirty="0" err="1"/>
              <a:t>Parathormon</a:t>
            </a:r>
            <a:r>
              <a:rPr lang="tr-TR" altLang="tr-TR" dirty="0"/>
              <a:t> ile birlikte aynı yönde etki gösterir. </a:t>
            </a:r>
            <a:r>
              <a:rPr lang="tr-TR" altLang="tr-TR" b="1" dirty="0"/>
              <a:t>Vitamin D3’ den</a:t>
            </a:r>
            <a:r>
              <a:rPr lang="tr-TR" altLang="tr-TR" dirty="0"/>
              <a:t> sentezlenir. Serum </a:t>
            </a:r>
            <a:r>
              <a:rPr lang="tr-TR" altLang="tr-TR" dirty="0" err="1"/>
              <a:t>Ca</a:t>
            </a:r>
            <a:r>
              <a:rPr lang="tr-TR" altLang="tr-TR" dirty="0"/>
              <a:t> düzeyini arttırır. </a:t>
            </a:r>
            <a:r>
              <a:rPr lang="tr-TR" altLang="tr-TR" dirty="0" err="1"/>
              <a:t>Kalsitrolün</a:t>
            </a:r>
            <a:r>
              <a:rPr lang="tr-TR" altLang="tr-TR" dirty="0"/>
              <a:t> kemiklerden kalsiyum </a:t>
            </a:r>
            <a:r>
              <a:rPr lang="tr-TR" altLang="tr-TR" dirty="0" err="1"/>
              <a:t>mobilizasyonunu</a:t>
            </a:r>
            <a:r>
              <a:rPr lang="tr-TR" altLang="tr-TR" dirty="0"/>
              <a:t> sağlayabilmesi için </a:t>
            </a:r>
            <a:r>
              <a:rPr lang="tr-TR" altLang="tr-TR" dirty="0" err="1"/>
              <a:t>parathormona</a:t>
            </a:r>
            <a:r>
              <a:rPr lang="tr-TR" altLang="tr-TR" dirty="0"/>
              <a:t> ihtiyacı vardır.</a:t>
            </a:r>
          </a:p>
        </p:txBody>
      </p:sp>
    </p:spTree>
    <p:extLst>
      <p:ext uri="{BB962C8B-B14F-4D97-AF65-F5344CB8AC3E}">
        <p14:creationId xmlns:p14="http://schemas.microsoft.com/office/powerpoint/2010/main" val="262762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76E9620-FAA9-1449-848F-F02BC668EE07}"/>
              </a:ext>
            </a:extLst>
          </p:cNvPr>
          <p:cNvSpPr>
            <a:spLocks noGrp="1" noChangeArrowheads="1"/>
          </p:cNvSpPr>
          <p:nvPr>
            <p:ph type="body" idx="1"/>
          </p:nvPr>
        </p:nvSpPr>
        <p:spPr/>
        <p:txBody>
          <a:bodyPr/>
          <a:lstStyle/>
          <a:p>
            <a:r>
              <a:rPr lang="tr-TR" altLang="tr-TR"/>
              <a:t>Hormonların salgılanmaları bazı faktörlere göre değişir;</a:t>
            </a:r>
          </a:p>
          <a:p>
            <a:pPr>
              <a:buFontTx/>
              <a:buChar char="-"/>
            </a:pPr>
            <a:r>
              <a:rPr lang="tr-TR" altLang="tr-TR"/>
              <a:t>Kimyasal yapılarına göre değişiklik gösterir.</a:t>
            </a:r>
          </a:p>
          <a:p>
            <a:pPr>
              <a:buFontTx/>
              <a:buChar char="-"/>
            </a:pPr>
            <a:r>
              <a:rPr lang="tr-TR" altLang="tr-TR"/>
              <a:t>Salgılanma hızları kendilerine duyulan ihtiyaca göre değişir, bazı saatlerde daha fazla salgılanırken bazı saatlerde daha az salgılanırlar ve bunların salgılanma hızları negatif veya pozitif feed back mekanizmalarla ayarlanır.</a:t>
            </a:r>
          </a:p>
        </p:txBody>
      </p:sp>
    </p:spTree>
    <p:extLst>
      <p:ext uri="{BB962C8B-B14F-4D97-AF65-F5344CB8AC3E}">
        <p14:creationId xmlns:p14="http://schemas.microsoft.com/office/powerpoint/2010/main" val="9398162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A889FDB-D850-4C40-B7BA-1C0074490EF8}"/>
              </a:ext>
            </a:extLst>
          </p:cNvPr>
          <p:cNvSpPr>
            <a:spLocks noGrp="1" noChangeArrowheads="1"/>
          </p:cNvSpPr>
          <p:nvPr>
            <p:ph type="body" idx="1"/>
          </p:nvPr>
        </p:nvSpPr>
        <p:spPr/>
        <p:txBody>
          <a:bodyPr/>
          <a:lstStyle/>
          <a:p>
            <a:r>
              <a:rPr lang="tr-TR" altLang="tr-TR"/>
              <a:t>1,25 dihidroksikolekalsiferol</a:t>
            </a:r>
          </a:p>
          <a:p>
            <a:pPr>
              <a:buFontTx/>
              <a:buNone/>
            </a:pPr>
            <a:r>
              <a:rPr lang="tr-TR" altLang="tr-TR"/>
              <a:t>   </a:t>
            </a:r>
          </a:p>
        </p:txBody>
      </p:sp>
      <p:pic>
        <p:nvPicPr>
          <p:cNvPr id="51203" name="Picture 3">
            <a:extLst>
              <a:ext uri="{FF2B5EF4-FFF2-40B4-BE49-F238E27FC236}">
                <a16:creationId xmlns:a16="http://schemas.microsoft.com/office/drawing/2014/main" id="{A5184D7D-E1F2-A546-AA4D-843D9947D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3213100"/>
            <a:ext cx="36957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6727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4DEBF48-B32E-6145-9DE9-EAB08B4C993D}"/>
              </a:ext>
            </a:extLst>
          </p:cNvPr>
          <p:cNvSpPr>
            <a:spLocks noGrp="1" noChangeArrowheads="1"/>
          </p:cNvSpPr>
          <p:nvPr>
            <p:ph type="body" idx="1"/>
          </p:nvPr>
        </p:nvSpPr>
        <p:spPr>
          <a:xfrm>
            <a:off x="1992313" y="1196976"/>
            <a:ext cx="8229600" cy="5400675"/>
          </a:xfrm>
        </p:spPr>
        <p:txBody>
          <a:bodyPr/>
          <a:lstStyle/>
          <a:p>
            <a:r>
              <a:rPr lang="tr-TR" altLang="tr-TR" b="1" dirty="0"/>
              <a:t>Pankreas hormonları: </a:t>
            </a:r>
          </a:p>
          <a:p>
            <a:pPr algn="just">
              <a:buFontTx/>
              <a:buNone/>
            </a:pPr>
            <a:r>
              <a:rPr lang="tr-TR" altLang="tr-TR" dirty="0"/>
              <a:t>   </a:t>
            </a:r>
            <a:r>
              <a:rPr lang="tr-TR" altLang="tr-TR" dirty="0" err="1"/>
              <a:t>Metabolik</a:t>
            </a:r>
            <a:r>
              <a:rPr lang="tr-TR" altLang="tr-TR" dirty="0"/>
              <a:t> düzenlemede önemli bir organdır. Pankreasın </a:t>
            </a:r>
            <a:r>
              <a:rPr lang="tr-TR" altLang="tr-TR" dirty="0" err="1"/>
              <a:t>langerhans</a:t>
            </a:r>
            <a:r>
              <a:rPr lang="tr-TR" altLang="tr-TR" dirty="0"/>
              <a:t> adacıkları </a:t>
            </a:r>
            <a:r>
              <a:rPr lang="el-GR" altLang="tr-TR" b="1" dirty="0">
                <a:cs typeface="Arial" panose="020B0604020202020204" pitchFamily="34" charset="0"/>
              </a:rPr>
              <a:t>α</a:t>
            </a:r>
            <a:r>
              <a:rPr lang="tr-TR" altLang="tr-TR" b="1" dirty="0">
                <a:cs typeface="Arial" panose="020B0604020202020204" pitchFamily="34" charset="0"/>
              </a:rPr>
              <a:t> hücrelerinden </a:t>
            </a:r>
            <a:r>
              <a:rPr lang="tr-TR" altLang="tr-TR" b="1" dirty="0" err="1">
                <a:cs typeface="Arial" panose="020B0604020202020204" pitchFamily="34" charset="0"/>
              </a:rPr>
              <a:t>glukagon</a:t>
            </a:r>
            <a:r>
              <a:rPr lang="tr-TR" altLang="tr-TR" dirty="0">
                <a:cs typeface="Arial" panose="020B0604020202020204" pitchFamily="34" charset="0"/>
              </a:rPr>
              <a:t>, </a:t>
            </a:r>
            <a:r>
              <a:rPr lang="el-GR" altLang="tr-TR" b="1" dirty="0">
                <a:cs typeface="Arial" panose="020B0604020202020204" pitchFamily="34" charset="0"/>
              </a:rPr>
              <a:t>β</a:t>
            </a:r>
            <a:r>
              <a:rPr lang="tr-TR" altLang="tr-TR" b="1" dirty="0">
                <a:cs typeface="Arial" panose="020B0604020202020204" pitchFamily="34" charset="0"/>
              </a:rPr>
              <a:t> hücrelerinden insülin</a:t>
            </a:r>
            <a:r>
              <a:rPr lang="tr-TR" altLang="tr-TR" dirty="0">
                <a:cs typeface="Arial" panose="020B0604020202020204" pitchFamily="34" charset="0"/>
              </a:rPr>
              <a:t> ve </a:t>
            </a:r>
            <a:r>
              <a:rPr lang="el-GR" altLang="tr-TR" b="1" dirty="0">
                <a:cs typeface="Arial" panose="020B0604020202020204" pitchFamily="34" charset="0"/>
              </a:rPr>
              <a:t>γ</a:t>
            </a:r>
            <a:r>
              <a:rPr lang="tr-TR" altLang="tr-TR" b="1" dirty="0">
                <a:cs typeface="Arial" panose="020B0604020202020204" pitchFamily="34" charset="0"/>
              </a:rPr>
              <a:t> hücrelerinden </a:t>
            </a:r>
            <a:r>
              <a:rPr lang="tr-TR" altLang="tr-TR" b="1" dirty="0" err="1">
                <a:cs typeface="Arial" panose="020B0604020202020204" pitchFamily="34" charset="0"/>
              </a:rPr>
              <a:t>somatostatin</a:t>
            </a:r>
            <a:r>
              <a:rPr lang="tr-TR" altLang="tr-TR" dirty="0">
                <a:cs typeface="Arial" panose="020B0604020202020204" pitchFamily="34" charset="0"/>
              </a:rPr>
              <a:t> denilen hormonlar salgılanır. Bu hormonlar karbonhidrat metabolizmasında oldukça önemli hormonlardır. </a:t>
            </a:r>
            <a:r>
              <a:rPr lang="tr-TR" altLang="tr-TR" dirty="0"/>
              <a:t> </a:t>
            </a:r>
          </a:p>
        </p:txBody>
      </p:sp>
    </p:spTree>
    <p:extLst>
      <p:ext uri="{BB962C8B-B14F-4D97-AF65-F5344CB8AC3E}">
        <p14:creationId xmlns:p14="http://schemas.microsoft.com/office/powerpoint/2010/main" val="5776389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B7BC622-5D0E-7946-8107-22D3DF5BD24C}"/>
              </a:ext>
            </a:extLst>
          </p:cNvPr>
          <p:cNvSpPr>
            <a:spLocks noGrp="1" noChangeArrowheads="1"/>
          </p:cNvSpPr>
          <p:nvPr>
            <p:ph type="body" idx="1"/>
          </p:nvPr>
        </p:nvSpPr>
        <p:spPr/>
        <p:txBody>
          <a:bodyPr/>
          <a:lstStyle/>
          <a:p>
            <a:pPr algn="just">
              <a:lnSpc>
                <a:spcPct val="90000"/>
              </a:lnSpc>
            </a:pPr>
            <a:r>
              <a:rPr lang="tr-TR" altLang="tr-TR" b="1" dirty="0"/>
              <a:t>İnsülin:</a:t>
            </a:r>
            <a:r>
              <a:rPr lang="tr-TR" altLang="tr-TR" dirty="0"/>
              <a:t> </a:t>
            </a:r>
            <a:r>
              <a:rPr lang="el-GR" altLang="tr-TR" dirty="0">
                <a:cs typeface="Arial" panose="020B0604020202020204" pitchFamily="34" charset="0"/>
              </a:rPr>
              <a:t>β</a:t>
            </a:r>
            <a:r>
              <a:rPr lang="tr-TR" altLang="tr-TR" dirty="0">
                <a:cs typeface="Arial" panose="020B0604020202020204" pitchFamily="34" charset="0"/>
              </a:rPr>
              <a:t> hücrelerinde sentezlenir. İki </a:t>
            </a:r>
            <a:r>
              <a:rPr lang="tr-TR" altLang="tr-TR" dirty="0" err="1">
                <a:cs typeface="Arial" panose="020B0604020202020204" pitchFamily="34" charset="0"/>
              </a:rPr>
              <a:t>polipeptid</a:t>
            </a:r>
            <a:r>
              <a:rPr lang="tr-TR" altLang="tr-TR" dirty="0">
                <a:cs typeface="Arial" panose="020B0604020202020204" pitchFamily="34" charset="0"/>
              </a:rPr>
              <a:t> zincirinin iki adet </a:t>
            </a:r>
            <a:r>
              <a:rPr lang="tr-TR" altLang="tr-TR" b="1" dirty="0" err="1">
                <a:cs typeface="Arial" panose="020B0604020202020204" pitchFamily="34" charset="0"/>
              </a:rPr>
              <a:t>disülfit</a:t>
            </a:r>
            <a:r>
              <a:rPr lang="tr-TR" altLang="tr-TR" b="1" dirty="0">
                <a:cs typeface="Arial" panose="020B0604020202020204" pitchFamily="34" charset="0"/>
              </a:rPr>
              <a:t> bağı</a:t>
            </a:r>
            <a:r>
              <a:rPr lang="tr-TR" altLang="tr-TR" dirty="0">
                <a:cs typeface="Arial" panose="020B0604020202020204" pitchFamily="34" charset="0"/>
              </a:rPr>
              <a:t> ile birleşmesiyle oluşmuştur. İnsülinin en etkin özelliği kan glikoz düzeyini düşürmesidir yani </a:t>
            </a:r>
            <a:r>
              <a:rPr lang="tr-TR" altLang="tr-TR" dirty="0" err="1">
                <a:cs typeface="Arial" panose="020B0604020202020204" pitchFamily="34" charset="0"/>
              </a:rPr>
              <a:t>hipoglisemik</a:t>
            </a:r>
            <a:r>
              <a:rPr lang="tr-TR" altLang="tr-TR" dirty="0">
                <a:cs typeface="Arial" panose="020B0604020202020204" pitchFamily="34" charset="0"/>
              </a:rPr>
              <a:t> bir etkisi vardır. Bunu yaparken;</a:t>
            </a:r>
          </a:p>
          <a:p>
            <a:pPr algn="just">
              <a:lnSpc>
                <a:spcPct val="90000"/>
              </a:lnSpc>
            </a:pPr>
            <a:r>
              <a:rPr lang="tr-TR" altLang="tr-TR" b="1" dirty="0">
                <a:cs typeface="Arial" panose="020B0604020202020204" pitchFamily="34" charset="0"/>
              </a:rPr>
              <a:t>1.</a:t>
            </a:r>
            <a:r>
              <a:rPr lang="tr-TR" altLang="tr-TR" dirty="0">
                <a:cs typeface="Arial" panose="020B0604020202020204" pitchFamily="34" charset="0"/>
              </a:rPr>
              <a:t> glikozu fosforla bağlar,</a:t>
            </a:r>
          </a:p>
          <a:p>
            <a:pPr>
              <a:lnSpc>
                <a:spcPct val="90000"/>
              </a:lnSpc>
            </a:pPr>
            <a:r>
              <a:rPr lang="tr-TR" altLang="tr-TR" b="1" dirty="0">
                <a:cs typeface="Arial" panose="020B0604020202020204" pitchFamily="34" charset="0"/>
              </a:rPr>
              <a:t>2.</a:t>
            </a:r>
            <a:r>
              <a:rPr lang="tr-TR" altLang="tr-TR" dirty="0">
                <a:cs typeface="Arial" panose="020B0604020202020204" pitchFamily="34" charset="0"/>
              </a:rPr>
              <a:t> glikozun kullanımını arttırır,</a:t>
            </a:r>
          </a:p>
          <a:p>
            <a:pPr>
              <a:lnSpc>
                <a:spcPct val="90000"/>
              </a:lnSpc>
            </a:pPr>
            <a:r>
              <a:rPr lang="tr-TR" altLang="tr-TR" b="1" dirty="0">
                <a:cs typeface="Arial" panose="020B0604020202020204" pitchFamily="34" charset="0"/>
              </a:rPr>
              <a:t>3.</a:t>
            </a:r>
            <a:r>
              <a:rPr lang="tr-TR" altLang="tr-TR" dirty="0">
                <a:cs typeface="Arial" panose="020B0604020202020204" pitchFamily="34" charset="0"/>
              </a:rPr>
              <a:t> </a:t>
            </a:r>
            <a:r>
              <a:rPr lang="tr-TR" altLang="tr-TR" dirty="0" err="1">
                <a:cs typeface="Arial" panose="020B0604020202020204" pitchFamily="34" charset="0"/>
              </a:rPr>
              <a:t>glikojenezisi</a:t>
            </a:r>
            <a:r>
              <a:rPr lang="tr-TR" altLang="tr-TR" dirty="0">
                <a:cs typeface="Arial" panose="020B0604020202020204" pitchFamily="34" charset="0"/>
              </a:rPr>
              <a:t> uyarır,</a:t>
            </a:r>
          </a:p>
          <a:p>
            <a:pPr>
              <a:lnSpc>
                <a:spcPct val="90000"/>
              </a:lnSpc>
            </a:pPr>
            <a:r>
              <a:rPr lang="tr-TR" altLang="tr-TR" b="1" dirty="0">
                <a:cs typeface="Arial" panose="020B0604020202020204" pitchFamily="34" charset="0"/>
              </a:rPr>
              <a:t>4.</a:t>
            </a:r>
            <a:r>
              <a:rPr lang="tr-TR" altLang="tr-TR" dirty="0">
                <a:cs typeface="Arial" panose="020B0604020202020204" pitchFamily="34" charset="0"/>
              </a:rPr>
              <a:t> </a:t>
            </a:r>
            <a:r>
              <a:rPr lang="tr-TR" altLang="tr-TR" dirty="0" err="1">
                <a:cs typeface="Arial" panose="020B0604020202020204" pitchFamily="34" charset="0"/>
              </a:rPr>
              <a:t>lipolizisi</a:t>
            </a:r>
            <a:r>
              <a:rPr lang="tr-TR" altLang="tr-TR" dirty="0">
                <a:cs typeface="Arial" panose="020B0604020202020204" pitchFamily="34" charset="0"/>
              </a:rPr>
              <a:t> engeller ve kan yağ </a:t>
            </a:r>
            <a:r>
              <a:rPr lang="tr-TR" altLang="tr-TR" dirty="0" err="1">
                <a:cs typeface="Arial" panose="020B0604020202020204" pitchFamily="34" charset="0"/>
              </a:rPr>
              <a:t>asiti</a:t>
            </a:r>
            <a:r>
              <a:rPr lang="tr-TR" altLang="tr-TR" dirty="0">
                <a:cs typeface="Arial" panose="020B0604020202020204" pitchFamily="34" charset="0"/>
              </a:rPr>
              <a:t> düzeyini düşürür.</a:t>
            </a:r>
            <a:endParaRPr lang="el-GR" altLang="tr-TR" dirty="0">
              <a:cs typeface="Arial" panose="020B0604020202020204" pitchFamily="34" charset="0"/>
            </a:endParaRPr>
          </a:p>
        </p:txBody>
      </p:sp>
    </p:spTree>
    <p:extLst>
      <p:ext uri="{BB962C8B-B14F-4D97-AF65-F5344CB8AC3E}">
        <p14:creationId xmlns:p14="http://schemas.microsoft.com/office/powerpoint/2010/main" val="24534282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624AFF5-3C52-7542-8D9B-6A230EB9FCA6}"/>
              </a:ext>
            </a:extLst>
          </p:cNvPr>
          <p:cNvSpPr>
            <a:spLocks noGrp="1" noChangeArrowheads="1"/>
          </p:cNvSpPr>
          <p:nvPr>
            <p:ph type="body" idx="1"/>
          </p:nvPr>
        </p:nvSpPr>
        <p:spPr/>
        <p:txBody>
          <a:bodyPr/>
          <a:lstStyle/>
          <a:p>
            <a:pPr algn="just"/>
            <a:r>
              <a:rPr lang="tr-TR" altLang="tr-TR" dirty="0"/>
              <a:t>Deneysel </a:t>
            </a:r>
            <a:r>
              <a:rPr lang="tr-TR" altLang="tr-TR" dirty="0" err="1"/>
              <a:t>diabet</a:t>
            </a:r>
            <a:r>
              <a:rPr lang="tr-TR" altLang="tr-TR" dirty="0"/>
              <a:t> nasıl yapılır.</a:t>
            </a:r>
          </a:p>
          <a:p>
            <a:pPr algn="just">
              <a:buFontTx/>
              <a:buNone/>
            </a:pPr>
            <a:r>
              <a:rPr lang="tr-TR" altLang="tr-TR" dirty="0"/>
              <a:t>   Pankreasın beta hücreleri çinko bakımından oldukça zengin bir bölgedir. </a:t>
            </a:r>
            <a:r>
              <a:rPr lang="tr-TR" altLang="tr-TR" b="1" dirty="0" err="1"/>
              <a:t>Alloksan</a:t>
            </a:r>
            <a:r>
              <a:rPr lang="tr-TR" altLang="tr-TR" dirty="0"/>
              <a:t> ve </a:t>
            </a:r>
            <a:r>
              <a:rPr lang="tr-TR" altLang="tr-TR" b="1" dirty="0" err="1"/>
              <a:t>Streptozotosin</a:t>
            </a:r>
            <a:r>
              <a:rPr lang="tr-TR" altLang="tr-TR" dirty="0"/>
              <a:t> gibi kimyasal maddeler bu bölgedeki çinkoyu bağlayarak beta hücrelerinin  tahrip olmasına neden oluyor ve bu dejenerasyon sonucunda da deneysel </a:t>
            </a:r>
            <a:r>
              <a:rPr lang="tr-TR" altLang="tr-TR" dirty="0" err="1"/>
              <a:t>diabet</a:t>
            </a:r>
            <a:r>
              <a:rPr lang="tr-TR" altLang="tr-TR" dirty="0"/>
              <a:t> oluşturuluyor. </a:t>
            </a:r>
          </a:p>
        </p:txBody>
      </p:sp>
    </p:spTree>
    <p:extLst>
      <p:ext uri="{BB962C8B-B14F-4D97-AF65-F5344CB8AC3E}">
        <p14:creationId xmlns:p14="http://schemas.microsoft.com/office/powerpoint/2010/main" val="13160721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A98D516-827A-BD44-AFD3-12B2CAAE4579}"/>
              </a:ext>
            </a:extLst>
          </p:cNvPr>
          <p:cNvSpPr>
            <a:spLocks noGrp="1" noChangeArrowheads="1"/>
          </p:cNvSpPr>
          <p:nvPr>
            <p:ph type="body" idx="1"/>
          </p:nvPr>
        </p:nvSpPr>
        <p:spPr/>
        <p:txBody>
          <a:bodyPr/>
          <a:lstStyle/>
          <a:p>
            <a:pPr algn="just"/>
            <a:r>
              <a:rPr lang="tr-TR" altLang="tr-TR" b="1" dirty="0" err="1"/>
              <a:t>Glukagon</a:t>
            </a:r>
            <a:r>
              <a:rPr lang="tr-TR" altLang="tr-TR" dirty="0"/>
              <a:t>: Pankreasın </a:t>
            </a:r>
            <a:r>
              <a:rPr lang="tr-TR" altLang="tr-TR" b="1" dirty="0"/>
              <a:t>alfa</a:t>
            </a:r>
            <a:r>
              <a:rPr lang="tr-TR" altLang="tr-TR" dirty="0"/>
              <a:t> hücrelerinden sentezlenir. Kan glikoz düzeyini yükseltir. Bunu yaparken;</a:t>
            </a:r>
          </a:p>
          <a:p>
            <a:pPr algn="just"/>
            <a:r>
              <a:rPr lang="tr-TR" altLang="tr-TR" dirty="0" err="1"/>
              <a:t>Glikoneogenezi</a:t>
            </a:r>
            <a:r>
              <a:rPr lang="tr-TR" altLang="tr-TR" dirty="0"/>
              <a:t> arttırır,</a:t>
            </a:r>
          </a:p>
          <a:p>
            <a:pPr algn="just"/>
            <a:r>
              <a:rPr lang="tr-TR" altLang="tr-TR" dirty="0" err="1"/>
              <a:t>Glikojenolizi</a:t>
            </a:r>
            <a:r>
              <a:rPr lang="tr-TR" altLang="tr-TR" dirty="0"/>
              <a:t> hızlandırır,</a:t>
            </a:r>
          </a:p>
          <a:p>
            <a:pPr algn="just"/>
            <a:r>
              <a:rPr lang="tr-TR" altLang="tr-TR" dirty="0"/>
              <a:t> </a:t>
            </a:r>
            <a:r>
              <a:rPr lang="tr-TR" altLang="tr-TR" dirty="0" err="1"/>
              <a:t>Glikojenezisi</a:t>
            </a:r>
            <a:r>
              <a:rPr lang="tr-TR" altLang="tr-TR" dirty="0"/>
              <a:t> baskılar.</a:t>
            </a:r>
          </a:p>
        </p:txBody>
      </p:sp>
    </p:spTree>
    <p:extLst>
      <p:ext uri="{BB962C8B-B14F-4D97-AF65-F5344CB8AC3E}">
        <p14:creationId xmlns:p14="http://schemas.microsoft.com/office/powerpoint/2010/main" val="35298041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396090B-02AE-DC42-9C9D-915399AA659E}"/>
              </a:ext>
            </a:extLst>
          </p:cNvPr>
          <p:cNvSpPr>
            <a:spLocks noGrp="1" noChangeArrowheads="1"/>
          </p:cNvSpPr>
          <p:nvPr>
            <p:ph type="body" idx="1"/>
          </p:nvPr>
        </p:nvSpPr>
        <p:spPr/>
        <p:txBody>
          <a:bodyPr/>
          <a:lstStyle/>
          <a:p>
            <a:pPr algn="just"/>
            <a:r>
              <a:rPr lang="tr-TR" altLang="tr-TR" b="1" dirty="0" err="1"/>
              <a:t>Somatostatin</a:t>
            </a:r>
            <a:r>
              <a:rPr lang="tr-TR" altLang="tr-TR" b="1" dirty="0"/>
              <a:t>:</a:t>
            </a:r>
            <a:r>
              <a:rPr lang="tr-TR" altLang="tr-TR" dirty="0"/>
              <a:t> Pankreasın </a:t>
            </a:r>
            <a:r>
              <a:rPr lang="tr-TR" altLang="tr-TR" b="1" dirty="0"/>
              <a:t>gama </a:t>
            </a:r>
            <a:r>
              <a:rPr lang="tr-TR" altLang="tr-TR" dirty="0"/>
              <a:t>hücrelerinden sentezlenir. Pankreastan hem insülin hem de </a:t>
            </a:r>
            <a:r>
              <a:rPr lang="tr-TR" altLang="tr-TR" dirty="0" err="1"/>
              <a:t>glukagon</a:t>
            </a:r>
            <a:r>
              <a:rPr lang="tr-TR" altLang="tr-TR" dirty="0"/>
              <a:t> salgılanmasını baskılayarak kontrol eder. </a:t>
            </a:r>
            <a:r>
              <a:rPr lang="tr-TR" altLang="tr-TR" dirty="0" err="1"/>
              <a:t>Gastrointestinal</a:t>
            </a:r>
            <a:r>
              <a:rPr lang="tr-TR" altLang="tr-TR" dirty="0"/>
              <a:t> sistemde glikoz emilimini yavaşlatır. </a:t>
            </a:r>
          </a:p>
        </p:txBody>
      </p:sp>
    </p:spTree>
    <p:extLst>
      <p:ext uri="{BB962C8B-B14F-4D97-AF65-F5344CB8AC3E}">
        <p14:creationId xmlns:p14="http://schemas.microsoft.com/office/powerpoint/2010/main" val="41396941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FF447B6-A908-ED4A-919D-A1DC882507A8}"/>
              </a:ext>
            </a:extLst>
          </p:cNvPr>
          <p:cNvSpPr>
            <a:spLocks noGrp="1" noChangeArrowheads="1"/>
          </p:cNvSpPr>
          <p:nvPr>
            <p:ph type="body" idx="1"/>
          </p:nvPr>
        </p:nvSpPr>
        <p:spPr/>
        <p:txBody>
          <a:bodyPr/>
          <a:lstStyle/>
          <a:p>
            <a:endParaRPr lang="tr-TR" altLang="tr-TR"/>
          </a:p>
        </p:txBody>
      </p:sp>
      <p:pic>
        <p:nvPicPr>
          <p:cNvPr id="57347" name="Picture 3">
            <a:extLst>
              <a:ext uri="{FF2B5EF4-FFF2-40B4-BE49-F238E27FC236}">
                <a16:creationId xmlns:a16="http://schemas.microsoft.com/office/drawing/2014/main" id="{FA92A451-99B7-E845-9C66-8232366D1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476250"/>
            <a:ext cx="7993063"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871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GASTRO İNTESTİNAL HORMONLAR</a:t>
            </a:r>
          </a:p>
        </p:txBody>
      </p:sp>
      <p:sp>
        <p:nvSpPr>
          <p:cNvPr id="3" name="İçerik Yer Tutucusu 2"/>
          <p:cNvSpPr>
            <a:spLocks noGrp="1"/>
          </p:cNvSpPr>
          <p:nvPr>
            <p:ph idx="1"/>
          </p:nvPr>
        </p:nvSpPr>
        <p:spPr>
          <a:xfrm>
            <a:off x="729673" y="1529241"/>
            <a:ext cx="9601200" cy="5130801"/>
          </a:xfrm>
        </p:spPr>
        <p:txBody>
          <a:bodyPr>
            <a:noAutofit/>
          </a:bodyPr>
          <a:lstStyle/>
          <a:p>
            <a:pPr algn="just"/>
            <a:r>
              <a:rPr lang="tr-TR" sz="2800" dirty="0" err="1"/>
              <a:t>Sekterin:Protein</a:t>
            </a:r>
            <a:r>
              <a:rPr lang="tr-TR" sz="2800" dirty="0"/>
              <a:t> yapısındadır. Pankreastan sindirim enzimlerinin salgılanmasını uyarır.</a:t>
            </a:r>
          </a:p>
          <a:p>
            <a:pPr algn="just"/>
            <a:r>
              <a:rPr lang="tr-TR" sz="2800" dirty="0" err="1"/>
              <a:t>Kolesistokinin:Safra</a:t>
            </a:r>
            <a:r>
              <a:rPr lang="tr-TR" sz="2800" dirty="0"/>
              <a:t> kesesi hareketi dolayısı ile safranın boşaltılmasını </a:t>
            </a:r>
            <a:r>
              <a:rPr lang="tr-TR" sz="2800" dirty="0" err="1"/>
              <a:t>denetler.Besin</a:t>
            </a:r>
            <a:r>
              <a:rPr lang="tr-TR" sz="2800" dirty="0"/>
              <a:t> alınımını azaltır.</a:t>
            </a:r>
          </a:p>
          <a:p>
            <a:pPr algn="just"/>
            <a:r>
              <a:rPr lang="tr-TR" sz="2800" dirty="0" err="1"/>
              <a:t>Ghrelin:Mide</a:t>
            </a:r>
            <a:r>
              <a:rPr lang="tr-TR" sz="2800" dirty="0"/>
              <a:t> mukozasından salgılanan </a:t>
            </a:r>
            <a:r>
              <a:rPr lang="tr-TR" sz="2800" dirty="0" err="1"/>
              <a:t>bi</a:t>
            </a:r>
            <a:r>
              <a:rPr lang="tr-TR" sz="2800" dirty="0"/>
              <a:t> </a:t>
            </a:r>
            <a:r>
              <a:rPr lang="tr-TR" sz="2800" dirty="0" err="1"/>
              <a:t>peptiddir.Besin</a:t>
            </a:r>
            <a:r>
              <a:rPr lang="tr-TR" sz="2800" dirty="0"/>
              <a:t> alınımını </a:t>
            </a:r>
            <a:r>
              <a:rPr lang="tr-TR" sz="2800" dirty="0" err="1"/>
              <a:t>uyarır.Karbonhidrat</a:t>
            </a:r>
            <a:r>
              <a:rPr lang="tr-TR" sz="2800" dirty="0"/>
              <a:t> kullanımı hızlandırırken yağ kullanımı yavaşlatır.</a:t>
            </a:r>
          </a:p>
          <a:p>
            <a:pPr algn="just"/>
            <a:r>
              <a:rPr lang="tr-TR" sz="2800" dirty="0" err="1"/>
              <a:t>Gastrin:Mideden</a:t>
            </a:r>
            <a:r>
              <a:rPr lang="tr-TR" sz="2800" dirty="0"/>
              <a:t> </a:t>
            </a:r>
            <a:r>
              <a:rPr lang="tr-TR" sz="2800" dirty="0" err="1"/>
              <a:t>salgılanır.Protein</a:t>
            </a:r>
            <a:r>
              <a:rPr lang="tr-TR" sz="2800" dirty="0"/>
              <a:t> </a:t>
            </a:r>
            <a:r>
              <a:rPr lang="tr-TR" sz="2800" dirty="0" err="1"/>
              <a:t>yapısındadır.Mide</a:t>
            </a:r>
            <a:r>
              <a:rPr lang="tr-TR" sz="2800" dirty="0"/>
              <a:t> salgısını uyarır.</a:t>
            </a:r>
          </a:p>
          <a:p>
            <a:pPr algn="just"/>
            <a:r>
              <a:rPr lang="tr-TR" sz="2800" dirty="0" err="1"/>
              <a:t>Peptid</a:t>
            </a:r>
            <a:r>
              <a:rPr lang="tr-TR" sz="2800" dirty="0"/>
              <a:t> YY3-36:Besin alınımının azalmasında etkilidir. </a:t>
            </a:r>
          </a:p>
        </p:txBody>
      </p:sp>
    </p:spTree>
    <p:extLst>
      <p:ext uri="{BB962C8B-B14F-4D97-AF65-F5344CB8AC3E}">
        <p14:creationId xmlns:p14="http://schemas.microsoft.com/office/powerpoint/2010/main" val="148493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APİDOZ DOKU HORMONLARI</a:t>
            </a:r>
          </a:p>
        </p:txBody>
      </p:sp>
      <p:sp>
        <p:nvSpPr>
          <p:cNvPr id="3" name="İçerik Yer Tutucusu 2"/>
          <p:cNvSpPr>
            <a:spLocks noGrp="1"/>
          </p:cNvSpPr>
          <p:nvPr>
            <p:ph idx="1"/>
          </p:nvPr>
        </p:nvSpPr>
        <p:spPr/>
        <p:txBody>
          <a:bodyPr>
            <a:normAutofit/>
          </a:bodyPr>
          <a:lstStyle/>
          <a:p>
            <a:pPr algn="just"/>
            <a:r>
              <a:rPr lang="tr-TR" sz="3200" dirty="0" err="1"/>
              <a:t>LEPTİN:Obez</a:t>
            </a:r>
            <a:r>
              <a:rPr lang="tr-TR" sz="3200" dirty="0"/>
              <a:t> genin kodladığı bir </a:t>
            </a:r>
            <a:r>
              <a:rPr lang="tr-TR" sz="3200" dirty="0" err="1"/>
              <a:t>proteindir.Az</a:t>
            </a:r>
            <a:r>
              <a:rPr lang="tr-TR" sz="3200" dirty="0"/>
              <a:t> miktarda </a:t>
            </a:r>
            <a:r>
              <a:rPr lang="tr-TR" sz="3200" dirty="0" err="1"/>
              <a:t>hipotalamusta,hipofizde,plensantada,iskelet</a:t>
            </a:r>
            <a:r>
              <a:rPr lang="tr-TR" sz="3200" dirty="0"/>
              <a:t> kasında ve mide ve meme dokusunda bulunur.</a:t>
            </a:r>
          </a:p>
          <a:p>
            <a:pPr algn="just"/>
            <a:r>
              <a:rPr lang="tr-TR" sz="3200" dirty="0" err="1"/>
              <a:t>ADİPONEKTİN:İnsulin</a:t>
            </a:r>
            <a:r>
              <a:rPr lang="tr-TR" sz="3200" dirty="0"/>
              <a:t> duyarlılığını arttırıcı yönde etkisi </a:t>
            </a:r>
            <a:r>
              <a:rPr lang="tr-TR" sz="3200" dirty="0" err="1"/>
              <a:t>vardır.Şişmanlarda</a:t>
            </a:r>
            <a:r>
              <a:rPr lang="tr-TR" sz="3200" dirty="0"/>
              <a:t> ve Tip2 diyabet hastalarında kan </a:t>
            </a:r>
            <a:r>
              <a:rPr lang="tr-TR" sz="3200" dirty="0" err="1"/>
              <a:t>adiponektin</a:t>
            </a:r>
            <a:r>
              <a:rPr lang="tr-TR" sz="3200" dirty="0"/>
              <a:t> düzeyi düşüktür.</a:t>
            </a:r>
          </a:p>
        </p:txBody>
      </p:sp>
    </p:spTree>
    <p:extLst>
      <p:ext uri="{BB962C8B-B14F-4D97-AF65-F5344CB8AC3E}">
        <p14:creationId xmlns:p14="http://schemas.microsoft.com/office/powerpoint/2010/main" val="357639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APİDOZ DOKU HORMONLARI</a:t>
            </a:r>
          </a:p>
        </p:txBody>
      </p:sp>
      <p:sp>
        <p:nvSpPr>
          <p:cNvPr id="3" name="İçerik Yer Tutucusu 2"/>
          <p:cNvSpPr>
            <a:spLocks noGrp="1"/>
          </p:cNvSpPr>
          <p:nvPr>
            <p:ph idx="1"/>
          </p:nvPr>
        </p:nvSpPr>
        <p:spPr/>
        <p:txBody>
          <a:bodyPr>
            <a:normAutofit/>
          </a:bodyPr>
          <a:lstStyle/>
          <a:p>
            <a:r>
              <a:rPr lang="tr-TR" sz="3200" dirty="0" err="1"/>
              <a:t>RESİSTİN:Adipoz</a:t>
            </a:r>
            <a:r>
              <a:rPr lang="tr-TR" sz="3200" dirty="0"/>
              <a:t> dokusundan salgılanan bir </a:t>
            </a:r>
            <a:r>
              <a:rPr lang="tr-TR" sz="3200" dirty="0" err="1"/>
              <a:t>hormondur.Şişmanlatılmış</a:t>
            </a:r>
            <a:r>
              <a:rPr lang="tr-TR" sz="3200" dirty="0"/>
              <a:t> deney hayvanlarında </a:t>
            </a:r>
            <a:r>
              <a:rPr lang="tr-TR" sz="3200" dirty="0" err="1"/>
              <a:t>resistin</a:t>
            </a:r>
            <a:r>
              <a:rPr lang="tr-TR" sz="3200" dirty="0"/>
              <a:t> düzeyinin yüksekliği gözlemlenmiştir.</a:t>
            </a:r>
          </a:p>
        </p:txBody>
      </p:sp>
    </p:spTree>
    <p:extLst>
      <p:ext uri="{BB962C8B-B14F-4D97-AF65-F5344CB8AC3E}">
        <p14:creationId xmlns:p14="http://schemas.microsoft.com/office/powerpoint/2010/main" val="39252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EBA4A714-FC0A-A547-9D3B-62B20A084036}"/>
              </a:ext>
            </a:extLst>
          </p:cNvPr>
          <p:cNvSpPr>
            <a:spLocks noGrp="1" noChangeArrowheads="1"/>
          </p:cNvSpPr>
          <p:nvPr>
            <p:ph type="body" idx="1"/>
          </p:nvPr>
        </p:nvSpPr>
        <p:spPr/>
        <p:txBody>
          <a:bodyPr/>
          <a:lstStyle/>
          <a:p>
            <a:pPr>
              <a:buFontTx/>
              <a:buChar char="-"/>
            </a:pPr>
            <a:r>
              <a:rPr lang="tr-TR" altLang="tr-TR"/>
              <a:t>Salgılanma olayı genelde fizyolojik uyarılarla başlar.</a:t>
            </a:r>
          </a:p>
          <a:p>
            <a:pPr>
              <a:buFontTx/>
              <a:buChar char="-"/>
            </a:pPr>
            <a:r>
              <a:rPr lang="tr-TR" altLang="tr-TR"/>
              <a:t>Hormonların salgılanmaları hipofiz ve hipotalamusun kontrolü altında olmaktadır. Salgılanma olayından önce hipotalamustan releasing faktörler salınmaktadır. </a:t>
            </a:r>
          </a:p>
          <a:p>
            <a:endParaRPr lang="tr-TR" altLang="tr-TR"/>
          </a:p>
        </p:txBody>
      </p:sp>
    </p:spTree>
    <p:extLst>
      <p:ext uri="{BB962C8B-B14F-4D97-AF65-F5344CB8AC3E}">
        <p14:creationId xmlns:p14="http://schemas.microsoft.com/office/powerpoint/2010/main" val="30267137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ADİPOZ DOKU HORMONLARI</a:t>
            </a:r>
          </a:p>
        </p:txBody>
      </p:sp>
      <p:sp>
        <p:nvSpPr>
          <p:cNvPr id="3" name="İçerik Yer Tutucusu 2"/>
          <p:cNvSpPr>
            <a:spLocks noGrp="1"/>
          </p:cNvSpPr>
          <p:nvPr>
            <p:ph idx="1"/>
          </p:nvPr>
        </p:nvSpPr>
        <p:spPr/>
        <p:txBody>
          <a:bodyPr>
            <a:normAutofit/>
          </a:bodyPr>
          <a:lstStyle/>
          <a:p>
            <a:pPr algn="just"/>
            <a:r>
              <a:rPr lang="tr-TR" sz="2800" dirty="0" err="1"/>
              <a:t>PROSTAGLANDİNLER:Çoklu</a:t>
            </a:r>
            <a:r>
              <a:rPr lang="tr-TR" sz="2800" dirty="0"/>
              <a:t> doymamış yağ asitleri </a:t>
            </a:r>
            <a:r>
              <a:rPr lang="tr-TR" sz="2800" dirty="0" err="1"/>
              <a:t>türevleridirler.Dolaşıma</a:t>
            </a:r>
            <a:r>
              <a:rPr lang="tr-TR" sz="2800" dirty="0"/>
              <a:t> geçebilirler.</a:t>
            </a:r>
          </a:p>
          <a:p>
            <a:pPr algn="just"/>
            <a:r>
              <a:rPr lang="tr-TR" sz="2800" dirty="0"/>
              <a:t>Kasların </a:t>
            </a:r>
            <a:r>
              <a:rPr lang="tr-TR" sz="2800" dirty="0" err="1"/>
              <a:t>kontraksiyonunu</a:t>
            </a:r>
            <a:r>
              <a:rPr lang="tr-TR" sz="2800" dirty="0"/>
              <a:t> sağlarlar bu etkinliklerden dolayı doğumu kolaylaştırmak gebeliği sonlandırmak ve kan basıncını kontrol etmek için kullanılırlar.</a:t>
            </a:r>
          </a:p>
          <a:p>
            <a:pPr algn="just"/>
            <a:r>
              <a:rPr lang="tr-TR" sz="2800" dirty="0"/>
              <a:t>Böbreklerde </a:t>
            </a:r>
            <a:r>
              <a:rPr lang="tr-TR" sz="2800" dirty="0" err="1"/>
              <a:t>vazopresine</a:t>
            </a:r>
            <a:r>
              <a:rPr lang="tr-TR" sz="2800" dirty="0"/>
              <a:t> zıt etkilerinden dolayı sodyum ve suyun atımını arttırırlar.</a:t>
            </a:r>
          </a:p>
        </p:txBody>
      </p:sp>
    </p:spTree>
    <p:extLst>
      <p:ext uri="{BB962C8B-B14F-4D97-AF65-F5344CB8AC3E}">
        <p14:creationId xmlns:p14="http://schemas.microsoft.com/office/powerpoint/2010/main" val="344993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82E1A052-B959-3146-9249-9ED5EC6690DF}"/>
              </a:ext>
            </a:extLst>
          </p:cNvPr>
          <p:cNvSpPr>
            <a:spLocks noGrp="1" noChangeArrowheads="1"/>
          </p:cNvSpPr>
          <p:nvPr>
            <p:ph type="body" idx="1"/>
          </p:nvPr>
        </p:nvSpPr>
        <p:spPr/>
        <p:txBody>
          <a:bodyPr/>
          <a:lstStyle/>
          <a:p>
            <a:r>
              <a:rPr lang="tr-TR" altLang="tr-TR"/>
              <a:t>Hormonlar kanda serbest halde veya bağlayıcı proteinlere bağlanarak taşınırlar. Tiroid ve steroid karakterli hormonlar bağlayıcı proteinlere bağlanarak taşınırlar. Katekolaminler ve peptid yapılı hormonlar bağlı olmadan serbest halde taşınırlar. </a:t>
            </a:r>
          </a:p>
        </p:txBody>
      </p:sp>
    </p:spTree>
    <p:extLst>
      <p:ext uri="{BB962C8B-B14F-4D97-AF65-F5344CB8AC3E}">
        <p14:creationId xmlns:p14="http://schemas.microsoft.com/office/powerpoint/2010/main" val="180423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599EEA70-53D8-A24B-A9EB-AAB5DB9DFA95}"/>
              </a:ext>
            </a:extLst>
          </p:cNvPr>
          <p:cNvSpPr>
            <a:spLocks noGrp="1" noChangeArrowheads="1"/>
          </p:cNvSpPr>
          <p:nvPr>
            <p:ph type="body" idx="1"/>
          </p:nvPr>
        </p:nvSpPr>
        <p:spPr/>
        <p:txBody>
          <a:bodyPr/>
          <a:lstStyle/>
          <a:p>
            <a:r>
              <a:rPr lang="tr-TR" altLang="tr-TR"/>
              <a:t>Biyolojik ömürleri tamamlanan hormonlar değişik organ ve dokularda yıkımlanırlar. Steroid dışındaki hormonlar karaciğer, böbrek, hücre sitoplazması gibi bölgelerde yıkımlanırlar. Steroid olanlar ise daha değişik tarzda enzimatik ya da kimyasal yollarla yıkımlanırlar.</a:t>
            </a:r>
          </a:p>
        </p:txBody>
      </p:sp>
    </p:spTree>
    <p:extLst>
      <p:ext uri="{BB962C8B-B14F-4D97-AF65-F5344CB8AC3E}">
        <p14:creationId xmlns:p14="http://schemas.microsoft.com/office/powerpoint/2010/main" val="48922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118FB878-FDB9-8E44-A618-6BD4F25E3B2E}"/>
              </a:ext>
            </a:extLst>
          </p:cNvPr>
          <p:cNvSpPr>
            <a:spLocks noGrp="1" noChangeArrowheads="1"/>
          </p:cNvSpPr>
          <p:nvPr>
            <p:ph type="body" idx="1"/>
          </p:nvPr>
        </p:nvSpPr>
        <p:spPr/>
        <p:txBody>
          <a:bodyPr/>
          <a:lstStyle/>
          <a:p>
            <a:pPr>
              <a:lnSpc>
                <a:spcPct val="90000"/>
              </a:lnSpc>
            </a:pPr>
            <a:r>
              <a:rPr lang="tr-TR" altLang="tr-TR"/>
              <a:t>Reseptör nedir.</a:t>
            </a:r>
          </a:p>
          <a:p>
            <a:pPr>
              <a:lnSpc>
                <a:spcPct val="90000"/>
              </a:lnSpc>
              <a:buFontTx/>
              <a:buNone/>
            </a:pPr>
            <a:r>
              <a:rPr lang="tr-TR" altLang="tr-TR"/>
              <a:t>   Hormonların hedef dokularında etkilerini gösterebilmeleri için onu tanıyıp bağlayabilen, spesifik, protein karakterinde az sayıda moleküllerdir. Bunların arasında bağlanma tarzı reverzibl bir tarzdır. Hormon reseptör arasındaki ilişki enzim substrat arasındaki ilişkiye benzer.</a:t>
            </a:r>
          </a:p>
          <a:p>
            <a:pPr>
              <a:lnSpc>
                <a:spcPct val="90000"/>
              </a:lnSpc>
              <a:buFontTx/>
              <a:buNone/>
            </a:pPr>
            <a:r>
              <a:rPr lang="tr-TR" altLang="tr-TR"/>
              <a:t>   H + R = HR kompleksi oluşur.</a:t>
            </a:r>
          </a:p>
        </p:txBody>
      </p:sp>
    </p:spTree>
    <p:extLst>
      <p:ext uri="{BB962C8B-B14F-4D97-AF65-F5344CB8AC3E}">
        <p14:creationId xmlns:p14="http://schemas.microsoft.com/office/powerpoint/2010/main" val="416508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A2086CE4-6CFF-F645-A739-3AA7DB10EB7F}"/>
              </a:ext>
            </a:extLst>
          </p:cNvPr>
          <p:cNvSpPr>
            <a:spLocks noGrp="1" noChangeArrowheads="1"/>
          </p:cNvSpPr>
          <p:nvPr>
            <p:ph type="body" idx="1"/>
          </p:nvPr>
        </p:nvSpPr>
        <p:spPr/>
        <p:txBody>
          <a:bodyPr/>
          <a:lstStyle/>
          <a:p>
            <a:r>
              <a:rPr lang="tr-TR" altLang="tr-TR"/>
              <a:t>Hormon analiz yöntemleri:</a:t>
            </a:r>
          </a:p>
          <a:p>
            <a:r>
              <a:rPr lang="tr-TR" altLang="tr-TR"/>
              <a:t>1. kimyasal yöntemler</a:t>
            </a:r>
          </a:p>
          <a:p>
            <a:r>
              <a:rPr lang="tr-TR" altLang="tr-TR"/>
              <a:t>2. Biyolojik yöntemler</a:t>
            </a:r>
          </a:p>
          <a:p>
            <a:r>
              <a:rPr lang="tr-TR" altLang="tr-TR"/>
              <a:t>3. Yarışmalı radyoligant yöntemler: Günümüzde kullanılan analiz yöntemi budur. Bu yöntemde hormonların RIA ve ELISA teknikleriyle otomatik cihazlarla ölçümleri yapılabilmektedir.</a:t>
            </a:r>
          </a:p>
        </p:txBody>
      </p:sp>
    </p:spTree>
    <p:extLst>
      <p:ext uri="{BB962C8B-B14F-4D97-AF65-F5344CB8AC3E}">
        <p14:creationId xmlns:p14="http://schemas.microsoft.com/office/powerpoint/2010/main" val="64515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1FFD576F-EDC3-2E4F-9F86-4A6F17905702}"/>
              </a:ext>
            </a:extLst>
          </p:cNvPr>
          <p:cNvSpPr>
            <a:spLocks noGrp="1" noChangeArrowheads="1"/>
          </p:cNvSpPr>
          <p:nvPr>
            <p:ph type="body" idx="1"/>
          </p:nvPr>
        </p:nvSpPr>
        <p:spPr/>
        <p:txBody>
          <a:bodyPr/>
          <a:lstStyle/>
          <a:p>
            <a:r>
              <a:rPr lang="tr-TR" altLang="tr-TR"/>
              <a:t>Steroid olmayan hormonların etki mekanizmaları:</a:t>
            </a:r>
          </a:p>
          <a:p>
            <a:pPr>
              <a:buFontTx/>
              <a:buNone/>
            </a:pPr>
            <a:r>
              <a:rPr lang="tr-TR" altLang="tr-TR"/>
              <a:t>   Bu tarzda hormon hücre zarında reseptörle birleşip adenil siklaz katalizörlüğünde cAMP üzerinden etkisini gösterir.  </a:t>
            </a:r>
          </a:p>
        </p:txBody>
      </p:sp>
    </p:spTree>
    <p:extLst>
      <p:ext uri="{BB962C8B-B14F-4D97-AF65-F5344CB8AC3E}">
        <p14:creationId xmlns:p14="http://schemas.microsoft.com/office/powerpoint/2010/main" val="262808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085240B-7355-274C-A5CD-C2501AF95948}"/>
              </a:ext>
            </a:extLst>
          </p:cNvPr>
          <p:cNvSpPr>
            <a:spLocks noGrp="1" noChangeArrowheads="1"/>
          </p:cNvSpPr>
          <p:nvPr>
            <p:ph type="body" idx="1"/>
          </p:nvPr>
        </p:nvSpPr>
        <p:spPr/>
        <p:txBody>
          <a:bodyPr/>
          <a:lstStyle/>
          <a:p>
            <a:endParaRPr lang="tr-TR" altLang="tr-TR"/>
          </a:p>
        </p:txBody>
      </p:sp>
      <p:pic>
        <p:nvPicPr>
          <p:cNvPr id="25604" name="Picture 4">
            <a:extLst>
              <a:ext uri="{FF2B5EF4-FFF2-40B4-BE49-F238E27FC236}">
                <a16:creationId xmlns:a16="http://schemas.microsoft.com/office/drawing/2014/main" id="{104C2B7F-417D-D14E-978B-7D195BDCE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2636838"/>
            <a:ext cx="3581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98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DCD7ED81-7159-174C-BF51-E8342C1B5119}"/>
              </a:ext>
            </a:extLst>
          </p:cNvPr>
          <p:cNvSpPr>
            <a:spLocks noGrp="1" noChangeArrowheads="1"/>
          </p:cNvSpPr>
          <p:nvPr>
            <p:ph type="body" idx="1"/>
          </p:nvPr>
        </p:nvSpPr>
        <p:spPr>
          <a:xfrm>
            <a:off x="1981201" y="476251"/>
            <a:ext cx="8435975" cy="5649913"/>
          </a:xfrm>
        </p:spPr>
        <p:txBody>
          <a:bodyPr/>
          <a:lstStyle/>
          <a:p>
            <a:endParaRPr lang="tr-TR" altLang="tr-TR"/>
          </a:p>
        </p:txBody>
      </p:sp>
      <p:pic>
        <p:nvPicPr>
          <p:cNvPr id="19460" name="Picture 4">
            <a:extLst>
              <a:ext uri="{FF2B5EF4-FFF2-40B4-BE49-F238E27FC236}">
                <a16:creationId xmlns:a16="http://schemas.microsoft.com/office/drawing/2014/main" id="{3DB80207-A224-0841-8814-B35E27FC7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9" y="623889"/>
            <a:ext cx="633412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86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Hormon nedir?</a:t>
            </a:r>
          </a:p>
        </p:txBody>
      </p:sp>
      <p:sp>
        <p:nvSpPr>
          <p:cNvPr id="3" name="İçerik Yer Tutucusu 2"/>
          <p:cNvSpPr>
            <a:spLocks noGrp="1"/>
          </p:cNvSpPr>
          <p:nvPr>
            <p:ph idx="1"/>
          </p:nvPr>
        </p:nvSpPr>
        <p:spPr/>
        <p:txBody>
          <a:bodyPr/>
          <a:lstStyle/>
          <a:p>
            <a:pPr algn="just"/>
            <a:r>
              <a:rPr lang="tr-TR" altLang="tr-TR" dirty="0"/>
              <a:t>Yüksek organizasyonlu canlılarda özelleşmiş hücreler tarafından (</a:t>
            </a:r>
            <a:r>
              <a:rPr lang="tr-TR" dirty="0"/>
              <a:t>endokrin ve salgı bezleri tarafından salgılanıp)</a:t>
            </a:r>
            <a:r>
              <a:rPr lang="tr-TR" altLang="tr-TR" dirty="0"/>
              <a:t> yapılan ve </a:t>
            </a:r>
            <a:r>
              <a:rPr lang="tr-TR" dirty="0"/>
              <a:t>kan dolaşımı ile </a:t>
            </a:r>
            <a:r>
              <a:rPr lang="tr-TR" altLang="tr-TR" dirty="0"/>
              <a:t>etki göstereceği bölgeye </a:t>
            </a:r>
            <a:r>
              <a:rPr lang="tr-TR" dirty="0"/>
              <a:t>taşınarak çeşitli tepkilerin denetiminde görev alan </a:t>
            </a:r>
            <a:r>
              <a:rPr lang="tr-TR" altLang="tr-TR" dirty="0"/>
              <a:t>fizyolojik, organik karakterde </a:t>
            </a:r>
            <a:r>
              <a:rPr lang="tr-TR" dirty="0"/>
              <a:t>kimyasal habercilere </a:t>
            </a:r>
            <a:r>
              <a:rPr lang="tr-TR" altLang="tr-TR" dirty="0"/>
              <a:t>hormon adını veriyoruz.</a:t>
            </a:r>
          </a:p>
          <a:p>
            <a:pPr algn="just"/>
            <a:r>
              <a:rPr lang="tr-TR" altLang="tr-TR" dirty="0"/>
              <a:t>Organizmada cereyan eden </a:t>
            </a:r>
            <a:r>
              <a:rPr lang="tr-TR" altLang="tr-TR" dirty="0" err="1"/>
              <a:t>metabolik</a:t>
            </a:r>
            <a:r>
              <a:rPr lang="tr-TR" altLang="tr-TR" dirty="0"/>
              <a:t> ve fizyolojik olaylar hormonlar tarafından kontrol edilir. Hormonlar enzimler gibi reaksiyonlara katılmazlar fakat reaksiyonun hızı ve oluşması üzerine büyük etkiye sahiptirler.</a:t>
            </a:r>
          </a:p>
        </p:txBody>
      </p:sp>
      <p:sp>
        <p:nvSpPr>
          <p:cNvPr id="4" name="Veri Yer Tutucusu 3"/>
          <p:cNvSpPr>
            <a:spLocks noGrp="1"/>
          </p:cNvSpPr>
          <p:nvPr>
            <p:ph type="dt" sz="half" idx="10"/>
          </p:nvPr>
        </p:nvSpPr>
        <p:spPr/>
        <p:txBody>
          <a:bodyPr/>
          <a:lstStyle/>
          <a:p>
            <a:r>
              <a:rPr lang="tr-TR"/>
              <a:t>28.09.2020</a:t>
            </a:r>
          </a:p>
        </p:txBody>
      </p:sp>
      <p:sp>
        <p:nvSpPr>
          <p:cNvPr id="5" name="Altbilgi Yer Tutucusu 4"/>
          <p:cNvSpPr>
            <a:spLocks noGrp="1"/>
          </p:cNvSpPr>
          <p:nvPr>
            <p:ph type="ftr" sz="quarter" idx="11"/>
          </p:nvPr>
        </p:nvSpPr>
        <p:spPr/>
        <p:txBody>
          <a:bodyPr/>
          <a:lstStyle/>
          <a:p>
            <a:r>
              <a:rPr lang="tr-TR" dirty="0"/>
              <a:t>KİD 620 –Görsel Kimlik Kılavuzu</a:t>
            </a:r>
          </a:p>
        </p:txBody>
      </p:sp>
      <p:sp>
        <p:nvSpPr>
          <p:cNvPr id="6" name="Slayt Numarası Yer Tutucusu 5"/>
          <p:cNvSpPr>
            <a:spLocks noGrp="1"/>
          </p:cNvSpPr>
          <p:nvPr>
            <p:ph type="sldNum" sz="quarter" idx="12"/>
          </p:nvPr>
        </p:nvSpPr>
        <p:spPr/>
        <p:txBody>
          <a:bodyPr/>
          <a:lstStyle/>
          <a:p>
            <a:fld id="{50F4E6BD-4CAD-3E44-B214-2CFB9D00E5E7}" type="slidenum">
              <a:rPr lang="tr-TR" smtClean="0"/>
              <a:t>2</a:t>
            </a:fld>
            <a:endParaRPr lang="tr-TR"/>
          </a:p>
        </p:txBody>
      </p:sp>
    </p:spTree>
    <p:extLst>
      <p:ext uri="{BB962C8B-B14F-4D97-AF65-F5344CB8AC3E}">
        <p14:creationId xmlns:p14="http://schemas.microsoft.com/office/powerpoint/2010/main" val="1093597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8DD13492-6E9F-6B42-9984-1CDBC9C9306D}"/>
              </a:ext>
            </a:extLst>
          </p:cNvPr>
          <p:cNvSpPr>
            <a:spLocks noGrp="1" noChangeArrowheads="1"/>
          </p:cNvSpPr>
          <p:nvPr>
            <p:ph type="body" idx="1"/>
          </p:nvPr>
        </p:nvSpPr>
        <p:spPr>
          <a:xfrm>
            <a:off x="2063750" y="-603250"/>
            <a:ext cx="8135938" cy="7461250"/>
          </a:xfrm>
        </p:spPr>
        <p:txBody>
          <a:bodyPr/>
          <a:lstStyle/>
          <a:p>
            <a:pPr>
              <a:buFontTx/>
              <a:buNone/>
            </a:pPr>
            <a:endParaRPr lang="tr-TR" altLang="tr-TR"/>
          </a:p>
        </p:txBody>
      </p:sp>
      <p:pic>
        <p:nvPicPr>
          <p:cNvPr id="24580" name="Picture 4">
            <a:extLst>
              <a:ext uri="{FF2B5EF4-FFF2-40B4-BE49-F238E27FC236}">
                <a16:creationId xmlns:a16="http://schemas.microsoft.com/office/drawing/2014/main" id="{7D5A42B2-BB18-E942-949A-5A08F84A4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333375"/>
            <a:ext cx="5229225" cy="803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94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E8B84C24-6F08-6647-9DB9-03D3C2D10787}"/>
              </a:ext>
            </a:extLst>
          </p:cNvPr>
          <p:cNvSpPr>
            <a:spLocks noGrp="1" noChangeArrowheads="1"/>
          </p:cNvSpPr>
          <p:nvPr>
            <p:ph type="body" idx="1"/>
          </p:nvPr>
        </p:nvSpPr>
        <p:spPr/>
        <p:txBody>
          <a:bodyPr/>
          <a:lstStyle/>
          <a:p>
            <a:r>
              <a:rPr lang="tr-TR" altLang="tr-TR"/>
              <a:t>Steroid hormonların etki mekanizmaları:</a:t>
            </a:r>
          </a:p>
          <a:p>
            <a:pPr>
              <a:buFontTx/>
              <a:buNone/>
            </a:pPr>
            <a:r>
              <a:rPr lang="tr-TR" altLang="tr-TR"/>
              <a:t>   Bu etki tarzında hücre duvarına gelen hormon herhangi bir reseptörle birleşmeden kolaylaştırılmış transport ile direk hücre stoplazmasına girerek burada bir reseptörle birleşmektedir. Ve bu reseptörle ile birlikte çekirdeğe girerek orada bir akseptörle birleşip etki gösterir.  </a:t>
            </a:r>
          </a:p>
        </p:txBody>
      </p:sp>
    </p:spTree>
    <p:extLst>
      <p:ext uri="{BB962C8B-B14F-4D97-AF65-F5344CB8AC3E}">
        <p14:creationId xmlns:p14="http://schemas.microsoft.com/office/powerpoint/2010/main" val="523783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BF3C84F3-699C-AB44-8F6C-0C83B6B3CF82}"/>
              </a:ext>
            </a:extLst>
          </p:cNvPr>
          <p:cNvSpPr>
            <a:spLocks noGrp="1" noChangeArrowheads="1"/>
          </p:cNvSpPr>
          <p:nvPr>
            <p:ph type="body" idx="1"/>
          </p:nvPr>
        </p:nvSpPr>
        <p:spPr/>
        <p:txBody>
          <a:bodyPr/>
          <a:lstStyle/>
          <a:p>
            <a:pPr>
              <a:lnSpc>
                <a:spcPct val="90000"/>
              </a:lnSpc>
            </a:pPr>
            <a:r>
              <a:rPr lang="tr-TR" altLang="tr-TR"/>
              <a:t>Hipotalamus hormonları:</a:t>
            </a:r>
          </a:p>
          <a:p>
            <a:pPr>
              <a:lnSpc>
                <a:spcPct val="90000"/>
              </a:lnSpc>
              <a:buFontTx/>
              <a:buNone/>
            </a:pPr>
            <a:r>
              <a:rPr lang="tr-TR" altLang="tr-TR"/>
              <a:t>   Endokrin metabolizmanın en önemli fonksiyonları hipotalamus ve hipofiz de gerçekleşmektedir. Bu fonksiyonlar yerine getirilirken merkezi sinir sistemiyle endokrin sistem arasında sıkı bir ilişki vardır. MSS’ den gelen uyarılar hipotalamusta hormonal sinyallare dönüşmektedir. </a:t>
            </a:r>
          </a:p>
        </p:txBody>
      </p:sp>
    </p:spTree>
    <p:extLst>
      <p:ext uri="{BB962C8B-B14F-4D97-AF65-F5344CB8AC3E}">
        <p14:creationId xmlns:p14="http://schemas.microsoft.com/office/powerpoint/2010/main" val="226950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1D2B2330-C1DD-8A4A-BF79-A8AB7DBE6E01}"/>
              </a:ext>
            </a:extLst>
          </p:cNvPr>
          <p:cNvSpPr>
            <a:spLocks noGrp="1" noChangeArrowheads="1"/>
          </p:cNvSpPr>
          <p:nvPr>
            <p:ph type="body" idx="1"/>
          </p:nvPr>
        </p:nvSpPr>
        <p:spPr/>
        <p:txBody>
          <a:bodyPr/>
          <a:lstStyle/>
          <a:p>
            <a:r>
              <a:rPr lang="tr-TR" altLang="tr-TR"/>
              <a:t>M.S.Sisteminden gelen uyarılar hormonal sinyallere dönüşür, bu sinyaller hipotalamusta hormon releasing faktörlerin salgılanmasına neden olur, bu faktörlerde hipofiz bezini etkiyerek asıl hormonun salgılanmasını sağlar. Örn., STH releasing faktör hipotalamustan salgılanır ve hipofizi etkiyerek STH salınmasını sağlar.  </a:t>
            </a:r>
          </a:p>
        </p:txBody>
      </p:sp>
    </p:spTree>
    <p:extLst>
      <p:ext uri="{BB962C8B-B14F-4D97-AF65-F5344CB8AC3E}">
        <p14:creationId xmlns:p14="http://schemas.microsoft.com/office/powerpoint/2010/main" val="1214455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3BD3D0DE-ABA9-264E-913B-B4021638DD34}"/>
              </a:ext>
            </a:extLst>
          </p:cNvPr>
          <p:cNvSpPr>
            <a:spLocks noGrp="1" noChangeArrowheads="1"/>
          </p:cNvSpPr>
          <p:nvPr>
            <p:ph type="body" idx="1"/>
          </p:nvPr>
        </p:nvSpPr>
        <p:spPr>
          <a:xfrm>
            <a:off x="1375719" y="1210962"/>
            <a:ext cx="9144000" cy="5486400"/>
          </a:xfrm>
        </p:spPr>
        <p:txBody>
          <a:bodyPr/>
          <a:lstStyle/>
          <a:p>
            <a:pPr algn="ctr"/>
            <a:r>
              <a:rPr lang="tr-TR" b="1" dirty="0"/>
              <a:t>HİPOFİZ BEZİ HORMONLARI</a:t>
            </a:r>
            <a:endParaRPr lang="tr-TR" altLang="tr-TR" b="1" dirty="0"/>
          </a:p>
          <a:p>
            <a:r>
              <a:rPr lang="tr-TR" altLang="tr-TR" dirty="0"/>
              <a:t>Hipofiz bezi kafatasının alt kısmında bulunan </a:t>
            </a:r>
            <a:r>
              <a:rPr lang="tr-TR" altLang="tr-TR" dirty="0" err="1"/>
              <a:t>cella</a:t>
            </a:r>
            <a:r>
              <a:rPr lang="tr-TR" altLang="tr-TR" dirty="0"/>
              <a:t> </a:t>
            </a:r>
            <a:r>
              <a:rPr lang="tr-TR" altLang="tr-TR" dirty="0" err="1"/>
              <a:t>turcica</a:t>
            </a:r>
            <a:r>
              <a:rPr lang="tr-TR" altLang="tr-TR" dirty="0"/>
              <a:t> denilen bölgede bulunan küçük fakat etkisi çok büyük olan endokrin bir bezdir.</a:t>
            </a:r>
          </a:p>
          <a:p>
            <a:pPr>
              <a:buFontTx/>
              <a:buNone/>
            </a:pPr>
            <a:r>
              <a:rPr lang="tr-TR" altLang="tr-TR" dirty="0"/>
              <a:t>   Hipofiz bezi üç kısımdan oluşur. Birbirlerinden histolojik, embriyolojik be fonksiyonelliği bakımından ayrılan bu kısımlar;</a:t>
            </a:r>
          </a:p>
          <a:p>
            <a:pPr>
              <a:buFontTx/>
              <a:buNone/>
            </a:pPr>
            <a:r>
              <a:rPr lang="tr-TR" altLang="tr-TR" dirty="0"/>
              <a:t>   1. </a:t>
            </a:r>
            <a:r>
              <a:rPr lang="tr-TR" altLang="tr-TR" dirty="0" err="1"/>
              <a:t>Adenohipofiz</a:t>
            </a:r>
            <a:r>
              <a:rPr lang="tr-TR" altLang="tr-TR" dirty="0"/>
              <a:t> (ön lob): damar ve bez bakımından zengindir.</a:t>
            </a:r>
          </a:p>
          <a:p>
            <a:pPr>
              <a:buFontTx/>
              <a:buNone/>
            </a:pPr>
            <a:r>
              <a:rPr lang="tr-TR" altLang="tr-TR" dirty="0"/>
              <a:t>   2. </a:t>
            </a:r>
            <a:r>
              <a:rPr lang="tr-TR" altLang="tr-TR" dirty="0" err="1"/>
              <a:t>Nörohipofiz</a:t>
            </a:r>
            <a:r>
              <a:rPr lang="tr-TR" altLang="tr-TR" dirty="0"/>
              <a:t> (arka lob): sinirsel yönden oldukça zengindir.</a:t>
            </a:r>
          </a:p>
          <a:p>
            <a:pPr>
              <a:buFontTx/>
              <a:buNone/>
            </a:pPr>
            <a:r>
              <a:rPr lang="tr-TR" altLang="tr-TR" dirty="0"/>
              <a:t>   3. </a:t>
            </a:r>
            <a:r>
              <a:rPr lang="tr-TR" altLang="tr-TR" dirty="0" err="1"/>
              <a:t>Parsintermedia</a:t>
            </a:r>
            <a:r>
              <a:rPr lang="tr-TR" altLang="tr-TR" dirty="0"/>
              <a:t> (orta lob)’ </a:t>
            </a:r>
            <a:r>
              <a:rPr lang="tr-TR" altLang="tr-TR" dirty="0" err="1"/>
              <a:t>lardır</a:t>
            </a:r>
            <a:r>
              <a:rPr lang="tr-TR" altLang="tr-TR" dirty="0"/>
              <a:t>. </a:t>
            </a:r>
          </a:p>
        </p:txBody>
      </p:sp>
    </p:spTree>
    <p:extLst>
      <p:ext uri="{BB962C8B-B14F-4D97-AF65-F5344CB8AC3E}">
        <p14:creationId xmlns:p14="http://schemas.microsoft.com/office/powerpoint/2010/main" val="1730827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80DBF964-40CB-174E-9970-39234FACE1E9}"/>
              </a:ext>
            </a:extLst>
          </p:cNvPr>
          <p:cNvSpPr>
            <a:spLocks noGrp="1" noChangeArrowheads="1"/>
          </p:cNvSpPr>
          <p:nvPr>
            <p:ph type="body" idx="1"/>
          </p:nvPr>
        </p:nvSpPr>
        <p:spPr/>
        <p:txBody>
          <a:bodyPr/>
          <a:lstStyle/>
          <a:p>
            <a:r>
              <a:rPr lang="tr-TR" altLang="tr-TR"/>
              <a:t>Hipofiz ön lobundan salgılanan büyüme ve gelişmeyi uyarıcı hormonlar:</a:t>
            </a:r>
          </a:p>
          <a:p>
            <a:r>
              <a:rPr lang="tr-TR" altLang="tr-TR"/>
              <a:t>1. ACTH</a:t>
            </a:r>
          </a:p>
          <a:p>
            <a:r>
              <a:rPr lang="tr-TR" altLang="tr-TR"/>
              <a:t>2. STH</a:t>
            </a:r>
          </a:p>
          <a:p>
            <a:r>
              <a:rPr lang="tr-TR" altLang="tr-TR"/>
              <a:t>3. TSH</a:t>
            </a:r>
          </a:p>
          <a:p>
            <a:r>
              <a:rPr lang="tr-TR" altLang="tr-TR"/>
              <a:t>4. Gonadotroplar: FSH, ICSH(LH), LTH(Prolaktin) hormonlarıdır.</a:t>
            </a:r>
          </a:p>
        </p:txBody>
      </p:sp>
    </p:spTree>
    <p:extLst>
      <p:ext uri="{BB962C8B-B14F-4D97-AF65-F5344CB8AC3E}">
        <p14:creationId xmlns:p14="http://schemas.microsoft.com/office/powerpoint/2010/main" val="382444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39B536EA-F566-0F42-B4C0-5C2C6681991E}"/>
              </a:ext>
            </a:extLst>
          </p:cNvPr>
          <p:cNvSpPr>
            <a:spLocks noGrp="1" noChangeArrowheads="1"/>
          </p:cNvSpPr>
          <p:nvPr>
            <p:ph type="body" idx="1"/>
          </p:nvPr>
        </p:nvSpPr>
        <p:spPr/>
        <p:txBody>
          <a:bodyPr/>
          <a:lstStyle/>
          <a:p>
            <a:r>
              <a:rPr lang="tr-TR" dirty="0"/>
              <a:t>ADRENOKORTİKOTROPTİK HORMON (ACTH): </a:t>
            </a:r>
          </a:p>
          <a:p>
            <a:r>
              <a:rPr lang="tr-TR" altLang="tr-TR" dirty="0"/>
              <a:t>Hipofiz ön lobu bazofillerinden salgılanır ve böbreküstü bezi korteks kısmının yapı ve fonksiyonlarının devamlılığını sağlar.</a:t>
            </a:r>
          </a:p>
          <a:p>
            <a:r>
              <a:rPr lang="tr-TR" altLang="tr-TR" dirty="0"/>
              <a:t> Salgılanması değişik stres durumlarında (</a:t>
            </a:r>
            <a:r>
              <a:rPr lang="tr-TR" altLang="tr-TR" dirty="0" err="1"/>
              <a:t>soğuk,sıcak,travma,yaralanma,hipoglisemi,kas</a:t>
            </a:r>
            <a:r>
              <a:rPr lang="tr-TR" altLang="tr-TR" dirty="0"/>
              <a:t> çalışması…</a:t>
            </a:r>
            <a:r>
              <a:rPr lang="tr-TR" altLang="tr-TR" dirty="0" err="1"/>
              <a:t>vb</a:t>
            </a:r>
            <a:r>
              <a:rPr lang="tr-TR" altLang="tr-TR" dirty="0"/>
              <a:t>) artar.</a:t>
            </a:r>
          </a:p>
          <a:p>
            <a:r>
              <a:rPr lang="tr-TR" altLang="tr-TR" dirty="0"/>
              <a:t> </a:t>
            </a:r>
            <a:r>
              <a:rPr lang="tr-TR" dirty="0"/>
              <a:t>Adrenal korteksin gelişimini uyarır. </a:t>
            </a:r>
            <a:r>
              <a:rPr lang="tr-TR" altLang="tr-TR" dirty="0" err="1"/>
              <a:t>Peptid</a:t>
            </a:r>
            <a:r>
              <a:rPr lang="tr-TR" altLang="tr-TR" dirty="0"/>
              <a:t> yapılı bir hormon olduğu için </a:t>
            </a:r>
            <a:r>
              <a:rPr lang="tr-TR" altLang="tr-TR" dirty="0" err="1"/>
              <a:t>nonsteroid</a:t>
            </a:r>
            <a:r>
              <a:rPr lang="tr-TR" altLang="tr-TR" dirty="0"/>
              <a:t> tarzda etki gösterir.</a:t>
            </a:r>
          </a:p>
          <a:p>
            <a:r>
              <a:rPr lang="tr-TR" dirty="0"/>
              <a:t>Adrenal korteksteki </a:t>
            </a:r>
            <a:r>
              <a:rPr lang="tr-TR" dirty="0" err="1"/>
              <a:t>steroid</a:t>
            </a:r>
            <a:r>
              <a:rPr lang="tr-TR" dirty="0"/>
              <a:t> hormonların salgılanmasını uyarır.</a:t>
            </a:r>
            <a:endParaRPr lang="tr-TR" altLang="tr-TR" dirty="0"/>
          </a:p>
        </p:txBody>
      </p:sp>
    </p:spTree>
    <p:extLst>
      <p:ext uri="{BB962C8B-B14F-4D97-AF65-F5344CB8AC3E}">
        <p14:creationId xmlns:p14="http://schemas.microsoft.com/office/powerpoint/2010/main" val="285653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5E76EDC9-89E3-5142-B570-3D7E237B3F83}"/>
              </a:ext>
            </a:extLst>
          </p:cNvPr>
          <p:cNvSpPr>
            <a:spLocks noGrp="1" noChangeArrowheads="1"/>
          </p:cNvSpPr>
          <p:nvPr>
            <p:ph type="body" idx="1"/>
          </p:nvPr>
        </p:nvSpPr>
        <p:spPr/>
        <p:txBody>
          <a:bodyPr/>
          <a:lstStyle/>
          <a:p>
            <a:r>
              <a:rPr lang="tr-TR" altLang="tr-TR"/>
              <a:t>Biyolojik etkileri:</a:t>
            </a:r>
          </a:p>
          <a:p>
            <a:r>
              <a:rPr lang="tr-TR" altLang="tr-TR"/>
              <a:t>Kolesterolün pregnanolona dönüşümünü uyarak adrenokortikal hormonların (glikokortikoidler ve mineralkortikoidler) sentez ve salınımını artırır.</a:t>
            </a:r>
          </a:p>
          <a:p>
            <a:r>
              <a:rPr lang="tr-TR" altLang="tr-TR"/>
              <a:t>Damar permeabilitesini azaltarak yangıyı önler.</a:t>
            </a:r>
          </a:p>
          <a:p>
            <a:r>
              <a:rPr lang="tr-TR" altLang="tr-TR"/>
              <a:t>Protein ve RNA sentezini uyarır.</a:t>
            </a:r>
          </a:p>
          <a:p>
            <a:r>
              <a:rPr lang="tr-TR" altLang="tr-TR"/>
              <a:t>Glukoneogenezi arttırır ve kan şekerini yükseltir.</a:t>
            </a:r>
          </a:p>
          <a:p>
            <a:r>
              <a:rPr lang="tr-TR" altLang="tr-TR"/>
              <a:t>Fazla salgılanırsa Cushing sendromu ortaya çıkar ve aşırı kilolar oluşur.</a:t>
            </a:r>
          </a:p>
        </p:txBody>
      </p:sp>
    </p:spTree>
    <p:extLst>
      <p:ext uri="{BB962C8B-B14F-4D97-AF65-F5344CB8AC3E}">
        <p14:creationId xmlns:p14="http://schemas.microsoft.com/office/powerpoint/2010/main" val="1759739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3D9BC8F7-650A-234F-90A0-D43382171CA0}"/>
              </a:ext>
            </a:extLst>
          </p:cNvPr>
          <p:cNvSpPr>
            <a:spLocks noGrp="1" noChangeArrowheads="1"/>
          </p:cNvSpPr>
          <p:nvPr>
            <p:ph type="body" idx="1"/>
          </p:nvPr>
        </p:nvSpPr>
        <p:spPr/>
        <p:txBody>
          <a:bodyPr/>
          <a:lstStyle/>
          <a:p>
            <a:pPr>
              <a:lnSpc>
                <a:spcPct val="90000"/>
              </a:lnSpc>
            </a:pPr>
            <a:r>
              <a:rPr lang="tr-TR" altLang="tr-TR" dirty="0"/>
              <a:t>STH (</a:t>
            </a:r>
            <a:r>
              <a:rPr lang="tr-TR" altLang="tr-TR" dirty="0" err="1"/>
              <a:t>Somatotropin,Büyüme</a:t>
            </a:r>
            <a:r>
              <a:rPr lang="tr-TR" altLang="tr-TR" dirty="0"/>
              <a:t> hormonu-BH):</a:t>
            </a:r>
          </a:p>
          <a:p>
            <a:pPr>
              <a:lnSpc>
                <a:spcPct val="90000"/>
              </a:lnSpc>
              <a:buFontTx/>
              <a:buNone/>
            </a:pPr>
            <a:r>
              <a:rPr lang="tr-TR" altLang="tr-TR" dirty="0"/>
              <a:t>   Aminoasit yapısında olduğundan dolayı hücre reseptörleri vasıtasıyla etkisini gösterir. STH protein metabolizmasını uyarır. Normal gelişme </a:t>
            </a:r>
            <a:r>
              <a:rPr lang="tr-TR" altLang="tr-TR" dirty="0" err="1"/>
              <a:t>fonsiyonlarından</a:t>
            </a:r>
            <a:r>
              <a:rPr lang="tr-TR" altLang="tr-TR" dirty="0"/>
              <a:t> yani büyüme ve kilo alma gibi gelişmelerden sorumludur. Lipit metabolizmasını da uyarıcı yönde etki yapar.</a:t>
            </a:r>
          </a:p>
        </p:txBody>
      </p:sp>
    </p:spTree>
    <p:extLst>
      <p:ext uri="{BB962C8B-B14F-4D97-AF65-F5344CB8AC3E}">
        <p14:creationId xmlns:p14="http://schemas.microsoft.com/office/powerpoint/2010/main" val="3393667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F7D8F586-4943-9347-BD6C-6C5FA104CDDE}"/>
              </a:ext>
            </a:extLst>
          </p:cNvPr>
          <p:cNvSpPr>
            <a:spLocks noGrp="1" noChangeArrowheads="1"/>
          </p:cNvSpPr>
          <p:nvPr>
            <p:ph type="body" idx="1"/>
          </p:nvPr>
        </p:nvSpPr>
        <p:spPr/>
        <p:txBody>
          <a:bodyPr/>
          <a:lstStyle/>
          <a:p>
            <a:pPr>
              <a:lnSpc>
                <a:spcPct val="90000"/>
              </a:lnSpc>
            </a:pPr>
            <a:r>
              <a:rPr lang="tr-TR" altLang="tr-TR"/>
              <a:t>STH metabolizması bozuklukları: Patolojik durumlara bağlı olarak salınım ve sentezindeki değişiklikler vucutta bozukluklara neden olur. Puberte öncesinde fazla sentezine bağlı olarak Gigantizm (devlik), puberte sonrası Akromegali ve yetersiz senteze bağlı olarak ta Dwarfism (cücelik) bozuklukları gözlenebilir. STH hormonu somatostatin hormonu tarafından kontrol edilir.</a:t>
            </a:r>
          </a:p>
          <a:p>
            <a:pPr>
              <a:lnSpc>
                <a:spcPct val="90000"/>
              </a:lnSpc>
            </a:pPr>
            <a:endParaRPr lang="tr-TR" altLang="tr-TR"/>
          </a:p>
        </p:txBody>
      </p:sp>
    </p:spTree>
    <p:extLst>
      <p:ext uri="{BB962C8B-B14F-4D97-AF65-F5344CB8AC3E}">
        <p14:creationId xmlns:p14="http://schemas.microsoft.com/office/powerpoint/2010/main" val="50322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altLang="tr-TR" dirty="0"/>
              <a:t>Hormonların etki mekanizmalarında endokrin sistem ile sinir sistemi arasında sıkı ilişkiler vardır. Bu işbirliği ile organizmanın canlılığını sağlarlar. Bu bağlamda değişik etki şekilleri ortaya çıkmıştır.</a:t>
            </a:r>
          </a:p>
          <a:p>
            <a:r>
              <a:rPr lang="tr-TR" altLang="tr-TR" b="1" dirty="0" err="1"/>
              <a:t>Nöroendokrin</a:t>
            </a:r>
            <a:r>
              <a:rPr lang="tr-TR" altLang="tr-TR" b="1" dirty="0"/>
              <a:t> etki: </a:t>
            </a:r>
            <a:r>
              <a:rPr lang="tr-TR" altLang="tr-TR" dirty="0"/>
              <a:t>Sinir ucunda sentezlenip hücre dışı ortama verilen hormonun uzaktaki hedef doku ve organlarda gösterdiği etki şekline denir.</a:t>
            </a:r>
          </a:p>
          <a:p>
            <a:r>
              <a:rPr lang="tr-TR" altLang="tr-TR" b="1" dirty="0" err="1"/>
              <a:t>Nörokrin</a:t>
            </a:r>
            <a:r>
              <a:rPr lang="tr-TR" altLang="tr-TR" b="1" dirty="0"/>
              <a:t> etki: </a:t>
            </a:r>
            <a:r>
              <a:rPr lang="tr-TR" altLang="tr-TR" dirty="0"/>
              <a:t>Yine sinir ucunda sentezlenen hormonun bu sefer yakındaki hedef bölgeye etki etmesine denir.</a:t>
            </a:r>
          </a:p>
          <a:p>
            <a:endParaRPr lang="tr-TR" dirty="0"/>
          </a:p>
        </p:txBody>
      </p:sp>
      <p:sp>
        <p:nvSpPr>
          <p:cNvPr id="4" name="Veri Yer Tutucusu 3"/>
          <p:cNvSpPr>
            <a:spLocks noGrp="1"/>
          </p:cNvSpPr>
          <p:nvPr>
            <p:ph type="dt" sz="half" idx="10"/>
          </p:nvPr>
        </p:nvSpPr>
        <p:spPr/>
        <p:txBody>
          <a:bodyPr/>
          <a:lstStyle/>
          <a:p>
            <a:r>
              <a:rPr lang="tr-TR" dirty="0"/>
              <a:t>28.09.2020</a:t>
            </a:r>
          </a:p>
        </p:txBody>
      </p:sp>
      <p:sp>
        <p:nvSpPr>
          <p:cNvPr id="5" name="Altbilgi Yer Tutucusu 4"/>
          <p:cNvSpPr>
            <a:spLocks noGrp="1"/>
          </p:cNvSpPr>
          <p:nvPr>
            <p:ph type="ftr" sz="quarter" idx="11"/>
          </p:nvPr>
        </p:nvSpPr>
        <p:spPr/>
        <p:txBody>
          <a:bodyPr/>
          <a:lstStyle/>
          <a:p>
            <a:r>
              <a:rPr lang="tr-TR" dirty="0"/>
              <a:t>KİD 620 –Görsel Kimlik Kılavuzu</a:t>
            </a:r>
          </a:p>
        </p:txBody>
      </p:sp>
      <p:sp>
        <p:nvSpPr>
          <p:cNvPr id="6" name="Slayt Numarası Yer Tutucusu 5"/>
          <p:cNvSpPr>
            <a:spLocks noGrp="1"/>
          </p:cNvSpPr>
          <p:nvPr>
            <p:ph type="sldNum" sz="quarter" idx="12"/>
          </p:nvPr>
        </p:nvSpPr>
        <p:spPr/>
        <p:txBody>
          <a:bodyPr/>
          <a:lstStyle/>
          <a:p>
            <a:fld id="{50F4E6BD-4CAD-3E44-B214-2CFB9D00E5E7}" type="slidenum">
              <a:rPr lang="tr-TR" smtClean="0"/>
              <a:t>3</a:t>
            </a:fld>
            <a:endParaRPr lang="tr-TR"/>
          </a:p>
        </p:txBody>
      </p:sp>
    </p:spTree>
    <p:extLst>
      <p:ext uri="{BB962C8B-B14F-4D97-AF65-F5344CB8AC3E}">
        <p14:creationId xmlns:p14="http://schemas.microsoft.com/office/powerpoint/2010/main" val="1261653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447CAA1C-9CF9-AA4F-9876-FC667E5A9843}"/>
              </a:ext>
            </a:extLst>
          </p:cNvPr>
          <p:cNvSpPr>
            <a:spLocks noGrp="1" noChangeArrowheads="1"/>
          </p:cNvSpPr>
          <p:nvPr>
            <p:ph type="body" idx="1"/>
          </p:nvPr>
        </p:nvSpPr>
        <p:spPr>
          <a:xfrm>
            <a:off x="862913" y="1108933"/>
            <a:ext cx="10515600" cy="4351338"/>
          </a:xfrm>
        </p:spPr>
        <p:txBody>
          <a:bodyPr>
            <a:normAutofit fontScale="92500" lnSpcReduction="10000"/>
          </a:bodyPr>
          <a:lstStyle/>
          <a:p>
            <a:r>
              <a:rPr lang="tr-TR" b="1" dirty="0"/>
              <a:t>TİROİD BEZİ HORMONLARI</a:t>
            </a:r>
            <a:endParaRPr lang="tr-TR" altLang="tr-TR" b="1" dirty="0"/>
          </a:p>
          <a:p>
            <a:r>
              <a:rPr lang="tr-TR" altLang="tr-TR" dirty="0"/>
              <a:t>Bu endokrin bezde bulunan </a:t>
            </a:r>
            <a:r>
              <a:rPr lang="tr-TR" altLang="tr-TR" dirty="0" err="1"/>
              <a:t>tiroglobinde</a:t>
            </a:r>
            <a:r>
              <a:rPr lang="tr-TR" altLang="tr-TR" dirty="0"/>
              <a:t> bulunan </a:t>
            </a:r>
            <a:r>
              <a:rPr lang="tr-TR" altLang="tr-TR" dirty="0" err="1"/>
              <a:t>tirozin</a:t>
            </a:r>
            <a:r>
              <a:rPr lang="tr-TR" altLang="tr-TR" dirty="0"/>
              <a:t> kalıntılarının </a:t>
            </a:r>
            <a:r>
              <a:rPr lang="tr-TR" altLang="tr-TR" dirty="0" err="1"/>
              <a:t>iyotlanması</a:t>
            </a:r>
            <a:r>
              <a:rPr lang="tr-TR" altLang="tr-TR" dirty="0"/>
              <a:t> ile sentezlenir. Besinlerle alınan iyot ince bağırsaklardan geri emilir ve proteinlere bağlanarak </a:t>
            </a:r>
            <a:r>
              <a:rPr lang="tr-TR" altLang="tr-TR" dirty="0" err="1"/>
              <a:t>tiroid</a:t>
            </a:r>
            <a:r>
              <a:rPr lang="tr-TR" altLang="tr-TR" dirty="0"/>
              <a:t> bezine kadar taşınır.</a:t>
            </a:r>
            <a:endParaRPr lang="tr-TR" dirty="0"/>
          </a:p>
          <a:p>
            <a:r>
              <a:rPr lang="tr-TR" dirty="0" err="1"/>
              <a:t>Tiroid</a:t>
            </a:r>
            <a:r>
              <a:rPr lang="tr-TR" dirty="0"/>
              <a:t> bezi </a:t>
            </a:r>
            <a:r>
              <a:rPr lang="tr-TR" dirty="0" err="1"/>
              <a:t>trioglobülin</a:t>
            </a:r>
            <a:r>
              <a:rPr lang="tr-TR" dirty="0"/>
              <a:t> türevi hormonları salgılar. Hormonun salgılanması için iyot önemlidir. </a:t>
            </a:r>
            <a:r>
              <a:rPr lang="tr-TR" dirty="0" err="1"/>
              <a:t>Tiroid</a:t>
            </a:r>
            <a:r>
              <a:rPr lang="tr-TR" dirty="0"/>
              <a:t> bezi </a:t>
            </a:r>
            <a:r>
              <a:rPr lang="tr-TR" dirty="0" err="1"/>
              <a:t>iyotu</a:t>
            </a:r>
            <a:r>
              <a:rPr lang="tr-TR" dirty="0"/>
              <a:t> alıp depo eder ve iyot-protein yapısında olan </a:t>
            </a:r>
            <a:r>
              <a:rPr lang="tr-TR" dirty="0" err="1"/>
              <a:t>troksin</a:t>
            </a:r>
            <a:r>
              <a:rPr lang="tr-TR" dirty="0"/>
              <a:t> ve </a:t>
            </a:r>
            <a:r>
              <a:rPr lang="tr-TR" dirty="0" err="1"/>
              <a:t>triiodotroin</a:t>
            </a:r>
            <a:r>
              <a:rPr lang="tr-TR" dirty="0"/>
              <a:t> adlı hormonları </a:t>
            </a:r>
            <a:r>
              <a:rPr lang="tr-TR" dirty="0" err="1"/>
              <a:t>salgılar.Sulfamitler</a:t>
            </a:r>
            <a:r>
              <a:rPr lang="tr-TR" dirty="0"/>
              <a:t> gibi ögeler hormonun salgılanmasını engeller.</a:t>
            </a:r>
          </a:p>
          <a:p>
            <a:r>
              <a:rPr lang="tr-TR" dirty="0"/>
              <a:t>Bu hormonlar bazal metabolizma hızını düzenlerler.</a:t>
            </a:r>
          </a:p>
          <a:p>
            <a:r>
              <a:rPr lang="tr-TR" dirty="0"/>
              <a:t>Üreme faaliyetlerinde etkileri vardır.</a:t>
            </a:r>
          </a:p>
          <a:p>
            <a:r>
              <a:rPr lang="tr-TR" dirty="0"/>
              <a:t>Büyüme gelişmeyi etkilerler.</a:t>
            </a:r>
          </a:p>
          <a:p>
            <a:pPr>
              <a:buFontTx/>
              <a:buNone/>
            </a:pPr>
            <a:endParaRPr lang="tr-TR" altLang="tr-TR" dirty="0"/>
          </a:p>
        </p:txBody>
      </p:sp>
    </p:spTree>
    <p:extLst>
      <p:ext uri="{BB962C8B-B14F-4D97-AF65-F5344CB8AC3E}">
        <p14:creationId xmlns:p14="http://schemas.microsoft.com/office/powerpoint/2010/main" val="388942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414F00-1540-4466-B755-0876ED2D8E09}"/>
              </a:ext>
            </a:extLst>
          </p:cNvPr>
          <p:cNvSpPr>
            <a:spLocks noChangeArrowheads="1"/>
          </p:cNvSpPr>
          <p:nvPr/>
        </p:nvSpPr>
        <p:spPr bwMode="auto">
          <a:xfrm>
            <a:off x="1842868" y="1322363"/>
            <a:ext cx="80699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2049" name="Resim 1">
            <a:extLst>
              <a:ext uri="{FF2B5EF4-FFF2-40B4-BE49-F238E27FC236}">
                <a16:creationId xmlns:a16="http://schemas.microsoft.com/office/drawing/2014/main" id="{5BE216C4-D37A-45DE-91DF-A22866B2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857" y="3788392"/>
            <a:ext cx="6778285" cy="28623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B2BBAC-954A-44B5-9E88-DD1645763607}"/>
              </a:ext>
            </a:extLst>
          </p:cNvPr>
          <p:cNvSpPr>
            <a:spLocks noChangeArrowheads="1"/>
          </p:cNvSpPr>
          <p:nvPr/>
        </p:nvSpPr>
        <p:spPr bwMode="auto">
          <a:xfrm>
            <a:off x="961293" y="540317"/>
            <a:ext cx="1026941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49263" algn="ctr" defTabSz="914400" eaLnBrk="0" fontAlgn="base" hangingPunct="0">
              <a:spcBef>
                <a:spcPct val="0"/>
              </a:spcBef>
              <a:spcAft>
                <a:spcPct val="0"/>
              </a:spcAft>
            </a:pPr>
            <a:r>
              <a:rPr lang="tr-TR" altLang="tr-TR" sz="4000" dirty="0" err="1">
                <a:latin typeface="Arial" panose="020B0604020202020204" pitchFamily="34" charset="0"/>
                <a:ea typeface="Calibri" panose="020F0502020204030204" pitchFamily="34" charset="0"/>
                <a:cs typeface="Arial" panose="020B0604020202020204" pitchFamily="34" charset="0"/>
              </a:rPr>
              <a:t>Tiroid</a:t>
            </a:r>
            <a:r>
              <a:rPr lang="tr-TR" altLang="tr-TR" sz="4000" dirty="0">
                <a:latin typeface="Arial" panose="020B0604020202020204" pitchFamily="34" charset="0"/>
                <a:ea typeface="Calibri" panose="020F0502020204030204" pitchFamily="34" charset="0"/>
                <a:cs typeface="Arial" panose="020B0604020202020204" pitchFamily="34" charset="0"/>
              </a:rPr>
              <a:t> Bezi</a:t>
            </a:r>
          </a:p>
          <a:p>
            <a:pPr lvl="0" indent="449263" algn="ctr" defTabSz="914400" eaLnBrk="0" fontAlgn="base" hangingPunct="0">
              <a:spcBef>
                <a:spcPct val="0"/>
              </a:spcBef>
              <a:spcAft>
                <a:spcPct val="0"/>
              </a:spcAft>
            </a:pPr>
            <a:r>
              <a:rPr lang="tr-TR" altLang="tr-TR" sz="2800" b="1" dirty="0">
                <a:latin typeface="Arial" panose="020B0604020202020204" pitchFamily="34" charset="0"/>
                <a:ea typeface="Calibri" panose="020F0502020204030204" pitchFamily="34" charset="0"/>
                <a:cs typeface="Arial" panose="020B0604020202020204" pitchFamily="34" charset="0"/>
              </a:rPr>
              <a:t>Vücudumuzdaki en büyük endokrin organlardan biridir</a:t>
            </a:r>
            <a:r>
              <a:rPr lang="tr-TR" altLang="tr-TR" sz="2800" dirty="0">
                <a:latin typeface="Arial" panose="020B0604020202020204" pitchFamily="34" charset="0"/>
                <a:ea typeface="Calibri" panose="020F0502020204030204" pitchFamily="34" charset="0"/>
                <a:cs typeface="Arial" panose="020B0604020202020204" pitchFamily="34" charset="0"/>
              </a:rPr>
              <a:t>.</a:t>
            </a:r>
            <a:endPar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Tiroid</a:t>
            </a:r>
            <a:r>
              <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bezi (</a:t>
            </a:r>
            <a:r>
              <a:rPr kumimoji="0" lang="tr-TR" altLang="tr-TR" sz="2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glandula</a:t>
            </a:r>
            <a:r>
              <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thyroidea</a:t>
            </a:r>
            <a:r>
              <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normal bir yetişkinde 20-25 gram kadardır.</a:t>
            </a:r>
          </a:p>
          <a:p>
            <a:pPr lvl="0" indent="449263" algn="just" defTabSz="914400" eaLnBrk="0" fontAlgn="base" hangingPunct="0">
              <a:spcBef>
                <a:spcPct val="0"/>
              </a:spcBef>
              <a:spcAft>
                <a:spcPct val="0"/>
              </a:spcAft>
            </a:pPr>
            <a:r>
              <a:rPr lang="tr-TR" altLang="tr-TR" sz="2800" dirty="0">
                <a:latin typeface="Arial" panose="020B0604020202020204" pitchFamily="34" charset="0"/>
                <a:ea typeface="Calibri" panose="020F0502020204030204" pitchFamily="34" charset="0"/>
                <a:cs typeface="Arial" panose="020B0604020202020204" pitchFamily="34" charset="0"/>
              </a:rPr>
              <a:t>B</a:t>
            </a:r>
            <a:r>
              <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oyunu </a:t>
            </a:r>
            <a:r>
              <a:rPr kumimoji="0" lang="tr-TR" altLang="tr-TR" sz="2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larinksin</a:t>
            </a:r>
            <a:r>
              <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sonundan ve </a:t>
            </a:r>
            <a:r>
              <a:rPr kumimoji="0" lang="tr-TR" altLang="tr-TR" sz="2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trakeayı</a:t>
            </a:r>
            <a:r>
              <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kelebek kanatları gibi her iki </a:t>
            </a:r>
            <a:r>
              <a:rPr lang="tr-TR" altLang="tr-TR" sz="2800" dirty="0">
                <a:latin typeface="Arial" panose="020B0604020202020204" pitchFamily="34" charset="0"/>
                <a:ea typeface="Calibri" panose="020F0502020204030204" pitchFamily="34" charset="0"/>
                <a:cs typeface="Arial" panose="020B0604020202020204" pitchFamily="34" charset="0"/>
              </a:rPr>
              <a:t>tarafından sağlı ve sollu </a:t>
            </a:r>
            <a:r>
              <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sarar </a:t>
            </a:r>
          </a:p>
          <a:p>
            <a:pPr lvl="0" indent="449263" algn="just" defTabSz="914400" eaLnBrk="0" fontAlgn="base" hangingPunct="0">
              <a:spcBef>
                <a:spcPct val="0"/>
              </a:spcBef>
              <a:spcAft>
                <a:spcPct val="0"/>
              </a:spcAft>
            </a:pPr>
            <a:r>
              <a:rPr lang="tr-TR" altLang="tr-TR" sz="2800" dirty="0">
                <a:latin typeface="Arial" panose="020B0604020202020204" pitchFamily="34" charset="0"/>
                <a:ea typeface="Calibri" panose="020F0502020204030204" pitchFamily="34" charset="0"/>
                <a:cs typeface="Arial" panose="020B0604020202020204" pitchFamily="34" charset="0"/>
              </a:rPr>
              <a:t>Bu </a:t>
            </a:r>
            <a:r>
              <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lopların bir bağlanma bölgesi (</a:t>
            </a:r>
            <a:r>
              <a:rPr kumimoji="0" lang="tr-TR" altLang="tr-TR" sz="28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isthmus</a:t>
            </a:r>
            <a:r>
              <a:rPr kumimoji="0" lang="tr-TR" altLang="tr-T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ile bağlanır</a:t>
            </a:r>
            <a:endParaRPr kumimoji="0" lang="tr-TR" altLang="tr-T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803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2E2242BC-E78A-9845-A4A5-336AE3CA7A66}"/>
              </a:ext>
            </a:extLst>
          </p:cNvPr>
          <p:cNvSpPr>
            <a:spLocks noGrp="1" noChangeArrowheads="1"/>
          </p:cNvSpPr>
          <p:nvPr>
            <p:ph type="title"/>
          </p:nvPr>
        </p:nvSpPr>
        <p:spPr>
          <a:xfrm>
            <a:off x="2209800" y="152400"/>
            <a:ext cx="7772400" cy="609600"/>
          </a:xfrm>
        </p:spPr>
        <p:txBody>
          <a:bodyPr>
            <a:normAutofit fontScale="90000"/>
          </a:bodyPr>
          <a:lstStyle/>
          <a:p>
            <a:pPr eaLnBrk="1" hangingPunct="1"/>
            <a:r>
              <a:rPr lang="en-US" altLang="en-US" sz="4000" b="1">
                <a:latin typeface="Calibri" panose="020F0502020204030204" pitchFamily="34" charset="0"/>
              </a:rPr>
              <a:t>T</a:t>
            </a:r>
            <a:r>
              <a:rPr lang="tr-TR" altLang="en-US" sz="4000" b="1">
                <a:latin typeface="Calibri" panose="020F0502020204030204" pitchFamily="34" charset="0"/>
              </a:rPr>
              <a:t>i</a:t>
            </a:r>
            <a:r>
              <a:rPr lang="en-US" altLang="en-US" sz="4000" b="1">
                <a:latin typeface="Calibri" panose="020F0502020204030204" pitchFamily="34" charset="0"/>
              </a:rPr>
              <a:t>roid </a:t>
            </a:r>
            <a:r>
              <a:rPr lang="tr-TR" altLang="en-US" sz="4000" b="1">
                <a:latin typeface="Calibri" panose="020F0502020204030204" pitchFamily="34" charset="0"/>
              </a:rPr>
              <a:t>Bezi</a:t>
            </a:r>
            <a:endParaRPr lang="en-US" altLang="en-US" sz="4000" b="1">
              <a:latin typeface="Calibri" panose="020F0502020204030204" pitchFamily="34" charset="0"/>
            </a:endParaRPr>
          </a:p>
        </p:txBody>
      </p:sp>
      <p:pic>
        <p:nvPicPr>
          <p:cNvPr id="105474" name="Picture 4">
            <a:extLst>
              <a:ext uri="{FF2B5EF4-FFF2-40B4-BE49-F238E27FC236}">
                <a16:creationId xmlns:a16="http://schemas.microsoft.com/office/drawing/2014/main" id="{937DF624-1CBA-3C4A-AA44-0CE54A486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3844926"/>
            <a:ext cx="2112963"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TextBox 6">
            <a:extLst>
              <a:ext uri="{FF2B5EF4-FFF2-40B4-BE49-F238E27FC236}">
                <a16:creationId xmlns:a16="http://schemas.microsoft.com/office/drawing/2014/main" id="{50392607-B9C3-9F4D-8C9C-8DFD9336434A}"/>
              </a:ext>
            </a:extLst>
          </p:cNvPr>
          <p:cNvSpPr txBox="1">
            <a:spLocks noChangeArrowheads="1"/>
          </p:cNvSpPr>
          <p:nvPr/>
        </p:nvSpPr>
        <p:spPr bwMode="auto">
          <a:xfrm>
            <a:off x="1679575" y="838201"/>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70C0"/>
              </a:buClr>
            </a:pPr>
            <a:r>
              <a:rPr lang="tr-TR" altLang="tr-TR" sz="2400">
                <a:latin typeface="Calibri" panose="020F0502020204030204" pitchFamily="34" charset="0"/>
              </a:rPr>
              <a:t>Tiroid bezi iki lateral lobdan oluşur, şekli kelebeğe benzer</a:t>
            </a:r>
          </a:p>
          <a:p>
            <a:pPr eaLnBrk="1" hangingPunct="1">
              <a:spcBef>
                <a:spcPct val="0"/>
              </a:spcBef>
              <a:buClr>
                <a:srgbClr val="0070C0"/>
              </a:buClr>
            </a:pPr>
            <a:r>
              <a:rPr lang="tr-TR" altLang="tr-TR" sz="2400">
                <a:latin typeface="Calibri" panose="020F0502020204030204" pitchFamily="34" charset="0"/>
              </a:rPr>
              <a:t>Larenksin hemen altında trakeanın üst ön bölümünde yerleşmiştir</a:t>
            </a:r>
          </a:p>
          <a:p>
            <a:pPr eaLnBrk="1" hangingPunct="1">
              <a:spcBef>
                <a:spcPct val="0"/>
              </a:spcBef>
              <a:buClr>
                <a:srgbClr val="0070C0"/>
              </a:buClr>
              <a:buFontTx/>
              <a:buNone/>
            </a:pPr>
            <a:r>
              <a:rPr lang="tr-TR" altLang="tr-TR" sz="2400">
                <a:latin typeface="Calibri" panose="020F0502020204030204" pitchFamily="34" charset="0"/>
              </a:rPr>
              <a:t> </a:t>
            </a:r>
          </a:p>
          <a:p>
            <a:pPr eaLnBrk="1" hangingPunct="1">
              <a:spcBef>
                <a:spcPct val="0"/>
              </a:spcBef>
              <a:buClr>
                <a:srgbClr val="0070C0"/>
              </a:buClr>
              <a:buFontTx/>
              <a:buNone/>
            </a:pPr>
            <a:r>
              <a:rPr lang="tr-TR" altLang="tr-TR" sz="2400">
                <a:latin typeface="Calibri" panose="020F0502020204030204" pitchFamily="34" charset="0"/>
              </a:rPr>
              <a:t>Tiroid bezi 3 hormon üretir:</a:t>
            </a:r>
            <a:endParaRPr lang="en-US" altLang="tr-TR" sz="2400">
              <a:latin typeface="Calibri" panose="020F0502020204030204" pitchFamily="34" charset="0"/>
            </a:endParaRPr>
          </a:p>
          <a:p>
            <a:pPr lvl="1" eaLnBrk="1" hangingPunct="1">
              <a:spcBef>
                <a:spcPct val="0"/>
              </a:spcBef>
              <a:buClr>
                <a:srgbClr val="0070C0"/>
              </a:buClr>
              <a:buFont typeface="Arial" panose="020B0604020202020204" pitchFamily="34" charset="0"/>
              <a:buChar char="•"/>
            </a:pPr>
            <a:r>
              <a:rPr lang="en-US" altLang="tr-TR" sz="2400">
                <a:latin typeface="Calibri" panose="020F0502020204030204" pitchFamily="34" charset="0"/>
              </a:rPr>
              <a:t> T</a:t>
            </a:r>
            <a:r>
              <a:rPr lang="tr-TR" altLang="tr-TR" sz="2400">
                <a:latin typeface="Calibri" panose="020F0502020204030204" pitchFamily="34" charset="0"/>
              </a:rPr>
              <a:t>3</a:t>
            </a:r>
            <a:r>
              <a:rPr lang="en-US" altLang="tr-TR" sz="2400">
                <a:latin typeface="Calibri" panose="020F0502020204030204" pitchFamily="34" charset="0"/>
              </a:rPr>
              <a:t> (tri</a:t>
            </a:r>
            <a:r>
              <a:rPr lang="tr-TR" altLang="tr-TR" sz="2400">
                <a:latin typeface="Calibri" panose="020F0502020204030204" pitchFamily="34" charset="0"/>
              </a:rPr>
              <a:t>iyo</a:t>
            </a:r>
            <a:r>
              <a:rPr lang="en-US" altLang="tr-TR" sz="2400">
                <a:latin typeface="Calibri" panose="020F0502020204030204" pitchFamily="34" charset="0"/>
              </a:rPr>
              <a:t>dot</a:t>
            </a:r>
            <a:r>
              <a:rPr lang="tr-TR" altLang="tr-TR" sz="2400">
                <a:latin typeface="Calibri" panose="020F0502020204030204" pitchFamily="34" charset="0"/>
              </a:rPr>
              <a:t>ironin</a:t>
            </a:r>
            <a:r>
              <a:rPr lang="en-US" altLang="tr-TR" sz="2400">
                <a:latin typeface="Calibri" panose="020F0502020204030204" pitchFamily="34" charset="0"/>
              </a:rPr>
              <a:t>)</a:t>
            </a:r>
          </a:p>
          <a:p>
            <a:pPr lvl="1" eaLnBrk="1" hangingPunct="1">
              <a:spcBef>
                <a:spcPct val="0"/>
              </a:spcBef>
              <a:buClr>
                <a:srgbClr val="0070C0"/>
              </a:buClr>
              <a:buFont typeface="Arial" panose="020B0604020202020204" pitchFamily="34" charset="0"/>
              <a:buChar char="•"/>
            </a:pPr>
            <a:r>
              <a:rPr lang="tr-TR" altLang="tr-TR" sz="2400">
                <a:latin typeface="Calibri" panose="020F0502020204030204" pitchFamily="34" charset="0"/>
              </a:rPr>
              <a:t> </a:t>
            </a:r>
            <a:r>
              <a:rPr lang="en-US" altLang="tr-TR" sz="2400">
                <a:latin typeface="Calibri" panose="020F0502020204030204" pitchFamily="34" charset="0"/>
              </a:rPr>
              <a:t>T</a:t>
            </a:r>
            <a:r>
              <a:rPr lang="tr-TR" altLang="tr-TR" sz="2400">
                <a:latin typeface="Calibri" panose="020F0502020204030204" pitchFamily="34" charset="0"/>
              </a:rPr>
              <a:t>4</a:t>
            </a:r>
            <a:r>
              <a:rPr lang="en-US" altLang="tr-TR" sz="2400">
                <a:latin typeface="Calibri" panose="020F0502020204030204" pitchFamily="34" charset="0"/>
              </a:rPr>
              <a:t> (t</a:t>
            </a:r>
            <a:r>
              <a:rPr lang="tr-TR" altLang="tr-TR" sz="2400">
                <a:latin typeface="Calibri" panose="020F0502020204030204" pitchFamily="34" charset="0"/>
              </a:rPr>
              <a:t>iroksin</a:t>
            </a:r>
            <a:r>
              <a:rPr lang="en-US" altLang="tr-TR" sz="2400">
                <a:latin typeface="Calibri" panose="020F0502020204030204" pitchFamily="34" charset="0"/>
              </a:rPr>
              <a:t>)</a:t>
            </a:r>
          </a:p>
          <a:p>
            <a:pPr lvl="1" eaLnBrk="1" hangingPunct="1">
              <a:spcBef>
                <a:spcPct val="0"/>
              </a:spcBef>
              <a:buClr>
                <a:srgbClr val="0070C0"/>
              </a:buClr>
              <a:buFont typeface="Arial" panose="020B0604020202020204" pitchFamily="34" charset="0"/>
              <a:buChar char="•"/>
            </a:pPr>
            <a:r>
              <a:rPr lang="tr-TR" altLang="tr-TR" sz="2400">
                <a:latin typeface="Calibri" panose="020F0502020204030204" pitchFamily="34" charset="0"/>
              </a:rPr>
              <a:t> K</a:t>
            </a:r>
            <a:r>
              <a:rPr lang="en-US" altLang="tr-TR" sz="2400">
                <a:latin typeface="Calibri" panose="020F0502020204030204" pitchFamily="34" charset="0"/>
              </a:rPr>
              <a:t>al</a:t>
            </a:r>
            <a:r>
              <a:rPr lang="tr-TR" altLang="tr-TR" sz="2400">
                <a:latin typeface="Calibri" panose="020F0502020204030204" pitchFamily="34" charset="0"/>
              </a:rPr>
              <a:t>s</a:t>
            </a:r>
            <a:r>
              <a:rPr lang="en-US" altLang="tr-TR" sz="2400">
                <a:latin typeface="Calibri" panose="020F0502020204030204" pitchFamily="34" charset="0"/>
              </a:rPr>
              <a:t>itonin</a:t>
            </a:r>
          </a:p>
        </p:txBody>
      </p:sp>
      <p:pic>
        <p:nvPicPr>
          <p:cNvPr id="105476" name="Picture 5">
            <a:extLst>
              <a:ext uri="{FF2B5EF4-FFF2-40B4-BE49-F238E27FC236}">
                <a16:creationId xmlns:a16="http://schemas.microsoft.com/office/drawing/2014/main" id="{EFCC1593-82CC-8448-8A1C-81BFEDA3A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514600"/>
            <a:ext cx="55848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162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3">
            <a:extLst>
              <a:ext uri="{FF2B5EF4-FFF2-40B4-BE49-F238E27FC236}">
                <a16:creationId xmlns:a16="http://schemas.microsoft.com/office/drawing/2014/main" id="{0F53725B-D626-6443-8BA9-16119D6A4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295275"/>
            <a:ext cx="8120062"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917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DBF7D8-FD9F-44CF-B475-DE486E3A5424}"/>
              </a:ext>
            </a:extLst>
          </p:cNvPr>
          <p:cNvSpPr>
            <a:spLocks noGrp="1"/>
          </p:cNvSpPr>
          <p:nvPr>
            <p:ph sz="quarter" idx="13"/>
          </p:nvPr>
        </p:nvSpPr>
        <p:spPr>
          <a:xfrm>
            <a:off x="768337" y="1064204"/>
            <a:ext cx="10902461" cy="2679894"/>
          </a:xfrm>
        </p:spPr>
        <p:txBody>
          <a:bodyPr>
            <a:normAutofit/>
          </a:bodyPr>
          <a:lstStyle/>
          <a:p>
            <a:pPr marL="0" indent="0" algn="just">
              <a:buNone/>
            </a:pPr>
            <a:r>
              <a:rPr lang="tr-TR" sz="2800" cap="none" dirty="0" err="1">
                <a:latin typeface="Arial" panose="020B0604020202020204" pitchFamily="34" charset="0"/>
                <a:cs typeface="Arial" panose="020B0604020202020204" pitchFamily="34" charset="0"/>
              </a:rPr>
              <a:t>Tiroid</a:t>
            </a:r>
            <a:r>
              <a:rPr lang="tr-TR" sz="2800" cap="none" dirty="0">
                <a:latin typeface="Arial" panose="020B0604020202020204" pitchFamily="34" charset="0"/>
                <a:cs typeface="Arial" panose="020B0604020202020204" pitchFamily="34" charset="0"/>
              </a:rPr>
              <a:t> bezi iki endokrin sistem içeren birbirlerinden bağımsız önemli hormonlar, vücuda salmaktadır.</a:t>
            </a:r>
          </a:p>
          <a:p>
            <a:pPr marL="0" indent="0" algn="just">
              <a:buNone/>
            </a:pPr>
            <a:r>
              <a:rPr lang="tr-TR" sz="2800" cap="none" dirty="0">
                <a:latin typeface="Arial" panose="020B0604020202020204" pitchFamily="34" charset="0"/>
                <a:cs typeface="Arial" panose="020B0604020202020204" pitchFamily="34" charset="0"/>
              </a:rPr>
              <a:t>Bu önemli hormonların başında </a:t>
            </a:r>
            <a:r>
              <a:rPr lang="tr-TR" sz="2800" b="1" cap="none" dirty="0">
                <a:latin typeface="Arial" panose="020B0604020202020204" pitchFamily="34" charset="0"/>
                <a:cs typeface="Arial" panose="020B0604020202020204" pitchFamily="34" charset="0"/>
              </a:rPr>
              <a:t>T4 (tiroksin) </a:t>
            </a:r>
            <a:r>
              <a:rPr lang="tr-TR" sz="2800" cap="none" dirty="0">
                <a:latin typeface="Arial" panose="020B0604020202020204" pitchFamily="34" charset="0"/>
                <a:cs typeface="Arial" panose="020B0604020202020204" pitchFamily="34" charset="0"/>
              </a:rPr>
              <a:t>ve </a:t>
            </a:r>
            <a:r>
              <a:rPr lang="tr-TR" sz="2800" b="1" cap="none" dirty="0">
                <a:latin typeface="Arial" panose="020B0604020202020204" pitchFamily="34" charset="0"/>
                <a:cs typeface="Arial" panose="020B0604020202020204" pitchFamily="34" charset="0"/>
              </a:rPr>
              <a:t>T3 (</a:t>
            </a:r>
            <a:r>
              <a:rPr lang="tr-TR" sz="2800" b="1" cap="none" dirty="0" err="1">
                <a:latin typeface="Arial" panose="020B0604020202020204" pitchFamily="34" charset="0"/>
                <a:cs typeface="Arial" panose="020B0604020202020204" pitchFamily="34" charset="0"/>
              </a:rPr>
              <a:t>triiyodotironin</a:t>
            </a:r>
            <a:r>
              <a:rPr lang="tr-TR" sz="2800" b="1" cap="none" dirty="0">
                <a:latin typeface="Arial" panose="020B0604020202020204" pitchFamily="34" charset="0"/>
                <a:cs typeface="Arial" panose="020B0604020202020204" pitchFamily="34" charset="0"/>
              </a:rPr>
              <a:t>) </a:t>
            </a:r>
            <a:r>
              <a:rPr lang="tr-TR" sz="2800" cap="none" dirty="0">
                <a:latin typeface="Arial" panose="020B0604020202020204" pitchFamily="34" charset="0"/>
                <a:cs typeface="Arial" panose="020B0604020202020204" pitchFamily="34" charset="0"/>
              </a:rPr>
              <a:t>yer alır. Tiroidin </a:t>
            </a:r>
            <a:r>
              <a:rPr lang="tr-TR" sz="2800" cap="none" dirty="0" err="1">
                <a:latin typeface="Arial" panose="020B0604020202020204" pitchFamily="34" charset="0"/>
                <a:cs typeface="Arial" panose="020B0604020202020204" pitchFamily="34" charset="0"/>
              </a:rPr>
              <a:t>foliküller</a:t>
            </a:r>
            <a:r>
              <a:rPr lang="tr-TR" sz="2800" cap="none" dirty="0">
                <a:latin typeface="Arial" panose="020B0604020202020204" pitchFamily="34" charset="0"/>
                <a:cs typeface="Arial" panose="020B0604020202020204" pitchFamily="34" charset="0"/>
              </a:rPr>
              <a:t> hücrelerinden salgılanır,</a:t>
            </a:r>
          </a:p>
          <a:p>
            <a:pPr marL="0" indent="0" algn="just">
              <a:buNone/>
            </a:pPr>
            <a:r>
              <a:rPr lang="tr-TR" sz="2800" cap="none" dirty="0">
                <a:latin typeface="Arial" panose="020B0604020202020204" pitchFamily="34" charset="0"/>
                <a:cs typeface="Arial" panose="020B0604020202020204" pitchFamily="34" charset="0"/>
              </a:rPr>
              <a:t> </a:t>
            </a:r>
            <a:r>
              <a:rPr lang="tr-TR" sz="2800" cap="none" dirty="0" err="1">
                <a:latin typeface="Arial" panose="020B0604020202020204" pitchFamily="34" charset="0"/>
                <a:cs typeface="Arial" panose="020B0604020202020204" pitchFamily="34" charset="0"/>
              </a:rPr>
              <a:t>Kalsitonin</a:t>
            </a:r>
            <a:r>
              <a:rPr lang="tr-TR" sz="2800" cap="none" dirty="0">
                <a:latin typeface="Arial" panose="020B0604020202020204" pitchFamily="34" charset="0"/>
                <a:cs typeface="Arial" panose="020B0604020202020204" pitchFamily="34" charset="0"/>
              </a:rPr>
              <a:t> ise kalsiyum metabolizmasında rol alır ve </a:t>
            </a:r>
            <a:r>
              <a:rPr lang="tr-TR" sz="2800" cap="none" dirty="0" err="1">
                <a:latin typeface="Arial" panose="020B0604020202020204" pitchFamily="34" charset="0"/>
                <a:cs typeface="Arial" panose="020B0604020202020204" pitchFamily="34" charset="0"/>
              </a:rPr>
              <a:t>parafoliküler</a:t>
            </a:r>
            <a:r>
              <a:rPr lang="tr-TR" sz="2800" cap="none" dirty="0">
                <a:latin typeface="Arial" panose="020B0604020202020204" pitchFamily="34" charset="0"/>
                <a:cs typeface="Arial" panose="020B0604020202020204" pitchFamily="34" charset="0"/>
              </a:rPr>
              <a:t> hücrelerden salgılanır. </a:t>
            </a:r>
          </a:p>
        </p:txBody>
      </p:sp>
      <p:pic>
        <p:nvPicPr>
          <p:cNvPr id="4" name="Resim 3">
            <a:extLst>
              <a:ext uri="{FF2B5EF4-FFF2-40B4-BE49-F238E27FC236}">
                <a16:creationId xmlns:a16="http://schemas.microsoft.com/office/drawing/2014/main" id="{9BE13049-5730-4E6C-8ACC-5DDD2B6CD8A1}"/>
              </a:ext>
            </a:extLst>
          </p:cNvPr>
          <p:cNvPicPr/>
          <p:nvPr/>
        </p:nvPicPr>
        <p:blipFill>
          <a:blip r:embed="rId2">
            <a:extLst>
              <a:ext uri="{28A0092B-C50C-407E-A947-70E740481C1C}">
                <a14:useLocalDpi xmlns:a14="http://schemas.microsoft.com/office/drawing/2010/main" val="0"/>
              </a:ext>
            </a:extLst>
          </a:blip>
          <a:stretch>
            <a:fillRect/>
          </a:stretch>
        </p:blipFill>
        <p:spPr>
          <a:xfrm>
            <a:off x="2068501" y="3869757"/>
            <a:ext cx="7516030" cy="2624086"/>
          </a:xfrm>
          <a:prstGeom prst="rect">
            <a:avLst/>
          </a:prstGeom>
        </p:spPr>
      </p:pic>
    </p:spTree>
    <p:extLst>
      <p:ext uri="{BB962C8B-B14F-4D97-AF65-F5344CB8AC3E}">
        <p14:creationId xmlns:p14="http://schemas.microsoft.com/office/powerpoint/2010/main" val="336695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08C42AC-0521-4D51-8D3F-8D89C019609B}"/>
              </a:ext>
            </a:extLst>
          </p:cNvPr>
          <p:cNvSpPr/>
          <p:nvPr/>
        </p:nvSpPr>
        <p:spPr>
          <a:xfrm>
            <a:off x="604911" y="1589650"/>
            <a:ext cx="11268221" cy="3030188"/>
          </a:xfrm>
          <a:prstGeom prst="rect">
            <a:avLst/>
          </a:prstGeom>
        </p:spPr>
        <p:txBody>
          <a:bodyPr wrap="square">
            <a:spAutoFit/>
          </a:bodyPr>
          <a:lstStyle/>
          <a:p>
            <a:pPr indent="449580" algn="just">
              <a:lnSpc>
                <a:spcPct val="107000"/>
              </a:lnSpc>
              <a:spcAft>
                <a:spcPts val="800"/>
              </a:spcAft>
            </a:pPr>
            <a:r>
              <a:rPr lang="tr-TR" sz="2800" dirty="0" err="1">
                <a:latin typeface="Arial" panose="020B0604020202020204" pitchFamily="34" charset="0"/>
                <a:ea typeface="Calibri" panose="020F0502020204030204" pitchFamily="34" charset="0"/>
                <a:cs typeface="Arial" panose="020B0604020202020204" pitchFamily="34" charset="0"/>
              </a:rPr>
              <a:t>Tiroid</a:t>
            </a:r>
            <a:r>
              <a:rPr lang="tr-TR" sz="2800" dirty="0">
                <a:latin typeface="Arial" panose="020B0604020202020204" pitchFamily="34" charset="0"/>
                <a:ea typeface="Calibri" panose="020F0502020204030204" pitchFamily="34" charset="0"/>
                <a:cs typeface="Arial" panose="020B0604020202020204" pitchFamily="34" charset="0"/>
              </a:rPr>
              <a:t> hormonlarının %93’ü T4 ve %7 si T3 olmasına rağmen T4’ün tamamı dokularda T3 e dönüştürülür. </a:t>
            </a:r>
          </a:p>
          <a:p>
            <a:pPr indent="449580" algn="just">
              <a:lnSpc>
                <a:spcPct val="107000"/>
              </a:lnSpc>
              <a:spcAft>
                <a:spcPts val="800"/>
              </a:spcAft>
            </a:pPr>
            <a:r>
              <a:rPr lang="tr-TR" sz="2800" dirty="0">
                <a:latin typeface="Arial" panose="020B0604020202020204" pitchFamily="34" charset="0"/>
                <a:ea typeface="Calibri" panose="020F0502020204030204" pitchFamily="34" charset="0"/>
                <a:cs typeface="Arial" panose="020B0604020202020204" pitchFamily="34" charset="0"/>
              </a:rPr>
              <a:t>Bu hormonların etki hızları ve şiddeti yönünden birbirinden farklılık gösterir. </a:t>
            </a:r>
          </a:p>
          <a:p>
            <a:pPr indent="449580" algn="just">
              <a:lnSpc>
                <a:spcPct val="107000"/>
              </a:lnSpc>
              <a:spcAft>
                <a:spcPts val="800"/>
              </a:spcAft>
            </a:pPr>
            <a:r>
              <a:rPr lang="tr-TR" sz="2800" dirty="0">
                <a:latin typeface="Arial" panose="020B0604020202020204" pitchFamily="34" charset="0"/>
                <a:ea typeface="Calibri" panose="020F0502020204030204" pitchFamily="34" charset="0"/>
                <a:cs typeface="Arial" panose="020B0604020202020204" pitchFamily="34" charset="0"/>
              </a:rPr>
              <a:t>T3 hormonu T4 den dört kat daha güçlüdür ama T4’den daha az bulunur ve kanda kalış süresi kısadır.</a:t>
            </a:r>
          </a:p>
        </p:txBody>
      </p:sp>
    </p:spTree>
    <p:extLst>
      <p:ext uri="{BB962C8B-B14F-4D97-AF65-F5344CB8AC3E}">
        <p14:creationId xmlns:p14="http://schemas.microsoft.com/office/powerpoint/2010/main" val="3597318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9226FB36-1358-BF4B-9E9E-13A7E6AD0160}"/>
              </a:ext>
            </a:extLst>
          </p:cNvPr>
          <p:cNvSpPr>
            <a:spLocks noGrp="1" noChangeArrowheads="1"/>
          </p:cNvSpPr>
          <p:nvPr>
            <p:ph type="body" idx="1"/>
          </p:nvPr>
        </p:nvSpPr>
        <p:spPr>
          <a:xfrm>
            <a:off x="1981201" y="981076"/>
            <a:ext cx="8291513" cy="5876925"/>
          </a:xfrm>
        </p:spPr>
        <p:txBody>
          <a:bodyPr/>
          <a:lstStyle/>
          <a:p>
            <a:r>
              <a:rPr lang="tr-TR" altLang="tr-TR"/>
              <a:t>Tirozinden tiroid hormonlarının sentezi</a:t>
            </a:r>
          </a:p>
        </p:txBody>
      </p:sp>
      <p:pic>
        <p:nvPicPr>
          <p:cNvPr id="41988" name="Picture 4">
            <a:extLst>
              <a:ext uri="{FF2B5EF4-FFF2-40B4-BE49-F238E27FC236}">
                <a16:creationId xmlns:a16="http://schemas.microsoft.com/office/drawing/2014/main" id="{A79BDDDC-39E9-C942-BAA4-101CC2C5D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708276"/>
            <a:ext cx="75057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987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a:extLst>
              <a:ext uri="{FF2B5EF4-FFF2-40B4-BE49-F238E27FC236}">
                <a16:creationId xmlns:a16="http://schemas.microsoft.com/office/drawing/2014/main" id="{04A94CC8-00FB-7F4A-8A0F-372F1E17D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844676"/>
            <a:ext cx="37623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a:extLst>
              <a:ext uri="{FF2B5EF4-FFF2-40B4-BE49-F238E27FC236}">
                <a16:creationId xmlns:a16="http://schemas.microsoft.com/office/drawing/2014/main" id="{A2BDBD7D-DE1E-8443-AA87-72B5923BD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4076700"/>
            <a:ext cx="38671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633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DDCE7E1A-59B3-3042-AE9B-BB10F8E67FA2}"/>
              </a:ext>
            </a:extLst>
          </p:cNvPr>
          <p:cNvSpPr>
            <a:spLocks noGrp="1" noChangeArrowheads="1"/>
          </p:cNvSpPr>
          <p:nvPr>
            <p:ph type="body" idx="1"/>
          </p:nvPr>
        </p:nvSpPr>
        <p:spPr/>
        <p:txBody>
          <a:bodyPr/>
          <a:lstStyle/>
          <a:p>
            <a:r>
              <a:rPr lang="tr-TR" altLang="tr-TR"/>
              <a:t>Tiroid hormonları </a:t>
            </a:r>
            <a:r>
              <a:rPr lang="tr-TR" altLang="tr-TR" b="1"/>
              <a:t>T3 ve T4 (tiroksin</a:t>
            </a:r>
            <a:r>
              <a:rPr lang="tr-TR" altLang="tr-TR"/>
              <a:t>) hormonları tyroglobindeki tirotiropin etkisiyle salınırlar. Kanda tiroid hormonlarının artması neticesinde tirotiropin negatif feedback ile inhibe edilerek tiroid hormonlarının salınımı inhibe edilir. T4 proteinlere daha gevşek bağlı olduğu için T3 den daha fazla aktif bir hormondur. Steroid hormonların etki tarzına benzer bir etki gösterir ve temelde bazal metabolizmayı hızlandırıcı bir etkiye sahiptir.</a:t>
            </a:r>
          </a:p>
        </p:txBody>
      </p:sp>
    </p:spTree>
    <p:extLst>
      <p:ext uri="{BB962C8B-B14F-4D97-AF65-F5344CB8AC3E}">
        <p14:creationId xmlns:p14="http://schemas.microsoft.com/office/powerpoint/2010/main" val="233244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7709" y="1461655"/>
            <a:ext cx="9601200" cy="1485900"/>
          </a:xfrm>
        </p:spPr>
        <p:txBody>
          <a:bodyPr>
            <a:normAutofit fontScale="90000"/>
          </a:bodyPr>
          <a:lstStyle/>
          <a:p>
            <a:r>
              <a:rPr lang="tr-TR" dirty="0" err="1"/>
              <a:t>Tiroid</a:t>
            </a:r>
            <a:r>
              <a:rPr lang="tr-TR" dirty="0"/>
              <a:t> bezi hormon yetersizliğinde bazal metabolizma hızı </a:t>
            </a:r>
            <a:r>
              <a:rPr lang="tr-TR" dirty="0" err="1"/>
              <a:t>düşer.Bu</a:t>
            </a:r>
            <a:r>
              <a:rPr lang="tr-TR" dirty="0"/>
              <a:t> bireyde sersemlik şeklinde belirlenir. </a:t>
            </a:r>
            <a:r>
              <a:rPr lang="tr-TR" dirty="0" err="1"/>
              <a:t>Tiroid</a:t>
            </a:r>
            <a:r>
              <a:rPr lang="tr-TR" dirty="0"/>
              <a:t> bezi az çalışan yeni doğanlarda büyüme gelişme bozukluklarıyla beraber ‘’</a:t>
            </a:r>
            <a:r>
              <a:rPr lang="tr-TR" dirty="0" err="1"/>
              <a:t>Kretinizm</a:t>
            </a:r>
            <a:r>
              <a:rPr lang="tr-TR" dirty="0"/>
              <a:t>’’hastalığı görülür.</a:t>
            </a:r>
          </a:p>
        </p:txBody>
      </p:sp>
    </p:spTree>
    <p:extLst>
      <p:ext uri="{BB962C8B-B14F-4D97-AF65-F5344CB8AC3E}">
        <p14:creationId xmlns:p14="http://schemas.microsoft.com/office/powerpoint/2010/main" val="124311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55CDE-067A-754C-AA31-CB37CA10D04D}"/>
              </a:ext>
            </a:extLst>
          </p:cNvPr>
          <p:cNvSpPr>
            <a:spLocks noGrp="1"/>
          </p:cNvSpPr>
          <p:nvPr>
            <p:ph idx="1"/>
          </p:nvPr>
        </p:nvSpPr>
        <p:spPr/>
        <p:txBody>
          <a:bodyPr/>
          <a:lstStyle/>
          <a:p>
            <a:r>
              <a:rPr lang="tr-TR" altLang="tr-TR" b="1" dirty="0" err="1"/>
              <a:t>Parakrin</a:t>
            </a:r>
            <a:r>
              <a:rPr lang="tr-TR" altLang="tr-TR" b="1" dirty="0"/>
              <a:t> etki: </a:t>
            </a:r>
            <a:r>
              <a:rPr lang="tr-TR" altLang="tr-TR" dirty="0"/>
              <a:t>Endokrin hücrelerde sentezlenip hücre dışı ortamına verilen hormonun gösterdiği etki şeklidir.</a:t>
            </a:r>
          </a:p>
          <a:p>
            <a:r>
              <a:rPr lang="tr-TR" altLang="tr-TR" b="1" dirty="0" err="1"/>
              <a:t>Ekzokrin</a:t>
            </a:r>
            <a:r>
              <a:rPr lang="tr-TR" altLang="tr-TR" b="1" dirty="0"/>
              <a:t> etki: </a:t>
            </a:r>
            <a:r>
              <a:rPr lang="tr-TR" altLang="tr-TR" dirty="0"/>
              <a:t>Endokrin hücrede sentezlenip mide-bağırsak lümenine verilen hormonun farlı uzaklıklardaki mukozalarda gösterdiği etki şeklidir.  </a:t>
            </a:r>
          </a:p>
          <a:p>
            <a:endParaRPr lang="tr-TR" dirty="0"/>
          </a:p>
        </p:txBody>
      </p:sp>
      <p:sp>
        <p:nvSpPr>
          <p:cNvPr id="4" name="Date Placeholder 3">
            <a:extLst>
              <a:ext uri="{FF2B5EF4-FFF2-40B4-BE49-F238E27FC236}">
                <a16:creationId xmlns:a16="http://schemas.microsoft.com/office/drawing/2014/main" id="{4C305F75-6EE2-8746-9D35-BCF74B0B6BE6}"/>
              </a:ext>
            </a:extLst>
          </p:cNvPr>
          <p:cNvSpPr>
            <a:spLocks noGrp="1"/>
          </p:cNvSpPr>
          <p:nvPr>
            <p:ph type="dt" sz="half" idx="10"/>
          </p:nvPr>
        </p:nvSpPr>
        <p:spPr/>
        <p:txBody>
          <a:bodyPr/>
          <a:lstStyle/>
          <a:p>
            <a:r>
              <a:rPr lang="tr-TR"/>
              <a:t>28.09.2020</a:t>
            </a:r>
            <a:endParaRPr lang="tr-TR" dirty="0"/>
          </a:p>
        </p:txBody>
      </p:sp>
      <p:sp>
        <p:nvSpPr>
          <p:cNvPr id="5" name="Footer Placeholder 4">
            <a:extLst>
              <a:ext uri="{FF2B5EF4-FFF2-40B4-BE49-F238E27FC236}">
                <a16:creationId xmlns:a16="http://schemas.microsoft.com/office/drawing/2014/main" id="{ECE7A78F-DEAD-F34C-8EA1-419F5E392B98}"/>
              </a:ext>
            </a:extLst>
          </p:cNvPr>
          <p:cNvSpPr>
            <a:spLocks noGrp="1"/>
          </p:cNvSpPr>
          <p:nvPr>
            <p:ph type="ftr" sz="quarter" idx="11"/>
          </p:nvPr>
        </p:nvSpPr>
        <p:spPr/>
        <p:txBody>
          <a:bodyPr/>
          <a:lstStyle/>
          <a:p>
            <a:r>
              <a:rPr lang="tr-TR"/>
              <a:t>KİD 620 –Görsel Kimlik Kılavuzu</a:t>
            </a:r>
            <a:endParaRPr lang="tr-TR" dirty="0"/>
          </a:p>
        </p:txBody>
      </p:sp>
      <p:sp>
        <p:nvSpPr>
          <p:cNvPr id="6" name="Slide Number Placeholder 5">
            <a:extLst>
              <a:ext uri="{FF2B5EF4-FFF2-40B4-BE49-F238E27FC236}">
                <a16:creationId xmlns:a16="http://schemas.microsoft.com/office/drawing/2014/main" id="{5D58A9FC-277C-CB41-8C72-9C55C3EEFC10}"/>
              </a:ext>
            </a:extLst>
          </p:cNvPr>
          <p:cNvSpPr>
            <a:spLocks noGrp="1"/>
          </p:cNvSpPr>
          <p:nvPr>
            <p:ph type="sldNum" sz="quarter" idx="12"/>
          </p:nvPr>
        </p:nvSpPr>
        <p:spPr/>
        <p:txBody>
          <a:bodyPr/>
          <a:lstStyle/>
          <a:p>
            <a:fld id="{50F4E6BD-4CAD-3E44-B214-2CFB9D00E5E7}" type="slidenum">
              <a:rPr lang="tr-TR" smtClean="0"/>
              <a:t>4</a:t>
            </a:fld>
            <a:endParaRPr lang="tr-TR"/>
          </a:p>
        </p:txBody>
      </p:sp>
    </p:spTree>
    <p:extLst>
      <p:ext uri="{BB962C8B-B14F-4D97-AF65-F5344CB8AC3E}">
        <p14:creationId xmlns:p14="http://schemas.microsoft.com/office/powerpoint/2010/main" val="3603102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799"/>
            <a:ext cx="9601200" cy="5788891"/>
          </a:xfrm>
        </p:spPr>
        <p:txBody>
          <a:bodyPr>
            <a:normAutofit/>
          </a:bodyPr>
          <a:lstStyle/>
          <a:p>
            <a:r>
              <a:rPr lang="tr-TR" sz="3200" dirty="0"/>
              <a:t>* Herhangi bir nedenle ileri yaşlarda bu hormon yetersizliği ellerde kalınlaşma ve şişkinlikler deride kuruma ile belirlenen ‘’</a:t>
            </a:r>
            <a:r>
              <a:rPr lang="tr-TR" sz="3200" dirty="0" err="1"/>
              <a:t>MİKSÖDEM’’hastalığı</a:t>
            </a:r>
            <a:r>
              <a:rPr lang="tr-TR" sz="3200" dirty="0"/>
              <a:t> görülür.</a:t>
            </a:r>
            <a:br>
              <a:rPr lang="tr-TR" sz="3200" dirty="0"/>
            </a:br>
            <a:br>
              <a:rPr lang="tr-TR" sz="3200" dirty="0"/>
            </a:br>
            <a:r>
              <a:rPr lang="tr-TR" sz="3200" dirty="0"/>
              <a:t>* </a:t>
            </a:r>
            <a:r>
              <a:rPr lang="tr-TR" sz="3200" dirty="0" err="1"/>
              <a:t>Tiroid</a:t>
            </a:r>
            <a:r>
              <a:rPr lang="tr-TR" sz="3200" dirty="0"/>
              <a:t> bezinin aşırı çalışarak fazla hormon salgılaması bazal metabolizma hızını </a:t>
            </a:r>
            <a:r>
              <a:rPr lang="tr-TR" sz="3200" dirty="0" err="1"/>
              <a:t>yükseltir.Bu</a:t>
            </a:r>
            <a:r>
              <a:rPr lang="tr-TR" sz="3200" dirty="0"/>
              <a:t> gibi kişilerde kalp </a:t>
            </a:r>
            <a:r>
              <a:rPr lang="tr-TR" sz="3200" dirty="0" err="1"/>
              <a:t>çarpıntısı,ateş</a:t>
            </a:r>
            <a:r>
              <a:rPr lang="tr-TR" sz="3200" dirty="0"/>
              <a:t> yükselmesi ve sinirlilik en çok görülen belirtilerdir.</a:t>
            </a:r>
            <a:br>
              <a:rPr lang="tr-TR" sz="3200" dirty="0"/>
            </a:br>
            <a:br>
              <a:rPr lang="tr-TR" sz="3200" dirty="0"/>
            </a:br>
            <a:r>
              <a:rPr lang="tr-TR" sz="3200" dirty="0"/>
              <a:t>*Enerji gereksinimi arttığı için fazla yeme isteği yine </a:t>
            </a:r>
            <a:r>
              <a:rPr lang="tr-TR" sz="3200" dirty="0" err="1"/>
              <a:t>hipertiroidizmin</a:t>
            </a:r>
            <a:r>
              <a:rPr lang="tr-TR" sz="3200" dirty="0"/>
              <a:t> belirtisidir.</a:t>
            </a:r>
            <a:br>
              <a:rPr lang="tr-TR" sz="3200" dirty="0"/>
            </a:br>
            <a:endParaRPr lang="tr-TR" sz="3200" dirty="0"/>
          </a:p>
        </p:txBody>
      </p:sp>
    </p:spTree>
    <p:extLst>
      <p:ext uri="{BB962C8B-B14F-4D97-AF65-F5344CB8AC3E}">
        <p14:creationId xmlns:p14="http://schemas.microsoft.com/office/powerpoint/2010/main" val="1052789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3">
            <a:extLst>
              <a:ext uri="{FF2B5EF4-FFF2-40B4-BE49-F238E27FC236}">
                <a16:creationId xmlns:a16="http://schemas.microsoft.com/office/drawing/2014/main" id="{7DD4702E-773D-8143-A02C-46D1AF88467C}"/>
              </a:ext>
            </a:extLst>
          </p:cNvPr>
          <p:cNvSpPr txBox="1">
            <a:spLocks noChangeArrowheads="1"/>
          </p:cNvSpPr>
          <p:nvPr/>
        </p:nvSpPr>
        <p:spPr bwMode="auto">
          <a:xfrm>
            <a:off x="9144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tr-TR" sz="2400">
                <a:latin typeface="Times New Roman" panose="02020603050405020304" pitchFamily="18" charset="0"/>
              </a:rPr>
              <a:t>A.Ç</a:t>
            </a:r>
          </a:p>
        </p:txBody>
      </p:sp>
      <p:sp>
        <p:nvSpPr>
          <p:cNvPr id="24580" name="WordArt 4">
            <a:extLst>
              <a:ext uri="{FF2B5EF4-FFF2-40B4-BE49-F238E27FC236}">
                <a16:creationId xmlns:a16="http://schemas.microsoft.com/office/drawing/2014/main" id="{34DF3404-3E41-5148-90E1-1D8A7B00EFA3}"/>
              </a:ext>
            </a:extLst>
          </p:cNvPr>
          <p:cNvSpPr>
            <a:spLocks noChangeArrowheads="1" noChangeShapeType="1" noTextEdit="1"/>
          </p:cNvSpPr>
          <p:nvPr/>
        </p:nvSpPr>
        <p:spPr bwMode="auto">
          <a:xfrm>
            <a:off x="2891481" y="733427"/>
            <a:ext cx="3886200" cy="64770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1AB5D4"/>
                </a:solidFill>
                <a:latin typeface="Arial Black" panose="020B0604020202020204" pitchFamily="34" charset="0"/>
                <a:cs typeface="Arial Black" panose="020B0604020202020204" pitchFamily="34" charset="0"/>
              </a:rPr>
              <a:t> PARATİROİD BEZİ</a:t>
            </a:r>
          </a:p>
        </p:txBody>
      </p:sp>
      <p:sp>
        <p:nvSpPr>
          <p:cNvPr id="24581" name="Text Box 5">
            <a:extLst>
              <a:ext uri="{FF2B5EF4-FFF2-40B4-BE49-F238E27FC236}">
                <a16:creationId xmlns:a16="http://schemas.microsoft.com/office/drawing/2014/main" id="{554D4E19-FBF5-B04A-8465-E1A7677C4E4F}"/>
              </a:ext>
            </a:extLst>
          </p:cNvPr>
          <p:cNvSpPr txBox="1">
            <a:spLocks noChangeArrowheads="1"/>
          </p:cNvSpPr>
          <p:nvPr/>
        </p:nvSpPr>
        <p:spPr bwMode="auto">
          <a:xfrm>
            <a:off x="605481" y="1447801"/>
            <a:ext cx="9224319"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3600" dirty="0"/>
              <a:t>Bez hemen tiroidin </a:t>
            </a:r>
            <a:r>
              <a:rPr lang="tr-TR" sz="3600" dirty="0" err="1"/>
              <a:t>yanındadır.Bu</a:t>
            </a:r>
            <a:r>
              <a:rPr lang="tr-TR" sz="3600" dirty="0"/>
              <a:t> bezden bir hormon salgılanır. Bu hormon </a:t>
            </a:r>
            <a:r>
              <a:rPr lang="tr-TR" altLang="tr-TR" sz="3600" b="1" dirty="0">
                <a:latin typeface="Times New Roman" panose="02020603050405020304" pitchFamily="18" charset="0"/>
              </a:rPr>
              <a:t>fosfor ve kalsiyum metabolizmasını düzenler.</a:t>
            </a:r>
          </a:p>
          <a:p>
            <a:pPr>
              <a:spcBef>
                <a:spcPct val="50000"/>
              </a:spcBef>
            </a:pPr>
            <a:r>
              <a:rPr lang="tr-TR" sz="3600" dirty="0"/>
              <a:t>Kan kalsiyum düzeyinin normalde tutulmasını denetler. Bu denetim için gerekirse kemiklerden kalsiyum çekilmesini, böbreklerden fosfatların geri emilmesini düzenler.</a:t>
            </a:r>
          </a:p>
          <a:p>
            <a:pPr>
              <a:spcBef>
                <a:spcPct val="50000"/>
              </a:spcBef>
            </a:pPr>
            <a:endParaRPr lang="tr-TR" altLang="tr-TR" sz="3600" b="1" dirty="0">
              <a:latin typeface="Times New Roman" panose="02020603050405020304" pitchFamily="18" charset="0"/>
            </a:endParaRPr>
          </a:p>
          <a:p>
            <a:pPr>
              <a:spcBef>
                <a:spcPct val="50000"/>
              </a:spcBef>
            </a:pPr>
            <a:r>
              <a:rPr lang="tr-TR" altLang="tr-TR" sz="3600" b="1" dirty="0" err="1">
                <a:latin typeface="Times New Roman" panose="02020603050405020304" pitchFamily="18" charset="0"/>
              </a:rPr>
              <a:t>Paratiroid</a:t>
            </a:r>
            <a:r>
              <a:rPr lang="tr-TR" altLang="tr-TR" sz="3600" b="1" dirty="0">
                <a:latin typeface="Times New Roman" panose="02020603050405020304" pitchFamily="18" charset="0"/>
              </a:rPr>
              <a:t> bezinin salgıladığı hormona PARATHORMON denir.</a:t>
            </a:r>
          </a:p>
        </p:txBody>
      </p:sp>
    </p:spTree>
    <p:extLst>
      <p:ext uri="{BB962C8B-B14F-4D97-AF65-F5344CB8AC3E}">
        <p14:creationId xmlns:p14="http://schemas.microsoft.com/office/powerpoint/2010/main" val="3579513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ox(out)">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wd">
                                    <p:tmPct val="100000"/>
                                  </p:iterate>
                                  <p:childTnLst>
                                    <p:set>
                                      <p:cBhvr>
                                        <p:cTn id="11" dur="1" fill="hold">
                                          <p:stCondLst>
                                            <p:cond delay="0"/>
                                          </p:stCondLst>
                                        </p:cTn>
                                        <p:tgtEl>
                                          <p:spTgt spid="24581"/>
                                        </p:tgtEl>
                                        <p:attrNameLst>
                                          <p:attrName>style.visibility</p:attrName>
                                        </p:attrNameLst>
                                      </p:cBhvr>
                                      <p:to>
                                        <p:strVal val="visible"/>
                                      </p:to>
                                    </p:set>
                                    <p:animEffect transition="in" filter="wipe(up)">
                                      <p:cBhvr>
                                        <p:cTn id="12" dur="3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ayt Numarası Yer Tutucusu 2">
            <a:extLst>
              <a:ext uri="{FF2B5EF4-FFF2-40B4-BE49-F238E27FC236}">
                <a16:creationId xmlns:a16="http://schemas.microsoft.com/office/drawing/2014/main" id="{A77A852A-45CA-0D49-B6B4-D188A6D2064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1D757B-5A24-C94B-8752-6182721CEAB2}" type="slidenum">
              <a:rPr lang="en-US" altLang="en-US" sz="1400">
                <a:latin typeface="Times New Roman" panose="02020603050405020304" pitchFamily="18" charset="0"/>
              </a:rPr>
              <a:pPr>
                <a:spcBef>
                  <a:spcPct val="0"/>
                </a:spcBef>
                <a:buFontTx/>
                <a:buNone/>
              </a:pPr>
              <a:t>42</a:t>
            </a:fld>
            <a:endParaRPr lang="en-US" altLang="en-US" sz="1400">
              <a:latin typeface="Times New Roman" panose="02020603050405020304" pitchFamily="18" charset="0"/>
            </a:endParaRPr>
          </a:p>
        </p:txBody>
      </p:sp>
      <p:sp>
        <p:nvSpPr>
          <p:cNvPr id="109570" name="Başlık 1">
            <a:extLst>
              <a:ext uri="{FF2B5EF4-FFF2-40B4-BE49-F238E27FC236}">
                <a16:creationId xmlns:a16="http://schemas.microsoft.com/office/drawing/2014/main" id="{610A4AED-DF69-6F4A-8008-221B35977F13}"/>
              </a:ext>
            </a:extLst>
          </p:cNvPr>
          <p:cNvSpPr txBox="1">
            <a:spLocks/>
          </p:cNvSpPr>
          <p:nvPr/>
        </p:nvSpPr>
        <p:spPr bwMode="auto">
          <a:xfrm>
            <a:off x="1981200" y="762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en-US" sz="4000">
                <a:solidFill>
                  <a:schemeClr val="tx2"/>
                </a:solidFill>
                <a:latin typeface="Calibri" panose="020F0502020204030204" pitchFamily="34" charset="0"/>
              </a:rPr>
              <a:t>BAŞLICA ENDOKRİN BEZLER</a:t>
            </a:r>
            <a:endParaRPr lang="en-US" altLang="en-US" sz="4000">
              <a:solidFill>
                <a:schemeClr val="tx2"/>
              </a:solidFill>
              <a:latin typeface="Calibri" panose="020F0502020204030204" pitchFamily="34" charset="0"/>
            </a:endParaRPr>
          </a:p>
        </p:txBody>
      </p:sp>
      <p:pic>
        <p:nvPicPr>
          <p:cNvPr id="109571" name="Picture 2">
            <a:extLst>
              <a:ext uri="{FF2B5EF4-FFF2-40B4-BE49-F238E27FC236}">
                <a16:creationId xmlns:a16="http://schemas.microsoft.com/office/drawing/2014/main" id="{5298A8A0-8338-3949-96ED-F7EA2AF00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38" y="796926"/>
            <a:ext cx="6011862" cy="598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9572" name="Düz Ok Bağlayıcısı 7">
            <a:extLst>
              <a:ext uri="{FF2B5EF4-FFF2-40B4-BE49-F238E27FC236}">
                <a16:creationId xmlns:a16="http://schemas.microsoft.com/office/drawing/2014/main" id="{9E1A89E8-66D3-BC4A-AFCA-970C1CA0692F}"/>
              </a:ext>
            </a:extLst>
          </p:cNvPr>
          <p:cNvCxnSpPr>
            <a:cxnSpLocks noChangeShapeType="1"/>
          </p:cNvCxnSpPr>
          <p:nvPr/>
        </p:nvCxnSpPr>
        <p:spPr bwMode="auto">
          <a:xfrm>
            <a:off x="1600200" y="762000"/>
            <a:ext cx="8991600" cy="0"/>
          </a:xfrm>
          <a:prstGeom prst="straightConnector1">
            <a:avLst/>
          </a:prstGeom>
          <a:noFill/>
          <a:ln w="28575" algn="ctr">
            <a:solidFill>
              <a:srgbClr val="C00000"/>
            </a:solidFill>
            <a:prstDash val="sysDot"/>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14045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0179AEC0-8AAE-A640-AA81-80B42DCCFE04}"/>
              </a:ext>
            </a:extLst>
          </p:cNvPr>
          <p:cNvSpPr>
            <a:spLocks noGrp="1" noChangeArrowheads="1"/>
          </p:cNvSpPr>
          <p:nvPr>
            <p:ph type="title"/>
          </p:nvPr>
        </p:nvSpPr>
        <p:spPr>
          <a:xfrm>
            <a:off x="2209800" y="76200"/>
            <a:ext cx="7772400" cy="609600"/>
          </a:xfrm>
        </p:spPr>
        <p:txBody>
          <a:bodyPr>
            <a:normAutofit fontScale="90000"/>
          </a:bodyPr>
          <a:lstStyle/>
          <a:p>
            <a:pPr algn="l" eaLnBrk="1" hangingPunct="1"/>
            <a:r>
              <a:rPr lang="tr-TR" altLang="en-US" sz="4000" b="1">
                <a:latin typeface="Calibri" panose="020F0502020204030204" pitchFamily="34" charset="0"/>
              </a:rPr>
              <a:t>Parati</a:t>
            </a:r>
            <a:r>
              <a:rPr lang="en-US" altLang="en-US" sz="4000" b="1">
                <a:latin typeface="Calibri" panose="020F0502020204030204" pitchFamily="34" charset="0"/>
              </a:rPr>
              <a:t>roid </a:t>
            </a:r>
            <a:r>
              <a:rPr lang="tr-TR" altLang="en-US" sz="4000" b="1">
                <a:latin typeface="Calibri" panose="020F0502020204030204" pitchFamily="34" charset="0"/>
              </a:rPr>
              <a:t>Bezleri</a:t>
            </a:r>
            <a:endParaRPr lang="en-US" altLang="en-US" sz="4000" b="1">
              <a:latin typeface="Calibri" panose="020F0502020204030204" pitchFamily="34" charset="0"/>
            </a:endParaRPr>
          </a:p>
        </p:txBody>
      </p:sp>
      <p:sp>
        <p:nvSpPr>
          <p:cNvPr id="110594" name="TextBox 6">
            <a:extLst>
              <a:ext uri="{FF2B5EF4-FFF2-40B4-BE49-F238E27FC236}">
                <a16:creationId xmlns:a16="http://schemas.microsoft.com/office/drawing/2014/main" id="{4EE53938-B1B1-664C-AC4D-E3B6582EDEFE}"/>
              </a:ext>
            </a:extLst>
          </p:cNvPr>
          <p:cNvSpPr txBox="1">
            <a:spLocks noChangeArrowheads="1"/>
          </p:cNvSpPr>
          <p:nvPr/>
        </p:nvSpPr>
        <p:spPr bwMode="auto">
          <a:xfrm>
            <a:off x="1755776" y="990601"/>
            <a:ext cx="8378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70C0"/>
              </a:buClr>
            </a:pPr>
            <a:r>
              <a:rPr lang="tr-TR" altLang="en-US" sz="2400">
                <a:latin typeface="Calibri" panose="020F0502020204030204" pitchFamily="34" charset="0"/>
              </a:rPr>
              <a:t>Paratiroid bezleri, tiroid bezinin posteriorunda yerleşmiştir</a:t>
            </a:r>
          </a:p>
          <a:p>
            <a:pPr eaLnBrk="1" hangingPunct="1">
              <a:spcBef>
                <a:spcPct val="0"/>
              </a:spcBef>
              <a:buClr>
                <a:srgbClr val="0070C0"/>
              </a:buClr>
            </a:pPr>
            <a:r>
              <a:rPr lang="tr-TR" altLang="en-US" sz="2400">
                <a:latin typeface="Calibri" panose="020F0502020204030204" pitchFamily="34" charset="0"/>
              </a:rPr>
              <a:t>Sarı-kahverengi renkte 4 adet paratiroid bezi bulunur</a:t>
            </a:r>
          </a:p>
        </p:txBody>
      </p:sp>
      <p:pic>
        <p:nvPicPr>
          <p:cNvPr id="110595" name="Picture 2">
            <a:extLst>
              <a:ext uri="{FF2B5EF4-FFF2-40B4-BE49-F238E27FC236}">
                <a16:creationId xmlns:a16="http://schemas.microsoft.com/office/drawing/2014/main" id="{729BD06F-EAA7-9444-95FF-EC0A86FA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1905001"/>
            <a:ext cx="412115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6" name="TextBox 6">
            <a:extLst>
              <a:ext uri="{FF2B5EF4-FFF2-40B4-BE49-F238E27FC236}">
                <a16:creationId xmlns:a16="http://schemas.microsoft.com/office/drawing/2014/main" id="{79407AAD-4CCC-2445-B723-B13E3F21F940}"/>
              </a:ext>
            </a:extLst>
          </p:cNvPr>
          <p:cNvSpPr txBox="1">
            <a:spLocks noChangeArrowheads="1"/>
          </p:cNvSpPr>
          <p:nvPr/>
        </p:nvSpPr>
        <p:spPr bwMode="auto">
          <a:xfrm>
            <a:off x="1752600" y="2438401"/>
            <a:ext cx="487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70C0"/>
              </a:buClr>
            </a:pPr>
            <a:r>
              <a:rPr lang="tr-TR" altLang="en-US" sz="2400">
                <a:latin typeface="Calibri" panose="020F0502020204030204" pitchFamily="34" charset="0"/>
              </a:rPr>
              <a:t>Paratiroid bezleri 1 hormon üretir:</a:t>
            </a:r>
          </a:p>
          <a:p>
            <a:pPr lvl="1" eaLnBrk="1" hangingPunct="1">
              <a:spcBef>
                <a:spcPct val="0"/>
              </a:spcBef>
              <a:buClr>
                <a:srgbClr val="0070C0"/>
              </a:buClr>
              <a:buFont typeface="Arial" panose="020B0604020202020204" pitchFamily="34" charset="0"/>
              <a:buChar char="•"/>
            </a:pPr>
            <a:r>
              <a:rPr lang="tr-TR" altLang="en-US" sz="2400">
                <a:latin typeface="Calibri" panose="020F0502020204030204" pitchFamily="34" charset="0"/>
              </a:rPr>
              <a:t>Paratiroid hormonu veya parathormon</a:t>
            </a:r>
          </a:p>
          <a:p>
            <a:pPr lvl="1" eaLnBrk="1" hangingPunct="1">
              <a:spcBef>
                <a:spcPct val="0"/>
              </a:spcBef>
              <a:buClr>
                <a:srgbClr val="0070C0"/>
              </a:buClr>
              <a:buFont typeface="Arial" panose="020B0604020202020204" pitchFamily="34" charset="0"/>
              <a:buChar char="•"/>
            </a:pPr>
            <a:r>
              <a:rPr lang="tr-TR" altLang="en-US" sz="2400">
                <a:latin typeface="Calibri" panose="020F0502020204030204" pitchFamily="34" charset="0"/>
              </a:rPr>
              <a:t>Paratiroid hormonu, kan kalsiyum düzeyinin yükselmesini sağlar</a:t>
            </a:r>
          </a:p>
          <a:p>
            <a:pPr lvl="1" eaLnBrk="1" hangingPunct="1">
              <a:spcBef>
                <a:spcPct val="0"/>
              </a:spcBef>
              <a:buClr>
                <a:srgbClr val="0070C0"/>
              </a:buClr>
              <a:buFont typeface="Arial" panose="020B0604020202020204" pitchFamily="34" charset="0"/>
              <a:buChar char="•"/>
            </a:pPr>
            <a:endParaRPr lang="en-US" altLang="en-US" sz="2400">
              <a:latin typeface="Calibri" panose="020F0502020204030204" pitchFamily="34" charset="0"/>
            </a:endParaRPr>
          </a:p>
        </p:txBody>
      </p:sp>
    </p:spTree>
    <p:extLst>
      <p:ext uri="{BB962C8B-B14F-4D97-AF65-F5344CB8AC3E}">
        <p14:creationId xmlns:p14="http://schemas.microsoft.com/office/powerpoint/2010/main" val="1689026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41" name="Picture 2">
            <a:extLst>
              <a:ext uri="{FF2B5EF4-FFF2-40B4-BE49-F238E27FC236}">
                <a16:creationId xmlns:a16="http://schemas.microsoft.com/office/drawing/2014/main" id="{3A019C69-D56D-4345-8D69-5CF242193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76200"/>
            <a:ext cx="483711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2" name="Rectangle 2">
            <a:extLst>
              <a:ext uri="{FF2B5EF4-FFF2-40B4-BE49-F238E27FC236}">
                <a16:creationId xmlns:a16="http://schemas.microsoft.com/office/drawing/2014/main" id="{B284E038-4C8E-AB4B-AA82-CE719AB3C56F}"/>
              </a:ext>
            </a:extLst>
          </p:cNvPr>
          <p:cNvSpPr txBox="1">
            <a:spLocks noChangeArrowheads="1"/>
          </p:cNvSpPr>
          <p:nvPr/>
        </p:nvSpPr>
        <p:spPr bwMode="auto">
          <a:xfrm>
            <a:off x="1676400" y="381000"/>
            <a:ext cx="419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en-US" sz="4000">
                <a:solidFill>
                  <a:schemeClr val="tx2"/>
                </a:solidFill>
                <a:latin typeface="Calibri" panose="020F0502020204030204" pitchFamily="34" charset="0"/>
              </a:rPr>
              <a:t>Parati</a:t>
            </a:r>
            <a:r>
              <a:rPr lang="en-US" altLang="en-US" sz="4000">
                <a:solidFill>
                  <a:schemeClr val="tx2"/>
                </a:solidFill>
                <a:latin typeface="Calibri" panose="020F0502020204030204" pitchFamily="34" charset="0"/>
              </a:rPr>
              <a:t>roid </a:t>
            </a:r>
            <a:r>
              <a:rPr lang="tr-TR" altLang="en-US" sz="4000">
                <a:solidFill>
                  <a:schemeClr val="tx2"/>
                </a:solidFill>
                <a:latin typeface="Calibri" panose="020F0502020204030204" pitchFamily="34" charset="0"/>
              </a:rPr>
              <a:t>Bezleri</a:t>
            </a:r>
            <a:endParaRPr lang="en-US" altLang="en-US" sz="4000">
              <a:solidFill>
                <a:schemeClr val="tx2"/>
              </a:solidFill>
              <a:latin typeface="Calibri" panose="020F0502020204030204" pitchFamily="34" charset="0"/>
            </a:endParaRPr>
          </a:p>
        </p:txBody>
      </p:sp>
    </p:spTree>
    <p:extLst>
      <p:ext uri="{BB962C8B-B14F-4D97-AF65-F5344CB8AC3E}">
        <p14:creationId xmlns:p14="http://schemas.microsoft.com/office/powerpoint/2010/main" val="204099448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55C3735C-9ACF-5F4A-897A-BB5389AAEB4F}"/>
              </a:ext>
            </a:extLst>
          </p:cNvPr>
          <p:cNvGraphicFramePr>
            <a:graphicFrameLocks noGrp="1"/>
          </p:cNvGraphicFramePr>
          <p:nvPr/>
        </p:nvGraphicFramePr>
        <p:xfrm>
          <a:off x="1655764" y="1295401"/>
          <a:ext cx="8783637" cy="4206875"/>
        </p:xfrm>
        <a:graphic>
          <a:graphicData uri="http://schemas.openxmlformats.org/drawingml/2006/table">
            <a:tbl>
              <a:tblPr firstRow="1" bandRow="1">
                <a:tableStyleId>{93296810-A885-4BE3-A3E7-6D5BEEA58F35}</a:tableStyleId>
              </a:tblPr>
              <a:tblGrid>
                <a:gridCol w="2840085">
                  <a:extLst>
                    <a:ext uri="{9D8B030D-6E8A-4147-A177-3AD203B41FA5}">
                      <a16:colId xmlns:a16="http://schemas.microsoft.com/office/drawing/2014/main" val="20000"/>
                    </a:ext>
                  </a:extLst>
                </a:gridCol>
                <a:gridCol w="5943552">
                  <a:extLst>
                    <a:ext uri="{9D8B030D-6E8A-4147-A177-3AD203B41FA5}">
                      <a16:colId xmlns:a16="http://schemas.microsoft.com/office/drawing/2014/main" val="20001"/>
                    </a:ext>
                  </a:extLst>
                </a:gridCol>
              </a:tblGrid>
              <a:tr h="457269">
                <a:tc>
                  <a:txBody>
                    <a:bodyPr/>
                    <a:lstStyle/>
                    <a:p>
                      <a:r>
                        <a:rPr lang="tr-TR" sz="2400" dirty="0">
                          <a:latin typeface="Calibri" pitchFamily="34" charset="0"/>
                        </a:rPr>
                        <a:t>HORMON</a:t>
                      </a:r>
                      <a:endParaRPr lang="en-US" sz="2400" dirty="0">
                        <a:latin typeface="Calibri" pitchFamily="34" charset="0"/>
                      </a:endParaRPr>
                    </a:p>
                  </a:txBody>
                  <a:tcPr marL="91439" marR="91439" marT="45727" marB="45727"/>
                </a:tc>
                <a:tc>
                  <a:txBody>
                    <a:bodyPr/>
                    <a:lstStyle/>
                    <a:p>
                      <a:r>
                        <a:rPr lang="tr-TR" sz="2400" dirty="0">
                          <a:latin typeface="Calibri" pitchFamily="34" charset="0"/>
                        </a:rPr>
                        <a:t>ETKİSİ</a:t>
                      </a:r>
                      <a:endParaRPr lang="en-US" sz="2400" dirty="0">
                        <a:latin typeface="Calibri" pitchFamily="34" charset="0"/>
                      </a:endParaRPr>
                    </a:p>
                  </a:txBody>
                  <a:tcPr marL="91439" marR="91439" marT="45727" marB="45727"/>
                </a:tc>
                <a:extLst>
                  <a:ext uri="{0D108BD9-81ED-4DB2-BD59-A6C34878D82A}">
                    <a16:rowId xmlns:a16="http://schemas.microsoft.com/office/drawing/2014/main" val="10000"/>
                  </a:ext>
                </a:extLst>
              </a:tr>
              <a:tr h="3749606">
                <a:tc>
                  <a:txBody>
                    <a:bodyPr/>
                    <a:lstStyle/>
                    <a:p>
                      <a:r>
                        <a:rPr lang="tr-TR" sz="2400" dirty="0" err="1">
                          <a:latin typeface="Calibri" pitchFamily="34" charset="0"/>
                        </a:rPr>
                        <a:t>Paratiroid</a:t>
                      </a:r>
                      <a:r>
                        <a:rPr lang="tr-TR" sz="2400" dirty="0">
                          <a:latin typeface="Calibri" pitchFamily="34" charset="0"/>
                        </a:rPr>
                        <a:t> Hormonu</a:t>
                      </a:r>
                    </a:p>
                    <a:p>
                      <a:r>
                        <a:rPr lang="tr-TR" sz="2400" dirty="0">
                          <a:latin typeface="Calibri" pitchFamily="34" charset="0"/>
                        </a:rPr>
                        <a:t>(</a:t>
                      </a:r>
                      <a:r>
                        <a:rPr lang="tr-TR" sz="2400" dirty="0" err="1">
                          <a:latin typeface="Calibri" pitchFamily="34" charset="0"/>
                        </a:rPr>
                        <a:t>Parathormon</a:t>
                      </a:r>
                      <a:r>
                        <a:rPr lang="tr-TR" sz="2400" dirty="0">
                          <a:latin typeface="Calibri" pitchFamily="34" charset="0"/>
                        </a:rPr>
                        <a:t>)</a:t>
                      </a:r>
                      <a:endParaRPr lang="en-US" sz="2400" dirty="0">
                        <a:latin typeface="Calibri" pitchFamily="34" charset="0"/>
                      </a:endParaRPr>
                    </a:p>
                  </a:txBody>
                  <a:tcPr marL="91439" marR="91439" marT="45727" marB="45727"/>
                </a:tc>
                <a:tc>
                  <a:txBody>
                    <a:bodyPr/>
                    <a:lstStyle/>
                    <a:p>
                      <a:r>
                        <a:rPr lang="tr-TR" sz="2400" b="0" i="0" u="none" strike="noStrike" kern="1200" baseline="0" dirty="0">
                          <a:solidFill>
                            <a:schemeClr val="dk1"/>
                          </a:solidFill>
                          <a:latin typeface="Calibri" pitchFamily="34" charset="0"/>
                          <a:ea typeface="+mn-ea"/>
                          <a:cs typeface="+mn-cs"/>
                        </a:rPr>
                        <a:t>Kan kalsiyum düzeylerini artırır. </a:t>
                      </a:r>
                    </a:p>
                    <a:p>
                      <a:endParaRPr lang="tr-TR" sz="2400" b="0" i="0" u="none" strike="noStrike" kern="1200" baseline="0" dirty="0">
                        <a:solidFill>
                          <a:schemeClr val="dk1"/>
                        </a:solidFill>
                        <a:latin typeface="Calibri" pitchFamily="34" charset="0"/>
                        <a:ea typeface="+mn-ea"/>
                        <a:cs typeface="+mn-cs"/>
                      </a:endParaRPr>
                    </a:p>
                    <a:p>
                      <a:r>
                        <a:rPr lang="tr-TR" sz="2400" b="0" i="0" u="none" strike="noStrike" kern="1200" baseline="0" dirty="0">
                          <a:solidFill>
                            <a:schemeClr val="dk1"/>
                          </a:solidFill>
                          <a:latin typeface="Calibri" pitchFamily="34" charset="0"/>
                          <a:ea typeface="+mn-ea"/>
                          <a:cs typeface="+mn-cs"/>
                        </a:rPr>
                        <a:t>Bu etkisini şu yollarla gerçekleştirir:</a:t>
                      </a:r>
                    </a:p>
                    <a:p>
                      <a:pPr marL="457200" indent="-457200">
                        <a:buFont typeface="+mj-lt"/>
                        <a:buAutoNum type="arabicPeriod"/>
                      </a:pPr>
                      <a:r>
                        <a:rPr lang="tr-TR" sz="2400" b="0" i="0" u="none" strike="noStrike" kern="1200" baseline="0" dirty="0">
                          <a:solidFill>
                            <a:schemeClr val="dk1"/>
                          </a:solidFill>
                          <a:latin typeface="Calibri" pitchFamily="34" charset="0"/>
                          <a:ea typeface="+mn-ea"/>
                          <a:cs typeface="+mn-cs"/>
                        </a:rPr>
                        <a:t>Kemiklerden kalsiyumun serbest bırakılmasını </a:t>
                      </a:r>
                      <a:r>
                        <a:rPr lang="tr-TR" sz="2400" b="0" i="0" u="none" strike="noStrike" kern="1200" baseline="0" dirty="0" err="1">
                          <a:solidFill>
                            <a:schemeClr val="dk1"/>
                          </a:solidFill>
                          <a:latin typeface="Calibri" pitchFamily="34" charset="0"/>
                          <a:ea typeface="+mn-ea"/>
                          <a:cs typeface="+mn-cs"/>
                        </a:rPr>
                        <a:t>stimüle</a:t>
                      </a:r>
                      <a:r>
                        <a:rPr lang="tr-TR" sz="2400" b="0" i="0" u="none" strike="noStrike" kern="1200" baseline="0" dirty="0">
                          <a:solidFill>
                            <a:schemeClr val="dk1"/>
                          </a:solidFill>
                          <a:latin typeface="Calibri" pitchFamily="34" charset="0"/>
                          <a:ea typeface="+mn-ea"/>
                          <a:cs typeface="+mn-cs"/>
                        </a:rPr>
                        <a:t> eder</a:t>
                      </a:r>
                    </a:p>
                    <a:p>
                      <a:pPr marL="457200" indent="-457200">
                        <a:buFont typeface="+mj-lt"/>
                        <a:buAutoNum type="arabicPeriod"/>
                      </a:pPr>
                      <a:r>
                        <a:rPr lang="tr-TR" sz="2400" b="0" i="0" u="none" strike="noStrike" kern="1200" baseline="0" dirty="0">
                          <a:solidFill>
                            <a:schemeClr val="dk1"/>
                          </a:solidFill>
                          <a:latin typeface="Calibri" pitchFamily="34" charset="0"/>
                          <a:ea typeface="+mn-ea"/>
                          <a:cs typeface="+mn-cs"/>
                        </a:rPr>
                        <a:t>Böbreklerden kalsiyum atılımını azaltır</a:t>
                      </a:r>
                    </a:p>
                    <a:p>
                      <a:pPr marL="457200" indent="-457200">
                        <a:buFont typeface="+mj-lt"/>
                        <a:buAutoNum type="arabicPeriod"/>
                      </a:pPr>
                      <a:r>
                        <a:rPr lang="tr-TR" sz="2400" b="0" i="0" u="none" strike="noStrike" kern="1200" baseline="0" dirty="0">
                          <a:solidFill>
                            <a:schemeClr val="dk1"/>
                          </a:solidFill>
                          <a:latin typeface="Calibri" pitchFamily="34" charset="0"/>
                          <a:ea typeface="+mn-ea"/>
                          <a:cs typeface="+mn-cs"/>
                        </a:rPr>
                        <a:t>Böbreklerin D vitaminini aktifleştirmesini uyarır. </a:t>
                      </a:r>
                    </a:p>
                    <a:p>
                      <a:pPr marL="914400" lvl="1" indent="-457200">
                        <a:buFont typeface="Arial" pitchFamily="34" charset="0"/>
                        <a:buChar char="•"/>
                      </a:pPr>
                      <a:r>
                        <a:rPr lang="tr-TR" sz="2400" b="0" i="0" u="none" strike="noStrike" kern="1200" baseline="0" dirty="0">
                          <a:solidFill>
                            <a:schemeClr val="dk1"/>
                          </a:solidFill>
                          <a:latin typeface="Calibri" pitchFamily="34" charset="0"/>
                          <a:ea typeface="+mn-ea"/>
                          <a:cs typeface="+mn-cs"/>
                        </a:rPr>
                        <a:t>Aktif D vitamini </a:t>
                      </a:r>
                      <a:r>
                        <a:rPr lang="tr-TR" sz="2400" b="0" i="0" u="none" strike="noStrike" kern="1200" baseline="0" dirty="0" err="1">
                          <a:solidFill>
                            <a:schemeClr val="dk1"/>
                          </a:solidFill>
                          <a:latin typeface="Calibri" pitchFamily="34" charset="0"/>
                          <a:ea typeface="+mn-ea"/>
                          <a:cs typeface="+mn-cs"/>
                        </a:rPr>
                        <a:t>barsaklarda</a:t>
                      </a:r>
                      <a:r>
                        <a:rPr lang="tr-TR" sz="2400" b="0" i="0" u="none" strike="noStrike" kern="1200" baseline="0" dirty="0">
                          <a:solidFill>
                            <a:schemeClr val="dk1"/>
                          </a:solidFill>
                          <a:latin typeface="Calibri" pitchFamily="34" charset="0"/>
                          <a:ea typeface="+mn-ea"/>
                          <a:cs typeface="+mn-cs"/>
                        </a:rPr>
                        <a:t> kalsiyum </a:t>
                      </a:r>
                      <a:r>
                        <a:rPr lang="tr-TR" sz="2400" b="0" i="0" u="none" strike="noStrike" kern="1200" baseline="0" dirty="0" err="1">
                          <a:solidFill>
                            <a:schemeClr val="dk1"/>
                          </a:solidFill>
                          <a:latin typeface="Calibri" pitchFamily="34" charset="0"/>
                          <a:ea typeface="+mn-ea"/>
                          <a:cs typeface="+mn-cs"/>
                        </a:rPr>
                        <a:t>absorbsiyonunu</a:t>
                      </a:r>
                      <a:r>
                        <a:rPr lang="tr-TR" sz="2400" b="0" i="0" u="none" strike="noStrike" kern="1200" baseline="0" dirty="0">
                          <a:solidFill>
                            <a:schemeClr val="dk1"/>
                          </a:solidFill>
                          <a:latin typeface="Calibri" pitchFamily="34" charset="0"/>
                          <a:ea typeface="+mn-ea"/>
                          <a:cs typeface="+mn-cs"/>
                        </a:rPr>
                        <a:t> artırır</a:t>
                      </a:r>
                    </a:p>
                  </a:txBody>
                  <a:tcPr marL="91439" marR="91439" marT="45727" marB="45727"/>
                </a:tc>
                <a:extLst>
                  <a:ext uri="{0D108BD9-81ED-4DB2-BD59-A6C34878D82A}">
                    <a16:rowId xmlns:a16="http://schemas.microsoft.com/office/drawing/2014/main" val="10001"/>
                  </a:ext>
                </a:extLst>
              </a:tr>
            </a:tbl>
          </a:graphicData>
        </a:graphic>
      </p:graphicFrame>
      <p:sp>
        <p:nvSpPr>
          <p:cNvPr id="113676" name="Rectangle 2">
            <a:extLst>
              <a:ext uri="{FF2B5EF4-FFF2-40B4-BE49-F238E27FC236}">
                <a16:creationId xmlns:a16="http://schemas.microsoft.com/office/drawing/2014/main" id="{92BB0086-6B7F-7D4E-9F9E-84DCA411D950}"/>
              </a:ext>
            </a:extLst>
          </p:cNvPr>
          <p:cNvSpPr txBox="1">
            <a:spLocks noChangeArrowheads="1"/>
          </p:cNvSpPr>
          <p:nvPr/>
        </p:nvSpPr>
        <p:spPr bwMode="auto">
          <a:xfrm>
            <a:off x="1676400" y="1524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en-US" sz="4000">
                <a:solidFill>
                  <a:schemeClr val="tx2"/>
                </a:solidFill>
                <a:latin typeface="Calibri" panose="020F0502020204030204" pitchFamily="34" charset="0"/>
              </a:rPr>
              <a:t>Parati</a:t>
            </a:r>
            <a:r>
              <a:rPr lang="en-US" altLang="en-US" sz="4000">
                <a:solidFill>
                  <a:schemeClr val="tx2"/>
                </a:solidFill>
                <a:latin typeface="Calibri" panose="020F0502020204030204" pitchFamily="34" charset="0"/>
              </a:rPr>
              <a:t>roid </a:t>
            </a:r>
            <a:r>
              <a:rPr lang="tr-TR" altLang="en-US" sz="4000">
                <a:solidFill>
                  <a:schemeClr val="tx2"/>
                </a:solidFill>
                <a:latin typeface="Calibri" panose="020F0502020204030204" pitchFamily="34" charset="0"/>
              </a:rPr>
              <a:t>Hormonunun Fonksiyonları</a:t>
            </a:r>
            <a:endParaRPr lang="en-US" altLang="en-US" sz="4000">
              <a:solidFill>
                <a:schemeClr val="tx2"/>
              </a:solidFill>
              <a:latin typeface="Calibri" panose="020F0502020204030204" pitchFamily="34" charset="0"/>
            </a:endParaRPr>
          </a:p>
        </p:txBody>
      </p:sp>
    </p:spTree>
    <p:extLst>
      <p:ext uri="{BB962C8B-B14F-4D97-AF65-F5344CB8AC3E}">
        <p14:creationId xmlns:p14="http://schemas.microsoft.com/office/powerpoint/2010/main" val="140921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5">
            <a:extLst>
              <a:ext uri="{FF2B5EF4-FFF2-40B4-BE49-F238E27FC236}">
                <a16:creationId xmlns:a16="http://schemas.microsoft.com/office/drawing/2014/main" id="{49C49163-6373-3A4B-A68C-9B93E22AB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4" y="703264"/>
            <a:ext cx="8281987" cy="61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4" name="Rectangle 2">
            <a:extLst>
              <a:ext uri="{FF2B5EF4-FFF2-40B4-BE49-F238E27FC236}">
                <a16:creationId xmlns:a16="http://schemas.microsoft.com/office/drawing/2014/main" id="{409FE451-C90A-7E42-A9F5-1B6D8A739103}"/>
              </a:ext>
            </a:extLst>
          </p:cNvPr>
          <p:cNvSpPr txBox="1">
            <a:spLocks noChangeArrowheads="1"/>
          </p:cNvSpPr>
          <p:nvPr/>
        </p:nvSpPr>
        <p:spPr bwMode="auto">
          <a:xfrm>
            <a:off x="1676400" y="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en-US" sz="4000">
                <a:solidFill>
                  <a:schemeClr val="tx2"/>
                </a:solidFill>
                <a:latin typeface="Calibri" panose="020F0502020204030204" pitchFamily="34" charset="0"/>
              </a:rPr>
              <a:t>Parati</a:t>
            </a:r>
            <a:r>
              <a:rPr lang="en-US" altLang="en-US" sz="4000">
                <a:solidFill>
                  <a:schemeClr val="tx2"/>
                </a:solidFill>
                <a:latin typeface="Calibri" panose="020F0502020204030204" pitchFamily="34" charset="0"/>
              </a:rPr>
              <a:t>roid </a:t>
            </a:r>
            <a:r>
              <a:rPr lang="tr-TR" altLang="en-US" sz="4000">
                <a:solidFill>
                  <a:schemeClr val="tx2"/>
                </a:solidFill>
                <a:latin typeface="Calibri" panose="020F0502020204030204" pitchFamily="34" charset="0"/>
              </a:rPr>
              <a:t>Hormonunun Fonksiyonları</a:t>
            </a:r>
            <a:endParaRPr lang="en-US" altLang="en-US" sz="4000">
              <a:solidFill>
                <a:schemeClr val="tx2"/>
              </a:solidFill>
              <a:latin typeface="Calibri" panose="020F0502020204030204" pitchFamily="34" charset="0"/>
            </a:endParaRPr>
          </a:p>
        </p:txBody>
      </p:sp>
    </p:spTree>
    <p:extLst>
      <p:ext uri="{BB962C8B-B14F-4D97-AF65-F5344CB8AC3E}">
        <p14:creationId xmlns:p14="http://schemas.microsoft.com/office/powerpoint/2010/main" val="726036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DFB6-4872-BF4E-8DE1-AFBCD336E4E1}"/>
              </a:ext>
            </a:extLst>
          </p:cNvPr>
          <p:cNvSpPr>
            <a:spLocks noGrp="1"/>
          </p:cNvSpPr>
          <p:nvPr>
            <p:ph type="title"/>
          </p:nvPr>
        </p:nvSpPr>
        <p:spPr>
          <a:xfrm>
            <a:off x="838200" y="1305696"/>
            <a:ext cx="10515600" cy="4662617"/>
          </a:xfrm>
        </p:spPr>
        <p:txBody>
          <a:bodyPr>
            <a:normAutofit/>
          </a:bodyPr>
          <a:lstStyle/>
          <a:p>
            <a:r>
              <a:rPr lang="tr-TR" dirty="0" err="1"/>
              <a:t>Paratiroid</a:t>
            </a:r>
            <a:r>
              <a:rPr lang="tr-TR" dirty="0"/>
              <a:t> bezi alındığında kandaki kalsiyum düzeyi aniden düşer kasılmalar </a:t>
            </a:r>
            <a:r>
              <a:rPr lang="tr-TR" dirty="0" err="1"/>
              <a:t>şekilindeki</a:t>
            </a:r>
            <a:r>
              <a:rPr lang="tr-TR" dirty="0"/>
              <a:t> belirtiler ile </a:t>
            </a:r>
            <a:r>
              <a:rPr lang="tr-TR" dirty="0" err="1"/>
              <a:t>tetani</a:t>
            </a:r>
            <a:r>
              <a:rPr lang="tr-TR" dirty="0"/>
              <a:t> hastalığı olur. </a:t>
            </a:r>
            <a:r>
              <a:rPr lang="tr-TR" dirty="0" err="1"/>
              <a:t>Paratiroid</a:t>
            </a:r>
            <a:r>
              <a:rPr lang="tr-TR" dirty="0"/>
              <a:t> yetersiz çalışırsa serum kalsiyum miktarı azalır.</a:t>
            </a:r>
            <a:br>
              <a:rPr lang="tr-TR" dirty="0"/>
            </a:br>
            <a:endParaRPr lang="tr-TR" dirty="0"/>
          </a:p>
        </p:txBody>
      </p:sp>
      <p:sp>
        <p:nvSpPr>
          <p:cNvPr id="3" name="Date Placeholder 2">
            <a:extLst>
              <a:ext uri="{FF2B5EF4-FFF2-40B4-BE49-F238E27FC236}">
                <a16:creationId xmlns:a16="http://schemas.microsoft.com/office/drawing/2014/main" id="{9C2109C3-5AF8-A947-8465-325878427649}"/>
              </a:ext>
            </a:extLst>
          </p:cNvPr>
          <p:cNvSpPr>
            <a:spLocks noGrp="1"/>
          </p:cNvSpPr>
          <p:nvPr>
            <p:ph type="dt" sz="half" idx="10"/>
          </p:nvPr>
        </p:nvSpPr>
        <p:spPr/>
        <p:txBody>
          <a:bodyPr/>
          <a:lstStyle/>
          <a:p>
            <a:r>
              <a:rPr lang="tr-TR"/>
              <a:t>28.09.2020</a:t>
            </a:r>
          </a:p>
        </p:txBody>
      </p:sp>
      <p:sp>
        <p:nvSpPr>
          <p:cNvPr id="4" name="Footer Placeholder 3">
            <a:extLst>
              <a:ext uri="{FF2B5EF4-FFF2-40B4-BE49-F238E27FC236}">
                <a16:creationId xmlns:a16="http://schemas.microsoft.com/office/drawing/2014/main" id="{0B5C56A5-F73E-334A-A306-D0CBA3D67034}"/>
              </a:ext>
            </a:extLst>
          </p:cNvPr>
          <p:cNvSpPr>
            <a:spLocks noGrp="1"/>
          </p:cNvSpPr>
          <p:nvPr>
            <p:ph type="ftr" sz="quarter" idx="11"/>
          </p:nvPr>
        </p:nvSpPr>
        <p:spPr/>
        <p:txBody>
          <a:bodyPr/>
          <a:lstStyle/>
          <a:p>
            <a:r>
              <a:rPr lang="tr-TR"/>
              <a:t>KİD 620 –Görsel Kimlik Kılavuzu</a:t>
            </a:r>
            <a:endParaRPr lang="tr-TR" dirty="0"/>
          </a:p>
        </p:txBody>
      </p:sp>
      <p:sp>
        <p:nvSpPr>
          <p:cNvPr id="5" name="Slide Number Placeholder 4">
            <a:extLst>
              <a:ext uri="{FF2B5EF4-FFF2-40B4-BE49-F238E27FC236}">
                <a16:creationId xmlns:a16="http://schemas.microsoft.com/office/drawing/2014/main" id="{156246FE-44F1-CC4E-8003-37C9BBC5258D}"/>
              </a:ext>
            </a:extLst>
          </p:cNvPr>
          <p:cNvSpPr>
            <a:spLocks noGrp="1"/>
          </p:cNvSpPr>
          <p:nvPr>
            <p:ph type="sldNum" sz="quarter" idx="12"/>
          </p:nvPr>
        </p:nvSpPr>
        <p:spPr/>
        <p:txBody>
          <a:bodyPr/>
          <a:lstStyle/>
          <a:p>
            <a:fld id="{50F4E6BD-4CAD-3E44-B214-2CFB9D00E5E7}" type="slidenum">
              <a:rPr lang="tr-TR" smtClean="0"/>
              <a:t>47</a:t>
            </a:fld>
            <a:endParaRPr lang="tr-TR"/>
          </a:p>
        </p:txBody>
      </p:sp>
    </p:spTree>
    <p:extLst>
      <p:ext uri="{BB962C8B-B14F-4D97-AF65-F5344CB8AC3E}">
        <p14:creationId xmlns:p14="http://schemas.microsoft.com/office/powerpoint/2010/main" val="3157867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ADRENAL BEZİ HORMONLARI</a:t>
            </a:r>
          </a:p>
        </p:txBody>
      </p:sp>
      <p:sp>
        <p:nvSpPr>
          <p:cNvPr id="3" name="İçerik Yer Tutucusu 2"/>
          <p:cNvSpPr>
            <a:spLocks noGrp="1"/>
          </p:cNvSpPr>
          <p:nvPr>
            <p:ph idx="1"/>
          </p:nvPr>
        </p:nvSpPr>
        <p:spPr/>
        <p:txBody>
          <a:bodyPr>
            <a:normAutofit/>
          </a:bodyPr>
          <a:lstStyle/>
          <a:p>
            <a:r>
              <a:rPr lang="tr-TR" altLang="tr-TR" dirty="0">
                <a:latin typeface="Times New Roman" panose="02020603050405020304" pitchFamily="18" charset="0"/>
              </a:rPr>
              <a:t>Böbreküstü bezi </a:t>
            </a:r>
            <a:r>
              <a:rPr lang="tr-TR" altLang="tr-TR" dirty="0">
                <a:solidFill>
                  <a:srgbClr val="CC0000"/>
                </a:solidFill>
                <a:latin typeface="Times New Roman" panose="02020603050405020304" pitchFamily="18" charset="0"/>
              </a:rPr>
              <a:t>ADRENALİN </a:t>
            </a:r>
            <a:r>
              <a:rPr lang="tr-TR" altLang="tr-TR" dirty="0">
                <a:latin typeface="Times New Roman" panose="02020603050405020304" pitchFamily="18" charset="0"/>
              </a:rPr>
              <a:t>hormonu </a:t>
            </a:r>
            <a:r>
              <a:rPr lang="tr-TR" altLang="tr-TR" dirty="0" err="1">
                <a:latin typeface="Times New Roman" panose="02020603050405020304" pitchFamily="18" charset="0"/>
              </a:rPr>
              <a:t>salgılar.Adrenalin</a:t>
            </a:r>
            <a:r>
              <a:rPr lang="tr-TR" altLang="tr-TR" dirty="0">
                <a:latin typeface="Times New Roman" panose="02020603050405020304" pitchFamily="18" charset="0"/>
              </a:rPr>
              <a:t> insanda heyecanlanma, korku ve kalp atışını hızlandırır.</a:t>
            </a:r>
            <a:endParaRPr lang="tr-TR" sz="2800" dirty="0"/>
          </a:p>
          <a:p>
            <a:pPr algn="just"/>
            <a:r>
              <a:rPr lang="tr-TR" sz="2800" dirty="0"/>
              <a:t>Adrenal bezi böbreklerin üst tarafında bulunur. </a:t>
            </a:r>
            <a:r>
              <a:rPr lang="tr-TR" altLang="tr-TR" dirty="0"/>
              <a:t>Böbreküstü bezi </a:t>
            </a:r>
            <a:r>
              <a:rPr lang="tr-TR" altLang="tr-TR" dirty="0" err="1"/>
              <a:t>medulla</a:t>
            </a:r>
            <a:r>
              <a:rPr lang="tr-TR" altLang="tr-TR" dirty="0"/>
              <a:t> ve korteks kısımlardan oluşur ve her iki bölge farklı hormonları salgılar.</a:t>
            </a:r>
          </a:p>
          <a:p>
            <a:pPr algn="just"/>
            <a:r>
              <a:rPr lang="tr-TR" altLang="tr-TR" b="1" dirty="0" err="1"/>
              <a:t>Medulla</a:t>
            </a:r>
            <a:r>
              <a:rPr lang="tr-TR" altLang="tr-TR" b="1" dirty="0"/>
              <a:t>:</a:t>
            </a:r>
            <a:r>
              <a:rPr lang="tr-TR" altLang="tr-TR" dirty="0"/>
              <a:t> Epinefrin, </a:t>
            </a:r>
            <a:r>
              <a:rPr lang="tr-TR" altLang="tr-TR" dirty="0" err="1"/>
              <a:t>norepinefrin</a:t>
            </a:r>
            <a:endParaRPr lang="tr-TR" altLang="tr-TR" dirty="0"/>
          </a:p>
          <a:p>
            <a:pPr algn="just"/>
            <a:r>
              <a:rPr lang="tr-TR" altLang="tr-TR" b="1" dirty="0" err="1"/>
              <a:t>Korteks</a:t>
            </a:r>
            <a:r>
              <a:rPr lang="tr-TR" altLang="tr-TR" dirty="0" err="1"/>
              <a:t>:glukokortikoidler</a:t>
            </a:r>
            <a:r>
              <a:rPr lang="tr-TR" altLang="tr-TR" dirty="0"/>
              <a:t>(</a:t>
            </a:r>
            <a:r>
              <a:rPr lang="tr-TR" altLang="tr-TR" dirty="0" err="1"/>
              <a:t>kortizol,kortikosterol</a:t>
            </a:r>
            <a:r>
              <a:rPr lang="tr-TR" altLang="tr-TR" dirty="0"/>
              <a:t>),</a:t>
            </a:r>
            <a:r>
              <a:rPr lang="tr-TR" altLang="tr-TR" dirty="0" err="1"/>
              <a:t>mineralkortikoidler</a:t>
            </a:r>
            <a:r>
              <a:rPr lang="tr-TR" altLang="tr-TR" dirty="0"/>
              <a:t>(</a:t>
            </a:r>
            <a:r>
              <a:rPr lang="tr-TR" altLang="tr-TR" dirty="0" err="1"/>
              <a:t>aldosteron</a:t>
            </a:r>
            <a:r>
              <a:rPr lang="tr-TR" altLang="tr-TR" dirty="0"/>
              <a:t>) hormonları sentezlenir.</a:t>
            </a:r>
          </a:p>
        </p:txBody>
      </p:sp>
    </p:spTree>
    <p:extLst>
      <p:ext uri="{BB962C8B-B14F-4D97-AF65-F5344CB8AC3E}">
        <p14:creationId xmlns:p14="http://schemas.microsoft.com/office/powerpoint/2010/main" val="329999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80">
                                          <p:stCondLst>
                                            <p:cond delay="0"/>
                                          </p:stCondLst>
                                        </p:cTn>
                                        <p:tgtEl>
                                          <p:spTgt spid="3">
                                            <p:txEl>
                                              <p:pRg st="0" end="0"/>
                                            </p:txEl>
                                          </p:spTgt>
                                        </p:tgtEl>
                                      </p:cBhvr>
                                    </p:animEffect>
                                    <p:anim calcmode="lin" valueType="num">
                                      <p:cBhvr>
                                        <p:cTn id="3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0" end="0"/>
                                            </p:txEl>
                                          </p:spTgt>
                                        </p:tgtEl>
                                      </p:cBhvr>
                                      <p:to x="100000" y="60000"/>
                                    </p:animScale>
                                    <p:animScale>
                                      <p:cBhvr>
                                        <p:cTn id="40" dur="166" decel="50000">
                                          <p:stCondLst>
                                            <p:cond delay="676"/>
                                          </p:stCondLst>
                                        </p:cTn>
                                        <p:tgtEl>
                                          <p:spTgt spid="3">
                                            <p:txEl>
                                              <p:pRg st="0" end="0"/>
                                            </p:txEl>
                                          </p:spTgt>
                                        </p:tgtEl>
                                      </p:cBhvr>
                                      <p:to x="100000" y="100000"/>
                                    </p:animScale>
                                    <p:animScale>
                                      <p:cBhvr>
                                        <p:cTn id="41" dur="26">
                                          <p:stCondLst>
                                            <p:cond delay="1312"/>
                                          </p:stCondLst>
                                        </p:cTn>
                                        <p:tgtEl>
                                          <p:spTgt spid="3">
                                            <p:txEl>
                                              <p:pRg st="0" end="0"/>
                                            </p:txEl>
                                          </p:spTgt>
                                        </p:tgtEl>
                                      </p:cBhvr>
                                      <p:to x="100000" y="80000"/>
                                    </p:animScale>
                                    <p:animScale>
                                      <p:cBhvr>
                                        <p:cTn id="42" dur="166" decel="50000">
                                          <p:stCondLst>
                                            <p:cond delay="1338"/>
                                          </p:stCondLst>
                                        </p:cTn>
                                        <p:tgtEl>
                                          <p:spTgt spid="3">
                                            <p:txEl>
                                              <p:pRg st="0" end="0"/>
                                            </p:txEl>
                                          </p:spTgt>
                                        </p:tgtEl>
                                      </p:cBhvr>
                                      <p:to x="100000" y="100000"/>
                                    </p:animScale>
                                    <p:animScale>
                                      <p:cBhvr>
                                        <p:cTn id="43" dur="26">
                                          <p:stCondLst>
                                            <p:cond delay="1642"/>
                                          </p:stCondLst>
                                        </p:cTn>
                                        <p:tgtEl>
                                          <p:spTgt spid="3">
                                            <p:txEl>
                                              <p:pRg st="0" end="0"/>
                                            </p:txEl>
                                          </p:spTgt>
                                        </p:tgtEl>
                                      </p:cBhvr>
                                      <p:to x="100000" y="90000"/>
                                    </p:animScale>
                                    <p:animScale>
                                      <p:cBhvr>
                                        <p:cTn id="44" dur="166" decel="50000">
                                          <p:stCondLst>
                                            <p:cond delay="1668"/>
                                          </p:stCondLst>
                                        </p:cTn>
                                        <p:tgtEl>
                                          <p:spTgt spid="3">
                                            <p:txEl>
                                              <p:pRg st="0" end="0"/>
                                            </p:txEl>
                                          </p:spTgt>
                                        </p:tgtEl>
                                      </p:cBhvr>
                                      <p:to x="100000" y="100000"/>
                                    </p:animScale>
                                    <p:animScale>
                                      <p:cBhvr>
                                        <p:cTn id="45" dur="26">
                                          <p:stCondLst>
                                            <p:cond delay="1808"/>
                                          </p:stCondLst>
                                        </p:cTn>
                                        <p:tgtEl>
                                          <p:spTgt spid="3">
                                            <p:txEl>
                                              <p:pRg st="0" end="0"/>
                                            </p:txEl>
                                          </p:spTgt>
                                        </p:tgtEl>
                                      </p:cBhvr>
                                      <p:to x="100000" y="95000"/>
                                    </p:animScale>
                                    <p:animScale>
                                      <p:cBhvr>
                                        <p:cTn id="46" dur="166" decel="50000">
                                          <p:stCondLst>
                                            <p:cond delay="1834"/>
                                          </p:stCondLst>
                                        </p:cTn>
                                        <p:tgtEl>
                                          <p:spTgt spid="3">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2">
            <a:extLst>
              <a:ext uri="{FF2B5EF4-FFF2-40B4-BE49-F238E27FC236}">
                <a16:creationId xmlns:a16="http://schemas.microsoft.com/office/drawing/2014/main" id="{4D151BF5-4640-664C-AB58-78EFCC0DFF70}"/>
              </a:ext>
            </a:extLst>
          </p:cNvPr>
          <p:cNvSpPr txBox="1">
            <a:spLocks noChangeArrowheads="1"/>
          </p:cNvSpPr>
          <p:nvPr/>
        </p:nvSpPr>
        <p:spPr bwMode="auto">
          <a:xfrm>
            <a:off x="9144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tr-TR" sz="2400">
                <a:latin typeface="Times New Roman" panose="02020603050405020304" pitchFamily="18" charset="0"/>
              </a:rPr>
              <a:t>A.Ç</a:t>
            </a:r>
          </a:p>
        </p:txBody>
      </p:sp>
      <p:graphicFrame>
        <p:nvGraphicFramePr>
          <p:cNvPr id="31747" name="Object 3">
            <a:extLst>
              <a:ext uri="{FF2B5EF4-FFF2-40B4-BE49-F238E27FC236}">
                <a16:creationId xmlns:a16="http://schemas.microsoft.com/office/drawing/2014/main" id="{2D392A16-6AF8-1E42-A390-EF28EFCE909E}"/>
              </a:ext>
            </a:extLst>
          </p:cNvPr>
          <p:cNvGraphicFramePr>
            <a:graphicFrameLocks noChangeAspect="1"/>
          </p:cNvGraphicFramePr>
          <p:nvPr/>
        </p:nvGraphicFramePr>
        <p:xfrm>
          <a:off x="2590800" y="381000"/>
          <a:ext cx="7162800" cy="5791200"/>
        </p:xfrm>
        <a:graphic>
          <a:graphicData uri="http://schemas.openxmlformats.org/presentationml/2006/ole">
            <mc:AlternateContent xmlns:mc="http://schemas.openxmlformats.org/markup-compatibility/2006">
              <mc:Choice xmlns:v="urn:schemas-microsoft-com:vml" Requires="v">
                <p:oleObj spid="_x0000_s120840" name="Bit Eşlem Resmi" r:id="rId3" imgW="4165600" imgH="4813300" progId="Paint.Picture">
                  <p:embed/>
                </p:oleObj>
              </mc:Choice>
              <mc:Fallback>
                <p:oleObj name="Bit Eşlem Resmi" r:id="rId3" imgW="4165600" imgH="4813300" progId="Paint.Picture">
                  <p:embed/>
                  <p:pic>
                    <p:nvPicPr>
                      <p:cNvPr id="31747" name="Object 3">
                        <a:extLst>
                          <a:ext uri="{FF2B5EF4-FFF2-40B4-BE49-F238E27FC236}">
                            <a16:creationId xmlns:a16="http://schemas.microsoft.com/office/drawing/2014/main" id="{2D392A16-6AF8-1E42-A390-EF28EFCE9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1000"/>
                        <a:ext cx="7162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5000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checkerboard(across)">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F0D4F-FD4B-A140-84AA-0BC4A0EFD0EB}"/>
              </a:ext>
            </a:extLst>
          </p:cNvPr>
          <p:cNvSpPr>
            <a:spLocks noGrp="1"/>
          </p:cNvSpPr>
          <p:nvPr>
            <p:ph idx="1"/>
          </p:nvPr>
        </p:nvSpPr>
        <p:spPr/>
        <p:txBody>
          <a:bodyPr/>
          <a:lstStyle/>
          <a:p>
            <a:r>
              <a:rPr lang="tr-TR" altLang="tr-TR" dirty="0"/>
              <a:t>Endokrin sistem kontrolünde gerçekleşen herhangi bir hormonsal olayda başlıca düzenleyici hormon dışında başka hormonlarda olaylara karışabilir. </a:t>
            </a:r>
            <a:r>
              <a:rPr lang="tr-TR" altLang="tr-TR" b="1" dirty="0" err="1"/>
              <a:t>Örn</a:t>
            </a:r>
            <a:r>
              <a:rPr lang="tr-TR" altLang="tr-TR" dirty="0"/>
              <a:t>. Karbonhidrat metabolizmasında pek çok hormon görev almaktadır. Hormonlar genelde birden fazla fonksiyona sahiptir. </a:t>
            </a:r>
            <a:r>
              <a:rPr lang="tr-TR" altLang="tr-TR" b="1" dirty="0" err="1"/>
              <a:t>Örn</a:t>
            </a:r>
            <a:r>
              <a:rPr lang="tr-TR" altLang="tr-TR" b="1" dirty="0"/>
              <a:t>. </a:t>
            </a:r>
            <a:r>
              <a:rPr lang="tr-TR" altLang="tr-TR" dirty="0"/>
              <a:t>STH hormonu</a:t>
            </a:r>
          </a:p>
          <a:p>
            <a:endParaRPr lang="tr-TR" dirty="0"/>
          </a:p>
        </p:txBody>
      </p:sp>
      <p:sp>
        <p:nvSpPr>
          <p:cNvPr id="4" name="Date Placeholder 3">
            <a:extLst>
              <a:ext uri="{FF2B5EF4-FFF2-40B4-BE49-F238E27FC236}">
                <a16:creationId xmlns:a16="http://schemas.microsoft.com/office/drawing/2014/main" id="{DAC1AFD9-120E-0E43-A498-CE26C4E0B947}"/>
              </a:ext>
            </a:extLst>
          </p:cNvPr>
          <p:cNvSpPr>
            <a:spLocks noGrp="1"/>
          </p:cNvSpPr>
          <p:nvPr>
            <p:ph type="dt" sz="half" idx="10"/>
          </p:nvPr>
        </p:nvSpPr>
        <p:spPr/>
        <p:txBody>
          <a:bodyPr/>
          <a:lstStyle/>
          <a:p>
            <a:r>
              <a:rPr lang="tr-TR"/>
              <a:t>28.09.2020</a:t>
            </a:r>
            <a:endParaRPr lang="tr-TR" dirty="0"/>
          </a:p>
        </p:txBody>
      </p:sp>
      <p:sp>
        <p:nvSpPr>
          <p:cNvPr id="5" name="Footer Placeholder 4">
            <a:extLst>
              <a:ext uri="{FF2B5EF4-FFF2-40B4-BE49-F238E27FC236}">
                <a16:creationId xmlns:a16="http://schemas.microsoft.com/office/drawing/2014/main" id="{43455FBB-6764-D84A-980B-9F177A58829B}"/>
              </a:ext>
            </a:extLst>
          </p:cNvPr>
          <p:cNvSpPr>
            <a:spLocks noGrp="1"/>
          </p:cNvSpPr>
          <p:nvPr>
            <p:ph type="ftr" sz="quarter" idx="11"/>
          </p:nvPr>
        </p:nvSpPr>
        <p:spPr/>
        <p:txBody>
          <a:bodyPr/>
          <a:lstStyle/>
          <a:p>
            <a:r>
              <a:rPr lang="tr-TR"/>
              <a:t>KİD 620 –Görsel Kimlik Kılavuzu</a:t>
            </a:r>
            <a:endParaRPr lang="tr-TR" dirty="0"/>
          </a:p>
        </p:txBody>
      </p:sp>
      <p:sp>
        <p:nvSpPr>
          <p:cNvPr id="6" name="Slide Number Placeholder 5">
            <a:extLst>
              <a:ext uri="{FF2B5EF4-FFF2-40B4-BE49-F238E27FC236}">
                <a16:creationId xmlns:a16="http://schemas.microsoft.com/office/drawing/2014/main" id="{F494E0A6-51F8-5A47-AAC0-1D39524A841D}"/>
              </a:ext>
            </a:extLst>
          </p:cNvPr>
          <p:cNvSpPr>
            <a:spLocks noGrp="1"/>
          </p:cNvSpPr>
          <p:nvPr>
            <p:ph type="sldNum" sz="quarter" idx="12"/>
          </p:nvPr>
        </p:nvSpPr>
        <p:spPr/>
        <p:txBody>
          <a:bodyPr/>
          <a:lstStyle/>
          <a:p>
            <a:fld id="{50F4E6BD-4CAD-3E44-B214-2CFB9D00E5E7}" type="slidenum">
              <a:rPr lang="tr-TR" smtClean="0"/>
              <a:t>5</a:t>
            </a:fld>
            <a:endParaRPr lang="tr-TR"/>
          </a:p>
        </p:txBody>
      </p:sp>
    </p:spTree>
    <p:extLst>
      <p:ext uri="{BB962C8B-B14F-4D97-AF65-F5344CB8AC3E}">
        <p14:creationId xmlns:p14="http://schemas.microsoft.com/office/powerpoint/2010/main" val="2732721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DEB2B-F3EF-7840-8B2D-EBD256051391}"/>
              </a:ext>
            </a:extLst>
          </p:cNvPr>
          <p:cNvSpPr>
            <a:spLocks noGrp="1"/>
          </p:cNvSpPr>
          <p:nvPr>
            <p:ph idx="1"/>
          </p:nvPr>
        </p:nvSpPr>
        <p:spPr/>
        <p:txBody>
          <a:bodyPr/>
          <a:lstStyle/>
          <a:p>
            <a:pPr marL="0" indent="0">
              <a:buNone/>
            </a:pPr>
            <a:r>
              <a:rPr lang="tr-TR" b="1" dirty="0"/>
              <a:t>A)ADRENAL MEDULLA HORMONLARI:</a:t>
            </a:r>
          </a:p>
          <a:p>
            <a:r>
              <a:rPr lang="tr-TR" dirty="0"/>
              <a:t>*Epinefrin(Adrenalin):Glikojenin glikoza çevrilmesi için ilgili enzimi </a:t>
            </a:r>
            <a:r>
              <a:rPr lang="tr-TR" dirty="0" err="1"/>
              <a:t>uyarır.Dolayısıyla</a:t>
            </a:r>
            <a:r>
              <a:rPr lang="tr-TR" dirty="0"/>
              <a:t> kan şekerinin yükselmesine yol </a:t>
            </a:r>
            <a:r>
              <a:rPr lang="tr-TR" dirty="0" err="1"/>
              <a:t>açar.Korku,coşku</a:t>
            </a:r>
            <a:r>
              <a:rPr lang="tr-TR" dirty="0"/>
              <a:t> durumlarında bu hormon seviyesi artar.</a:t>
            </a:r>
          </a:p>
          <a:p>
            <a:r>
              <a:rPr lang="tr-TR" dirty="0"/>
              <a:t>*</a:t>
            </a:r>
            <a:r>
              <a:rPr lang="tr-TR" dirty="0" err="1"/>
              <a:t>Norepinefrin</a:t>
            </a:r>
            <a:r>
              <a:rPr lang="tr-TR" dirty="0"/>
              <a:t> : Kimyasal uyarıcı etkinliği gösterir.</a:t>
            </a:r>
          </a:p>
          <a:p>
            <a:endParaRPr lang="tr-TR" dirty="0"/>
          </a:p>
          <a:p>
            <a:endParaRPr lang="tr-TR" dirty="0"/>
          </a:p>
        </p:txBody>
      </p:sp>
      <p:sp>
        <p:nvSpPr>
          <p:cNvPr id="4" name="Date Placeholder 3">
            <a:extLst>
              <a:ext uri="{FF2B5EF4-FFF2-40B4-BE49-F238E27FC236}">
                <a16:creationId xmlns:a16="http://schemas.microsoft.com/office/drawing/2014/main" id="{2608BE60-9C89-BE4A-9CBC-77F60839C5A8}"/>
              </a:ext>
            </a:extLst>
          </p:cNvPr>
          <p:cNvSpPr>
            <a:spLocks noGrp="1"/>
          </p:cNvSpPr>
          <p:nvPr>
            <p:ph type="dt" sz="half" idx="10"/>
          </p:nvPr>
        </p:nvSpPr>
        <p:spPr/>
        <p:txBody>
          <a:bodyPr/>
          <a:lstStyle/>
          <a:p>
            <a:r>
              <a:rPr lang="tr-TR"/>
              <a:t>28.09.2020</a:t>
            </a:r>
            <a:endParaRPr lang="tr-TR" dirty="0"/>
          </a:p>
        </p:txBody>
      </p:sp>
      <p:sp>
        <p:nvSpPr>
          <p:cNvPr id="5" name="Footer Placeholder 4">
            <a:extLst>
              <a:ext uri="{FF2B5EF4-FFF2-40B4-BE49-F238E27FC236}">
                <a16:creationId xmlns:a16="http://schemas.microsoft.com/office/drawing/2014/main" id="{7F5A0DE3-E0F4-FF40-ACC0-C2894094E386}"/>
              </a:ext>
            </a:extLst>
          </p:cNvPr>
          <p:cNvSpPr>
            <a:spLocks noGrp="1"/>
          </p:cNvSpPr>
          <p:nvPr>
            <p:ph type="ftr" sz="quarter" idx="11"/>
          </p:nvPr>
        </p:nvSpPr>
        <p:spPr/>
        <p:txBody>
          <a:bodyPr/>
          <a:lstStyle/>
          <a:p>
            <a:r>
              <a:rPr lang="tr-TR"/>
              <a:t>KİD 620 –Görsel Kimlik Kılavuzu</a:t>
            </a:r>
            <a:endParaRPr lang="tr-TR" dirty="0"/>
          </a:p>
        </p:txBody>
      </p:sp>
      <p:sp>
        <p:nvSpPr>
          <p:cNvPr id="6" name="Slide Number Placeholder 5">
            <a:extLst>
              <a:ext uri="{FF2B5EF4-FFF2-40B4-BE49-F238E27FC236}">
                <a16:creationId xmlns:a16="http://schemas.microsoft.com/office/drawing/2014/main" id="{F663C152-0340-C146-ACEE-8BCD876B4E85}"/>
              </a:ext>
            </a:extLst>
          </p:cNvPr>
          <p:cNvSpPr>
            <a:spLocks noGrp="1"/>
          </p:cNvSpPr>
          <p:nvPr>
            <p:ph type="sldNum" sz="quarter" idx="12"/>
          </p:nvPr>
        </p:nvSpPr>
        <p:spPr/>
        <p:txBody>
          <a:bodyPr/>
          <a:lstStyle/>
          <a:p>
            <a:fld id="{50F4E6BD-4CAD-3E44-B214-2CFB9D00E5E7}" type="slidenum">
              <a:rPr lang="tr-TR" smtClean="0"/>
              <a:t>50</a:t>
            </a:fld>
            <a:endParaRPr lang="tr-TR"/>
          </a:p>
        </p:txBody>
      </p:sp>
    </p:spTree>
    <p:extLst>
      <p:ext uri="{BB962C8B-B14F-4D97-AF65-F5344CB8AC3E}">
        <p14:creationId xmlns:p14="http://schemas.microsoft.com/office/powerpoint/2010/main" val="4282715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A61E3B2-7C54-CF4D-878B-35B336D56AB0}"/>
              </a:ext>
            </a:extLst>
          </p:cNvPr>
          <p:cNvSpPr>
            <a:spLocks noGrp="1" noChangeArrowheads="1"/>
          </p:cNvSpPr>
          <p:nvPr>
            <p:ph type="body" idx="1"/>
          </p:nvPr>
        </p:nvSpPr>
        <p:spPr>
          <a:xfrm>
            <a:off x="1981200" y="549275"/>
            <a:ext cx="8229600" cy="5576888"/>
          </a:xfrm>
        </p:spPr>
        <p:txBody>
          <a:bodyPr/>
          <a:lstStyle/>
          <a:p>
            <a:r>
              <a:rPr lang="tr-TR" altLang="tr-TR"/>
              <a:t>Adrenal medulla hormonları:</a:t>
            </a:r>
          </a:p>
        </p:txBody>
      </p:sp>
      <p:pic>
        <p:nvPicPr>
          <p:cNvPr id="59395" name="Picture 3">
            <a:extLst>
              <a:ext uri="{FF2B5EF4-FFF2-40B4-BE49-F238E27FC236}">
                <a16:creationId xmlns:a16="http://schemas.microsoft.com/office/drawing/2014/main" id="{5DFEF7C8-429B-0C4C-A0B9-F7B156A44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1268414"/>
            <a:ext cx="488632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243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5E952CB9-B574-F744-98CD-CA1B26022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88914"/>
            <a:ext cx="7561263"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488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418280E-2D2C-7A43-A64E-9D49E200E058}"/>
              </a:ext>
            </a:extLst>
          </p:cNvPr>
          <p:cNvSpPr>
            <a:spLocks noGrp="1" noChangeArrowheads="1"/>
          </p:cNvSpPr>
          <p:nvPr>
            <p:ph type="body" idx="1"/>
          </p:nvPr>
        </p:nvSpPr>
        <p:spPr>
          <a:xfrm>
            <a:off x="1774826" y="620713"/>
            <a:ext cx="8893175" cy="5505450"/>
          </a:xfrm>
        </p:spPr>
        <p:txBody>
          <a:bodyPr/>
          <a:lstStyle/>
          <a:p>
            <a:endParaRPr lang="tr-TR" altLang="tr-TR" b="1" dirty="0"/>
          </a:p>
          <a:p>
            <a:pPr algn="just"/>
            <a:r>
              <a:rPr lang="tr-TR" altLang="tr-TR" b="1" dirty="0"/>
              <a:t>Epinefrin ve </a:t>
            </a:r>
            <a:r>
              <a:rPr lang="tr-TR" altLang="tr-TR" b="1" dirty="0" err="1"/>
              <a:t>norepinefrine</a:t>
            </a:r>
            <a:r>
              <a:rPr lang="tr-TR" altLang="tr-TR" b="1" dirty="0"/>
              <a:t> </a:t>
            </a:r>
            <a:r>
              <a:rPr lang="tr-TR" altLang="tr-TR" b="1" dirty="0" err="1"/>
              <a:t>katekolaminler</a:t>
            </a:r>
            <a:r>
              <a:rPr lang="tr-TR" altLang="tr-TR" b="1" dirty="0"/>
              <a:t> ismini de veriyoruz.</a:t>
            </a:r>
            <a:r>
              <a:rPr lang="tr-TR" altLang="tr-TR" dirty="0"/>
              <a:t> Bunlar hedef bölgede kendine özgü reseptörlere bağlanarak etkilerini gösterirler. Epinefrin alfa ve beta reseptörlere bağlanarak etkisini gösterirken </a:t>
            </a:r>
            <a:r>
              <a:rPr lang="tr-TR" altLang="tr-TR" dirty="0" err="1"/>
              <a:t>norepinefrin</a:t>
            </a:r>
            <a:r>
              <a:rPr lang="tr-TR" altLang="tr-TR" dirty="0"/>
              <a:t> sadece alfa reseptörlere bağlanarak etkisini gösterir.  </a:t>
            </a:r>
          </a:p>
        </p:txBody>
      </p:sp>
    </p:spTree>
    <p:extLst>
      <p:ext uri="{BB962C8B-B14F-4D97-AF65-F5344CB8AC3E}">
        <p14:creationId xmlns:p14="http://schemas.microsoft.com/office/powerpoint/2010/main" val="901238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DB89091-AAF4-B846-9392-408F9FC323B3}"/>
              </a:ext>
            </a:extLst>
          </p:cNvPr>
          <p:cNvSpPr>
            <a:spLocks noGrp="1" noChangeArrowheads="1"/>
          </p:cNvSpPr>
          <p:nvPr>
            <p:ph type="body" idx="1"/>
          </p:nvPr>
        </p:nvSpPr>
        <p:spPr>
          <a:xfrm>
            <a:off x="1248033" y="1157888"/>
            <a:ext cx="9728886" cy="5289550"/>
          </a:xfrm>
        </p:spPr>
        <p:txBody>
          <a:bodyPr/>
          <a:lstStyle/>
          <a:p>
            <a:pPr algn="just"/>
            <a:r>
              <a:rPr lang="tr-TR" altLang="tr-TR" b="1" dirty="0" err="1"/>
              <a:t>Katekolaminler</a:t>
            </a:r>
            <a:r>
              <a:rPr lang="tr-TR" altLang="tr-TR" dirty="0"/>
              <a:t> organizmanın anormal durumlara (</a:t>
            </a:r>
            <a:r>
              <a:rPr lang="tr-TR" altLang="tr-TR" dirty="0" err="1"/>
              <a:t>stres,korku,heyecan,aşırı</a:t>
            </a:r>
            <a:r>
              <a:rPr lang="tr-TR" altLang="tr-TR" dirty="0"/>
              <a:t> egzersiz…..) karşı en çabuk şekilde uyum sağlamasını sağlar, kısa sürede kanda pik seviyeye ulaşır fakat etkisi de o kadar kısa olur. Epinefrin alfa reseptörlere bağlanınca kan damarlarında </a:t>
            </a:r>
            <a:r>
              <a:rPr lang="tr-TR" altLang="tr-TR" dirty="0" err="1"/>
              <a:t>vazodilatör</a:t>
            </a:r>
            <a:r>
              <a:rPr lang="tr-TR" altLang="tr-TR" dirty="0"/>
              <a:t> bir etki yaparken beta reseptörlere bağlandığında </a:t>
            </a:r>
            <a:r>
              <a:rPr lang="tr-TR" altLang="tr-TR" dirty="0" err="1"/>
              <a:t>vazokonstrüksiyon</a:t>
            </a:r>
            <a:r>
              <a:rPr lang="tr-TR" altLang="tr-TR" dirty="0"/>
              <a:t> etki yapar. </a:t>
            </a:r>
            <a:r>
              <a:rPr lang="tr-TR" altLang="tr-TR" dirty="0" err="1"/>
              <a:t>Norepinefrin</a:t>
            </a:r>
            <a:r>
              <a:rPr lang="tr-TR" altLang="tr-TR" dirty="0"/>
              <a:t> ise sadece </a:t>
            </a:r>
            <a:r>
              <a:rPr lang="tr-TR" altLang="tr-TR" dirty="0" err="1"/>
              <a:t>vazokonstrüksiyon</a:t>
            </a:r>
            <a:r>
              <a:rPr lang="tr-TR" altLang="tr-TR" dirty="0"/>
              <a:t> yaparak kan basıncını yükseltir. Bunlar </a:t>
            </a:r>
            <a:r>
              <a:rPr lang="tr-TR" altLang="tr-TR" dirty="0" err="1"/>
              <a:t>biyojen</a:t>
            </a:r>
            <a:r>
              <a:rPr lang="tr-TR" altLang="tr-TR" dirty="0"/>
              <a:t> aminlerdir.</a:t>
            </a:r>
          </a:p>
        </p:txBody>
      </p:sp>
    </p:spTree>
    <p:extLst>
      <p:ext uri="{BB962C8B-B14F-4D97-AF65-F5344CB8AC3E}">
        <p14:creationId xmlns:p14="http://schemas.microsoft.com/office/powerpoint/2010/main" val="1931922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345753-7CF4-D14A-8B98-8E8528C56C50}"/>
              </a:ext>
            </a:extLst>
          </p:cNvPr>
          <p:cNvSpPr>
            <a:spLocks noGrp="1" noChangeArrowheads="1"/>
          </p:cNvSpPr>
          <p:nvPr>
            <p:ph type="body" idx="1"/>
          </p:nvPr>
        </p:nvSpPr>
        <p:spPr/>
        <p:txBody>
          <a:bodyPr/>
          <a:lstStyle/>
          <a:p>
            <a:r>
              <a:rPr lang="tr-TR" altLang="tr-TR"/>
              <a:t>Hayvanlar aleminde norepinefrin hormonu kedigiller ailesinde diğer hayvanlara göre daha fazla bulunur, bundan dolayı bu hayvanlar diğerlerine göre daha kavgacı hayvanlardır, bu hormona literatürlerde dövüş ya da kaç hormonu ismini de verilmektedir.</a:t>
            </a:r>
          </a:p>
        </p:txBody>
      </p:sp>
    </p:spTree>
    <p:extLst>
      <p:ext uri="{BB962C8B-B14F-4D97-AF65-F5344CB8AC3E}">
        <p14:creationId xmlns:p14="http://schemas.microsoft.com/office/powerpoint/2010/main" val="1583430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6C47-F084-EA40-8193-3E69267396A0}"/>
              </a:ext>
            </a:extLst>
          </p:cNvPr>
          <p:cNvSpPr>
            <a:spLocks noGrp="1"/>
          </p:cNvSpPr>
          <p:nvPr>
            <p:ph type="title"/>
          </p:nvPr>
        </p:nvSpPr>
        <p:spPr/>
        <p:txBody>
          <a:bodyPr/>
          <a:lstStyle/>
          <a:p>
            <a:r>
              <a:rPr lang="tr-TR" dirty="0"/>
              <a:t>ADRENAL KORTEKSİN HORMONLARI</a:t>
            </a:r>
          </a:p>
        </p:txBody>
      </p:sp>
      <p:sp>
        <p:nvSpPr>
          <p:cNvPr id="3" name="Content Placeholder 2">
            <a:extLst>
              <a:ext uri="{FF2B5EF4-FFF2-40B4-BE49-F238E27FC236}">
                <a16:creationId xmlns:a16="http://schemas.microsoft.com/office/drawing/2014/main" id="{30D13F80-81A3-0D42-AAEF-26F2060B33F9}"/>
              </a:ext>
            </a:extLst>
          </p:cNvPr>
          <p:cNvSpPr>
            <a:spLocks noGrp="1"/>
          </p:cNvSpPr>
          <p:nvPr>
            <p:ph idx="1"/>
          </p:nvPr>
        </p:nvSpPr>
        <p:spPr/>
        <p:txBody>
          <a:bodyPr/>
          <a:lstStyle/>
          <a:p>
            <a:r>
              <a:rPr lang="tr-TR" dirty="0"/>
              <a:t>Bu hormonlar kolesterol türevleridir.</a:t>
            </a:r>
          </a:p>
          <a:p>
            <a:r>
              <a:rPr lang="tr-TR" dirty="0" err="1"/>
              <a:t>Aldosteron</a:t>
            </a:r>
            <a:r>
              <a:rPr lang="tr-TR" dirty="0"/>
              <a:t> mineral metabolizmasını etkiler.</a:t>
            </a:r>
          </a:p>
          <a:p>
            <a:r>
              <a:rPr lang="tr-TR" dirty="0"/>
              <a:t>Fazla suyun atımını düzenlerler.</a:t>
            </a:r>
          </a:p>
          <a:p>
            <a:r>
              <a:rPr lang="tr-TR" dirty="0"/>
              <a:t>Hormon yetersizliğinde </a:t>
            </a:r>
            <a:r>
              <a:rPr lang="tr-TR" dirty="0" err="1"/>
              <a:t>Na</a:t>
            </a:r>
            <a:r>
              <a:rPr lang="tr-TR" dirty="0"/>
              <a:t> atımı artar ve kandaki miktarı azalır.</a:t>
            </a:r>
          </a:p>
          <a:p>
            <a:endParaRPr lang="tr-TR" dirty="0"/>
          </a:p>
        </p:txBody>
      </p:sp>
      <p:sp>
        <p:nvSpPr>
          <p:cNvPr id="4" name="Date Placeholder 3">
            <a:extLst>
              <a:ext uri="{FF2B5EF4-FFF2-40B4-BE49-F238E27FC236}">
                <a16:creationId xmlns:a16="http://schemas.microsoft.com/office/drawing/2014/main" id="{E7A47243-E459-5841-92A7-6239B348254D}"/>
              </a:ext>
            </a:extLst>
          </p:cNvPr>
          <p:cNvSpPr>
            <a:spLocks noGrp="1"/>
          </p:cNvSpPr>
          <p:nvPr>
            <p:ph type="dt" sz="half" idx="10"/>
          </p:nvPr>
        </p:nvSpPr>
        <p:spPr/>
        <p:txBody>
          <a:bodyPr/>
          <a:lstStyle/>
          <a:p>
            <a:r>
              <a:rPr lang="tr-TR"/>
              <a:t>28.09.2020</a:t>
            </a:r>
            <a:endParaRPr lang="tr-TR" dirty="0"/>
          </a:p>
        </p:txBody>
      </p:sp>
      <p:sp>
        <p:nvSpPr>
          <p:cNvPr id="5" name="Footer Placeholder 4">
            <a:extLst>
              <a:ext uri="{FF2B5EF4-FFF2-40B4-BE49-F238E27FC236}">
                <a16:creationId xmlns:a16="http://schemas.microsoft.com/office/drawing/2014/main" id="{FEE8EFBB-A865-204B-AF91-85A7348AA223}"/>
              </a:ext>
            </a:extLst>
          </p:cNvPr>
          <p:cNvSpPr>
            <a:spLocks noGrp="1"/>
          </p:cNvSpPr>
          <p:nvPr>
            <p:ph type="ftr" sz="quarter" idx="11"/>
          </p:nvPr>
        </p:nvSpPr>
        <p:spPr/>
        <p:txBody>
          <a:bodyPr/>
          <a:lstStyle/>
          <a:p>
            <a:r>
              <a:rPr lang="tr-TR"/>
              <a:t>KİD 620 –Görsel Kimlik Kılavuzu</a:t>
            </a:r>
            <a:endParaRPr lang="tr-TR" dirty="0"/>
          </a:p>
        </p:txBody>
      </p:sp>
      <p:sp>
        <p:nvSpPr>
          <p:cNvPr id="6" name="Slide Number Placeholder 5">
            <a:extLst>
              <a:ext uri="{FF2B5EF4-FFF2-40B4-BE49-F238E27FC236}">
                <a16:creationId xmlns:a16="http://schemas.microsoft.com/office/drawing/2014/main" id="{5BA48C2D-85D6-6245-B78A-00D9CC1084B5}"/>
              </a:ext>
            </a:extLst>
          </p:cNvPr>
          <p:cNvSpPr>
            <a:spLocks noGrp="1"/>
          </p:cNvSpPr>
          <p:nvPr>
            <p:ph type="sldNum" sz="quarter" idx="12"/>
          </p:nvPr>
        </p:nvSpPr>
        <p:spPr/>
        <p:txBody>
          <a:bodyPr/>
          <a:lstStyle/>
          <a:p>
            <a:fld id="{50F4E6BD-4CAD-3E44-B214-2CFB9D00E5E7}" type="slidenum">
              <a:rPr lang="tr-TR" smtClean="0"/>
              <a:t>56</a:t>
            </a:fld>
            <a:endParaRPr lang="tr-TR"/>
          </a:p>
        </p:txBody>
      </p:sp>
    </p:spTree>
    <p:extLst>
      <p:ext uri="{BB962C8B-B14F-4D97-AF65-F5344CB8AC3E}">
        <p14:creationId xmlns:p14="http://schemas.microsoft.com/office/powerpoint/2010/main" val="443731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A9EB5C0-BFAB-8F46-88BF-82A249945991}"/>
              </a:ext>
            </a:extLst>
          </p:cNvPr>
          <p:cNvSpPr>
            <a:spLocks noGrp="1" noChangeArrowheads="1"/>
          </p:cNvSpPr>
          <p:nvPr>
            <p:ph type="body" idx="1"/>
          </p:nvPr>
        </p:nvSpPr>
        <p:spPr/>
        <p:txBody>
          <a:bodyPr/>
          <a:lstStyle/>
          <a:p>
            <a:r>
              <a:rPr lang="tr-TR" altLang="tr-TR"/>
              <a:t>Adrenal korteks hormonları:</a:t>
            </a:r>
          </a:p>
        </p:txBody>
      </p:sp>
      <p:pic>
        <p:nvPicPr>
          <p:cNvPr id="65539" name="Picture 3">
            <a:extLst>
              <a:ext uri="{FF2B5EF4-FFF2-40B4-BE49-F238E27FC236}">
                <a16:creationId xmlns:a16="http://schemas.microsoft.com/office/drawing/2014/main" id="{E5E8A820-EEB2-2C48-ABD2-38D5D51CF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3500438"/>
            <a:ext cx="2519363"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a:extLst>
              <a:ext uri="{FF2B5EF4-FFF2-40B4-BE49-F238E27FC236}">
                <a16:creationId xmlns:a16="http://schemas.microsoft.com/office/drawing/2014/main" id="{6C7F1584-F42F-E44E-9076-CF7860A83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3500439"/>
            <a:ext cx="2808288"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Rectangle 5">
            <a:extLst>
              <a:ext uri="{FF2B5EF4-FFF2-40B4-BE49-F238E27FC236}">
                <a16:creationId xmlns:a16="http://schemas.microsoft.com/office/drawing/2014/main" id="{C0EB4538-0878-8C4B-9D35-3190F22751FD}"/>
              </a:ext>
            </a:extLst>
          </p:cNvPr>
          <p:cNvSpPr>
            <a:spLocks noChangeArrowheads="1"/>
          </p:cNvSpPr>
          <p:nvPr/>
        </p:nvSpPr>
        <p:spPr bwMode="auto">
          <a:xfrm>
            <a:off x="2424114" y="2852738"/>
            <a:ext cx="987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altLang="tr-TR"/>
              <a:t>kortizol</a:t>
            </a:r>
          </a:p>
        </p:txBody>
      </p:sp>
      <p:sp>
        <p:nvSpPr>
          <p:cNvPr id="65542" name="Rectangle 6">
            <a:extLst>
              <a:ext uri="{FF2B5EF4-FFF2-40B4-BE49-F238E27FC236}">
                <a16:creationId xmlns:a16="http://schemas.microsoft.com/office/drawing/2014/main" id="{E21E0CC4-F586-1743-9593-3F8A20D92B11}"/>
              </a:ext>
            </a:extLst>
          </p:cNvPr>
          <p:cNvSpPr>
            <a:spLocks noChangeArrowheads="1"/>
          </p:cNvSpPr>
          <p:nvPr/>
        </p:nvSpPr>
        <p:spPr bwMode="auto">
          <a:xfrm>
            <a:off x="6311900" y="28527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t>aldosteron</a:t>
            </a:r>
          </a:p>
        </p:txBody>
      </p:sp>
    </p:spTree>
    <p:extLst>
      <p:ext uri="{BB962C8B-B14F-4D97-AF65-F5344CB8AC3E}">
        <p14:creationId xmlns:p14="http://schemas.microsoft.com/office/powerpoint/2010/main" val="3512615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E6D5709-B7EB-6247-9935-709FC9F60925}"/>
              </a:ext>
            </a:extLst>
          </p:cNvPr>
          <p:cNvSpPr>
            <a:spLocks noGrp="1" noChangeArrowheads="1"/>
          </p:cNvSpPr>
          <p:nvPr>
            <p:ph type="body" idx="1"/>
          </p:nvPr>
        </p:nvSpPr>
        <p:spPr/>
        <p:txBody>
          <a:bodyPr/>
          <a:lstStyle/>
          <a:p>
            <a:pPr>
              <a:lnSpc>
                <a:spcPct val="90000"/>
              </a:lnSpc>
            </a:pPr>
            <a:r>
              <a:rPr lang="tr-TR" altLang="tr-TR"/>
              <a:t>Adrenal korteks hormonları </a:t>
            </a:r>
            <a:r>
              <a:rPr lang="tr-TR" altLang="tr-TR" b="1"/>
              <a:t>steroid karakterli</a:t>
            </a:r>
            <a:r>
              <a:rPr lang="tr-TR" altLang="tr-TR"/>
              <a:t> hormonlardır ve etkilerini direk hücre sitoplazmasına girerek gösterirler yani hücre duvarında herhangi bir reseptöre bağlanmazlar. Karbonhidrat,lipit ve protein metabolizmalarında etkilidirler. Glukokortikoidler insülin antogonisti olarak ta görev yaparlar. Kortizol fizyolojik dozlarda </a:t>
            </a:r>
            <a:r>
              <a:rPr lang="tr-TR" altLang="tr-TR" b="1"/>
              <a:t>anabolik</a:t>
            </a:r>
            <a:r>
              <a:rPr lang="tr-TR" altLang="tr-TR"/>
              <a:t> etki gösterir fakat aşırı doz alınırsa katabolik etki gösterebilir.</a:t>
            </a:r>
          </a:p>
        </p:txBody>
      </p:sp>
    </p:spTree>
    <p:extLst>
      <p:ext uri="{BB962C8B-B14F-4D97-AF65-F5344CB8AC3E}">
        <p14:creationId xmlns:p14="http://schemas.microsoft.com/office/powerpoint/2010/main" val="3701993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KORTİZON</a:t>
            </a:r>
          </a:p>
        </p:txBody>
      </p:sp>
      <p:sp>
        <p:nvSpPr>
          <p:cNvPr id="3" name="İçerik Yer Tutucusu 2"/>
          <p:cNvSpPr>
            <a:spLocks noGrp="1"/>
          </p:cNvSpPr>
          <p:nvPr>
            <p:ph idx="1"/>
          </p:nvPr>
        </p:nvSpPr>
        <p:spPr/>
        <p:txBody>
          <a:bodyPr>
            <a:noAutofit/>
          </a:bodyPr>
          <a:lstStyle/>
          <a:p>
            <a:r>
              <a:rPr lang="tr-TR" sz="2800" dirty="0"/>
              <a:t>Korteksten salgılanan en önemli hormon ise </a:t>
            </a:r>
            <a:r>
              <a:rPr lang="tr-TR" sz="2800" dirty="0" err="1"/>
              <a:t>Kortizondur.İnsuline</a:t>
            </a:r>
            <a:r>
              <a:rPr lang="tr-TR" sz="2800" dirty="0"/>
              <a:t> zıt yönde etki eder.</a:t>
            </a:r>
          </a:p>
          <a:p>
            <a:r>
              <a:rPr lang="tr-TR" sz="2800" dirty="0" err="1"/>
              <a:t>Yaralanma,korku,heyecan</a:t>
            </a:r>
            <a:r>
              <a:rPr lang="tr-TR" sz="2800" dirty="0"/>
              <a:t> bu hormonun salgılanmasını artırır.</a:t>
            </a:r>
          </a:p>
          <a:p>
            <a:r>
              <a:rPr lang="tr-TR" sz="2800" dirty="0"/>
              <a:t>Kortizon diğer etkileri yanında mide salgısını uyarır.</a:t>
            </a:r>
          </a:p>
          <a:p>
            <a:r>
              <a:rPr lang="tr-TR" sz="2800" dirty="0"/>
              <a:t>Proteinden glikoz yapımını </a:t>
            </a:r>
            <a:r>
              <a:rPr lang="tr-TR" sz="2800" dirty="0" err="1"/>
              <a:t>hızlandırır.Böylece</a:t>
            </a:r>
            <a:r>
              <a:rPr lang="tr-TR" sz="2800" dirty="0"/>
              <a:t> kan şekeri artar.</a:t>
            </a:r>
          </a:p>
        </p:txBody>
      </p:sp>
    </p:spTree>
    <p:extLst>
      <p:ext uri="{BB962C8B-B14F-4D97-AF65-F5344CB8AC3E}">
        <p14:creationId xmlns:p14="http://schemas.microsoft.com/office/powerpoint/2010/main" val="369907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527DAEC9-12DA-C14B-88D4-73F4A5D1D2C4}"/>
              </a:ext>
            </a:extLst>
          </p:cNvPr>
          <p:cNvSpPr>
            <a:spLocks noGrp="1" noChangeArrowheads="1"/>
          </p:cNvSpPr>
          <p:nvPr>
            <p:ph type="body" idx="1"/>
          </p:nvPr>
        </p:nvSpPr>
        <p:spPr/>
        <p:txBody>
          <a:bodyPr/>
          <a:lstStyle/>
          <a:p>
            <a:r>
              <a:rPr lang="tr-TR" altLang="tr-TR" dirty="0"/>
              <a:t>Hormonlar sentezlendikleri doku ve organlara göre ve kimyasal yapılarına göre sınıflandırmaya tabi tutulurlar.</a:t>
            </a:r>
          </a:p>
        </p:txBody>
      </p:sp>
    </p:spTree>
    <p:extLst>
      <p:ext uri="{BB962C8B-B14F-4D97-AF65-F5344CB8AC3E}">
        <p14:creationId xmlns:p14="http://schemas.microsoft.com/office/powerpoint/2010/main" val="25770011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CCF3059-3349-3348-A7D0-99A6B3065669}"/>
              </a:ext>
            </a:extLst>
          </p:cNvPr>
          <p:cNvSpPr>
            <a:spLocks noGrp="1" noChangeArrowheads="1"/>
          </p:cNvSpPr>
          <p:nvPr>
            <p:ph type="body" idx="1"/>
          </p:nvPr>
        </p:nvSpPr>
        <p:spPr>
          <a:xfrm>
            <a:off x="1992313" y="1341438"/>
            <a:ext cx="8229600" cy="4525962"/>
          </a:xfrm>
        </p:spPr>
        <p:txBody>
          <a:bodyPr/>
          <a:lstStyle/>
          <a:p>
            <a:r>
              <a:rPr lang="tr-TR" altLang="tr-TR"/>
              <a:t>Aldosteron ise eksteraselüler sıvının en önemli bileşenleri olan sodyum ve potasyum üzerine en etkili hormondur. </a:t>
            </a:r>
            <a:r>
              <a:rPr lang="tr-TR" altLang="tr-TR" b="1"/>
              <a:t>Aldosteron böbrek tübüllerinden sodyum geri emilimini ve potasyum atılımını artırır</a:t>
            </a:r>
            <a:r>
              <a:rPr lang="tr-TR" altLang="tr-TR"/>
              <a:t>. Eğer aldosteron etkisinde herhangi bir nedenle aktivite kaybı olursa deri altında NaCl birikerek ödem şekillenir.</a:t>
            </a:r>
          </a:p>
        </p:txBody>
      </p:sp>
    </p:spTree>
    <p:extLst>
      <p:ext uri="{BB962C8B-B14F-4D97-AF65-F5344CB8AC3E}">
        <p14:creationId xmlns:p14="http://schemas.microsoft.com/office/powerpoint/2010/main" val="777090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95E9C9D-AE26-624F-83B0-CB49CE717693}"/>
              </a:ext>
            </a:extLst>
          </p:cNvPr>
          <p:cNvSpPr>
            <a:spLocks noGrp="1" noChangeArrowheads="1"/>
          </p:cNvSpPr>
          <p:nvPr>
            <p:ph type="body" idx="1"/>
          </p:nvPr>
        </p:nvSpPr>
        <p:spPr>
          <a:xfrm>
            <a:off x="1524001" y="908050"/>
            <a:ext cx="8964613" cy="5329238"/>
          </a:xfrm>
        </p:spPr>
        <p:txBody>
          <a:bodyPr/>
          <a:lstStyle/>
          <a:p>
            <a:r>
              <a:rPr lang="tr-TR" altLang="tr-TR" b="1"/>
              <a:t>Renin-anjiotensin-aldosteron sistemi nedir</a:t>
            </a:r>
            <a:r>
              <a:rPr lang="tr-TR" altLang="tr-TR"/>
              <a:t>?</a:t>
            </a:r>
          </a:p>
          <a:p>
            <a:pPr>
              <a:buFontTx/>
              <a:buNone/>
            </a:pPr>
            <a:r>
              <a:rPr lang="tr-TR" altLang="tr-TR"/>
              <a:t>   Anjiotensinojen renin etkisiyle anjiotensin I’ e dönüşüyor, bu da anjiotensin II’ ye dönüşüyor, oluşan anjiotensin II aldosteron sentezini uyarıcı bir etki yaparak aldosteron salgılanmasını sağlıyor.</a:t>
            </a:r>
          </a:p>
        </p:txBody>
      </p:sp>
    </p:spTree>
    <p:extLst>
      <p:ext uri="{BB962C8B-B14F-4D97-AF65-F5344CB8AC3E}">
        <p14:creationId xmlns:p14="http://schemas.microsoft.com/office/powerpoint/2010/main" val="3873831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3">
            <a:extLst>
              <a:ext uri="{FF2B5EF4-FFF2-40B4-BE49-F238E27FC236}">
                <a16:creationId xmlns:a16="http://schemas.microsoft.com/office/drawing/2014/main" id="{46861192-9A60-0843-9064-55C59B00B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39964"/>
            <a:ext cx="411480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6" name="Rectangle 2">
            <a:extLst>
              <a:ext uri="{FF2B5EF4-FFF2-40B4-BE49-F238E27FC236}">
                <a16:creationId xmlns:a16="http://schemas.microsoft.com/office/drawing/2014/main" id="{BE63293A-BCA9-884E-B2A8-B9A74E11FEC1}"/>
              </a:ext>
            </a:extLst>
          </p:cNvPr>
          <p:cNvSpPr>
            <a:spLocks noGrp="1" noChangeArrowheads="1"/>
          </p:cNvSpPr>
          <p:nvPr>
            <p:ph type="title"/>
          </p:nvPr>
        </p:nvSpPr>
        <p:spPr>
          <a:xfrm>
            <a:off x="2057400" y="152400"/>
            <a:ext cx="7772400" cy="609600"/>
          </a:xfrm>
        </p:spPr>
        <p:txBody>
          <a:bodyPr>
            <a:normAutofit fontScale="90000"/>
          </a:bodyPr>
          <a:lstStyle/>
          <a:p>
            <a:pPr algn="l" eaLnBrk="1" hangingPunct="1"/>
            <a:r>
              <a:rPr lang="tr-TR" altLang="en-US" sz="4000" b="1">
                <a:latin typeface="Calibri" panose="020F0502020204030204" pitchFamily="34" charset="0"/>
              </a:rPr>
              <a:t>Pankreas Bezi</a:t>
            </a:r>
            <a:endParaRPr lang="en-US" altLang="en-US" sz="4000" b="1">
              <a:latin typeface="Calibri" panose="020F0502020204030204" pitchFamily="34" charset="0"/>
            </a:endParaRPr>
          </a:p>
        </p:txBody>
      </p:sp>
      <p:pic>
        <p:nvPicPr>
          <p:cNvPr id="123907" name="Picture 2">
            <a:extLst>
              <a:ext uri="{FF2B5EF4-FFF2-40B4-BE49-F238E27FC236}">
                <a16:creationId xmlns:a16="http://schemas.microsoft.com/office/drawing/2014/main" id="{F44CBFA9-1860-114D-99C9-7DE5DB828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2622550"/>
            <a:ext cx="3295650"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8" name="TextBox 6">
            <a:extLst>
              <a:ext uri="{FF2B5EF4-FFF2-40B4-BE49-F238E27FC236}">
                <a16:creationId xmlns:a16="http://schemas.microsoft.com/office/drawing/2014/main" id="{89F80DDF-1E6F-9745-B5A2-66AD6611099F}"/>
              </a:ext>
            </a:extLst>
          </p:cNvPr>
          <p:cNvSpPr txBox="1">
            <a:spLocks noChangeArrowheads="1"/>
          </p:cNvSpPr>
          <p:nvPr/>
        </p:nvSpPr>
        <p:spPr bwMode="auto">
          <a:xfrm>
            <a:off x="1662114" y="914400"/>
            <a:ext cx="87010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70C0"/>
              </a:buClr>
            </a:pPr>
            <a:r>
              <a:rPr lang="tr-TR" altLang="tr-TR" sz="2400" dirty="0">
                <a:latin typeface="Calibri" panose="020F0502020204030204" pitchFamily="34" charset="0"/>
              </a:rPr>
              <a:t>Pankreas, sol üst </a:t>
            </a:r>
            <a:r>
              <a:rPr lang="tr-TR" altLang="tr-TR" sz="2400" dirty="0" err="1">
                <a:latin typeface="Calibri" panose="020F0502020204030204" pitchFamily="34" charset="0"/>
              </a:rPr>
              <a:t>abdominal</a:t>
            </a:r>
            <a:r>
              <a:rPr lang="tr-TR" altLang="tr-TR" sz="2400" dirty="0">
                <a:latin typeface="Calibri" panose="020F0502020204030204" pitchFamily="34" charset="0"/>
              </a:rPr>
              <a:t> boşlukta, midenin arkasında yer alan yaprak şeklinde bir bezdir. </a:t>
            </a:r>
          </a:p>
          <a:p>
            <a:pPr eaLnBrk="1" hangingPunct="1">
              <a:spcBef>
                <a:spcPct val="0"/>
              </a:spcBef>
              <a:buClr>
                <a:srgbClr val="0070C0"/>
              </a:buClr>
            </a:pPr>
            <a:r>
              <a:rPr lang="tr-TR" altLang="tr-TR" sz="2400" dirty="0">
                <a:latin typeface="Calibri" panose="020F0502020204030204" pitchFamily="34" charset="0"/>
              </a:rPr>
              <a:t>İki tip salgı bezine sahiptir: </a:t>
            </a:r>
            <a:r>
              <a:rPr lang="tr-TR" altLang="tr-TR" sz="2400" dirty="0" err="1">
                <a:latin typeface="Calibri" panose="020F0502020204030204" pitchFamily="34" charset="0"/>
              </a:rPr>
              <a:t>Ekzokrin</a:t>
            </a:r>
            <a:r>
              <a:rPr lang="tr-TR" altLang="tr-TR" sz="2400" dirty="0">
                <a:latin typeface="Calibri" panose="020F0502020204030204" pitchFamily="34" charset="0"/>
              </a:rPr>
              <a:t> ve Endokrin</a:t>
            </a:r>
          </a:p>
          <a:p>
            <a:pPr eaLnBrk="1" hangingPunct="1">
              <a:spcBef>
                <a:spcPct val="0"/>
              </a:spcBef>
              <a:buClr>
                <a:srgbClr val="0070C0"/>
              </a:buClr>
              <a:buFontTx/>
              <a:buNone/>
            </a:pPr>
            <a:endParaRPr lang="tr-TR" altLang="tr-TR" sz="2400" dirty="0">
              <a:latin typeface="Calibri" panose="020F0502020204030204" pitchFamily="34" charset="0"/>
            </a:endParaRPr>
          </a:p>
        </p:txBody>
      </p:sp>
    </p:spTree>
    <p:extLst>
      <p:ext uri="{BB962C8B-B14F-4D97-AF65-F5344CB8AC3E}">
        <p14:creationId xmlns:p14="http://schemas.microsoft.com/office/powerpoint/2010/main" val="2873824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677F-7B48-384C-864A-551403BF3BFE}"/>
              </a:ext>
            </a:extLst>
          </p:cNvPr>
          <p:cNvSpPr>
            <a:spLocks noGrp="1"/>
          </p:cNvSpPr>
          <p:nvPr>
            <p:ph type="title"/>
          </p:nvPr>
        </p:nvSpPr>
        <p:spPr>
          <a:xfrm>
            <a:off x="178420" y="897924"/>
            <a:ext cx="11175380" cy="4075520"/>
          </a:xfrm>
        </p:spPr>
        <p:txBody>
          <a:bodyPr>
            <a:normAutofit/>
          </a:bodyPr>
          <a:lstStyle/>
          <a:p>
            <a:pPr algn="just"/>
            <a:r>
              <a:rPr lang="tr-TR" altLang="tr-TR" sz="2800" dirty="0">
                <a:latin typeface="Times New Roman" panose="02020603050405020304" pitchFamily="18" charset="0"/>
              </a:rPr>
              <a:t>Hem açık, hem de kapalı bez olarak çalışır.         Bu nedenle karma bez denir.</a:t>
            </a:r>
            <a:br>
              <a:rPr lang="tr-TR" altLang="tr-TR" sz="2800" dirty="0">
                <a:latin typeface="Times New Roman" panose="02020603050405020304" pitchFamily="18" charset="0"/>
              </a:rPr>
            </a:br>
            <a:r>
              <a:rPr lang="tr-TR" altLang="tr-TR" sz="2800" dirty="0">
                <a:solidFill>
                  <a:srgbClr val="FF0066"/>
                </a:solidFill>
                <a:latin typeface="Times New Roman" panose="02020603050405020304" pitchFamily="18" charset="0"/>
              </a:rPr>
              <a:t>Sindirim enzimlerini bir kanalla onikiparmak bağırsağına akıtır ( Açık Bez )</a:t>
            </a:r>
            <a:br>
              <a:rPr lang="tr-TR" altLang="tr-TR" sz="2800" dirty="0">
                <a:solidFill>
                  <a:srgbClr val="FF0066"/>
                </a:solidFill>
                <a:latin typeface="Times New Roman" panose="02020603050405020304" pitchFamily="18" charset="0"/>
              </a:rPr>
            </a:br>
            <a:r>
              <a:rPr lang="tr-TR" altLang="tr-TR" sz="2800" dirty="0">
                <a:solidFill>
                  <a:srgbClr val="0033CC"/>
                </a:solidFill>
                <a:latin typeface="Times New Roman" panose="02020603050405020304" pitchFamily="18" charset="0"/>
              </a:rPr>
              <a:t>Hazırladığı hormonu kana verir ( Kapalı Bez )</a:t>
            </a:r>
            <a:br>
              <a:rPr lang="tr-TR" altLang="tr-TR" sz="2800" dirty="0">
                <a:solidFill>
                  <a:srgbClr val="FF0066"/>
                </a:solidFill>
                <a:latin typeface="Times New Roman" panose="02020603050405020304" pitchFamily="18" charset="0"/>
              </a:rPr>
            </a:br>
            <a:endParaRPr lang="tr-TR" sz="2800" dirty="0"/>
          </a:p>
        </p:txBody>
      </p:sp>
      <p:sp>
        <p:nvSpPr>
          <p:cNvPr id="3" name="Date Placeholder 2">
            <a:extLst>
              <a:ext uri="{FF2B5EF4-FFF2-40B4-BE49-F238E27FC236}">
                <a16:creationId xmlns:a16="http://schemas.microsoft.com/office/drawing/2014/main" id="{4303ADB2-13E1-6B44-B9A9-F62E2D9D92E4}"/>
              </a:ext>
            </a:extLst>
          </p:cNvPr>
          <p:cNvSpPr>
            <a:spLocks noGrp="1"/>
          </p:cNvSpPr>
          <p:nvPr>
            <p:ph type="dt" sz="half" idx="10"/>
          </p:nvPr>
        </p:nvSpPr>
        <p:spPr/>
        <p:txBody>
          <a:bodyPr/>
          <a:lstStyle/>
          <a:p>
            <a:r>
              <a:rPr lang="tr-TR"/>
              <a:t>28.09.2020</a:t>
            </a:r>
          </a:p>
        </p:txBody>
      </p:sp>
      <p:sp>
        <p:nvSpPr>
          <p:cNvPr id="4" name="Footer Placeholder 3">
            <a:extLst>
              <a:ext uri="{FF2B5EF4-FFF2-40B4-BE49-F238E27FC236}">
                <a16:creationId xmlns:a16="http://schemas.microsoft.com/office/drawing/2014/main" id="{7D369E64-E08E-1E44-9BBA-8E05D183DBFF}"/>
              </a:ext>
            </a:extLst>
          </p:cNvPr>
          <p:cNvSpPr>
            <a:spLocks noGrp="1"/>
          </p:cNvSpPr>
          <p:nvPr>
            <p:ph type="ftr" sz="quarter" idx="11"/>
          </p:nvPr>
        </p:nvSpPr>
        <p:spPr/>
        <p:txBody>
          <a:bodyPr/>
          <a:lstStyle/>
          <a:p>
            <a:r>
              <a:rPr lang="tr-TR"/>
              <a:t>KİD 620 –Görsel Kimlik Kılavuzu</a:t>
            </a:r>
            <a:endParaRPr lang="tr-TR" dirty="0"/>
          </a:p>
        </p:txBody>
      </p:sp>
      <p:sp>
        <p:nvSpPr>
          <p:cNvPr id="5" name="Slide Number Placeholder 4">
            <a:extLst>
              <a:ext uri="{FF2B5EF4-FFF2-40B4-BE49-F238E27FC236}">
                <a16:creationId xmlns:a16="http://schemas.microsoft.com/office/drawing/2014/main" id="{4C50E0E3-C54C-C24C-BDBC-D77E2E7844B1}"/>
              </a:ext>
            </a:extLst>
          </p:cNvPr>
          <p:cNvSpPr>
            <a:spLocks noGrp="1"/>
          </p:cNvSpPr>
          <p:nvPr>
            <p:ph type="sldNum" sz="quarter" idx="12"/>
          </p:nvPr>
        </p:nvSpPr>
        <p:spPr/>
        <p:txBody>
          <a:bodyPr/>
          <a:lstStyle/>
          <a:p>
            <a:fld id="{50F4E6BD-4CAD-3E44-B214-2CFB9D00E5E7}" type="slidenum">
              <a:rPr lang="tr-TR" smtClean="0"/>
              <a:t>63</a:t>
            </a:fld>
            <a:endParaRPr lang="tr-TR"/>
          </a:p>
        </p:txBody>
      </p:sp>
    </p:spTree>
    <p:extLst>
      <p:ext uri="{BB962C8B-B14F-4D97-AF65-F5344CB8AC3E}">
        <p14:creationId xmlns:p14="http://schemas.microsoft.com/office/powerpoint/2010/main" val="1014461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2">
            <a:extLst>
              <a:ext uri="{FF2B5EF4-FFF2-40B4-BE49-F238E27FC236}">
                <a16:creationId xmlns:a16="http://schemas.microsoft.com/office/drawing/2014/main" id="{40A112BA-1A66-3043-8566-FF00B352D4CD}"/>
              </a:ext>
            </a:extLst>
          </p:cNvPr>
          <p:cNvSpPr txBox="1">
            <a:spLocks noChangeArrowheads="1"/>
          </p:cNvSpPr>
          <p:nvPr/>
        </p:nvSpPr>
        <p:spPr bwMode="auto">
          <a:xfrm>
            <a:off x="9144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tr-TR" sz="2400">
                <a:latin typeface="Times New Roman" panose="02020603050405020304" pitchFamily="18" charset="0"/>
              </a:rPr>
              <a:t>A.Ç</a:t>
            </a:r>
          </a:p>
        </p:txBody>
      </p:sp>
      <p:graphicFrame>
        <p:nvGraphicFramePr>
          <p:cNvPr id="32772" name="Object 4">
            <a:extLst>
              <a:ext uri="{FF2B5EF4-FFF2-40B4-BE49-F238E27FC236}">
                <a16:creationId xmlns:a16="http://schemas.microsoft.com/office/drawing/2014/main" id="{6FD29522-D585-CD4E-9165-AFE0695B4C25}"/>
              </a:ext>
            </a:extLst>
          </p:cNvPr>
          <p:cNvGraphicFramePr>
            <a:graphicFrameLocks noChangeAspect="1"/>
          </p:cNvGraphicFramePr>
          <p:nvPr>
            <p:extLst>
              <p:ext uri="{D42A27DB-BD31-4B8C-83A1-F6EECF244321}">
                <p14:modId xmlns:p14="http://schemas.microsoft.com/office/powerpoint/2010/main" val="4117690078"/>
              </p:ext>
            </p:extLst>
          </p:nvPr>
        </p:nvGraphicFramePr>
        <p:xfrm>
          <a:off x="1905000" y="895350"/>
          <a:ext cx="6858000" cy="5048250"/>
        </p:xfrm>
        <a:graphic>
          <a:graphicData uri="http://schemas.openxmlformats.org/presentationml/2006/ole">
            <mc:AlternateContent xmlns:mc="http://schemas.openxmlformats.org/markup-compatibility/2006">
              <mc:Choice xmlns:v="urn:schemas-microsoft-com:vml" Requires="v">
                <p:oleObj spid="_x0000_s125960" name="Bit Eşlem Resmi" r:id="rId3" imgW="6438900" imgH="5448300" progId="Paint.Picture">
                  <p:embed/>
                </p:oleObj>
              </mc:Choice>
              <mc:Fallback>
                <p:oleObj name="Bit Eşlem Resmi" r:id="rId3" imgW="6438900" imgH="5448300" progId="Paint.Picture">
                  <p:embed/>
                  <p:pic>
                    <p:nvPicPr>
                      <p:cNvPr id="32772" name="Object 4">
                        <a:extLst>
                          <a:ext uri="{FF2B5EF4-FFF2-40B4-BE49-F238E27FC236}">
                            <a16:creationId xmlns:a16="http://schemas.microsoft.com/office/drawing/2014/main" id="{6FD29522-D585-CD4E-9165-AFE0695B4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95350"/>
                        <a:ext cx="68580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18309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ox(out)">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3">
            <a:extLst>
              <a:ext uri="{FF2B5EF4-FFF2-40B4-BE49-F238E27FC236}">
                <a16:creationId xmlns:a16="http://schemas.microsoft.com/office/drawing/2014/main" id="{CD7F656A-27C9-BC48-8441-ACACD878A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14" y="1698625"/>
            <a:ext cx="4764087"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0" name="Rectangle 2">
            <a:extLst>
              <a:ext uri="{FF2B5EF4-FFF2-40B4-BE49-F238E27FC236}">
                <a16:creationId xmlns:a16="http://schemas.microsoft.com/office/drawing/2014/main" id="{1FF03214-DE6C-5E43-A1B9-79298D3A68C6}"/>
              </a:ext>
            </a:extLst>
          </p:cNvPr>
          <p:cNvSpPr>
            <a:spLocks noGrp="1" noChangeArrowheads="1"/>
          </p:cNvSpPr>
          <p:nvPr>
            <p:ph type="title"/>
          </p:nvPr>
        </p:nvSpPr>
        <p:spPr>
          <a:xfrm>
            <a:off x="163551" y="1089024"/>
            <a:ext cx="7772400" cy="609600"/>
          </a:xfrm>
        </p:spPr>
        <p:txBody>
          <a:bodyPr>
            <a:normAutofit fontScale="90000"/>
          </a:bodyPr>
          <a:lstStyle/>
          <a:p>
            <a:pPr algn="l" eaLnBrk="1" hangingPunct="1"/>
            <a:r>
              <a:rPr lang="tr-TR" altLang="en-US" sz="4000" b="1" dirty="0">
                <a:latin typeface="Calibri" panose="020F0502020204030204" pitchFamily="34" charset="0"/>
              </a:rPr>
              <a:t>Pankreas Bezi</a:t>
            </a:r>
            <a:endParaRPr lang="en-US" altLang="en-US" sz="4000" b="1" dirty="0">
              <a:latin typeface="Calibri" panose="020F0502020204030204" pitchFamily="34" charset="0"/>
            </a:endParaRPr>
          </a:p>
        </p:txBody>
      </p:sp>
      <p:sp>
        <p:nvSpPr>
          <p:cNvPr id="124931" name="TextBox 6">
            <a:extLst>
              <a:ext uri="{FF2B5EF4-FFF2-40B4-BE49-F238E27FC236}">
                <a16:creationId xmlns:a16="http://schemas.microsoft.com/office/drawing/2014/main" id="{04ACB4EC-943F-E249-AB90-7FCF254D69D6}"/>
              </a:ext>
            </a:extLst>
          </p:cNvPr>
          <p:cNvSpPr txBox="1">
            <a:spLocks noChangeArrowheads="1"/>
          </p:cNvSpPr>
          <p:nvPr/>
        </p:nvSpPr>
        <p:spPr bwMode="auto">
          <a:xfrm>
            <a:off x="0" y="3008312"/>
            <a:ext cx="7467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70C0"/>
              </a:buClr>
              <a:buFontTx/>
              <a:buNone/>
            </a:pPr>
            <a:r>
              <a:rPr lang="tr-TR" altLang="tr-TR" sz="2200" dirty="0">
                <a:latin typeface="Calibri" panose="020F0502020204030204" pitchFamily="34" charset="0"/>
              </a:rPr>
              <a:t>Endokrin bölümün </a:t>
            </a:r>
            <a:r>
              <a:rPr lang="tr-TR" altLang="tr-TR" sz="2200" dirty="0" err="1">
                <a:latin typeface="Calibri" panose="020F0502020204030204" pitchFamily="34" charset="0"/>
              </a:rPr>
              <a:t>islet</a:t>
            </a:r>
            <a:r>
              <a:rPr lang="tr-TR" altLang="tr-TR" sz="2200" dirty="0">
                <a:latin typeface="Calibri" panose="020F0502020204030204" pitchFamily="34" charset="0"/>
              </a:rPr>
              <a:t> hücrelerinden 3 hormon salgılanır:</a:t>
            </a:r>
          </a:p>
          <a:p>
            <a:pPr eaLnBrk="1" hangingPunct="1">
              <a:spcBef>
                <a:spcPct val="0"/>
              </a:spcBef>
              <a:buClr>
                <a:srgbClr val="0070C0"/>
              </a:buClr>
            </a:pPr>
            <a:r>
              <a:rPr lang="tr-TR" altLang="tr-TR" sz="2200" dirty="0" err="1">
                <a:latin typeface="Calibri" panose="020F0502020204030204" pitchFamily="34" charset="0"/>
              </a:rPr>
              <a:t>Glukagon</a:t>
            </a:r>
            <a:endParaRPr lang="tr-TR" altLang="tr-TR" sz="2200" dirty="0">
              <a:latin typeface="Calibri" panose="020F0502020204030204" pitchFamily="34" charset="0"/>
            </a:endParaRPr>
          </a:p>
          <a:p>
            <a:pPr lvl="1" eaLnBrk="1" hangingPunct="1">
              <a:spcBef>
                <a:spcPct val="0"/>
              </a:spcBef>
              <a:buClr>
                <a:srgbClr val="0070C0"/>
              </a:buClr>
              <a:buFontTx/>
              <a:buNone/>
            </a:pPr>
            <a:r>
              <a:rPr lang="en-US" altLang="tr-TR" sz="2200" dirty="0">
                <a:latin typeface="Calibri" panose="020F0502020204030204" pitchFamily="34" charset="0"/>
              </a:rPr>
              <a:t>Al</a:t>
            </a:r>
            <a:r>
              <a:rPr lang="tr-TR" altLang="tr-TR" sz="2200" dirty="0">
                <a:latin typeface="Calibri" panose="020F0502020204030204" pitchFamily="34" charset="0"/>
              </a:rPr>
              <a:t>f</a:t>
            </a:r>
            <a:r>
              <a:rPr lang="en-US" altLang="tr-TR" sz="2200" dirty="0">
                <a:latin typeface="Calibri" panose="020F0502020204030204" pitchFamily="34" charset="0"/>
              </a:rPr>
              <a:t>a </a:t>
            </a:r>
            <a:r>
              <a:rPr lang="tr-TR" altLang="tr-TR" sz="2200" dirty="0">
                <a:latin typeface="Calibri" panose="020F0502020204030204" pitchFamily="34" charset="0"/>
              </a:rPr>
              <a:t>hücrelerinden salgılanır</a:t>
            </a:r>
          </a:p>
          <a:p>
            <a:pPr eaLnBrk="1" hangingPunct="1">
              <a:spcBef>
                <a:spcPct val="0"/>
              </a:spcBef>
              <a:buClr>
                <a:srgbClr val="0070C0"/>
              </a:buClr>
            </a:pPr>
            <a:r>
              <a:rPr lang="tr-TR" altLang="tr-TR" sz="2200" dirty="0">
                <a:latin typeface="Calibri" panose="020F0502020204030204" pitchFamily="34" charset="0"/>
              </a:rPr>
              <a:t>İnsülin	</a:t>
            </a:r>
          </a:p>
          <a:p>
            <a:pPr lvl="1" eaLnBrk="1" hangingPunct="1">
              <a:spcBef>
                <a:spcPct val="0"/>
              </a:spcBef>
              <a:buClr>
                <a:srgbClr val="0070C0"/>
              </a:buClr>
              <a:buFontTx/>
              <a:buNone/>
            </a:pPr>
            <a:r>
              <a:rPr lang="tr-TR" altLang="tr-TR" sz="2200" dirty="0">
                <a:latin typeface="Calibri" panose="020F0502020204030204" pitchFamily="34" charset="0"/>
              </a:rPr>
              <a:t>Beta</a:t>
            </a:r>
            <a:r>
              <a:rPr lang="en-US" altLang="tr-TR" sz="2200" dirty="0">
                <a:latin typeface="Calibri" panose="020F0502020204030204" pitchFamily="34" charset="0"/>
              </a:rPr>
              <a:t> </a:t>
            </a:r>
            <a:r>
              <a:rPr lang="tr-TR" altLang="tr-TR" sz="2200" dirty="0">
                <a:latin typeface="Calibri" panose="020F0502020204030204" pitchFamily="34" charset="0"/>
              </a:rPr>
              <a:t>hücrelerinden salgılanır</a:t>
            </a:r>
          </a:p>
          <a:p>
            <a:pPr eaLnBrk="1" hangingPunct="1">
              <a:spcBef>
                <a:spcPct val="0"/>
              </a:spcBef>
              <a:buClr>
                <a:srgbClr val="0070C0"/>
              </a:buClr>
            </a:pPr>
            <a:r>
              <a:rPr lang="tr-TR" altLang="tr-TR" sz="2200" dirty="0" err="1">
                <a:latin typeface="Calibri" panose="020F0502020204030204" pitchFamily="34" charset="0"/>
              </a:rPr>
              <a:t>Somatostatin</a:t>
            </a:r>
            <a:r>
              <a:rPr lang="tr-TR" altLang="tr-TR" sz="2200" dirty="0">
                <a:latin typeface="Calibri" panose="020F0502020204030204" pitchFamily="34" charset="0"/>
              </a:rPr>
              <a:t>  </a:t>
            </a:r>
          </a:p>
          <a:p>
            <a:pPr lvl="1" eaLnBrk="1" hangingPunct="1">
              <a:spcBef>
                <a:spcPct val="0"/>
              </a:spcBef>
              <a:buClr>
                <a:srgbClr val="0070C0"/>
              </a:buClr>
              <a:buFontTx/>
              <a:buNone/>
            </a:pPr>
            <a:r>
              <a:rPr lang="en-US" altLang="tr-TR" sz="2200" dirty="0">
                <a:latin typeface="Calibri" panose="020F0502020204030204" pitchFamily="34" charset="0"/>
              </a:rPr>
              <a:t>Delta </a:t>
            </a:r>
            <a:r>
              <a:rPr lang="tr-TR" altLang="tr-TR" sz="2200" dirty="0">
                <a:latin typeface="Calibri" panose="020F0502020204030204" pitchFamily="34" charset="0"/>
              </a:rPr>
              <a:t>hücrelerinden salgılanır</a:t>
            </a:r>
          </a:p>
        </p:txBody>
      </p:sp>
    </p:spTree>
    <p:extLst>
      <p:ext uri="{BB962C8B-B14F-4D97-AF65-F5344CB8AC3E}">
        <p14:creationId xmlns:p14="http://schemas.microsoft.com/office/powerpoint/2010/main" val="23634976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PANKREAS HORMONLARI</a:t>
            </a:r>
          </a:p>
        </p:txBody>
      </p:sp>
      <p:sp>
        <p:nvSpPr>
          <p:cNvPr id="3" name="İçerik Yer Tutucusu 2"/>
          <p:cNvSpPr>
            <a:spLocks noGrp="1"/>
          </p:cNvSpPr>
          <p:nvPr>
            <p:ph idx="1"/>
          </p:nvPr>
        </p:nvSpPr>
        <p:spPr/>
        <p:txBody>
          <a:bodyPr>
            <a:normAutofit/>
          </a:bodyPr>
          <a:lstStyle/>
          <a:p>
            <a:r>
              <a:rPr lang="tr-TR" sz="3200" dirty="0"/>
              <a:t>Pankreastaki bir grup özel hücrelerde bulunan </a:t>
            </a:r>
            <a:r>
              <a:rPr lang="tr-TR" sz="3200" dirty="0" err="1"/>
              <a:t>Lengerhans</a:t>
            </a:r>
            <a:r>
              <a:rPr lang="tr-TR" sz="3200" dirty="0"/>
              <a:t> </a:t>
            </a:r>
            <a:r>
              <a:rPr lang="tr-TR" sz="3200" dirty="0" err="1"/>
              <a:t>adakcıklarından</a:t>
            </a:r>
            <a:r>
              <a:rPr lang="tr-TR" sz="3200" dirty="0"/>
              <a:t> başlıca iki hormon salgılanır.</a:t>
            </a:r>
          </a:p>
          <a:p>
            <a:r>
              <a:rPr lang="tr-TR" sz="3200" dirty="0"/>
              <a:t>Beta hücrelerinden </a:t>
            </a:r>
            <a:r>
              <a:rPr lang="tr-TR" sz="3200" dirty="0" err="1"/>
              <a:t>salgılanan:İNSULİN</a:t>
            </a:r>
            <a:endParaRPr lang="tr-TR" sz="3200" dirty="0"/>
          </a:p>
          <a:p>
            <a:r>
              <a:rPr lang="tr-TR" sz="3200" dirty="0"/>
              <a:t>Alfa hücrelerinden </a:t>
            </a:r>
            <a:r>
              <a:rPr lang="tr-TR" sz="3200" dirty="0" err="1"/>
              <a:t>salgılanan:GLUKAGON</a:t>
            </a:r>
            <a:r>
              <a:rPr lang="tr-TR" sz="3200" dirty="0"/>
              <a:t> </a:t>
            </a:r>
          </a:p>
        </p:txBody>
      </p:sp>
    </p:spTree>
    <p:extLst>
      <p:ext uri="{BB962C8B-B14F-4D97-AF65-F5344CB8AC3E}">
        <p14:creationId xmlns:p14="http://schemas.microsoft.com/office/powerpoint/2010/main" val="2367766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5EEB6560-3BFA-EB43-8AAF-C453FD0D9F06}"/>
              </a:ext>
            </a:extLst>
          </p:cNvPr>
          <p:cNvSpPr>
            <a:spLocks noGrp="1" noChangeArrowheads="1"/>
          </p:cNvSpPr>
          <p:nvPr>
            <p:ph type="title"/>
          </p:nvPr>
        </p:nvSpPr>
        <p:spPr>
          <a:xfrm>
            <a:off x="2209800" y="0"/>
            <a:ext cx="7772400" cy="609600"/>
          </a:xfrm>
        </p:spPr>
        <p:txBody>
          <a:bodyPr/>
          <a:lstStyle/>
          <a:p>
            <a:pPr marL="342900" indent="-342900"/>
            <a:r>
              <a:rPr lang="tr-TR" altLang="en-US" sz="3600" b="1">
                <a:latin typeface="Calibri" panose="020F0502020204030204" pitchFamily="34" charset="0"/>
              </a:rPr>
              <a:t>Pankreas Hormonları ve Fonksiyonları</a:t>
            </a:r>
          </a:p>
        </p:txBody>
      </p:sp>
      <p:graphicFrame>
        <p:nvGraphicFramePr>
          <p:cNvPr id="6" name="Tablo 5">
            <a:extLst>
              <a:ext uri="{FF2B5EF4-FFF2-40B4-BE49-F238E27FC236}">
                <a16:creationId xmlns:a16="http://schemas.microsoft.com/office/drawing/2014/main" id="{E1DD8907-A9D2-D540-B897-44A48172ADA1}"/>
              </a:ext>
            </a:extLst>
          </p:cNvPr>
          <p:cNvGraphicFramePr>
            <a:graphicFrameLocks noGrp="1"/>
          </p:cNvGraphicFramePr>
          <p:nvPr/>
        </p:nvGraphicFramePr>
        <p:xfrm>
          <a:off x="1752600" y="838200"/>
          <a:ext cx="8763000" cy="5486400"/>
        </p:xfrm>
        <a:graphic>
          <a:graphicData uri="http://schemas.openxmlformats.org/drawingml/2006/table">
            <a:tbl>
              <a:tblPr/>
              <a:tblGrid>
                <a:gridCol w="18288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258763">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alibri" panose="020F0502020204030204" pitchFamily="34" charset="0"/>
                        </a:rPr>
                        <a:t>HORMON</a:t>
                      </a:r>
                      <a:endParaRPr kumimoji="0" lang="en-US" altLang="en-US" sz="24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alibri" panose="020F0502020204030204" pitchFamily="34" charset="0"/>
                        </a:rPr>
                        <a:t>FONKSİYONU</a:t>
                      </a:r>
                      <a:endParaRPr kumimoji="0" lang="en-US" altLang="en-US" sz="24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extLst>
                  <a:ext uri="{0D108BD9-81ED-4DB2-BD59-A6C34878D82A}">
                    <a16:rowId xmlns:a16="http://schemas.microsoft.com/office/drawing/2014/main" val="10000"/>
                  </a:ext>
                </a:extLst>
              </a:tr>
              <a:tr h="371475">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alibri" panose="020F0502020204030204" pitchFamily="34" charset="0"/>
                        </a:rPr>
                        <a:t>Glukagon</a:t>
                      </a:r>
                      <a:endParaRPr kumimoji="0" lang="en-US" altLang="en-US" sz="24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tr-TR" altLang="en-US" sz="2400" b="0" i="0" u="none" strike="noStrike" cap="none" normalizeH="0" baseline="0">
                          <a:ln>
                            <a:noFill/>
                          </a:ln>
                          <a:solidFill>
                            <a:srgbClr val="000000"/>
                          </a:solidFill>
                          <a:effectLst/>
                          <a:latin typeface="Calibri" panose="020F0502020204030204" pitchFamily="34" charset="0"/>
                        </a:rPr>
                        <a:t>Kan glikoz düzeyini artırır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altLang="en-US" sz="2400" b="0" i="0" u="none" strike="noStrike" cap="none" normalizeH="0" baseline="0">
                          <a:ln>
                            <a:noFill/>
                          </a:ln>
                          <a:solidFill>
                            <a:srgbClr val="000000"/>
                          </a:solidFill>
                          <a:effectLst/>
                          <a:latin typeface="Calibri" panose="020F0502020204030204" pitchFamily="34" charset="0"/>
                        </a:rPr>
                        <a:t>Karaciğerin glikojeni parçalamasını ve karbonhidrat dışı maddelerden glikoz sentezlemesini stimüle eder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altLang="en-US" sz="2400" b="0" i="0" u="none" strike="noStrike" cap="none" normalizeH="0" baseline="0">
                          <a:ln>
                            <a:noFill/>
                          </a:ln>
                          <a:solidFill>
                            <a:srgbClr val="000000"/>
                          </a:solidFill>
                          <a:effectLst/>
                          <a:latin typeface="Calibri" panose="020F0502020204030204" pitchFamily="34" charset="0"/>
                        </a:rPr>
                        <a:t>Yağların parçalanmasını stimüle eder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extLst>
                  <a:ext uri="{0D108BD9-81ED-4DB2-BD59-A6C34878D82A}">
                    <a16:rowId xmlns:a16="http://schemas.microsoft.com/office/drawing/2014/main" val="10001"/>
                  </a:ext>
                </a:extLst>
              </a:tr>
              <a:tr h="371475">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alibri" panose="020F0502020204030204" pitchFamily="34" charset="0"/>
                        </a:rPr>
                        <a:t>İnsülin</a:t>
                      </a:r>
                      <a:endParaRPr kumimoji="0" lang="en-US" altLang="en-US" sz="24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tr-TR" altLang="en-US" sz="2400" b="0" i="0" u="none" strike="noStrike" cap="none" normalizeH="0" baseline="0">
                          <a:ln>
                            <a:noFill/>
                          </a:ln>
                          <a:solidFill>
                            <a:srgbClr val="000000"/>
                          </a:solidFill>
                          <a:effectLst/>
                          <a:latin typeface="Calibri" panose="020F0502020204030204" pitchFamily="34" charset="0"/>
                        </a:rPr>
                        <a:t>Kan glikoz düzeyini azaltır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altLang="en-US" sz="2400" b="0" i="0" u="none" strike="noStrike" cap="none" normalizeH="0" baseline="0">
                          <a:ln>
                            <a:noFill/>
                          </a:ln>
                          <a:solidFill>
                            <a:srgbClr val="000000"/>
                          </a:solidFill>
                          <a:effectLst/>
                          <a:latin typeface="Calibri" panose="020F0502020204030204" pitchFamily="34" charset="0"/>
                        </a:rPr>
                        <a:t>Glikozdan glikojen sentezini hızlandırır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altLang="en-US" sz="2400" b="0" i="0" u="none" strike="noStrike" cap="none" normalizeH="0" baseline="0">
                          <a:ln>
                            <a:noFill/>
                          </a:ln>
                          <a:solidFill>
                            <a:srgbClr val="000000"/>
                          </a:solidFill>
                          <a:effectLst/>
                          <a:latin typeface="Calibri" panose="020F0502020204030204" pitchFamily="34" charset="0"/>
                        </a:rPr>
                        <a:t>Karbonhidrat dışı maddelerden glikoz sentezlemesini inhibe eder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altLang="en-US" sz="2400" b="0" i="0" u="none" strike="noStrike" cap="none" normalizeH="0" baseline="0">
                          <a:ln>
                            <a:noFill/>
                          </a:ln>
                          <a:solidFill>
                            <a:srgbClr val="000000"/>
                          </a:solidFill>
                          <a:effectLst/>
                          <a:latin typeface="Calibri" panose="020F0502020204030204" pitchFamily="34" charset="0"/>
                        </a:rPr>
                        <a:t>Adipoz ve kas hücrelerinin membranlarından glikozun transferini artırır.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altLang="en-US" sz="2400" b="0" i="0" u="none" strike="noStrike" cap="none" normalizeH="0" baseline="0">
                          <a:ln>
                            <a:noFill/>
                          </a:ln>
                          <a:solidFill>
                            <a:srgbClr val="000000"/>
                          </a:solidFill>
                          <a:effectLst/>
                          <a:latin typeface="Calibri" panose="020F0502020204030204" pitchFamily="34" charset="0"/>
                        </a:rPr>
                        <a:t>Amino asitlerin hücrelere taşınmasını artırır, protein ve yağ sentezini stimüle eder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extLst>
                  <a:ext uri="{0D108BD9-81ED-4DB2-BD59-A6C34878D82A}">
                    <a16:rowId xmlns:a16="http://schemas.microsoft.com/office/drawing/2014/main" val="10002"/>
                  </a:ext>
                </a:extLst>
              </a:tr>
              <a:tr h="371475">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alibri" panose="020F0502020204030204" pitchFamily="34" charset="0"/>
                        </a:rPr>
                        <a:t>Somatostatin</a:t>
                      </a:r>
                      <a:endParaRPr kumimoji="0" lang="en-US" altLang="en-US" sz="24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altLang="en-US" sz="2400" b="0" i="0" u="none" strike="noStrike" cap="none" normalizeH="0" baseline="0">
                          <a:ln>
                            <a:noFill/>
                          </a:ln>
                          <a:solidFill>
                            <a:srgbClr val="000000"/>
                          </a:solidFill>
                          <a:effectLst/>
                          <a:latin typeface="Calibri" panose="020F0502020204030204" pitchFamily="34" charset="0"/>
                        </a:rPr>
                        <a:t>Karbonhidratların düzenlenmesine katkıda bulunur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0738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763" y="713509"/>
            <a:ext cx="9601200" cy="1485900"/>
          </a:xfrm>
        </p:spPr>
        <p:txBody>
          <a:bodyPr/>
          <a:lstStyle/>
          <a:p>
            <a:r>
              <a:rPr lang="tr-TR" dirty="0"/>
              <a:t>İNSULİN</a:t>
            </a:r>
          </a:p>
        </p:txBody>
      </p:sp>
      <p:sp>
        <p:nvSpPr>
          <p:cNvPr id="3" name="İçerik Yer Tutucusu 2"/>
          <p:cNvSpPr>
            <a:spLocks noGrp="1"/>
          </p:cNvSpPr>
          <p:nvPr>
            <p:ph idx="1"/>
          </p:nvPr>
        </p:nvSpPr>
        <p:spPr>
          <a:xfrm>
            <a:off x="1362363" y="1713346"/>
            <a:ext cx="9601200" cy="3581400"/>
          </a:xfrm>
        </p:spPr>
        <p:txBody>
          <a:bodyPr>
            <a:noAutofit/>
          </a:bodyPr>
          <a:lstStyle/>
          <a:p>
            <a:r>
              <a:rPr lang="tr-TR" sz="2800" dirty="0"/>
              <a:t>Protein yapısında bir </a:t>
            </a:r>
            <a:r>
              <a:rPr lang="tr-TR" sz="2800" dirty="0" err="1"/>
              <a:t>hormondur.Kandaki</a:t>
            </a:r>
            <a:r>
              <a:rPr lang="tr-TR" sz="2800" dirty="0"/>
              <a:t> glikozun hücre içerisine girerek hücrede </a:t>
            </a:r>
            <a:r>
              <a:rPr lang="tr-TR" sz="2800" dirty="0" err="1"/>
              <a:t>oksidasyonu</a:t>
            </a:r>
            <a:r>
              <a:rPr lang="tr-TR" sz="2800" dirty="0"/>
              <a:t> sağlar ve karaciğerde glikojene çevrilerek depo edilmesini sağlar</a:t>
            </a:r>
          </a:p>
          <a:p>
            <a:r>
              <a:rPr lang="tr-TR" sz="2800" dirty="0"/>
              <a:t>Yetersizliğinde glikoz kullanılmadığı için kandaki düzeyi artar.</a:t>
            </a:r>
          </a:p>
          <a:p>
            <a:r>
              <a:rPr lang="tr-TR" sz="2800" dirty="0"/>
              <a:t>Şişman bireylerde kan insülin düzeyi yüksek olmasına karşın etkisi az olduğundan glikoz kullanımında yine bozukluk </a:t>
            </a:r>
            <a:r>
              <a:rPr lang="tr-TR" sz="2800" dirty="0" err="1"/>
              <a:t>görülür.Buna</a:t>
            </a:r>
            <a:r>
              <a:rPr lang="tr-TR" sz="2800" dirty="0"/>
              <a:t> ‘’insülin </a:t>
            </a:r>
            <a:r>
              <a:rPr lang="tr-TR" sz="2800" dirty="0" err="1"/>
              <a:t>direnci’’denir</a:t>
            </a:r>
            <a:r>
              <a:rPr lang="tr-TR" sz="2800" dirty="0"/>
              <a:t>.</a:t>
            </a:r>
          </a:p>
          <a:p>
            <a:r>
              <a:rPr lang="tr-TR" sz="2800" dirty="0" err="1"/>
              <a:t>İnsulin</a:t>
            </a:r>
            <a:r>
              <a:rPr lang="tr-TR" sz="2800" dirty="0"/>
              <a:t> direncine bağlı olarak kan şekerinin yükselmesi durumuna insüline </a:t>
            </a:r>
            <a:r>
              <a:rPr lang="tr-TR" sz="2800" dirty="0" err="1"/>
              <a:t>bağlımlı</a:t>
            </a:r>
            <a:r>
              <a:rPr lang="tr-TR" sz="2800" dirty="0"/>
              <a:t> olmayan (TİP2)diyabet denir.</a:t>
            </a:r>
          </a:p>
        </p:txBody>
      </p:sp>
    </p:spTree>
    <p:extLst>
      <p:ext uri="{BB962C8B-B14F-4D97-AF65-F5344CB8AC3E}">
        <p14:creationId xmlns:p14="http://schemas.microsoft.com/office/powerpoint/2010/main" val="294410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354" y="2352907"/>
            <a:ext cx="10039026" cy="3813717"/>
          </a:xfrm>
        </p:spPr>
        <p:txBody>
          <a:bodyPr>
            <a:normAutofit fontScale="90000"/>
          </a:bodyPr>
          <a:lstStyle/>
          <a:p>
            <a:r>
              <a:rPr lang="tr-TR" dirty="0"/>
              <a:t>Tip 1 diyabet </a:t>
            </a:r>
            <a:r>
              <a:rPr lang="tr-TR" dirty="0" err="1"/>
              <a:t>parenteral</a:t>
            </a:r>
            <a:r>
              <a:rPr lang="tr-TR" dirty="0"/>
              <a:t> yolla </a:t>
            </a:r>
            <a:r>
              <a:rPr lang="tr-TR" dirty="0" err="1"/>
              <a:t>insulin</a:t>
            </a:r>
            <a:r>
              <a:rPr lang="tr-TR" dirty="0"/>
              <a:t> verilerek ve </a:t>
            </a:r>
            <a:r>
              <a:rPr lang="tr-TR" dirty="0" err="1"/>
              <a:t>insulinin</a:t>
            </a:r>
            <a:r>
              <a:rPr lang="tr-TR" dirty="0"/>
              <a:t> etkinliğine göre düzenlenmiş uygun diyetle denetim altında tutulabilir. Tip 2 diyabet fiziksel aktivite arttırarak diyetin enerjisi kolay sindirilen karbonhidrat kaynakları sınırlandırılıp diyet posası yüksek uygun diyetle iyileştirilebilir.</a:t>
            </a:r>
          </a:p>
        </p:txBody>
      </p:sp>
      <p:sp>
        <p:nvSpPr>
          <p:cNvPr id="4" name="Şimşek İşareti 3"/>
          <p:cNvSpPr/>
          <p:nvPr/>
        </p:nvSpPr>
        <p:spPr>
          <a:xfrm>
            <a:off x="1089891" y="461818"/>
            <a:ext cx="1071418" cy="169025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552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26BB7E29-5AFA-354F-9280-0D1A17B2EEC9}"/>
              </a:ext>
            </a:extLst>
          </p:cNvPr>
          <p:cNvSpPr>
            <a:spLocks noGrp="1" noChangeArrowheads="1"/>
          </p:cNvSpPr>
          <p:nvPr>
            <p:ph type="body" idx="1"/>
          </p:nvPr>
        </p:nvSpPr>
        <p:spPr/>
        <p:txBody>
          <a:bodyPr/>
          <a:lstStyle/>
          <a:p>
            <a:r>
              <a:rPr lang="tr-TR" altLang="tr-TR"/>
              <a:t>Sentezlendikleri doku ve organlara göre:</a:t>
            </a:r>
          </a:p>
          <a:p>
            <a:r>
              <a:rPr lang="tr-TR" altLang="tr-TR"/>
              <a:t>1. Hipotalamus hormonları</a:t>
            </a:r>
          </a:p>
          <a:p>
            <a:r>
              <a:rPr lang="tr-TR" altLang="tr-TR"/>
              <a:t>2. Hipofiz hormonları</a:t>
            </a:r>
          </a:p>
          <a:p>
            <a:r>
              <a:rPr lang="tr-TR" altLang="tr-TR"/>
              <a:t>3. Gonadotrop hormonlar</a:t>
            </a:r>
          </a:p>
          <a:p>
            <a:r>
              <a:rPr lang="tr-TR" altLang="tr-TR"/>
              <a:t>4. Doku hormonları</a:t>
            </a:r>
          </a:p>
          <a:p>
            <a:r>
              <a:rPr lang="tr-TR" altLang="tr-TR"/>
              <a:t>5. Mediatör hormonlar</a:t>
            </a:r>
          </a:p>
          <a:p>
            <a:r>
              <a:rPr lang="tr-TR" altLang="tr-TR"/>
              <a:t>6. Glandüler hormonlar</a:t>
            </a:r>
          </a:p>
        </p:txBody>
      </p:sp>
    </p:spTree>
    <p:extLst>
      <p:ext uri="{BB962C8B-B14F-4D97-AF65-F5344CB8AC3E}">
        <p14:creationId xmlns:p14="http://schemas.microsoft.com/office/powerpoint/2010/main" val="2908010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8AD2-FB40-8C48-BA37-9260806EAA34}"/>
              </a:ext>
            </a:extLst>
          </p:cNvPr>
          <p:cNvSpPr>
            <a:spLocks noGrp="1"/>
          </p:cNvSpPr>
          <p:nvPr>
            <p:ph type="title"/>
          </p:nvPr>
        </p:nvSpPr>
        <p:spPr/>
        <p:txBody>
          <a:bodyPr/>
          <a:lstStyle/>
          <a:p>
            <a:r>
              <a:rPr lang="tr-TR" dirty="0"/>
              <a:t>GLUKAGON</a:t>
            </a:r>
          </a:p>
        </p:txBody>
      </p:sp>
      <p:sp>
        <p:nvSpPr>
          <p:cNvPr id="3" name="Content Placeholder 2">
            <a:extLst>
              <a:ext uri="{FF2B5EF4-FFF2-40B4-BE49-F238E27FC236}">
                <a16:creationId xmlns:a16="http://schemas.microsoft.com/office/drawing/2014/main" id="{E1907CC3-7EE4-044A-A13F-F203385EDC05}"/>
              </a:ext>
            </a:extLst>
          </p:cNvPr>
          <p:cNvSpPr>
            <a:spLocks noGrp="1"/>
          </p:cNvSpPr>
          <p:nvPr>
            <p:ph idx="1"/>
          </p:nvPr>
        </p:nvSpPr>
        <p:spPr/>
        <p:txBody>
          <a:bodyPr/>
          <a:lstStyle/>
          <a:p>
            <a:r>
              <a:rPr lang="tr-TR" altLang="tr-TR" b="1" dirty="0">
                <a:latin typeface="Times New Roman" panose="02020603050405020304" pitchFamily="18" charset="0"/>
              </a:rPr>
              <a:t>İnsüline zıt etkili bir </a:t>
            </a:r>
            <a:r>
              <a:rPr lang="tr-TR" altLang="tr-TR" b="1" dirty="0" err="1">
                <a:latin typeface="Times New Roman" panose="02020603050405020304" pitchFamily="18" charset="0"/>
              </a:rPr>
              <a:t>hormondur.Kan</a:t>
            </a:r>
            <a:r>
              <a:rPr lang="tr-TR" altLang="tr-TR" b="1" dirty="0">
                <a:latin typeface="Times New Roman" panose="02020603050405020304" pitchFamily="18" charset="0"/>
              </a:rPr>
              <a:t> şekerinin ( glikozun ) artmasına neden </a:t>
            </a:r>
            <a:r>
              <a:rPr lang="tr-TR" altLang="tr-TR" b="1" dirty="0" err="1">
                <a:latin typeface="Times New Roman" panose="02020603050405020304" pitchFamily="18" charset="0"/>
              </a:rPr>
              <a:t>olur.Karaciğerdeki</a:t>
            </a:r>
            <a:r>
              <a:rPr lang="tr-TR" altLang="tr-TR" b="1" dirty="0">
                <a:latin typeface="Times New Roman" panose="02020603050405020304" pitchFamily="18" charset="0"/>
              </a:rPr>
              <a:t> glikojenin glikoza dönüştürüp kana geçmesini sağlarken kan şekerini artırıcı etki gösterir.</a:t>
            </a:r>
          </a:p>
          <a:p>
            <a:endParaRPr lang="tr-TR" dirty="0"/>
          </a:p>
        </p:txBody>
      </p:sp>
      <p:sp>
        <p:nvSpPr>
          <p:cNvPr id="4" name="Date Placeholder 3">
            <a:extLst>
              <a:ext uri="{FF2B5EF4-FFF2-40B4-BE49-F238E27FC236}">
                <a16:creationId xmlns:a16="http://schemas.microsoft.com/office/drawing/2014/main" id="{E6259192-C5EB-E843-B864-2D50BFAAC265}"/>
              </a:ext>
            </a:extLst>
          </p:cNvPr>
          <p:cNvSpPr>
            <a:spLocks noGrp="1"/>
          </p:cNvSpPr>
          <p:nvPr>
            <p:ph type="dt" sz="half" idx="10"/>
          </p:nvPr>
        </p:nvSpPr>
        <p:spPr/>
        <p:txBody>
          <a:bodyPr/>
          <a:lstStyle/>
          <a:p>
            <a:r>
              <a:rPr lang="tr-TR"/>
              <a:t>28.09.2020</a:t>
            </a:r>
            <a:endParaRPr lang="tr-TR" dirty="0"/>
          </a:p>
        </p:txBody>
      </p:sp>
      <p:sp>
        <p:nvSpPr>
          <p:cNvPr id="5" name="Footer Placeholder 4">
            <a:extLst>
              <a:ext uri="{FF2B5EF4-FFF2-40B4-BE49-F238E27FC236}">
                <a16:creationId xmlns:a16="http://schemas.microsoft.com/office/drawing/2014/main" id="{3962D6E2-1922-AA4F-A479-0DDB32FC8AC8}"/>
              </a:ext>
            </a:extLst>
          </p:cNvPr>
          <p:cNvSpPr>
            <a:spLocks noGrp="1"/>
          </p:cNvSpPr>
          <p:nvPr>
            <p:ph type="ftr" sz="quarter" idx="11"/>
          </p:nvPr>
        </p:nvSpPr>
        <p:spPr/>
        <p:txBody>
          <a:bodyPr/>
          <a:lstStyle/>
          <a:p>
            <a:r>
              <a:rPr lang="tr-TR"/>
              <a:t>KİD 620 –Görsel Kimlik Kılavuzu</a:t>
            </a:r>
            <a:endParaRPr lang="tr-TR" dirty="0"/>
          </a:p>
        </p:txBody>
      </p:sp>
      <p:sp>
        <p:nvSpPr>
          <p:cNvPr id="6" name="Slide Number Placeholder 5">
            <a:extLst>
              <a:ext uri="{FF2B5EF4-FFF2-40B4-BE49-F238E27FC236}">
                <a16:creationId xmlns:a16="http://schemas.microsoft.com/office/drawing/2014/main" id="{32136B36-D592-134F-ADF6-AAA9A1982F6D}"/>
              </a:ext>
            </a:extLst>
          </p:cNvPr>
          <p:cNvSpPr>
            <a:spLocks noGrp="1"/>
          </p:cNvSpPr>
          <p:nvPr>
            <p:ph type="sldNum" sz="quarter" idx="12"/>
          </p:nvPr>
        </p:nvSpPr>
        <p:spPr/>
        <p:txBody>
          <a:bodyPr/>
          <a:lstStyle/>
          <a:p>
            <a:fld id="{50F4E6BD-4CAD-3E44-B214-2CFB9D00E5E7}" type="slidenum">
              <a:rPr lang="tr-TR" smtClean="0"/>
              <a:t>70</a:t>
            </a:fld>
            <a:endParaRPr lang="tr-TR"/>
          </a:p>
        </p:txBody>
      </p:sp>
    </p:spTree>
    <p:extLst>
      <p:ext uri="{BB962C8B-B14F-4D97-AF65-F5344CB8AC3E}">
        <p14:creationId xmlns:p14="http://schemas.microsoft.com/office/powerpoint/2010/main" val="2854432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4">
            <a:extLst>
              <a:ext uri="{FF2B5EF4-FFF2-40B4-BE49-F238E27FC236}">
                <a16:creationId xmlns:a16="http://schemas.microsoft.com/office/drawing/2014/main" id="{0966C371-BE9E-5A4C-B5E7-FB78CC2C099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CFB0B6-14CF-2446-A897-FD5296C2D072}" type="slidenum">
              <a:rPr lang="en-US" altLang="en-US" sz="1400">
                <a:latin typeface="Times New Roman" panose="02020603050405020304" pitchFamily="18" charset="0"/>
              </a:rPr>
              <a:pPr>
                <a:spcBef>
                  <a:spcPct val="0"/>
                </a:spcBef>
                <a:buFontTx/>
                <a:buNone/>
              </a:pPr>
              <a:t>71</a:t>
            </a:fld>
            <a:endParaRPr lang="en-US" altLang="en-US" sz="1400">
              <a:latin typeface="Times New Roman" panose="02020603050405020304" pitchFamily="18" charset="0"/>
            </a:endParaRPr>
          </a:p>
        </p:txBody>
      </p:sp>
      <p:sp>
        <p:nvSpPr>
          <p:cNvPr id="134146" name="Rectangle 2">
            <a:extLst>
              <a:ext uri="{FF2B5EF4-FFF2-40B4-BE49-F238E27FC236}">
                <a16:creationId xmlns:a16="http://schemas.microsoft.com/office/drawing/2014/main" id="{E11E6964-B56D-CD41-8716-A28E8957D98D}"/>
              </a:ext>
            </a:extLst>
          </p:cNvPr>
          <p:cNvSpPr>
            <a:spLocks noGrp="1" noChangeArrowheads="1"/>
          </p:cNvSpPr>
          <p:nvPr>
            <p:ph type="title"/>
          </p:nvPr>
        </p:nvSpPr>
        <p:spPr>
          <a:xfrm>
            <a:off x="2286000" y="475786"/>
            <a:ext cx="7772400" cy="533400"/>
          </a:xfrm>
        </p:spPr>
        <p:txBody>
          <a:bodyPr>
            <a:normAutofit fontScale="90000"/>
          </a:bodyPr>
          <a:lstStyle/>
          <a:p>
            <a:pPr eaLnBrk="1" hangingPunct="1"/>
            <a:r>
              <a:rPr lang="tr-TR" altLang="en-US" sz="4000" b="1" dirty="0">
                <a:latin typeface="Calibri" panose="020F0502020204030204" pitchFamily="34" charset="0"/>
              </a:rPr>
              <a:t>DİĞER ENDOKRİN ORGANLAR</a:t>
            </a:r>
            <a:endParaRPr lang="en-US" altLang="en-US" sz="4000" b="1" dirty="0">
              <a:latin typeface="Calibri" panose="020F0502020204030204" pitchFamily="34" charset="0"/>
            </a:endParaRPr>
          </a:p>
        </p:txBody>
      </p:sp>
      <p:sp>
        <p:nvSpPr>
          <p:cNvPr id="134147" name="Text Box 3">
            <a:extLst>
              <a:ext uri="{FF2B5EF4-FFF2-40B4-BE49-F238E27FC236}">
                <a16:creationId xmlns:a16="http://schemas.microsoft.com/office/drawing/2014/main" id="{46D8A509-5DEF-8547-A6CE-B4EA6D7EC1A5}"/>
              </a:ext>
            </a:extLst>
          </p:cNvPr>
          <p:cNvSpPr txBox="1">
            <a:spLocks noChangeArrowheads="1"/>
          </p:cNvSpPr>
          <p:nvPr/>
        </p:nvSpPr>
        <p:spPr bwMode="auto">
          <a:xfrm>
            <a:off x="1828800" y="889000"/>
            <a:ext cx="84582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None/>
            </a:pPr>
            <a:r>
              <a:rPr lang="en-US" altLang="en-US" sz="2400">
                <a:latin typeface="Calibri" panose="020F0502020204030204" pitchFamily="34" charset="0"/>
              </a:rPr>
              <a:t> </a:t>
            </a:r>
            <a:r>
              <a:rPr lang="en-US" altLang="en-US" sz="2400">
                <a:solidFill>
                  <a:srgbClr val="0070C0"/>
                </a:solidFill>
                <a:latin typeface="Calibri" panose="020F0502020204030204" pitchFamily="34" charset="0"/>
              </a:rPr>
              <a:t>Pineal </a:t>
            </a:r>
            <a:r>
              <a:rPr lang="tr-TR" altLang="en-US" sz="2400">
                <a:solidFill>
                  <a:srgbClr val="0070C0"/>
                </a:solidFill>
                <a:latin typeface="Calibri" panose="020F0502020204030204" pitchFamily="34" charset="0"/>
              </a:rPr>
              <a:t>Bez</a:t>
            </a:r>
            <a:endParaRPr lang="en-US" altLang="en-US" sz="2400">
              <a:solidFill>
                <a:srgbClr val="0070C0"/>
              </a:solidFill>
              <a:latin typeface="Calibri" panose="020F0502020204030204" pitchFamily="34" charset="0"/>
            </a:endParaRPr>
          </a:p>
          <a:p>
            <a:pPr lvl="1">
              <a:spcBef>
                <a:spcPts val="600"/>
              </a:spcBef>
              <a:buClr>
                <a:srgbClr val="0070C0"/>
              </a:buClr>
              <a:buFontTx/>
              <a:buChar char="•"/>
            </a:pPr>
            <a:r>
              <a:rPr lang="tr-TR" altLang="en-US" sz="2400">
                <a:latin typeface="Calibri" panose="020F0502020204030204" pitchFamily="34" charset="0"/>
              </a:rPr>
              <a:t>M</a:t>
            </a:r>
            <a:r>
              <a:rPr lang="en-US" altLang="en-US" sz="2400">
                <a:latin typeface="Calibri" panose="020F0502020204030204" pitchFamily="34" charset="0"/>
              </a:rPr>
              <a:t>elatonin</a:t>
            </a:r>
            <a:r>
              <a:rPr lang="tr-TR" altLang="en-US" sz="2400">
                <a:latin typeface="Calibri" panose="020F0502020204030204" pitchFamily="34" charset="0"/>
              </a:rPr>
              <a:t> salgılar</a:t>
            </a:r>
            <a:endParaRPr lang="en-US" altLang="en-US" sz="2400">
              <a:latin typeface="Calibri" panose="020F0502020204030204" pitchFamily="34" charset="0"/>
            </a:endParaRPr>
          </a:p>
          <a:p>
            <a:pPr lvl="1">
              <a:spcBef>
                <a:spcPts val="600"/>
              </a:spcBef>
              <a:buClr>
                <a:srgbClr val="0070C0"/>
              </a:buClr>
              <a:buFontTx/>
              <a:buChar char="•"/>
            </a:pPr>
            <a:r>
              <a:rPr lang="tr-TR" altLang="en-US" sz="2400">
                <a:latin typeface="Calibri" panose="020F0502020204030204" pitchFamily="34" charset="0"/>
              </a:rPr>
              <a:t>Sirkadyen ritmi düzenler</a:t>
            </a:r>
            <a:endParaRPr lang="en-US" altLang="en-US" sz="2400">
              <a:latin typeface="Calibri" panose="020F0502020204030204" pitchFamily="34" charset="0"/>
            </a:endParaRPr>
          </a:p>
          <a:p>
            <a:pPr>
              <a:spcBef>
                <a:spcPts val="600"/>
              </a:spcBef>
              <a:buNone/>
            </a:pPr>
            <a:r>
              <a:rPr lang="en-US" altLang="en-US" sz="2400">
                <a:solidFill>
                  <a:srgbClr val="0070C0"/>
                </a:solidFill>
                <a:latin typeface="Calibri" panose="020F0502020204030204" pitchFamily="34" charset="0"/>
              </a:rPr>
              <a:t>T</a:t>
            </a:r>
            <a:r>
              <a:rPr lang="tr-TR" altLang="en-US" sz="2400">
                <a:solidFill>
                  <a:srgbClr val="0070C0"/>
                </a:solidFill>
                <a:latin typeface="Calibri" panose="020F0502020204030204" pitchFamily="34" charset="0"/>
              </a:rPr>
              <a:t>i</a:t>
            </a:r>
            <a:r>
              <a:rPr lang="en-US" altLang="en-US" sz="2400">
                <a:solidFill>
                  <a:srgbClr val="0070C0"/>
                </a:solidFill>
                <a:latin typeface="Calibri" panose="020F0502020204030204" pitchFamily="34" charset="0"/>
              </a:rPr>
              <a:t>mus </a:t>
            </a:r>
            <a:r>
              <a:rPr lang="tr-TR" altLang="en-US" sz="2400">
                <a:solidFill>
                  <a:srgbClr val="0070C0"/>
                </a:solidFill>
                <a:latin typeface="Calibri" panose="020F0502020204030204" pitchFamily="34" charset="0"/>
              </a:rPr>
              <a:t>Bezi</a:t>
            </a:r>
            <a:endParaRPr lang="en-US" altLang="en-US" sz="2400">
              <a:solidFill>
                <a:srgbClr val="0070C0"/>
              </a:solidFill>
              <a:latin typeface="Calibri" panose="020F0502020204030204" pitchFamily="34" charset="0"/>
            </a:endParaRPr>
          </a:p>
          <a:p>
            <a:pPr lvl="1">
              <a:spcBef>
                <a:spcPts val="600"/>
              </a:spcBef>
              <a:buClr>
                <a:srgbClr val="0070C0"/>
              </a:buClr>
              <a:buFontTx/>
              <a:buChar char="•"/>
            </a:pPr>
            <a:r>
              <a:rPr lang="en-US" altLang="en-US" sz="2400">
                <a:latin typeface="Calibri" panose="020F0502020204030204" pitchFamily="34" charset="0"/>
              </a:rPr>
              <a:t> </a:t>
            </a:r>
            <a:r>
              <a:rPr lang="tr-TR" altLang="en-US" sz="2400">
                <a:latin typeface="Calibri" panose="020F0502020204030204" pitchFamily="34" charset="0"/>
              </a:rPr>
              <a:t>Timosin hormonu salgılar</a:t>
            </a:r>
            <a:endParaRPr lang="en-US" altLang="en-US" sz="2400">
              <a:latin typeface="Calibri" panose="020F0502020204030204" pitchFamily="34" charset="0"/>
            </a:endParaRPr>
          </a:p>
          <a:p>
            <a:pPr lvl="1">
              <a:spcBef>
                <a:spcPts val="600"/>
              </a:spcBef>
              <a:buClr>
                <a:srgbClr val="0070C0"/>
              </a:buClr>
              <a:buFontTx/>
              <a:buChar char="•"/>
            </a:pPr>
            <a:r>
              <a:rPr lang="en-US" altLang="en-US" sz="2400">
                <a:latin typeface="Calibri" panose="020F0502020204030204" pitchFamily="34" charset="0"/>
              </a:rPr>
              <a:t> </a:t>
            </a:r>
            <a:r>
              <a:rPr lang="tr-TR" altLang="en-US" sz="2400">
                <a:latin typeface="Calibri" panose="020F0502020204030204" pitchFamily="34" charset="0"/>
              </a:rPr>
              <a:t>Bazı lemfositlerin gelişimini destekler</a:t>
            </a:r>
          </a:p>
          <a:p>
            <a:pPr lvl="1">
              <a:spcBef>
                <a:spcPts val="600"/>
              </a:spcBef>
              <a:buClr>
                <a:srgbClr val="0070C0"/>
              </a:buClr>
              <a:buFontTx/>
              <a:buChar char="•"/>
            </a:pPr>
            <a:r>
              <a:rPr lang="tr-TR" altLang="en-US" sz="2400">
                <a:latin typeface="Calibri" panose="020F0502020204030204" pitchFamily="34" charset="0"/>
              </a:rPr>
              <a:t> Bağışıklık sisteminde önemli rol oynar</a:t>
            </a:r>
            <a:endParaRPr lang="en-US" altLang="en-US" sz="2400">
              <a:latin typeface="Calibri" panose="020F0502020204030204" pitchFamily="34" charset="0"/>
            </a:endParaRPr>
          </a:p>
          <a:p>
            <a:pPr>
              <a:spcBef>
                <a:spcPts val="600"/>
              </a:spcBef>
              <a:buNone/>
            </a:pPr>
            <a:r>
              <a:rPr lang="tr-TR" altLang="en-US" sz="2400">
                <a:solidFill>
                  <a:srgbClr val="0070C0"/>
                </a:solidFill>
                <a:latin typeface="Calibri" panose="020F0502020204030204" pitchFamily="34" charset="0"/>
              </a:rPr>
              <a:t>Üreme Organları</a:t>
            </a:r>
            <a:endParaRPr lang="en-US" altLang="en-US" sz="2400">
              <a:solidFill>
                <a:srgbClr val="0070C0"/>
              </a:solidFill>
              <a:latin typeface="Calibri" panose="020F0502020204030204" pitchFamily="34" charset="0"/>
            </a:endParaRPr>
          </a:p>
          <a:p>
            <a:pPr lvl="1">
              <a:spcBef>
                <a:spcPts val="600"/>
              </a:spcBef>
              <a:buClr>
                <a:srgbClr val="0070C0"/>
              </a:buClr>
              <a:buFontTx/>
              <a:buChar char="•"/>
            </a:pPr>
            <a:r>
              <a:rPr lang="en-US" altLang="en-US" sz="2400">
                <a:latin typeface="Calibri" panose="020F0502020204030204" pitchFamily="34" charset="0"/>
              </a:rPr>
              <a:t> Ov</a:t>
            </a:r>
            <a:r>
              <a:rPr lang="tr-TR" altLang="en-US" sz="2400">
                <a:latin typeface="Calibri" panose="020F0502020204030204" pitchFamily="34" charset="0"/>
              </a:rPr>
              <a:t>erler, östrojen ve </a:t>
            </a:r>
            <a:r>
              <a:rPr lang="en-US" altLang="en-US" sz="2400">
                <a:latin typeface="Calibri" panose="020F0502020204030204" pitchFamily="34" charset="0"/>
              </a:rPr>
              <a:t>progesteron</a:t>
            </a:r>
            <a:r>
              <a:rPr lang="tr-TR" altLang="en-US" sz="2400">
                <a:latin typeface="Calibri" panose="020F0502020204030204" pitchFamily="34" charset="0"/>
              </a:rPr>
              <a:t> hormonlarını salgılar</a:t>
            </a:r>
            <a:endParaRPr lang="en-US" altLang="en-US" sz="2400">
              <a:latin typeface="Calibri" panose="020F0502020204030204" pitchFamily="34" charset="0"/>
            </a:endParaRPr>
          </a:p>
          <a:p>
            <a:pPr lvl="1">
              <a:spcBef>
                <a:spcPts val="600"/>
              </a:spcBef>
              <a:buClr>
                <a:srgbClr val="0070C0"/>
              </a:buClr>
              <a:buFontTx/>
              <a:buChar char="•"/>
            </a:pPr>
            <a:r>
              <a:rPr lang="en-US" altLang="en-US" sz="2400">
                <a:latin typeface="Calibri" panose="020F0502020204030204" pitchFamily="34" charset="0"/>
              </a:rPr>
              <a:t> Test</a:t>
            </a:r>
            <a:r>
              <a:rPr lang="tr-TR" altLang="en-US" sz="2400">
                <a:latin typeface="Calibri" panose="020F0502020204030204" pitchFamily="34" charset="0"/>
              </a:rPr>
              <a:t>i</a:t>
            </a:r>
            <a:r>
              <a:rPr lang="en-US" altLang="en-US" sz="2400">
                <a:latin typeface="Calibri" panose="020F0502020204030204" pitchFamily="34" charset="0"/>
              </a:rPr>
              <a:t>s</a:t>
            </a:r>
            <a:r>
              <a:rPr lang="tr-TR" altLang="en-US" sz="2400">
                <a:latin typeface="Calibri" panose="020F0502020204030204" pitchFamily="34" charset="0"/>
              </a:rPr>
              <a:t>ler, </a:t>
            </a:r>
            <a:r>
              <a:rPr lang="en-US" altLang="en-US" sz="2400">
                <a:latin typeface="Calibri" panose="020F0502020204030204" pitchFamily="34" charset="0"/>
              </a:rPr>
              <a:t> testosteron</a:t>
            </a:r>
            <a:r>
              <a:rPr lang="tr-TR" altLang="en-US" sz="2400">
                <a:latin typeface="Calibri" panose="020F0502020204030204" pitchFamily="34" charset="0"/>
              </a:rPr>
              <a:t> hormonu salgılar</a:t>
            </a:r>
          </a:p>
          <a:p>
            <a:pPr lvl="1">
              <a:spcBef>
                <a:spcPts val="600"/>
              </a:spcBef>
              <a:buClr>
                <a:srgbClr val="0070C0"/>
              </a:buClr>
              <a:buFontTx/>
              <a:buChar char="•"/>
            </a:pPr>
            <a:r>
              <a:rPr lang="en-US" altLang="en-US" sz="2400">
                <a:latin typeface="Calibri" panose="020F0502020204030204" pitchFamily="34" charset="0"/>
              </a:rPr>
              <a:t> Pla</a:t>
            </a:r>
            <a:r>
              <a:rPr lang="tr-TR" altLang="en-US" sz="2400">
                <a:latin typeface="Calibri" panose="020F0502020204030204" pitchFamily="34" charset="0"/>
              </a:rPr>
              <a:t>s</a:t>
            </a:r>
            <a:r>
              <a:rPr lang="en-US" altLang="en-US" sz="2400">
                <a:latin typeface="Calibri" panose="020F0502020204030204" pitchFamily="34" charset="0"/>
              </a:rPr>
              <a:t>enta </a:t>
            </a:r>
            <a:r>
              <a:rPr lang="tr-TR" altLang="en-US" sz="2400">
                <a:latin typeface="Calibri" panose="020F0502020204030204" pitchFamily="34" charset="0"/>
              </a:rPr>
              <a:t>östrojen, </a:t>
            </a:r>
            <a:r>
              <a:rPr lang="en-US" altLang="en-US" sz="2400">
                <a:latin typeface="Calibri" panose="020F0502020204030204" pitchFamily="34" charset="0"/>
              </a:rPr>
              <a:t>progesteron</a:t>
            </a:r>
            <a:r>
              <a:rPr lang="tr-TR" altLang="en-US" sz="2400">
                <a:latin typeface="Calibri" panose="020F0502020204030204" pitchFamily="34" charset="0"/>
              </a:rPr>
              <a:t> ve </a:t>
            </a:r>
            <a:r>
              <a:rPr lang="en-US" altLang="en-US" sz="2400">
                <a:latin typeface="Calibri" panose="020F0502020204030204" pitchFamily="34" charset="0"/>
              </a:rPr>
              <a:t>gonadotropin</a:t>
            </a:r>
            <a:r>
              <a:rPr lang="tr-TR" altLang="en-US" sz="2400">
                <a:latin typeface="Calibri" panose="020F0502020204030204" pitchFamily="34" charset="0"/>
              </a:rPr>
              <a:t> hormonlarını salgılar </a:t>
            </a:r>
          </a:p>
          <a:p>
            <a:pPr>
              <a:spcBef>
                <a:spcPts val="600"/>
              </a:spcBef>
              <a:buClr>
                <a:srgbClr val="0070C0"/>
              </a:buClr>
              <a:buNone/>
            </a:pPr>
            <a:r>
              <a:rPr lang="tr-TR" altLang="en-US" sz="2400">
                <a:solidFill>
                  <a:srgbClr val="0070C0"/>
                </a:solidFill>
                <a:latin typeface="Calibri" panose="020F0502020204030204" pitchFamily="34" charset="0"/>
              </a:rPr>
              <a:t>Diğer O</a:t>
            </a:r>
            <a:r>
              <a:rPr lang="en-US" altLang="en-US" sz="2400">
                <a:solidFill>
                  <a:srgbClr val="0070C0"/>
                </a:solidFill>
                <a:latin typeface="Calibri" panose="020F0502020204030204" pitchFamily="34" charset="0"/>
              </a:rPr>
              <a:t>rgan</a:t>
            </a:r>
            <a:r>
              <a:rPr lang="tr-TR" altLang="en-US" sz="2400">
                <a:solidFill>
                  <a:srgbClr val="0070C0"/>
                </a:solidFill>
                <a:latin typeface="Calibri" panose="020F0502020204030204" pitchFamily="34" charset="0"/>
              </a:rPr>
              <a:t>lar</a:t>
            </a:r>
            <a:r>
              <a:rPr lang="en-US" altLang="en-US" sz="2400">
                <a:latin typeface="Calibri" panose="020F0502020204030204" pitchFamily="34" charset="0"/>
              </a:rPr>
              <a:t>: </a:t>
            </a:r>
            <a:r>
              <a:rPr lang="tr-TR" altLang="en-US" sz="2400">
                <a:latin typeface="Calibri" panose="020F0502020204030204" pitchFamily="34" charset="0"/>
              </a:rPr>
              <a:t>Sindirim bezleri</a:t>
            </a:r>
            <a:r>
              <a:rPr lang="en-US" altLang="en-US" sz="2400">
                <a:latin typeface="Calibri" panose="020F0502020204030204" pitchFamily="34" charset="0"/>
              </a:rPr>
              <a:t>, </a:t>
            </a:r>
            <a:r>
              <a:rPr lang="tr-TR" altLang="en-US" sz="2400">
                <a:latin typeface="Calibri" panose="020F0502020204030204" pitchFamily="34" charset="0"/>
              </a:rPr>
              <a:t>kalp ve böbrekler</a:t>
            </a:r>
            <a:endParaRPr lang="en-US" altLang="en-US" sz="2400">
              <a:latin typeface="Calibri" panose="020F0502020204030204" pitchFamily="34" charset="0"/>
            </a:endParaRPr>
          </a:p>
        </p:txBody>
      </p:sp>
    </p:spTree>
    <p:extLst>
      <p:ext uri="{BB962C8B-B14F-4D97-AF65-F5344CB8AC3E}">
        <p14:creationId xmlns:p14="http://schemas.microsoft.com/office/powerpoint/2010/main" val="15614683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ayt Numarası Yer Tutucusu 2">
            <a:extLst>
              <a:ext uri="{FF2B5EF4-FFF2-40B4-BE49-F238E27FC236}">
                <a16:creationId xmlns:a16="http://schemas.microsoft.com/office/drawing/2014/main" id="{0B213F6F-A1BC-8140-A450-9801973EB5B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CF6441-D731-0843-A06F-2497FF415B06}" type="slidenum">
              <a:rPr lang="en-US" altLang="en-US" sz="1400">
                <a:latin typeface="Times New Roman" panose="02020603050405020304" pitchFamily="18" charset="0"/>
              </a:rPr>
              <a:pPr>
                <a:spcBef>
                  <a:spcPct val="0"/>
                </a:spcBef>
                <a:buFontTx/>
                <a:buNone/>
              </a:pPr>
              <a:t>72</a:t>
            </a:fld>
            <a:endParaRPr lang="en-US" altLang="en-US" sz="1400">
              <a:latin typeface="Times New Roman" panose="02020603050405020304" pitchFamily="18" charset="0"/>
            </a:endParaRPr>
          </a:p>
        </p:txBody>
      </p:sp>
      <p:sp>
        <p:nvSpPr>
          <p:cNvPr id="151554" name="Başlık 1">
            <a:extLst>
              <a:ext uri="{FF2B5EF4-FFF2-40B4-BE49-F238E27FC236}">
                <a16:creationId xmlns:a16="http://schemas.microsoft.com/office/drawing/2014/main" id="{612F3093-5BFB-AF46-9BA0-7DD95FCB6302}"/>
              </a:ext>
            </a:extLst>
          </p:cNvPr>
          <p:cNvSpPr txBox="1">
            <a:spLocks/>
          </p:cNvSpPr>
          <p:nvPr/>
        </p:nvSpPr>
        <p:spPr bwMode="auto">
          <a:xfrm>
            <a:off x="1981200" y="762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en-US" sz="4000">
                <a:solidFill>
                  <a:schemeClr val="tx2"/>
                </a:solidFill>
                <a:latin typeface="Calibri" panose="020F0502020204030204" pitchFamily="34" charset="0"/>
              </a:rPr>
              <a:t>BAŞLICA ENDOKRİN BEZLER</a:t>
            </a:r>
            <a:endParaRPr lang="en-US" altLang="en-US" sz="4000">
              <a:solidFill>
                <a:schemeClr val="tx2"/>
              </a:solidFill>
              <a:latin typeface="Calibri" panose="020F0502020204030204" pitchFamily="34" charset="0"/>
            </a:endParaRPr>
          </a:p>
        </p:txBody>
      </p:sp>
      <p:pic>
        <p:nvPicPr>
          <p:cNvPr id="151555" name="Picture 2">
            <a:extLst>
              <a:ext uri="{FF2B5EF4-FFF2-40B4-BE49-F238E27FC236}">
                <a16:creationId xmlns:a16="http://schemas.microsoft.com/office/drawing/2014/main" id="{23B8E4B3-B33C-C947-9A61-B29B12E45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38" y="796926"/>
            <a:ext cx="6011862" cy="598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1556" name="Düz Ok Bağlayıcısı 7">
            <a:extLst>
              <a:ext uri="{FF2B5EF4-FFF2-40B4-BE49-F238E27FC236}">
                <a16:creationId xmlns:a16="http://schemas.microsoft.com/office/drawing/2014/main" id="{CD4204ED-8160-3442-962C-677B4F560253}"/>
              </a:ext>
            </a:extLst>
          </p:cNvPr>
          <p:cNvCxnSpPr>
            <a:cxnSpLocks noChangeShapeType="1"/>
          </p:cNvCxnSpPr>
          <p:nvPr/>
        </p:nvCxnSpPr>
        <p:spPr bwMode="auto">
          <a:xfrm>
            <a:off x="1600200" y="762000"/>
            <a:ext cx="8991600" cy="0"/>
          </a:xfrm>
          <a:prstGeom prst="straightConnector1">
            <a:avLst/>
          </a:prstGeom>
          <a:noFill/>
          <a:ln w="28575" algn="ctr">
            <a:solidFill>
              <a:srgbClr val="C00000"/>
            </a:solidFill>
            <a:prstDash val="sysDot"/>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3914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9E69EED-5C40-784F-BE49-18C4F29E6221}"/>
              </a:ext>
            </a:extLst>
          </p:cNvPr>
          <p:cNvSpPr>
            <a:spLocks noGrp="1" noChangeArrowheads="1"/>
          </p:cNvSpPr>
          <p:nvPr>
            <p:ph type="body" idx="1"/>
          </p:nvPr>
        </p:nvSpPr>
        <p:spPr>
          <a:xfrm>
            <a:off x="1919288" y="1557338"/>
            <a:ext cx="8229600" cy="4525962"/>
          </a:xfrm>
        </p:spPr>
        <p:txBody>
          <a:bodyPr/>
          <a:lstStyle/>
          <a:p>
            <a:r>
              <a:rPr lang="tr-TR" altLang="tr-TR" b="1" dirty="0"/>
              <a:t>Melatonin:</a:t>
            </a:r>
            <a:r>
              <a:rPr lang="tr-TR" altLang="tr-TR" dirty="0"/>
              <a:t> </a:t>
            </a:r>
            <a:r>
              <a:rPr lang="tr-TR" altLang="tr-TR" dirty="0" err="1"/>
              <a:t>Melanositlerdeki</a:t>
            </a:r>
            <a:r>
              <a:rPr lang="tr-TR" altLang="tr-TR" dirty="0"/>
              <a:t> </a:t>
            </a:r>
            <a:r>
              <a:rPr lang="tr-TR" altLang="tr-TR" dirty="0" err="1"/>
              <a:t>melanin</a:t>
            </a:r>
            <a:r>
              <a:rPr lang="tr-TR" altLang="tr-TR" dirty="0"/>
              <a:t> renk pigmentlerini bir araya toplayarak derinin renginin koyulaşmasını sağlayan hormondur. Bu hormon esmer ırklarda daha aktif rol </a:t>
            </a:r>
            <a:r>
              <a:rPr lang="tr-TR" altLang="tr-TR" dirty="0" err="1"/>
              <a:t>oynarkan</a:t>
            </a:r>
            <a:r>
              <a:rPr lang="tr-TR" altLang="tr-TR" dirty="0"/>
              <a:t> beyaz ırklarda daha az aktif rol oynar.</a:t>
            </a:r>
          </a:p>
        </p:txBody>
      </p:sp>
    </p:spTree>
    <p:extLst>
      <p:ext uri="{BB962C8B-B14F-4D97-AF65-F5344CB8AC3E}">
        <p14:creationId xmlns:p14="http://schemas.microsoft.com/office/powerpoint/2010/main" val="1849777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3">
            <a:extLst>
              <a:ext uri="{FF2B5EF4-FFF2-40B4-BE49-F238E27FC236}">
                <a16:creationId xmlns:a16="http://schemas.microsoft.com/office/drawing/2014/main" id="{149A1A4B-F5C5-8A46-BB6E-AF78CCFD628F}"/>
              </a:ext>
            </a:extLst>
          </p:cNvPr>
          <p:cNvSpPr txBox="1">
            <a:spLocks noChangeArrowheads="1"/>
          </p:cNvSpPr>
          <p:nvPr/>
        </p:nvSpPr>
        <p:spPr bwMode="auto">
          <a:xfrm>
            <a:off x="9144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tr-TR" sz="2400">
                <a:latin typeface="Times New Roman" panose="02020603050405020304" pitchFamily="18" charset="0"/>
              </a:rPr>
              <a:t>A.Ç</a:t>
            </a:r>
          </a:p>
        </p:txBody>
      </p:sp>
      <p:sp>
        <p:nvSpPr>
          <p:cNvPr id="25605" name="Text Box 5">
            <a:extLst>
              <a:ext uri="{FF2B5EF4-FFF2-40B4-BE49-F238E27FC236}">
                <a16:creationId xmlns:a16="http://schemas.microsoft.com/office/drawing/2014/main" id="{C7294067-E1D8-0C47-A67C-7AA8698BFF63}"/>
              </a:ext>
            </a:extLst>
          </p:cNvPr>
          <p:cNvSpPr txBox="1">
            <a:spLocks noChangeArrowheads="1"/>
          </p:cNvSpPr>
          <p:nvPr/>
        </p:nvSpPr>
        <p:spPr bwMode="auto">
          <a:xfrm>
            <a:off x="617838" y="1676400"/>
            <a:ext cx="1123229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tr-TR" altLang="tr-TR" sz="3600" b="1" dirty="0">
                <a:latin typeface="Times New Roman" panose="02020603050405020304" pitchFamily="18" charset="0"/>
              </a:rPr>
              <a:t>TİMUS BEZİ</a:t>
            </a:r>
          </a:p>
          <a:p>
            <a:pPr algn="just">
              <a:spcBef>
                <a:spcPct val="50000"/>
              </a:spcBef>
            </a:pPr>
            <a:r>
              <a:rPr lang="tr-TR" altLang="tr-TR" sz="3600" dirty="0" err="1">
                <a:latin typeface="Times New Roman" panose="02020603050405020304" pitchFamily="18" charset="0"/>
              </a:rPr>
              <a:t>Erginde,embriyoda</a:t>
            </a:r>
            <a:r>
              <a:rPr lang="tr-TR" altLang="tr-TR" sz="3600" dirty="0">
                <a:latin typeface="Times New Roman" panose="02020603050405020304" pitchFamily="18" charset="0"/>
              </a:rPr>
              <a:t> büyük olduğundan bu bezin özellikle embriyo dönemindeki büyümede etkili olduğu sanılmaktadır. </a:t>
            </a:r>
          </a:p>
        </p:txBody>
      </p:sp>
      <p:sp>
        <p:nvSpPr>
          <p:cNvPr id="25606" name="Text Box 6">
            <a:extLst>
              <a:ext uri="{FF2B5EF4-FFF2-40B4-BE49-F238E27FC236}">
                <a16:creationId xmlns:a16="http://schemas.microsoft.com/office/drawing/2014/main" id="{8A8F163E-C4BC-A04B-8909-1028C0EB6FBD}"/>
              </a:ext>
            </a:extLst>
          </p:cNvPr>
          <p:cNvSpPr txBox="1">
            <a:spLocks noChangeArrowheads="1"/>
          </p:cNvSpPr>
          <p:nvPr/>
        </p:nvSpPr>
        <p:spPr bwMode="auto">
          <a:xfrm>
            <a:off x="617838" y="4038600"/>
            <a:ext cx="109110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tr-TR" altLang="tr-TR" sz="3600" dirty="0">
                <a:latin typeface="Times New Roman" panose="02020603050405020304" pitchFamily="18" charset="0"/>
              </a:rPr>
              <a:t>Timüs bezi gelişmede etkilidir. Çocukluk döneminde cinsiyet bezlerinin gelişmesini yavaşlatır.</a:t>
            </a:r>
          </a:p>
        </p:txBody>
      </p:sp>
    </p:spTree>
    <p:extLst>
      <p:ext uri="{BB962C8B-B14F-4D97-AF65-F5344CB8AC3E}">
        <p14:creationId xmlns:p14="http://schemas.microsoft.com/office/powerpoint/2010/main" val="3275861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25605"/>
                                        </p:tgtEl>
                                        <p:attrNameLst>
                                          <p:attrName>style.visibility</p:attrName>
                                        </p:attrNameLst>
                                      </p:cBhvr>
                                      <p:to>
                                        <p:strVal val="visible"/>
                                      </p:to>
                                    </p:set>
                                    <p:animEffect transition="in" filter="wipe(up)">
                                      <p:cBhvr>
                                        <p:cTn id="7" dur="300"/>
                                        <p:tgtEl>
                                          <p:spTgt spid="2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wd">
                                    <p:tmPct val="100000"/>
                                  </p:iterate>
                                  <p:childTnLst>
                                    <p:set>
                                      <p:cBhvr>
                                        <p:cTn id="11" dur="1" fill="hold">
                                          <p:stCondLst>
                                            <p:cond delay="0"/>
                                          </p:stCondLst>
                                        </p:cTn>
                                        <p:tgtEl>
                                          <p:spTgt spid="25606"/>
                                        </p:tgtEl>
                                        <p:attrNameLst>
                                          <p:attrName>style.visibility</p:attrName>
                                        </p:attrNameLst>
                                      </p:cBhvr>
                                      <p:to>
                                        <p:strVal val="visible"/>
                                      </p:to>
                                    </p:set>
                                    <p:animEffect transition="in" filter="wipe(up)">
                                      <p:cBhvr>
                                        <p:cTn id="12" dur="3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P spid="25606"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5B684AB-A660-EB4E-B3DB-3E4A8CECDCA8}"/>
              </a:ext>
            </a:extLst>
          </p:cNvPr>
          <p:cNvSpPr>
            <a:spLocks noGrp="1" noChangeArrowheads="1"/>
          </p:cNvSpPr>
          <p:nvPr>
            <p:ph type="body" idx="1"/>
          </p:nvPr>
        </p:nvSpPr>
        <p:spPr/>
        <p:txBody>
          <a:bodyPr/>
          <a:lstStyle/>
          <a:p>
            <a:r>
              <a:rPr lang="tr-TR" altLang="tr-TR" b="1"/>
              <a:t>Adrenal androjenler:</a:t>
            </a:r>
          </a:p>
          <a:p>
            <a:pPr>
              <a:buFontTx/>
              <a:buNone/>
            </a:pPr>
            <a:r>
              <a:rPr lang="tr-TR" altLang="tr-TR"/>
              <a:t>   Androjenler erkeklerde ikincil cinsiyet karakterlerinin gelişmesinde rol oynarlar ve salgılanmaları ACTH hormonu kontrolündedir.</a:t>
            </a:r>
          </a:p>
        </p:txBody>
      </p:sp>
    </p:spTree>
    <p:extLst>
      <p:ext uri="{BB962C8B-B14F-4D97-AF65-F5344CB8AC3E}">
        <p14:creationId xmlns:p14="http://schemas.microsoft.com/office/powerpoint/2010/main" val="828652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73582941-E4C9-8B43-91CF-EC38964F570A}"/>
              </a:ext>
            </a:extLst>
          </p:cNvPr>
          <p:cNvSpPr>
            <a:spLocks noGrp="1" noChangeArrowheads="1"/>
          </p:cNvSpPr>
          <p:nvPr>
            <p:ph type="title"/>
          </p:nvPr>
        </p:nvSpPr>
        <p:spPr>
          <a:xfrm>
            <a:off x="1531938" y="152400"/>
            <a:ext cx="8839200" cy="609600"/>
          </a:xfrm>
        </p:spPr>
        <p:txBody>
          <a:bodyPr/>
          <a:lstStyle/>
          <a:p>
            <a:pPr marL="342900" indent="-342900"/>
            <a:r>
              <a:rPr lang="tr-TR" altLang="en-US" sz="3600" b="1">
                <a:latin typeface="Calibri" panose="020F0502020204030204" pitchFamily="34" charset="0"/>
              </a:rPr>
              <a:t>Over Hormonları ve Fonksiyonları</a:t>
            </a:r>
          </a:p>
        </p:txBody>
      </p:sp>
      <p:graphicFrame>
        <p:nvGraphicFramePr>
          <p:cNvPr id="6" name="Tablo 5">
            <a:extLst>
              <a:ext uri="{FF2B5EF4-FFF2-40B4-BE49-F238E27FC236}">
                <a16:creationId xmlns:a16="http://schemas.microsoft.com/office/drawing/2014/main" id="{30C25BB7-8D77-3F40-9BCF-6ABC1454499D}"/>
              </a:ext>
            </a:extLst>
          </p:cNvPr>
          <p:cNvGraphicFramePr>
            <a:graphicFrameLocks noGrp="1"/>
          </p:cNvGraphicFramePr>
          <p:nvPr/>
        </p:nvGraphicFramePr>
        <p:xfrm>
          <a:off x="1828800" y="990600"/>
          <a:ext cx="8763000" cy="5486400"/>
        </p:xfrm>
        <a:graphic>
          <a:graphicData uri="http://schemas.openxmlformats.org/drawingml/2006/table">
            <a:tbl>
              <a:tblPr firstRow="1" bandRow="1">
                <a:tableStyleId>{93296810-A885-4BE3-A3E7-6D5BEEA58F35}</a:tableStyleId>
              </a:tblPr>
              <a:tblGrid>
                <a:gridCol w="19812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259080">
                <a:tc>
                  <a:txBody>
                    <a:bodyPr/>
                    <a:lstStyle/>
                    <a:p>
                      <a:r>
                        <a:rPr lang="tr-TR" sz="2400" dirty="0">
                          <a:latin typeface="Calibri" pitchFamily="34" charset="0"/>
                        </a:rPr>
                        <a:t>HORMON</a:t>
                      </a:r>
                      <a:endParaRPr lang="en-US" sz="2400" dirty="0">
                        <a:latin typeface="Calibri" pitchFamily="34" charset="0"/>
                      </a:endParaRPr>
                    </a:p>
                  </a:txBody>
                  <a:tcPr/>
                </a:tc>
                <a:tc>
                  <a:txBody>
                    <a:bodyPr/>
                    <a:lstStyle/>
                    <a:p>
                      <a:pPr algn="l"/>
                      <a:r>
                        <a:rPr lang="tr-TR" sz="2400" i="0" dirty="0">
                          <a:latin typeface="Calibri" pitchFamily="34" charset="0"/>
                        </a:rPr>
                        <a:t>FONKSİYONLARI</a:t>
                      </a:r>
                      <a:endParaRPr lang="en-US" sz="2400" i="0" dirty="0">
                        <a:latin typeface="Calibri" pitchFamily="34" charset="0"/>
                      </a:endParaRPr>
                    </a:p>
                  </a:txBody>
                  <a:tcPr/>
                </a:tc>
                <a:extLst>
                  <a:ext uri="{0D108BD9-81ED-4DB2-BD59-A6C34878D82A}">
                    <a16:rowId xmlns:a16="http://schemas.microsoft.com/office/drawing/2014/main" val="10000"/>
                  </a:ext>
                </a:extLst>
              </a:tr>
              <a:tr h="370840">
                <a:tc>
                  <a:txBody>
                    <a:bodyPr/>
                    <a:lstStyle/>
                    <a:p>
                      <a:r>
                        <a:rPr lang="tr-TR" sz="2400" i="0" dirty="0">
                          <a:latin typeface="Calibri" pitchFamily="34" charset="0"/>
                        </a:rPr>
                        <a:t>Östrojen ve </a:t>
                      </a:r>
                      <a:r>
                        <a:rPr lang="tr-TR" sz="2400" i="0" dirty="0" err="1">
                          <a:latin typeface="Calibri" pitchFamily="34" charset="0"/>
                        </a:rPr>
                        <a:t>Progesteron</a:t>
                      </a:r>
                      <a:endParaRPr lang="tr-TR" sz="2400" i="0" dirty="0">
                        <a:latin typeface="Calibri" pitchFamily="34" charset="0"/>
                      </a:endParaRPr>
                    </a:p>
                    <a:p>
                      <a:endParaRPr lang="tr-TR" sz="2400" i="0" dirty="0">
                        <a:latin typeface="Calibri" pitchFamily="34" charset="0"/>
                      </a:endParaRPr>
                    </a:p>
                  </a:txBody>
                  <a:tcPr/>
                </a:tc>
                <a:tc>
                  <a:txBody>
                    <a:bodyPr/>
                    <a:lstStyle/>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a:solidFill>
                            <a:schemeClr val="dk1"/>
                          </a:solidFill>
                          <a:latin typeface="Calibri" pitchFamily="34" charset="0"/>
                          <a:ea typeface="+mn-ea"/>
                          <a:cs typeface="+mn-cs"/>
                        </a:rPr>
                        <a:t>Kadın</a:t>
                      </a:r>
                      <a:r>
                        <a:rPr lang="tr-TR" sz="2400" i="0" kern="1200" baseline="0" dirty="0">
                          <a:solidFill>
                            <a:schemeClr val="dk1"/>
                          </a:solidFill>
                          <a:latin typeface="Calibri" pitchFamily="34" charset="0"/>
                          <a:ea typeface="+mn-ea"/>
                          <a:cs typeface="+mn-cs"/>
                        </a:rPr>
                        <a:t> i</a:t>
                      </a:r>
                      <a:r>
                        <a:rPr lang="tr-TR" sz="2400" i="0" kern="1200" dirty="0">
                          <a:solidFill>
                            <a:schemeClr val="dk1"/>
                          </a:solidFill>
                          <a:latin typeface="Calibri" pitchFamily="34" charset="0"/>
                          <a:ea typeface="+mn-ea"/>
                          <a:cs typeface="+mn-cs"/>
                        </a:rPr>
                        <a:t>kincil cinsiyet özelliklerinin gelişimi ve sürdürülmesi</a:t>
                      </a:r>
                    </a:p>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err="1">
                          <a:solidFill>
                            <a:schemeClr val="dk1"/>
                          </a:solidFill>
                          <a:latin typeface="Calibri" pitchFamily="34" charset="0"/>
                          <a:ea typeface="+mn-ea"/>
                          <a:cs typeface="+mn-cs"/>
                        </a:rPr>
                        <a:t>Foliküllerin</a:t>
                      </a:r>
                      <a:r>
                        <a:rPr lang="tr-TR" sz="2400" i="0" kern="1200" dirty="0">
                          <a:solidFill>
                            <a:schemeClr val="dk1"/>
                          </a:solidFill>
                          <a:latin typeface="Calibri" pitchFamily="34" charset="0"/>
                          <a:ea typeface="+mn-ea"/>
                          <a:cs typeface="+mn-cs"/>
                        </a:rPr>
                        <a:t> olgunlaşması ve yumurtlama sürecinin düzenlenmesi</a:t>
                      </a:r>
                    </a:p>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err="1">
                          <a:solidFill>
                            <a:schemeClr val="dk1"/>
                          </a:solidFill>
                          <a:latin typeface="Calibri" pitchFamily="34" charset="0"/>
                          <a:ea typeface="+mn-ea"/>
                          <a:cs typeface="+mn-cs"/>
                        </a:rPr>
                        <a:t>Menstürasyon</a:t>
                      </a:r>
                      <a:r>
                        <a:rPr lang="tr-TR" sz="2400" i="0" kern="1200" dirty="0">
                          <a:solidFill>
                            <a:schemeClr val="dk1"/>
                          </a:solidFill>
                          <a:latin typeface="Calibri" pitchFamily="34" charset="0"/>
                          <a:ea typeface="+mn-ea"/>
                          <a:cs typeface="+mn-cs"/>
                        </a:rPr>
                        <a:t> sürecinin düzenlenmesi</a:t>
                      </a:r>
                    </a:p>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a:solidFill>
                            <a:schemeClr val="dk1"/>
                          </a:solidFill>
                          <a:latin typeface="Calibri" pitchFamily="34" charset="0"/>
                          <a:ea typeface="+mn-ea"/>
                          <a:cs typeface="+mn-cs"/>
                        </a:rPr>
                        <a:t>Gebeliğin devamının sağlanması</a:t>
                      </a:r>
                    </a:p>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a:solidFill>
                            <a:schemeClr val="dk1"/>
                          </a:solidFill>
                          <a:latin typeface="Calibri" pitchFamily="34" charset="0"/>
                          <a:ea typeface="+mn-ea"/>
                          <a:cs typeface="+mn-cs"/>
                        </a:rPr>
                        <a:t>Meme bezlerinin süt salgılamaya hazırlanması</a:t>
                      </a:r>
                    </a:p>
                    <a:p>
                      <a:pPr marL="0" indent="0">
                        <a:buFont typeface="Arial" pitchFamily="34" charset="0"/>
                        <a:buNone/>
                      </a:pPr>
                      <a:endParaRPr lang="tr-TR" sz="2400" b="0" i="0" u="none" strike="noStrike" kern="1200" baseline="0" dirty="0">
                        <a:solidFill>
                          <a:schemeClr val="dk1"/>
                        </a:solidFill>
                        <a:latin typeface="Calibri" pitchFamily="34" charset="0"/>
                        <a:ea typeface="+mn-ea"/>
                        <a:cs typeface="+mn-cs"/>
                      </a:endParaRPr>
                    </a:p>
                  </a:txBody>
                  <a:tcPr/>
                </a:tc>
                <a:extLst>
                  <a:ext uri="{0D108BD9-81ED-4DB2-BD59-A6C34878D82A}">
                    <a16:rowId xmlns:a16="http://schemas.microsoft.com/office/drawing/2014/main" val="10001"/>
                  </a:ext>
                </a:extLst>
              </a:tr>
              <a:tr h="370840">
                <a:tc>
                  <a:txBody>
                    <a:bodyPr/>
                    <a:lstStyle/>
                    <a:p>
                      <a:r>
                        <a:rPr lang="tr-TR" sz="2400" i="0" dirty="0" err="1">
                          <a:latin typeface="Calibri" pitchFamily="34" charset="0"/>
                        </a:rPr>
                        <a:t>Relaksin</a:t>
                      </a:r>
                      <a:endParaRPr lang="en-US" sz="2400" i="0" dirty="0">
                        <a:latin typeface="Calibri" pitchFamily="34" charset="0"/>
                      </a:endParaRPr>
                    </a:p>
                  </a:txBody>
                  <a:tcPr/>
                </a:tc>
                <a:tc>
                  <a:txBody>
                    <a:bodyPr/>
                    <a:lstStyle/>
                    <a:p>
                      <a:pPr marL="342900" indent="-342900">
                        <a:buFont typeface="Arial" pitchFamily="34" charset="0"/>
                        <a:buChar char="•"/>
                      </a:pPr>
                      <a:r>
                        <a:rPr lang="tr-TR" sz="2400" b="0" i="0" u="none" strike="noStrike" kern="1200" baseline="0" dirty="0">
                          <a:solidFill>
                            <a:schemeClr val="dk1"/>
                          </a:solidFill>
                          <a:latin typeface="Calibri" pitchFamily="34" charset="0"/>
                          <a:ea typeface="+mn-ea"/>
                          <a:cs typeface="+mn-cs"/>
                        </a:rPr>
                        <a:t>Gebelik sırasında </a:t>
                      </a:r>
                      <a:r>
                        <a:rPr lang="tr-TR" sz="2400" b="0" i="0" u="none" strike="noStrike" kern="1200" baseline="0" dirty="0" err="1">
                          <a:solidFill>
                            <a:schemeClr val="dk1"/>
                          </a:solidFill>
                          <a:latin typeface="Calibri" pitchFamily="34" charset="0"/>
                          <a:ea typeface="+mn-ea"/>
                          <a:cs typeface="+mn-cs"/>
                        </a:rPr>
                        <a:t>simfizis</a:t>
                      </a:r>
                      <a:r>
                        <a:rPr lang="tr-TR" sz="2400" b="0" i="0" u="none" strike="noStrike" kern="1200" baseline="0" dirty="0">
                          <a:solidFill>
                            <a:schemeClr val="dk1"/>
                          </a:solidFill>
                          <a:latin typeface="Calibri" pitchFamily="34" charset="0"/>
                          <a:ea typeface="+mn-ea"/>
                          <a:cs typeface="+mn-cs"/>
                        </a:rPr>
                        <a:t> </a:t>
                      </a:r>
                      <a:r>
                        <a:rPr lang="tr-TR" sz="2400" b="0" i="0" u="none" strike="noStrike" kern="1200" baseline="0" dirty="0" err="1">
                          <a:solidFill>
                            <a:schemeClr val="dk1"/>
                          </a:solidFill>
                          <a:latin typeface="Calibri" pitchFamily="34" charset="0"/>
                          <a:ea typeface="+mn-ea"/>
                          <a:cs typeface="+mn-cs"/>
                        </a:rPr>
                        <a:t>pubisin</a:t>
                      </a:r>
                      <a:r>
                        <a:rPr lang="tr-TR" sz="2400" b="0" i="0" u="none" strike="noStrike" kern="1200" baseline="0" dirty="0">
                          <a:solidFill>
                            <a:schemeClr val="dk1"/>
                          </a:solidFill>
                          <a:latin typeface="Calibri" pitchFamily="34" charset="0"/>
                          <a:ea typeface="+mn-ea"/>
                          <a:cs typeface="+mn-cs"/>
                        </a:rPr>
                        <a:t> esnekliğini artırır</a:t>
                      </a:r>
                    </a:p>
                    <a:p>
                      <a:pPr marL="342900" indent="-342900">
                        <a:buFont typeface="Arial" pitchFamily="34" charset="0"/>
                        <a:buChar char="•"/>
                      </a:pPr>
                      <a:r>
                        <a:rPr lang="tr-TR" sz="2400" b="0" i="0" u="none" strike="noStrike" kern="1200" baseline="0" dirty="0">
                          <a:solidFill>
                            <a:schemeClr val="dk1"/>
                          </a:solidFill>
                          <a:latin typeface="Calibri" pitchFamily="34" charset="0"/>
                          <a:ea typeface="+mn-ea"/>
                          <a:cs typeface="+mn-cs"/>
                        </a:rPr>
                        <a:t>Doğum sırasında </a:t>
                      </a:r>
                      <a:r>
                        <a:rPr lang="tr-TR" sz="2400" b="0" i="0" u="none" strike="noStrike" kern="1200" baseline="0" dirty="0" err="1">
                          <a:solidFill>
                            <a:schemeClr val="dk1"/>
                          </a:solidFill>
                          <a:latin typeface="Calibri" pitchFamily="34" charset="0"/>
                          <a:ea typeface="+mn-ea"/>
                          <a:cs typeface="+mn-cs"/>
                        </a:rPr>
                        <a:t>uterus</a:t>
                      </a:r>
                      <a:r>
                        <a:rPr lang="tr-TR" sz="2400" b="0" i="0" u="none" strike="noStrike" kern="1200" baseline="0" dirty="0">
                          <a:solidFill>
                            <a:schemeClr val="dk1"/>
                          </a:solidFill>
                          <a:latin typeface="Calibri" pitchFamily="34" charset="0"/>
                          <a:ea typeface="+mn-ea"/>
                          <a:cs typeface="+mn-cs"/>
                        </a:rPr>
                        <a:t> </a:t>
                      </a:r>
                      <a:r>
                        <a:rPr lang="tr-TR" sz="2400" b="0" i="0" u="none" strike="noStrike" kern="1200" baseline="0" dirty="0" err="1">
                          <a:solidFill>
                            <a:schemeClr val="dk1"/>
                          </a:solidFill>
                          <a:latin typeface="Calibri" pitchFamily="34" charset="0"/>
                          <a:ea typeface="+mn-ea"/>
                          <a:cs typeface="+mn-cs"/>
                        </a:rPr>
                        <a:t>serviksinin</a:t>
                      </a:r>
                      <a:r>
                        <a:rPr lang="tr-TR" sz="2400" b="0" i="0" u="none" strike="noStrike" kern="1200" baseline="0" dirty="0">
                          <a:solidFill>
                            <a:schemeClr val="dk1"/>
                          </a:solidFill>
                          <a:latin typeface="Calibri" pitchFamily="34" charset="0"/>
                          <a:ea typeface="+mn-ea"/>
                          <a:cs typeface="+mn-cs"/>
                        </a:rPr>
                        <a:t> genişlemesini sağlar</a:t>
                      </a:r>
                    </a:p>
                    <a:p>
                      <a:pPr marL="0" indent="0">
                        <a:buFont typeface="Arial" pitchFamily="34" charset="0"/>
                        <a:buNone/>
                      </a:pPr>
                      <a:endParaRPr lang="tr-TR" sz="2400" b="0" i="0" u="none" strike="noStrike" kern="1200" baseline="0" dirty="0">
                        <a:solidFill>
                          <a:schemeClr val="dk1"/>
                        </a:solidFill>
                        <a:latin typeface="Calibri" pitchFamily="34" charset="0"/>
                        <a:ea typeface="+mn-ea"/>
                        <a:cs typeface="+mn-cs"/>
                      </a:endParaRPr>
                    </a:p>
                  </a:txBody>
                  <a:tcPr/>
                </a:tc>
                <a:extLst>
                  <a:ext uri="{0D108BD9-81ED-4DB2-BD59-A6C34878D82A}">
                    <a16:rowId xmlns:a16="http://schemas.microsoft.com/office/drawing/2014/main" val="10002"/>
                  </a:ext>
                </a:extLst>
              </a:tr>
              <a:tr h="370840">
                <a:tc>
                  <a:txBody>
                    <a:bodyPr/>
                    <a:lstStyle/>
                    <a:p>
                      <a:r>
                        <a:rPr lang="tr-TR" sz="2400" i="0" dirty="0" err="1">
                          <a:latin typeface="Calibri" pitchFamily="34" charset="0"/>
                        </a:rPr>
                        <a:t>İnhibin</a:t>
                      </a:r>
                      <a:endParaRPr lang="en-US" sz="2400" i="0" dirty="0">
                        <a:latin typeface="Calibri" pitchFamily="34" charset="0"/>
                      </a:endParaRPr>
                    </a:p>
                  </a:txBody>
                  <a:tcPr/>
                </a:tc>
                <a:tc>
                  <a:txBody>
                    <a:bodyPr/>
                    <a:lstStyle/>
                    <a:p>
                      <a:pPr marL="342900" indent="-342900">
                        <a:buFont typeface="Arial" pitchFamily="34" charset="0"/>
                        <a:buChar char="•"/>
                      </a:pPr>
                      <a:r>
                        <a:rPr lang="tr-TR" sz="2400" b="0" i="0" u="none" strike="noStrike" kern="1200" baseline="0" dirty="0">
                          <a:solidFill>
                            <a:schemeClr val="dk1"/>
                          </a:solidFill>
                          <a:latin typeface="Calibri" pitchFamily="34" charset="0"/>
                          <a:ea typeface="+mn-ea"/>
                          <a:cs typeface="+mn-cs"/>
                        </a:rPr>
                        <a:t>Ön hipofizden FSH salgılanmasını </a:t>
                      </a:r>
                      <a:r>
                        <a:rPr lang="tr-TR" sz="2400" b="0" i="0" u="none" strike="noStrike" kern="1200" baseline="0" dirty="0" err="1">
                          <a:solidFill>
                            <a:schemeClr val="dk1"/>
                          </a:solidFill>
                          <a:latin typeface="Calibri" pitchFamily="34" charset="0"/>
                          <a:ea typeface="+mn-ea"/>
                          <a:cs typeface="+mn-cs"/>
                        </a:rPr>
                        <a:t>inhibe</a:t>
                      </a:r>
                      <a:r>
                        <a:rPr lang="tr-TR" sz="2400" b="0" i="0" u="none" strike="noStrike" kern="1200" baseline="0" dirty="0">
                          <a:solidFill>
                            <a:schemeClr val="dk1"/>
                          </a:solidFill>
                          <a:latin typeface="Calibri" pitchFamily="34" charset="0"/>
                          <a:ea typeface="+mn-ea"/>
                          <a:cs typeface="+mn-cs"/>
                        </a:rPr>
                        <a:t> eder</a:t>
                      </a:r>
                    </a:p>
                  </a:txBody>
                  <a:tcPr/>
                </a:tc>
                <a:extLst>
                  <a:ext uri="{0D108BD9-81ED-4DB2-BD59-A6C34878D82A}">
                    <a16:rowId xmlns:a16="http://schemas.microsoft.com/office/drawing/2014/main" val="10003"/>
                  </a:ext>
                </a:extLst>
              </a:tr>
            </a:tbl>
          </a:graphicData>
        </a:graphic>
      </p:graphicFrame>
      <p:pic>
        <p:nvPicPr>
          <p:cNvPr id="136211" name="Picture 4">
            <a:extLst>
              <a:ext uri="{FF2B5EF4-FFF2-40B4-BE49-F238E27FC236}">
                <a16:creationId xmlns:a16="http://schemas.microsoft.com/office/drawing/2014/main" id="{88007DD7-7CD2-5C42-A48C-48949EA00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08238"/>
            <a:ext cx="1371600"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212" name="Metin kutusu 4">
            <a:extLst>
              <a:ext uri="{FF2B5EF4-FFF2-40B4-BE49-F238E27FC236}">
                <a16:creationId xmlns:a16="http://schemas.microsoft.com/office/drawing/2014/main" id="{3E31A031-F94F-A04D-A294-8EFC8C2AB575}"/>
              </a:ext>
            </a:extLst>
          </p:cNvPr>
          <p:cNvSpPr txBox="1">
            <a:spLocks noChangeArrowheads="1"/>
          </p:cNvSpPr>
          <p:nvPr/>
        </p:nvSpPr>
        <p:spPr bwMode="auto">
          <a:xfrm>
            <a:off x="2212976" y="3729038"/>
            <a:ext cx="1139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2400">
                <a:latin typeface="Calibri" panose="020F0502020204030204" pitchFamily="34" charset="0"/>
              </a:rPr>
              <a:t>Overler</a:t>
            </a:r>
          </a:p>
        </p:txBody>
      </p:sp>
    </p:spTree>
    <p:extLst>
      <p:ext uri="{BB962C8B-B14F-4D97-AF65-F5344CB8AC3E}">
        <p14:creationId xmlns:p14="http://schemas.microsoft.com/office/powerpoint/2010/main" val="1204980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85306685-8AB7-244C-9172-923373FAA46C}"/>
              </a:ext>
            </a:extLst>
          </p:cNvPr>
          <p:cNvSpPr>
            <a:spLocks noGrp="1" noChangeArrowheads="1"/>
          </p:cNvSpPr>
          <p:nvPr>
            <p:ph type="title"/>
          </p:nvPr>
        </p:nvSpPr>
        <p:spPr>
          <a:xfrm>
            <a:off x="1549400" y="381000"/>
            <a:ext cx="8839200" cy="609600"/>
          </a:xfrm>
        </p:spPr>
        <p:txBody>
          <a:bodyPr/>
          <a:lstStyle/>
          <a:p>
            <a:pPr marL="342900" indent="-342900"/>
            <a:r>
              <a:rPr lang="tr-TR" altLang="en-US" sz="3600" b="1">
                <a:latin typeface="Calibri" panose="020F0502020204030204" pitchFamily="34" charset="0"/>
              </a:rPr>
              <a:t>Testis Hormonları ve Fonksiyonları</a:t>
            </a:r>
          </a:p>
        </p:txBody>
      </p:sp>
      <p:graphicFrame>
        <p:nvGraphicFramePr>
          <p:cNvPr id="6" name="Tablo 5">
            <a:extLst>
              <a:ext uri="{FF2B5EF4-FFF2-40B4-BE49-F238E27FC236}">
                <a16:creationId xmlns:a16="http://schemas.microsoft.com/office/drawing/2014/main" id="{DF7461A5-76D6-5C49-B936-778BDE42257F}"/>
              </a:ext>
            </a:extLst>
          </p:cNvPr>
          <p:cNvGraphicFramePr>
            <a:graphicFrameLocks noGrp="1"/>
          </p:cNvGraphicFramePr>
          <p:nvPr/>
        </p:nvGraphicFramePr>
        <p:xfrm>
          <a:off x="1676400" y="1341438"/>
          <a:ext cx="8763000" cy="2468646"/>
        </p:xfrm>
        <a:graphic>
          <a:graphicData uri="http://schemas.openxmlformats.org/drawingml/2006/table">
            <a:tbl>
              <a:tblPr firstRow="1" bandRow="1">
                <a:tableStyleId>{93296810-A885-4BE3-A3E7-6D5BEEA58F35}</a:tableStyleId>
              </a:tblPr>
              <a:tblGrid>
                <a:gridCol w="19812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457108">
                <a:tc>
                  <a:txBody>
                    <a:bodyPr/>
                    <a:lstStyle/>
                    <a:p>
                      <a:r>
                        <a:rPr lang="tr-TR" sz="2400" dirty="0">
                          <a:latin typeface="Calibri" pitchFamily="34" charset="0"/>
                        </a:rPr>
                        <a:t>HORMON</a:t>
                      </a:r>
                      <a:endParaRPr lang="en-US" sz="2400" dirty="0">
                        <a:latin typeface="Calibri" pitchFamily="34" charset="0"/>
                      </a:endParaRPr>
                    </a:p>
                  </a:txBody>
                  <a:tcPr marT="45681" marB="45681"/>
                </a:tc>
                <a:tc>
                  <a:txBody>
                    <a:bodyPr/>
                    <a:lstStyle/>
                    <a:p>
                      <a:pPr algn="l"/>
                      <a:r>
                        <a:rPr lang="tr-TR" sz="2400" i="0" dirty="0">
                          <a:latin typeface="Calibri" pitchFamily="34" charset="0"/>
                        </a:rPr>
                        <a:t>FONKSİYONLARI</a:t>
                      </a:r>
                      <a:endParaRPr lang="en-US" sz="2400" i="0" dirty="0">
                        <a:latin typeface="Calibri" pitchFamily="34" charset="0"/>
                      </a:endParaRPr>
                    </a:p>
                  </a:txBody>
                  <a:tcPr marT="45681" marB="45681"/>
                </a:tc>
                <a:extLst>
                  <a:ext uri="{0D108BD9-81ED-4DB2-BD59-A6C34878D82A}">
                    <a16:rowId xmlns:a16="http://schemas.microsoft.com/office/drawing/2014/main" val="10000"/>
                  </a:ext>
                </a:extLst>
              </a:tr>
              <a:tr h="1554346">
                <a:tc>
                  <a:txBody>
                    <a:bodyPr/>
                    <a:lstStyle/>
                    <a:p>
                      <a:r>
                        <a:rPr lang="tr-TR" sz="2400" i="0" dirty="0">
                          <a:latin typeface="Calibri" pitchFamily="34" charset="0"/>
                        </a:rPr>
                        <a:t>Testosteron</a:t>
                      </a:r>
                    </a:p>
                  </a:txBody>
                  <a:tcPr marT="45681" marB="45681"/>
                </a:tc>
                <a:tc>
                  <a:txBody>
                    <a:bodyPr/>
                    <a:lstStyle/>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a:solidFill>
                            <a:schemeClr val="dk1"/>
                          </a:solidFill>
                          <a:latin typeface="Calibri" pitchFamily="34" charset="0"/>
                          <a:ea typeface="+mn-ea"/>
                          <a:cs typeface="+mn-cs"/>
                        </a:rPr>
                        <a:t>Doğum öncesi testislerin</a:t>
                      </a:r>
                      <a:r>
                        <a:rPr lang="tr-TR" sz="2400" i="0" kern="1200" baseline="0" dirty="0">
                          <a:solidFill>
                            <a:schemeClr val="dk1"/>
                          </a:solidFill>
                          <a:latin typeface="Calibri" pitchFamily="34" charset="0"/>
                          <a:ea typeface="+mn-ea"/>
                          <a:cs typeface="+mn-cs"/>
                        </a:rPr>
                        <a:t> düşmesini </a:t>
                      </a:r>
                      <a:r>
                        <a:rPr lang="tr-TR" sz="2400" i="0" kern="1200" baseline="0" dirty="0" err="1">
                          <a:solidFill>
                            <a:schemeClr val="dk1"/>
                          </a:solidFill>
                          <a:latin typeface="Calibri" pitchFamily="34" charset="0"/>
                          <a:ea typeface="+mn-ea"/>
                          <a:cs typeface="+mn-cs"/>
                        </a:rPr>
                        <a:t>stimüle</a:t>
                      </a:r>
                      <a:r>
                        <a:rPr lang="tr-TR" sz="2400" i="0" kern="1200" baseline="0" dirty="0">
                          <a:solidFill>
                            <a:schemeClr val="dk1"/>
                          </a:solidFill>
                          <a:latin typeface="Calibri" pitchFamily="34" charset="0"/>
                          <a:ea typeface="+mn-ea"/>
                          <a:cs typeface="+mn-cs"/>
                        </a:rPr>
                        <a:t> eder</a:t>
                      </a:r>
                    </a:p>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baseline="0" dirty="0">
                          <a:solidFill>
                            <a:schemeClr val="dk1"/>
                          </a:solidFill>
                          <a:latin typeface="Calibri" pitchFamily="34" charset="0"/>
                          <a:ea typeface="+mn-ea"/>
                          <a:cs typeface="+mn-cs"/>
                        </a:rPr>
                        <a:t>Sperm üretimini düzenler</a:t>
                      </a:r>
                    </a:p>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a:solidFill>
                            <a:schemeClr val="dk1"/>
                          </a:solidFill>
                          <a:latin typeface="Calibri" pitchFamily="34" charset="0"/>
                          <a:ea typeface="+mn-ea"/>
                          <a:cs typeface="+mn-cs"/>
                        </a:rPr>
                        <a:t>Erkek</a:t>
                      </a:r>
                      <a:r>
                        <a:rPr lang="tr-TR" sz="2400" i="0" kern="1200" baseline="0" dirty="0">
                          <a:solidFill>
                            <a:schemeClr val="dk1"/>
                          </a:solidFill>
                          <a:latin typeface="Calibri" pitchFamily="34" charset="0"/>
                          <a:ea typeface="+mn-ea"/>
                          <a:cs typeface="+mn-cs"/>
                        </a:rPr>
                        <a:t> i</a:t>
                      </a:r>
                      <a:r>
                        <a:rPr lang="tr-TR" sz="2400" i="0" kern="1200" dirty="0">
                          <a:solidFill>
                            <a:schemeClr val="dk1"/>
                          </a:solidFill>
                          <a:latin typeface="Calibri" pitchFamily="34" charset="0"/>
                          <a:ea typeface="+mn-ea"/>
                          <a:cs typeface="+mn-cs"/>
                        </a:rPr>
                        <a:t>kincil cinsiyet özelliklerinin gelişimi ve sürdürülmesi</a:t>
                      </a:r>
                    </a:p>
                  </a:txBody>
                  <a:tcPr marT="45681" marB="45681"/>
                </a:tc>
                <a:extLst>
                  <a:ext uri="{0D108BD9-81ED-4DB2-BD59-A6C34878D82A}">
                    <a16:rowId xmlns:a16="http://schemas.microsoft.com/office/drawing/2014/main" val="10001"/>
                  </a:ext>
                </a:extLst>
              </a:tr>
              <a:tr h="457108">
                <a:tc>
                  <a:txBody>
                    <a:bodyPr/>
                    <a:lstStyle/>
                    <a:p>
                      <a:r>
                        <a:rPr lang="tr-TR" sz="2400" i="0" dirty="0" err="1">
                          <a:latin typeface="Calibri" pitchFamily="34" charset="0"/>
                        </a:rPr>
                        <a:t>İnhibin</a:t>
                      </a:r>
                      <a:endParaRPr lang="en-US" sz="2400" i="0" dirty="0">
                        <a:latin typeface="Calibri" pitchFamily="34" charset="0"/>
                      </a:endParaRPr>
                    </a:p>
                  </a:txBody>
                  <a:tcPr marT="45681" marB="45681"/>
                </a:tc>
                <a:tc>
                  <a:txBody>
                    <a:bodyPr/>
                    <a:lstStyle/>
                    <a:p>
                      <a:pPr marL="342900" indent="-342900">
                        <a:buFont typeface="Arial" pitchFamily="34" charset="0"/>
                        <a:buChar char="•"/>
                      </a:pPr>
                      <a:r>
                        <a:rPr lang="tr-TR" sz="2400" b="0" i="0" u="none" strike="noStrike" kern="1200" baseline="0" dirty="0">
                          <a:solidFill>
                            <a:schemeClr val="dk1"/>
                          </a:solidFill>
                          <a:latin typeface="Calibri" pitchFamily="34" charset="0"/>
                          <a:ea typeface="+mn-ea"/>
                          <a:cs typeface="+mn-cs"/>
                        </a:rPr>
                        <a:t>Ön hipofizden FSH salgılanmasını </a:t>
                      </a:r>
                      <a:r>
                        <a:rPr lang="tr-TR" sz="2400" b="0" i="0" u="none" strike="noStrike" kern="1200" baseline="0" dirty="0" err="1">
                          <a:solidFill>
                            <a:schemeClr val="dk1"/>
                          </a:solidFill>
                          <a:latin typeface="Calibri" pitchFamily="34" charset="0"/>
                          <a:ea typeface="+mn-ea"/>
                          <a:cs typeface="+mn-cs"/>
                        </a:rPr>
                        <a:t>inhibe</a:t>
                      </a:r>
                      <a:r>
                        <a:rPr lang="tr-TR" sz="2400" b="0" i="0" u="none" strike="noStrike" kern="1200" baseline="0" dirty="0">
                          <a:solidFill>
                            <a:schemeClr val="dk1"/>
                          </a:solidFill>
                          <a:latin typeface="Calibri" pitchFamily="34" charset="0"/>
                          <a:ea typeface="+mn-ea"/>
                          <a:cs typeface="+mn-cs"/>
                        </a:rPr>
                        <a:t> eder</a:t>
                      </a:r>
                    </a:p>
                  </a:txBody>
                  <a:tcPr marT="45681" marB="45681"/>
                </a:tc>
                <a:extLst>
                  <a:ext uri="{0D108BD9-81ED-4DB2-BD59-A6C34878D82A}">
                    <a16:rowId xmlns:a16="http://schemas.microsoft.com/office/drawing/2014/main" val="10002"/>
                  </a:ext>
                </a:extLst>
              </a:tr>
            </a:tbl>
          </a:graphicData>
        </a:graphic>
      </p:graphicFrame>
      <p:pic>
        <p:nvPicPr>
          <p:cNvPr id="138256" name="Picture 5">
            <a:extLst>
              <a:ext uri="{FF2B5EF4-FFF2-40B4-BE49-F238E27FC236}">
                <a16:creationId xmlns:a16="http://schemas.microsoft.com/office/drawing/2014/main" id="{BC9EA57A-76AE-1746-8638-42C4F1213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398963"/>
            <a:ext cx="11430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57" name="Metin kutusu 1">
            <a:extLst>
              <a:ext uri="{FF2B5EF4-FFF2-40B4-BE49-F238E27FC236}">
                <a16:creationId xmlns:a16="http://schemas.microsoft.com/office/drawing/2014/main" id="{9B590F47-D69E-D249-B1FF-981741F84BF3}"/>
              </a:ext>
            </a:extLst>
          </p:cNvPr>
          <p:cNvSpPr txBox="1">
            <a:spLocks noChangeArrowheads="1"/>
          </p:cNvSpPr>
          <p:nvPr/>
        </p:nvSpPr>
        <p:spPr bwMode="auto">
          <a:xfrm>
            <a:off x="2057400" y="5948363"/>
            <a:ext cx="123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2400">
                <a:latin typeface="Calibri" panose="020F0502020204030204" pitchFamily="34" charset="0"/>
              </a:rPr>
              <a:t>Testisler</a:t>
            </a:r>
          </a:p>
        </p:txBody>
      </p:sp>
    </p:spTree>
    <p:extLst>
      <p:ext uri="{BB962C8B-B14F-4D97-AF65-F5344CB8AC3E}">
        <p14:creationId xmlns:p14="http://schemas.microsoft.com/office/powerpoint/2010/main" val="19887185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B5524EF2-E0C7-2741-815E-4A575DB4F097}"/>
              </a:ext>
            </a:extLst>
          </p:cNvPr>
          <p:cNvSpPr>
            <a:spLocks noGrp="1" noChangeArrowheads="1"/>
          </p:cNvSpPr>
          <p:nvPr>
            <p:ph type="title"/>
          </p:nvPr>
        </p:nvSpPr>
        <p:spPr>
          <a:xfrm>
            <a:off x="1752600" y="381000"/>
            <a:ext cx="8636000" cy="609600"/>
          </a:xfrm>
        </p:spPr>
        <p:txBody>
          <a:bodyPr>
            <a:normAutofit fontScale="90000"/>
          </a:bodyPr>
          <a:lstStyle/>
          <a:p>
            <a:pPr marL="342900" indent="-342900"/>
            <a:r>
              <a:rPr lang="tr-TR" altLang="en-US" sz="4000" b="1">
                <a:latin typeface="Calibri" panose="020F0502020204030204" pitchFamily="34" charset="0"/>
              </a:rPr>
              <a:t>Böbrek ve Hormonları</a:t>
            </a:r>
          </a:p>
        </p:txBody>
      </p:sp>
      <p:graphicFrame>
        <p:nvGraphicFramePr>
          <p:cNvPr id="6" name="Tablo 5">
            <a:extLst>
              <a:ext uri="{FF2B5EF4-FFF2-40B4-BE49-F238E27FC236}">
                <a16:creationId xmlns:a16="http://schemas.microsoft.com/office/drawing/2014/main" id="{D807A4CC-C483-5144-9692-4EAD4AF73950}"/>
              </a:ext>
            </a:extLst>
          </p:cNvPr>
          <p:cNvGraphicFramePr>
            <a:graphicFrameLocks noGrp="1"/>
          </p:cNvGraphicFramePr>
          <p:nvPr/>
        </p:nvGraphicFramePr>
        <p:xfrm>
          <a:off x="1676400" y="1341438"/>
          <a:ext cx="8763000" cy="4754680"/>
        </p:xfrm>
        <a:graphic>
          <a:graphicData uri="http://schemas.openxmlformats.org/drawingml/2006/table">
            <a:tbl>
              <a:tblPr firstRow="1" bandRow="1">
                <a:tableStyleId>{93296810-A885-4BE3-A3E7-6D5BEEA58F35}</a:tableStyleId>
              </a:tblPr>
              <a:tblGrid>
                <a:gridCol w="2667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457140">
                <a:tc>
                  <a:txBody>
                    <a:bodyPr/>
                    <a:lstStyle/>
                    <a:p>
                      <a:r>
                        <a:rPr lang="tr-TR" sz="2400" dirty="0">
                          <a:latin typeface="Calibri" pitchFamily="34" charset="0"/>
                        </a:rPr>
                        <a:t>HORMON</a:t>
                      </a:r>
                      <a:endParaRPr lang="en-US" sz="2400" dirty="0">
                        <a:latin typeface="Calibri" pitchFamily="34" charset="0"/>
                      </a:endParaRPr>
                    </a:p>
                  </a:txBody>
                  <a:tcPr marT="45695" marB="45695"/>
                </a:tc>
                <a:tc>
                  <a:txBody>
                    <a:bodyPr/>
                    <a:lstStyle/>
                    <a:p>
                      <a:pPr algn="l"/>
                      <a:r>
                        <a:rPr lang="tr-TR" sz="2400" i="0" dirty="0">
                          <a:latin typeface="Calibri" pitchFamily="34" charset="0"/>
                        </a:rPr>
                        <a:t>FONKSİYONLARI</a:t>
                      </a:r>
                      <a:endParaRPr lang="en-US" sz="2400" i="0" dirty="0">
                        <a:latin typeface="Calibri" pitchFamily="34" charset="0"/>
                      </a:endParaRPr>
                    </a:p>
                  </a:txBody>
                  <a:tcPr marT="45695" marB="45695"/>
                </a:tc>
                <a:extLst>
                  <a:ext uri="{0D108BD9-81ED-4DB2-BD59-A6C34878D82A}">
                    <a16:rowId xmlns:a16="http://schemas.microsoft.com/office/drawing/2014/main" val="10000"/>
                  </a:ext>
                </a:extLst>
              </a:tr>
              <a:tr h="1920141">
                <a:tc>
                  <a:txBody>
                    <a:bodyPr/>
                    <a:lstStyle/>
                    <a:p>
                      <a:r>
                        <a:rPr lang="tr-TR" sz="2400" i="0" dirty="0">
                          <a:latin typeface="Calibri" pitchFamily="34" charset="0"/>
                        </a:rPr>
                        <a:t>Renin</a:t>
                      </a:r>
                    </a:p>
                    <a:p>
                      <a:endParaRPr lang="tr-TR" sz="2400" i="0" dirty="0">
                        <a:latin typeface="Calibri" pitchFamily="34" charset="0"/>
                      </a:endParaRPr>
                    </a:p>
                    <a:p>
                      <a:endParaRPr lang="tr-TR" sz="2400" i="0" dirty="0">
                        <a:latin typeface="Calibri" pitchFamily="34" charset="0"/>
                      </a:endParaRPr>
                    </a:p>
                    <a:p>
                      <a:endParaRPr lang="tr-TR" sz="2400" i="0" dirty="0">
                        <a:latin typeface="Calibri" pitchFamily="34" charset="0"/>
                      </a:endParaRPr>
                    </a:p>
                  </a:txBody>
                  <a:tcPr marT="45695" marB="45695"/>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err="1">
                          <a:solidFill>
                            <a:schemeClr val="dk1"/>
                          </a:solidFill>
                          <a:latin typeface="Calibri" pitchFamily="34" charset="0"/>
                          <a:ea typeface="+mn-ea"/>
                          <a:cs typeface="+mn-cs"/>
                        </a:rPr>
                        <a:t>Aldesteron</a:t>
                      </a:r>
                      <a:r>
                        <a:rPr lang="tr-TR" sz="2400" i="0" kern="1200" dirty="0">
                          <a:solidFill>
                            <a:schemeClr val="dk1"/>
                          </a:solidFill>
                          <a:latin typeface="Calibri" pitchFamily="34" charset="0"/>
                          <a:ea typeface="+mn-ea"/>
                          <a:cs typeface="+mn-cs"/>
                        </a:rPr>
                        <a:t> salgılanması ve </a:t>
                      </a:r>
                      <a:r>
                        <a:rPr lang="tr-TR" sz="2400" i="0" kern="1200" dirty="0" err="1">
                          <a:solidFill>
                            <a:schemeClr val="dk1"/>
                          </a:solidFill>
                          <a:latin typeface="Calibri" pitchFamily="34" charset="0"/>
                          <a:ea typeface="+mn-ea"/>
                          <a:cs typeface="+mn-cs"/>
                        </a:rPr>
                        <a:t>vazokonstriksiyon</a:t>
                      </a:r>
                      <a:r>
                        <a:rPr lang="tr-TR" sz="2400" i="0" kern="1200" dirty="0">
                          <a:solidFill>
                            <a:schemeClr val="dk1"/>
                          </a:solidFill>
                          <a:latin typeface="Calibri" pitchFamily="34" charset="0"/>
                          <a:ea typeface="+mn-ea"/>
                          <a:cs typeface="+mn-cs"/>
                        </a:rPr>
                        <a:t> yoluyla kan basıncını artıran süreçlerde rol alır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2400" i="0" kern="1200" dirty="0">
                        <a:solidFill>
                          <a:schemeClr val="dk1"/>
                        </a:solidFill>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2400" i="0" kern="1200" dirty="0">
                        <a:solidFill>
                          <a:schemeClr val="dk1"/>
                        </a:solidFill>
                        <a:latin typeface="Calibri" pitchFamily="34" charset="0"/>
                        <a:ea typeface="+mn-ea"/>
                        <a:cs typeface="+mn-cs"/>
                      </a:endParaRPr>
                    </a:p>
                  </a:txBody>
                  <a:tcPr marT="45695" marB="45695"/>
                </a:tc>
                <a:extLst>
                  <a:ext uri="{0D108BD9-81ED-4DB2-BD59-A6C34878D82A}">
                    <a16:rowId xmlns:a16="http://schemas.microsoft.com/office/drawing/2014/main" val="10001"/>
                  </a:ext>
                </a:extLst>
              </a:tr>
              <a:tr h="822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i="0" dirty="0" err="1">
                          <a:latin typeface="Calibri" pitchFamily="34" charset="0"/>
                        </a:rPr>
                        <a:t>Eritropoetin</a:t>
                      </a:r>
                      <a:r>
                        <a:rPr lang="tr-TR" sz="2400" i="0" dirty="0">
                          <a:latin typeface="Calibri" pitchFamily="34" charset="0"/>
                        </a:rPr>
                        <a:t> (EPO)</a:t>
                      </a:r>
                    </a:p>
                    <a:p>
                      <a:endParaRPr lang="en-US" sz="2400" i="0" dirty="0">
                        <a:latin typeface="Calibri" pitchFamily="34" charset="0"/>
                      </a:endParaRPr>
                    </a:p>
                  </a:txBody>
                  <a:tcPr marT="45695" marB="45695"/>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a:solidFill>
                            <a:schemeClr val="dk1"/>
                          </a:solidFill>
                          <a:latin typeface="Calibri" pitchFamily="34" charset="0"/>
                          <a:ea typeface="+mn-ea"/>
                          <a:cs typeface="+mn-cs"/>
                        </a:rPr>
                        <a:t>Kırmızı kan hücresi üretimini artırır</a:t>
                      </a:r>
                    </a:p>
                    <a:p>
                      <a:pPr marL="342900" indent="-342900">
                        <a:buFont typeface="Arial" pitchFamily="34" charset="0"/>
                        <a:buChar char="•"/>
                      </a:pPr>
                      <a:endParaRPr lang="tr-TR" sz="2400" b="0" i="0" u="none" strike="noStrike" kern="1200" baseline="0" dirty="0">
                        <a:solidFill>
                          <a:schemeClr val="dk1"/>
                        </a:solidFill>
                        <a:latin typeface="Calibri" pitchFamily="34" charset="0"/>
                        <a:ea typeface="+mn-ea"/>
                        <a:cs typeface="+mn-cs"/>
                      </a:endParaRPr>
                    </a:p>
                  </a:txBody>
                  <a:tcPr marT="45695" marB="45695"/>
                </a:tc>
                <a:extLst>
                  <a:ext uri="{0D108BD9-81ED-4DB2-BD59-A6C34878D82A}">
                    <a16:rowId xmlns:a16="http://schemas.microsoft.com/office/drawing/2014/main" val="10002"/>
                  </a:ext>
                </a:extLst>
              </a:tr>
              <a:tr h="1554391">
                <a:tc>
                  <a:txBody>
                    <a:bodyPr/>
                    <a:lstStyle/>
                    <a:p>
                      <a:r>
                        <a:rPr lang="tr-TR" sz="2400" i="0" dirty="0" err="1">
                          <a:latin typeface="Calibri" pitchFamily="34" charset="0"/>
                        </a:rPr>
                        <a:t>Kalsitrol</a:t>
                      </a:r>
                      <a:endParaRPr lang="tr-TR" sz="2400" i="0"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400" i="0" kern="1200" dirty="0">
                          <a:solidFill>
                            <a:schemeClr val="dk1"/>
                          </a:solidFill>
                          <a:latin typeface="Calibri" pitchFamily="34" charset="0"/>
                          <a:ea typeface="+mn-ea"/>
                          <a:cs typeface="+mn-cs"/>
                        </a:rPr>
                        <a:t>(D vitamininin aktif formudur)</a:t>
                      </a:r>
                    </a:p>
                    <a:p>
                      <a:endParaRPr lang="en-US" sz="2400" i="0" dirty="0">
                        <a:latin typeface="Calibri" pitchFamily="34" charset="0"/>
                      </a:endParaRPr>
                    </a:p>
                  </a:txBody>
                  <a:tcPr marT="45695" marB="45695"/>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400" i="0" kern="1200" dirty="0">
                          <a:solidFill>
                            <a:schemeClr val="dk1"/>
                          </a:solidFill>
                          <a:latin typeface="Calibri" pitchFamily="34" charset="0"/>
                          <a:ea typeface="+mn-ea"/>
                          <a:cs typeface="+mn-cs"/>
                        </a:rPr>
                        <a:t>Diyetle alınan kalsiyum ve fosfor emilimini artırır</a:t>
                      </a:r>
                    </a:p>
                    <a:p>
                      <a:pPr marL="342900" indent="-342900">
                        <a:buFont typeface="Arial" pitchFamily="34" charset="0"/>
                        <a:buChar char="•"/>
                      </a:pPr>
                      <a:endParaRPr lang="tr-TR" sz="2400" b="0" i="0" u="none" strike="noStrike" kern="1200" baseline="0" dirty="0">
                        <a:solidFill>
                          <a:schemeClr val="dk1"/>
                        </a:solidFill>
                        <a:latin typeface="Calibri" pitchFamily="34" charset="0"/>
                        <a:ea typeface="+mn-ea"/>
                        <a:cs typeface="+mn-cs"/>
                      </a:endParaRPr>
                    </a:p>
                  </a:txBody>
                  <a:tcPr marT="45695" marB="45695"/>
                </a:tc>
                <a:extLst>
                  <a:ext uri="{0D108BD9-81ED-4DB2-BD59-A6C34878D82A}">
                    <a16:rowId xmlns:a16="http://schemas.microsoft.com/office/drawing/2014/main" val="10003"/>
                  </a:ext>
                </a:extLst>
              </a:tr>
            </a:tbl>
          </a:graphicData>
        </a:graphic>
      </p:graphicFrame>
      <p:pic>
        <p:nvPicPr>
          <p:cNvPr id="140307" name="Picture 2">
            <a:extLst>
              <a:ext uri="{FF2B5EF4-FFF2-40B4-BE49-F238E27FC236}">
                <a16:creationId xmlns:a16="http://schemas.microsoft.com/office/drawing/2014/main" id="{A2B27102-D049-C14B-A403-6DC05B751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228601"/>
            <a:ext cx="14954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31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4">
            <a:extLst>
              <a:ext uri="{FF2B5EF4-FFF2-40B4-BE49-F238E27FC236}">
                <a16:creationId xmlns:a16="http://schemas.microsoft.com/office/drawing/2014/main" id="{8185E1FE-3B49-C549-A6A2-FC1A95915E6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C4452E-309A-894D-8985-4611396CA2DA}" type="slidenum">
              <a:rPr lang="en-US" altLang="en-US" sz="1400">
                <a:latin typeface="Times New Roman" panose="02020603050405020304" pitchFamily="18" charset="0"/>
              </a:rPr>
              <a:pPr>
                <a:spcBef>
                  <a:spcPct val="0"/>
                </a:spcBef>
                <a:buFontTx/>
                <a:buNone/>
              </a:pPr>
              <a:t>79</a:t>
            </a:fld>
            <a:endParaRPr lang="en-US" altLang="en-US" sz="1400">
              <a:latin typeface="Times New Roman" panose="02020603050405020304" pitchFamily="18" charset="0"/>
            </a:endParaRPr>
          </a:p>
        </p:txBody>
      </p:sp>
      <p:sp>
        <p:nvSpPr>
          <p:cNvPr id="142338" name="Rectangle 2">
            <a:extLst>
              <a:ext uri="{FF2B5EF4-FFF2-40B4-BE49-F238E27FC236}">
                <a16:creationId xmlns:a16="http://schemas.microsoft.com/office/drawing/2014/main" id="{07456041-1261-CE4B-934C-2D98EC7DC613}"/>
              </a:ext>
            </a:extLst>
          </p:cNvPr>
          <p:cNvSpPr>
            <a:spLocks noGrp="1" noChangeArrowheads="1"/>
          </p:cNvSpPr>
          <p:nvPr>
            <p:ph type="title"/>
          </p:nvPr>
        </p:nvSpPr>
        <p:spPr>
          <a:xfrm>
            <a:off x="1828800" y="228600"/>
            <a:ext cx="6934200" cy="1143000"/>
          </a:xfrm>
        </p:spPr>
        <p:txBody>
          <a:bodyPr/>
          <a:lstStyle/>
          <a:p>
            <a:pPr eaLnBrk="1" hangingPunct="1"/>
            <a:r>
              <a:rPr lang="tr-TR" altLang="en-US" sz="3200" b="1">
                <a:latin typeface="Calibri" panose="020F0502020204030204" pitchFamily="34" charset="0"/>
              </a:rPr>
              <a:t>Endokrin Sistemde Yaşlanma Sürecinde Gerçekleşen Değişiklikler</a:t>
            </a:r>
            <a:endParaRPr lang="en-US" altLang="en-US" sz="3200" b="1">
              <a:latin typeface="Calibri" panose="020F0502020204030204" pitchFamily="34" charset="0"/>
            </a:endParaRPr>
          </a:p>
        </p:txBody>
      </p:sp>
      <p:sp>
        <p:nvSpPr>
          <p:cNvPr id="142339" name="Text Box 3">
            <a:extLst>
              <a:ext uri="{FF2B5EF4-FFF2-40B4-BE49-F238E27FC236}">
                <a16:creationId xmlns:a16="http://schemas.microsoft.com/office/drawing/2014/main" id="{E803BD82-977A-5948-B3B8-22F7C4EC7AE7}"/>
              </a:ext>
            </a:extLst>
          </p:cNvPr>
          <p:cNvSpPr txBox="1">
            <a:spLocks noChangeArrowheads="1"/>
          </p:cNvSpPr>
          <p:nvPr/>
        </p:nvSpPr>
        <p:spPr bwMode="auto">
          <a:xfrm>
            <a:off x="1981200" y="1905001"/>
            <a:ext cx="83820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Clr>
                <a:srgbClr val="0070C0"/>
              </a:buClr>
            </a:pPr>
            <a:r>
              <a:rPr lang="en-US" altLang="en-US" sz="2400">
                <a:latin typeface="Calibri" panose="020F0502020204030204" pitchFamily="34" charset="0"/>
              </a:rPr>
              <a:t>Endo</a:t>
            </a:r>
            <a:r>
              <a:rPr lang="tr-TR" altLang="en-US" sz="2400">
                <a:latin typeface="Calibri" panose="020F0502020204030204" pitchFamily="34" charset="0"/>
              </a:rPr>
              <a:t>krin bezlerin boyutu küçülür</a:t>
            </a:r>
          </a:p>
          <a:p>
            <a:pPr>
              <a:spcBef>
                <a:spcPts val="600"/>
              </a:spcBef>
              <a:buClr>
                <a:srgbClr val="0070C0"/>
              </a:buClr>
            </a:pPr>
            <a:r>
              <a:rPr lang="tr-TR" altLang="en-US" sz="2400">
                <a:latin typeface="Calibri" panose="020F0502020204030204" pitchFamily="34" charset="0"/>
              </a:rPr>
              <a:t>Büyüme hormonu düzeyleri düştüğünden kas kuvveti azalır</a:t>
            </a:r>
            <a:endParaRPr lang="en-US" altLang="en-US" sz="2400">
              <a:latin typeface="Calibri" panose="020F0502020204030204" pitchFamily="34" charset="0"/>
            </a:endParaRPr>
          </a:p>
          <a:p>
            <a:pPr>
              <a:spcBef>
                <a:spcPts val="600"/>
              </a:spcBef>
              <a:buClr>
                <a:srgbClr val="0070C0"/>
              </a:buClr>
            </a:pPr>
            <a:r>
              <a:rPr lang="tr-TR" altLang="en-US" sz="2400">
                <a:latin typeface="Calibri" panose="020F0502020204030204" pitchFamily="34" charset="0"/>
              </a:rPr>
              <a:t>Karaciğer ve kalpte yıkım hızı yavaşladığından ADH düzeyleri artar</a:t>
            </a:r>
          </a:p>
          <a:p>
            <a:pPr>
              <a:spcBef>
                <a:spcPts val="600"/>
              </a:spcBef>
              <a:buClr>
                <a:srgbClr val="0070C0"/>
              </a:buClr>
            </a:pPr>
            <a:r>
              <a:rPr lang="tr-TR" altLang="en-US" sz="2400">
                <a:latin typeface="Calibri" panose="020F0502020204030204" pitchFamily="34" charset="0"/>
              </a:rPr>
              <a:t>K</a:t>
            </a:r>
            <a:r>
              <a:rPr lang="en-US" altLang="en-US" sz="2400">
                <a:latin typeface="Calibri" panose="020F0502020204030204" pitchFamily="34" charset="0"/>
              </a:rPr>
              <a:t>al</a:t>
            </a:r>
            <a:r>
              <a:rPr lang="tr-TR" altLang="en-US" sz="2400">
                <a:latin typeface="Calibri" panose="020F0502020204030204" pitchFamily="34" charset="0"/>
              </a:rPr>
              <a:t>s</a:t>
            </a:r>
            <a:r>
              <a:rPr lang="en-US" altLang="en-US" sz="2400">
                <a:latin typeface="Calibri" panose="020F0502020204030204" pitchFamily="34" charset="0"/>
              </a:rPr>
              <a:t>itonin </a:t>
            </a:r>
            <a:r>
              <a:rPr lang="tr-TR" altLang="en-US" sz="2400">
                <a:latin typeface="Calibri" panose="020F0502020204030204" pitchFamily="34" charset="0"/>
              </a:rPr>
              <a:t>düzeyleri düşer; osteoporoz riskini artırır</a:t>
            </a:r>
          </a:p>
          <a:p>
            <a:pPr>
              <a:spcBef>
                <a:spcPts val="600"/>
              </a:spcBef>
              <a:buClr>
                <a:srgbClr val="0070C0"/>
              </a:buClr>
            </a:pPr>
            <a:r>
              <a:rPr lang="en-US" altLang="en-US" sz="2400">
                <a:latin typeface="Calibri" panose="020F0502020204030204" pitchFamily="34" charset="0"/>
              </a:rPr>
              <a:t>PTH </a:t>
            </a:r>
            <a:r>
              <a:rPr lang="tr-TR" altLang="en-US" sz="2400">
                <a:latin typeface="Calibri" panose="020F0502020204030204" pitchFamily="34" charset="0"/>
              </a:rPr>
              <a:t>düzeylerindeki değişiklik osteoporoz riskini artırır</a:t>
            </a:r>
            <a:r>
              <a:rPr lang="en-US" altLang="en-US" sz="2400">
                <a:latin typeface="Calibri" panose="020F0502020204030204" pitchFamily="34" charset="0"/>
              </a:rPr>
              <a:t>  </a:t>
            </a:r>
            <a:endParaRPr lang="tr-TR" altLang="en-US" sz="2400">
              <a:latin typeface="Calibri" panose="020F0502020204030204" pitchFamily="34" charset="0"/>
            </a:endParaRPr>
          </a:p>
          <a:p>
            <a:pPr>
              <a:spcBef>
                <a:spcPts val="600"/>
              </a:spcBef>
              <a:buClr>
                <a:srgbClr val="0070C0"/>
              </a:buClr>
            </a:pPr>
            <a:r>
              <a:rPr lang="tr-TR" altLang="en-US" sz="2400">
                <a:latin typeface="Calibri" panose="020F0502020204030204" pitchFamily="34" charset="0"/>
              </a:rPr>
              <a:t>İ</a:t>
            </a:r>
            <a:r>
              <a:rPr lang="en-US" altLang="en-US" sz="2400">
                <a:latin typeface="Calibri" panose="020F0502020204030204" pitchFamily="34" charset="0"/>
              </a:rPr>
              <a:t>ns</a:t>
            </a:r>
            <a:r>
              <a:rPr lang="tr-TR" altLang="en-US" sz="2400">
                <a:latin typeface="Calibri" panose="020F0502020204030204" pitchFamily="34" charset="0"/>
              </a:rPr>
              <a:t>ü</a:t>
            </a:r>
            <a:r>
              <a:rPr lang="en-US" altLang="en-US" sz="2400">
                <a:latin typeface="Calibri" panose="020F0502020204030204" pitchFamily="34" charset="0"/>
              </a:rPr>
              <a:t>lin </a:t>
            </a:r>
            <a:r>
              <a:rPr lang="tr-TR" altLang="en-US" sz="2400">
                <a:latin typeface="Calibri" panose="020F0502020204030204" pitchFamily="34" charset="0"/>
              </a:rPr>
              <a:t>direnci gelişebilir</a:t>
            </a:r>
          </a:p>
          <a:p>
            <a:pPr>
              <a:spcBef>
                <a:spcPts val="600"/>
              </a:spcBef>
              <a:buClr>
                <a:srgbClr val="0070C0"/>
              </a:buClr>
            </a:pPr>
            <a:r>
              <a:rPr lang="tr-TR" altLang="en-US" sz="2400">
                <a:latin typeface="Calibri" panose="020F0502020204030204" pitchFamily="34" charset="0"/>
              </a:rPr>
              <a:t>Melatonin salgısı biyolojik saati etkiler</a:t>
            </a:r>
          </a:p>
          <a:p>
            <a:pPr>
              <a:spcBef>
                <a:spcPts val="600"/>
              </a:spcBef>
              <a:buClr>
                <a:srgbClr val="0070C0"/>
              </a:buClr>
            </a:pPr>
            <a:r>
              <a:rPr lang="tr-TR" altLang="en-US" sz="2400">
                <a:latin typeface="Calibri" panose="020F0502020204030204" pitchFamily="34" charset="0"/>
              </a:rPr>
              <a:t>Timosin üretimi düşerek enfeksiyon riskini artırır</a:t>
            </a:r>
          </a:p>
        </p:txBody>
      </p:sp>
      <p:pic>
        <p:nvPicPr>
          <p:cNvPr id="142340" name="Picture 6" descr="http://www.lighthouse.org/images/content/eye-health/aging-lady.jpg">
            <a:extLst>
              <a:ext uri="{FF2B5EF4-FFF2-40B4-BE49-F238E27FC236}">
                <a16:creationId xmlns:a16="http://schemas.microsoft.com/office/drawing/2014/main" id="{72022984-1DAE-1F4A-BA73-E1D5C1D20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152400"/>
            <a:ext cx="14478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393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2">
            <a:extLst>
              <a:ext uri="{FF2B5EF4-FFF2-40B4-BE49-F238E27FC236}">
                <a16:creationId xmlns:a16="http://schemas.microsoft.com/office/drawing/2014/main" id="{FDEFCFBA-842D-484A-BE55-4FD76061B4E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87C428-777D-5345-A440-8D31C890A8A5}" type="slidenum">
              <a:rPr lang="en-US" altLang="en-US" sz="1400">
                <a:latin typeface="Times New Roman" panose="02020603050405020304" pitchFamily="18" charset="0"/>
              </a:rPr>
              <a:pPr>
                <a:spcBef>
                  <a:spcPct val="0"/>
                </a:spcBef>
                <a:buFontTx/>
                <a:buNone/>
              </a:pPr>
              <a:t>8</a:t>
            </a:fld>
            <a:endParaRPr lang="en-US" altLang="en-US" sz="1400">
              <a:latin typeface="Times New Roman" panose="02020603050405020304" pitchFamily="18" charset="0"/>
            </a:endParaRPr>
          </a:p>
        </p:txBody>
      </p:sp>
      <p:sp>
        <p:nvSpPr>
          <p:cNvPr id="149506" name="Text Box 4">
            <a:extLst>
              <a:ext uri="{FF2B5EF4-FFF2-40B4-BE49-F238E27FC236}">
                <a16:creationId xmlns:a16="http://schemas.microsoft.com/office/drawing/2014/main" id="{0ACEDBE0-4205-4943-B34C-9A22D650E99B}"/>
              </a:ext>
            </a:extLst>
          </p:cNvPr>
          <p:cNvSpPr txBox="1">
            <a:spLocks noChangeArrowheads="1"/>
          </p:cNvSpPr>
          <p:nvPr/>
        </p:nvSpPr>
        <p:spPr bwMode="auto">
          <a:xfrm>
            <a:off x="3048000" y="76201"/>
            <a:ext cx="6096000" cy="2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defTabSz="1028700">
              <a:spcBef>
                <a:spcPct val="20000"/>
              </a:spcBef>
              <a:buChar char="•"/>
              <a:defRPr sz="3200">
                <a:solidFill>
                  <a:schemeClr val="tx1"/>
                </a:solidFill>
                <a:latin typeface="Arial" panose="020B0604020202020204" pitchFamily="34" charset="0"/>
              </a:defRPr>
            </a:lvl1pPr>
            <a:lvl2pPr marL="742950" indent="-285750" defTabSz="1028700">
              <a:spcBef>
                <a:spcPct val="20000"/>
              </a:spcBef>
              <a:buChar char="–"/>
              <a:defRPr sz="2800">
                <a:solidFill>
                  <a:schemeClr val="tx1"/>
                </a:solidFill>
                <a:latin typeface="Arial" panose="020B0604020202020204" pitchFamily="34" charset="0"/>
              </a:defRPr>
            </a:lvl2pPr>
            <a:lvl3pPr marL="1143000" indent="-228600" defTabSz="1028700">
              <a:spcBef>
                <a:spcPct val="20000"/>
              </a:spcBef>
              <a:buChar char="•"/>
              <a:defRPr sz="2400">
                <a:solidFill>
                  <a:schemeClr val="tx1"/>
                </a:solidFill>
                <a:latin typeface="Arial" panose="020B0604020202020204" pitchFamily="34" charset="0"/>
              </a:defRPr>
            </a:lvl3pPr>
            <a:lvl4pPr marL="1600200" indent="-228600" defTabSz="1028700">
              <a:spcBef>
                <a:spcPct val="20000"/>
              </a:spcBef>
              <a:buChar char="–"/>
              <a:defRPr sz="2000">
                <a:solidFill>
                  <a:schemeClr val="tx1"/>
                </a:solidFill>
                <a:latin typeface="Arial" panose="020B0604020202020204" pitchFamily="34" charset="0"/>
              </a:defRPr>
            </a:lvl4pPr>
            <a:lvl5pPr marL="2057400" indent="-228600" defTabSz="1028700">
              <a:spcBef>
                <a:spcPct val="20000"/>
              </a:spcBef>
              <a:buChar char="»"/>
              <a:defRPr sz="2000">
                <a:solidFill>
                  <a:schemeClr val="tx1"/>
                </a:solidFill>
                <a:latin typeface="Arial" panose="020B0604020202020204" pitchFamily="34" charset="0"/>
              </a:defRPr>
            </a:lvl5pPr>
            <a:lvl6pPr marL="2514600" indent="-228600" defTabSz="10287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287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287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287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
              <a:t>Copyright </a:t>
            </a:r>
            <a:r>
              <a:rPr lang="en-US" altLang="en-US" sz="800">
                <a:cs typeface="Times New Roman" panose="02020603050405020304" pitchFamily="18" charset="0"/>
              </a:rPr>
              <a:t>© </a:t>
            </a:r>
            <a:r>
              <a:rPr lang="en-US" altLang="en-US" sz="800"/>
              <a:t>The McGraw-Hill Companies, Inc. Permission required for reproduction or display.</a:t>
            </a:r>
          </a:p>
        </p:txBody>
      </p:sp>
      <p:pic>
        <p:nvPicPr>
          <p:cNvPr id="149507" name="Picture 7" descr="shi25707_13_15">
            <a:extLst>
              <a:ext uri="{FF2B5EF4-FFF2-40B4-BE49-F238E27FC236}">
                <a16:creationId xmlns:a16="http://schemas.microsoft.com/office/drawing/2014/main" id="{09FC5A57-F21E-9049-8918-DB81F21AF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027113"/>
            <a:ext cx="86169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AutoShape 8">
            <a:extLst>
              <a:ext uri="{FF2B5EF4-FFF2-40B4-BE49-F238E27FC236}">
                <a16:creationId xmlns:a16="http://schemas.microsoft.com/office/drawing/2014/main" id="{173B7BE1-9B7C-B64A-B0E5-4CD6BDC64F0F}"/>
              </a:ext>
            </a:extLst>
          </p:cNvPr>
          <p:cNvSpPr>
            <a:spLocks noChangeAspect="1" noChangeArrowheads="1" noTextEdit="1"/>
          </p:cNvSpPr>
          <p:nvPr/>
        </p:nvSpPr>
        <p:spPr bwMode="auto">
          <a:xfrm>
            <a:off x="1990725" y="838200"/>
            <a:ext cx="830580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9509" name="Freeform 9">
            <a:extLst>
              <a:ext uri="{FF2B5EF4-FFF2-40B4-BE49-F238E27FC236}">
                <a16:creationId xmlns:a16="http://schemas.microsoft.com/office/drawing/2014/main" id="{955DBFDF-58DD-464B-9920-F24BD4B16899}"/>
              </a:ext>
            </a:extLst>
          </p:cNvPr>
          <p:cNvSpPr>
            <a:spLocks/>
          </p:cNvSpPr>
          <p:nvPr/>
        </p:nvSpPr>
        <p:spPr bwMode="auto">
          <a:xfrm>
            <a:off x="5689601" y="2746376"/>
            <a:ext cx="98425" cy="98425"/>
          </a:xfrm>
          <a:custGeom>
            <a:avLst/>
            <a:gdLst>
              <a:gd name="T0" fmla="*/ 2147483646 w 62"/>
              <a:gd name="T1" fmla="*/ 0 h 62"/>
              <a:gd name="T2" fmla="*/ 2147483646 w 62"/>
              <a:gd name="T3" fmla="*/ 0 h 62"/>
              <a:gd name="T4" fmla="*/ 2147483646 w 62"/>
              <a:gd name="T5" fmla="*/ 2147483646 h 62"/>
              <a:gd name="T6" fmla="*/ 2147483646 w 62"/>
              <a:gd name="T7" fmla="*/ 2147483646 h 62"/>
              <a:gd name="T8" fmla="*/ 2147483646 w 62"/>
              <a:gd name="T9" fmla="*/ 2147483646 h 62"/>
              <a:gd name="T10" fmla="*/ 2147483646 w 62"/>
              <a:gd name="T11" fmla="*/ 2147483646 h 62"/>
              <a:gd name="T12" fmla="*/ 2147483646 w 62"/>
              <a:gd name="T13" fmla="*/ 2147483646 h 62"/>
              <a:gd name="T14" fmla="*/ 2147483646 w 62"/>
              <a:gd name="T15" fmla="*/ 2147483646 h 62"/>
              <a:gd name="T16" fmla="*/ 2147483646 w 62"/>
              <a:gd name="T17" fmla="*/ 2147483646 h 62"/>
              <a:gd name="T18" fmla="*/ 0 w 62"/>
              <a:gd name="T19" fmla="*/ 2147483646 h 62"/>
              <a:gd name="T20" fmla="*/ 0 w 62"/>
              <a:gd name="T21" fmla="*/ 2147483646 h 62"/>
              <a:gd name="T22" fmla="*/ 2147483646 w 62"/>
              <a:gd name="T23" fmla="*/ 2147483646 h 62"/>
              <a:gd name="T24" fmla="*/ 2147483646 w 62"/>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2"/>
              <a:gd name="T41" fmla="*/ 62 w 6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2">
                <a:moveTo>
                  <a:pt x="26" y="0"/>
                </a:moveTo>
                <a:lnTo>
                  <a:pt x="36" y="0"/>
                </a:lnTo>
                <a:lnTo>
                  <a:pt x="36" y="26"/>
                </a:lnTo>
                <a:lnTo>
                  <a:pt x="62" y="26"/>
                </a:lnTo>
                <a:lnTo>
                  <a:pt x="62" y="36"/>
                </a:lnTo>
                <a:lnTo>
                  <a:pt x="36" y="36"/>
                </a:lnTo>
                <a:lnTo>
                  <a:pt x="36" y="62"/>
                </a:lnTo>
                <a:lnTo>
                  <a:pt x="26" y="62"/>
                </a:lnTo>
                <a:lnTo>
                  <a:pt x="26" y="36"/>
                </a:lnTo>
                <a:lnTo>
                  <a:pt x="0" y="36"/>
                </a:lnTo>
                <a:lnTo>
                  <a:pt x="0" y="26"/>
                </a:lnTo>
                <a:lnTo>
                  <a:pt x="26" y="26"/>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510" name="Freeform 10">
            <a:extLst>
              <a:ext uri="{FF2B5EF4-FFF2-40B4-BE49-F238E27FC236}">
                <a16:creationId xmlns:a16="http://schemas.microsoft.com/office/drawing/2014/main" id="{A0613CA3-4AF9-9044-8044-70970D2EE393}"/>
              </a:ext>
            </a:extLst>
          </p:cNvPr>
          <p:cNvSpPr>
            <a:spLocks/>
          </p:cNvSpPr>
          <p:nvPr/>
        </p:nvSpPr>
        <p:spPr bwMode="auto">
          <a:xfrm>
            <a:off x="4357689" y="2746376"/>
            <a:ext cx="98425" cy="98425"/>
          </a:xfrm>
          <a:custGeom>
            <a:avLst/>
            <a:gdLst>
              <a:gd name="T0" fmla="*/ 2147483646 w 62"/>
              <a:gd name="T1" fmla="*/ 0 h 62"/>
              <a:gd name="T2" fmla="*/ 2147483646 w 62"/>
              <a:gd name="T3" fmla="*/ 0 h 62"/>
              <a:gd name="T4" fmla="*/ 2147483646 w 62"/>
              <a:gd name="T5" fmla="*/ 2147483646 h 62"/>
              <a:gd name="T6" fmla="*/ 2147483646 w 62"/>
              <a:gd name="T7" fmla="*/ 2147483646 h 62"/>
              <a:gd name="T8" fmla="*/ 2147483646 w 62"/>
              <a:gd name="T9" fmla="*/ 2147483646 h 62"/>
              <a:gd name="T10" fmla="*/ 2147483646 w 62"/>
              <a:gd name="T11" fmla="*/ 2147483646 h 62"/>
              <a:gd name="T12" fmla="*/ 2147483646 w 62"/>
              <a:gd name="T13" fmla="*/ 2147483646 h 62"/>
              <a:gd name="T14" fmla="*/ 2147483646 w 62"/>
              <a:gd name="T15" fmla="*/ 2147483646 h 62"/>
              <a:gd name="T16" fmla="*/ 2147483646 w 62"/>
              <a:gd name="T17" fmla="*/ 2147483646 h 62"/>
              <a:gd name="T18" fmla="*/ 0 w 62"/>
              <a:gd name="T19" fmla="*/ 2147483646 h 62"/>
              <a:gd name="T20" fmla="*/ 0 w 62"/>
              <a:gd name="T21" fmla="*/ 2147483646 h 62"/>
              <a:gd name="T22" fmla="*/ 2147483646 w 62"/>
              <a:gd name="T23" fmla="*/ 2147483646 h 62"/>
              <a:gd name="T24" fmla="*/ 2147483646 w 62"/>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2"/>
              <a:gd name="T41" fmla="*/ 62 w 6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2">
                <a:moveTo>
                  <a:pt x="27" y="0"/>
                </a:moveTo>
                <a:lnTo>
                  <a:pt x="36" y="0"/>
                </a:lnTo>
                <a:lnTo>
                  <a:pt x="36" y="26"/>
                </a:lnTo>
                <a:lnTo>
                  <a:pt x="62" y="26"/>
                </a:lnTo>
                <a:lnTo>
                  <a:pt x="62" y="36"/>
                </a:lnTo>
                <a:lnTo>
                  <a:pt x="36" y="36"/>
                </a:lnTo>
                <a:lnTo>
                  <a:pt x="36" y="62"/>
                </a:lnTo>
                <a:lnTo>
                  <a:pt x="27" y="62"/>
                </a:lnTo>
                <a:lnTo>
                  <a:pt x="27" y="36"/>
                </a:lnTo>
                <a:lnTo>
                  <a:pt x="0" y="36"/>
                </a:lnTo>
                <a:lnTo>
                  <a:pt x="0" y="26"/>
                </a:lnTo>
                <a:lnTo>
                  <a:pt x="27" y="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511" name="Freeform 11">
            <a:extLst>
              <a:ext uri="{FF2B5EF4-FFF2-40B4-BE49-F238E27FC236}">
                <a16:creationId xmlns:a16="http://schemas.microsoft.com/office/drawing/2014/main" id="{33AEE3D0-E2D7-1D47-A38B-0A4647A1478D}"/>
              </a:ext>
            </a:extLst>
          </p:cNvPr>
          <p:cNvSpPr>
            <a:spLocks/>
          </p:cNvSpPr>
          <p:nvPr/>
        </p:nvSpPr>
        <p:spPr bwMode="auto">
          <a:xfrm>
            <a:off x="6851651" y="2746376"/>
            <a:ext cx="98425" cy="98425"/>
          </a:xfrm>
          <a:custGeom>
            <a:avLst/>
            <a:gdLst>
              <a:gd name="T0" fmla="*/ 2147483646 w 62"/>
              <a:gd name="T1" fmla="*/ 0 h 62"/>
              <a:gd name="T2" fmla="*/ 2147483646 w 62"/>
              <a:gd name="T3" fmla="*/ 0 h 62"/>
              <a:gd name="T4" fmla="*/ 2147483646 w 62"/>
              <a:gd name="T5" fmla="*/ 2147483646 h 62"/>
              <a:gd name="T6" fmla="*/ 2147483646 w 62"/>
              <a:gd name="T7" fmla="*/ 2147483646 h 62"/>
              <a:gd name="T8" fmla="*/ 2147483646 w 62"/>
              <a:gd name="T9" fmla="*/ 2147483646 h 62"/>
              <a:gd name="T10" fmla="*/ 2147483646 w 62"/>
              <a:gd name="T11" fmla="*/ 2147483646 h 62"/>
              <a:gd name="T12" fmla="*/ 2147483646 w 62"/>
              <a:gd name="T13" fmla="*/ 2147483646 h 62"/>
              <a:gd name="T14" fmla="*/ 2147483646 w 62"/>
              <a:gd name="T15" fmla="*/ 2147483646 h 62"/>
              <a:gd name="T16" fmla="*/ 2147483646 w 62"/>
              <a:gd name="T17" fmla="*/ 2147483646 h 62"/>
              <a:gd name="T18" fmla="*/ 0 w 62"/>
              <a:gd name="T19" fmla="*/ 2147483646 h 62"/>
              <a:gd name="T20" fmla="*/ 0 w 62"/>
              <a:gd name="T21" fmla="*/ 2147483646 h 62"/>
              <a:gd name="T22" fmla="*/ 2147483646 w 62"/>
              <a:gd name="T23" fmla="*/ 2147483646 h 62"/>
              <a:gd name="T24" fmla="*/ 2147483646 w 62"/>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2"/>
              <a:gd name="T41" fmla="*/ 62 w 6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2">
                <a:moveTo>
                  <a:pt x="26" y="0"/>
                </a:moveTo>
                <a:lnTo>
                  <a:pt x="35" y="0"/>
                </a:lnTo>
                <a:lnTo>
                  <a:pt x="35" y="26"/>
                </a:lnTo>
                <a:lnTo>
                  <a:pt x="62" y="26"/>
                </a:lnTo>
                <a:lnTo>
                  <a:pt x="62" y="36"/>
                </a:lnTo>
                <a:lnTo>
                  <a:pt x="35" y="36"/>
                </a:lnTo>
                <a:lnTo>
                  <a:pt x="35" y="62"/>
                </a:lnTo>
                <a:lnTo>
                  <a:pt x="26" y="62"/>
                </a:lnTo>
                <a:lnTo>
                  <a:pt x="26" y="36"/>
                </a:lnTo>
                <a:lnTo>
                  <a:pt x="0" y="36"/>
                </a:lnTo>
                <a:lnTo>
                  <a:pt x="0" y="26"/>
                </a:lnTo>
                <a:lnTo>
                  <a:pt x="26" y="26"/>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512" name="Freeform 12">
            <a:extLst>
              <a:ext uri="{FF2B5EF4-FFF2-40B4-BE49-F238E27FC236}">
                <a16:creationId xmlns:a16="http://schemas.microsoft.com/office/drawing/2014/main" id="{2FE615C7-4A43-AE4C-99BB-42A28E991572}"/>
              </a:ext>
            </a:extLst>
          </p:cNvPr>
          <p:cNvSpPr>
            <a:spLocks/>
          </p:cNvSpPr>
          <p:nvPr/>
        </p:nvSpPr>
        <p:spPr bwMode="auto">
          <a:xfrm>
            <a:off x="8483601" y="2746376"/>
            <a:ext cx="100013" cy="98425"/>
          </a:xfrm>
          <a:custGeom>
            <a:avLst/>
            <a:gdLst>
              <a:gd name="T0" fmla="*/ 2147483646 w 63"/>
              <a:gd name="T1" fmla="*/ 0 h 62"/>
              <a:gd name="T2" fmla="*/ 2147483646 w 63"/>
              <a:gd name="T3" fmla="*/ 0 h 62"/>
              <a:gd name="T4" fmla="*/ 2147483646 w 63"/>
              <a:gd name="T5" fmla="*/ 2147483646 h 62"/>
              <a:gd name="T6" fmla="*/ 2147483646 w 63"/>
              <a:gd name="T7" fmla="*/ 2147483646 h 62"/>
              <a:gd name="T8" fmla="*/ 2147483646 w 63"/>
              <a:gd name="T9" fmla="*/ 2147483646 h 62"/>
              <a:gd name="T10" fmla="*/ 2147483646 w 63"/>
              <a:gd name="T11" fmla="*/ 2147483646 h 62"/>
              <a:gd name="T12" fmla="*/ 2147483646 w 63"/>
              <a:gd name="T13" fmla="*/ 2147483646 h 62"/>
              <a:gd name="T14" fmla="*/ 2147483646 w 63"/>
              <a:gd name="T15" fmla="*/ 2147483646 h 62"/>
              <a:gd name="T16" fmla="*/ 2147483646 w 63"/>
              <a:gd name="T17" fmla="*/ 2147483646 h 62"/>
              <a:gd name="T18" fmla="*/ 0 w 63"/>
              <a:gd name="T19" fmla="*/ 2147483646 h 62"/>
              <a:gd name="T20" fmla="*/ 0 w 63"/>
              <a:gd name="T21" fmla="*/ 2147483646 h 62"/>
              <a:gd name="T22" fmla="*/ 2147483646 w 63"/>
              <a:gd name="T23" fmla="*/ 2147483646 h 62"/>
              <a:gd name="T24" fmla="*/ 2147483646 w 63"/>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2"/>
              <a:gd name="T41" fmla="*/ 63 w 6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2">
                <a:moveTo>
                  <a:pt x="27" y="0"/>
                </a:moveTo>
                <a:lnTo>
                  <a:pt x="34" y="0"/>
                </a:lnTo>
                <a:lnTo>
                  <a:pt x="34" y="26"/>
                </a:lnTo>
                <a:lnTo>
                  <a:pt x="63" y="26"/>
                </a:lnTo>
                <a:lnTo>
                  <a:pt x="63" y="36"/>
                </a:lnTo>
                <a:lnTo>
                  <a:pt x="34" y="36"/>
                </a:lnTo>
                <a:lnTo>
                  <a:pt x="34" y="62"/>
                </a:lnTo>
                <a:lnTo>
                  <a:pt x="27" y="62"/>
                </a:lnTo>
                <a:lnTo>
                  <a:pt x="27" y="36"/>
                </a:lnTo>
                <a:lnTo>
                  <a:pt x="0" y="36"/>
                </a:lnTo>
                <a:lnTo>
                  <a:pt x="0" y="26"/>
                </a:lnTo>
                <a:lnTo>
                  <a:pt x="27" y="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513" name="Freeform 13">
            <a:extLst>
              <a:ext uri="{FF2B5EF4-FFF2-40B4-BE49-F238E27FC236}">
                <a16:creationId xmlns:a16="http://schemas.microsoft.com/office/drawing/2014/main" id="{D4C390F4-8D95-0346-A860-8D39B31A7769}"/>
              </a:ext>
            </a:extLst>
          </p:cNvPr>
          <p:cNvSpPr>
            <a:spLocks/>
          </p:cNvSpPr>
          <p:nvPr/>
        </p:nvSpPr>
        <p:spPr bwMode="auto">
          <a:xfrm>
            <a:off x="9374189" y="2746376"/>
            <a:ext cx="98425" cy="98425"/>
          </a:xfrm>
          <a:custGeom>
            <a:avLst/>
            <a:gdLst>
              <a:gd name="T0" fmla="*/ 2147483646 w 62"/>
              <a:gd name="T1" fmla="*/ 0 h 62"/>
              <a:gd name="T2" fmla="*/ 2147483646 w 62"/>
              <a:gd name="T3" fmla="*/ 0 h 62"/>
              <a:gd name="T4" fmla="*/ 2147483646 w 62"/>
              <a:gd name="T5" fmla="*/ 2147483646 h 62"/>
              <a:gd name="T6" fmla="*/ 2147483646 w 62"/>
              <a:gd name="T7" fmla="*/ 2147483646 h 62"/>
              <a:gd name="T8" fmla="*/ 2147483646 w 62"/>
              <a:gd name="T9" fmla="*/ 2147483646 h 62"/>
              <a:gd name="T10" fmla="*/ 2147483646 w 62"/>
              <a:gd name="T11" fmla="*/ 2147483646 h 62"/>
              <a:gd name="T12" fmla="*/ 2147483646 w 62"/>
              <a:gd name="T13" fmla="*/ 2147483646 h 62"/>
              <a:gd name="T14" fmla="*/ 2147483646 w 62"/>
              <a:gd name="T15" fmla="*/ 2147483646 h 62"/>
              <a:gd name="T16" fmla="*/ 2147483646 w 62"/>
              <a:gd name="T17" fmla="*/ 2147483646 h 62"/>
              <a:gd name="T18" fmla="*/ 0 w 62"/>
              <a:gd name="T19" fmla="*/ 2147483646 h 62"/>
              <a:gd name="T20" fmla="*/ 0 w 62"/>
              <a:gd name="T21" fmla="*/ 2147483646 h 62"/>
              <a:gd name="T22" fmla="*/ 2147483646 w 62"/>
              <a:gd name="T23" fmla="*/ 2147483646 h 62"/>
              <a:gd name="T24" fmla="*/ 2147483646 w 62"/>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2"/>
              <a:gd name="T41" fmla="*/ 62 w 6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2">
                <a:moveTo>
                  <a:pt x="26" y="0"/>
                </a:moveTo>
                <a:lnTo>
                  <a:pt x="36" y="0"/>
                </a:lnTo>
                <a:lnTo>
                  <a:pt x="36" y="26"/>
                </a:lnTo>
                <a:lnTo>
                  <a:pt x="62" y="26"/>
                </a:lnTo>
                <a:lnTo>
                  <a:pt x="62" y="36"/>
                </a:lnTo>
                <a:lnTo>
                  <a:pt x="36" y="36"/>
                </a:lnTo>
                <a:lnTo>
                  <a:pt x="36" y="62"/>
                </a:lnTo>
                <a:lnTo>
                  <a:pt x="26" y="62"/>
                </a:lnTo>
                <a:lnTo>
                  <a:pt x="26" y="36"/>
                </a:lnTo>
                <a:lnTo>
                  <a:pt x="0" y="36"/>
                </a:lnTo>
                <a:lnTo>
                  <a:pt x="0" y="26"/>
                </a:lnTo>
                <a:lnTo>
                  <a:pt x="26" y="26"/>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514" name="Freeform 14">
            <a:extLst>
              <a:ext uri="{FF2B5EF4-FFF2-40B4-BE49-F238E27FC236}">
                <a16:creationId xmlns:a16="http://schemas.microsoft.com/office/drawing/2014/main" id="{FC4ECE24-CD6A-3544-B3EF-C4A82872358F}"/>
              </a:ext>
            </a:extLst>
          </p:cNvPr>
          <p:cNvSpPr>
            <a:spLocks/>
          </p:cNvSpPr>
          <p:nvPr/>
        </p:nvSpPr>
        <p:spPr bwMode="auto">
          <a:xfrm>
            <a:off x="2628901" y="2746376"/>
            <a:ext cx="100013" cy="98425"/>
          </a:xfrm>
          <a:custGeom>
            <a:avLst/>
            <a:gdLst>
              <a:gd name="T0" fmla="*/ 2147483646 w 63"/>
              <a:gd name="T1" fmla="*/ 0 h 62"/>
              <a:gd name="T2" fmla="*/ 2147483646 w 63"/>
              <a:gd name="T3" fmla="*/ 0 h 62"/>
              <a:gd name="T4" fmla="*/ 2147483646 w 63"/>
              <a:gd name="T5" fmla="*/ 2147483646 h 62"/>
              <a:gd name="T6" fmla="*/ 2147483646 w 63"/>
              <a:gd name="T7" fmla="*/ 2147483646 h 62"/>
              <a:gd name="T8" fmla="*/ 2147483646 w 63"/>
              <a:gd name="T9" fmla="*/ 2147483646 h 62"/>
              <a:gd name="T10" fmla="*/ 2147483646 w 63"/>
              <a:gd name="T11" fmla="*/ 2147483646 h 62"/>
              <a:gd name="T12" fmla="*/ 2147483646 w 63"/>
              <a:gd name="T13" fmla="*/ 2147483646 h 62"/>
              <a:gd name="T14" fmla="*/ 2147483646 w 63"/>
              <a:gd name="T15" fmla="*/ 2147483646 h 62"/>
              <a:gd name="T16" fmla="*/ 2147483646 w 63"/>
              <a:gd name="T17" fmla="*/ 2147483646 h 62"/>
              <a:gd name="T18" fmla="*/ 0 w 63"/>
              <a:gd name="T19" fmla="*/ 2147483646 h 62"/>
              <a:gd name="T20" fmla="*/ 0 w 63"/>
              <a:gd name="T21" fmla="*/ 2147483646 h 62"/>
              <a:gd name="T22" fmla="*/ 2147483646 w 63"/>
              <a:gd name="T23" fmla="*/ 2147483646 h 62"/>
              <a:gd name="T24" fmla="*/ 2147483646 w 63"/>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2"/>
              <a:gd name="T41" fmla="*/ 63 w 6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2">
                <a:moveTo>
                  <a:pt x="27" y="0"/>
                </a:moveTo>
                <a:lnTo>
                  <a:pt x="36" y="0"/>
                </a:lnTo>
                <a:lnTo>
                  <a:pt x="36" y="26"/>
                </a:lnTo>
                <a:lnTo>
                  <a:pt x="63" y="26"/>
                </a:lnTo>
                <a:lnTo>
                  <a:pt x="63" y="36"/>
                </a:lnTo>
                <a:lnTo>
                  <a:pt x="36" y="36"/>
                </a:lnTo>
                <a:lnTo>
                  <a:pt x="36" y="62"/>
                </a:lnTo>
                <a:lnTo>
                  <a:pt x="27" y="62"/>
                </a:lnTo>
                <a:lnTo>
                  <a:pt x="27" y="36"/>
                </a:lnTo>
                <a:lnTo>
                  <a:pt x="0" y="36"/>
                </a:lnTo>
                <a:lnTo>
                  <a:pt x="0" y="26"/>
                </a:lnTo>
                <a:lnTo>
                  <a:pt x="27" y="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515" name="Rectangle 15">
            <a:extLst>
              <a:ext uri="{FF2B5EF4-FFF2-40B4-BE49-F238E27FC236}">
                <a16:creationId xmlns:a16="http://schemas.microsoft.com/office/drawing/2014/main" id="{CD3A8592-7D81-B442-9F18-9AF07AEFFFB1}"/>
              </a:ext>
            </a:extLst>
          </p:cNvPr>
          <p:cNvSpPr>
            <a:spLocks noChangeArrowheads="1"/>
          </p:cNvSpPr>
          <p:nvPr/>
        </p:nvSpPr>
        <p:spPr bwMode="auto">
          <a:xfrm>
            <a:off x="5872163" y="4930775"/>
            <a:ext cx="440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rPr>
              <a:t>T</a:t>
            </a:r>
            <a:r>
              <a:rPr lang="tr-TR" altLang="en-US" sz="1400">
                <a:solidFill>
                  <a:srgbClr val="000000"/>
                </a:solidFill>
              </a:rPr>
              <a:t>i</a:t>
            </a:r>
            <a:r>
              <a:rPr lang="en-US" altLang="en-US" sz="1400">
                <a:solidFill>
                  <a:srgbClr val="000000"/>
                </a:solidFill>
              </a:rPr>
              <a:t>roid</a:t>
            </a:r>
            <a:endParaRPr lang="en-US" altLang="en-US" sz="1400"/>
          </a:p>
        </p:txBody>
      </p:sp>
      <p:sp>
        <p:nvSpPr>
          <p:cNvPr id="149516" name="Rectangle 16">
            <a:extLst>
              <a:ext uri="{FF2B5EF4-FFF2-40B4-BE49-F238E27FC236}">
                <a16:creationId xmlns:a16="http://schemas.microsoft.com/office/drawing/2014/main" id="{812185D4-3467-514D-8C92-1B6B1D8357C7}"/>
              </a:ext>
            </a:extLst>
          </p:cNvPr>
          <p:cNvSpPr>
            <a:spLocks noChangeArrowheads="1"/>
          </p:cNvSpPr>
          <p:nvPr/>
        </p:nvSpPr>
        <p:spPr bwMode="auto">
          <a:xfrm>
            <a:off x="4624388" y="4930776"/>
            <a:ext cx="557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000000"/>
                </a:solidFill>
              </a:rPr>
              <a:t>M</a:t>
            </a:r>
            <a:r>
              <a:rPr lang="tr-TR" altLang="en-US" sz="1400">
                <a:solidFill>
                  <a:srgbClr val="000000"/>
                </a:solidFill>
              </a:rPr>
              <a:t>eme </a:t>
            </a:r>
          </a:p>
          <a:p>
            <a:pPr algn="ctr" eaLnBrk="1" hangingPunct="1">
              <a:spcBef>
                <a:spcPct val="0"/>
              </a:spcBef>
              <a:buFontTx/>
              <a:buNone/>
            </a:pPr>
            <a:r>
              <a:rPr lang="tr-TR" altLang="en-US" sz="1400">
                <a:solidFill>
                  <a:srgbClr val="000000"/>
                </a:solidFill>
              </a:rPr>
              <a:t>bezi</a:t>
            </a:r>
            <a:endParaRPr lang="en-US" altLang="en-US" sz="1400"/>
          </a:p>
        </p:txBody>
      </p:sp>
      <p:sp>
        <p:nvSpPr>
          <p:cNvPr id="149517" name="Rectangle 17">
            <a:extLst>
              <a:ext uri="{FF2B5EF4-FFF2-40B4-BE49-F238E27FC236}">
                <a16:creationId xmlns:a16="http://schemas.microsoft.com/office/drawing/2014/main" id="{A2CBD30D-059B-2249-9E3A-131B60FA4FF0}"/>
              </a:ext>
            </a:extLst>
          </p:cNvPr>
          <p:cNvSpPr>
            <a:spLocks noChangeArrowheads="1"/>
          </p:cNvSpPr>
          <p:nvPr/>
        </p:nvSpPr>
        <p:spPr bwMode="auto">
          <a:xfrm>
            <a:off x="8305800" y="4930775"/>
            <a:ext cx="4802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Ov</a:t>
            </a:r>
            <a:r>
              <a:rPr lang="tr-TR" altLang="en-US" sz="1400"/>
              <a:t>er</a:t>
            </a:r>
            <a:endParaRPr lang="en-US" altLang="en-US" sz="1400"/>
          </a:p>
        </p:txBody>
      </p:sp>
      <p:sp>
        <p:nvSpPr>
          <p:cNvPr id="149518" name="Rectangle 19">
            <a:extLst>
              <a:ext uri="{FF2B5EF4-FFF2-40B4-BE49-F238E27FC236}">
                <a16:creationId xmlns:a16="http://schemas.microsoft.com/office/drawing/2014/main" id="{54E8A3DC-2FCE-E048-8BCF-3F9438A88F83}"/>
              </a:ext>
            </a:extLst>
          </p:cNvPr>
          <p:cNvSpPr>
            <a:spLocks noChangeArrowheads="1"/>
          </p:cNvSpPr>
          <p:nvPr/>
        </p:nvSpPr>
        <p:spPr bwMode="auto">
          <a:xfrm>
            <a:off x="9067801" y="4930775"/>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1400"/>
              <a:t>T</a:t>
            </a:r>
            <a:r>
              <a:rPr lang="en-US" altLang="en-US" sz="1400"/>
              <a:t>estis</a:t>
            </a:r>
          </a:p>
        </p:txBody>
      </p:sp>
      <p:sp>
        <p:nvSpPr>
          <p:cNvPr id="149519" name="Rectangle 20">
            <a:extLst>
              <a:ext uri="{FF2B5EF4-FFF2-40B4-BE49-F238E27FC236}">
                <a16:creationId xmlns:a16="http://schemas.microsoft.com/office/drawing/2014/main" id="{99F3135E-6F50-8C40-B848-0FBC96BE5CFB}"/>
              </a:ext>
            </a:extLst>
          </p:cNvPr>
          <p:cNvSpPr>
            <a:spLocks noChangeArrowheads="1"/>
          </p:cNvSpPr>
          <p:nvPr/>
        </p:nvSpPr>
        <p:spPr bwMode="auto">
          <a:xfrm>
            <a:off x="2057400" y="4930775"/>
            <a:ext cx="498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1400"/>
              <a:t>Kemik</a:t>
            </a:r>
          </a:p>
        </p:txBody>
      </p:sp>
      <p:sp>
        <p:nvSpPr>
          <p:cNvPr id="149520" name="Rectangle 21">
            <a:extLst>
              <a:ext uri="{FF2B5EF4-FFF2-40B4-BE49-F238E27FC236}">
                <a16:creationId xmlns:a16="http://schemas.microsoft.com/office/drawing/2014/main" id="{D191317C-1D5B-AD47-95FA-DCA2670D922A}"/>
              </a:ext>
            </a:extLst>
          </p:cNvPr>
          <p:cNvSpPr>
            <a:spLocks noChangeArrowheads="1"/>
          </p:cNvSpPr>
          <p:nvPr/>
        </p:nvSpPr>
        <p:spPr bwMode="auto">
          <a:xfrm>
            <a:off x="2725738" y="4930775"/>
            <a:ext cx="3093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1400">
                <a:solidFill>
                  <a:srgbClr val="000000"/>
                </a:solidFill>
              </a:rPr>
              <a:t>Kas</a:t>
            </a:r>
            <a:endParaRPr lang="en-US" altLang="en-US"/>
          </a:p>
        </p:txBody>
      </p:sp>
      <p:sp>
        <p:nvSpPr>
          <p:cNvPr id="149521" name="Rectangle 22">
            <a:extLst>
              <a:ext uri="{FF2B5EF4-FFF2-40B4-BE49-F238E27FC236}">
                <a16:creationId xmlns:a16="http://schemas.microsoft.com/office/drawing/2014/main" id="{8859955C-510F-F149-AC20-E059D2314619}"/>
              </a:ext>
            </a:extLst>
          </p:cNvPr>
          <p:cNvSpPr>
            <a:spLocks noChangeArrowheads="1"/>
          </p:cNvSpPr>
          <p:nvPr/>
        </p:nvSpPr>
        <p:spPr bwMode="auto">
          <a:xfrm>
            <a:off x="5065713" y="2790825"/>
            <a:ext cx="1079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2400">
              <a:latin typeface="Times New Roman" panose="02020603050405020304" pitchFamily="18" charset="0"/>
            </a:endParaRPr>
          </a:p>
        </p:txBody>
      </p:sp>
      <p:sp>
        <p:nvSpPr>
          <p:cNvPr id="149522" name="Rectangle 23">
            <a:extLst>
              <a:ext uri="{FF2B5EF4-FFF2-40B4-BE49-F238E27FC236}">
                <a16:creationId xmlns:a16="http://schemas.microsoft.com/office/drawing/2014/main" id="{9B45EFA8-10BC-574A-ABF0-6DF53BD913AE}"/>
              </a:ext>
            </a:extLst>
          </p:cNvPr>
          <p:cNvSpPr>
            <a:spLocks noChangeArrowheads="1"/>
          </p:cNvSpPr>
          <p:nvPr/>
        </p:nvSpPr>
        <p:spPr bwMode="auto">
          <a:xfrm>
            <a:off x="3238501" y="2790825"/>
            <a:ext cx="1111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en-US" sz="2400">
              <a:latin typeface="Times New Roman" panose="02020603050405020304" pitchFamily="18" charset="0"/>
            </a:endParaRPr>
          </a:p>
        </p:txBody>
      </p:sp>
      <p:sp>
        <p:nvSpPr>
          <p:cNvPr id="149523" name="Rectangle 24">
            <a:extLst>
              <a:ext uri="{FF2B5EF4-FFF2-40B4-BE49-F238E27FC236}">
                <a16:creationId xmlns:a16="http://schemas.microsoft.com/office/drawing/2014/main" id="{C1E4B2FD-C4A5-A340-A3F9-617F8CBD17C0}"/>
              </a:ext>
            </a:extLst>
          </p:cNvPr>
          <p:cNvSpPr>
            <a:spLocks noChangeArrowheads="1"/>
          </p:cNvSpPr>
          <p:nvPr/>
        </p:nvSpPr>
        <p:spPr bwMode="auto">
          <a:xfrm>
            <a:off x="3962401" y="2033589"/>
            <a:ext cx="35586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2800">
                <a:solidFill>
                  <a:srgbClr val="000000"/>
                </a:solidFill>
              </a:rPr>
              <a:t>Ön Hipofiz Hormonları</a:t>
            </a:r>
            <a:endParaRPr lang="en-US" altLang="en-US" sz="2800">
              <a:solidFill>
                <a:srgbClr val="000000"/>
              </a:solidFill>
            </a:endParaRPr>
          </a:p>
        </p:txBody>
      </p:sp>
      <p:sp>
        <p:nvSpPr>
          <p:cNvPr id="149524" name="Rectangle 26">
            <a:extLst>
              <a:ext uri="{FF2B5EF4-FFF2-40B4-BE49-F238E27FC236}">
                <a16:creationId xmlns:a16="http://schemas.microsoft.com/office/drawing/2014/main" id="{584A5303-59CB-4D44-9DCB-62C68EC2406C}"/>
              </a:ext>
            </a:extLst>
          </p:cNvPr>
          <p:cNvSpPr>
            <a:spLocks noChangeArrowheads="1"/>
          </p:cNvSpPr>
          <p:nvPr/>
        </p:nvSpPr>
        <p:spPr bwMode="auto">
          <a:xfrm>
            <a:off x="3962401" y="457201"/>
            <a:ext cx="38808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en-US" sz="2800">
                <a:solidFill>
                  <a:srgbClr val="000000"/>
                </a:solidFill>
              </a:rPr>
              <a:t>Hipotalamus Hormonları</a:t>
            </a:r>
            <a:endParaRPr lang="en-US" altLang="en-US" sz="5400"/>
          </a:p>
        </p:txBody>
      </p:sp>
      <p:sp>
        <p:nvSpPr>
          <p:cNvPr id="149525" name="Freeform 27">
            <a:extLst>
              <a:ext uri="{FF2B5EF4-FFF2-40B4-BE49-F238E27FC236}">
                <a16:creationId xmlns:a16="http://schemas.microsoft.com/office/drawing/2014/main" id="{93890F55-4E86-D84A-924A-B4817964F345}"/>
              </a:ext>
            </a:extLst>
          </p:cNvPr>
          <p:cNvSpPr>
            <a:spLocks/>
          </p:cNvSpPr>
          <p:nvPr/>
        </p:nvSpPr>
        <p:spPr bwMode="auto">
          <a:xfrm>
            <a:off x="1993900" y="4000501"/>
            <a:ext cx="1955800" cy="258763"/>
          </a:xfrm>
          <a:custGeom>
            <a:avLst/>
            <a:gdLst>
              <a:gd name="T0" fmla="*/ 2147483646 w 1232"/>
              <a:gd name="T1" fmla="*/ 2147483646 h 163"/>
              <a:gd name="T2" fmla="*/ 2147483646 w 1232"/>
              <a:gd name="T3" fmla="*/ 0 h 163"/>
              <a:gd name="T4" fmla="*/ 0 w 1232"/>
              <a:gd name="T5" fmla="*/ 0 h 163"/>
              <a:gd name="T6" fmla="*/ 0 w 1232"/>
              <a:gd name="T7" fmla="*/ 2147483646 h 163"/>
              <a:gd name="T8" fmla="*/ 0 60000 65536"/>
              <a:gd name="T9" fmla="*/ 0 60000 65536"/>
              <a:gd name="T10" fmla="*/ 0 60000 65536"/>
              <a:gd name="T11" fmla="*/ 0 60000 65536"/>
              <a:gd name="T12" fmla="*/ 0 w 1232"/>
              <a:gd name="T13" fmla="*/ 0 h 163"/>
              <a:gd name="T14" fmla="*/ 1232 w 1232"/>
              <a:gd name="T15" fmla="*/ 163 h 163"/>
            </a:gdLst>
            <a:ahLst/>
            <a:cxnLst>
              <a:cxn ang="T8">
                <a:pos x="T0" y="T1"/>
              </a:cxn>
              <a:cxn ang="T9">
                <a:pos x="T2" y="T3"/>
              </a:cxn>
              <a:cxn ang="T10">
                <a:pos x="T4" y="T5"/>
              </a:cxn>
              <a:cxn ang="T11">
                <a:pos x="T6" y="T7"/>
              </a:cxn>
            </a:cxnLst>
            <a:rect l="T12" t="T13" r="T14" b="T15"/>
            <a:pathLst>
              <a:path w="1232" h="163">
                <a:moveTo>
                  <a:pt x="1232" y="163"/>
                </a:moveTo>
                <a:lnTo>
                  <a:pt x="1232" y="0"/>
                </a:lnTo>
                <a:lnTo>
                  <a:pt x="0" y="0"/>
                </a:lnTo>
                <a:lnTo>
                  <a:pt x="0" y="16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9526" name="Freeform 28">
            <a:extLst>
              <a:ext uri="{FF2B5EF4-FFF2-40B4-BE49-F238E27FC236}">
                <a16:creationId xmlns:a16="http://schemas.microsoft.com/office/drawing/2014/main" id="{51BCFACC-8901-504D-A7EB-E561BEA5B561}"/>
              </a:ext>
            </a:extLst>
          </p:cNvPr>
          <p:cNvSpPr>
            <a:spLocks/>
          </p:cNvSpPr>
          <p:nvPr/>
        </p:nvSpPr>
        <p:spPr bwMode="auto">
          <a:xfrm>
            <a:off x="8048626" y="4000501"/>
            <a:ext cx="1376363" cy="258763"/>
          </a:xfrm>
          <a:custGeom>
            <a:avLst/>
            <a:gdLst>
              <a:gd name="T0" fmla="*/ 2147483646 w 867"/>
              <a:gd name="T1" fmla="*/ 2147483646 h 163"/>
              <a:gd name="T2" fmla="*/ 2147483646 w 867"/>
              <a:gd name="T3" fmla="*/ 0 h 163"/>
              <a:gd name="T4" fmla="*/ 0 w 867"/>
              <a:gd name="T5" fmla="*/ 0 h 163"/>
              <a:gd name="T6" fmla="*/ 0 w 867"/>
              <a:gd name="T7" fmla="*/ 2147483646 h 163"/>
              <a:gd name="T8" fmla="*/ 0 60000 65536"/>
              <a:gd name="T9" fmla="*/ 0 60000 65536"/>
              <a:gd name="T10" fmla="*/ 0 60000 65536"/>
              <a:gd name="T11" fmla="*/ 0 60000 65536"/>
              <a:gd name="T12" fmla="*/ 0 w 867"/>
              <a:gd name="T13" fmla="*/ 0 h 163"/>
              <a:gd name="T14" fmla="*/ 867 w 867"/>
              <a:gd name="T15" fmla="*/ 163 h 163"/>
            </a:gdLst>
            <a:ahLst/>
            <a:cxnLst>
              <a:cxn ang="T8">
                <a:pos x="T0" y="T1"/>
              </a:cxn>
              <a:cxn ang="T9">
                <a:pos x="T2" y="T3"/>
              </a:cxn>
              <a:cxn ang="T10">
                <a:pos x="T4" y="T5"/>
              </a:cxn>
              <a:cxn ang="T11">
                <a:pos x="T6" y="T7"/>
              </a:cxn>
            </a:cxnLst>
            <a:rect l="T12" t="T13" r="T14" b="T15"/>
            <a:pathLst>
              <a:path w="867" h="163">
                <a:moveTo>
                  <a:pt x="867" y="163"/>
                </a:moveTo>
                <a:lnTo>
                  <a:pt x="867" y="0"/>
                </a:lnTo>
                <a:lnTo>
                  <a:pt x="0" y="0"/>
                </a:lnTo>
                <a:lnTo>
                  <a:pt x="0" y="16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9527" name="Freeform 29">
            <a:extLst>
              <a:ext uri="{FF2B5EF4-FFF2-40B4-BE49-F238E27FC236}">
                <a16:creationId xmlns:a16="http://schemas.microsoft.com/office/drawing/2014/main" id="{DA521586-946E-7E42-BD00-ECA30CFF04E2}"/>
              </a:ext>
            </a:extLst>
          </p:cNvPr>
          <p:cNvSpPr>
            <a:spLocks/>
          </p:cNvSpPr>
          <p:nvPr/>
        </p:nvSpPr>
        <p:spPr bwMode="auto">
          <a:xfrm>
            <a:off x="6757989" y="4000501"/>
            <a:ext cx="935037" cy="258763"/>
          </a:xfrm>
          <a:custGeom>
            <a:avLst/>
            <a:gdLst>
              <a:gd name="T0" fmla="*/ 2147483646 w 589"/>
              <a:gd name="T1" fmla="*/ 2147483646 h 163"/>
              <a:gd name="T2" fmla="*/ 2147483646 w 589"/>
              <a:gd name="T3" fmla="*/ 0 h 163"/>
              <a:gd name="T4" fmla="*/ 0 w 589"/>
              <a:gd name="T5" fmla="*/ 0 h 163"/>
              <a:gd name="T6" fmla="*/ 0 w 589"/>
              <a:gd name="T7" fmla="*/ 2147483646 h 163"/>
              <a:gd name="T8" fmla="*/ 0 60000 65536"/>
              <a:gd name="T9" fmla="*/ 0 60000 65536"/>
              <a:gd name="T10" fmla="*/ 0 60000 65536"/>
              <a:gd name="T11" fmla="*/ 0 60000 65536"/>
              <a:gd name="T12" fmla="*/ 0 w 589"/>
              <a:gd name="T13" fmla="*/ 0 h 163"/>
              <a:gd name="T14" fmla="*/ 589 w 589"/>
              <a:gd name="T15" fmla="*/ 163 h 163"/>
            </a:gdLst>
            <a:ahLst/>
            <a:cxnLst>
              <a:cxn ang="T8">
                <a:pos x="T0" y="T1"/>
              </a:cxn>
              <a:cxn ang="T9">
                <a:pos x="T2" y="T3"/>
              </a:cxn>
              <a:cxn ang="T10">
                <a:pos x="T4" y="T5"/>
              </a:cxn>
              <a:cxn ang="T11">
                <a:pos x="T6" y="T7"/>
              </a:cxn>
            </a:cxnLst>
            <a:rect l="T12" t="T13" r="T14" b="T15"/>
            <a:pathLst>
              <a:path w="589" h="163">
                <a:moveTo>
                  <a:pt x="589" y="163"/>
                </a:moveTo>
                <a:lnTo>
                  <a:pt x="589" y="0"/>
                </a:lnTo>
                <a:lnTo>
                  <a:pt x="0" y="0"/>
                </a:lnTo>
                <a:lnTo>
                  <a:pt x="0" y="16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9528" name="Freeform 30">
            <a:extLst>
              <a:ext uri="{FF2B5EF4-FFF2-40B4-BE49-F238E27FC236}">
                <a16:creationId xmlns:a16="http://schemas.microsoft.com/office/drawing/2014/main" id="{E695CEC6-4D5A-504E-9F78-C8049D647130}"/>
              </a:ext>
            </a:extLst>
          </p:cNvPr>
          <p:cNvSpPr>
            <a:spLocks/>
          </p:cNvSpPr>
          <p:nvPr/>
        </p:nvSpPr>
        <p:spPr bwMode="auto">
          <a:xfrm>
            <a:off x="4557714" y="4000501"/>
            <a:ext cx="693737" cy="258763"/>
          </a:xfrm>
          <a:custGeom>
            <a:avLst/>
            <a:gdLst>
              <a:gd name="T0" fmla="*/ 2147483646 w 437"/>
              <a:gd name="T1" fmla="*/ 2147483646 h 163"/>
              <a:gd name="T2" fmla="*/ 2147483646 w 437"/>
              <a:gd name="T3" fmla="*/ 0 h 163"/>
              <a:gd name="T4" fmla="*/ 0 w 437"/>
              <a:gd name="T5" fmla="*/ 0 h 163"/>
              <a:gd name="T6" fmla="*/ 0 w 437"/>
              <a:gd name="T7" fmla="*/ 2147483646 h 163"/>
              <a:gd name="T8" fmla="*/ 0 60000 65536"/>
              <a:gd name="T9" fmla="*/ 0 60000 65536"/>
              <a:gd name="T10" fmla="*/ 0 60000 65536"/>
              <a:gd name="T11" fmla="*/ 0 60000 65536"/>
              <a:gd name="T12" fmla="*/ 0 w 437"/>
              <a:gd name="T13" fmla="*/ 0 h 163"/>
              <a:gd name="T14" fmla="*/ 437 w 437"/>
              <a:gd name="T15" fmla="*/ 163 h 163"/>
            </a:gdLst>
            <a:ahLst/>
            <a:cxnLst>
              <a:cxn ang="T8">
                <a:pos x="T0" y="T1"/>
              </a:cxn>
              <a:cxn ang="T9">
                <a:pos x="T2" y="T3"/>
              </a:cxn>
              <a:cxn ang="T10">
                <a:pos x="T4" y="T5"/>
              </a:cxn>
              <a:cxn ang="T11">
                <a:pos x="T6" y="T7"/>
              </a:cxn>
            </a:cxnLst>
            <a:rect l="T12" t="T13" r="T14" b="T15"/>
            <a:pathLst>
              <a:path w="437" h="163">
                <a:moveTo>
                  <a:pt x="437" y="163"/>
                </a:moveTo>
                <a:lnTo>
                  <a:pt x="437" y="0"/>
                </a:lnTo>
                <a:lnTo>
                  <a:pt x="0" y="0"/>
                </a:lnTo>
                <a:lnTo>
                  <a:pt x="0" y="16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9529" name="Freeform 31">
            <a:extLst>
              <a:ext uri="{FF2B5EF4-FFF2-40B4-BE49-F238E27FC236}">
                <a16:creationId xmlns:a16="http://schemas.microsoft.com/office/drawing/2014/main" id="{470303E5-C198-B144-A5AD-7718F973DAA9}"/>
              </a:ext>
            </a:extLst>
          </p:cNvPr>
          <p:cNvSpPr>
            <a:spLocks/>
          </p:cNvSpPr>
          <p:nvPr/>
        </p:nvSpPr>
        <p:spPr bwMode="auto">
          <a:xfrm>
            <a:off x="5668963" y="4000501"/>
            <a:ext cx="908050" cy="258763"/>
          </a:xfrm>
          <a:custGeom>
            <a:avLst/>
            <a:gdLst>
              <a:gd name="T0" fmla="*/ 2147483646 w 572"/>
              <a:gd name="T1" fmla="*/ 2147483646 h 163"/>
              <a:gd name="T2" fmla="*/ 2147483646 w 572"/>
              <a:gd name="T3" fmla="*/ 0 h 163"/>
              <a:gd name="T4" fmla="*/ 0 w 572"/>
              <a:gd name="T5" fmla="*/ 0 h 163"/>
              <a:gd name="T6" fmla="*/ 0 w 572"/>
              <a:gd name="T7" fmla="*/ 2147483646 h 163"/>
              <a:gd name="T8" fmla="*/ 0 60000 65536"/>
              <a:gd name="T9" fmla="*/ 0 60000 65536"/>
              <a:gd name="T10" fmla="*/ 0 60000 65536"/>
              <a:gd name="T11" fmla="*/ 0 60000 65536"/>
              <a:gd name="T12" fmla="*/ 0 w 572"/>
              <a:gd name="T13" fmla="*/ 0 h 163"/>
              <a:gd name="T14" fmla="*/ 572 w 572"/>
              <a:gd name="T15" fmla="*/ 163 h 163"/>
            </a:gdLst>
            <a:ahLst/>
            <a:cxnLst>
              <a:cxn ang="T8">
                <a:pos x="T0" y="T1"/>
              </a:cxn>
              <a:cxn ang="T9">
                <a:pos x="T2" y="T3"/>
              </a:cxn>
              <a:cxn ang="T10">
                <a:pos x="T4" y="T5"/>
              </a:cxn>
              <a:cxn ang="T11">
                <a:pos x="T6" y="T7"/>
              </a:cxn>
            </a:cxnLst>
            <a:rect l="T12" t="T13" r="T14" b="T15"/>
            <a:pathLst>
              <a:path w="572" h="163">
                <a:moveTo>
                  <a:pt x="572" y="163"/>
                </a:moveTo>
                <a:lnTo>
                  <a:pt x="572" y="0"/>
                </a:lnTo>
                <a:lnTo>
                  <a:pt x="0" y="0"/>
                </a:lnTo>
                <a:lnTo>
                  <a:pt x="0" y="16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9530" name="Text Box 32">
            <a:extLst>
              <a:ext uri="{FF2B5EF4-FFF2-40B4-BE49-F238E27FC236}">
                <a16:creationId xmlns:a16="http://schemas.microsoft.com/office/drawing/2014/main" id="{29AE48E4-426C-0344-B4DC-D2FD11CA1BDA}"/>
              </a:ext>
            </a:extLst>
          </p:cNvPr>
          <p:cNvSpPr txBox="1">
            <a:spLocks noChangeArrowheads="1"/>
          </p:cNvSpPr>
          <p:nvPr/>
        </p:nvSpPr>
        <p:spPr bwMode="auto">
          <a:xfrm>
            <a:off x="2362200" y="1130300"/>
            <a:ext cx="73513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GHRH</a:t>
            </a:r>
          </a:p>
          <a:p>
            <a:pPr eaLnBrk="1" hangingPunct="1">
              <a:spcBef>
                <a:spcPct val="0"/>
              </a:spcBef>
              <a:buFontTx/>
              <a:buNone/>
            </a:pPr>
            <a:r>
              <a:rPr lang="tr-TR" altLang="en-US" sz="1100"/>
              <a:t>BH </a:t>
            </a:r>
          </a:p>
          <a:p>
            <a:pPr eaLnBrk="1" hangingPunct="1">
              <a:spcBef>
                <a:spcPct val="0"/>
              </a:spcBef>
              <a:buFontTx/>
              <a:buNone/>
            </a:pPr>
            <a:r>
              <a:rPr lang="tr-TR" altLang="en-US" sz="1100"/>
              <a:t>salgılatan </a:t>
            </a:r>
          </a:p>
          <a:p>
            <a:pPr eaLnBrk="1" hangingPunct="1">
              <a:spcBef>
                <a:spcPct val="0"/>
              </a:spcBef>
              <a:buFontTx/>
              <a:buNone/>
            </a:pPr>
            <a:r>
              <a:rPr lang="tr-TR" altLang="en-US" sz="1100"/>
              <a:t>faktör</a:t>
            </a:r>
            <a:endParaRPr lang="en-US" altLang="en-US" sz="1100"/>
          </a:p>
        </p:txBody>
      </p:sp>
      <p:sp>
        <p:nvSpPr>
          <p:cNvPr id="149531" name="Text Box 33">
            <a:extLst>
              <a:ext uri="{FF2B5EF4-FFF2-40B4-BE49-F238E27FC236}">
                <a16:creationId xmlns:a16="http://schemas.microsoft.com/office/drawing/2014/main" id="{9AC53D62-85A2-3B40-89C3-193F5453DA53}"/>
              </a:ext>
            </a:extLst>
          </p:cNvPr>
          <p:cNvSpPr txBox="1">
            <a:spLocks noChangeArrowheads="1"/>
          </p:cNvSpPr>
          <p:nvPr/>
        </p:nvSpPr>
        <p:spPr bwMode="auto">
          <a:xfrm>
            <a:off x="3124200" y="1130300"/>
            <a:ext cx="914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SS</a:t>
            </a:r>
          </a:p>
          <a:p>
            <a:pPr eaLnBrk="1" hangingPunct="1">
              <a:spcBef>
                <a:spcPct val="0"/>
              </a:spcBef>
              <a:buFontTx/>
              <a:buNone/>
            </a:pPr>
            <a:r>
              <a:rPr lang="en-US" altLang="en-US" sz="1100"/>
              <a:t>Somatostatin</a:t>
            </a:r>
          </a:p>
        </p:txBody>
      </p:sp>
      <p:sp>
        <p:nvSpPr>
          <p:cNvPr id="149532" name="Text Box 34">
            <a:extLst>
              <a:ext uri="{FF2B5EF4-FFF2-40B4-BE49-F238E27FC236}">
                <a16:creationId xmlns:a16="http://schemas.microsoft.com/office/drawing/2014/main" id="{C93D7FB0-3036-EF4B-9BB6-F38473B120B3}"/>
              </a:ext>
            </a:extLst>
          </p:cNvPr>
          <p:cNvSpPr txBox="1">
            <a:spLocks noChangeArrowheads="1"/>
          </p:cNvSpPr>
          <p:nvPr/>
        </p:nvSpPr>
        <p:spPr bwMode="auto">
          <a:xfrm>
            <a:off x="4102100" y="1130300"/>
            <a:ext cx="69666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PRF</a:t>
            </a:r>
          </a:p>
          <a:p>
            <a:pPr eaLnBrk="1" hangingPunct="1">
              <a:spcBef>
                <a:spcPct val="0"/>
              </a:spcBef>
              <a:buFontTx/>
              <a:buNone/>
            </a:pPr>
            <a:r>
              <a:rPr lang="en-US" altLang="en-US" sz="1100"/>
              <a:t>Prola</a:t>
            </a:r>
            <a:r>
              <a:rPr lang="tr-TR" altLang="en-US" sz="1100"/>
              <a:t>k</a:t>
            </a:r>
            <a:r>
              <a:rPr lang="en-US" altLang="en-US" sz="1100"/>
              <a:t>tin-</a:t>
            </a:r>
          </a:p>
          <a:p>
            <a:pPr eaLnBrk="1" hangingPunct="1">
              <a:spcBef>
                <a:spcPct val="0"/>
              </a:spcBef>
              <a:buFontTx/>
              <a:buNone/>
            </a:pPr>
            <a:r>
              <a:rPr lang="tr-TR" altLang="en-US" sz="1100"/>
              <a:t>salgılatan</a:t>
            </a:r>
            <a:endParaRPr lang="en-US" altLang="en-US" sz="1100"/>
          </a:p>
          <a:p>
            <a:pPr eaLnBrk="1" hangingPunct="1">
              <a:spcBef>
                <a:spcPct val="0"/>
              </a:spcBef>
              <a:buFontTx/>
              <a:buNone/>
            </a:pPr>
            <a:r>
              <a:rPr lang="en-US" altLang="en-US" sz="1100"/>
              <a:t>fa</a:t>
            </a:r>
            <a:r>
              <a:rPr lang="tr-TR" altLang="en-US" sz="1100"/>
              <a:t>k</a:t>
            </a:r>
            <a:r>
              <a:rPr lang="en-US" altLang="en-US" sz="1100"/>
              <a:t>t</a:t>
            </a:r>
            <a:r>
              <a:rPr lang="tr-TR" altLang="en-US" sz="1100"/>
              <a:t>ör</a:t>
            </a:r>
            <a:endParaRPr lang="en-US" altLang="en-US" sz="1100"/>
          </a:p>
        </p:txBody>
      </p:sp>
      <p:sp>
        <p:nvSpPr>
          <p:cNvPr id="149533" name="Text Box 35">
            <a:extLst>
              <a:ext uri="{FF2B5EF4-FFF2-40B4-BE49-F238E27FC236}">
                <a16:creationId xmlns:a16="http://schemas.microsoft.com/office/drawing/2014/main" id="{017872C5-FA22-F748-A20B-C49EBEB726D4}"/>
              </a:ext>
            </a:extLst>
          </p:cNvPr>
          <p:cNvSpPr txBox="1">
            <a:spLocks noChangeArrowheads="1"/>
          </p:cNvSpPr>
          <p:nvPr/>
        </p:nvSpPr>
        <p:spPr bwMode="auto">
          <a:xfrm>
            <a:off x="4902200" y="1130300"/>
            <a:ext cx="868186"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PIH</a:t>
            </a:r>
          </a:p>
          <a:p>
            <a:pPr eaLnBrk="1" hangingPunct="1">
              <a:spcBef>
                <a:spcPct val="0"/>
              </a:spcBef>
              <a:buFontTx/>
              <a:buNone/>
            </a:pPr>
            <a:r>
              <a:rPr lang="en-US" altLang="en-US" sz="1100"/>
              <a:t>Prola</a:t>
            </a:r>
            <a:r>
              <a:rPr lang="tr-TR" altLang="en-US" sz="1100"/>
              <a:t>k</a:t>
            </a:r>
            <a:r>
              <a:rPr lang="en-US" altLang="en-US" sz="1100"/>
              <a:t>tin-</a:t>
            </a:r>
          </a:p>
          <a:p>
            <a:pPr eaLnBrk="1" hangingPunct="1">
              <a:spcBef>
                <a:spcPct val="0"/>
              </a:spcBef>
              <a:buFontTx/>
              <a:buNone/>
            </a:pPr>
            <a:r>
              <a:rPr lang="tr-TR" altLang="en-US" sz="1100"/>
              <a:t>salgısını</a:t>
            </a:r>
            <a:endParaRPr lang="en-US" altLang="en-US" sz="1100"/>
          </a:p>
          <a:p>
            <a:pPr eaLnBrk="1" hangingPunct="1">
              <a:spcBef>
                <a:spcPct val="0"/>
              </a:spcBef>
              <a:buFontTx/>
              <a:buNone/>
            </a:pPr>
            <a:r>
              <a:rPr lang="en-US" altLang="en-US" sz="1100"/>
              <a:t>İnh</a:t>
            </a:r>
            <a:r>
              <a:rPr lang="tr-TR" altLang="en-US" sz="1100"/>
              <a:t>ibe eden</a:t>
            </a:r>
            <a:r>
              <a:rPr lang="en-US" altLang="en-US" sz="1100"/>
              <a:t> </a:t>
            </a:r>
          </a:p>
          <a:p>
            <a:pPr eaLnBrk="1" hangingPunct="1">
              <a:spcBef>
                <a:spcPct val="0"/>
              </a:spcBef>
              <a:buFontTx/>
              <a:buNone/>
            </a:pPr>
            <a:r>
              <a:rPr lang="en-US" altLang="en-US" sz="1100"/>
              <a:t>hormon</a:t>
            </a:r>
          </a:p>
        </p:txBody>
      </p:sp>
      <p:sp>
        <p:nvSpPr>
          <p:cNvPr id="149534" name="Text Box 36">
            <a:extLst>
              <a:ext uri="{FF2B5EF4-FFF2-40B4-BE49-F238E27FC236}">
                <a16:creationId xmlns:a16="http://schemas.microsoft.com/office/drawing/2014/main" id="{CD709939-BE60-644E-86B1-F985E2CF7A8A}"/>
              </a:ext>
            </a:extLst>
          </p:cNvPr>
          <p:cNvSpPr txBox="1">
            <a:spLocks noChangeArrowheads="1"/>
          </p:cNvSpPr>
          <p:nvPr/>
        </p:nvSpPr>
        <p:spPr bwMode="auto">
          <a:xfrm>
            <a:off x="5880100" y="1130300"/>
            <a:ext cx="73513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TRH</a:t>
            </a:r>
          </a:p>
          <a:p>
            <a:pPr eaLnBrk="1" hangingPunct="1">
              <a:spcBef>
                <a:spcPct val="0"/>
              </a:spcBef>
              <a:buFontTx/>
              <a:buNone/>
            </a:pPr>
            <a:r>
              <a:rPr lang="en-US" altLang="en-US" sz="1100"/>
              <a:t>T</a:t>
            </a:r>
            <a:r>
              <a:rPr lang="tr-TR" altLang="en-US" sz="1100"/>
              <a:t>i</a:t>
            </a:r>
            <a:r>
              <a:rPr lang="en-US" altLang="en-US" sz="1100"/>
              <a:t>rotropin-</a:t>
            </a:r>
          </a:p>
          <a:p>
            <a:pPr eaLnBrk="1" hangingPunct="1">
              <a:spcBef>
                <a:spcPct val="0"/>
              </a:spcBef>
              <a:buFontTx/>
              <a:buNone/>
            </a:pPr>
            <a:r>
              <a:rPr lang="tr-TR" altLang="en-US" sz="1100"/>
              <a:t>salgılatan</a:t>
            </a:r>
            <a:endParaRPr lang="en-US" altLang="en-US" sz="1100"/>
          </a:p>
          <a:p>
            <a:pPr eaLnBrk="1" hangingPunct="1">
              <a:spcBef>
                <a:spcPct val="0"/>
              </a:spcBef>
              <a:buFontTx/>
              <a:buNone/>
            </a:pPr>
            <a:r>
              <a:rPr lang="en-US" altLang="en-US" sz="1100"/>
              <a:t>hormon</a:t>
            </a:r>
          </a:p>
        </p:txBody>
      </p:sp>
      <p:sp>
        <p:nvSpPr>
          <p:cNvPr id="149535" name="Text Box 37">
            <a:extLst>
              <a:ext uri="{FF2B5EF4-FFF2-40B4-BE49-F238E27FC236}">
                <a16:creationId xmlns:a16="http://schemas.microsoft.com/office/drawing/2014/main" id="{68B167F6-ED23-C146-B7D8-15468738E8D0}"/>
              </a:ext>
            </a:extLst>
          </p:cNvPr>
          <p:cNvSpPr txBox="1">
            <a:spLocks noChangeArrowheads="1"/>
          </p:cNvSpPr>
          <p:nvPr/>
        </p:nvSpPr>
        <p:spPr bwMode="auto">
          <a:xfrm>
            <a:off x="7061200" y="1130300"/>
            <a:ext cx="9307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CRH</a:t>
            </a:r>
          </a:p>
          <a:p>
            <a:pPr eaLnBrk="1" hangingPunct="1">
              <a:spcBef>
                <a:spcPct val="0"/>
              </a:spcBef>
              <a:buFontTx/>
              <a:buNone/>
            </a:pPr>
            <a:r>
              <a:rPr lang="tr-TR" altLang="en-US" sz="1100"/>
              <a:t>K</a:t>
            </a:r>
            <a:r>
              <a:rPr lang="en-US" altLang="en-US" sz="1100"/>
              <a:t>orti</a:t>
            </a:r>
            <a:r>
              <a:rPr lang="tr-TR" altLang="en-US" sz="1100"/>
              <a:t>k</a:t>
            </a:r>
            <a:r>
              <a:rPr lang="en-US" altLang="en-US" sz="1100"/>
              <a:t>otropin-</a:t>
            </a:r>
          </a:p>
          <a:p>
            <a:pPr eaLnBrk="1" hangingPunct="1">
              <a:spcBef>
                <a:spcPct val="0"/>
              </a:spcBef>
              <a:buFontTx/>
              <a:buNone/>
            </a:pPr>
            <a:r>
              <a:rPr lang="tr-TR" altLang="en-US" sz="1100"/>
              <a:t>salgılatan</a:t>
            </a:r>
            <a:endParaRPr lang="en-US" altLang="en-US" sz="1100"/>
          </a:p>
          <a:p>
            <a:pPr eaLnBrk="1" hangingPunct="1">
              <a:spcBef>
                <a:spcPct val="0"/>
              </a:spcBef>
              <a:buFontTx/>
              <a:buNone/>
            </a:pPr>
            <a:r>
              <a:rPr lang="en-US" altLang="en-US" sz="1100"/>
              <a:t>hormon</a:t>
            </a:r>
          </a:p>
        </p:txBody>
      </p:sp>
      <p:sp>
        <p:nvSpPr>
          <p:cNvPr id="149536" name="Text Box 38">
            <a:extLst>
              <a:ext uri="{FF2B5EF4-FFF2-40B4-BE49-F238E27FC236}">
                <a16:creationId xmlns:a16="http://schemas.microsoft.com/office/drawing/2014/main" id="{CBA7F079-2714-2B4C-970E-A75856DF9789}"/>
              </a:ext>
            </a:extLst>
          </p:cNvPr>
          <p:cNvSpPr txBox="1">
            <a:spLocks noChangeArrowheads="1"/>
          </p:cNvSpPr>
          <p:nvPr/>
        </p:nvSpPr>
        <p:spPr bwMode="auto">
          <a:xfrm>
            <a:off x="8877301" y="1130300"/>
            <a:ext cx="99322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GnRH</a:t>
            </a:r>
          </a:p>
          <a:p>
            <a:pPr eaLnBrk="1" hangingPunct="1">
              <a:spcBef>
                <a:spcPct val="0"/>
              </a:spcBef>
              <a:buFontTx/>
              <a:buNone/>
            </a:pPr>
            <a:r>
              <a:rPr lang="en-US" altLang="en-US" sz="1100"/>
              <a:t>Gonadotropin-</a:t>
            </a:r>
          </a:p>
          <a:p>
            <a:pPr eaLnBrk="1" hangingPunct="1">
              <a:spcBef>
                <a:spcPct val="0"/>
              </a:spcBef>
              <a:buFontTx/>
              <a:buNone/>
            </a:pPr>
            <a:r>
              <a:rPr lang="tr-TR" altLang="en-US" sz="1100"/>
              <a:t>salgılatan</a:t>
            </a:r>
            <a:endParaRPr lang="en-US" altLang="en-US" sz="1100"/>
          </a:p>
          <a:p>
            <a:pPr eaLnBrk="1" hangingPunct="1">
              <a:spcBef>
                <a:spcPct val="0"/>
              </a:spcBef>
              <a:buFontTx/>
              <a:buNone/>
            </a:pPr>
            <a:r>
              <a:rPr lang="en-US" altLang="en-US" sz="1100"/>
              <a:t>hormon</a:t>
            </a:r>
          </a:p>
        </p:txBody>
      </p:sp>
      <p:sp>
        <p:nvSpPr>
          <p:cNvPr id="149537" name="Text Box 39">
            <a:extLst>
              <a:ext uri="{FF2B5EF4-FFF2-40B4-BE49-F238E27FC236}">
                <a16:creationId xmlns:a16="http://schemas.microsoft.com/office/drawing/2014/main" id="{B881C610-9904-FD4D-9FE5-2001B53E6BF4}"/>
              </a:ext>
            </a:extLst>
          </p:cNvPr>
          <p:cNvSpPr txBox="1">
            <a:spLocks noChangeArrowheads="1"/>
          </p:cNvSpPr>
          <p:nvPr/>
        </p:nvSpPr>
        <p:spPr bwMode="auto">
          <a:xfrm>
            <a:off x="2844801" y="2730501"/>
            <a:ext cx="6485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GH</a:t>
            </a:r>
          </a:p>
          <a:p>
            <a:pPr eaLnBrk="1" hangingPunct="1">
              <a:spcBef>
                <a:spcPct val="0"/>
              </a:spcBef>
              <a:buFontTx/>
              <a:buNone/>
            </a:pPr>
            <a:r>
              <a:rPr lang="tr-TR" altLang="en-US" sz="1100"/>
              <a:t>Büyüme</a:t>
            </a:r>
          </a:p>
          <a:p>
            <a:pPr eaLnBrk="1" hangingPunct="1">
              <a:spcBef>
                <a:spcPct val="0"/>
              </a:spcBef>
              <a:buFontTx/>
              <a:buNone/>
            </a:pPr>
            <a:r>
              <a:rPr lang="tr-TR" altLang="en-US" sz="1100"/>
              <a:t>hormonu</a:t>
            </a:r>
            <a:endParaRPr lang="en-US" altLang="en-US" sz="1100"/>
          </a:p>
        </p:txBody>
      </p:sp>
      <p:sp>
        <p:nvSpPr>
          <p:cNvPr id="149538" name="Text Box 40">
            <a:extLst>
              <a:ext uri="{FF2B5EF4-FFF2-40B4-BE49-F238E27FC236}">
                <a16:creationId xmlns:a16="http://schemas.microsoft.com/office/drawing/2014/main" id="{5BE64A52-DDD2-9748-BAAF-089C0D27FEC4}"/>
              </a:ext>
            </a:extLst>
          </p:cNvPr>
          <p:cNvSpPr txBox="1">
            <a:spLocks noChangeArrowheads="1"/>
          </p:cNvSpPr>
          <p:nvPr/>
        </p:nvSpPr>
        <p:spPr bwMode="auto">
          <a:xfrm>
            <a:off x="4572001" y="2730500"/>
            <a:ext cx="642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PRL</a:t>
            </a:r>
          </a:p>
          <a:p>
            <a:pPr eaLnBrk="1" hangingPunct="1">
              <a:spcBef>
                <a:spcPct val="0"/>
              </a:spcBef>
              <a:buFontTx/>
              <a:buNone/>
            </a:pPr>
            <a:r>
              <a:rPr lang="en-US" altLang="en-US" sz="1100"/>
              <a:t>Prola</a:t>
            </a:r>
            <a:r>
              <a:rPr lang="tr-TR" altLang="en-US" sz="1100"/>
              <a:t>k</a:t>
            </a:r>
            <a:r>
              <a:rPr lang="en-US" altLang="en-US" sz="1100"/>
              <a:t>tin</a:t>
            </a:r>
          </a:p>
        </p:txBody>
      </p:sp>
      <p:sp>
        <p:nvSpPr>
          <p:cNvPr id="149539" name="Text Box 41">
            <a:extLst>
              <a:ext uri="{FF2B5EF4-FFF2-40B4-BE49-F238E27FC236}">
                <a16:creationId xmlns:a16="http://schemas.microsoft.com/office/drawing/2014/main" id="{D8A6A9D3-F674-3B41-8288-C341EF153C61}"/>
              </a:ext>
            </a:extLst>
          </p:cNvPr>
          <p:cNvSpPr txBox="1">
            <a:spLocks noChangeArrowheads="1"/>
          </p:cNvSpPr>
          <p:nvPr/>
        </p:nvSpPr>
        <p:spPr bwMode="auto">
          <a:xfrm>
            <a:off x="5892800" y="2730500"/>
            <a:ext cx="89383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TSH</a:t>
            </a:r>
          </a:p>
          <a:p>
            <a:pPr eaLnBrk="1" hangingPunct="1">
              <a:spcBef>
                <a:spcPct val="0"/>
              </a:spcBef>
              <a:buFontTx/>
              <a:buNone/>
            </a:pPr>
            <a:r>
              <a:rPr lang="en-US" altLang="en-US" sz="1100"/>
              <a:t>T</a:t>
            </a:r>
            <a:r>
              <a:rPr lang="tr-TR" altLang="en-US" sz="1100"/>
              <a:t>i</a:t>
            </a:r>
            <a:r>
              <a:rPr lang="en-US" altLang="en-US" sz="1100"/>
              <a:t>roid-</a:t>
            </a:r>
          </a:p>
          <a:p>
            <a:pPr eaLnBrk="1" hangingPunct="1">
              <a:spcBef>
                <a:spcPct val="0"/>
              </a:spcBef>
              <a:buFontTx/>
              <a:buNone/>
            </a:pPr>
            <a:r>
              <a:rPr lang="en-US" altLang="en-US" sz="1100"/>
              <a:t>Stim</a:t>
            </a:r>
            <a:r>
              <a:rPr lang="tr-TR" altLang="en-US" sz="1100"/>
              <a:t>üle edici</a:t>
            </a:r>
            <a:endParaRPr lang="en-US" altLang="en-US" sz="1100"/>
          </a:p>
          <a:p>
            <a:pPr eaLnBrk="1" hangingPunct="1">
              <a:spcBef>
                <a:spcPct val="0"/>
              </a:spcBef>
              <a:buFontTx/>
              <a:buNone/>
            </a:pPr>
            <a:r>
              <a:rPr lang="en-US" altLang="en-US" sz="1100"/>
              <a:t>hormon</a:t>
            </a:r>
          </a:p>
        </p:txBody>
      </p:sp>
      <p:sp>
        <p:nvSpPr>
          <p:cNvPr id="149540" name="Text Box 42">
            <a:extLst>
              <a:ext uri="{FF2B5EF4-FFF2-40B4-BE49-F238E27FC236}">
                <a16:creationId xmlns:a16="http://schemas.microsoft.com/office/drawing/2014/main" id="{05DC3482-B07B-E646-87FE-E86D2A516F80}"/>
              </a:ext>
            </a:extLst>
          </p:cNvPr>
          <p:cNvSpPr txBox="1">
            <a:spLocks noChangeArrowheads="1"/>
          </p:cNvSpPr>
          <p:nvPr/>
        </p:nvSpPr>
        <p:spPr bwMode="auto">
          <a:xfrm>
            <a:off x="7061201" y="2730501"/>
            <a:ext cx="130740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ACTH</a:t>
            </a:r>
          </a:p>
          <a:p>
            <a:pPr eaLnBrk="1" hangingPunct="1">
              <a:spcBef>
                <a:spcPct val="0"/>
              </a:spcBef>
              <a:buFontTx/>
              <a:buNone/>
            </a:pPr>
            <a:r>
              <a:rPr lang="en-US" altLang="en-US" sz="1100"/>
              <a:t>Adreno</a:t>
            </a:r>
            <a:r>
              <a:rPr lang="tr-TR" altLang="en-US" sz="1100"/>
              <a:t>k</a:t>
            </a:r>
            <a:r>
              <a:rPr lang="en-US" altLang="en-US" sz="1100"/>
              <a:t>orti</a:t>
            </a:r>
            <a:r>
              <a:rPr lang="tr-TR" altLang="en-US" sz="1100"/>
              <a:t>k</a:t>
            </a:r>
            <a:r>
              <a:rPr lang="en-US" altLang="en-US" sz="1100"/>
              <a:t>otropi</a:t>
            </a:r>
            <a:r>
              <a:rPr lang="tr-TR" altLang="en-US" sz="1100"/>
              <a:t>k</a:t>
            </a:r>
            <a:endParaRPr lang="en-US" altLang="en-US" sz="1100"/>
          </a:p>
          <a:p>
            <a:pPr eaLnBrk="1" hangingPunct="1">
              <a:spcBef>
                <a:spcPct val="0"/>
              </a:spcBef>
              <a:buFontTx/>
              <a:buNone/>
            </a:pPr>
            <a:r>
              <a:rPr lang="en-US" altLang="en-US" sz="1100"/>
              <a:t>hormon</a:t>
            </a:r>
          </a:p>
        </p:txBody>
      </p:sp>
      <p:sp>
        <p:nvSpPr>
          <p:cNvPr id="149541" name="Text Box 43">
            <a:extLst>
              <a:ext uri="{FF2B5EF4-FFF2-40B4-BE49-F238E27FC236}">
                <a16:creationId xmlns:a16="http://schemas.microsoft.com/office/drawing/2014/main" id="{B3CB787B-A7A9-534D-A946-B1EC89B5D1B9}"/>
              </a:ext>
            </a:extLst>
          </p:cNvPr>
          <p:cNvSpPr txBox="1">
            <a:spLocks noChangeArrowheads="1"/>
          </p:cNvSpPr>
          <p:nvPr/>
        </p:nvSpPr>
        <p:spPr bwMode="auto">
          <a:xfrm>
            <a:off x="8610600" y="2730501"/>
            <a:ext cx="9098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LH</a:t>
            </a:r>
          </a:p>
          <a:p>
            <a:pPr eaLnBrk="1" hangingPunct="1">
              <a:spcBef>
                <a:spcPct val="0"/>
              </a:spcBef>
              <a:buFontTx/>
              <a:buNone/>
            </a:pPr>
            <a:r>
              <a:rPr lang="en-US" altLang="en-US" sz="1100"/>
              <a:t>Lutein</a:t>
            </a:r>
            <a:r>
              <a:rPr lang="tr-TR" altLang="en-US" sz="1100"/>
              <a:t>leştirici</a:t>
            </a:r>
          </a:p>
          <a:p>
            <a:pPr eaLnBrk="1" hangingPunct="1">
              <a:spcBef>
                <a:spcPct val="0"/>
              </a:spcBef>
              <a:buFontTx/>
              <a:buNone/>
            </a:pPr>
            <a:r>
              <a:rPr lang="en-US" altLang="en-US" sz="1100"/>
              <a:t>hormon</a:t>
            </a:r>
          </a:p>
        </p:txBody>
      </p:sp>
      <p:sp>
        <p:nvSpPr>
          <p:cNvPr id="149542" name="Text Box 44">
            <a:extLst>
              <a:ext uri="{FF2B5EF4-FFF2-40B4-BE49-F238E27FC236}">
                <a16:creationId xmlns:a16="http://schemas.microsoft.com/office/drawing/2014/main" id="{DB86FB8F-A8BD-3746-859D-636AB07018CF}"/>
              </a:ext>
            </a:extLst>
          </p:cNvPr>
          <p:cNvSpPr txBox="1">
            <a:spLocks noChangeArrowheads="1"/>
          </p:cNvSpPr>
          <p:nvPr/>
        </p:nvSpPr>
        <p:spPr bwMode="auto">
          <a:xfrm>
            <a:off x="9575800" y="2730500"/>
            <a:ext cx="86979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FSH</a:t>
            </a:r>
          </a:p>
          <a:p>
            <a:pPr eaLnBrk="1" hangingPunct="1">
              <a:spcBef>
                <a:spcPct val="0"/>
              </a:spcBef>
              <a:buFontTx/>
              <a:buNone/>
            </a:pPr>
            <a:r>
              <a:rPr lang="en-US" altLang="en-US" sz="1100"/>
              <a:t>Foli</a:t>
            </a:r>
            <a:r>
              <a:rPr lang="tr-TR" altLang="en-US" sz="1100"/>
              <a:t>kül</a:t>
            </a:r>
            <a:endParaRPr lang="en-US" altLang="en-US" sz="1100"/>
          </a:p>
          <a:p>
            <a:pPr eaLnBrk="1" hangingPunct="1">
              <a:spcBef>
                <a:spcPct val="0"/>
              </a:spcBef>
              <a:buFontTx/>
              <a:buNone/>
            </a:pPr>
            <a:r>
              <a:rPr lang="tr-TR" altLang="en-US" sz="1100"/>
              <a:t>s</a:t>
            </a:r>
            <a:r>
              <a:rPr lang="en-US" altLang="en-US" sz="1100"/>
              <a:t>tim</a:t>
            </a:r>
            <a:r>
              <a:rPr lang="tr-TR" altLang="en-US" sz="1100"/>
              <a:t>üle edici</a:t>
            </a:r>
            <a:endParaRPr lang="en-US" altLang="en-US" sz="1100"/>
          </a:p>
          <a:p>
            <a:pPr eaLnBrk="1" hangingPunct="1">
              <a:spcBef>
                <a:spcPct val="0"/>
              </a:spcBef>
              <a:buFontTx/>
              <a:buNone/>
            </a:pPr>
            <a:r>
              <a:rPr lang="en-US" altLang="en-US" sz="1100"/>
              <a:t>hormon</a:t>
            </a:r>
          </a:p>
        </p:txBody>
      </p:sp>
      <p:sp>
        <p:nvSpPr>
          <p:cNvPr id="149543" name="Text Box 45">
            <a:extLst>
              <a:ext uri="{FF2B5EF4-FFF2-40B4-BE49-F238E27FC236}">
                <a16:creationId xmlns:a16="http://schemas.microsoft.com/office/drawing/2014/main" id="{36B48C54-8260-CB42-B690-715C35A6EF95}"/>
              </a:ext>
            </a:extLst>
          </p:cNvPr>
          <p:cNvSpPr txBox="1">
            <a:spLocks noChangeArrowheads="1"/>
          </p:cNvSpPr>
          <p:nvPr/>
        </p:nvSpPr>
        <p:spPr bwMode="auto">
          <a:xfrm>
            <a:off x="3216530" y="4927601"/>
            <a:ext cx="6694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en-US" sz="1400"/>
              <a:t>Yağ </a:t>
            </a:r>
          </a:p>
          <a:p>
            <a:pPr algn="ctr" eaLnBrk="1" hangingPunct="1">
              <a:spcBef>
                <a:spcPct val="0"/>
              </a:spcBef>
              <a:buFontTx/>
              <a:buNone/>
            </a:pPr>
            <a:r>
              <a:rPr lang="tr-TR" altLang="en-US" sz="1400"/>
              <a:t>dokusu</a:t>
            </a:r>
            <a:endParaRPr lang="en-US" altLang="en-US" sz="1400"/>
          </a:p>
        </p:txBody>
      </p:sp>
      <p:sp>
        <p:nvSpPr>
          <p:cNvPr id="149544" name="Text Box 46">
            <a:extLst>
              <a:ext uri="{FF2B5EF4-FFF2-40B4-BE49-F238E27FC236}">
                <a16:creationId xmlns:a16="http://schemas.microsoft.com/office/drawing/2014/main" id="{9156FBA2-6F5E-CC43-86ED-5F3DD8905556}"/>
              </a:ext>
            </a:extLst>
          </p:cNvPr>
          <p:cNvSpPr txBox="1">
            <a:spLocks noChangeArrowheads="1"/>
          </p:cNvSpPr>
          <p:nvPr/>
        </p:nvSpPr>
        <p:spPr bwMode="auto">
          <a:xfrm>
            <a:off x="6934200" y="4927601"/>
            <a:ext cx="7094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Adrenal</a:t>
            </a:r>
          </a:p>
          <a:p>
            <a:pPr eaLnBrk="1" hangingPunct="1">
              <a:spcBef>
                <a:spcPct val="0"/>
              </a:spcBef>
              <a:buFontTx/>
              <a:buNone/>
            </a:pPr>
            <a:r>
              <a:rPr lang="tr-TR" altLang="en-US" sz="1400"/>
              <a:t>korteks</a:t>
            </a:r>
            <a:endParaRPr lang="en-US" altLang="en-US" sz="1400"/>
          </a:p>
        </p:txBody>
      </p:sp>
    </p:spTree>
    <p:extLst>
      <p:ext uri="{BB962C8B-B14F-4D97-AF65-F5344CB8AC3E}">
        <p14:creationId xmlns:p14="http://schemas.microsoft.com/office/powerpoint/2010/main" val="4025949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1D34DA3-2372-794E-A34F-E2D0B1F7D7DA}"/>
              </a:ext>
            </a:extLst>
          </p:cNvPr>
          <p:cNvSpPr>
            <a:spLocks noGrp="1" noChangeArrowheads="1"/>
          </p:cNvSpPr>
          <p:nvPr>
            <p:ph type="body" idx="1"/>
          </p:nvPr>
        </p:nvSpPr>
        <p:spPr>
          <a:xfrm>
            <a:off x="1524000" y="0"/>
            <a:ext cx="9144000" cy="6858000"/>
          </a:xfrm>
        </p:spPr>
        <p:txBody>
          <a:bodyPr/>
          <a:lstStyle/>
          <a:p>
            <a:endParaRPr lang="tr-TR" altLang="tr-TR"/>
          </a:p>
        </p:txBody>
      </p:sp>
      <p:pic>
        <p:nvPicPr>
          <p:cNvPr id="70659" name="Picture 3">
            <a:extLst>
              <a:ext uri="{FF2B5EF4-FFF2-40B4-BE49-F238E27FC236}">
                <a16:creationId xmlns:a16="http://schemas.microsoft.com/office/drawing/2014/main" id="{4A85052A-D1F2-A74A-920E-EBA01AD1E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3177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a:extLst>
              <a:ext uri="{FF2B5EF4-FFF2-40B4-BE49-F238E27FC236}">
                <a16:creationId xmlns:a16="http://schemas.microsoft.com/office/drawing/2014/main" id="{D4562BC2-F324-F140-BA62-83A3DB028F8D}"/>
              </a:ext>
            </a:extLst>
          </p:cNvPr>
          <p:cNvSpPr txBox="1">
            <a:spLocks noChangeArrowheads="1"/>
          </p:cNvSpPr>
          <p:nvPr/>
        </p:nvSpPr>
        <p:spPr bwMode="auto">
          <a:xfrm>
            <a:off x="9144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tr-TR" sz="2400">
                <a:latin typeface="Times New Roman" panose="02020603050405020304" pitchFamily="18" charset="0"/>
              </a:rPr>
              <a:t>        A.Ç</a:t>
            </a:r>
          </a:p>
        </p:txBody>
      </p:sp>
      <p:graphicFrame>
        <p:nvGraphicFramePr>
          <p:cNvPr id="38915" name="Object 3">
            <a:extLst>
              <a:ext uri="{FF2B5EF4-FFF2-40B4-BE49-F238E27FC236}">
                <a16:creationId xmlns:a16="http://schemas.microsoft.com/office/drawing/2014/main" id="{211D15E1-D3F4-8649-AC49-3460549FD47E}"/>
              </a:ext>
            </a:extLst>
          </p:cNvPr>
          <p:cNvGraphicFramePr>
            <a:graphicFrameLocks noChangeAspect="1"/>
          </p:cNvGraphicFramePr>
          <p:nvPr>
            <p:extLst>
              <p:ext uri="{D42A27DB-BD31-4B8C-83A1-F6EECF244321}">
                <p14:modId xmlns:p14="http://schemas.microsoft.com/office/powerpoint/2010/main" val="1026374787"/>
              </p:ext>
            </p:extLst>
          </p:nvPr>
        </p:nvGraphicFramePr>
        <p:xfrm>
          <a:off x="869795" y="762000"/>
          <a:ext cx="9036205" cy="5715000"/>
        </p:xfrm>
        <a:graphic>
          <a:graphicData uri="http://schemas.openxmlformats.org/presentationml/2006/ole">
            <mc:AlternateContent xmlns:mc="http://schemas.openxmlformats.org/markup-compatibility/2006">
              <mc:Choice xmlns:v="urn:schemas-microsoft-com:vml" Requires="v">
                <p:oleObj spid="_x0000_s144391" name="Bit Eşlem Resmi" r:id="rId3" imgW="6273800" imgH="5524500" progId="Paint.Picture">
                  <p:embed/>
                </p:oleObj>
              </mc:Choice>
              <mc:Fallback>
                <p:oleObj name="Bit Eşlem Resmi" r:id="rId3" imgW="6273800" imgH="5524500" progId="Paint.Picture">
                  <p:embed/>
                  <p:pic>
                    <p:nvPicPr>
                      <p:cNvPr id="38915" name="Object 3">
                        <a:extLst>
                          <a:ext uri="{FF2B5EF4-FFF2-40B4-BE49-F238E27FC236}">
                            <a16:creationId xmlns:a16="http://schemas.microsoft.com/office/drawing/2014/main" id="{211D15E1-D3F4-8649-AC49-3460549FD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795" y="762000"/>
                        <a:ext cx="9036205" cy="5715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11259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2">
            <a:extLst>
              <a:ext uri="{FF2B5EF4-FFF2-40B4-BE49-F238E27FC236}">
                <a16:creationId xmlns:a16="http://schemas.microsoft.com/office/drawing/2014/main" id="{4738067C-2D48-A044-B67A-02B2959411C7}"/>
              </a:ext>
            </a:extLst>
          </p:cNvPr>
          <p:cNvSpPr txBox="1">
            <a:spLocks noChangeArrowheads="1"/>
          </p:cNvSpPr>
          <p:nvPr/>
        </p:nvSpPr>
        <p:spPr bwMode="auto">
          <a:xfrm>
            <a:off x="9144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tr-TR" sz="2400">
                <a:latin typeface="Times New Roman" panose="02020603050405020304" pitchFamily="18" charset="0"/>
              </a:rPr>
              <a:t>         A.Ç</a:t>
            </a:r>
          </a:p>
        </p:txBody>
      </p:sp>
      <p:sp>
        <p:nvSpPr>
          <p:cNvPr id="39940" name="Text Box 4">
            <a:extLst>
              <a:ext uri="{FF2B5EF4-FFF2-40B4-BE49-F238E27FC236}">
                <a16:creationId xmlns:a16="http://schemas.microsoft.com/office/drawing/2014/main" id="{231154B1-71F2-9544-B51F-BA391C702EA3}"/>
              </a:ext>
            </a:extLst>
          </p:cNvPr>
          <p:cNvSpPr txBox="1">
            <a:spLocks noChangeArrowheads="1"/>
          </p:cNvSpPr>
          <p:nvPr/>
        </p:nvSpPr>
        <p:spPr bwMode="auto">
          <a:xfrm>
            <a:off x="367990" y="1600201"/>
            <a:ext cx="1128443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tr-TR" altLang="tr-TR" sz="3600" dirty="0">
                <a:latin typeface="Times New Roman" panose="02020603050405020304" pitchFamily="18" charset="0"/>
              </a:rPr>
              <a:t>Eşey bezleri üreme hormonu üretirler.</a:t>
            </a:r>
          </a:p>
          <a:p>
            <a:pPr algn="just">
              <a:spcBef>
                <a:spcPct val="50000"/>
              </a:spcBef>
            </a:pPr>
            <a:r>
              <a:rPr lang="tr-TR" altLang="tr-TR" sz="3600" dirty="0">
                <a:latin typeface="Times New Roman" panose="02020603050405020304" pitchFamily="18" charset="0"/>
              </a:rPr>
              <a:t>Kadınların </a:t>
            </a:r>
            <a:r>
              <a:rPr lang="tr-TR" altLang="tr-TR" sz="3600" dirty="0" err="1">
                <a:latin typeface="Times New Roman" panose="02020603050405020304" pitchFamily="18" charset="0"/>
              </a:rPr>
              <a:t>ovaryumları</a:t>
            </a:r>
            <a:r>
              <a:rPr lang="tr-TR" altLang="tr-TR" sz="3600" dirty="0">
                <a:latin typeface="Times New Roman" panose="02020603050405020304" pitchFamily="18" charset="0"/>
              </a:rPr>
              <a:t>                       (yumurtalıkları) ile erkeklerin testisleri (er bezleri) yumurta ve spermlerin oluşturulmasının yanı sıra endokrin bez olarak da çalışırlar.</a:t>
            </a:r>
          </a:p>
        </p:txBody>
      </p:sp>
    </p:spTree>
    <p:extLst>
      <p:ext uri="{BB962C8B-B14F-4D97-AF65-F5344CB8AC3E}">
        <p14:creationId xmlns:p14="http://schemas.microsoft.com/office/powerpoint/2010/main" val="4131252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39940"/>
                                        </p:tgtEl>
                                        <p:attrNameLst>
                                          <p:attrName>style.visibility</p:attrName>
                                        </p:attrNameLst>
                                      </p:cBhvr>
                                      <p:to>
                                        <p:strVal val="visible"/>
                                      </p:to>
                                    </p:set>
                                    <p:animEffect transition="in" filter="wipe(up)">
                                      <p:cBhvr>
                                        <p:cTn id="7" dur="3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2">
            <a:extLst>
              <a:ext uri="{FF2B5EF4-FFF2-40B4-BE49-F238E27FC236}">
                <a16:creationId xmlns:a16="http://schemas.microsoft.com/office/drawing/2014/main" id="{93AD11B8-C0A8-2949-AD02-909921EA1BE7}"/>
              </a:ext>
            </a:extLst>
          </p:cNvPr>
          <p:cNvSpPr txBox="1">
            <a:spLocks noChangeArrowheads="1"/>
          </p:cNvSpPr>
          <p:nvPr/>
        </p:nvSpPr>
        <p:spPr bwMode="auto">
          <a:xfrm>
            <a:off x="9144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tr-TR" sz="2400">
                <a:latin typeface="Times New Roman" panose="02020603050405020304" pitchFamily="18" charset="0"/>
              </a:rPr>
              <a:t>         A.Ç</a:t>
            </a:r>
          </a:p>
        </p:txBody>
      </p:sp>
      <p:sp>
        <p:nvSpPr>
          <p:cNvPr id="40963" name="Text Box 3">
            <a:extLst>
              <a:ext uri="{FF2B5EF4-FFF2-40B4-BE49-F238E27FC236}">
                <a16:creationId xmlns:a16="http://schemas.microsoft.com/office/drawing/2014/main" id="{56D077DB-AF52-094D-962C-82CCF3DCA318}"/>
              </a:ext>
            </a:extLst>
          </p:cNvPr>
          <p:cNvSpPr txBox="1">
            <a:spLocks noChangeArrowheads="1"/>
          </p:cNvSpPr>
          <p:nvPr/>
        </p:nvSpPr>
        <p:spPr bwMode="auto">
          <a:xfrm>
            <a:off x="669073" y="1680118"/>
            <a:ext cx="112922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tr-TR" altLang="tr-TR" sz="3600" dirty="0">
                <a:latin typeface="Times New Roman" panose="02020603050405020304" pitchFamily="18" charset="0"/>
              </a:rPr>
              <a:t>Er bezlerinde Testosteron hormonu salgılanır. Yumurtalıklarda Östrojen ve </a:t>
            </a:r>
            <a:r>
              <a:rPr lang="tr-TR" altLang="tr-TR" sz="3600" dirty="0" err="1">
                <a:latin typeface="Times New Roman" panose="02020603050405020304" pitchFamily="18" charset="0"/>
              </a:rPr>
              <a:t>Progesteron</a:t>
            </a:r>
            <a:r>
              <a:rPr lang="tr-TR" altLang="tr-TR" sz="3600" dirty="0">
                <a:latin typeface="Times New Roman" panose="02020603050405020304" pitchFamily="18" charset="0"/>
              </a:rPr>
              <a:t> hormonu salgılanır. Bu hormonlar üreme faaliyetlerini düzenler ve ikincil </a:t>
            </a:r>
            <a:r>
              <a:rPr lang="tr-TR" altLang="tr-TR" sz="3600">
                <a:latin typeface="Times New Roman" panose="02020603050405020304" pitchFamily="18" charset="0"/>
              </a:rPr>
              <a:t>eşey karakterlerin </a:t>
            </a:r>
            <a:r>
              <a:rPr lang="tr-TR" altLang="tr-TR" sz="3600" dirty="0">
                <a:latin typeface="Times New Roman" panose="02020603050405020304" pitchFamily="18" charset="0"/>
              </a:rPr>
              <a:t>gelişmesini sağlar.</a:t>
            </a:r>
          </a:p>
        </p:txBody>
      </p:sp>
    </p:spTree>
    <p:extLst>
      <p:ext uri="{BB962C8B-B14F-4D97-AF65-F5344CB8AC3E}">
        <p14:creationId xmlns:p14="http://schemas.microsoft.com/office/powerpoint/2010/main" val="31495672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40963"/>
                                        </p:tgtEl>
                                        <p:attrNameLst>
                                          <p:attrName>style.visibility</p:attrName>
                                        </p:attrNameLst>
                                      </p:cBhvr>
                                      <p:to>
                                        <p:strVal val="visible"/>
                                      </p:to>
                                    </p:set>
                                    <p:animEffect transition="in" filter="wipe(up)">
                                      <p:cBhvr>
                                        <p:cTn id="7" dur="3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289BDFB-E179-A846-8F8C-5DA3A7CA80C6}"/>
              </a:ext>
            </a:extLst>
          </p:cNvPr>
          <p:cNvSpPr>
            <a:spLocks noGrp="1" noChangeArrowheads="1"/>
          </p:cNvSpPr>
          <p:nvPr>
            <p:ph type="body" idx="1"/>
          </p:nvPr>
        </p:nvSpPr>
        <p:spPr/>
        <p:txBody>
          <a:bodyPr/>
          <a:lstStyle/>
          <a:p>
            <a:pPr algn="just"/>
            <a:r>
              <a:rPr lang="tr-TR" altLang="tr-TR" dirty="0"/>
              <a:t>Testislerde </a:t>
            </a:r>
            <a:r>
              <a:rPr lang="tr-TR" altLang="tr-TR" dirty="0" err="1"/>
              <a:t>leydig</a:t>
            </a:r>
            <a:r>
              <a:rPr lang="tr-TR" altLang="tr-TR" dirty="0"/>
              <a:t> hücrelerde sentezlenen en önemli </a:t>
            </a:r>
            <a:r>
              <a:rPr lang="tr-TR" altLang="tr-TR" dirty="0" err="1"/>
              <a:t>androjenik</a:t>
            </a:r>
            <a:r>
              <a:rPr lang="tr-TR" altLang="tr-TR" dirty="0"/>
              <a:t> hormon </a:t>
            </a:r>
            <a:r>
              <a:rPr lang="tr-TR" altLang="tr-TR" b="1" dirty="0"/>
              <a:t>testosteron’</a:t>
            </a:r>
            <a:r>
              <a:rPr lang="tr-TR" altLang="tr-TR" dirty="0"/>
              <a:t> dur. Başlıca biyolojik etkisi </a:t>
            </a:r>
            <a:r>
              <a:rPr lang="tr-TR" altLang="tr-TR" dirty="0" err="1"/>
              <a:t>sekonder</a:t>
            </a:r>
            <a:r>
              <a:rPr lang="tr-TR" altLang="tr-TR" dirty="0"/>
              <a:t> cinsiyet karakterlerinin gelişmesi ve </a:t>
            </a:r>
            <a:r>
              <a:rPr lang="tr-TR" altLang="tr-TR" dirty="0" err="1"/>
              <a:t>spermatogenezisin</a:t>
            </a:r>
            <a:r>
              <a:rPr lang="tr-TR" altLang="tr-TR" dirty="0"/>
              <a:t> uyarılmasıdır. </a:t>
            </a:r>
            <a:r>
              <a:rPr lang="tr-TR" altLang="tr-TR" dirty="0" err="1"/>
              <a:t>Anabolik</a:t>
            </a:r>
            <a:r>
              <a:rPr lang="tr-TR" altLang="tr-TR" dirty="0"/>
              <a:t> etkileri de oldukça önemlidir, RNA sentezini uyarak protein sentezini </a:t>
            </a:r>
            <a:r>
              <a:rPr lang="tr-TR" altLang="tr-TR" dirty="0" err="1"/>
              <a:t>stimüle</a:t>
            </a:r>
            <a:r>
              <a:rPr lang="tr-TR" altLang="tr-TR" dirty="0"/>
              <a:t> eder. Böbreklerde </a:t>
            </a:r>
            <a:r>
              <a:rPr lang="tr-TR" altLang="tr-TR" dirty="0" err="1"/>
              <a:t>Na,K,Ca</a:t>
            </a:r>
            <a:r>
              <a:rPr lang="tr-TR" altLang="tr-TR" dirty="0"/>
              <a:t> ve P emilimini sağlayarak kanın hacmini artırırlar. </a:t>
            </a:r>
            <a:r>
              <a:rPr lang="tr-TR" altLang="tr-TR" dirty="0" err="1"/>
              <a:t>Androjenlerin</a:t>
            </a:r>
            <a:r>
              <a:rPr lang="tr-TR" altLang="tr-TR" dirty="0"/>
              <a:t> kimyasal yapılarında değişiklik yapılarak sentetik </a:t>
            </a:r>
            <a:r>
              <a:rPr lang="tr-TR" altLang="tr-TR" dirty="0" err="1"/>
              <a:t>steroidler</a:t>
            </a:r>
            <a:r>
              <a:rPr lang="tr-TR" altLang="tr-TR" dirty="0"/>
              <a:t> elde ediliyor.   </a:t>
            </a:r>
          </a:p>
        </p:txBody>
      </p:sp>
    </p:spTree>
    <p:extLst>
      <p:ext uri="{BB962C8B-B14F-4D97-AF65-F5344CB8AC3E}">
        <p14:creationId xmlns:p14="http://schemas.microsoft.com/office/powerpoint/2010/main" val="1354041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7538947-8413-2A41-A80E-0214312F0EB7}"/>
              </a:ext>
            </a:extLst>
          </p:cNvPr>
          <p:cNvSpPr>
            <a:spLocks noGrp="1" noChangeArrowheads="1"/>
          </p:cNvSpPr>
          <p:nvPr>
            <p:ph type="body" idx="1"/>
          </p:nvPr>
        </p:nvSpPr>
        <p:spPr>
          <a:xfrm>
            <a:off x="1981200" y="260351"/>
            <a:ext cx="8229600" cy="5865813"/>
          </a:xfrm>
        </p:spPr>
        <p:txBody>
          <a:bodyPr/>
          <a:lstStyle/>
          <a:p>
            <a:endParaRPr lang="tr-TR" altLang="tr-TR"/>
          </a:p>
        </p:txBody>
      </p:sp>
      <p:pic>
        <p:nvPicPr>
          <p:cNvPr id="72707" name="Picture 3">
            <a:extLst>
              <a:ext uri="{FF2B5EF4-FFF2-40B4-BE49-F238E27FC236}">
                <a16:creationId xmlns:a16="http://schemas.microsoft.com/office/drawing/2014/main" id="{F1D7307F-6053-DC44-9F0B-9DA649D06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260351"/>
            <a:ext cx="8135937"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9210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46E5F62-282E-A748-9CA1-7FAA698ED6E1}"/>
              </a:ext>
            </a:extLst>
          </p:cNvPr>
          <p:cNvSpPr>
            <a:spLocks noGrp="1" noChangeArrowheads="1"/>
          </p:cNvSpPr>
          <p:nvPr>
            <p:ph type="body" idx="1"/>
          </p:nvPr>
        </p:nvSpPr>
        <p:spPr/>
        <p:txBody>
          <a:bodyPr/>
          <a:lstStyle/>
          <a:p>
            <a:pPr algn="just"/>
            <a:r>
              <a:rPr lang="tr-TR" altLang="tr-TR" b="1" dirty="0"/>
              <a:t>Östrojenler:</a:t>
            </a:r>
            <a:r>
              <a:rPr lang="tr-TR" altLang="tr-TR" dirty="0"/>
              <a:t> Özellikle </a:t>
            </a:r>
            <a:r>
              <a:rPr lang="tr-TR" altLang="tr-TR" dirty="0" err="1"/>
              <a:t>overlerden</a:t>
            </a:r>
            <a:r>
              <a:rPr lang="tr-TR" altLang="tr-TR" dirty="0"/>
              <a:t> ve </a:t>
            </a:r>
            <a:r>
              <a:rPr lang="tr-TR" altLang="tr-TR" dirty="0" err="1"/>
              <a:t>plesantadan</a:t>
            </a:r>
            <a:r>
              <a:rPr lang="tr-TR" altLang="tr-TR" dirty="0"/>
              <a:t> salgılanırlar. En etkin formu </a:t>
            </a:r>
            <a:r>
              <a:rPr lang="tr-TR" altLang="tr-TR" b="1" dirty="0" err="1"/>
              <a:t>östradioldur</a:t>
            </a:r>
            <a:r>
              <a:rPr lang="tr-TR" altLang="tr-TR" b="1" dirty="0"/>
              <a:t>.</a:t>
            </a:r>
            <a:r>
              <a:rPr lang="tr-TR" altLang="tr-TR" dirty="0"/>
              <a:t> Hormonlar sentez edilir edilmez hemen kana karışırlar ve etkilerini gösterirler, depo edilmezler. Bu da </a:t>
            </a:r>
            <a:r>
              <a:rPr lang="tr-TR" altLang="tr-TR" dirty="0" err="1"/>
              <a:t>testesteron</a:t>
            </a:r>
            <a:r>
              <a:rPr lang="tr-TR" altLang="tr-TR" dirty="0"/>
              <a:t> gibi </a:t>
            </a:r>
            <a:r>
              <a:rPr lang="tr-TR" altLang="tr-TR" dirty="0" err="1"/>
              <a:t>sekonder</a:t>
            </a:r>
            <a:r>
              <a:rPr lang="tr-TR" altLang="tr-TR" dirty="0"/>
              <a:t> cinsiyet karakterlerinin gelişmesinde etkilidir. Bunun dışında </a:t>
            </a:r>
            <a:r>
              <a:rPr lang="tr-TR" altLang="tr-TR" dirty="0" err="1"/>
              <a:t>anabolik</a:t>
            </a:r>
            <a:r>
              <a:rPr lang="tr-TR" altLang="tr-TR" dirty="0"/>
              <a:t> etkileri de vardır, RNA sentezini uyararak protein sentezini artırır. </a:t>
            </a:r>
            <a:r>
              <a:rPr lang="tr-TR" altLang="tr-TR" dirty="0" err="1"/>
              <a:t>Anabolik</a:t>
            </a:r>
            <a:r>
              <a:rPr lang="tr-TR" altLang="tr-TR" dirty="0"/>
              <a:t> etkileri arasında </a:t>
            </a:r>
            <a:r>
              <a:rPr lang="tr-TR" altLang="tr-TR" dirty="0" err="1"/>
              <a:t>trigliserid</a:t>
            </a:r>
            <a:r>
              <a:rPr lang="tr-TR" altLang="tr-TR" dirty="0"/>
              <a:t> sentezini artırıcı etkileri vardır. </a:t>
            </a:r>
          </a:p>
        </p:txBody>
      </p:sp>
    </p:spTree>
    <p:extLst>
      <p:ext uri="{BB962C8B-B14F-4D97-AF65-F5344CB8AC3E}">
        <p14:creationId xmlns:p14="http://schemas.microsoft.com/office/powerpoint/2010/main" val="4200995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EED0BC8-F479-AA42-996E-71BF569D45C9}"/>
              </a:ext>
            </a:extLst>
          </p:cNvPr>
          <p:cNvSpPr>
            <a:spLocks noGrp="1" noChangeArrowheads="1"/>
          </p:cNvSpPr>
          <p:nvPr>
            <p:ph type="body" idx="1"/>
          </p:nvPr>
        </p:nvSpPr>
        <p:spPr/>
        <p:txBody>
          <a:bodyPr/>
          <a:lstStyle/>
          <a:p>
            <a:pPr algn="just">
              <a:lnSpc>
                <a:spcPct val="90000"/>
              </a:lnSpc>
            </a:pPr>
            <a:r>
              <a:rPr lang="tr-TR" altLang="tr-TR" b="1" dirty="0" err="1"/>
              <a:t>Progesteron</a:t>
            </a:r>
            <a:r>
              <a:rPr lang="tr-TR" altLang="tr-TR" b="1" dirty="0"/>
              <a:t>:</a:t>
            </a:r>
            <a:r>
              <a:rPr lang="tr-TR" altLang="tr-TR" dirty="0"/>
              <a:t> Başlıca </a:t>
            </a:r>
            <a:r>
              <a:rPr lang="tr-TR" altLang="tr-TR" dirty="0" err="1"/>
              <a:t>corpus</a:t>
            </a:r>
            <a:r>
              <a:rPr lang="tr-TR" altLang="tr-TR" dirty="0"/>
              <a:t> </a:t>
            </a:r>
            <a:r>
              <a:rPr lang="tr-TR" altLang="tr-TR" dirty="0" err="1"/>
              <a:t>luteum,plesanta,overler</a:t>
            </a:r>
            <a:r>
              <a:rPr lang="tr-TR" altLang="tr-TR" dirty="0"/>
              <a:t> ve </a:t>
            </a:r>
            <a:r>
              <a:rPr lang="tr-TR" altLang="tr-TR" dirty="0" err="1"/>
              <a:t>foliküllerde</a:t>
            </a:r>
            <a:r>
              <a:rPr lang="tr-TR" altLang="tr-TR" dirty="0"/>
              <a:t> kolesterolden sentezlenir. Bunlar </a:t>
            </a:r>
            <a:r>
              <a:rPr lang="tr-TR" altLang="tr-TR" dirty="0" err="1"/>
              <a:t>gestagenler</a:t>
            </a:r>
            <a:r>
              <a:rPr lang="tr-TR" altLang="tr-TR" dirty="0"/>
              <a:t> olarak da isimlendirilirler, pek çok çeşidi vardır, en etkili olanı </a:t>
            </a:r>
            <a:r>
              <a:rPr lang="tr-TR" altLang="tr-TR" dirty="0" err="1"/>
              <a:t>progesterondur</a:t>
            </a:r>
            <a:r>
              <a:rPr lang="tr-TR" altLang="tr-TR" dirty="0"/>
              <a:t>. </a:t>
            </a:r>
            <a:r>
              <a:rPr lang="tr-TR" altLang="tr-TR" dirty="0" err="1"/>
              <a:t>Progesteron</a:t>
            </a:r>
            <a:r>
              <a:rPr lang="tr-TR" altLang="tr-TR" dirty="0"/>
              <a:t> </a:t>
            </a:r>
            <a:r>
              <a:rPr lang="tr-TR" altLang="tr-TR" dirty="0" err="1"/>
              <a:t>uterusu</a:t>
            </a:r>
            <a:r>
              <a:rPr lang="tr-TR" altLang="tr-TR" dirty="0"/>
              <a:t> gebeliğe hazırlar ve gebeliğin devamını sağlar. Gebelik süresince </a:t>
            </a:r>
            <a:r>
              <a:rPr lang="tr-TR" altLang="tr-TR" dirty="0" err="1"/>
              <a:t>corpus</a:t>
            </a:r>
            <a:r>
              <a:rPr lang="tr-TR" altLang="tr-TR" dirty="0"/>
              <a:t> </a:t>
            </a:r>
            <a:r>
              <a:rPr lang="tr-TR" altLang="tr-TR" dirty="0" err="1"/>
              <a:t>luteumdan</a:t>
            </a:r>
            <a:r>
              <a:rPr lang="tr-TR" altLang="tr-TR" dirty="0"/>
              <a:t> sentezlenir, gebelikten sonra daha çok </a:t>
            </a:r>
            <a:r>
              <a:rPr lang="tr-TR" altLang="tr-TR" dirty="0" err="1"/>
              <a:t>plesantadan</a:t>
            </a:r>
            <a:r>
              <a:rPr lang="tr-TR" altLang="tr-TR" dirty="0"/>
              <a:t> sentezlenir.</a:t>
            </a:r>
          </a:p>
        </p:txBody>
      </p:sp>
    </p:spTree>
    <p:extLst>
      <p:ext uri="{BB962C8B-B14F-4D97-AF65-F5344CB8AC3E}">
        <p14:creationId xmlns:p14="http://schemas.microsoft.com/office/powerpoint/2010/main" val="30022630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9E69EED-5C40-784F-BE49-18C4F29E6221}"/>
              </a:ext>
            </a:extLst>
          </p:cNvPr>
          <p:cNvSpPr>
            <a:spLocks noGrp="1" noChangeArrowheads="1"/>
          </p:cNvSpPr>
          <p:nvPr>
            <p:ph type="body" idx="1"/>
          </p:nvPr>
        </p:nvSpPr>
        <p:spPr>
          <a:xfrm>
            <a:off x="1919288" y="1557338"/>
            <a:ext cx="8229600" cy="4525962"/>
          </a:xfrm>
        </p:spPr>
        <p:txBody>
          <a:bodyPr/>
          <a:lstStyle/>
          <a:p>
            <a:r>
              <a:rPr lang="tr-TR" altLang="tr-TR" b="1" dirty="0"/>
              <a:t>Melatonin:</a:t>
            </a:r>
            <a:r>
              <a:rPr lang="tr-TR" altLang="tr-TR" dirty="0"/>
              <a:t> </a:t>
            </a:r>
            <a:r>
              <a:rPr lang="tr-TR" altLang="tr-TR" dirty="0" err="1"/>
              <a:t>Melanositlerdeki</a:t>
            </a:r>
            <a:r>
              <a:rPr lang="tr-TR" altLang="tr-TR" dirty="0"/>
              <a:t> </a:t>
            </a:r>
            <a:r>
              <a:rPr lang="tr-TR" altLang="tr-TR" dirty="0" err="1"/>
              <a:t>melanin</a:t>
            </a:r>
            <a:r>
              <a:rPr lang="tr-TR" altLang="tr-TR" dirty="0"/>
              <a:t> renk pigmentlerini bir araya toplayarak derinin renginin koyulaşmasını sağlayan hormondur. Bu hormon esmer ırklarda daha aktif rol </a:t>
            </a:r>
            <a:r>
              <a:rPr lang="tr-TR" altLang="tr-TR" dirty="0" err="1"/>
              <a:t>oynarkan</a:t>
            </a:r>
            <a:r>
              <a:rPr lang="tr-TR" altLang="tr-TR" dirty="0"/>
              <a:t> beyaz ırklarda daha az aktif rol oynar.</a:t>
            </a:r>
          </a:p>
        </p:txBody>
      </p:sp>
    </p:spTree>
    <p:extLst>
      <p:ext uri="{BB962C8B-B14F-4D97-AF65-F5344CB8AC3E}">
        <p14:creationId xmlns:p14="http://schemas.microsoft.com/office/powerpoint/2010/main" val="917203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53791E9-F1B6-C944-97CB-08529B663A49}"/>
              </a:ext>
            </a:extLst>
          </p:cNvPr>
          <p:cNvSpPr>
            <a:spLocks noGrp="1" noChangeArrowheads="1"/>
          </p:cNvSpPr>
          <p:nvPr>
            <p:ph type="body" idx="1"/>
          </p:nvPr>
        </p:nvSpPr>
        <p:spPr/>
        <p:txBody>
          <a:bodyPr/>
          <a:lstStyle/>
          <a:p>
            <a:r>
              <a:rPr lang="tr-TR" altLang="tr-TR"/>
              <a:t>melatonin</a:t>
            </a:r>
          </a:p>
        </p:txBody>
      </p:sp>
      <p:pic>
        <p:nvPicPr>
          <p:cNvPr id="76803" name="Picture 3">
            <a:extLst>
              <a:ext uri="{FF2B5EF4-FFF2-40B4-BE49-F238E27FC236}">
                <a16:creationId xmlns:a16="http://schemas.microsoft.com/office/drawing/2014/main" id="{ACD55F1A-263C-4F4A-A0B0-0E08C6773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2781300"/>
            <a:ext cx="4679950"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41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37F1C017-9BFA-7245-A4D0-2C678F3527D4}"/>
              </a:ext>
            </a:extLst>
          </p:cNvPr>
          <p:cNvSpPr>
            <a:spLocks noGrp="1" noChangeArrowheads="1"/>
          </p:cNvSpPr>
          <p:nvPr>
            <p:ph type="body" idx="1"/>
          </p:nvPr>
        </p:nvSpPr>
        <p:spPr/>
        <p:txBody>
          <a:bodyPr/>
          <a:lstStyle/>
          <a:p>
            <a:r>
              <a:rPr lang="tr-TR" altLang="tr-TR"/>
              <a:t>Hormonlar kimyasal yapılarına göre üç ana grupta toplanırlar. Bunlar;</a:t>
            </a:r>
          </a:p>
          <a:p>
            <a:r>
              <a:rPr lang="tr-TR" altLang="tr-TR"/>
              <a:t>1.Peptid ve proteinler</a:t>
            </a:r>
          </a:p>
          <a:p>
            <a:r>
              <a:rPr lang="tr-TR" altLang="tr-TR"/>
              <a:t>2. Steroidler</a:t>
            </a:r>
          </a:p>
          <a:p>
            <a:r>
              <a:rPr lang="tr-TR" altLang="tr-TR"/>
              <a:t>3. Katekolaminler ve Tiroid hormonları</a:t>
            </a:r>
          </a:p>
        </p:txBody>
      </p:sp>
    </p:spTree>
    <p:extLst>
      <p:ext uri="{BB962C8B-B14F-4D97-AF65-F5344CB8AC3E}">
        <p14:creationId xmlns:p14="http://schemas.microsoft.com/office/powerpoint/2010/main" val="34489428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2FF608D-D5DF-1C46-B6D3-3C41FB5E0E23}"/>
              </a:ext>
            </a:extLst>
          </p:cNvPr>
          <p:cNvSpPr>
            <a:spLocks noGrp="1" noChangeArrowheads="1"/>
          </p:cNvSpPr>
          <p:nvPr>
            <p:ph type="body" idx="1"/>
          </p:nvPr>
        </p:nvSpPr>
        <p:spPr>
          <a:xfrm>
            <a:off x="1981200" y="908051"/>
            <a:ext cx="8229600" cy="5218113"/>
          </a:xfrm>
        </p:spPr>
        <p:txBody>
          <a:bodyPr/>
          <a:lstStyle/>
          <a:p>
            <a:r>
              <a:rPr lang="tr-TR" altLang="tr-TR" b="1"/>
              <a:t>Seratonin</a:t>
            </a:r>
            <a:r>
              <a:rPr lang="tr-TR" altLang="tr-TR"/>
              <a:t>: Triptofandan sentezlenir, vazodilatasyon ve vazokonstriksiyon yapar, broşları açar, bağırsak peristaltiğine etki yapar, sensorik duyular üzerine etkisi vardır, his aldatıcı ilaçlar seratonin üzerine etki eder, seratoninin düşük dozu serebral aktiviteyi artırırken aşırı dozları depresif etki yapmaktadır.</a:t>
            </a:r>
          </a:p>
        </p:txBody>
      </p:sp>
    </p:spTree>
    <p:extLst>
      <p:ext uri="{BB962C8B-B14F-4D97-AF65-F5344CB8AC3E}">
        <p14:creationId xmlns:p14="http://schemas.microsoft.com/office/powerpoint/2010/main" val="20663319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DC65EC8-3D74-4A40-912C-82C0220C9A42}"/>
              </a:ext>
            </a:extLst>
          </p:cNvPr>
          <p:cNvSpPr>
            <a:spLocks noGrp="1" noChangeArrowheads="1"/>
          </p:cNvSpPr>
          <p:nvPr>
            <p:ph type="body" idx="1"/>
          </p:nvPr>
        </p:nvSpPr>
        <p:spPr/>
        <p:txBody>
          <a:bodyPr/>
          <a:lstStyle/>
          <a:p>
            <a:r>
              <a:rPr lang="tr-TR" altLang="tr-TR"/>
              <a:t>Triptofandan seratonin sentezi</a:t>
            </a:r>
          </a:p>
        </p:txBody>
      </p:sp>
      <p:pic>
        <p:nvPicPr>
          <p:cNvPr id="78851" name="Picture 3">
            <a:extLst>
              <a:ext uri="{FF2B5EF4-FFF2-40B4-BE49-F238E27FC236}">
                <a16:creationId xmlns:a16="http://schemas.microsoft.com/office/drawing/2014/main" id="{3EB8795B-53BA-F74B-BB18-BBA4C7E0C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2824164"/>
            <a:ext cx="72771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5852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B9C6CD0-73C4-F749-BCA1-9E470965C2A6}"/>
              </a:ext>
            </a:extLst>
          </p:cNvPr>
          <p:cNvSpPr>
            <a:spLocks noGrp="1" noChangeArrowheads="1"/>
          </p:cNvSpPr>
          <p:nvPr>
            <p:ph type="body" idx="1"/>
          </p:nvPr>
        </p:nvSpPr>
        <p:spPr/>
        <p:txBody>
          <a:bodyPr/>
          <a:lstStyle/>
          <a:p>
            <a:r>
              <a:rPr lang="tr-TR" altLang="tr-TR" b="1"/>
              <a:t>Histamin:</a:t>
            </a:r>
            <a:r>
              <a:rPr lang="tr-TR" altLang="tr-TR"/>
              <a:t> Böcek zehirinde, arı zehirinde ve ısırgan otunda bolca bulunur. Barsak kanalı, uterus ve solunum kaslarında kontraksiyon yapar. Düz kaslarda sakinleştirici etkisi vardır, kan basıncın da düşmeler şekillendirebiliyor.</a:t>
            </a:r>
          </a:p>
        </p:txBody>
      </p:sp>
    </p:spTree>
    <p:extLst>
      <p:ext uri="{BB962C8B-B14F-4D97-AF65-F5344CB8AC3E}">
        <p14:creationId xmlns:p14="http://schemas.microsoft.com/office/powerpoint/2010/main" val="947891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3FA2A01-B1A4-0048-834F-05387018C54F}"/>
              </a:ext>
            </a:extLst>
          </p:cNvPr>
          <p:cNvSpPr>
            <a:spLocks noGrp="1" noChangeArrowheads="1"/>
          </p:cNvSpPr>
          <p:nvPr>
            <p:ph type="body" idx="1"/>
          </p:nvPr>
        </p:nvSpPr>
        <p:spPr>
          <a:xfrm>
            <a:off x="1992314" y="404813"/>
            <a:ext cx="8218487" cy="5721350"/>
          </a:xfrm>
        </p:spPr>
        <p:txBody>
          <a:bodyPr/>
          <a:lstStyle/>
          <a:p>
            <a:r>
              <a:rPr lang="tr-TR" altLang="tr-TR"/>
              <a:t>Histidinden histamin sentezi</a:t>
            </a:r>
          </a:p>
        </p:txBody>
      </p:sp>
      <p:pic>
        <p:nvPicPr>
          <p:cNvPr id="80899" name="Picture 3">
            <a:extLst>
              <a:ext uri="{FF2B5EF4-FFF2-40B4-BE49-F238E27FC236}">
                <a16:creationId xmlns:a16="http://schemas.microsoft.com/office/drawing/2014/main" id="{E0C0F275-1EC7-784A-9225-6AB05967E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9" y="1412875"/>
            <a:ext cx="33115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4282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C57BB2B-B8AD-1044-B59F-2B7EB3EB7A94}"/>
              </a:ext>
            </a:extLst>
          </p:cNvPr>
          <p:cNvSpPr>
            <a:spLocks noGrp="1" noChangeArrowheads="1"/>
          </p:cNvSpPr>
          <p:nvPr>
            <p:ph type="body" idx="1"/>
          </p:nvPr>
        </p:nvSpPr>
        <p:spPr/>
        <p:txBody>
          <a:bodyPr/>
          <a:lstStyle/>
          <a:p>
            <a:r>
              <a:rPr lang="tr-TR" altLang="tr-TR" b="1"/>
              <a:t>Prostaglandinler</a:t>
            </a:r>
            <a:r>
              <a:rPr lang="tr-TR" altLang="tr-TR"/>
              <a:t>: Vücutta ağrı meydana getiren maddelerdir. Araşidonik asitten sentezlenirler. Aneljezik ilaçlar araşidonik asitten prostaglandin sentezini sağlayan </a:t>
            </a:r>
            <a:r>
              <a:rPr lang="tr-TR" altLang="tr-TR" b="1"/>
              <a:t>siklooksijenaz </a:t>
            </a:r>
            <a:r>
              <a:rPr lang="tr-TR" altLang="tr-TR"/>
              <a:t>enzimini durdurarak ağrıyı gidermektedir.</a:t>
            </a:r>
          </a:p>
        </p:txBody>
      </p:sp>
    </p:spTree>
    <p:extLst>
      <p:ext uri="{BB962C8B-B14F-4D97-AF65-F5344CB8AC3E}">
        <p14:creationId xmlns:p14="http://schemas.microsoft.com/office/powerpoint/2010/main" val="20882274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772F248-CED8-514F-9F95-1F9404300C5F}"/>
              </a:ext>
            </a:extLst>
          </p:cNvPr>
          <p:cNvSpPr>
            <a:spLocks noGrp="1" noChangeArrowheads="1"/>
          </p:cNvSpPr>
          <p:nvPr>
            <p:ph type="body" idx="1"/>
          </p:nvPr>
        </p:nvSpPr>
        <p:spPr>
          <a:xfrm>
            <a:off x="1774826" y="0"/>
            <a:ext cx="8435975" cy="6858000"/>
          </a:xfrm>
        </p:spPr>
        <p:txBody>
          <a:bodyPr/>
          <a:lstStyle/>
          <a:p>
            <a:endParaRPr lang="tr-TR" altLang="tr-TR"/>
          </a:p>
        </p:txBody>
      </p:sp>
      <p:pic>
        <p:nvPicPr>
          <p:cNvPr id="82947" name="Picture 3">
            <a:extLst>
              <a:ext uri="{FF2B5EF4-FFF2-40B4-BE49-F238E27FC236}">
                <a16:creationId xmlns:a16="http://schemas.microsoft.com/office/drawing/2014/main" id="{5F03D437-4DA0-EA45-83D1-80D0B31C7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765176"/>
            <a:ext cx="5688012"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5687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A928014E-7531-1F4F-841D-ECF311FB891C}"/>
              </a:ext>
            </a:extLst>
          </p:cNvPr>
          <p:cNvSpPr>
            <a:spLocks noGrp="1" noChangeArrowheads="1"/>
          </p:cNvSpPr>
          <p:nvPr>
            <p:ph type="body" idx="1"/>
          </p:nvPr>
        </p:nvSpPr>
        <p:spPr/>
        <p:txBody>
          <a:bodyPr/>
          <a:lstStyle/>
          <a:p>
            <a:r>
              <a:rPr lang="tr-TR" altLang="tr-TR"/>
              <a:t>Gonadotrop hormonlar:</a:t>
            </a:r>
          </a:p>
          <a:p>
            <a:pPr>
              <a:buFontTx/>
              <a:buNone/>
            </a:pPr>
            <a:r>
              <a:rPr lang="tr-TR" altLang="tr-TR"/>
              <a:t>   Bu hormonlar gametogenez ve steroidegenez üzerine etkilidirler.</a:t>
            </a:r>
          </a:p>
          <a:p>
            <a:pPr>
              <a:buFontTx/>
              <a:buNone/>
            </a:pPr>
            <a:r>
              <a:rPr lang="tr-TR" altLang="tr-TR"/>
              <a:t>  </a:t>
            </a:r>
          </a:p>
          <a:p>
            <a:pPr>
              <a:buFontTx/>
              <a:buNone/>
            </a:pPr>
            <a:r>
              <a:rPr lang="tr-TR" altLang="tr-TR"/>
              <a:t>   FSH: Ovaryum üzerinde graff foliküllerinin sayısını arttırır ve testislerde spermatogenezi uyarır.</a:t>
            </a:r>
          </a:p>
        </p:txBody>
      </p:sp>
    </p:spTree>
    <p:extLst>
      <p:ext uri="{BB962C8B-B14F-4D97-AF65-F5344CB8AC3E}">
        <p14:creationId xmlns:p14="http://schemas.microsoft.com/office/powerpoint/2010/main" val="2448520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9207DD05-2FB0-B349-947F-DFAF05723AFC}"/>
              </a:ext>
            </a:extLst>
          </p:cNvPr>
          <p:cNvSpPr>
            <a:spLocks noGrp="1" noChangeArrowheads="1"/>
          </p:cNvSpPr>
          <p:nvPr>
            <p:ph type="body" idx="1"/>
          </p:nvPr>
        </p:nvSpPr>
        <p:spPr/>
        <p:txBody>
          <a:bodyPr/>
          <a:lstStyle/>
          <a:p>
            <a:r>
              <a:rPr lang="tr-TR" altLang="tr-TR"/>
              <a:t>ICSH(LH): Ovaryumda folliküllerin oluşumunu arttırarak östrojen salgısını uyarır. Ovulasyon ve corpus luteum oluşumuna katılır. Ayrıca testislerde leydig hücrelerinin fonksiyonlarını uyarıcı etkisi de vardır. </a:t>
            </a:r>
          </a:p>
        </p:txBody>
      </p:sp>
    </p:spTree>
    <p:extLst>
      <p:ext uri="{BB962C8B-B14F-4D97-AF65-F5344CB8AC3E}">
        <p14:creationId xmlns:p14="http://schemas.microsoft.com/office/powerpoint/2010/main" val="25898873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66B3B9BC-B976-C947-B33E-EC2BDAEDF8B3}"/>
              </a:ext>
            </a:extLst>
          </p:cNvPr>
          <p:cNvSpPr>
            <a:spLocks noGrp="1" noChangeArrowheads="1"/>
          </p:cNvSpPr>
          <p:nvPr>
            <p:ph type="body" idx="1"/>
          </p:nvPr>
        </p:nvSpPr>
        <p:spPr/>
        <p:txBody>
          <a:bodyPr/>
          <a:lstStyle/>
          <a:p>
            <a:r>
              <a:rPr lang="tr-TR" altLang="tr-TR"/>
              <a:t>LTH (prolaktin): Sadece dişilerde önemlidir. Süt salgılatıcı bezlerin gelişimini sağlar, corpus luteumun fonksiyonlarının devamını sağlar, analık ve kuluçka iç güdülerinin oluşumunu sağlar. </a:t>
            </a:r>
          </a:p>
        </p:txBody>
      </p:sp>
    </p:spTree>
    <p:extLst>
      <p:ext uri="{BB962C8B-B14F-4D97-AF65-F5344CB8AC3E}">
        <p14:creationId xmlns:p14="http://schemas.microsoft.com/office/powerpoint/2010/main" val="7621732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BFDC2968-26FC-4848-9077-CB23BD5B1C55}"/>
              </a:ext>
            </a:extLst>
          </p:cNvPr>
          <p:cNvSpPr>
            <a:spLocks noGrp="1" noChangeArrowheads="1"/>
          </p:cNvSpPr>
          <p:nvPr>
            <p:ph type="body" idx="1"/>
          </p:nvPr>
        </p:nvSpPr>
        <p:spPr/>
        <p:txBody>
          <a:bodyPr/>
          <a:lstStyle/>
          <a:p>
            <a:r>
              <a:rPr lang="tr-TR" altLang="tr-TR"/>
              <a:t>Parsintermedia (orta lob) hormonları:</a:t>
            </a:r>
          </a:p>
          <a:p>
            <a:r>
              <a:rPr lang="tr-TR" altLang="tr-TR" b="1"/>
              <a:t>MSH:</a:t>
            </a:r>
            <a:r>
              <a:rPr lang="tr-TR" altLang="tr-TR"/>
              <a:t> Bu hormon orta lobta sentezlenip buradan salgılanır, bu lobun bulunmadığı hayvan türlerinde arka lobtan salgılandığı bildirilmiştir. Işığa bağlı olarak sentezi de değişir. Işık artarsa MSH azalır ve pigmentler hücre etrafında toplanarak derinin açık renk almasına neden olur. Işık azalırsa MSH artar ve pigmentler dağılır böylece deri koyu renk alır. MSH aktivitesi azaldığı zaman Albinizm ortaya çıkar.</a:t>
            </a:r>
          </a:p>
        </p:txBody>
      </p:sp>
    </p:spTree>
    <p:extLst>
      <p:ext uri="{BB962C8B-B14F-4D97-AF65-F5344CB8AC3E}">
        <p14:creationId xmlns:p14="http://schemas.microsoft.com/office/powerpoint/2010/main" val="55284361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{2EA5E8D9-936A-F349-A6E8-51E687A37EEA}tf10001076</Template>
  <TotalTime>615</TotalTime>
  <Words>4286</Words>
  <Application>Microsoft Macintosh PowerPoint</Application>
  <PresentationFormat>Widescreen</PresentationFormat>
  <Paragraphs>427</Paragraphs>
  <Slides>120</Slides>
  <Notes>11</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7" baseType="lpstr">
      <vt:lpstr>Arial</vt:lpstr>
      <vt:lpstr>Arial Black</vt:lpstr>
      <vt:lpstr>Calibri</vt:lpstr>
      <vt:lpstr>Calibri Light</vt:lpstr>
      <vt:lpstr>Times New Roman</vt:lpstr>
      <vt:lpstr>Office Teması</vt:lpstr>
      <vt:lpstr>Bit Eşlem Resmi</vt:lpstr>
      <vt:lpstr>HORMONLAR ve METABOLİZMASI</vt:lpstr>
      <vt:lpstr>Hormon nedir?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Tiroid Bezi</vt:lpstr>
      <vt:lpstr>PowerPoint Presentation</vt:lpstr>
      <vt:lpstr>PowerPoint Presentation</vt:lpstr>
      <vt:lpstr>PowerPoint Presentation</vt:lpstr>
      <vt:lpstr>PowerPoint Presentation</vt:lpstr>
      <vt:lpstr>PowerPoint Presentation</vt:lpstr>
      <vt:lpstr>PowerPoint Presentation</vt:lpstr>
      <vt:lpstr>Tiroid bezi hormon yetersizliğinde bazal metabolizma hızı düşer.Bu bireyde sersemlik şeklinde belirlenir. Tiroid bezi az çalışan yeni doğanlarda büyüme gelişme bozukluklarıyla beraber ‘’Kretinizm’’hastalığı görülür.</vt:lpstr>
      <vt:lpstr>* Herhangi bir nedenle ileri yaşlarda bu hormon yetersizliği ellerde kalınlaşma ve şişkinlikler deride kuruma ile belirlenen ‘’MİKSÖDEM’’hastalığı görülür.  * Tiroid bezinin aşırı çalışarak fazla hormon salgılaması bazal metabolizma hızını yükseltir.Bu gibi kişilerde kalp çarpıntısı,ateş yükselmesi ve sinirlilik en çok görülen belirtilerdir.  *Enerji gereksinimi arttığı için fazla yeme isteği yine hipertiroidizmin belirtisidir. </vt:lpstr>
      <vt:lpstr>PowerPoint Presentation</vt:lpstr>
      <vt:lpstr>PowerPoint Presentation</vt:lpstr>
      <vt:lpstr>Paratiroid Bezleri</vt:lpstr>
      <vt:lpstr>PowerPoint Presentation</vt:lpstr>
      <vt:lpstr>PowerPoint Presentation</vt:lpstr>
      <vt:lpstr>PowerPoint Presentation</vt:lpstr>
      <vt:lpstr>Paratiroid bezi alındığında kandaki kalsiyum düzeyi aniden düşer kasılmalar şekilindeki belirtiler ile tetani hastalığı olur. Paratiroid yetersiz çalışırsa serum kalsiyum miktarı azalır. </vt:lpstr>
      <vt:lpstr>ADRENAL BEZİ HORMONLARI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ADRENAL KORTEKSİN HORMONLARI</vt:lpstr>
      <vt:lpstr>PowerPoint Presentation</vt:lpstr>
      <vt:lpstr>PowerPoint Presentation</vt:lpstr>
      <vt:lpstr>KORTİZON</vt:lpstr>
      <vt:lpstr>PowerPoint Presentation</vt:lpstr>
      <vt:lpstr>PowerPoint Presentation</vt:lpstr>
      <vt:lpstr>Pankreas Bezi</vt:lpstr>
      <vt:lpstr>Hem açık, hem de kapalı bez olarak çalışır.         Bu nedenle karma bez denir. Sindirim enzimlerini bir kanalla onikiparmak bağırsağına akıtır ( Açık Bez ) Hazırladığı hormonu kana verir ( Kapalı Bez ) </vt:lpstr>
      <vt:lpstr>PowerPoint Presentation</vt:lpstr>
      <vt:lpstr>Pankreas Bezi</vt:lpstr>
      <vt:lpstr>PANKREAS HORMONLARI</vt:lpstr>
      <vt:lpstr>Pankreas Hormonları ve Fonksiyonları</vt:lpstr>
      <vt:lpstr>İNSULİN</vt:lpstr>
      <vt:lpstr>Tip 1 diyabet parenteral yolla insulin verilerek ve insulinin etkinliğine göre düzenlenmiş uygun diyetle denetim altında tutulabilir. Tip 2 diyabet fiziksel aktivite arttırarak diyetin enerjisi kolay sindirilen karbonhidrat kaynakları sınırlandırılıp diyet posası yüksek uygun diyetle iyileştirilebilir.</vt:lpstr>
      <vt:lpstr>GLUKAGON</vt:lpstr>
      <vt:lpstr>DİĞER ENDOKRİN ORGANLAR</vt:lpstr>
      <vt:lpstr>PowerPoint Presentation</vt:lpstr>
      <vt:lpstr>PowerPoint Presentation</vt:lpstr>
      <vt:lpstr>PowerPoint Presentation</vt:lpstr>
      <vt:lpstr>PowerPoint Presentation</vt:lpstr>
      <vt:lpstr>Over Hormonları ve Fonksiyonları</vt:lpstr>
      <vt:lpstr>Testis Hormonları ve Fonksiyonları</vt:lpstr>
      <vt:lpstr>Böbrek ve Hormonları</vt:lpstr>
      <vt:lpstr>Endokrin Sistemde Yaşlanma Sürecinde Gerçekleşen Değişiklikler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Kalsiyum ve fosfor metabolizmasını düzenleyen hormonlar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GASTRO İNTESTİNAL HORMONLAR</vt:lpstr>
      <vt:lpstr>APİDOZ DOKU HORMONLARI</vt:lpstr>
      <vt:lpstr>APİDOZ DOKU HORMONLARI</vt:lpstr>
      <vt:lpstr>ADİPOZ DOKU HORMONLARI</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40</cp:revision>
  <dcterms:created xsi:type="dcterms:W3CDTF">2020-09-28T06:36:33Z</dcterms:created>
  <dcterms:modified xsi:type="dcterms:W3CDTF">2021-04-29T10:26:19Z</dcterms:modified>
</cp:coreProperties>
</file>