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852" r:id="rId2"/>
  </p:sldMasterIdLst>
  <p:notesMasterIdLst>
    <p:notesMasterId r:id="rId54"/>
  </p:notesMasterIdLst>
  <p:sldIdLst>
    <p:sldId id="256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50" r:id="rId35"/>
    <p:sldId id="351" r:id="rId36"/>
    <p:sldId id="352" r:id="rId37"/>
    <p:sldId id="353" r:id="rId38"/>
    <p:sldId id="354" r:id="rId39"/>
    <p:sldId id="355" r:id="rId40"/>
    <p:sldId id="356" r:id="rId41"/>
    <p:sldId id="357" r:id="rId42"/>
    <p:sldId id="278" r:id="rId43"/>
    <p:sldId id="279" r:id="rId44"/>
    <p:sldId id="280" r:id="rId45"/>
    <p:sldId id="281" r:id="rId46"/>
    <p:sldId id="282" r:id="rId47"/>
    <p:sldId id="283" r:id="rId48"/>
    <p:sldId id="284" r:id="rId49"/>
    <p:sldId id="285" r:id="rId50"/>
    <p:sldId id="286" r:id="rId51"/>
    <p:sldId id="287" r:id="rId52"/>
    <p:sldId id="358" r:id="rId5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27" autoAdjust="0"/>
    <p:restoredTop sz="94660"/>
  </p:normalViewPr>
  <p:slideViewPr>
    <p:cSldViewPr>
      <p:cViewPr varScale="1">
        <p:scale>
          <a:sx n="109" d="100"/>
          <a:sy n="109" d="100"/>
        </p:scale>
        <p:origin x="223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A3B740-6F66-4B0F-B46F-D0D794354C3E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B0069CB-BA74-4144-8A8E-0022184FAE4B}">
      <dgm:prSet phldrT="[Metin]" custT="1"/>
      <dgm:spPr/>
      <dgm:t>
        <a:bodyPr/>
        <a:lstStyle/>
        <a:p>
          <a:r>
            <a:rPr lang="tr-TR" sz="2400" dirty="0" smtClean="0">
              <a:latin typeface="Times New Roman" pitchFamily="18" charset="0"/>
              <a:cs typeface="Times New Roman" pitchFamily="18" charset="0"/>
            </a:rPr>
            <a:t>KBİ</a:t>
          </a:r>
          <a:endParaRPr lang="tr-TR" sz="2400" dirty="0">
            <a:latin typeface="Times New Roman" pitchFamily="18" charset="0"/>
            <a:cs typeface="Times New Roman" pitchFamily="18" charset="0"/>
          </a:endParaRPr>
        </a:p>
      </dgm:t>
    </dgm:pt>
    <dgm:pt modelId="{BEA5558A-4423-4747-BE8C-7C6E5B542A42}" type="parTrans" cxnId="{62CE2FA5-9087-4A27-BA14-24644611CED1}">
      <dgm:prSet/>
      <dgm:spPr/>
      <dgm:t>
        <a:bodyPr/>
        <a:lstStyle/>
        <a:p>
          <a:endParaRPr lang="tr-TR">
            <a:latin typeface="Times New Roman" pitchFamily="18" charset="0"/>
            <a:cs typeface="Times New Roman" pitchFamily="18" charset="0"/>
          </a:endParaRPr>
        </a:p>
      </dgm:t>
    </dgm:pt>
    <dgm:pt modelId="{FC61CB60-6095-4680-A4EF-6B272030BC88}" type="sibTrans" cxnId="{62CE2FA5-9087-4A27-BA14-24644611CED1}">
      <dgm:prSet/>
      <dgm:spPr/>
      <dgm:t>
        <a:bodyPr/>
        <a:lstStyle/>
        <a:p>
          <a:endParaRPr lang="tr-TR">
            <a:latin typeface="Times New Roman" pitchFamily="18" charset="0"/>
            <a:cs typeface="Times New Roman" pitchFamily="18" charset="0"/>
          </a:endParaRPr>
        </a:p>
      </dgm:t>
    </dgm:pt>
    <dgm:pt modelId="{E2401D96-E30B-42E1-B3BA-89C677B69FAA}">
      <dgm:prSet phldrT="[Metin]" custT="1"/>
      <dgm:spPr/>
      <dgm:t>
        <a:bodyPr/>
        <a:lstStyle/>
        <a:p>
          <a:r>
            <a:rPr lang="tr-TR" sz="2000" dirty="0" err="1" smtClean="0">
              <a:latin typeface="Times New Roman" pitchFamily="18" charset="0"/>
              <a:cs typeface="Times New Roman" pitchFamily="18" charset="0"/>
            </a:rPr>
            <a:t>Revaskularizasyona</a:t>
          </a:r>
          <a:r>
            <a:rPr lang="tr-TR" sz="2000" dirty="0" smtClean="0">
              <a:latin typeface="Times New Roman" pitchFamily="18" charset="0"/>
              <a:cs typeface="Times New Roman" pitchFamily="18" charset="0"/>
            </a:rPr>
            <a:t> uygun</a:t>
          </a:r>
        </a:p>
        <a:p>
          <a:r>
            <a:rPr lang="tr-TR" sz="2000" dirty="0" smtClean="0">
              <a:latin typeface="Times New Roman" pitchFamily="18" charset="0"/>
              <a:cs typeface="Times New Roman" pitchFamily="18" charset="0"/>
            </a:rPr>
            <a:t> değil</a:t>
          </a:r>
          <a:endParaRPr lang="tr-TR" sz="2000" dirty="0">
            <a:latin typeface="Times New Roman" pitchFamily="18" charset="0"/>
            <a:cs typeface="Times New Roman" pitchFamily="18" charset="0"/>
          </a:endParaRPr>
        </a:p>
      </dgm:t>
    </dgm:pt>
    <dgm:pt modelId="{BFD79A5A-E98A-4268-9788-D77C80A8D61B}" type="parTrans" cxnId="{41746114-1C2D-40B1-8D9C-5168581E65B4}">
      <dgm:prSet/>
      <dgm:spPr/>
      <dgm:t>
        <a:bodyPr/>
        <a:lstStyle/>
        <a:p>
          <a:endParaRPr lang="tr-TR">
            <a:latin typeface="Times New Roman" pitchFamily="18" charset="0"/>
            <a:cs typeface="Times New Roman" pitchFamily="18" charset="0"/>
          </a:endParaRPr>
        </a:p>
      </dgm:t>
    </dgm:pt>
    <dgm:pt modelId="{23AC91FE-3417-4FCC-8303-9D9F83828752}" type="sibTrans" cxnId="{41746114-1C2D-40B1-8D9C-5168581E65B4}">
      <dgm:prSet/>
      <dgm:spPr/>
      <dgm:t>
        <a:bodyPr/>
        <a:lstStyle/>
        <a:p>
          <a:endParaRPr lang="tr-TR">
            <a:latin typeface="Times New Roman" pitchFamily="18" charset="0"/>
            <a:cs typeface="Times New Roman" pitchFamily="18" charset="0"/>
          </a:endParaRPr>
        </a:p>
      </dgm:t>
    </dgm:pt>
    <dgm:pt modelId="{CC964727-ED81-4DF9-8BEC-9EDEA9DB1C1D}">
      <dgm:prSet phldrT="[Metin]" custT="1"/>
      <dgm:spPr/>
      <dgm:t>
        <a:bodyPr/>
        <a:lstStyle/>
        <a:p>
          <a:r>
            <a:rPr lang="tr-TR" sz="2000" dirty="0" smtClean="0">
              <a:latin typeface="Times New Roman" pitchFamily="18" charset="0"/>
              <a:cs typeface="Times New Roman" pitchFamily="18" charset="0"/>
            </a:rPr>
            <a:t>Stabil ağrı ve lezyon</a:t>
          </a:r>
          <a:endParaRPr lang="tr-TR" sz="2000" dirty="0">
            <a:latin typeface="Times New Roman" pitchFamily="18" charset="0"/>
            <a:cs typeface="Times New Roman" pitchFamily="18" charset="0"/>
          </a:endParaRPr>
        </a:p>
      </dgm:t>
    </dgm:pt>
    <dgm:pt modelId="{37B69FFE-58D3-44F9-A3C8-283992ABCAB9}" type="parTrans" cxnId="{53C9204B-698B-4905-876B-4C87A54F4AB8}">
      <dgm:prSet/>
      <dgm:spPr/>
      <dgm:t>
        <a:bodyPr/>
        <a:lstStyle/>
        <a:p>
          <a:endParaRPr lang="tr-TR">
            <a:latin typeface="Times New Roman" pitchFamily="18" charset="0"/>
            <a:cs typeface="Times New Roman" pitchFamily="18" charset="0"/>
          </a:endParaRPr>
        </a:p>
      </dgm:t>
    </dgm:pt>
    <dgm:pt modelId="{0D41E61A-139F-457A-8F10-9F087568D940}" type="sibTrans" cxnId="{53C9204B-698B-4905-876B-4C87A54F4AB8}">
      <dgm:prSet/>
      <dgm:spPr/>
      <dgm:t>
        <a:bodyPr/>
        <a:lstStyle/>
        <a:p>
          <a:endParaRPr lang="tr-TR">
            <a:latin typeface="Times New Roman" pitchFamily="18" charset="0"/>
            <a:cs typeface="Times New Roman" pitchFamily="18" charset="0"/>
          </a:endParaRPr>
        </a:p>
      </dgm:t>
    </dgm:pt>
    <dgm:pt modelId="{DCDC7362-1101-4E04-903B-807C3DC97DB0}">
      <dgm:prSet phldrT="[Metin]" custT="1"/>
      <dgm:spPr/>
      <dgm:t>
        <a:bodyPr/>
        <a:lstStyle/>
        <a:p>
          <a:r>
            <a:rPr lang="tr-TR" sz="2000" dirty="0" err="1" smtClean="0">
              <a:latin typeface="Times New Roman" pitchFamily="18" charset="0"/>
              <a:cs typeface="Times New Roman" pitchFamily="18" charset="0"/>
            </a:rPr>
            <a:t>Tolere</a:t>
          </a:r>
          <a:r>
            <a:rPr lang="tr-TR" sz="2000" dirty="0" smtClean="0">
              <a:latin typeface="Times New Roman" pitchFamily="18" charset="0"/>
              <a:cs typeface="Times New Roman" pitchFamily="18" charset="0"/>
            </a:rPr>
            <a:t> edilemeyen ağrı ilerleyici </a:t>
          </a:r>
          <a:r>
            <a:rPr lang="tr-TR" sz="2000" dirty="0" err="1" smtClean="0">
              <a:latin typeface="Times New Roman" pitchFamily="18" charset="0"/>
              <a:cs typeface="Times New Roman" pitchFamily="18" charset="0"/>
            </a:rPr>
            <a:t>enf</a:t>
          </a:r>
          <a:endParaRPr lang="tr-TR" sz="2000" dirty="0">
            <a:latin typeface="Times New Roman" pitchFamily="18" charset="0"/>
            <a:cs typeface="Times New Roman" pitchFamily="18" charset="0"/>
          </a:endParaRPr>
        </a:p>
      </dgm:t>
    </dgm:pt>
    <dgm:pt modelId="{3C125075-DC21-42B9-8810-6B2B70A9C0F0}" type="parTrans" cxnId="{C3B35ABA-E5FB-4539-8944-826BE3C7F0F6}">
      <dgm:prSet/>
      <dgm:spPr/>
      <dgm:t>
        <a:bodyPr/>
        <a:lstStyle/>
        <a:p>
          <a:endParaRPr lang="tr-TR">
            <a:latin typeface="Times New Roman" pitchFamily="18" charset="0"/>
            <a:cs typeface="Times New Roman" pitchFamily="18" charset="0"/>
          </a:endParaRPr>
        </a:p>
      </dgm:t>
    </dgm:pt>
    <dgm:pt modelId="{AC4B648E-ECEB-4623-B91E-31AE2BA154B3}" type="sibTrans" cxnId="{C3B35ABA-E5FB-4539-8944-826BE3C7F0F6}">
      <dgm:prSet/>
      <dgm:spPr/>
      <dgm:t>
        <a:bodyPr/>
        <a:lstStyle/>
        <a:p>
          <a:endParaRPr lang="tr-TR">
            <a:latin typeface="Times New Roman" pitchFamily="18" charset="0"/>
            <a:cs typeface="Times New Roman" pitchFamily="18" charset="0"/>
          </a:endParaRPr>
        </a:p>
      </dgm:t>
    </dgm:pt>
    <dgm:pt modelId="{32725E2D-B829-470C-9DDD-B62CDE5A0807}">
      <dgm:prSet phldrT="[Metin]" custT="1"/>
      <dgm:spPr/>
      <dgm:t>
        <a:bodyPr/>
        <a:lstStyle/>
        <a:p>
          <a:r>
            <a:rPr lang="tr-TR" sz="2000" dirty="0" err="1" smtClean="0">
              <a:latin typeface="Times New Roman" pitchFamily="18" charset="0"/>
              <a:cs typeface="Times New Roman" pitchFamily="18" charset="0"/>
            </a:rPr>
            <a:t>Revaskularizasyona</a:t>
          </a:r>
          <a:r>
            <a:rPr lang="tr-TR" sz="2000" dirty="0" smtClean="0">
              <a:latin typeface="Times New Roman" pitchFamily="18" charset="0"/>
              <a:cs typeface="Times New Roman" pitchFamily="18" charset="0"/>
            </a:rPr>
            <a:t> uygun</a:t>
          </a:r>
          <a:endParaRPr lang="tr-TR" sz="2000" dirty="0">
            <a:latin typeface="Times New Roman" pitchFamily="18" charset="0"/>
            <a:cs typeface="Times New Roman" pitchFamily="18" charset="0"/>
          </a:endParaRPr>
        </a:p>
      </dgm:t>
    </dgm:pt>
    <dgm:pt modelId="{7BB3AAEB-E706-4B87-A722-8F112F3D8D14}" type="parTrans" cxnId="{55B20A53-8F30-40CB-BA33-BB35A0B71AE5}">
      <dgm:prSet/>
      <dgm:spPr/>
      <dgm:t>
        <a:bodyPr/>
        <a:lstStyle/>
        <a:p>
          <a:endParaRPr lang="tr-TR">
            <a:latin typeface="Times New Roman" pitchFamily="18" charset="0"/>
            <a:cs typeface="Times New Roman" pitchFamily="18" charset="0"/>
          </a:endParaRPr>
        </a:p>
      </dgm:t>
    </dgm:pt>
    <dgm:pt modelId="{4290DDCA-4BBB-4E3E-8548-5B74C7AEDDFF}" type="sibTrans" cxnId="{55B20A53-8F30-40CB-BA33-BB35A0B71AE5}">
      <dgm:prSet/>
      <dgm:spPr/>
      <dgm:t>
        <a:bodyPr/>
        <a:lstStyle/>
        <a:p>
          <a:endParaRPr lang="tr-TR">
            <a:latin typeface="Times New Roman" pitchFamily="18" charset="0"/>
            <a:cs typeface="Times New Roman" pitchFamily="18" charset="0"/>
          </a:endParaRPr>
        </a:p>
      </dgm:t>
    </dgm:pt>
    <dgm:pt modelId="{D67F5028-79E8-44A3-AAE3-3893AE444D39}">
      <dgm:prSet phldrT="[Metin]" custT="1"/>
      <dgm:spPr/>
      <dgm:t>
        <a:bodyPr/>
        <a:lstStyle/>
        <a:p>
          <a:r>
            <a:rPr lang="tr-TR" sz="2000" dirty="0" smtClean="0">
              <a:latin typeface="Times New Roman" pitchFamily="18" charset="0"/>
              <a:cs typeface="Times New Roman" pitchFamily="18" charset="0"/>
            </a:rPr>
            <a:t>Görüntüleme</a:t>
          </a:r>
          <a:endParaRPr lang="tr-TR" sz="2000" dirty="0">
            <a:latin typeface="Times New Roman" pitchFamily="18" charset="0"/>
            <a:cs typeface="Times New Roman" pitchFamily="18" charset="0"/>
          </a:endParaRPr>
        </a:p>
      </dgm:t>
    </dgm:pt>
    <dgm:pt modelId="{D575410F-7B6F-4D95-9B15-EA9A73E2744D}" type="parTrans" cxnId="{F8CD2B52-7FF9-437A-B26C-2920EA15D3DB}">
      <dgm:prSet/>
      <dgm:spPr/>
      <dgm:t>
        <a:bodyPr/>
        <a:lstStyle/>
        <a:p>
          <a:endParaRPr lang="tr-TR">
            <a:latin typeface="Times New Roman" pitchFamily="18" charset="0"/>
            <a:cs typeface="Times New Roman" pitchFamily="18" charset="0"/>
          </a:endParaRPr>
        </a:p>
      </dgm:t>
    </dgm:pt>
    <dgm:pt modelId="{33BBB9AF-D4A8-4502-B18F-7E22D6859716}" type="sibTrans" cxnId="{F8CD2B52-7FF9-437A-B26C-2920EA15D3DB}">
      <dgm:prSet/>
      <dgm:spPr/>
      <dgm:t>
        <a:bodyPr/>
        <a:lstStyle/>
        <a:p>
          <a:endParaRPr lang="tr-TR">
            <a:latin typeface="Times New Roman" pitchFamily="18" charset="0"/>
            <a:cs typeface="Times New Roman" pitchFamily="18" charset="0"/>
          </a:endParaRPr>
        </a:p>
      </dgm:t>
    </dgm:pt>
    <dgm:pt modelId="{CBD311C0-EEC9-44B7-BC17-A5225B5B30DD}">
      <dgm:prSet/>
      <dgm:spPr/>
      <dgm:t>
        <a:bodyPr/>
        <a:lstStyle/>
        <a:p>
          <a:r>
            <a:rPr lang="tr-TR" dirty="0" smtClean="0">
              <a:latin typeface="Times New Roman" pitchFamily="18" charset="0"/>
              <a:cs typeface="Times New Roman" pitchFamily="18" charset="0"/>
            </a:rPr>
            <a:t>operasyon</a:t>
          </a:r>
          <a:endParaRPr lang="tr-TR" dirty="0">
            <a:latin typeface="Times New Roman" pitchFamily="18" charset="0"/>
            <a:cs typeface="Times New Roman" pitchFamily="18" charset="0"/>
          </a:endParaRPr>
        </a:p>
      </dgm:t>
    </dgm:pt>
    <dgm:pt modelId="{0EE3E992-6B92-4179-8387-BC9B2DBB9B44}" type="parTrans" cxnId="{DC4CD25B-F6CF-4846-9345-9EBA8941B863}">
      <dgm:prSet/>
      <dgm:spPr/>
      <dgm:t>
        <a:bodyPr/>
        <a:lstStyle/>
        <a:p>
          <a:endParaRPr lang="tr-TR">
            <a:latin typeface="Times New Roman" pitchFamily="18" charset="0"/>
            <a:cs typeface="Times New Roman" pitchFamily="18" charset="0"/>
          </a:endParaRPr>
        </a:p>
      </dgm:t>
    </dgm:pt>
    <dgm:pt modelId="{86F55E9B-7747-497D-B6B8-C2E052291B29}" type="sibTrans" cxnId="{DC4CD25B-F6CF-4846-9345-9EBA8941B863}">
      <dgm:prSet/>
      <dgm:spPr/>
      <dgm:t>
        <a:bodyPr/>
        <a:lstStyle/>
        <a:p>
          <a:endParaRPr lang="tr-TR">
            <a:latin typeface="Times New Roman" pitchFamily="18" charset="0"/>
            <a:cs typeface="Times New Roman" pitchFamily="18" charset="0"/>
          </a:endParaRPr>
        </a:p>
      </dgm:t>
    </dgm:pt>
    <dgm:pt modelId="{1838DFFD-BBC3-4D64-9AAB-271EEEDD829F}">
      <dgm:prSet/>
      <dgm:spPr/>
      <dgm:t>
        <a:bodyPr/>
        <a:lstStyle/>
        <a:p>
          <a:r>
            <a:rPr lang="tr-TR" dirty="0" smtClean="0">
              <a:latin typeface="Times New Roman" pitchFamily="18" charset="0"/>
              <a:cs typeface="Times New Roman" pitchFamily="18" charset="0"/>
            </a:rPr>
            <a:t>Medikal tedavi</a:t>
          </a:r>
          <a:endParaRPr lang="tr-TR" dirty="0">
            <a:latin typeface="Times New Roman" pitchFamily="18" charset="0"/>
            <a:cs typeface="Times New Roman" pitchFamily="18" charset="0"/>
          </a:endParaRPr>
        </a:p>
      </dgm:t>
    </dgm:pt>
    <dgm:pt modelId="{C2C020F8-3522-4A8B-B4D5-A814660FAE81}" type="parTrans" cxnId="{66EEC28F-445B-4BF3-AFB4-9E9B20F6D830}">
      <dgm:prSet/>
      <dgm:spPr/>
      <dgm:t>
        <a:bodyPr/>
        <a:lstStyle/>
        <a:p>
          <a:endParaRPr lang="tr-TR">
            <a:latin typeface="Times New Roman" pitchFamily="18" charset="0"/>
            <a:cs typeface="Times New Roman" pitchFamily="18" charset="0"/>
          </a:endParaRPr>
        </a:p>
      </dgm:t>
    </dgm:pt>
    <dgm:pt modelId="{F83ADE6D-FCEC-4C99-A348-718C781B3AEB}" type="sibTrans" cxnId="{66EEC28F-445B-4BF3-AFB4-9E9B20F6D830}">
      <dgm:prSet/>
      <dgm:spPr/>
      <dgm:t>
        <a:bodyPr/>
        <a:lstStyle/>
        <a:p>
          <a:endParaRPr lang="tr-TR">
            <a:latin typeface="Times New Roman" pitchFamily="18" charset="0"/>
            <a:cs typeface="Times New Roman" pitchFamily="18" charset="0"/>
          </a:endParaRPr>
        </a:p>
      </dgm:t>
    </dgm:pt>
    <dgm:pt modelId="{325C4848-6035-4FC9-A727-673BD326BB7A}">
      <dgm:prSet/>
      <dgm:spPr/>
      <dgm:t>
        <a:bodyPr/>
        <a:lstStyle/>
        <a:p>
          <a:r>
            <a:rPr lang="tr-TR" dirty="0" err="1" smtClean="0">
              <a:latin typeface="Times New Roman" pitchFamily="18" charset="0"/>
              <a:cs typeface="Times New Roman" pitchFamily="18" charset="0"/>
            </a:rPr>
            <a:t>amputasyon</a:t>
          </a:r>
          <a:endParaRPr lang="tr-TR" dirty="0">
            <a:latin typeface="Times New Roman" pitchFamily="18" charset="0"/>
            <a:cs typeface="Times New Roman" pitchFamily="18" charset="0"/>
          </a:endParaRPr>
        </a:p>
      </dgm:t>
    </dgm:pt>
    <dgm:pt modelId="{A44BC9D6-4F91-4F0F-B267-E5EF079DB70B}" type="parTrans" cxnId="{1766CF2E-2E45-490C-8077-77811D81D270}">
      <dgm:prSet/>
      <dgm:spPr/>
      <dgm:t>
        <a:bodyPr/>
        <a:lstStyle/>
        <a:p>
          <a:endParaRPr lang="tr-TR">
            <a:latin typeface="Times New Roman" pitchFamily="18" charset="0"/>
            <a:cs typeface="Times New Roman" pitchFamily="18" charset="0"/>
          </a:endParaRPr>
        </a:p>
      </dgm:t>
    </dgm:pt>
    <dgm:pt modelId="{25290C5F-E9FB-4F49-B0B8-A148523A9B60}" type="sibTrans" cxnId="{1766CF2E-2E45-490C-8077-77811D81D270}">
      <dgm:prSet/>
      <dgm:spPr/>
      <dgm:t>
        <a:bodyPr/>
        <a:lstStyle/>
        <a:p>
          <a:endParaRPr lang="tr-TR">
            <a:latin typeface="Times New Roman" pitchFamily="18" charset="0"/>
            <a:cs typeface="Times New Roman" pitchFamily="18" charset="0"/>
          </a:endParaRPr>
        </a:p>
      </dgm:t>
    </dgm:pt>
    <dgm:pt modelId="{50EFB6A9-9DC1-4139-9169-69B69F825183}" type="pres">
      <dgm:prSet presAssocID="{CDA3B740-6F66-4B0F-B46F-D0D794354C3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B6954EA-8548-47BB-A5C0-1CA767147AC5}" type="pres">
      <dgm:prSet presAssocID="{CDA3B740-6F66-4B0F-B46F-D0D794354C3E}" presName="hierFlow" presStyleCnt="0"/>
      <dgm:spPr/>
    </dgm:pt>
    <dgm:pt modelId="{178720B8-5FFD-4FE5-91C1-ADFBCB656482}" type="pres">
      <dgm:prSet presAssocID="{CDA3B740-6F66-4B0F-B46F-D0D794354C3E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FFED706-C392-4597-8C01-14D93B74E3CA}" type="pres">
      <dgm:prSet presAssocID="{EB0069CB-BA74-4144-8A8E-0022184FAE4B}" presName="Name14" presStyleCnt="0"/>
      <dgm:spPr/>
    </dgm:pt>
    <dgm:pt modelId="{B758378C-76A8-4DEA-990F-2332EB33D190}" type="pres">
      <dgm:prSet presAssocID="{EB0069CB-BA74-4144-8A8E-0022184FAE4B}" presName="level1Shape" presStyleLbl="node0" presStyleIdx="0" presStyleCnt="1" custLinFactNeighborX="-1204" custLinFactNeighborY="883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E9176C1-847B-4F07-AEAA-2F9FB5C1356B}" type="pres">
      <dgm:prSet presAssocID="{EB0069CB-BA74-4144-8A8E-0022184FAE4B}" presName="hierChild2" presStyleCnt="0"/>
      <dgm:spPr/>
    </dgm:pt>
    <dgm:pt modelId="{980CC928-E2E2-440A-BC54-51879B1D76E6}" type="pres">
      <dgm:prSet presAssocID="{BFD79A5A-E98A-4268-9788-D77C80A8D61B}" presName="Name19" presStyleLbl="parChTrans1D2" presStyleIdx="0" presStyleCnt="2"/>
      <dgm:spPr/>
      <dgm:t>
        <a:bodyPr/>
        <a:lstStyle/>
        <a:p>
          <a:endParaRPr lang="tr-TR"/>
        </a:p>
      </dgm:t>
    </dgm:pt>
    <dgm:pt modelId="{D5695E4D-7A2D-42A7-A2D7-0B19590C5479}" type="pres">
      <dgm:prSet presAssocID="{E2401D96-E30B-42E1-B3BA-89C677B69FAA}" presName="Name21" presStyleCnt="0"/>
      <dgm:spPr/>
    </dgm:pt>
    <dgm:pt modelId="{CCFA9564-E08D-47F7-ACF2-643E17D8FE28}" type="pres">
      <dgm:prSet presAssocID="{E2401D96-E30B-42E1-B3BA-89C677B69FAA}" presName="level2Shape" presStyleLbl="node2" presStyleIdx="0" presStyleCnt="2" custScaleX="280540" custLinFactNeighborX="-1875" custLinFactNeighborY="250"/>
      <dgm:spPr/>
      <dgm:t>
        <a:bodyPr/>
        <a:lstStyle/>
        <a:p>
          <a:endParaRPr lang="tr-TR"/>
        </a:p>
      </dgm:t>
    </dgm:pt>
    <dgm:pt modelId="{C29364C9-15DE-40E1-8170-080CBFBFEEA9}" type="pres">
      <dgm:prSet presAssocID="{E2401D96-E30B-42E1-B3BA-89C677B69FAA}" presName="hierChild3" presStyleCnt="0"/>
      <dgm:spPr/>
    </dgm:pt>
    <dgm:pt modelId="{D0501FA5-1A1E-4797-98F5-C8DFDE35E97B}" type="pres">
      <dgm:prSet presAssocID="{37B69FFE-58D3-44F9-A3C8-283992ABCAB9}" presName="Name19" presStyleLbl="parChTrans1D3" presStyleIdx="0" presStyleCnt="3"/>
      <dgm:spPr/>
      <dgm:t>
        <a:bodyPr/>
        <a:lstStyle/>
        <a:p>
          <a:endParaRPr lang="tr-TR"/>
        </a:p>
      </dgm:t>
    </dgm:pt>
    <dgm:pt modelId="{5BCFB259-C9CD-489E-8EB5-635834449C01}" type="pres">
      <dgm:prSet presAssocID="{CC964727-ED81-4DF9-8BEC-9EDEA9DB1C1D}" presName="Name21" presStyleCnt="0"/>
      <dgm:spPr/>
    </dgm:pt>
    <dgm:pt modelId="{6254E489-B69D-4B99-BEAA-BB34B42A4E55}" type="pres">
      <dgm:prSet presAssocID="{CC964727-ED81-4DF9-8BEC-9EDEA9DB1C1D}" presName="level2Shape" presStyleLbl="node3" presStyleIdx="0" presStyleCnt="3"/>
      <dgm:spPr/>
      <dgm:t>
        <a:bodyPr/>
        <a:lstStyle/>
        <a:p>
          <a:endParaRPr lang="tr-TR"/>
        </a:p>
      </dgm:t>
    </dgm:pt>
    <dgm:pt modelId="{1C3E830D-DBC8-47F6-8AD9-62D778C6121E}" type="pres">
      <dgm:prSet presAssocID="{CC964727-ED81-4DF9-8BEC-9EDEA9DB1C1D}" presName="hierChild3" presStyleCnt="0"/>
      <dgm:spPr/>
    </dgm:pt>
    <dgm:pt modelId="{C6E283C1-CEDF-416A-800C-7C34BDCD4241}" type="pres">
      <dgm:prSet presAssocID="{C2C020F8-3522-4A8B-B4D5-A814660FAE81}" presName="Name19" presStyleLbl="parChTrans1D4" presStyleIdx="0" presStyleCnt="3"/>
      <dgm:spPr/>
      <dgm:t>
        <a:bodyPr/>
        <a:lstStyle/>
        <a:p>
          <a:endParaRPr lang="tr-TR"/>
        </a:p>
      </dgm:t>
    </dgm:pt>
    <dgm:pt modelId="{D1927B9B-BFAA-4C94-86D2-BFC84781D018}" type="pres">
      <dgm:prSet presAssocID="{1838DFFD-BBC3-4D64-9AAB-271EEEDD829F}" presName="Name21" presStyleCnt="0"/>
      <dgm:spPr/>
    </dgm:pt>
    <dgm:pt modelId="{E32CAD50-9571-4438-857E-C99738598B3B}" type="pres">
      <dgm:prSet presAssocID="{1838DFFD-BBC3-4D64-9AAB-271EEEDD829F}" presName="level2Shape" presStyleLbl="node4" presStyleIdx="0" presStyleCnt="3"/>
      <dgm:spPr/>
      <dgm:t>
        <a:bodyPr/>
        <a:lstStyle/>
        <a:p>
          <a:endParaRPr lang="tr-TR"/>
        </a:p>
      </dgm:t>
    </dgm:pt>
    <dgm:pt modelId="{817E670B-3537-45D9-AA5C-50B3CCABFD72}" type="pres">
      <dgm:prSet presAssocID="{1838DFFD-BBC3-4D64-9AAB-271EEEDD829F}" presName="hierChild3" presStyleCnt="0"/>
      <dgm:spPr/>
    </dgm:pt>
    <dgm:pt modelId="{3DCB8A3E-77D8-4BB5-BBC4-74EF1862E3B2}" type="pres">
      <dgm:prSet presAssocID="{3C125075-DC21-42B9-8810-6B2B70A9C0F0}" presName="Name19" presStyleLbl="parChTrans1D3" presStyleIdx="1" presStyleCnt="3"/>
      <dgm:spPr/>
      <dgm:t>
        <a:bodyPr/>
        <a:lstStyle/>
        <a:p>
          <a:endParaRPr lang="tr-TR"/>
        </a:p>
      </dgm:t>
    </dgm:pt>
    <dgm:pt modelId="{A659F99F-8CB5-4C59-A5DA-07652BE347F0}" type="pres">
      <dgm:prSet presAssocID="{DCDC7362-1101-4E04-903B-807C3DC97DB0}" presName="Name21" presStyleCnt="0"/>
      <dgm:spPr/>
    </dgm:pt>
    <dgm:pt modelId="{C32077E1-B592-43F3-AEA1-139C122C0216}" type="pres">
      <dgm:prSet presAssocID="{DCDC7362-1101-4E04-903B-807C3DC97DB0}" presName="level2Shape" presStyleLbl="node3" presStyleIdx="1" presStyleCnt="3" custScaleX="180500" custLinFactNeighborX="-3249" custLinFactNeighborY="179"/>
      <dgm:spPr/>
      <dgm:t>
        <a:bodyPr/>
        <a:lstStyle/>
        <a:p>
          <a:endParaRPr lang="tr-TR"/>
        </a:p>
      </dgm:t>
    </dgm:pt>
    <dgm:pt modelId="{29169AE6-80FA-4118-A820-1C788AA682B6}" type="pres">
      <dgm:prSet presAssocID="{DCDC7362-1101-4E04-903B-807C3DC97DB0}" presName="hierChild3" presStyleCnt="0"/>
      <dgm:spPr/>
    </dgm:pt>
    <dgm:pt modelId="{7E9518FF-497A-488B-8C4F-AB58DB445403}" type="pres">
      <dgm:prSet presAssocID="{A44BC9D6-4F91-4F0F-B267-E5EF079DB70B}" presName="Name19" presStyleLbl="parChTrans1D4" presStyleIdx="1" presStyleCnt="3"/>
      <dgm:spPr/>
      <dgm:t>
        <a:bodyPr/>
        <a:lstStyle/>
        <a:p>
          <a:endParaRPr lang="tr-TR"/>
        </a:p>
      </dgm:t>
    </dgm:pt>
    <dgm:pt modelId="{9D9C5B87-5C39-4443-92FC-BE8CA463547A}" type="pres">
      <dgm:prSet presAssocID="{325C4848-6035-4FC9-A727-673BD326BB7A}" presName="Name21" presStyleCnt="0"/>
      <dgm:spPr/>
    </dgm:pt>
    <dgm:pt modelId="{38604077-4625-4708-B642-6C0C0755738C}" type="pres">
      <dgm:prSet presAssocID="{325C4848-6035-4FC9-A727-673BD326BB7A}" presName="level2Shape" presStyleLbl="node4" presStyleIdx="1" presStyleCnt="3" custScaleX="131818" custScaleY="57951" custLinFactNeighborX="-11492" custLinFactNeighborY="9098"/>
      <dgm:spPr/>
      <dgm:t>
        <a:bodyPr/>
        <a:lstStyle/>
        <a:p>
          <a:endParaRPr lang="tr-TR"/>
        </a:p>
      </dgm:t>
    </dgm:pt>
    <dgm:pt modelId="{F36EDDBC-EE7E-4A89-9D0D-4728C1ACB268}" type="pres">
      <dgm:prSet presAssocID="{325C4848-6035-4FC9-A727-673BD326BB7A}" presName="hierChild3" presStyleCnt="0"/>
      <dgm:spPr/>
    </dgm:pt>
    <dgm:pt modelId="{6A39A4A1-BB3D-4648-A0CE-A868060D0E76}" type="pres">
      <dgm:prSet presAssocID="{7BB3AAEB-E706-4B87-A722-8F112F3D8D14}" presName="Name19" presStyleLbl="parChTrans1D2" presStyleIdx="1" presStyleCnt="2"/>
      <dgm:spPr/>
      <dgm:t>
        <a:bodyPr/>
        <a:lstStyle/>
        <a:p>
          <a:endParaRPr lang="tr-TR"/>
        </a:p>
      </dgm:t>
    </dgm:pt>
    <dgm:pt modelId="{88AC3AE5-4CA9-4D9A-8173-BB69FF5862B7}" type="pres">
      <dgm:prSet presAssocID="{32725E2D-B829-470C-9DDD-B62CDE5A0807}" presName="Name21" presStyleCnt="0"/>
      <dgm:spPr/>
    </dgm:pt>
    <dgm:pt modelId="{B967410E-0099-417F-B994-F3856241D66F}" type="pres">
      <dgm:prSet presAssocID="{32725E2D-B829-470C-9DDD-B62CDE5A0807}" presName="level2Shape" presStyleLbl="node2" presStyleIdx="1" presStyleCnt="2" custScaleX="215564" custLinFactNeighborX="-3968" custLinFactNeighborY="-71"/>
      <dgm:spPr/>
      <dgm:t>
        <a:bodyPr/>
        <a:lstStyle/>
        <a:p>
          <a:endParaRPr lang="tr-TR"/>
        </a:p>
      </dgm:t>
    </dgm:pt>
    <dgm:pt modelId="{20FC4B6C-2A35-4D03-A073-DA52CF6AE3EF}" type="pres">
      <dgm:prSet presAssocID="{32725E2D-B829-470C-9DDD-B62CDE5A0807}" presName="hierChild3" presStyleCnt="0"/>
      <dgm:spPr/>
    </dgm:pt>
    <dgm:pt modelId="{BEE9C5FF-08FF-47EE-95D8-806FF6659048}" type="pres">
      <dgm:prSet presAssocID="{D575410F-7B6F-4D95-9B15-EA9A73E2744D}" presName="Name19" presStyleLbl="parChTrans1D3" presStyleIdx="2" presStyleCnt="3"/>
      <dgm:spPr/>
      <dgm:t>
        <a:bodyPr/>
        <a:lstStyle/>
        <a:p>
          <a:endParaRPr lang="tr-TR"/>
        </a:p>
      </dgm:t>
    </dgm:pt>
    <dgm:pt modelId="{78BEE3DE-4E50-4291-92A7-1DCE6E100B4C}" type="pres">
      <dgm:prSet presAssocID="{D67F5028-79E8-44A3-AAE3-3893AE444D39}" presName="Name21" presStyleCnt="0"/>
      <dgm:spPr/>
    </dgm:pt>
    <dgm:pt modelId="{AD48B490-320E-450C-A526-C9D3EB95927E}" type="pres">
      <dgm:prSet presAssocID="{D67F5028-79E8-44A3-AAE3-3893AE444D39}" presName="level2Shape" presStyleLbl="node3" presStyleIdx="2" presStyleCnt="3" custScaleX="158437" custLinFactNeighborX="23609" custLinFactNeighborY="-8586"/>
      <dgm:spPr/>
      <dgm:t>
        <a:bodyPr/>
        <a:lstStyle/>
        <a:p>
          <a:endParaRPr lang="tr-TR"/>
        </a:p>
      </dgm:t>
    </dgm:pt>
    <dgm:pt modelId="{395709AB-C873-49E4-8C93-4A5E4DFB5104}" type="pres">
      <dgm:prSet presAssocID="{D67F5028-79E8-44A3-AAE3-3893AE444D39}" presName="hierChild3" presStyleCnt="0"/>
      <dgm:spPr/>
    </dgm:pt>
    <dgm:pt modelId="{283CE031-5F11-4A3A-B3D6-2B37FF7E1EC8}" type="pres">
      <dgm:prSet presAssocID="{0EE3E992-6B92-4179-8387-BC9B2DBB9B44}" presName="Name19" presStyleLbl="parChTrans1D4" presStyleIdx="2" presStyleCnt="3"/>
      <dgm:spPr/>
      <dgm:t>
        <a:bodyPr/>
        <a:lstStyle/>
        <a:p>
          <a:endParaRPr lang="tr-TR"/>
        </a:p>
      </dgm:t>
    </dgm:pt>
    <dgm:pt modelId="{A0A258D5-7552-4094-896E-3795A3626804}" type="pres">
      <dgm:prSet presAssocID="{CBD311C0-EEC9-44B7-BC17-A5225B5B30DD}" presName="Name21" presStyleCnt="0"/>
      <dgm:spPr/>
    </dgm:pt>
    <dgm:pt modelId="{1A9E6626-7F72-463C-9D46-0C1B76AE5CA0}" type="pres">
      <dgm:prSet presAssocID="{CBD311C0-EEC9-44B7-BC17-A5225B5B30DD}" presName="level2Shape" presStyleLbl="node4" presStyleIdx="2" presStyleCnt="3"/>
      <dgm:spPr/>
      <dgm:t>
        <a:bodyPr/>
        <a:lstStyle/>
        <a:p>
          <a:endParaRPr lang="tr-TR"/>
        </a:p>
      </dgm:t>
    </dgm:pt>
    <dgm:pt modelId="{2B09A1EB-4652-49A0-8F44-4149B7CCC358}" type="pres">
      <dgm:prSet presAssocID="{CBD311C0-EEC9-44B7-BC17-A5225B5B30DD}" presName="hierChild3" presStyleCnt="0"/>
      <dgm:spPr/>
    </dgm:pt>
    <dgm:pt modelId="{97BD1393-52E2-4687-9DC9-5327DD7AD0F5}" type="pres">
      <dgm:prSet presAssocID="{CDA3B740-6F66-4B0F-B46F-D0D794354C3E}" presName="bgShapesFlow" presStyleCnt="0"/>
      <dgm:spPr/>
    </dgm:pt>
  </dgm:ptLst>
  <dgm:cxnLst>
    <dgm:cxn modelId="{41746114-1C2D-40B1-8D9C-5168581E65B4}" srcId="{EB0069CB-BA74-4144-8A8E-0022184FAE4B}" destId="{E2401D96-E30B-42E1-B3BA-89C677B69FAA}" srcOrd="0" destOrd="0" parTransId="{BFD79A5A-E98A-4268-9788-D77C80A8D61B}" sibTransId="{23AC91FE-3417-4FCC-8303-9D9F83828752}"/>
    <dgm:cxn modelId="{7FAEC45B-36CF-4400-BD71-B34D0CAC1CD2}" type="presOf" srcId="{325C4848-6035-4FC9-A727-673BD326BB7A}" destId="{38604077-4625-4708-B642-6C0C0755738C}" srcOrd="0" destOrd="0" presId="urn:microsoft.com/office/officeart/2005/8/layout/hierarchy6"/>
    <dgm:cxn modelId="{1766CF2E-2E45-490C-8077-77811D81D270}" srcId="{DCDC7362-1101-4E04-903B-807C3DC97DB0}" destId="{325C4848-6035-4FC9-A727-673BD326BB7A}" srcOrd="0" destOrd="0" parTransId="{A44BC9D6-4F91-4F0F-B267-E5EF079DB70B}" sibTransId="{25290C5F-E9FB-4F49-B0B8-A148523A9B60}"/>
    <dgm:cxn modelId="{CAF85C8A-6D9C-4A90-A6D1-380E26BA79FD}" type="presOf" srcId="{BFD79A5A-E98A-4268-9788-D77C80A8D61B}" destId="{980CC928-E2E2-440A-BC54-51879B1D76E6}" srcOrd="0" destOrd="0" presId="urn:microsoft.com/office/officeart/2005/8/layout/hierarchy6"/>
    <dgm:cxn modelId="{8BA12CE1-FEBE-4E51-B7A5-B27DA38DA33D}" type="presOf" srcId="{DCDC7362-1101-4E04-903B-807C3DC97DB0}" destId="{C32077E1-B592-43F3-AEA1-139C122C0216}" srcOrd="0" destOrd="0" presId="urn:microsoft.com/office/officeart/2005/8/layout/hierarchy6"/>
    <dgm:cxn modelId="{2BA1C27C-9D14-4BDD-8D8B-BEE6B70F9093}" type="presOf" srcId="{D67F5028-79E8-44A3-AAE3-3893AE444D39}" destId="{AD48B490-320E-450C-A526-C9D3EB95927E}" srcOrd="0" destOrd="0" presId="urn:microsoft.com/office/officeart/2005/8/layout/hierarchy6"/>
    <dgm:cxn modelId="{55B20A53-8F30-40CB-BA33-BB35A0B71AE5}" srcId="{EB0069CB-BA74-4144-8A8E-0022184FAE4B}" destId="{32725E2D-B829-470C-9DDD-B62CDE5A0807}" srcOrd="1" destOrd="0" parTransId="{7BB3AAEB-E706-4B87-A722-8F112F3D8D14}" sibTransId="{4290DDCA-4BBB-4E3E-8548-5B74C7AEDDFF}"/>
    <dgm:cxn modelId="{63D0E72C-7FE4-4157-83A9-F8440A4CC988}" type="presOf" srcId="{CBD311C0-EEC9-44B7-BC17-A5225B5B30DD}" destId="{1A9E6626-7F72-463C-9D46-0C1B76AE5CA0}" srcOrd="0" destOrd="0" presId="urn:microsoft.com/office/officeart/2005/8/layout/hierarchy6"/>
    <dgm:cxn modelId="{CAEBFACC-ED8C-4750-A1D0-089666B42619}" type="presOf" srcId="{1838DFFD-BBC3-4D64-9AAB-271EEEDD829F}" destId="{E32CAD50-9571-4438-857E-C99738598B3B}" srcOrd="0" destOrd="0" presId="urn:microsoft.com/office/officeart/2005/8/layout/hierarchy6"/>
    <dgm:cxn modelId="{7C9D211C-71F7-4EF4-93DA-35C7B9A372C5}" type="presOf" srcId="{3C125075-DC21-42B9-8810-6B2B70A9C0F0}" destId="{3DCB8A3E-77D8-4BB5-BBC4-74EF1862E3B2}" srcOrd="0" destOrd="0" presId="urn:microsoft.com/office/officeart/2005/8/layout/hierarchy6"/>
    <dgm:cxn modelId="{127B5398-AAC0-49A5-B80E-A63B2EF15C8C}" type="presOf" srcId="{C2C020F8-3522-4A8B-B4D5-A814660FAE81}" destId="{C6E283C1-CEDF-416A-800C-7C34BDCD4241}" srcOrd="0" destOrd="0" presId="urn:microsoft.com/office/officeart/2005/8/layout/hierarchy6"/>
    <dgm:cxn modelId="{7E468089-9492-4DC1-BD80-DB3F607B333B}" type="presOf" srcId="{E2401D96-E30B-42E1-B3BA-89C677B69FAA}" destId="{CCFA9564-E08D-47F7-ACF2-643E17D8FE28}" srcOrd="0" destOrd="0" presId="urn:microsoft.com/office/officeart/2005/8/layout/hierarchy6"/>
    <dgm:cxn modelId="{DC4CD25B-F6CF-4846-9345-9EBA8941B863}" srcId="{D67F5028-79E8-44A3-AAE3-3893AE444D39}" destId="{CBD311C0-EEC9-44B7-BC17-A5225B5B30DD}" srcOrd="0" destOrd="0" parTransId="{0EE3E992-6B92-4179-8387-BC9B2DBB9B44}" sibTransId="{86F55E9B-7747-497D-B6B8-C2E052291B29}"/>
    <dgm:cxn modelId="{8CAB761A-B404-4B69-BC73-972AD2B7259E}" type="presOf" srcId="{CDA3B740-6F66-4B0F-B46F-D0D794354C3E}" destId="{50EFB6A9-9DC1-4139-9169-69B69F825183}" srcOrd="0" destOrd="0" presId="urn:microsoft.com/office/officeart/2005/8/layout/hierarchy6"/>
    <dgm:cxn modelId="{F8CD2B52-7FF9-437A-B26C-2920EA15D3DB}" srcId="{32725E2D-B829-470C-9DDD-B62CDE5A0807}" destId="{D67F5028-79E8-44A3-AAE3-3893AE444D39}" srcOrd="0" destOrd="0" parTransId="{D575410F-7B6F-4D95-9B15-EA9A73E2744D}" sibTransId="{33BBB9AF-D4A8-4502-B18F-7E22D6859716}"/>
    <dgm:cxn modelId="{227489C8-C0AD-4AFD-B515-35EBB7C4DC7E}" type="presOf" srcId="{37B69FFE-58D3-44F9-A3C8-283992ABCAB9}" destId="{D0501FA5-1A1E-4797-98F5-C8DFDE35E97B}" srcOrd="0" destOrd="0" presId="urn:microsoft.com/office/officeart/2005/8/layout/hierarchy6"/>
    <dgm:cxn modelId="{A83E4659-A010-4FAF-8CAF-A6392351C764}" type="presOf" srcId="{32725E2D-B829-470C-9DDD-B62CDE5A0807}" destId="{B967410E-0099-417F-B994-F3856241D66F}" srcOrd="0" destOrd="0" presId="urn:microsoft.com/office/officeart/2005/8/layout/hierarchy6"/>
    <dgm:cxn modelId="{62CE2FA5-9087-4A27-BA14-24644611CED1}" srcId="{CDA3B740-6F66-4B0F-B46F-D0D794354C3E}" destId="{EB0069CB-BA74-4144-8A8E-0022184FAE4B}" srcOrd="0" destOrd="0" parTransId="{BEA5558A-4423-4747-BE8C-7C6E5B542A42}" sibTransId="{FC61CB60-6095-4680-A4EF-6B272030BC88}"/>
    <dgm:cxn modelId="{66067982-A045-4246-91F3-1D961509A9DF}" type="presOf" srcId="{7BB3AAEB-E706-4B87-A722-8F112F3D8D14}" destId="{6A39A4A1-BB3D-4648-A0CE-A868060D0E76}" srcOrd="0" destOrd="0" presId="urn:microsoft.com/office/officeart/2005/8/layout/hierarchy6"/>
    <dgm:cxn modelId="{C9A020EF-0F89-4554-85A2-6A90043F2C34}" type="presOf" srcId="{0EE3E992-6B92-4179-8387-BC9B2DBB9B44}" destId="{283CE031-5F11-4A3A-B3D6-2B37FF7E1EC8}" srcOrd="0" destOrd="0" presId="urn:microsoft.com/office/officeart/2005/8/layout/hierarchy6"/>
    <dgm:cxn modelId="{521609EE-5CF7-4C94-825E-FD0865B00FFF}" type="presOf" srcId="{EB0069CB-BA74-4144-8A8E-0022184FAE4B}" destId="{B758378C-76A8-4DEA-990F-2332EB33D190}" srcOrd="0" destOrd="0" presId="urn:microsoft.com/office/officeart/2005/8/layout/hierarchy6"/>
    <dgm:cxn modelId="{53C9204B-698B-4905-876B-4C87A54F4AB8}" srcId="{E2401D96-E30B-42E1-B3BA-89C677B69FAA}" destId="{CC964727-ED81-4DF9-8BEC-9EDEA9DB1C1D}" srcOrd="0" destOrd="0" parTransId="{37B69FFE-58D3-44F9-A3C8-283992ABCAB9}" sibTransId="{0D41E61A-139F-457A-8F10-9F087568D940}"/>
    <dgm:cxn modelId="{4DF233C6-8928-4123-9A86-31679D9CFCFE}" type="presOf" srcId="{CC964727-ED81-4DF9-8BEC-9EDEA9DB1C1D}" destId="{6254E489-B69D-4B99-BEAA-BB34B42A4E55}" srcOrd="0" destOrd="0" presId="urn:microsoft.com/office/officeart/2005/8/layout/hierarchy6"/>
    <dgm:cxn modelId="{11D5D852-E5A6-435D-BE34-FDA2CD6F1336}" type="presOf" srcId="{D575410F-7B6F-4D95-9B15-EA9A73E2744D}" destId="{BEE9C5FF-08FF-47EE-95D8-806FF6659048}" srcOrd="0" destOrd="0" presId="urn:microsoft.com/office/officeart/2005/8/layout/hierarchy6"/>
    <dgm:cxn modelId="{66EEC28F-445B-4BF3-AFB4-9E9B20F6D830}" srcId="{CC964727-ED81-4DF9-8BEC-9EDEA9DB1C1D}" destId="{1838DFFD-BBC3-4D64-9AAB-271EEEDD829F}" srcOrd="0" destOrd="0" parTransId="{C2C020F8-3522-4A8B-B4D5-A814660FAE81}" sibTransId="{F83ADE6D-FCEC-4C99-A348-718C781B3AEB}"/>
    <dgm:cxn modelId="{1C216B3E-7A75-4D22-B8B9-1B961F3652E0}" type="presOf" srcId="{A44BC9D6-4F91-4F0F-B267-E5EF079DB70B}" destId="{7E9518FF-497A-488B-8C4F-AB58DB445403}" srcOrd="0" destOrd="0" presId="urn:microsoft.com/office/officeart/2005/8/layout/hierarchy6"/>
    <dgm:cxn modelId="{C3B35ABA-E5FB-4539-8944-826BE3C7F0F6}" srcId="{E2401D96-E30B-42E1-B3BA-89C677B69FAA}" destId="{DCDC7362-1101-4E04-903B-807C3DC97DB0}" srcOrd="1" destOrd="0" parTransId="{3C125075-DC21-42B9-8810-6B2B70A9C0F0}" sibTransId="{AC4B648E-ECEB-4623-B91E-31AE2BA154B3}"/>
    <dgm:cxn modelId="{00617E1F-839E-4F73-9FB8-E811CB7B2122}" type="presParOf" srcId="{50EFB6A9-9DC1-4139-9169-69B69F825183}" destId="{8B6954EA-8548-47BB-A5C0-1CA767147AC5}" srcOrd="0" destOrd="0" presId="urn:microsoft.com/office/officeart/2005/8/layout/hierarchy6"/>
    <dgm:cxn modelId="{3EE36D48-0A09-4A44-8ED9-0C1B1205778E}" type="presParOf" srcId="{8B6954EA-8548-47BB-A5C0-1CA767147AC5}" destId="{178720B8-5FFD-4FE5-91C1-ADFBCB656482}" srcOrd="0" destOrd="0" presId="urn:microsoft.com/office/officeart/2005/8/layout/hierarchy6"/>
    <dgm:cxn modelId="{6218C6D5-3675-415A-963D-FD4C0FE0C1F8}" type="presParOf" srcId="{178720B8-5FFD-4FE5-91C1-ADFBCB656482}" destId="{8FFED706-C392-4597-8C01-14D93B74E3CA}" srcOrd="0" destOrd="0" presId="urn:microsoft.com/office/officeart/2005/8/layout/hierarchy6"/>
    <dgm:cxn modelId="{B4884261-A58F-4D1F-BD24-5A2E61A629E8}" type="presParOf" srcId="{8FFED706-C392-4597-8C01-14D93B74E3CA}" destId="{B758378C-76A8-4DEA-990F-2332EB33D190}" srcOrd="0" destOrd="0" presId="urn:microsoft.com/office/officeart/2005/8/layout/hierarchy6"/>
    <dgm:cxn modelId="{B187D6E5-8DF3-42AF-B480-17C189C67571}" type="presParOf" srcId="{8FFED706-C392-4597-8C01-14D93B74E3CA}" destId="{EE9176C1-847B-4F07-AEAA-2F9FB5C1356B}" srcOrd="1" destOrd="0" presId="urn:microsoft.com/office/officeart/2005/8/layout/hierarchy6"/>
    <dgm:cxn modelId="{4DD9F6A8-2613-42C0-A533-477E6E3BEF6F}" type="presParOf" srcId="{EE9176C1-847B-4F07-AEAA-2F9FB5C1356B}" destId="{980CC928-E2E2-440A-BC54-51879B1D76E6}" srcOrd="0" destOrd="0" presId="urn:microsoft.com/office/officeart/2005/8/layout/hierarchy6"/>
    <dgm:cxn modelId="{A840EA8B-4533-4532-8D82-8B4314A8044B}" type="presParOf" srcId="{EE9176C1-847B-4F07-AEAA-2F9FB5C1356B}" destId="{D5695E4D-7A2D-42A7-A2D7-0B19590C5479}" srcOrd="1" destOrd="0" presId="urn:microsoft.com/office/officeart/2005/8/layout/hierarchy6"/>
    <dgm:cxn modelId="{9F888F9E-A3F5-49CB-81BE-A9B5C3DA0051}" type="presParOf" srcId="{D5695E4D-7A2D-42A7-A2D7-0B19590C5479}" destId="{CCFA9564-E08D-47F7-ACF2-643E17D8FE28}" srcOrd="0" destOrd="0" presId="urn:microsoft.com/office/officeart/2005/8/layout/hierarchy6"/>
    <dgm:cxn modelId="{C7449F1D-D9C1-44EC-AD70-F473CFA8D2B0}" type="presParOf" srcId="{D5695E4D-7A2D-42A7-A2D7-0B19590C5479}" destId="{C29364C9-15DE-40E1-8170-080CBFBFEEA9}" srcOrd="1" destOrd="0" presId="urn:microsoft.com/office/officeart/2005/8/layout/hierarchy6"/>
    <dgm:cxn modelId="{2A51E5AB-FBAB-4F31-8F41-6B6BB404C23D}" type="presParOf" srcId="{C29364C9-15DE-40E1-8170-080CBFBFEEA9}" destId="{D0501FA5-1A1E-4797-98F5-C8DFDE35E97B}" srcOrd="0" destOrd="0" presId="urn:microsoft.com/office/officeart/2005/8/layout/hierarchy6"/>
    <dgm:cxn modelId="{06ACA94A-327B-4036-BEF3-9BC276D01831}" type="presParOf" srcId="{C29364C9-15DE-40E1-8170-080CBFBFEEA9}" destId="{5BCFB259-C9CD-489E-8EB5-635834449C01}" srcOrd="1" destOrd="0" presId="urn:microsoft.com/office/officeart/2005/8/layout/hierarchy6"/>
    <dgm:cxn modelId="{9452C677-531A-466A-AEBE-92EF8E65E311}" type="presParOf" srcId="{5BCFB259-C9CD-489E-8EB5-635834449C01}" destId="{6254E489-B69D-4B99-BEAA-BB34B42A4E55}" srcOrd="0" destOrd="0" presId="urn:microsoft.com/office/officeart/2005/8/layout/hierarchy6"/>
    <dgm:cxn modelId="{B6A7035E-0EED-4059-BFC6-6D718E2CBC1A}" type="presParOf" srcId="{5BCFB259-C9CD-489E-8EB5-635834449C01}" destId="{1C3E830D-DBC8-47F6-8AD9-62D778C6121E}" srcOrd="1" destOrd="0" presId="urn:microsoft.com/office/officeart/2005/8/layout/hierarchy6"/>
    <dgm:cxn modelId="{04E877BD-7B5B-4BDD-A12D-E79BED3105C5}" type="presParOf" srcId="{1C3E830D-DBC8-47F6-8AD9-62D778C6121E}" destId="{C6E283C1-CEDF-416A-800C-7C34BDCD4241}" srcOrd="0" destOrd="0" presId="urn:microsoft.com/office/officeart/2005/8/layout/hierarchy6"/>
    <dgm:cxn modelId="{C925D734-9FB0-4304-95CA-2975BF8D6962}" type="presParOf" srcId="{1C3E830D-DBC8-47F6-8AD9-62D778C6121E}" destId="{D1927B9B-BFAA-4C94-86D2-BFC84781D018}" srcOrd="1" destOrd="0" presId="urn:microsoft.com/office/officeart/2005/8/layout/hierarchy6"/>
    <dgm:cxn modelId="{2B89B8A3-73B1-4252-8CD7-27CDFF0AEBA7}" type="presParOf" srcId="{D1927B9B-BFAA-4C94-86D2-BFC84781D018}" destId="{E32CAD50-9571-4438-857E-C99738598B3B}" srcOrd="0" destOrd="0" presId="urn:microsoft.com/office/officeart/2005/8/layout/hierarchy6"/>
    <dgm:cxn modelId="{7D47BEC8-6526-4FFB-B6F8-C8AD0C5AD499}" type="presParOf" srcId="{D1927B9B-BFAA-4C94-86D2-BFC84781D018}" destId="{817E670B-3537-45D9-AA5C-50B3CCABFD72}" srcOrd="1" destOrd="0" presId="urn:microsoft.com/office/officeart/2005/8/layout/hierarchy6"/>
    <dgm:cxn modelId="{A5DCD88B-42C7-43B7-AFA7-AB7CEF66F624}" type="presParOf" srcId="{C29364C9-15DE-40E1-8170-080CBFBFEEA9}" destId="{3DCB8A3E-77D8-4BB5-BBC4-74EF1862E3B2}" srcOrd="2" destOrd="0" presId="urn:microsoft.com/office/officeart/2005/8/layout/hierarchy6"/>
    <dgm:cxn modelId="{AB67772B-463E-4E16-A2A9-3E15E1376754}" type="presParOf" srcId="{C29364C9-15DE-40E1-8170-080CBFBFEEA9}" destId="{A659F99F-8CB5-4C59-A5DA-07652BE347F0}" srcOrd="3" destOrd="0" presId="urn:microsoft.com/office/officeart/2005/8/layout/hierarchy6"/>
    <dgm:cxn modelId="{6711C780-30BA-4980-B7C0-AD439C08B7E9}" type="presParOf" srcId="{A659F99F-8CB5-4C59-A5DA-07652BE347F0}" destId="{C32077E1-B592-43F3-AEA1-139C122C0216}" srcOrd="0" destOrd="0" presId="urn:microsoft.com/office/officeart/2005/8/layout/hierarchy6"/>
    <dgm:cxn modelId="{DF4FB2AE-20BE-41C3-81DD-B49D7D0AD9D6}" type="presParOf" srcId="{A659F99F-8CB5-4C59-A5DA-07652BE347F0}" destId="{29169AE6-80FA-4118-A820-1C788AA682B6}" srcOrd="1" destOrd="0" presId="urn:microsoft.com/office/officeart/2005/8/layout/hierarchy6"/>
    <dgm:cxn modelId="{2FCF753B-136C-4D36-AD00-536F32E545E0}" type="presParOf" srcId="{29169AE6-80FA-4118-A820-1C788AA682B6}" destId="{7E9518FF-497A-488B-8C4F-AB58DB445403}" srcOrd="0" destOrd="0" presId="urn:microsoft.com/office/officeart/2005/8/layout/hierarchy6"/>
    <dgm:cxn modelId="{9B39D34B-6E55-4D75-85FC-57E730B6DFBC}" type="presParOf" srcId="{29169AE6-80FA-4118-A820-1C788AA682B6}" destId="{9D9C5B87-5C39-4443-92FC-BE8CA463547A}" srcOrd="1" destOrd="0" presId="urn:microsoft.com/office/officeart/2005/8/layout/hierarchy6"/>
    <dgm:cxn modelId="{FB7CF649-C831-4E2E-80AC-A1A50F2A16D1}" type="presParOf" srcId="{9D9C5B87-5C39-4443-92FC-BE8CA463547A}" destId="{38604077-4625-4708-B642-6C0C0755738C}" srcOrd="0" destOrd="0" presId="urn:microsoft.com/office/officeart/2005/8/layout/hierarchy6"/>
    <dgm:cxn modelId="{03C75DA6-901E-4059-9E34-74FD96ED2FDA}" type="presParOf" srcId="{9D9C5B87-5C39-4443-92FC-BE8CA463547A}" destId="{F36EDDBC-EE7E-4A89-9D0D-4728C1ACB268}" srcOrd="1" destOrd="0" presId="urn:microsoft.com/office/officeart/2005/8/layout/hierarchy6"/>
    <dgm:cxn modelId="{A65E3187-9883-4D80-BB38-BF6355E4E4A1}" type="presParOf" srcId="{EE9176C1-847B-4F07-AEAA-2F9FB5C1356B}" destId="{6A39A4A1-BB3D-4648-A0CE-A868060D0E76}" srcOrd="2" destOrd="0" presId="urn:microsoft.com/office/officeart/2005/8/layout/hierarchy6"/>
    <dgm:cxn modelId="{63911618-7321-4003-9457-EC31BF2D239B}" type="presParOf" srcId="{EE9176C1-847B-4F07-AEAA-2F9FB5C1356B}" destId="{88AC3AE5-4CA9-4D9A-8173-BB69FF5862B7}" srcOrd="3" destOrd="0" presId="urn:microsoft.com/office/officeart/2005/8/layout/hierarchy6"/>
    <dgm:cxn modelId="{415B9C5A-D6F9-4082-B2D1-40F19775BE49}" type="presParOf" srcId="{88AC3AE5-4CA9-4D9A-8173-BB69FF5862B7}" destId="{B967410E-0099-417F-B994-F3856241D66F}" srcOrd="0" destOrd="0" presId="urn:microsoft.com/office/officeart/2005/8/layout/hierarchy6"/>
    <dgm:cxn modelId="{4CCE37ED-23F0-46DF-9F89-D6EC4A994584}" type="presParOf" srcId="{88AC3AE5-4CA9-4D9A-8173-BB69FF5862B7}" destId="{20FC4B6C-2A35-4D03-A073-DA52CF6AE3EF}" srcOrd="1" destOrd="0" presId="urn:microsoft.com/office/officeart/2005/8/layout/hierarchy6"/>
    <dgm:cxn modelId="{26C0B18A-144F-47A6-A38C-29A1B23FB680}" type="presParOf" srcId="{20FC4B6C-2A35-4D03-A073-DA52CF6AE3EF}" destId="{BEE9C5FF-08FF-47EE-95D8-806FF6659048}" srcOrd="0" destOrd="0" presId="urn:microsoft.com/office/officeart/2005/8/layout/hierarchy6"/>
    <dgm:cxn modelId="{2AD960DE-4AA0-4CC3-BCCF-AE657BC459BD}" type="presParOf" srcId="{20FC4B6C-2A35-4D03-A073-DA52CF6AE3EF}" destId="{78BEE3DE-4E50-4291-92A7-1DCE6E100B4C}" srcOrd="1" destOrd="0" presId="urn:microsoft.com/office/officeart/2005/8/layout/hierarchy6"/>
    <dgm:cxn modelId="{D5E8F3A6-E733-46A7-84BF-0CC490858DE2}" type="presParOf" srcId="{78BEE3DE-4E50-4291-92A7-1DCE6E100B4C}" destId="{AD48B490-320E-450C-A526-C9D3EB95927E}" srcOrd="0" destOrd="0" presId="urn:microsoft.com/office/officeart/2005/8/layout/hierarchy6"/>
    <dgm:cxn modelId="{716BAB4B-B4DB-491A-B0E5-5520F65F0F72}" type="presParOf" srcId="{78BEE3DE-4E50-4291-92A7-1DCE6E100B4C}" destId="{395709AB-C873-49E4-8C93-4A5E4DFB5104}" srcOrd="1" destOrd="0" presId="urn:microsoft.com/office/officeart/2005/8/layout/hierarchy6"/>
    <dgm:cxn modelId="{21ECCB3F-BEA8-49E4-BD69-6E5B0ACE3967}" type="presParOf" srcId="{395709AB-C873-49E4-8C93-4A5E4DFB5104}" destId="{283CE031-5F11-4A3A-B3D6-2B37FF7E1EC8}" srcOrd="0" destOrd="0" presId="urn:microsoft.com/office/officeart/2005/8/layout/hierarchy6"/>
    <dgm:cxn modelId="{8F013772-8225-41BD-8C6A-8475E1618619}" type="presParOf" srcId="{395709AB-C873-49E4-8C93-4A5E4DFB5104}" destId="{A0A258D5-7552-4094-896E-3795A3626804}" srcOrd="1" destOrd="0" presId="urn:microsoft.com/office/officeart/2005/8/layout/hierarchy6"/>
    <dgm:cxn modelId="{0E510012-F80D-4B33-AAC1-E7EA050C5A10}" type="presParOf" srcId="{A0A258D5-7552-4094-896E-3795A3626804}" destId="{1A9E6626-7F72-463C-9D46-0C1B76AE5CA0}" srcOrd="0" destOrd="0" presId="urn:microsoft.com/office/officeart/2005/8/layout/hierarchy6"/>
    <dgm:cxn modelId="{50ADF48D-2A0C-4F6A-9657-F2DF1778E15B}" type="presParOf" srcId="{A0A258D5-7552-4094-896E-3795A3626804}" destId="{2B09A1EB-4652-49A0-8F44-4149B7CCC358}" srcOrd="1" destOrd="0" presId="urn:microsoft.com/office/officeart/2005/8/layout/hierarchy6"/>
    <dgm:cxn modelId="{35EE70E5-3CA2-4F20-8092-997639B64DFE}" type="presParOf" srcId="{50EFB6A9-9DC1-4139-9169-69B69F825183}" destId="{97BD1393-52E2-4687-9DC9-5327DD7AD0F5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8378C-76A8-4DEA-990F-2332EB33D190}">
      <dsp:nvSpPr>
        <dsp:cNvPr id="0" name=""/>
        <dsp:cNvSpPr/>
      </dsp:nvSpPr>
      <dsp:spPr>
        <a:xfrm>
          <a:off x="3582212" y="100609"/>
          <a:ext cx="1453602" cy="9690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>
              <a:latin typeface="Times New Roman" pitchFamily="18" charset="0"/>
              <a:cs typeface="Times New Roman" pitchFamily="18" charset="0"/>
            </a:rPr>
            <a:t>KBİ</a:t>
          </a:r>
          <a:endParaRPr lang="tr-TR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10595" y="128992"/>
        <a:ext cx="1396836" cy="912302"/>
      </dsp:txXfrm>
    </dsp:sp>
    <dsp:sp modelId="{980CC928-E2E2-440A-BC54-51879B1D76E6}">
      <dsp:nvSpPr>
        <dsp:cNvPr id="0" name=""/>
        <dsp:cNvSpPr/>
      </dsp:nvSpPr>
      <dsp:spPr>
        <a:xfrm>
          <a:off x="2514497" y="1069677"/>
          <a:ext cx="1794516" cy="304442"/>
        </a:xfrm>
        <a:custGeom>
          <a:avLst/>
          <a:gdLst/>
          <a:ahLst/>
          <a:cxnLst/>
          <a:rect l="0" t="0" r="0" b="0"/>
          <a:pathLst>
            <a:path>
              <a:moveTo>
                <a:pt x="1794516" y="0"/>
              </a:moveTo>
              <a:lnTo>
                <a:pt x="1794516" y="152221"/>
              </a:lnTo>
              <a:lnTo>
                <a:pt x="0" y="152221"/>
              </a:lnTo>
              <a:lnTo>
                <a:pt x="0" y="3044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FA9564-E08D-47F7-ACF2-643E17D8FE28}">
      <dsp:nvSpPr>
        <dsp:cNvPr id="0" name=""/>
        <dsp:cNvSpPr/>
      </dsp:nvSpPr>
      <dsp:spPr>
        <a:xfrm>
          <a:off x="475528" y="1374120"/>
          <a:ext cx="4077937" cy="9690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>
              <a:latin typeface="Times New Roman" pitchFamily="18" charset="0"/>
              <a:cs typeface="Times New Roman" pitchFamily="18" charset="0"/>
            </a:rPr>
            <a:t>Revaskularizasyona</a:t>
          </a:r>
          <a:r>
            <a:rPr lang="tr-TR" sz="2000" kern="1200" dirty="0" smtClean="0">
              <a:latin typeface="Times New Roman" pitchFamily="18" charset="0"/>
              <a:cs typeface="Times New Roman" pitchFamily="18" charset="0"/>
            </a:rPr>
            <a:t> uygun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latin typeface="Times New Roman" pitchFamily="18" charset="0"/>
              <a:cs typeface="Times New Roman" pitchFamily="18" charset="0"/>
            </a:rPr>
            <a:t> değil</a:t>
          </a:r>
          <a:endParaRPr lang="tr-TR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3911" y="1402503"/>
        <a:ext cx="4021171" cy="912302"/>
      </dsp:txXfrm>
    </dsp:sp>
    <dsp:sp modelId="{D0501FA5-1A1E-4797-98F5-C8DFDE35E97B}">
      <dsp:nvSpPr>
        <dsp:cNvPr id="0" name=""/>
        <dsp:cNvSpPr/>
      </dsp:nvSpPr>
      <dsp:spPr>
        <a:xfrm>
          <a:off x="1011835" y="2343188"/>
          <a:ext cx="1502661" cy="385204"/>
        </a:xfrm>
        <a:custGeom>
          <a:avLst/>
          <a:gdLst/>
          <a:ahLst/>
          <a:cxnLst/>
          <a:rect l="0" t="0" r="0" b="0"/>
          <a:pathLst>
            <a:path>
              <a:moveTo>
                <a:pt x="1502661" y="0"/>
              </a:moveTo>
              <a:lnTo>
                <a:pt x="1502661" y="192602"/>
              </a:lnTo>
              <a:lnTo>
                <a:pt x="0" y="192602"/>
              </a:lnTo>
              <a:lnTo>
                <a:pt x="0" y="38520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54E489-B69D-4B99-BEAA-BB34B42A4E55}">
      <dsp:nvSpPr>
        <dsp:cNvPr id="0" name=""/>
        <dsp:cNvSpPr/>
      </dsp:nvSpPr>
      <dsp:spPr>
        <a:xfrm>
          <a:off x="285034" y="2728393"/>
          <a:ext cx="1453602" cy="9690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latin typeface="Times New Roman" pitchFamily="18" charset="0"/>
              <a:cs typeface="Times New Roman" pitchFamily="18" charset="0"/>
            </a:rPr>
            <a:t>Stabil ağrı ve lezyon</a:t>
          </a:r>
          <a:endParaRPr lang="tr-TR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3417" y="2756776"/>
        <a:ext cx="1396836" cy="912302"/>
      </dsp:txXfrm>
    </dsp:sp>
    <dsp:sp modelId="{C6E283C1-CEDF-416A-800C-7C34BDCD4241}">
      <dsp:nvSpPr>
        <dsp:cNvPr id="0" name=""/>
        <dsp:cNvSpPr/>
      </dsp:nvSpPr>
      <dsp:spPr>
        <a:xfrm>
          <a:off x="966115" y="3697462"/>
          <a:ext cx="91440" cy="3876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762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2CAD50-9571-4438-857E-C99738598B3B}">
      <dsp:nvSpPr>
        <dsp:cNvPr id="0" name=""/>
        <dsp:cNvSpPr/>
      </dsp:nvSpPr>
      <dsp:spPr>
        <a:xfrm>
          <a:off x="285034" y="4085089"/>
          <a:ext cx="1453602" cy="9690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Times New Roman" pitchFamily="18" charset="0"/>
              <a:cs typeface="Times New Roman" pitchFamily="18" charset="0"/>
            </a:rPr>
            <a:t>Medikal tedavi</a:t>
          </a:r>
          <a:endParaRPr lang="tr-TR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3417" y="4113472"/>
        <a:ext cx="1396836" cy="912302"/>
      </dsp:txXfrm>
    </dsp:sp>
    <dsp:sp modelId="{3DCB8A3E-77D8-4BB5-BBC4-74EF1862E3B2}">
      <dsp:nvSpPr>
        <dsp:cNvPr id="0" name=""/>
        <dsp:cNvSpPr/>
      </dsp:nvSpPr>
      <dsp:spPr>
        <a:xfrm>
          <a:off x="2514497" y="2343188"/>
          <a:ext cx="924869" cy="3869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469"/>
              </a:lnTo>
              <a:lnTo>
                <a:pt x="924869" y="193469"/>
              </a:lnTo>
              <a:lnTo>
                <a:pt x="924869" y="3869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2077E1-B592-43F3-AEA1-139C122C0216}">
      <dsp:nvSpPr>
        <dsp:cNvPr id="0" name=""/>
        <dsp:cNvSpPr/>
      </dsp:nvSpPr>
      <dsp:spPr>
        <a:xfrm>
          <a:off x="2127490" y="2730128"/>
          <a:ext cx="2623752" cy="9690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>
              <a:latin typeface="Times New Roman" pitchFamily="18" charset="0"/>
              <a:cs typeface="Times New Roman" pitchFamily="18" charset="0"/>
            </a:rPr>
            <a:t>Tolere</a:t>
          </a:r>
          <a:r>
            <a:rPr lang="tr-TR" sz="2000" kern="1200" dirty="0" smtClean="0">
              <a:latin typeface="Times New Roman" pitchFamily="18" charset="0"/>
              <a:cs typeface="Times New Roman" pitchFamily="18" charset="0"/>
            </a:rPr>
            <a:t> edilemeyen ağrı ilerleyici </a:t>
          </a:r>
          <a:r>
            <a:rPr lang="tr-TR" sz="2000" kern="1200" dirty="0" err="1" smtClean="0">
              <a:latin typeface="Times New Roman" pitchFamily="18" charset="0"/>
              <a:cs typeface="Times New Roman" pitchFamily="18" charset="0"/>
            </a:rPr>
            <a:t>enf</a:t>
          </a:r>
          <a:endParaRPr lang="tr-TR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55873" y="2758511"/>
        <a:ext cx="2566986" cy="912302"/>
      </dsp:txXfrm>
    </dsp:sp>
    <dsp:sp modelId="{7E9518FF-497A-488B-8C4F-AB58DB445403}">
      <dsp:nvSpPr>
        <dsp:cNvPr id="0" name=""/>
        <dsp:cNvSpPr/>
      </dsp:nvSpPr>
      <dsp:spPr>
        <a:xfrm>
          <a:off x="3319546" y="3699196"/>
          <a:ext cx="119820" cy="474058"/>
        </a:xfrm>
        <a:custGeom>
          <a:avLst/>
          <a:gdLst/>
          <a:ahLst/>
          <a:cxnLst/>
          <a:rect l="0" t="0" r="0" b="0"/>
          <a:pathLst>
            <a:path>
              <a:moveTo>
                <a:pt x="119820" y="0"/>
              </a:moveTo>
              <a:lnTo>
                <a:pt x="119820" y="237029"/>
              </a:lnTo>
              <a:lnTo>
                <a:pt x="0" y="237029"/>
              </a:lnTo>
              <a:lnTo>
                <a:pt x="0" y="4740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604077-4625-4708-B642-6C0C0755738C}">
      <dsp:nvSpPr>
        <dsp:cNvPr id="0" name=""/>
        <dsp:cNvSpPr/>
      </dsp:nvSpPr>
      <dsp:spPr>
        <a:xfrm>
          <a:off x="2361491" y="4173255"/>
          <a:ext cx="1916110" cy="5615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err="1" smtClean="0">
              <a:latin typeface="Times New Roman" pitchFamily="18" charset="0"/>
              <a:cs typeface="Times New Roman" pitchFamily="18" charset="0"/>
            </a:rPr>
            <a:t>amputasyon</a:t>
          </a:r>
          <a:endParaRPr lang="tr-TR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77939" y="4189703"/>
        <a:ext cx="1883214" cy="528688"/>
      </dsp:txXfrm>
    </dsp:sp>
    <dsp:sp modelId="{6A39A4A1-BB3D-4648-A0CE-A868060D0E76}">
      <dsp:nvSpPr>
        <dsp:cNvPr id="0" name=""/>
        <dsp:cNvSpPr/>
      </dsp:nvSpPr>
      <dsp:spPr>
        <a:xfrm>
          <a:off x="4309013" y="1069677"/>
          <a:ext cx="2216831" cy="3013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665"/>
              </a:lnTo>
              <a:lnTo>
                <a:pt x="2216831" y="150665"/>
              </a:lnTo>
              <a:lnTo>
                <a:pt x="2216831" y="3013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67410E-0099-417F-B994-F3856241D66F}">
      <dsp:nvSpPr>
        <dsp:cNvPr id="0" name=""/>
        <dsp:cNvSpPr/>
      </dsp:nvSpPr>
      <dsp:spPr>
        <a:xfrm>
          <a:off x="4959122" y="1371009"/>
          <a:ext cx="3133444" cy="9690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err="1" smtClean="0">
              <a:latin typeface="Times New Roman" pitchFamily="18" charset="0"/>
              <a:cs typeface="Times New Roman" pitchFamily="18" charset="0"/>
            </a:rPr>
            <a:t>Revaskularizasyona</a:t>
          </a:r>
          <a:r>
            <a:rPr lang="tr-TR" sz="2000" kern="1200" dirty="0" smtClean="0">
              <a:latin typeface="Times New Roman" pitchFamily="18" charset="0"/>
              <a:cs typeface="Times New Roman" pitchFamily="18" charset="0"/>
            </a:rPr>
            <a:t> uygun</a:t>
          </a:r>
          <a:endParaRPr lang="tr-TR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987505" y="1399392"/>
        <a:ext cx="3076678" cy="912302"/>
      </dsp:txXfrm>
    </dsp:sp>
    <dsp:sp modelId="{BEE9C5FF-08FF-47EE-95D8-806FF6659048}">
      <dsp:nvSpPr>
        <dsp:cNvPr id="0" name=""/>
        <dsp:cNvSpPr/>
      </dsp:nvSpPr>
      <dsp:spPr>
        <a:xfrm>
          <a:off x="6525844" y="2340078"/>
          <a:ext cx="400860" cy="3051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555"/>
              </a:lnTo>
              <a:lnTo>
                <a:pt x="400860" y="152555"/>
              </a:lnTo>
              <a:lnTo>
                <a:pt x="400860" y="30511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48B490-320E-450C-A526-C9D3EB95927E}">
      <dsp:nvSpPr>
        <dsp:cNvPr id="0" name=""/>
        <dsp:cNvSpPr/>
      </dsp:nvSpPr>
      <dsp:spPr>
        <a:xfrm>
          <a:off x="5775182" y="2645189"/>
          <a:ext cx="2303044" cy="9690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latin typeface="Times New Roman" pitchFamily="18" charset="0"/>
              <a:cs typeface="Times New Roman" pitchFamily="18" charset="0"/>
            </a:rPr>
            <a:t>Görüntüleme</a:t>
          </a:r>
          <a:endParaRPr lang="tr-TR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803565" y="2673572"/>
        <a:ext cx="2246278" cy="912302"/>
      </dsp:txXfrm>
    </dsp:sp>
    <dsp:sp modelId="{283CE031-5F11-4A3A-B3D6-2B37FF7E1EC8}">
      <dsp:nvSpPr>
        <dsp:cNvPr id="0" name=""/>
        <dsp:cNvSpPr/>
      </dsp:nvSpPr>
      <dsp:spPr>
        <a:xfrm>
          <a:off x="6583523" y="3614257"/>
          <a:ext cx="343181" cy="470831"/>
        </a:xfrm>
        <a:custGeom>
          <a:avLst/>
          <a:gdLst/>
          <a:ahLst/>
          <a:cxnLst/>
          <a:rect l="0" t="0" r="0" b="0"/>
          <a:pathLst>
            <a:path>
              <a:moveTo>
                <a:pt x="343181" y="0"/>
              </a:moveTo>
              <a:lnTo>
                <a:pt x="343181" y="235415"/>
              </a:lnTo>
              <a:lnTo>
                <a:pt x="0" y="235415"/>
              </a:lnTo>
              <a:lnTo>
                <a:pt x="0" y="47083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9E6626-7F72-463C-9D46-0C1B76AE5CA0}">
      <dsp:nvSpPr>
        <dsp:cNvPr id="0" name=""/>
        <dsp:cNvSpPr/>
      </dsp:nvSpPr>
      <dsp:spPr>
        <a:xfrm>
          <a:off x="5856722" y="4085089"/>
          <a:ext cx="1453602" cy="9690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300" kern="1200" dirty="0" smtClean="0">
              <a:latin typeface="Times New Roman" pitchFamily="18" charset="0"/>
              <a:cs typeface="Times New Roman" pitchFamily="18" charset="0"/>
            </a:rPr>
            <a:t>operasyon</a:t>
          </a:r>
          <a:endParaRPr lang="tr-TR" sz="2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885105" y="4113472"/>
        <a:ext cx="1396836" cy="9123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68492-7A42-4601-96BC-62EA81A83CE1}" type="datetimeFigureOut">
              <a:rPr lang="tr-TR" smtClean="0"/>
              <a:pPr/>
              <a:t>24.09.2020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04894-ACA3-4E7E-BFE9-494891AE943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2062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24.09.2020</a:t>
            </a:fld>
            <a:endParaRPr lang="tr-T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24.09.2020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24.09.2020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24.09.2020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926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24.09.2020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784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24.09.2020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43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24.09.2020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49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24.09.2020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84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24.09.2020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833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24.09.2020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677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24.09.2020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350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24.09.2020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24.09.2020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302176B-0E47-46AC-8F43-DAB4B8A37D0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197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24.09.2020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830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24.09.2020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tr-TR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53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24.09.2020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24.09.2020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24.09.2020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24.09.2020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24.09.2020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24.09.2020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24.09.2020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82C6C9-7757-471A-A6EB-0BCAA28FB73D}" type="slidenum">
              <a:rPr lang="tr-TR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82C6C9-7757-471A-A6EB-0BCAA28FB73D}" type="slidenum">
              <a:rPr lang="tr-TR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449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7772400" cy="1470025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PERİFERİK ARTER HASTALIKLARI</a:t>
            </a:r>
            <a:endParaRPr lang="tr-T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403648" y="3645024"/>
            <a:ext cx="6400800" cy="1752600"/>
          </a:xfrm>
        </p:spPr>
        <p:txBody>
          <a:bodyPr/>
          <a:lstStyle/>
          <a:p>
            <a:endParaRPr lang="tr-TR" dirty="0" smtClean="0"/>
          </a:p>
          <a:p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Doç. Dr.</a:t>
            </a:r>
            <a:r>
              <a:rPr lang="tr-T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Eyüp Serhat ÇALIK</a:t>
            </a:r>
            <a:endParaRPr lang="tr-T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9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tr-TR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tr-TR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           </a:t>
            </a:r>
            <a:r>
              <a:rPr lang="tr-TR" b="1" dirty="0" smtClean="0">
                <a:latin typeface="Times New Roman"/>
                <a:ea typeface="Times New Roman"/>
              </a:rPr>
              <a:t>Klinik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5400600"/>
          </a:xfrm>
        </p:spPr>
        <p:txBody>
          <a:bodyPr>
            <a:normAutofit fontScale="92500" lnSpcReduction="10000"/>
          </a:bodyPr>
          <a:lstStyle/>
          <a:p>
            <a:r>
              <a:rPr lang="tr-TR" b="1" dirty="0" err="1">
                <a:latin typeface="Times New Roman"/>
                <a:ea typeface="Times New Roman"/>
              </a:rPr>
              <a:t>Asemptomatik</a:t>
            </a:r>
            <a:r>
              <a:rPr lang="tr-TR" b="1" dirty="0">
                <a:latin typeface="Times New Roman"/>
                <a:ea typeface="Times New Roman"/>
              </a:rPr>
              <a:t> </a:t>
            </a:r>
            <a:r>
              <a:rPr lang="tr-TR" b="1" dirty="0" smtClean="0">
                <a:latin typeface="Times New Roman"/>
                <a:ea typeface="Times New Roman"/>
              </a:rPr>
              <a:t>hastalar</a:t>
            </a:r>
          </a:p>
          <a:p>
            <a:r>
              <a:rPr lang="tr-TR" b="1" dirty="0" err="1">
                <a:latin typeface="Times New Roman"/>
                <a:ea typeface="Times New Roman"/>
              </a:rPr>
              <a:t>Intermittant</a:t>
            </a:r>
            <a:r>
              <a:rPr lang="tr-TR" b="1" dirty="0">
                <a:latin typeface="Times New Roman"/>
                <a:ea typeface="Times New Roman"/>
              </a:rPr>
              <a:t> </a:t>
            </a:r>
            <a:r>
              <a:rPr lang="tr-TR" b="1" dirty="0" err="1" smtClean="0">
                <a:latin typeface="Times New Roman"/>
                <a:ea typeface="Times New Roman"/>
              </a:rPr>
              <a:t>kladikasyo</a:t>
            </a:r>
            <a:endParaRPr lang="tr-TR" b="1" dirty="0" smtClean="0">
              <a:latin typeface="Times New Roman"/>
              <a:ea typeface="Times New Roman"/>
            </a:endParaRPr>
          </a:p>
          <a:p>
            <a:r>
              <a:rPr lang="tr-TR" b="1" dirty="0">
                <a:latin typeface="Times New Roman"/>
                <a:ea typeface="Times New Roman"/>
              </a:rPr>
              <a:t>Kritik bacak </a:t>
            </a:r>
            <a:r>
              <a:rPr lang="tr-TR" b="1" dirty="0" err="1" smtClean="0">
                <a:latin typeface="Times New Roman"/>
                <a:ea typeface="Times New Roman"/>
              </a:rPr>
              <a:t>iskemisi</a:t>
            </a:r>
            <a:endParaRPr lang="tr-TR" b="1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tr-TR" b="1" dirty="0" smtClean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tr-TR" b="1" dirty="0">
                <a:solidFill>
                  <a:srgbClr val="000000"/>
                </a:solidFill>
                <a:latin typeface="Times New Roman"/>
                <a:ea typeface="Times New Roman"/>
              </a:rPr>
              <a:t>Klinik </a:t>
            </a:r>
            <a:r>
              <a:rPr lang="tr-TR" b="1" dirty="0" err="1">
                <a:solidFill>
                  <a:srgbClr val="000000"/>
                </a:solidFill>
                <a:latin typeface="Times New Roman"/>
                <a:ea typeface="Times New Roman"/>
              </a:rPr>
              <a:t>evreleme</a:t>
            </a:r>
            <a:r>
              <a:rPr lang="tr-TR" b="1" dirty="0">
                <a:solidFill>
                  <a:srgbClr val="000000"/>
                </a:solidFill>
                <a:latin typeface="Times New Roman"/>
                <a:ea typeface="Times New Roman"/>
              </a:rPr>
              <a:t> (</a:t>
            </a:r>
            <a:r>
              <a:rPr lang="tr-TR" b="1" dirty="0" err="1">
                <a:solidFill>
                  <a:srgbClr val="000000"/>
                </a:solidFill>
                <a:latin typeface="Times New Roman"/>
                <a:ea typeface="Times New Roman"/>
              </a:rPr>
              <a:t>Fontaine</a:t>
            </a:r>
            <a:r>
              <a:rPr lang="tr-TR" b="1" dirty="0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tr-TR" b="1" dirty="0" err="1">
                <a:solidFill>
                  <a:srgbClr val="000000"/>
                </a:solidFill>
                <a:latin typeface="Times New Roman"/>
                <a:ea typeface="Times New Roman"/>
              </a:rPr>
              <a:t>Ratschkow</a:t>
            </a:r>
            <a:r>
              <a:rPr lang="tr-TR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tr-TR" b="1" dirty="0" err="1">
                <a:solidFill>
                  <a:srgbClr val="000000"/>
                </a:solidFill>
                <a:latin typeface="Times New Roman"/>
                <a:ea typeface="Times New Roman"/>
              </a:rPr>
              <a:t>Evrelemesi</a:t>
            </a:r>
            <a:r>
              <a:rPr lang="tr-TR" b="1" dirty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endParaRPr lang="tr-TR" dirty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tr-TR" dirty="0">
                <a:latin typeface="Times New Roman"/>
                <a:ea typeface="Times New Roman"/>
              </a:rPr>
              <a:t>    Evre 1. </a:t>
            </a:r>
            <a:r>
              <a:rPr lang="tr-TR" dirty="0" err="1">
                <a:latin typeface="Times New Roman"/>
                <a:ea typeface="Times New Roman"/>
              </a:rPr>
              <a:t>Asemptomatik</a:t>
            </a:r>
            <a:endParaRPr lang="tr-TR" dirty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tr-TR" dirty="0" smtClean="0">
                <a:latin typeface="Times New Roman"/>
                <a:ea typeface="Times New Roman"/>
              </a:rPr>
              <a:t>    </a:t>
            </a:r>
            <a:r>
              <a:rPr lang="tr-TR" dirty="0">
                <a:latin typeface="Times New Roman"/>
                <a:ea typeface="Times New Roman"/>
              </a:rPr>
              <a:t>Evre 2. </a:t>
            </a:r>
            <a:r>
              <a:rPr lang="tr-TR" dirty="0" err="1">
                <a:latin typeface="Times New Roman"/>
                <a:ea typeface="Times New Roman"/>
              </a:rPr>
              <a:t>Kladikasyo</a:t>
            </a: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dirty="0" err="1">
                <a:latin typeface="Times New Roman"/>
                <a:ea typeface="Times New Roman"/>
              </a:rPr>
              <a:t>İntermittant</a:t>
            </a:r>
            <a:endParaRPr lang="tr-TR" dirty="0">
              <a:latin typeface="Times New Roman"/>
              <a:ea typeface="Times New Roman"/>
            </a:endParaRPr>
          </a:p>
          <a:p>
            <a:pPr marL="179705" indent="0" algn="just">
              <a:spcAft>
                <a:spcPts val="0"/>
              </a:spcAft>
              <a:buNone/>
            </a:pPr>
            <a:r>
              <a:rPr lang="tr-TR" dirty="0" smtClean="0">
                <a:latin typeface="Times New Roman"/>
                <a:ea typeface="Times New Roman"/>
              </a:rPr>
              <a:t>           </a:t>
            </a:r>
            <a:r>
              <a:rPr lang="tr-TR" dirty="0">
                <a:latin typeface="Times New Roman"/>
                <a:ea typeface="Times New Roman"/>
              </a:rPr>
              <a:t>2a: Yürüme mesafesi&gt; 200 m</a:t>
            </a:r>
          </a:p>
          <a:p>
            <a:pPr marL="179705" indent="0" algn="just">
              <a:spcAft>
                <a:spcPts val="0"/>
              </a:spcAft>
              <a:buNone/>
            </a:pPr>
            <a:r>
              <a:rPr lang="tr-TR" dirty="0" smtClean="0">
                <a:latin typeface="Times New Roman"/>
                <a:ea typeface="Times New Roman"/>
              </a:rPr>
              <a:t>           </a:t>
            </a:r>
            <a:r>
              <a:rPr lang="tr-TR" dirty="0">
                <a:latin typeface="Times New Roman"/>
                <a:ea typeface="Times New Roman"/>
              </a:rPr>
              <a:t>2b: Yürüme mesafesi&lt; 200 m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tr-TR" dirty="0" smtClean="0">
                <a:latin typeface="Times New Roman"/>
                <a:ea typeface="Times New Roman"/>
              </a:rPr>
              <a:t>    </a:t>
            </a:r>
            <a:r>
              <a:rPr lang="tr-TR" dirty="0">
                <a:latin typeface="Times New Roman"/>
                <a:ea typeface="Times New Roman"/>
              </a:rPr>
              <a:t>Evre 3. İstirahat ağrısı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tr-TR" dirty="0" smtClean="0">
                <a:latin typeface="Times New Roman"/>
                <a:ea typeface="Times New Roman"/>
              </a:rPr>
              <a:t>    Evre </a:t>
            </a:r>
            <a:r>
              <a:rPr lang="tr-TR" dirty="0">
                <a:latin typeface="Times New Roman"/>
                <a:ea typeface="Times New Roman"/>
              </a:rPr>
              <a:t>4. </a:t>
            </a:r>
            <a:r>
              <a:rPr lang="tr-TR" dirty="0" err="1">
                <a:latin typeface="Times New Roman"/>
                <a:ea typeface="Times New Roman"/>
              </a:rPr>
              <a:t>Ülserasyon</a:t>
            </a:r>
            <a:r>
              <a:rPr lang="tr-TR" dirty="0">
                <a:latin typeface="Times New Roman"/>
                <a:ea typeface="Times New Roman"/>
              </a:rPr>
              <a:t>/</a:t>
            </a:r>
            <a:r>
              <a:rPr lang="tr-TR" dirty="0" err="1">
                <a:latin typeface="Times New Roman"/>
                <a:ea typeface="Times New Roman"/>
              </a:rPr>
              <a:t>Gangren</a:t>
            </a:r>
            <a:endParaRPr lang="tr-TR" dirty="0">
              <a:latin typeface="Times New Roman"/>
              <a:ea typeface="Times New Roman"/>
            </a:endParaRPr>
          </a:p>
          <a:p>
            <a:pPr marL="179705" indent="0" algn="just">
              <a:spcAft>
                <a:spcPts val="0"/>
              </a:spcAft>
              <a:buNone/>
            </a:pPr>
            <a:r>
              <a:rPr lang="tr-TR" dirty="0">
                <a:latin typeface="Times New Roman"/>
                <a:ea typeface="Times New Roman"/>
              </a:rPr>
              <a:t>        </a:t>
            </a:r>
            <a:r>
              <a:rPr lang="tr-TR" dirty="0" smtClean="0">
                <a:latin typeface="Times New Roman"/>
                <a:ea typeface="Times New Roman"/>
              </a:rPr>
              <a:t>   4a</a:t>
            </a:r>
            <a:r>
              <a:rPr lang="tr-TR" dirty="0">
                <a:latin typeface="Times New Roman"/>
                <a:ea typeface="Times New Roman"/>
              </a:rPr>
              <a:t>: İstirahat ağrısı (+)</a:t>
            </a:r>
          </a:p>
          <a:p>
            <a:pPr marL="179705" indent="0" algn="just">
              <a:spcAft>
                <a:spcPts val="0"/>
              </a:spcAft>
              <a:buNone/>
            </a:pPr>
            <a:r>
              <a:rPr lang="tr-TR" dirty="0" smtClean="0">
                <a:latin typeface="Times New Roman"/>
                <a:ea typeface="Times New Roman"/>
              </a:rPr>
              <a:t>           4b</a:t>
            </a:r>
            <a:r>
              <a:rPr lang="tr-TR" dirty="0">
                <a:latin typeface="Times New Roman"/>
                <a:ea typeface="Times New Roman"/>
              </a:rPr>
              <a:t>: İstirahat ağrısı (- 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0325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tr-TR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tr-TR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tr-TR" b="1" dirty="0">
                <a:latin typeface="Times New Roman" pitchFamily="18" charset="0"/>
                <a:cs typeface="Times New Roman" pitchFamily="18" charset="0"/>
              </a:rPr>
            </a:b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tr-TR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tr-TR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tr-TR" b="1" dirty="0">
                <a:latin typeface="Times New Roman" pitchFamily="18" charset="0"/>
                <a:cs typeface="Times New Roman" pitchFamily="18" charset="0"/>
              </a:rPr>
            </a:b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tr-TR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tr-TR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tr-TR" b="1" dirty="0">
                <a:latin typeface="Times New Roman" pitchFamily="18" charset="0"/>
                <a:cs typeface="Times New Roman" pitchFamily="18" charset="0"/>
              </a:rPr>
            </a:b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br>
              <a:rPr lang="tr-TR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tr-TR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tr-TR" b="1" dirty="0">
                <a:latin typeface="Times New Roman" pitchFamily="18" charset="0"/>
                <a:cs typeface="Times New Roman" pitchFamily="18" charset="0"/>
              </a:rPr>
            </a:b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tr-TR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tr-TR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tr-TR" b="1" dirty="0" err="1" smtClean="0">
                <a:latin typeface="Times New Roman" pitchFamily="18" charset="0"/>
                <a:cs typeface="Times New Roman" pitchFamily="18" charset="0"/>
              </a:rPr>
              <a:t>Klaudikasyon</a:t>
            </a: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b="1" dirty="0" err="1" smtClean="0">
                <a:latin typeface="Times New Roman" pitchFamily="18" charset="0"/>
                <a:cs typeface="Times New Roman" pitchFamily="18" charset="0"/>
              </a:rPr>
              <a:t>İntermittan</a:t>
            </a:r>
            <a:endParaRPr lang="tr-TR" dirty="0"/>
          </a:p>
        </p:txBody>
      </p:sp>
      <p:sp>
        <p:nvSpPr>
          <p:cNvPr id="17411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Belirli bir mesafe yürümekle gelen ağrı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Kramp tarzındadır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İstirahatle 2-5 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dk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da geçer,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Tıkanıklığın yerine göre ağrının yeri değişir,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Zamanla mesafe kısalır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%50-90 hasta şikayetçi değildir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Genelde nabızlar azalmış ama normalde olabilir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40 yaşına kadar % 3, 60 yaş üstü %6.</a:t>
            </a:r>
          </a:p>
          <a:p>
            <a:pPr eaLnBrk="1" hangingPunct="1">
              <a:buFont typeface="Arial" pitchFamily="34" charset="0"/>
              <a:buChar char="•"/>
            </a:pPr>
            <a:endParaRPr lang="tr-TR" sz="2400" dirty="0" smtClean="0"/>
          </a:p>
          <a:p>
            <a:pPr eaLnBrk="1" hangingPunct="1">
              <a:buFontTx/>
              <a:buNone/>
            </a:pPr>
            <a:endParaRPr lang="tr-TR" sz="2400" dirty="0" smtClean="0"/>
          </a:p>
        </p:txBody>
      </p:sp>
    </p:spTree>
    <p:extLst>
      <p:ext uri="{BB962C8B-B14F-4D97-AF65-F5344CB8AC3E}">
        <p14:creationId xmlns:p14="http://schemas.microsoft.com/office/powerpoint/2010/main" val="206709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pic>
        <p:nvPicPr>
          <p:cNvPr id="1843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367395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3600" dirty="0" smtClean="0">
                <a:latin typeface="Times New Roman" pitchFamily="18" charset="0"/>
                <a:cs typeface="Times New Roman" pitchFamily="18" charset="0"/>
              </a:rPr>
              <a:t>          KRONİK BACAK İSKEMİSİ</a:t>
            </a:r>
          </a:p>
        </p:txBody>
      </p:sp>
      <p:sp>
        <p:nvSpPr>
          <p:cNvPr id="19459" name="2 İçerik Yer Tutucusu"/>
          <p:cNvSpPr>
            <a:spLocks noGrp="1"/>
          </p:cNvSpPr>
          <p:nvPr>
            <p:ph idx="1"/>
          </p:nvPr>
        </p:nvSpPr>
        <p:spPr>
          <a:xfrm>
            <a:off x="251520" y="1600200"/>
            <a:ext cx="8784976" cy="506916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tr-TR" sz="2900" dirty="0" smtClean="0"/>
              <a:t>    </a:t>
            </a:r>
            <a:r>
              <a:rPr lang="tr-TR" sz="2900" dirty="0" smtClean="0">
                <a:latin typeface="Times New Roman" pitchFamily="18" charset="0"/>
                <a:cs typeface="Times New Roman" pitchFamily="18" charset="0"/>
              </a:rPr>
              <a:t>KBİ tanısı klinik bir tanıdır ancak objektif testlerle desteklenmelidir. </a:t>
            </a:r>
          </a:p>
          <a:p>
            <a:pPr eaLnBrk="1" hangingPunct="1"/>
            <a:r>
              <a:rPr lang="tr-TR" sz="2900" dirty="0" smtClean="0">
                <a:latin typeface="Times New Roman" pitchFamily="18" charset="0"/>
                <a:cs typeface="Times New Roman" pitchFamily="18" charset="0"/>
              </a:rPr>
              <a:t>   İstirahat ağrısı (Genelde geceleri başlar, ayağı yukarı kaldırmakla gelir, daha sonra kalıcı olur.)</a:t>
            </a:r>
          </a:p>
          <a:p>
            <a:pPr eaLnBrk="1" hangingPunct="1"/>
            <a:r>
              <a:rPr lang="tr-TR" sz="29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tr-TR" sz="2900" dirty="0" err="1" smtClean="0">
                <a:latin typeface="Times New Roman" pitchFamily="18" charset="0"/>
                <a:cs typeface="Times New Roman" pitchFamily="18" charset="0"/>
              </a:rPr>
              <a:t>Atrofik</a:t>
            </a:r>
            <a:r>
              <a:rPr lang="tr-TR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900" dirty="0" err="1" smtClean="0">
                <a:latin typeface="Times New Roman" pitchFamily="18" charset="0"/>
                <a:cs typeface="Times New Roman" pitchFamily="18" charset="0"/>
              </a:rPr>
              <a:t>ekstremiteler</a:t>
            </a:r>
            <a:r>
              <a:rPr lang="tr-TR" sz="2900" dirty="0" smtClean="0">
                <a:latin typeface="Times New Roman" pitchFamily="18" charset="0"/>
                <a:cs typeface="Times New Roman" pitchFamily="18" charset="0"/>
              </a:rPr>
              <a:t>, Kıllarda </a:t>
            </a:r>
            <a:r>
              <a:rPr lang="tr-TR" sz="2900" dirty="0" err="1" smtClean="0">
                <a:latin typeface="Times New Roman" pitchFamily="18" charset="0"/>
                <a:cs typeface="Times New Roman" pitchFamily="18" charset="0"/>
              </a:rPr>
              <a:t>dökülme,Tırnaklarda</a:t>
            </a:r>
            <a:r>
              <a:rPr lang="tr-TR" sz="2900" dirty="0" smtClean="0">
                <a:latin typeface="Times New Roman" pitchFamily="18" charset="0"/>
                <a:cs typeface="Times New Roman" pitchFamily="18" charset="0"/>
              </a:rPr>
              <a:t> kabalaşma,</a:t>
            </a:r>
          </a:p>
          <a:p>
            <a:pPr eaLnBrk="1" hangingPunct="1"/>
            <a:r>
              <a:rPr lang="tr-TR" sz="2900" dirty="0" smtClean="0">
                <a:latin typeface="Times New Roman" pitchFamily="18" charset="0"/>
                <a:cs typeface="Times New Roman" pitchFamily="18" charset="0"/>
              </a:rPr>
              <a:t>   Genelde uçlarda </a:t>
            </a:r>
            <a:r>
              <a:rPr lang="tr-TR" sz="2900" dirty="0" err="1" smtClean="0">
                <a:latin typeface="Times New Roman" pitchFamily="18" charset="0"/>
                <a:cs typeface="Times New Roman" pitchFamily="18" charset="0"/>
              </a:rPr>
              <a:t>iskemik</a:t>
            </a:r>
            <a:r>
              <a:rPr lang="tr-TR" sz="2900" dirty="0" smtClean="0">
                <a:latin typeface="Times New Roman" pitchFamily="18" charset="0"/>
                <a:cs typeface="Times New Roman" pitchFamily="18" charset="0"/>
              </a:rPr>
              <a:t> yara ve </a:t>
            </a:r>
            <a:r>
              <a:rPr lang="tr-TR" sz="2900" dirty="0" err="1" smtClean="0">
                <a:latin typeface="Times New Roman" pitchFamily="18" charset="0"/>
                <a:cs typeface="Times New Roman" pitchFamily="18" charset="0"/>
              </a:rPr>
              <a:t>gangren</a:t>
            </a:r>
            <a:r>
              <a:rPr lang="tr-TR" sz="2900" dirty="0" smtClean="0">
                <a:latin typeface="Times New Roman" pitchFamily="18" charset="0"/>
                <a:cs typeface="Times New Roman" pitchFamily="18" charset="0"/>
              </a:rPr>
              <a:t> ile beraberdir</a:t>
            </a:r>
          </a:p>
          <a:p>
            <a:pPr eaLnBrk="1" hangingPunct="1"/>
            <a:r>
              <a:rPr lang="tr-TR" sz="2900" dirty="0" smtClean="0">
                <a:latin typeface="Times New Roman" pitchFamily="18" charset="0"/>
                <a:cs typeface="Times New Roman" pitchFamily="18" charset="0"/>
              </a:rPr>
              <a:t>   ABI&lt;0.5</a:t>
            </a:r>
          </a:p>
          <a:p>
            <a:pPr eaLnBrk="1" hangingPunct="1"/>
            <a:r>
              <a:rPr lang="tr-TR" sz="2900" dirty="0" smtClean="0">
                <a:latin typeface="Times New Roman" pitchFamily="18" charset="0"/>
                <a:cs typeface="Times New Roman" pitchFamily="18" charset="0"/>
              </a:rPr>
              <a:t>   Semptomlar&gt;2hft</a:t>
            </a:r>
          </a:p>
          <a:p>
            <a:pPr eaLnBrk="1" hangingPunct="1"/>
            <a:r>
              <a:rPr lang="tr-TR" sz="2900" dirty="0" smtClean="0">
                <a:latin typeface="Times New Roman" pitchFamily="18" charset="0"/>
                <a:cs typeface="Times New Roman" pitchFamily="18" charset="0"/>
              </a:rPr>
              <a:t>   220 yeni hasta/milyon/yıl.</a:t>
            </a:r>
          </a:p>
          <a:p>
            <a:pPr eaLnBrk="1" hangingPunct="1">
              <a:buFontTx/>
              <a:buNone/>
            </a:pPr>
            <a:endParaRPr lang="tr-TR" sz="3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tr-TR" sz="3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tr-TR" sz="2400" dirty="0" smtClean="0"/>
          </a:p>
          <a:p>
            <a:pPr eaLnBrk="1" hangingPunct="1">
              <a:buFontTx/>
              <a:buNone/>
            </a:pPr>
            <a:endParaRPr lang="tr-TR" sz="2400" dirty="0"/>
          </a:p>
          <a:p>
            <a:pPr eaLnBrk="1" hangingPunct="1">
              <a:buFontTx/>
              <a:buNone/>
            </a:pPr>
            <a:endParaRPr lang="tr-TR" sz="2400" dirty="0" smtClean="0"/>
          </a:p>
          <a:p>
            <a:pPr eaLnBrk="1" hangingPunct="1">
              <a:buFontTx/>
              <a:buNone/>
            </a:pPr>
            <a:endParaRPr lang="tr-TR" sz="2400" dirty="0"/>
          </a:p>
          <a:p>
            <a:pPr eaLnBrk="1" hangingPunct="1">
              <a:buFontTx/>
              <a:buNone/>
            </a:pPr>
            <a:endParaRPr lang="tr-TR" sz="2400" dirty="0" smtClean="0"/>
          </a:p>
          <a:p>
            <a:pPr eaLnBrk="1" hangingPunct="1">
              <a:buFontTx/>
              <a:buNone/>
            </a:pPr>
            <a:endParaRPr lang="tr-TR" sz="2400" dirty="0" smtClean="0"/>
          </a:p>
          <a:p>
            <a:pPr eaLnBrk="1" hangingPunct="1">
              <a:buFontTx/>
              <a:buNone/>
            </a:pPr>
            <a:endParaRPr lang="tr-TR" sz="2400" dirty="0" smtClean="0"/>
          </a:p>
        </p:txBody>
      </p:sp>
    </p:spTree>
    <p:extLst>
      <p:ext uri="{BB962C8B-B14F-4D97-AF65-F5344CB8AC3E}">
        <p14:creationId xmlns:p14="http://schemas.microsoft.com/office/powerpoint/2010/main" val="7757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smtClean="0"/>
          </a:p>
        </p:txBody>
      </p:sp>
      <p:pic>
        <p:nvPicPr>
          <p:cNvPr id="2150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04800"/>
            <a:ext cx="4479032" cy="3352800"/>
          </a:xfrm>
          <a:noFill/>
        </p:spPr>
      </p:pic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4800"/>
            <a:ext cx="388843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49" y="3657600"/>
            <a:ext cx="5097211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8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Başlık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143000"/>
          </a:xfrm>
        </p:spPr>
        <p:txBody>
          <a:bodyPr>
            <a:normAutofit/>
          </a:bodyPr>
          <a:lstStyle/>
          <a:p>
            <a:r>
              <a:rPr lang="tr-TR" sz="3200" b="1" dirty="0" smtClean="0">
                <a:latin typeface="Times New Roman" pitchFamily="18" charset="0"/>
                <a:cs typeface="Times New Roman" pitchFamily="18" charset="0"/>
              </a:rPr>
              <a:t>           KBİ Hastada Tedavi Algoritması</a:t>
            </a:r>
            <a:endParaRPr lang="tr-TR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8886120"/>
              </p:ext>
            </p:extLst>
          </p:nvPr>
        </p:nvGraphicFramePr>
        <p:xfrm>
          <a:off x="395536" y="1628800"/>
          <a:ext cx="8435280" cy="50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607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3400" y="116632"/>
            <a:ext cx="8229600" cy="1143000"/>
          </a:xfrm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tr-TR" sz="3200" dirty="0" smtClean="0">
                <a:latin typeface="Times New Roman" pitchFamily="18" charset="0"/>
                <a:cs typeface="Times New Roman" pitchFamily="18" charset="0"/>
              </a:rPr>
              <a:t>               AKUT BACAK İSKEMİSİ</a:t>
            </a:r>
            <a:endParaRPr lang="tr-TR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5" name="2 İçerik Yer Tutucusu"/>
          <p:cNvSpPr>
            <a:spLocks noGrp="1"/>
          </p:cNvSpPr>
          <p:nvPr>
            <p:ph idx="1"/>
          </p:nvPr>
        </p:nvSpPr>
        <p:spPr>
          <a:xfrm>
            <a:off x="456564" y="1412776"/>
            <a:ext cx="8686800" cy="2548880"/>
          </a:xfrm>
        </p:spPr>
        <p:txBody>
          <a:bodyPr>
            <a:normAutofit/>
          </a:bodyPr>
          <a:lstStyle/>
          <a:p>
            <a:r>
              <a:rPr lang="tr-TR" sz="2400" dirty="0" smtClean="0"/>
              <a:t>    </a:t>
            </a:r>
            <a:r>
              <a:rPr lang="tr-TR" sz="2800" dirty="0" err="1" smtClean="0">
                <a:latin typeface="Times New Roman" pitchFamily="18" charset="0"/>
                <a:cs typeface="Times New Roman" pitchFamily="18" charset="0"/>
              </a:rPr>
              <a:t>Ekstremite</a:t>
            </a:r>
            <a:r>
              <a:rPr lang="tr-TR" sz="2800" dirty="0" smtClean="0">
                <a:latin typeface="Times New Roman" pitchFamily="18" charset="0"/>
                <a:cs typeface="Times New Roman" pitchFamily="18" charset="0"/>
              </a:rPr>
              <a:t> canlılığını tehdit edecek şekilde </a:t>
            </a:r>
            <a:r>
              <a:rPr lang="tr-TR" sz="2800" dirty="0" err="1" smtClean="0">
                <a:latin typeface="Times New Roman" pitchFamily="18" charset="0"/>
                <a:cs typeface="Times New Roman" pitchFamily="18" charset="0"/>
              </a:rPr>
              <a:t>perfüzyonda</a:t>
            </a:r>
            <a:r>
              <a:rPr lang="tr-TR" sz="2800" dirty="0" smtClean="0">
                <a:latin typeface="Times New Roman" pitchFamily="18" charset="0"/>
                <a:cs typeface="Times New Roman" pitchFamily="18" charset="0"/>
              </a:rPr>
              <a:t> ani bozulma,</a:t>
            </a:r>
          </a:p>
          <a:p>
            <a:r>
              <a:rPr lang="tr-TR" sz="2800" dirty="0" smtClean="0">
                <a:latin typeface="Times New Roman" pitchFamily="18" charset="0"/>
                <a:cs typeface="Times New Roman" pitchFamily="18" charset="0"/>
              </a:rPr>
              <a:t>   Öykü&lt;2hft </a:t>
            </a:r>
          </a:p>
          <a:p>
            <a:r>
              <a:rPr lang="tr-TR" sz="2800" dirty="0" smtClean="0">
                <a:latin typeface="Times New Roman" pitchFamily="18" charset="0"/>
                <a:cs typeface="Times New Roman" pitchFamily="18" charset="0"/>
              </a:rPr>
              <a:t>   140 yeni hasta/milyon/yıl</a:t>
            </a:r>
          </a:p>
          <a:p>
            <a:endParaRPr lang="tr-TR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tr-TR" sz="2400" dirty="0" smtClean="0"/>
          </a:p>
          <a:p>
            <a:endParaRPr lang="tr-TR" sz="2400" dirty="0" smtClean="0"/>
          </a:p>
          <a:p>
            <a:endParaRPr lang="tr-TR" sz="2400" dirty="0" smtClean="0"/>
          </a:p>
          <a:p>
            <a:endParaRPr lang="tr-TR" sz="2400" dirty="0" smtClean="0"/>
          </a:p>
          <a:p>
            <a:endParaRPr lang="tr-TR" sz="2400" dirty="0" smtClean="0"/>
          </a:p>
          <a:p>
            <a:endParaRPr lang="tr-TR" sz="2400" dirty="0" smtClean="0"/>
          </a:p>
          <a:p>
            <a:pPr>
              <a:buFontTx/>
              <a:buNone/>
            </a:pPr>
            <a:endParaRPr lang="tr-TR" sz="2000" dirty="0" smtClean="0"/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149080"/>
            <a:ext cx="5417840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74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Başlık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812032"/>
          </a:xfrm>
        </p:spPr>
        <p:txBody>
          <a:bodyPr>
            <a:normAutofit fontScale="90000"/>
          </a:bodyPr>
          <a:lstStyle/>
          <a:p>
            <a:r>
              <a:rPr lang="tr-TR" sz="3200" dirty="0" smtClean="0">
                <a:latin typeface="Times New Roman" pitchFamily="18" charset="0"/>
                <a:cs typeface="Times New Roman" pitchFamily="18" charset="0"/>
              </a:rPr>
              <a:t> 6P BELİRTİSİ (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Pain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Pallor,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Paresthesias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Perishingly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Cold,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Pulselessness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Paralysis</a:t>
            </a:r>
            <a:r>
              <a:rPr lang="tr-TR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tr-TR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tr-TR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tr-TR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tr-TR" sz="32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tr-TR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****Paralizi kötü </a:t>
            </a:r>
            <a:r>
              <a:rPr lang="tr-TR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prognozun</a:t>
            </a:r>
            <a:r>
              <a:rPr lang="tr-TR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göstergesi****</a:t>
            </a:r>
          </a:p>
        </p:txBody>
      </p:sp>
      <p:sp>
        <p:nvSpPr>
          <p:cNvPr id="24579" name="2 İçerik Yer Tutucusu"/>
          <p:cNvSpPr>
            <a:spLocks noGrp="1"/>
          </p:cNvSpPr>
          <p:nvPr>
            <p:ph idx="1"/>
          </p:nvPr>
        </p:nvSpPr>
        <p:spPr>
          <a:xfrm>
            <a:off x="107504" y="3212976"/>
            <a:ext cx="8784976" cy="3168352"/>
          </a:xfrm>
          <a:noFill/>
        </p:spPr>
        <p:txBody>
          <a:bodyPr>
            <a:normAutofit/>
          </a:bodyPr>
          <a:lstStyle/>
          <a:p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Akut 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iskemiden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şüphelenilen tüm hastalar hemen 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vaskuler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cerrah tarafından 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revaskularizasyon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açısından değerlendirilmeli  çünkü  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irreversible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sinir ve kas 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harabiyeti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saatler içinde oluşur.</a:t>
            </a:r>
          </a:p>
          <a:p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Perop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anjiografi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rezidüel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oklüzyon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veye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kritik 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arteryel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lezyonun belirlenmesi için yapılmalıdır. </a:t>
            </a:r>
          </a:p>
        </p:txBody>
      </p:sp>
    </p:spTree>
    <p:extLst>
      <p:ext uri="{BB962C8B-B14F-4D97-AF65-F5344CB8AC3E}">
        <p14:creationId xmlns:p14="http://schemas.microsoft.com/office/powerpoint/2010/main" val="109179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Başlık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  <a:noFill/>
        </p:spPr>
        <p:txBody>
          <a:bodyPr>
            <a:normAutofit/>
          </a:bodyPr>
          <a:lstStyle/>
          <a:p>
            <a:r>
              <a:rPr lang="tr-TR" sz="3600" dirty="0" smtClean="0">
                <a:latin typeface="Times New Roman" pitchFamily="18" charset="0"/>
                <a:cs typeface="Times New Roman" pitchFamily="18" charset="0"/>
              </a:rPr>
              <a:t>                     AMPUTASYON</a:t>
            </a:r>
          </a:p>
        </p:txBody>
      </p:sp>
      <p:sp>
        <p:nvSpPr>
          <p:cNvPr id="25603" name="2 İçerik Yer Tutucusu"/>
          <p:cNvSpPr>
            <a:spLocks noGrp="1"/>
          </p:cNvSpPr>
          <p:nvPr>
            <p:ph idx="1"/>
          </p:nvPr>
        </p:nvSpPr>
        <p:spPr>
          <a:xfrm>
            <a:off x="467544" y="2492896"/>
            <a:ext cx="8496944" cy="2808312"/>
          </a:xfrm>
        </p:spPr>
        <p:txBody>
          <a:bodyPr>
            <a:normAutofit/>
          </a:bodyPr>
          <a:lstStyle/>
          <a:p>
            <a:r>
              <a:rPr lang="tr-TR" sz="2400" dirty="0" smtClean="0"/>
              <a:t> </a:t>
            </a:r>
            <a:r>
              <a:rPr lang="tr-TR" sz="3600" dirty="0" smtClean="0">
                <a:latin typeface="Times New Roman" pitchFamily="18" charset="0"/>
                <a:cs typeface="Times New Roman" pitchFamily="18" charset="0"/>
              </a:rPr>
              <a:t>Hayatı tehdit eden ilerleyici enfeksiyon, kontrol edilemeyen istirahat ağrısı, geniş nekroz alanı varsa </a:t>
            </a:r>
            <a:r>
              <a:rPr lang="tr-TR" sz="3600" dirty="0" err="1" smtClean="0">
                <a:latin typeface="Times New Roman" pitchFamily="18" charset="0"/>
                <a:cs typeface="Times New Roman" pitchFamily="18" charset="0"/>
              </a:rPr>
              <a:t>amputasyon</a:t>
            </a:r>
            <a:r>
              <a:rPr lang="tr-TR" sz="3600" dirty="0" smtClean="0">
                <a:latin typeface="Times New Roman" pitchFamily="18" charset="0"/>
                <a:cs typeface="Times New Roman" pitchFamily="18" charset="0"/>
              </a:rPr>
              <a:t> tedavi seçeneği olarak düşünülmelidir.</a:t>
            </a:r>
          </a:p>
        </p:txBody>
      </p:sp>
    </p:spTree>
    <p:extLst>
      <p:ext uri="{BB962C8B-B14F-4D97-AF65-F5344CB8AC3E}">
        <p14:creationId xmlns:p14="http://schemas.microsoft.com/office/powerpoint/2010/main" val="44027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Başlık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666328"/>
          </a:xfrm>
        </p:spPr>
        <p:txBody>
          <a:bodyPr/>
          <a:lstStyle/>
          <a:p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tr-TR" sz="4000" dirty="0" err="1" smtClean="0">
                <a:latin typeface="Times New Roman" pitchFamily="18" charset="0"/>
                <a:cs typeface="Times New Roman" pitchFamily="18" charset="0"/>
              </a:rPr>
              <a:t>İyleşmeyen</a:t>
            </a:r>
            <a:r>
              <a:rPr lang="tr-TR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4000" dirty="0" err="1" smtClean="0">
                <a:latin typeface="Times New Roman" pitchFamily="18" charset="0"/>
                <a:cs typeface="Times New Roman" pitchFamily="18" charset="0"/>
              </a:rPr>
              <a:t>amputasyon</a:t>
            </a:r>
            <a:r>
              <a:rPr lang="tr-TR" sz="4000" dirty="0" smtClean="0">
                <a:latin typeface="Times New Roman" pitchFamily="18" charset="0"/>
                <a:cs typeface="Times New Roman" pitchFamily="18" charset="0"/>
              </a:rPr>
              <a:t> güdüğü</a:t>
            </a:r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00808"/>
            <a:ext cx="6624736" cy="5157192"/>
          </a:xfrm>
          <a:noFill/>
        </p:spPr>
      </p:pic>
    </p:spTree>
    <p:extLst>
      <p:ext uri="{BB962C8B-B14F-4D97-AF65-F5344CB8AC3E}">
        <p14:creationId xmlns:p14="http://schemas.microsoft.com/office/powerpoint/2010/main" val="387733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>                    Tanım</a:t>
            </a:r>
            <a:endParaRPr lang="tr-TR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 err="1">
                <a:latin typeface="Times New Roman"/>
                <a:ea typeface="Times New Roman"/>
              </a:rPr>
              <a:t>Periferik</a:t>
            </a:r>
            <a:r>
              <a:rPr lang="tr-TR" dirty="0">
                <a:latin typeface="Times New Roman"/>
                <a:ea typeface="Times New Roman"/>
              </a:rPr>
              <a:t> arter hastalığı (PAH) sık görülen, genellikle etiyolojisinde </a:t>
            </a:r>
            <a:r>
              <a:rPr lang="tr-TR" b="1" dirty="0" err="1">
                <a:latin typeface="Times New Roman"/>
                <a:ea typeface="Times New Roman"/>
              </a:rPr>
              <a:t>ateroskleroz</a:t>
            </a:r>
            <a:r>
              <a:rPr lang="tr-TR" dirty="0">
                <a:latin typeface="Times New Roman"/>
                <a:ea typeface="Times New Roman"/>
              </a:rPr>
              <a:t> olan, yüksek </a:t>
            </a:r>
            <a:r>
              <a:rPr lang="tr-TR" dirty="0" err="1">
                <a:latin typeface="Times New Roman"/>
                <a:ea typeface="Times New Roman"/>
              </a:rPr>
              <a:t>prevelans</a:t>
            </a:r>
            <a:r>
              <a:rPr lang="tr-TR" dirty="0">
                <a:latin typeface="Times New Roman"/>
                <a:ea typeface="Times New Roman"/>
              </a:rPr>
              <a:t> ve </a:t>
            </a:r>
            <a:r>
              <a:rPr lang="tr-TR" dirty="0" err="1">
                <a:latin typeface="Times New Roman"/>
                <a:ea typeface="Times New Roman"/>
              </a:rPr>
              <a:t>morbidite</a:t>
            </a:r>
            <a:r>
              <a:rPr lang="tr-TR" dirty="0">
                <a:latin typeface="Times New Roman"/>
                <a:ea typeface="Times New Roman"/>
              </a:rPr>
              <a:t> ile seyreden bir hastalıktır. </a:t>
            </a:r>
            <a:endParaRPr lang="tr-TR" dirty="0" smtClean="0">
              <a:latin typeface="Times New Roman"/>
              <a:ea typeface="Times New Roman"/>
            </a:endParaRP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 smtClean="0">
                <a:latin typeface="Times New Roman"/>
                <a:ea typeface="Times New Roman"/>
              </a:rPr>
              <a:t>PAH </a:t>
            </a:r>
            <a:r>
              <a:rPr lang="tr-TR" dirty="0">
                <a:latin typeface="Times New Roman"/>
                <a:ea typeface="Times New Roman"/>
              </a:rPr>
              <a:t>tanımı sıklıkla alt </a:t>
            </a:r>
            <a:r>
              <a:rPr lang="tr-TR" dirty="0" err="1">
                <a:latin typeface="Times New Roman"/>
                <a:ea typeface="Times New Roman"/>
              </a:rPr>
              <a:t>ekstremite</a:t>
            </a:r>
            <a:r>
              <a:rPr lang="tr-TR" dirty="0">
                <a:latin typeface="Times New Roman"/>
                <a:ea typeface="Times New Roman"/>
              </a:rPr>
              <a:t> arterlerinin </a:t>
            </a:r>
            <a:r>
              <a:rPr lang="tr-TR" dirty="0" err="1">
                <a:latin typeface="Times New Roman"/>
                <a:ea typeface="Times New Roman"/>
              </a:rPr>
              <a:t>aterosklerotik</a:t>
            </a: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dirty="0" smtClean="0">
                <a:latin typeface="Times New Roman"/>
                <a:ea typeface="Times New Roman"/>
              </a:rPr>
              <a:t>hastalığı </a:t>
            </a:r>
            <a:r>
              <a:rPr lang="tr-TR" dirty="0">
                <a:latin typeface="Times New Roman"/>
                <a:ea typeface="Times New Roman"/>
              </a:rPr>
              <a:t>olarak kullanılmaktadır</a:t>
            </a:r>
            <a:r>
              <a:rPr lang="tr-TR" dirty="0" smtClean="0">
                <a:latin typeface="Times New Roman"/>
                <a:ea typeface="Times New Roman"/>
              </a:rPr>
              <a:t>.</a:t>
            </a: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Ateroskleroz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sonucu alt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ekstremiteyi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besleyen büyük 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damarlarda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stenoz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veya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oklüzyon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sonucu 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ekstremitede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iskemi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ve 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nekroz.</a:t>
            </a: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Kısıtlı 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egzersiz performansı ve  yürüme    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mesafesi,</a:t>
            </a: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Azalmış 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fiziksel aktivite ve hayat kalitesiyle 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ilişkilidir.</a:t>
            </a:r>
          </a:p>
          <a:p>
            <a:r>
              <a:rPr lang="tr-TR" dirty="0" err="1" smtClean="0">
                <a:latin typeface="Times New Roman"/>
                <a:ea typeface="Times New Roman"/>
              </a:rPr>
              <a:t>Prevelansı</a:t>
            </a:r>
            <a:r>
              <a:rPr lang="tr-TR" dirty="0" smtClean="0">
                <a:latin typeface="Times New Roman"/>
                <a:ea typeface="Times New Roman"/>
              </a:rPr>
              <a:t> %3-10 arasındadır, 70 yaş üstü toplumda %15- 20 olmaktadır. </a:t>
            </a:r>
          </a:p>
          <a:p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ABI kullanılan çalışmalarda 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Semptomatik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asemptomatik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tr-TR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6159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pPr algn="just">
              <a:spcAft>
                <a:spcPts val="0"/>
              </a:spcAft>
              <a:tabLst>
                <a:tab pos="342900" algn="l"/>
              </a:tabLst>
            </a:pPr>
            <a:r>
              <a:rPr lang="tr-TR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</a:t>
            </a:r>
            <a:r>
              <a:rPr lang="tr-TR" sz="4000" b="1" dirty="0" smtClean="0">
                <a:latin typeface="Times New Roman"/>
                <a:ea typeface="Times New Roman"/>
              </a:rPr>
              <a:t>TANI - FİZİK </a:t>
            </a:r>
            <a:r>
              <a:rPr lang="tr-TR" sz="4000" b="1" dirty="0">
                <a:latin typeface="Times New Roman"/>
                <a:ea typeface="Times New Roman"/>
              </a:rPr>
              <a:t>MUAYENE </a:t>
            </a:r>
            <a:endParaRPr lang="tr-TR" sz="4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860848"/>
            <a:ext cx="8507288" cy="4997152"/>
          </a:xfrm>
        </p:spPr>
        <p:txBody>
          <a:bodyPr>
            <a:normAutofit/>
          </a:bodyPr>
          <a:lstStyle/>
          <a:p>
            <a:pPr lvl="0"/>
            <a:r>
              <a:rPr lang="tr-TR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PAH teşhisinde; iyi </a:t>
            </a:r>
            <a:r>
              <a:rPr lang="tr-TR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anemnez</a:t>
            </a:r>
            <a:r>
              <a:rPr lang="tr-TR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, dikkatli ve kapsamlı bir fizik muayene temeldir. </a:t>
            </a:r>
          </a:p>
          <a:p>
            <a:pPr lvl="0"/>
            <a:r>
              <a:rPr lang="tr-TR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&gt;50 yaş rutin sorgulama</a:t>
            </a:r>
          </a:p>
          <a:p>
            <a:pPr lvl="0"/>
            <a:r>
              <a:rPr lang="tr-TR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Yürürken bacağınıza ağrı yada kramp gelir mi?</a:t>
            </a:r>
          </a:p>
          <a:p>
            <a:pPr lvl="0"/>
            <a:r>
              <a:rPr lang="tr-TR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Bu ağrı dinlenince hemen geçer mi?</a:t>
            </a:r>
          </a:p>
          <a:p>
            <a:pPr lvl="0"/>
            <a:r>
              <a:rPr lang="tr-TR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Bu ağrı tek mi yoksa iki </a:t>
            </a:r>
            <a:r>
              <a:rPr lang="tr-TR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bacaktada</a:t>
            </a:r>
            <a:r>
              <a:rPr lang="tr-TR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var mı?</a:t>
            </a:r>
          </a:p>
          <a:p>
            <a:pPr lvl="0"/>
            <a:r>
              <a:rPr lang="tr-TR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Bacakta, baldırda, kalça da ağrı var mı?</a:t>
            </a:r>
          </a:p>
          <a:p>
            <a:pPr lvl="0"/>
            <a:r>
              <a:rPr lang="tr-TR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Ayağınızda iyileşmeyen yara var mı?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131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tr-TR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</a:t>
            </a:r>
            <a:r>
              <a:rPr lang="tr-TR" sz="4000" b="1" dirty="0" smtClean="0">
                <a:latin typeface="Times New Roman"/>
                <a:ea typeface="Times New Roman"/>
              </a:rPr>
              <a:t>TANI </a:t>
            </a:r>
            <a:r>
              <a:rPr lang="tr-TR" sz="4000" b="1" dirty="0">
                <a:latin typeface="Times New Roman"/>
                <a:ea typeface="Times New Roman"/>
              </a:rPr>
              <a:t>- FİZİK MUAYENE</a:t>
            </a:r>
            <a:endParaRPr lang="tr-TR" sz="4000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Her 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iki koldan TA </a:t>
            </a:r>
          </a:p>
          <a:p>
            <a:r>
              <a:rPr lang="tr-TR" dirty="0">
                <a:latin typeface="Times New Roman" pitchFamily="18" charset="0"/>
                <a:cs typeface="Times New Roman" pitchFamily="18" charset="0"/>
              </a:rPr>
              <a:t>Üfürüm ve aritmi için değerlendirme</a:t>
            </a:r>
          </a:p>
          <a:p>
            <a:r>
              <a:rPr lang="tr-TR" dirty="0" err="1">
                <a:latin typeface="Times New Roman" pitchFamily="18" charset="0"/>
                <a:cs typeface="Times New Roman" pitchFamily="18" charset="0"/>
              </a:rPr>
              <a:t>Abd.aort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anev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için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palpasyon</a:t>
            </a:r>
            <a:endParaRPr lang="tr-TR" dirty="0">
              <a:latin typeface="Times New Roman" pitchFamily="18" charset="0"/>
              <a:cs typeface="Times New Roman" pitchFamily="18" charset="0"/>
            </a:endParaRPr>
          </a:p>
          <a:p>
            <a:r>
              <a:rPr lang="tr-TR" dirty="0">
                <a:latin typeface="Times New Roman" pitchFamily="18" charset="0"/>
                <a:cs typeface="Times New Roman" pitchFamily="18" charset="0"/>
              </a:rPr>
              <a:t>Nabız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muayanesi</a:t>
            </a:r>
            <a:endParaRPr lang="tr-TR" dirty="0">
              <a:latin typeface="Times New Roman" pitchFamily="18" charset="0"/>
              <a:cs typeface="Times New Roman" pitchFamily="18" charset="0"/>
            </a:endParaRPr>
          </a:p>
          <a:p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Sadece 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nabız 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muayenesi 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insidansı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artırır </a:t>
            </a:r>
            <a:endParaRPr lang="tr-TR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Semptomatik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takip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insidansı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azaltır </a:t>
            </a:r>
          </a:p>
          <a:p>
            <a:r>
              <a:rPr lang="tr-TR" dirty="0" err="1">
                <a:latin typeface="Times New Roman" pitchFamily="18" charset="0"/>
                <a:cs typeface="Times New Roman" pitchFamily="18" charset="0"/>
              </a:rPr>
              <a:t>Ankle-brachial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index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lvl="0" algn="just">
              <a:tabLst>
                <a:tab pos="5600700" algn="l"/>
                <a:tab pos="5715000" algn="l"/>
              </a:tabLst>
            </a:pPr>
            <a:r>
              <a:rPr lang="tr-TR" sz="2600" b="1" spc="-35" dirty="0">
                <a:solidFill>
                  <a:srgbClr val="000000"/>
                </a:solidFill>
                <a:latin typeface="Times New Roman"/>
                <a:ea typeface="Times New Roman"/>
              </a:rPr>
              <a:t>Nabız Muayenesi</a:t>
            </a:r>
            <a:endParaRPr lang="tr-TR" sz="2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228600" lvl="0" indent="-228600" algn="just">
              <a:tabLst>
                <a:tab pos="228600" algn="l"/>
                <a:tab pos="449580" algn="l"/>
              </a:tabLst>
            </a:pPr>
            <a:r>
              <a:rPr lang="tr-TR" sz="2600" dirty="0">
                <a:solidFill>
                  <a:prstClr val="black"/>
                </a:solidFill>
                <a:latin typeface="Times New Roman"/>
                <a:ea typeface="Times New Roman"/>
              </a:rPr>
              <a:t>  </a:t>
            </a:r>
            <a:r>
              <a:rPr lang="tr-TR" sz="26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Periferik</a:t>
            </a:r>
            <a:r>
              <a:rPr lang="tr-TR" sz="2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tr-TR" sz="2600" dirty="0">
                <a:solidFill>
                  <a:prstClr val="black"/>
                </a:solidFill>
                <a:latin typeface="Times New Roman"/>
                <a:ea typeface="Times New Roman"/>
              </a:rPr>
              <a:t>nabız noktaları:</a:t>
            </a:r>
          </a:p>
          <a:p>
            <a:pPr lvl="0" indent="133350" algn="just">
              <a:spcAft>
                <a:spcPts val="600"/>
              </a:spcAft>
            </a:pPr>
            <a:r>
              <a:rPr lang="tr-TR" sz="2600" b="1" dirty="0">
                <a:solidFill>
                  <a:prstClr val="black"/>
                </a:solidFill>
                <a:latin typeface="Times New Roman"/>
                <a:ea typeface="Times New Roman"/>
              </a:rPr>
              <a:t>Aksiler arter</a:t>
            </a:r>
            <a:endParaRPr lang="tr-TR" sz="2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indent="133350" algn="just">
              <a:spcAft>
                <a:spcPts val="600"/>
              </a:spcAft>
            </a:pPr>
            <a:r>
              <a:rPr lang="tr-TR" sz="26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Brakial</a:t>
            </a:r>
            <a:r>
              <a:rPr lang="tr-TR" sz="2600" b="1" dirty="0">
                <a:solidFill>
                  <a:prstClr val="black"/>
                </a:solidFill>
                <a:latin typeface="Times New Roman"/>
                <a:ea typeface="Times New Roman"/>
              </a:rPr>
              <a:t> arter</a:t>
            </a:r>
            <a:endParaRPr lang="tr-TR" sz="2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indent="133350" algn="just">
              <a:spcAft>
                <a:spcPts val="600"/>
              </a:spcAft>
            </a:pPr>
            <a:r>
              <a:rPr lang="tr-TR" sz="26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Radial</a:t>
            </a:r>
            <a:r>
              <a:rPr lang="tr-TR" sz="2600" b="1" dirty="0">
                <a:solidFill>
                  <a:prstClr val="black"/>
                </a:solidFill>
                <a:latin typeface="Times New Roman"/>
                <a:ea typeface="Times New Roman"/>
              </a:rPr>
              <a:t> arter</a:t>
            </a:r>
            <a:endParaRPr lang="tr-TR" sz="2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indent="133350" algn="just">
              <a:spcAft>
                <a:spcPts val="600"/>
              </a:spcAft>
            </a:pPr>
            <a:r>
              <a:rPr lang="tr-TR" sz="26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Ulnar</a:t>
            </a:r>
            <a:r>
              <a:rPr lang="tr-TR" sz="2600" b="1" dirty="0">
                <a:solidFill>
                  <a:prstClr val="black"/>
                </a:solidFill>
                <a:latin typeface="Times New Roman"/>
                <a:ea typeface="Times New Roman"/>
              </a:rPr>
              <a:t> arter</a:t>
            </a:r>
            <a:endParaRPr lang="tr-TR" sz="2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indent="133350" algn="just">
              <a:spcAft>
                <a:spcPts val="600"/>
              </a:spcAft>
            </a:pPr>
            <a:r>
              <a:rPr lang="tr-TR" sz="26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Femoral</a:t>
            </a:r>
            <a:r>
              <a:rPr lang="tr-TR" sz="2600" b="1" dirty="0">
                <a:solidFill>
                  <a:prstClr val="black"/>
                </a:solidFill>
                <a:latin typeface="Times New Roman"/>
                <a:ea typeface="Times New Roman"/>
              </a:rPr>
              <a:t> arter</a:t>
            </a:r>
            <a:endParaRPr lang="tr-TR" sz="2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indent="133350" algn="just">
              <a:spcAft>
                <a:spcPts val="600"/>
              </a:spcAft>
            </a:pPr>
            <a:r>
              <a:rPr lang="tr-TR" sz="26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Popliteal</a:t>
            </a:r>
            <a:r>
              <a:rPr lang="tr-TR" sz="2600" b="1" dirty="0">
                <a:solidFill>
                  <a:prstClr val="black"/>
                </a:solidFill>
                <a:latin typeface="Times New Roman"/>
                <a:ea typeface="Times New Roman"/>
              </a:rPr>
              <a:t> arter</a:t>
            </a:r>
            <a:endParaRPr lang="tr-TR" sz="2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indent="133350" algn="just">
              <a:spcAft>
                <a:spcPts val="600"/>
              </a:spcAft>
            </a:pPr>
            <a:r>
              <a:rPr lang="tr-TR" sz="26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Posterior</a:t>
            </a:r>
            <a:r>
              <a:rPr lang="tr-TR" sz="26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tr-TR" sz="26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tibial</a:t>
            </a:r>
            <a:r>
              <a:rPr lang="tr-TR" sz="2600" b="1" dirty="0">
                <a:solidFill>
                  <a:prstClr val="black"/>
                </a:solidFill>
                <a:latin typeface="Times New Roman"/>
                <a:ea typeface="Times New Roman"/>
              </a:rPr>
              <a:t> arter</a:t>
            </a:r>
            <a:endParaRPr lang="tr-TR" sz="2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indent="133350" algn="just">
              <a:spcAft>
                <a:spcPts val="600"/>
              </a:spcAft>
            </a:pPr>
            <a:r>
              <a:rPr lang="tr-TR" sz="26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Dorsalis</a:t>
            </a:r>
            <a:r>
              <a:rPr lang="tr-TR" sz="26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tr-TR" sz="26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pedis</a:t>
            </a:r>
            <a:r>
              <a:rPr lang="tr-TR" sz="2600" b="1" dirty="0">
                <a:solidFill>
                  <a:prstClr val="black"/>
                </a:solidFill>
                <a:latin typeface="Times New Roman"/>
                <a:ea typeface="Times New Roman"/>
              </a:rPr>
              <a:t> arteri</a:t>
            </a:r>
            <a:endParaRPr lang="tr-TR" sz="2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16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tr-TR" sz="3600" b="1" dirty="0" smtClean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  <a:t>           </a:t>
            </a:r>
            <a:r>
              <a:rPr lang="tr-TR" sz="3600" b="1" dirty="0" err="1" smtClean="0">
                <a:latin typeface="Times New Roman"/>
                <a:ea typeface="Times New Roman"/>
                <a:cs typeface="+mn-cs"/>
              </a:rPr>
              <a:t>Ankle-brachial</a:t>
            </a:r>
            <a:r>
              <a:rPr lang="tr-TR" sz="3600" b="1" dirty="0" smtClean="0">
                <a:latin typeface="Times New Roman"/>
                <a:ea typeface="Times New Roman"/>
                <a:cs typeface="+mn-cs"/>
              </a:rPr>
              <a:t> </a:t>
            </a:r>
            <a:r>
              <a:rPr lang="tr-TR" sz="3600" b="1" dirty="0" err="1">
                <a:latin typeface="Times New Roman"/>
                <a:ea typeface="Times New Roman"/>
                <a:cs typeface="+mn-cs"/>
              </a:rPr>
              <a:t>index</a:t>
            </a:r>
            <a:r>
              <a:rPr lang="tr-TR" sz="3600" b="1" dirty="0">
                <a:latin typeface="Times New Roman"/>
                <a:ea typeface="Times New Roman"/>
                <a:cs typeface="+mn-cs"/>
              </a:rPr>
              <a:t> ( ABI)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Aft>
                <a:spcPts val="0"/>
              </a:spcAft>
              <a:tabLst>
                <a:tab pos="5600700" algn="l"/>
                <a:tab pos="5715000" algn="l"/>
              </a:tabLst>
            </a:pPr>
            <a:r>
              <a:rPr lang="tr-TR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Asemptomatik</a:t>
            </a:r>
            <a:r>
              <a:rPr lang="tr-TR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tr-TR" b="1" dirty="0">
                <a:solidFill>
                  <a:srgbClr val="000000"/>
                </a:solidFill>
                <a:latin typeface="Times New Roman"/>
                <a:ea typeface="Times New Roman"/>
              </a:rPr>
              <a:t>hastaları belirler </a:t>
            </a:r>
            <a:endParaRPr lang="tr-TR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  <a:tabLst>
                <a:tab pos="5600700" algn="l"/>
                <a:tab pos="5715000" algn="l"/>
              </a:tabLst>
            </a:pPr>
            <a:r>
              <a:rPr lang="tr-TR" b="1" dirty="0" err="1">
                <a:solidFill>
                  <a:srgbClr val="000000"/>
                </a:solidFill>
                <a:latin typeface="Times New Roman"/>
                <a:ea typeface="Times New Roman"/>
              </a:rPr>
              <a:t>Prognoz</a:t>
            </a:r>
            <a:r>
              <a:rPr lang="tr-TR" b="1" dirty="0">
                <a:solidFill>
                  <a:srgbClr val="000000"/>
                </a:solidFill>
                <a:latin typeface="Times New Roman"/>
                <a:ea typeface="Times New Roman"/>
              </a:rPr>
              <a:t> için anahtar bilgiler verir: Düşük ABI kötü </a:t>
            </a:r>
            <a:r>
              <a:rPr lang="tr-TR" b="1" dirty="0" err="1">
                <a:solidFill>
                  <a:srgbClr val="000000"/>
                </a:solidFill>
                <a:latin typeface="Times New Roman"/>
                <a:ea typeface="Times New Roman"/>
              </a:rPr>
              <a:t>prognoz</a:t>
            </a:r>
            <a:endParaRPr lang="tr-TR" dirty="0">
              <a:latin typeface="Times New Roman"/>
              <a:ea typeface="Times New Roman"/>
            </a:endParaRPr>
          </a:p>
          <a:p>
            <a:pPr marL="228600" indent="-228600" algn="just">
              <a:spcAft>
                <a:spcPts val="0"/>
              </a:spcAft>
              <a:tabLst>
                <a:tab pos="228600" algn="l"/>
                <a:tab pos="449580" algn="l"/>
              </a:tabLst>
            </a:pPr>
            <a:r>
              <a:rPr lang="tr-TR" dirty="0">
                <a:latin typeface="Times New Roman"/>
                <a:ea typeface="Times New Roman"/>
              </a:rPr>
              <a:t>     -0.9-1.2      Normal</a:t>
            </a:r>
          </a:p>
          <a:p>
            <a:pPr marL="228600" indent="-228600" algn="just">
              <a:spcAft>
                <a:spcPts val="0"/>
              </a:spcAft>
              <a:tabLst>
                <a:tab pos="228600" algn="l"/>
                <a:tab pos="449580" algn="l"/>
              </a:tabLst>
            </a:pPr>
            <a:r>
              <a:rPr lang="tr-TR" dirty="0">
                <a:latin typeface="Times New Roman"/>
                <a:ea typeface="Times New Roman"/>
              </a:rPr>
              <a:t>     -0.7-0.89    Hafif damar hastalığı</a:t>
            </a:r>
          </a:p>
          <a:p>
            <a:pPr marL="228600" indent="-228600" algn="just">
              <a:spcAft>
                <a:spcPts val="0"/>
              </a:spcAft>
              <a:tabLst>
                <a:tab pos="228600" algn="l"/>
                <a:tab pos="449580" algn="l"/>
              </a:tabLst>
            </a:pPr>
            <a:r>
              <a:rPr lang="tr-TR" dirty="0">
                <a:latin typeface="Times New Roman"/>
                <a:ea typeface="Times New Roman"/>
              </a:rPr>
              <a:t>     -0.4-0.69    Orta damar hastalığı</a:t>
            </a:r>
          </a:p>
          <a:p>
            <a:pPr marL="228600" indent="-228600" algn="just">
              <a:spcAft>
                <a:spcPts val="0"/>
              </a:spcAft>
              <a:tabLst>
                <a:tab pos="228600" algn="l"/>
                <a:tab pos="449580" algn="l"/>
              </a:tabLst>
            </a:pPr>
            <a:r>
              <a:rPr lang="tr-TR" dirty="0">
                <a:latin typeface="Times New Roman"/>
                <a:ea typeface="Times New Roman"/>
              </a:rPr>
              <a:t>     -0.4            Şiddetli damar hastalığı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9902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29683"/>
            <a:ext cx="3092729" cy="35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6" y="3789040"/>
            <a:ext cx="4184073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23401"/>
            <a:ext cx="4932041" cy="348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1512168"/>
          </a:xfrm>
        </p:spPr>
        <p:txBody>
          <a:bodyPr/>
          <a:lstStyle/>
          <a:p>
            <a:r>
              <a:rPr lang="tr-TR" dirty="0" smtClean="0"/>
              <a:t>3.5 km/s hızında, %10 eğimde</a:t>
            </a:r>
          </a:p>
          <a:p>
            <a:r>
              <a:rPr lang="tr-TR" dirty="0" smtClean="0"/>
              <a:t>Ağrısız yürüme mesafesi</a:t>
            </a:r>
          </a:p>
          <a:p>
            <a:r>
              <a:rPr lang="tr-TR" dirty="0" smtClean="0"/>
              <a:t>Maksimum yürüme mesafesi</a:t>
            </a:r>
            <a:endParaRPr lang="tr-T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80928"/>
            <a:ext cx="6336704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899592" y="692696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prstClr val="black"/>
                </a:solidFill>
              </a:rPr>
              <a:t>TREADMILL </a:t>
            </a:r>
            <a:r>
              <a:rPr lang="tr-TR" sz="3200" b="1" dirty="0" smtClean="0">
                <a:solidFill>
                  <a:prstClr val="black"/>
                </a:solidFill>
              </a:rPr>
              <a:t>YÜRÜME TESTİ</a:t>
            </a:r>
            <a:endParaRPr lang="tr-TR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0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8018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124744"/>
            <a:ext cx="8507288" cy="5472608"/>
          </a:xfrm>
        </p:spPr>
        <p:txBody>
          <a:bodyPr>
            <a:normAutofit/>
          </a:bodyPr>
          <a:lstStyle/>
          <a:p>
            <a:r>
              <a:rPr lang="tr-TR" dirty="0">
                <a:latin typeface="Times New Roman" pitchFamily="18" charset="0"/>
                <a:cs typeface="Times New Roman" pitchFamily="18" charset="0"/>
              </a:rPr>
              <a:t>Karar aşamasında tıkanıklığın anatomik lokalizasyonu için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dupleks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USG, 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MRA, </a:t>
            </a:r>
            <a:r>
              <a:rPr lang="tr-TR" dirty="0">
                <a:solidFill>
                  <a:prstClr val="black"/>
                </a:solidFill>
                <a:latin typeface="Times New Roman"/>
                <a:ea typeface="Times New Roman"/>
              </a:rPr>
              <a:t>CTA</a:t>
            </a:r>
            <a:r>
              <a:rPr lang="tr-TR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yapılması 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tavsiye 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edilir.</a:t>
            </a:r>
            <a:endParaRPr lang="tr-TR" dirty="0">
              <a:latin typeface="Times New Roman" pitchFamily="18" charset="0"/>
              <a:cs typeface="Times New Roman" pitchFamily="18" charset="0"/>
            </a:endParaRPr>
          </a:p>
          <a:p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Hasta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invazif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tedavi için aday olunca DSA veya konvansiyonel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anjiografi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yapılmalıdır.</a:t>
            </a:r>
          </a:p>
          <a:p>
            <a:endParaRPr lang="tr-TR" b="1" dirty="0" smtClean="0">
              <a:latin typeface="Times New Roman"/>
              <a:ea typeface="Times New Roman"/>
            </a:endParaRPr>
          </a:p>
          <a:p>
            <a:r>
              <a:rPr lang="tr-TR" b="1" dirty="0" smtClean="0">
                <a:latin typeface="Times New Roman"/>
                <a:ea typeface="Times New Roman"/>
              </a:rPr>
              <a:t>Ultrasonografi</a:t>
            </a:r>
            <a:r>
              <a:rPr lang="tr-TR" dirty="0" smtClean="0">
                <a:latin typeface="Times New Roman"/>
                <a:ea typeface="Times New Roman"/>
              </a:rPr>
              <a:t>: ‘</a:t>
            </a:r>
            <a:r>
              <a:rPr lang="tr-TR" b="1" dirty="0" err="1" smtClean="0">
                <a:latin typeface="Times New Roman"/>
                <a:ea typeface="Times New Roman"/>
              </a:rPr>
              <a:t>Continuous-wave</a:t>
            </a:r>
            <a:r>
              <a:rPr lang="tr-TR" b="1" dirty="0" smtClean="0">
                <a:latin typeface="Times New Roman"/>
                <a:ea typeface="Times New Roman"/>
              </a:rPr>
              <a:t> </a:t>
            </a:r>
            <a:r>
              <a:rPr lang="tr-TR" b="1" dirty="0" err="1" smtClean="0">
                <a:latin typeface="Times New Roman"/>
                <a:ea typeface="Times New Roman"/>
              </a:rPr>
              <a:t>Doppler</a:t>
            </a:r>
            <a:r>
              <a:rPr lang="tr-TR" b="1" dirty="0" smtClean="0">
                <a:latin typeface="Times New Roman"/>
                <a:ea typeface="Times New Roman"/>
              </a:rPr>
              <a:t>’, ‘</a:t>
            </a:r>
            <a:r>
              <a:rPr lang="tr-TR" b="1" dirty="0" err="1" smtClean="0">
                <a:latin typeface="Times New Roman"/>
                <a:ea typeface="Times New Roman"/>
              </a:rPr>
              <a:t>Ultrasonic</a:t>
            </a:r>
            <a:r>
              <a:rPr lang="tr-TR" b="1" dirty="0" smtClean="0">
                <a:latin typeface="Times New Roman"/>
                <a:ea typeface="Times New Roman"/>
              </a:rPr>
              <a:t> </a:t>
            </a:r>
            <a:r>
              <a:rPr lang="tr-TR" b="1" dirty="0" err="1" smtClean="0">
                <a:latin typeface="Times New Roman"/>
                <a:ea typeface="Times New Roman"/>
              </a:rPr>
              <a:t>duplex</a:t>
            </a:r>
            <a:r>
              <a:rPr lang="tr-TR" b="1" dirty="0" smtClean="0">
                <a:latin typeface="Times New Roman"/>
                <a:ea typeface="Times New Roman"/>
              </a:rPr>
              <a:t> </a:t>
            </a:r>
            <a:r>
              <a:rPr lang="tr-TR" b="1" dirty="0" err="1" smtClean="0">
                <a:latin typeface="Times New Roman"/>
                <a:ea typeface="Times New Roman"/>
              </a:rPr>
              <a:t>scanning</a:t>
            </a:r>
            <a:r>
              <a:rPr lang="tr-TR" b="1" dirty="0" smtClean="0">
                <a:latin typeface="Times New Roman"/>
                <a:ea typeface="Times New Roman"/>
              </a:rPr>
              <a:t>’, ‘</a:t>
            </a:r>
            <a:r>
              <a:rPr lang="tr-TR" b="1" dirty="0" err="1" smtClean="0">
                <a:latin typeface="Times New Roman"/>
                <a:ea typeface="Times New Roman"/>
              </a:rPr>
              <a:t>Color-flow</a:t>
            </a:r>
            <a:r>
              <a:rPr lang="tr-TR" b="1" dirty="0" smtClean="0">
                <a:latin typeface="Times New Roman"/>
                <a:ea typeface="Times New Roman"/>
              </a:rPr>
              <a:t> </a:t>
            </a:r>
            <a:r>
              <a:rPr lang="tr-TR" b="1" dirty="0" err="1" smtClean="0">
                <a:latin typeface="Times New Roman"/>
                <a:ea typeface="Times New Roman"/>
              </a:rPr>
              <a:t>Doppler</a:t>
            </a:r>
            <a:r>
              <a:rPr lang="tr-TR" b="1" dirty="0" smtClean="0">
                <a:latin typeface="Times New Roman"/>
                <a:ea typeface="Times New Roman"/>
              </a:rPr>
              <a:t>’.</a:t>
            </a:r>
          </a:p>
          <a:p>
            <a:r>
              <a:rPr lang="tr-TR" b="1" dirty="0" err="1" smtClean="0">
                <a:latin typeface="Times New Roman"/>
                <a:ea typeface="Times New Roman"/>
              </a:rPr>
              <a:t>Kompüterize</a:t>
            </a:r>
            <a:r>
              <a:rPr lang="tr-TR" b="1" dirty="0" smtClean="0">
                <a:latin typeface="Times New Roman"/>
                <a:ea typeface="Times New Roman"/>
              </a:rPr>
              <a:t> </a:t>
            </a:r>
            <a:r>
              <a:rPr lang="tr-TR" b="1" dirty="0">
                <a:latin typeface="Times New Roman"/>
                <a:ea typeface="Times New Roman"/>
              </a:rPr>
              <a:t>tomografik anjiyografi (CTA</a:t>
            </a:r>
            <a:r>
              <a:rPr lang="tr-TR" b="1" dirty="0" smtClean="0">
                <a:latin typeface="Times New Roman"/>
                <a:ea typeface="Times New Roman"/>
              </a:rPr>
              <a:t>).</a:t>
            </a:r>
          </a:p>
          <a:p>
            <a:r>
              <a:rPr lang="tr-TR" b="1" dirty="0" smtClean="0">
                <a:latin typeface="Times New Roman"/>
                <a:ea typeface="Times New Roman"/>
              </a:rPr>
              <a:t>Manyetik </a:t>
            </a:r>
            <a:r>
              <a:rPr lang="tr-TR" b="1" dirty="0">
                <a:latin typeface="Times New Roman"/>
                <a:ea typeface="Times New Roman"/>
              </a:rPr>
              <a:t>rezonans </a:t>
            </a:r>
            <a:r>
              <a:rPr lang="tr-TR" b="1" dirty="0" err="1">
                <a:latin typeface="Times New Roman"/>
                <a:ea typeface="Times New Roman"/>
              </a:rPr>
              <a:t>anjiografi</a:t>
            </a:r>
            <a:r>
              <a:rPr lang="tr-TR" b="1" dirty="0">
                <a:latin typeface="Times New Roman"/>
                <a:ea typeface="Times New Roman"/>
              </a:rPr>
              <a:t> (MRA</a:t>
            </a:r>
            <a:r>
              <a:rPr lang="tr-TR" dirty="0" smtClean="0">
                <a:latin typeface="Times New Roman"/>
                <a:ea typeface="Times New Roman"/>
              </a:rPr>
              <a:t>).</a:t>
            </a:r>
          </a:p>
          <a:p>
            <a:r>
              <a:rPr lang="tr-TR" b="1" dirty="0" smtClean="0">
                <a:latin typeface="Times New Roman"/>
                <a:ea typeface="Times New Roman"/>
              </a:rPr>
              <a:t>Anjiyografi.</a:t>
            </a:r>
          </a:p>
          <a:p>
            <a:r>
              <a:rPr lang="tr-TR" b="1" dirty="0" smtClean="0">
                <a:latin typeface="Times New Roman"/>
                <a:ea typeface="Times New Roman"/>
              </a:rPr>
              <a:t>DSA </a:t>
            </a:r>
            <a:r>
              <a:rPr lang="tr-TR" dirty="0" smtClean="0">
                <a:latin typeface="Times New Roman"/>
                <a:ea typeface="Times New Roman"/>
              </a:rPr>
              <a:t>(</a:t>
            </a:r>
            <a:r>
              <a:rPr lang="tr-TR" dirty="0" err="1" smtClean="0">
                <a:latin typeface="Times New Roman"/>
                <a:ea typeface="Times New Roman"/>
              </a:rPr>
              <a:t>digital</a:t>
            </a:r>
            <a:r>
              <a:rPr lang="tr-TR" dirty="0" smtClean="0">
                <a:latin typeface="Times New Roman"/>
                <a:ea typeface="Times New Roman"/>
              </a:rPr>
              <a:t> </a:t>
            </a:r>
            <a:r>
              <a:rPr lang="tr-TR" dirty="0" err="1">
                <a:latin typeface="Times New Roman"/>
                <a:ea typeface="Times New Roman"/>
              </a:rPr>
              <a:t>subtraction</a:t>
            </a: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dirty="0" err="1">
                <a:latin typeface="Times New Roman"/>
                <a:ea typeface="Times New Roman"/>
              </a:rPr>
              <a:t>anjiografi</a:t>
            </a:r>
            <a:r>
              <a:rPr lang="tr-TR" dirty="0" smtClean="0">
                <a:latin typeface="Times New Roman"/>
                <a:ea typeface="Times New Roman"/>
              </a:rPr>
              <a:t>).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2261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Başlık"/>
          <p:cNvSpPr>
            <a:spLocks noGrp="1"/>
          </p:cNvSpPr>
          <p:nvPr>
            <p:ph type="title"/>
          </p:nvPr>
        </p:nvSpPr>
        <p:spPr>
          <a:xfrm>
            <a:off x="251520" y="0"/>
            <a:ext cx="8445624" cy="1143000"/>
          </a:xfrm>
        </p:spPr>
        <p:txBody>
          <a:bodyPr/>
          <a:lstStyle/>
          <a:p>
            <a:r>
              <a:rPr lang="tr-TR" sz="3600" b="1" i="1" dirty="0" smtClean="0"/>
              <a:t> </a:t>
            </a:r>
            <a:r>
              <a:rPr lang="tr-TR" sz="3200" b="1" dirty="0" smtClean="0">
                <a:latin typeface="Times New Roman" pitchFamily="18" charset="0"/>
                <a:cs typeface="Times New Roman" pitchFamily="18" charset="0"/>
              </a:rPr>
              <a:t>MRA                               BT ANJİOGRAFİ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2615"/>
            <a:ext cx="3672408" cy="559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62614"/>
            <a:ext cx="4032448" cy="559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17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Başlık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>
            <a:normAutofit/>
          </a:bodyPr>
          <a:lstStyle/>
          <a:p>
            <a:r>
              <a:rPr lang="tr-TR" sz="3200" b="1" dirty="0" err="1" smtClean="0">
                <a:latin typeface="Times New Roman" pitchFamily="18" charset="0"/>
                <a:cs typeface="Times New Roman" pitchFamily="18" charset="0"/>
              </a:rPr>
              <a:t>Digital</a:t>
            </a:r>
            <a:r>
              <a:rPr lang="tr-TR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3200" b="1" dirty="0" err="1" smtClean="0">
                <a:latin typeface="Times New Roman" pitchFamily="18" charset="0"/>
                <a:cs typeface="Times New Roman" pitchFamily="18" charset="0"/>
              </a:rPr>
              <a:t>Subtraction</a:t>
            </a:r>
            <a:r>
              <a:rPr lang="tr-TR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3200" b="1" dirty="0" err="1" smtClean="0">
                <a:latin typeface="Times New Roman" pitchFamily="18" charset="0"/>
                <a:cs typeface="Times New Roman" pitchFamily="18" charset="0"/>
              </a:rPr>
              <a:t>Anjiografi</a:t>
            </a:r>
            <a:r>
              <a:rPr lang="tr-TR" sz="3200" b="1" dirty="0" smtClean="0">
                <a:latin typeface="Times New Roman" pitchFamily="18" charset="0"/>
                <a:cs typeface="Times New Roman" pitchFamily="18" charset="0"/>
              </a:rPr>
              <a:t> (DSA)</a:t>
            </a:r>
            <a:endParaRPr lang="tr-TR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428396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848"/>
            <a:ext cx="4551441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4572000" y="6525344"/>
            <a:ext cx="4464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>
                <a:solidFill>
                  <a:prstClr val="black"/>
                </a:solidFill>
              </a:rPr>
              <a:t>a: CTA                    </a:t>
            </a:r>
            <a:r>
              <a:rPr lang="tr-TR" sz="1000" dirty="0" smtClean="0">
                <a:solidFill>
                  <a:prstClr val="black"/>
                </a:solidFill>
              </a:rPr>
              <a:t>            b</a:t>
            </a:r>
            <a:r>
              <a:rPr lang="tr-TR" sz="1000" dirty="0">
                <a:solidFill>
                  <a:prstClr val="black"/>
                </a:solidFill>
              </a:rPr>
              <a:t>: MRI                            </a:t>
            </a:r>
            <a:r>
              <a:rPr lang="tr-TR" sz="1000" dirty="0" smtClean="0">
                <a:solidFill>
                  <a:prstClr val="black"/>
                </a:solidFill>
              </a:rPr>
              <a:t>                c</a:t>
            </a:r>
            <a:r>
              <a:rPr lang="tr-TR" sz="1000" dirty="0">
                <a:solidFill>
                  <a:prstClr val="black"/>
                </a:solidFill>
              </a:rPr>
              <a:t>: </a:t>
            </a:r>
            <a:r>
              <a:rPr lang="tr-TR" sz="1000" dirty="0" smtClean="0">
                <a:solidFill>
                  <a:prstClr val="black"/>
                </a:solidFill>
              </a:rPr>
              <a:t>DSA</a:t>
            </a:r>
            <a:endParaRPr lang="tr-T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2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  <a:tabLst>
                <a:tab pos="5600700" algn="l"/>
                <a:tab pos="5715000" algn="l"/>
              </a:tabLst>
            </a:pPr>
            <a:r>
              <a:rPr lang="tr-TR" sz="3600" b="1" dirty="0" smtClean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  <a:t>                          </a:t>
            </a:r>
            <a:r>
              <a:rPr lang="tr-TR" sz="3600" b="1" dirty="0" smtClean="0">
                <a:latin typeface="Times New Roman"/>
                <a:ea typeface="Times New Roman"/>
                <a:cs typeface="+mn-cs"/>
              </a:rPr>
              <a:t>TEDAVİ</a:t>
            </a:r>
            <a:r>
              <a:rPr lang="tr-TR" sz="3600" dirty="0">
                <a:latin typeface="Times New Roman"/>
                <a:ea typeface="Times New Roman"/>
                <a:cs typeface="+mn-cs"/>
              </a:rPr>
              <a:t/>
            </a:r>
            <a:br>
              <a:rPr lang="tr-TR" sz="3600" dirty="0">
                <a:latin typeface="Times New Roman"/>
                <a:ea typeface="Times New Roman"/>
                <a:cs typeface="+mn-cs"/>
              </a:rPr>
            </a:b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spcAft>
                <a:spcPts val="0"/>
              </a:spcAft>
              <a:buNone/>
              <a:tabLst>
                <a:tab pos="5600700" algn="l"/>
                <a:tab pos="5715000" algn="l"/>
              </a:tabLst>
            </a:pPr>
            <a:r>
              <a:rPr lang="tr-TR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Tedavi </a:t>
            </a:r>
            <a:r>
              <a:rPr lang="tr-TR" b="1" dirty="0">
                <a:solidFill>
                  <a:srgbClr val="000000"/>
                </a:solidFill>
                <a:latin typeface="Times New Roman"/>
                <a:ea typeface="Times New Roman"/>
              </a:rPr>
              <a:t>Amaçları</a:t>
            </a:r>
            <a:endParaRPr lang="tr-TR" dirty="0">
              <a:latin typeface="Times New Roman"/>
              <a:ea typeface="Times New Roman"/>
            </a:endParaRPr>
          </a:p>
          <a:p>
            <a:pPr marL="179705" indent="-179705" algn="just">
              <a:spcAft>
                <a:spcPts val="0"/>
              </a:spcAft>
            </a:pPr>
            <a:r>
              <a:rPr lang="tr-TR" dirty="0">
                <a:latin typeface="Times New Roman"/>
                <a:ea typeface="Times New Roman"/>
              </a:rPr>
              <a:t>    1- Semptomların düzeltilmesi</a:t>
            </a:r>
          </a:p>
          <a:p>
            <a:pPr marL="179705" indent="-179705" algn="just">
              <a:spcAft>
                <a:spcPts val="0"/>
              </a:spcAft>
            </a:pPr>
            <a:r>
              <a:rPr lang="tr-TR" dirty="0">
                <a:latin typeface="Times New Roman"/>
                <a:ea typeface="Times New Roman"/>
              </a:rPr>
              <a:t>    2- </a:t>
            </a:r>
            <a:r>
              <a:rPr lang="tr-TR" dirty="0" err="1">
                <a:latin typeface="Times New Roman"/>
                <a:ea typeface="Times New Roman"/>
              </a:rPr>
              <a:t>Ekstremitenin</a:t>
            </a:r>
            <a:r>
              <a:rPr lang="tr-TR" dirty="0">
                <a:latin typeface="Times New Roman"/>
                <a:ea typeface="Times New Roman"/>
              </a:rPr>
              <a:t> kaybının önlenmesi</a:t>
            </a:r>
          </a:p>
          <a:p>
            <a:pPr marL="179705" indent="-179705" algn="just">
              <a:spcAft>
                <a:spcPts val="0"/>
              </a:spcAft>
            </a:pPr>
            <a:r>
              <a:rPr lang="tr-TR" dirty="0">
                <a:latin typeface="Times New Roman"/>
                <a:ea typeface="Times New Roman"/>
              </a:rPr>
              <a:t>    3- Hastanın fonksiyonlarının ve hayat kalitesinin artırılması </a:t>
            </a:r>
          </a:p>
          <a:p>
            <a:pPr marL="179705" indent="-179705" algn="just">
              <a:spcAft>
                <a:spcPts val="0"/>
              </a:spcAft>
            </a:pPr>
            <a:r>
              <a:rPr lang="tr-TR" dirty="0">
                <a:latin typeface="Times New Roman"/>
                <a:ea typeface="Times New Roman"/>
              </a:rPr>
              <a:t>    4- Uzamış </a:t>
            </a:r>
            <a:r>
              <a:rPr lang="tr-TR" dirty="0" err="1">
                <a:latin typeface="Times New Roman"/>
                <a:ea typeface="Times New Roman"/>
              </a:rPr>
              <a:t>survay</a:t>
            </a:r>
            <a:endParaRPr lang="tr-TR" dirty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  <a:tabLst>
                <a:tab pos="5600700" algn="l"/>
                <a:tab pos="5715000" algn="l"/>
              </a:tabLst>
            </a:pPr>
            <a:r>
              <a:rPr lang="tr-TR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tr-TR" dirty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  <a:tabLst>
                <a:tab pos="5600700" algn="l"/>
                <a:tab pos="5715000" algn="l"/>
              </a:tabLst>
            </a:pPr>
            <a:r>
              <a:rPr lang="tr-TR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Tedavi  </a:t>
            </a:r>
            <a:r>
              <a:rPr lang="tr-TR" b="1" dirty="0">
                <a:solidFill>
                  <a:srgbClr val="000000"/>
                </a:solidFill>
                <a:latin typeface="Times New Roman"/>
                <a:ea typeface="Times New Roman"/>
              </a:rPr>
              <a:t>yöntemleri</a:t>
            </a:r>
            <a:endParaRPr lang="tr-TR" dirty="0">
              <a:latin typeface="Times New Roman"/>
              <a:ea typeface="Times New Roman"/>
            </a:endParaRPr>
          </a:p>
          <a:p>
            <a:pPr marL="179705" indent="-179705" algn="just">
              <a:spcAft>
                <a:spcPts val="0"/>
              </a:spcAft>
            </a:pPr>
            <a:r>
              <a:rPr lang="tr-TR" dirty="0">
                <a:latin typeface="Times New Roman"/>
                <a:ea typeface="Times New Roman"/>
              </a:rPr>
              <a:t>    Konservatif tedavi</a:t>
            </a:r>
          </a:p>
          <a:p>
            <a:pPr marL="179705" indent="-179705" algn="just">
              <a:spcAft>
                <a:spcPts val="0"/>
              </a:spcAft>
            </a:pPr>
            <a:r>
              <a:rPr lang="tr-TR" dirty="0">
                <a:latin typeface="Times New Roman"/>
                <a:ea typeface="Times New Roman"/>
              </a:rPr>
              <a:t>    Girişimsel radyoloji (</a:t>
            </a:r>
            <a:r>
              <a:rPr lang="tr-TR" dirty="0" err="1">
                <a:latin typeface="Times New Roman"/>
                <a:ea typeface="Times New Roman"/>
              </a:rPr>
              <a:t>Endovasküler</a:t>
            </a:r>
            <a:r>
              <a:rPr lang="tr-TR" dirty="0">
                <a:latin typeface="Times New Roman"/>
                <a:ea typeface="Times New Roman"/>
              </a:rPr>
              <a:t>)</a:t>
            </a:r>
          </a:p>
          <a:p>
            <a:pPr marL="179705" indent="-179705" algn="just">
              <a:spcAft>
                <a:spcPts val="0"/>
              </a:spcAft>
            </a:pPr>
            <a:r>
              <a:rPr lang="tr-TR" dirty="0">
                <a:latin typeface="Times New Roman"/>
                <a:ea typeface="Times New Roman"/>
              </a:rPr>
              <a:t>    Cerrahi Tedavi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705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797552" cy="1008112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  <a:tabLst>
                <a:tab pos="5600700" algn="l"/>
                <a:tab pos="5715000" algn="l"/>
              </a:tabLst>
            </a:pPr>
            <a:r>
              <a:rPr lang="tr-TR" sz="4000" b="1" dirty="0" smtClean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tr-TR" sz="4000" b="1" dirty="0" smtClean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</a:br>
            <a:r>
              <a:rPr lang="tr-TR" sz="4000" b="1" dirty="0" smtClean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  <a:t>            </a:t>
            </a:r>
            <a:br>
              <a:rPr lang="tr-TR" sz="4000" b="1" dirty="0" smtClean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</a:br>
            <a:r>
              <a:rPr lang="tr-TR" sz="4000" b="1" dirty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tr-TR" sz="4000" b="1" dirty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</a:br>
            <a:r>
              <a:rPr lang="tr-TR" sz="4000" b="1" dirty="0" smtClean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tr-TR" sz="4000" b="1" dirty="0" smtClean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</a:br>
            <a:r>
              <a:rPr lang="tr-TR" sz="4000" b="1" dirty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  <a:t> </a:t>
            </a:r>
            <a:r>
              <a:rPr lang="tr-TR" sz="4000" b="1" dirty="0" smtClean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tr-TR" sz="4000" b="1" dirty="0" smtClean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</a:br>
            <a:r>
              <a:rPr lang="tr-TR" sz="4000" b="1" dirty="0" smtClean="0">
                <a:latin typeface="Times New Roman"/>
                <a:ea typeface="Times New Roman"/>
                <a:cs typeface="+mn-cs"/>
              </a:rPr>
              <a:t>Konservatif </a:t>
            </a:r>
            <a:r>
              <a:rPr lang="tr-TR" sz="4000" b="1" dirty="0">
                <a:latin typeface="Times New Roman"/>
                <a:ea typeface="Times New Roman"/>
                <a:cs typeface="+mn-cs"/>
              </a:rPr>
              <a:t>Tedavi</a:t>
            </a:r>
            <a:r>
              <a:rPr lang="tr-TR" sz="4000" dirty="0">
                <a:latin typeface="Times New Roman"/>
                <a:ea typeface="Times New Roman"/>
                <a:cs typeface="+mn-cs"/>
              </a:rPr>
              <a:t/>
            </a:r>
            <a:br>
              <a:rPr lang="tr-TR" sz="4000" dirty="0">
                <a:latin typeface="Times New Roman"/>
                <a:ea typeface="Times New Roman"/>
                <a:cs typeface="+mn-cs"/>
              </a:rPr>
            </a:br>
            <a:endParaRPr lang="tr-TR" sz="4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1052736"/>
            <a:ext cx="8424936" cy="5616624"/>
          </a:xfrm>
        </p:spPr>
        <p:txBody>
          <a:bodyPr>
            <a:normAutofit fontScale="70000" lnSpcReduction="20000"/>
          </a:bodyPr>
          <a:lstStyle/>
          <a:p>
            <a:pPr algn="just">
              <a:spcAft>
                <a:spcPts val="0"/>
              </a:spcAft>
              <a:tabLst>
                <a:tab pos="5600700" algn="l"/>
                <a:tab pos="5715000" algn="l"/>
              </a:tabLst>
            </a:pPr>
            <a:r>
              <a:rPr lang="tr-TR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Risk </a:t>
            </a:r>
            <a:r>
              <a:rPr lang="tr-TR" b="1" dirty="0">
                <a:solidFill>
                  <a:srgbClr val="000000"/>
                </a:solidFill>
                <a:latin typeface="Times New Roman"/>
                <a:ea typeface="Times New Roman"/>
              </a:rPr>
              <a:t>faktörlerinin azaltılması </a:t>
            </a:r>
            <a:endParaRPr lang="tr-TR" dirty="0">
              <a:latin typeface="Times New Roman"/>
              <a:ea typeface="Times New Roman"/>
            </a:endParaRPr>
          </a:p>
          <a:p>
            <a:pPr marL="179705" indent="0" algn="just">
              <a:spcAft>
                <a:spcPts val="0"/>
              </a:spcAft>
              <a:buNone/>
              <a:tabLst>
                <a:tab pos="408305" algn="l"/>
                <a:tab pos="449580" algn="l"/>
              </a:tabLst>
            </a:pPr>
            <a:r>
              <a:rPr lang="tr-TR" dirty="0">
                <a:latin typeface="Times New Roman"/>
                <a:ea typeface="Times New Roman"/>
              </a:rPr>
              <a:t>    -Sigaranın bıraktırılması</a:t>
            </a:r>
          </a:p>
          <a:p>
            <a:pPr marL="179705" indent="0" algn="just">
              <a:spcAft>
                <a:spcPts val="0"/>
              </a:spcAft>
              <a:buNone/>
              <a:tabLst>
                <a:tab pos="408305" algn="l"/>
                <a:tab pos="449580" algn="l"/>
              </a:tabLst>
            </a:pPr>
            <a:r>
              <a:rPr lang="tr-TR" dirty="0">
                <a:latin typeface="Times New Roman"/>
                <a:ea typeface="Times New Roman"/>
              </a:rPr>
              <a:t>    -</a:t>
            </a:r>
            <a:r>
              <a:rPr lang="tr-TR" dirty="0" err="1">
                <a:latin typeface="Times New Roman"/>
                <a:ea typeface="Times New Roman"/>
              </a:rPr>
              <a:t>Lipid</a:t>
            </a:r>
            <a:r>
              <a:rPr lang="tr-TR" dirty="0">
                <a:latin typeface="Times New Roman"/>
                <a:ea typeface="Times New Roman"/>
              </a:rPr>
              <a:t> seviyelerinin düşürülmesi</a:t>
            </a:r>
          </a:p>
          <a:p>
            <a:pPr marL="179705" indent="0" algn="just">
              <a:spcAft>
                <a:spcPts val="0"/>
              </a:spcAft>
              <a:buNone/>
              <a:tabLst>
                <a:tab pos="408305" algn="l"/>
                <a:tab pos="449580" algn="l"/>
              </a:tabLst>
            </a:pPr>
            <a:r>
              <a:rPr lang="tr-TR" dirty="0">
                <a:latin typeface="Times New Roman"/>
                <a:ea typeface="Times New Roman"/>
              </a:rPr>
              <a:t>    -Diyabetin regülasyonu</a:t>
            </a:r>
          </a:p>
          <a:p>
            <a:pPr marL="179705" indent="0" algn="just">
              <a:spcAft>
                <a:spcPts val="0"/>
              </a:spcAft>
              <a:buNone/>
              <a:tabLst>
                <a:tab pos="408305" algn="l"/>
                <a:tab pos="449580" algn="l"/>
              </a:tabLst>
            </a:pPr>
            <a:r>
              <a:rPr lang="tr-TR" dirty="0">
                <a:latin typeface="Times New Roman"/>
                <a:ea typeface="Times New Roman"/>
              </a:rPr>
              <a:t>    -Hipertansiyonun kontrolü</a:t>
            </a:r>
          </a:p>
          <a:p>
            <a:pPr marL="179705" indent="0" algn="just">
              <a:spcAft>
                <a:spcPts val="0"/>
              </a:spcAft>
              <a:buNone/>
              <a:tabLst>
                <a:tab pos="408305" algn="l"/>
                <a:tab pos="449580" algn="l"/>
              </a:tabLst>
            </a:pPr>
            <a:r>
              <a:rPr lang="tr-TR" dirty="0">
                <a:latin typeface="Times New Roman"/>
                <a:ea typeface="Times New Roman"/>
              </a:rPr>
              <a:t>    -</a:t>
            </a:r>
            <a:r>
              <a:rPr lang="tr-TR" dirty="0" err="1">
                <a:latin typeface="Times New Roman"/>
                <a:ea typeface="Times New Roman"/>
              </a:rPr>
              <a:t>Obezitenin</a:t>
            </a:r>
            <a:r>
              <a:rPr lang="tr-TR" dirty="0">
                <a:latin typeface="Times New Roman"/>
                <a:ea typeface="Times New Roman"/>
              </a:rPr>
              <a:t> tedavisidir.</a:t>
            </a:r>
          </a:p>
          <a:p>
            <a:pPr algn="just">
              <a:spcAft>
                <a:spcPts val="600"/>
              </a:spcAft>
            </a:pPr>
            <a:r>
              <a:rPr lang="tr-TR" b="1" dirty="0">
                <a:latin typeface="Times New Roman"/>
                <a:ea typeface="Times New Roman"/>
              </a:rPr>
              <a:t>Yürüme egzersizi</a:t>
            </a: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dirty="0" smtClean="0">
                <a:latin typeface="Times New Roman"/>
                <a:ea typeface="Times New Roman"/>
              </a:rPr>
              <a:t>(Gözlem </a:t>
            </a:r>
            <a:r>
              <a:rPr lang="tr-TR" dirty="0">
                <a:latin typeface="Times New Roman"/>
                <a:ea typeface="Times New Roman"/>
              </a:rPr>
              <a:t>altında yapılan egzersiz başlangıç tedavisinin bir parçası olmalıdır.)</a:t>
            </a:r>
          </a:p>
          <a:p>
            <a:pPr algn="just">
              <a:spcAft>
                <a:spcPts val="0"/>
              </a:spcAft>
              <a:tabLst>
                <a:tab pos="5600700" algn="l"/>
                <a:tab pos="5715000" algn="l"/>
              </a:tabLst>
            </a:pPr>
            <a:r>
              <a:rPr lang="tr-TR" b="1" dirty="0">
                <a:solidFill>
                  <a:srgbClr val="000000"/>
                </a:solidFill>
                <a:latin typeface="Times New Roman"/>
                <a:ea typeface="Times New Roman"/>
              </a:rPr>
              <a:t>İlaç Tedavisi</a:t>
            </a:r>
            <a:endParaRPr lang="tr-TR" dirty="0">
              <a:latin typeface="Times New Roman"/>
              <a:ea typeface="Times New Roman"/>
            </a:endParaRPr>
          </a:p>
          <a:p>
            <a:pPr marL="179705" indent="0" algn="just">
              <a:spcAft>
                <a:spcPts val="0"/>
              </a:spcAft>
              <a:buNone/>
              <a:tabLst>
                <a:tab pos="408305" algn="l"/>
                <a:tab pos="449580" algn="l"/>
              </a:tabLst>
            </a:pPr>
            <a:r>
              <a:rPr lang="tr-TR" b="1" dirty="0" smtClean="0">
                <a:latin typeface="Times New Roman"/>
                <a:ea typeface="Times New Roman"/>
              </a:rPr>
              <a:t>     </a:t>
            </a:r>
            <a:r>
              <a:rPr lang="tr-TR" b="1" dirty="0">
                <a:latin typeface="Times New Roman"/>
                <a:ea typeface="Times New Roman"/>
              </a:rPr>
              <a:t>-Aspirin</a:t>
            </a:r>
            <a:r>
              <a:rPr lang="tr-TR" dirty="0">
                <a:latin typeface="Times New Roman"/>
                <a:ea typeface="Times New Roman"/>
              </a:rPr>
              <a:t>  (80-325 mg/gün  KVS riskinde %25 azalma sağlar)</a:t>
            </a:r>
          </a:p>
          <a:p>
            <a:pPr marL="179705" indent="0" algn="just">
              <a:spcAft>
                <a:spcPts val="0"/>
              </a:spcAft>
              <a:buNone/>
              <a:tabLst>
                <a:tab pos="408305" algn="l"/>
                <a:tab pos="449580" algn="l"/>
              </a:tabLst>
            </a:pPr>
            <a:r>
              <a:rPr lang="tr-TR" b="1" dirty="0">
                <a:latin typeface="Times New Roman"/>
                <a:ea typeface="Times New Roman"/>
              </a:rPr>
              <a:t>     -</a:t>
            </a:r>
            <a:r>
              <a:rPr lang="tr-TR" b="1" dirty="0" err="1">
                <a:latin typeface="Times New Roman"/>
                <a:ea typeface="Times New Roman"/>
              </a:rPr>
              <a:t>Pentoksifilin</a:t>
            </a:r>
            <a:r>
              <a:rPr lang="tr-TR" dirty="0">
                <a:latin typeface="Times New Roman"/>
                <a:ea typeface="Times New Roman"/>
              </a:rPr>
              <a:t> (</a:t>
            </a:r>
            <a:r>
              <a:rPr lang="tr-TR" dirty="0" err="1">
                <a:latin typeface="Times New Roman"/>
                <a:ea typeface="Times New Roman"/>
              </a:rPr>
              <a:t>Plasabo</a:t>
            </a:r>
            <a:r>
              <a:rPr lang="tr-TR" dirty="0">
                <a:latin typeface="Times New Roman"/>
                <a:ea typeface="Times New Roman"/>
              </a:rPr>
              <a:t> ile eşdeğer olduğu gösterilmiş.)</a:t>
            </a:r>
          </a:p>
          <a:p>
            <a:pPr marL="0" indent="0" algn="just">
              <a:spcAft>
                <a:spcPts val="0"/>
              </a:spcAft>
              <a:buNone/>
              <a:tabLst>
                <a:tab pos="228600" algn="l"/>
                <a:tab pos="449580" algn="l"/>
              </a:tabLst>
            </a:pPr>
            <a:r>
              <a:rPr lang="tr-TR" b="1" dirty="0" smtClean="0">
                <a:latin typeface="Times New Roman"/>
                <a:ea typeface="Times New Roman"/>
              </a:rPr>
              <a:t>        -</a:t>
            </a:r>
            <a:r>
              <a:rPr lang="tr-TR" b="1" dirty="0" err="1">
                <a:latin typeface="Times New Roman"/>
                <a:ea typeface="Times New Roman"/>
              </a:rPr>
              <a:t>Clopidogrel</a:t>
            </a:r>
            <a:r>
              <a:rPr lang="tr-TR" b="1" dirty="0">
                <a:latin typeface="Times New Roman"/>
                <a:ea typeface="Times New Roman"/>
              </a:rPr>
              <a:t> </a:t>
            </a:r>
            <a:r>
              <a:rPr lang="tr-TR" b="1" dirty="0" err="1">
                <a:latin typeface="Times New Roman"/>
                <a:ea typeface="Times New Roman"/>
              </a:rPr>
              <a:t>bisulfate</a:t>
            </a:r>
            <a:r>
              <a:rPr lang="tr-TR" dirty="0">
                <a:latin typeface="Times New Roman"/>
                <a:ea typeface="Times New Roman"/>
              </a:rPr>
              <a:t> ( </a:t>
            </a:r>
            <a:r>
              <a:rPr lang="tr-TR" dirty="0" err="1">
                <a:latin typeface="Times New Roman"/>
                <a:ea typeface="Times New Roman"/>
              </a:rPr>
              <a:t>MI,stroke</a:t>
            </a:r>
            <a:r>
              <a:rPr lang="tr-TR" dirty="0">
                <a:latin typeface="Times New Roman"/>
                <a:ea typeface="Times New Roman"/>
              </a:rPr>
              <a:t> riskinde ASA ya göre %24 </a:t>
            </a:r>
            <a:r>
              <a:rPr lang="tr-TR" dirty="0" err="1">
                <a:latin typeface="Times New Roman"/>
                <a:ea typeface="Times New Roman"/>
              </a:rPr>
              <a:t>relatif</a:t>
            </a:r>
            <a:r>
              <a:rPr lang="tr-TR" dirty="0">
                <a:latin typeface="Times New Roman"/>
                <a:ea typeface="Times New Roman"/>
              </a:rPr>
              <a:t> azalma)</a:t>
            </a:r>
          </a:p>
          <a:p>
            <a:pPr marL="0" indent="0" algn="just">
              <a:spcAft>
                <a:spcPts val="0"/>
              </a:spcAft>
              <a:buNone/>
              <a:tabLst>
                <a:tab pos="228600" algn="l"/>
                <a:tab pos="449580" algn="l"/>
              </a:tabLst>
            </a:pPr>
            <a:r>
              <a:rPr lang="tr-TR" b="1" dirty="0" smtClean="0">
                <a:latin typeface="Times New Roman"/>
                <a:ea typeface="Times New Roman"/>
              </a:rPr>
              <a:t>        -</a:t>
            </a:r>
            <a:r>
              <a:rPr lang="tr-TR" b="1" dirty="0" err="1">
                <a:latin typeface="Times New Roman"/>
                <a:ea typeface="Times New Roman"/>
              </a:rPr>
              <a:t>Silostazol</a:t>
            </a:r>
            <a:r>
              <a:rPr lang="tr-TR" dirty="0">
                <a:latin typeface="Times New Roman"/>
                <a:ea typeface="Times New Roman"/>
              </a:rPr>
              <a:t> (</a:t>
            </a:r>
            <a:r>
              <a:rPr lang="tr-TR" dirty="0" err="1">
                <a:latin typeface="Times New Roman"/>
                <a:ea typeface="Times New Roman"/>
              </a:rPr>
              <a:t>fosfodiesteraz</a:t>
            </a:r>
            <a:r>
              <a:rPr lang="tr-TR" dirty="0">
                <a:latin typeface="Times New Roman"/>
                <a:ea typeface="Times New Roman"/>
              </a:rPr>
              <a:t> 3 </a:t>
            </a:r>
            <a:r>
              <a:rPr lang="tr-TR" dirty="0" err="1">
                <a:latin typeface="Times New Roman"/>
                <a:ea typeface="Times New Roman"/>
              </a:rPr>
              <a:t>inhibisyonu</a:t>
            </a:r>
            <a:r>
              <a:rPr lang="tr-TR" dirty="0">
                <a:latin typeface="Times New Roman"/>
                <a:ea typeface="Times New Roman"/>
              </a:rPr>
              <a:t> ile </a:t>
            </a:r>
            <a:r>
              <a:rPr lang="tr-TR" dirty="0" err="1">
                <a:latin typeface="Times New Roman"/>
                <a:ea typeface="Times New Roman"/>
              </a:rPr>
              <a:t>vasodilatasyon</a:t>
            </a:r>
            <a:r>
              <a:rPr lang="tr-TR" dirty="0">
                <a:latin typeface="Times New Roman"/>
                <a:ea typeface="Times New Roman"/>
              </a:rPr>
              <a:t> ve </a:t>
            </a:r>
            <a:r>
              <a:rPr lang="tr-TR" dirty="0" err="1">
                <a:latin typeface="Times New Roman"/>
                <a:ea typeface="Times New Roman"/>
              </a:rPr>
              <a:t>antiplatelet</a:t>
            </a:r>
            <a:r>
              <a:rPr lang="tr-TR" dirty="0">
                <a:latin typeface="Times New Roman"/>
                <a:ea typeface="Times New Roman"/>
              </a:rPr>
              <a:t> aktivite sağlar</a:t>
            </a:r>
            <a:r>
              <a:rPr lang="tr-TR" dirty="0" smtClean="0">
                <a:latin typeface="Times New Roman"/>
                <a:ea typeface="Times New Roman"/>
              </a:rPr>
              <a:t>. </a:t>
            </a:r>
            <a:r>
              <a:rPr lang="tr-TR" dirty="0" err="1">
                <a:latin typeface="Times New Roman"/>
                <a:ea typeface="Times New Roman"/>
              </a:rPr>
              <a:t>Semptomsuz</a:t>
            </a:r>
            <a:r>
              <a:rPr lang="tr-TR" dirty="0">
                <a:latin typeface="Times New Roman"/>
                <a:ea typeface="Times New Roman"/>
              </a:rPr>
              <a:t> yürüme mesafesinde  %54 artış.)</a:t>
            </a:r>
          </a:p>
          <a:p>
            <a:pPr marL="0" indent="0" algn="just">
              <a:spcAft>
                <a:spcPts val="0"/>
              </a:spcAft>
              <a:buNone/>
              <a:tabLst>
                <a:tab pos="228600" algn="l"/>
                <a:tab pos="449580" algn="l"/>
              </a:tabLst>
            </a:pP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dirty="0" smtClean="0">
                <a:latin typeface="Times New Roman"/>
                <a:ea typeface="Times New Roman"/>
              </a:rPr>
              <a:t>       -</a:t>
            </a:r>
            <a:r>
              <a:rPr lang="tr-TR" b="1" dirty="0" err="1">
                <a:latin typeface="Times New Roman"/>
                <a:ea typeface="Times New Roman"/>
              </a:rPr>
              <a:t>Naftidrofuril</a:t>
            </a:r>
            <a:r>
              <a:rPr lang="tr-TR" dirty="0">
                <a:latin typeface="Times New Roman"/>
                <a:ea typeface="Times New Roman"/>
              </a:rPr>
              <a:t> (5 </a:t>
            </a:r>
            <a:r>
              <a:rPr lang="tr-TR" dirty="0" err="1">
                <a:latin typeface="Times New Roman"/>
                <a:ea typeface="Times New Roman"/>
              </a:rPr>
              <a:t>hidroksitriptamin</a:t>
            </a:r>
            <a:r>
              <a:rPr lang="tr-TR" dirty="0">
                <a:latin typeface="Times New Roman"/>
                <a:ea typeface="Times New Roman"/>
              </a:rPr>
              <a:t> antagonisti. </a:t>
            </a:r>
            <a:r>
              <a:rPr lang="tr-TR" dirty="0" err="1">
                <a:latin typeface="Times New Roman"/>
                <a:ea typeface="Times New Roman"/>
              </a:rPr>
              <a:t>Avrupada</a:t>
            </a:r>
            <a:r>
              <a:rPr lang="tr-TR" dirty="0">
                <a:latin typeface="Times New Roman"/>
                <a:ea typeface="Times New Roman"/>
              </a:rPr>
              <a:t> 20 yılı aşkın süredir </a:t>
            </a:r>
            <a:r>
              <a:rPr lang="tr-TR" dirty="0" smtClean="0">
                <a:latin typeface="Times New Roman"/>
                <a:ea typeface="Times New Roman"/>
              </a:rPr>
              <a:t>kullanımda </a:t>
            </a:r>
            <a:r>
              <a:rPr lang="tr-TR" dirty="0" err="1" smtClean="0">
                <a:latin typeface="Times New Roman"/>
                <a:ea typeface="Times New Roman"/>
              </a:rPr>
              <a:t>semptomsuz</a:t>
            </a:r>
            <a:r>
              <a:rPr lang="tr-TR" dirty="0" smtClean="0">
                <a:latin typeface="Times New Roman"/>
                <a:ea typeface="Times New Roman"/>
              </a:rPr>
              <a:t> </a:t>
            </a:r>
            <a:r>
              <a:rPr lang="tr-TR" dirty="0">
                <a:latin typeface="Times New Roman"/>
                <a:ea typeface="Times New Roman"/>
              </a:rPr>
              <a:t>yürüme mesafesini %26 artırır.)</a:t>
            </a:r>
          </a:p>
          <a:p>
            <a:pPr marL="0" indent="0">
              <a:buNone/>
            </a:pPr>
            <a:r>
              <a:rPr lang="tr-TR" dirty="0" smtClean="0"/>
              <a:t>        -</a:t>
            </a:r>
            <a:r>
              <a:rPr lang="tr-TR" b="1" dirty="0" err="1" smtClean="0"/>
              <a:t>İloprost</a:t>
            </a:r>
            <a:r>
              <a:rPr lang="tr-TR" b="1" dirty="0" smtClean="0"/>
              <a:t> (</a:t>
            </a:r>
            <a:r>
              <a:rPr lang="tr-TR" dirty="0" err="1" smtClean="0"/>
              <a:t>Prostacyclin</a:t>
            </a:r>
            <a:r>
              <a:rPr lang="en-US" dirty="0"/>
              <a:t> </a:t>
            </a:r>
            <a:r>
              <a:rPr lang="tr-TR" dirty="0"/>
              <a:t>(</a:t>
            </a:r>
            <a:r>
              <a:rPr lang="en-US" dirty="0"/>
              <a:t>PGI</a:t>
            </a:r>
            <a:r>
              <a:rPr lang="en-US" baseline="-25000" dirty="0"/>
              <a:t>2</a:t>
            </a:r>
            <a:r>
              <a:rPr lang="tr-TR" dirty="0" smtClean="0"/>
              <a:t>) sentetik analoğu. Sistemik ve </a:t>
            </a:r>
            <a:r>
              <a:rPr lang="tr-TR" dirty="0" err="1" smtClean="0"/>
              <a:t>pulmoner</a:t>
            </a:r>
            <a:r>
              <a:rPr lang="tr-TR" dirty="0" smtClean="0"/>
              <a:t> arterlerde </a:t>
            </a:r>
            <a:r>
              <a:rPr lang="tr-TR" dirty="0" err="1" smtClean="0"/>
              <a:t>vazodilatasyon</a:t>
            </a:r>
            <a:r>
              <a:rPr lang="tr-TR" dirty="0" smtClean="0"/>
              <a:t> yapar, aynı zamanda </a:t>
            </a:r>
            <a:r>
              <a:rPr lang="tr-TR" dirty="0" err="1" smtClean="0"/>
              <a:t>trombosit</a:t>
            </a:r>
            <a:r>
              <a:rPr lang="tr-TR" dirty="0" smtClean="0"/>
              <a:t> </a:t>
            </a:r>
            <a:r>
              <a:rPr lang="tr-TR" dirty="0" err="1" smtClean="0"/>
              <a:t>agregasyonunu</a:t>
            </a:r>
            <a:r>
              <a:rPr lang="tr-TR" dirty="0" smtClean="0"/>
              <a:t> engeller)</a:t>
            </a:r>
            <a:r>
              <a:rPr lang="tr-TR" baseline="-25000" dirty="0" smtClean="0"/>
              <a:t> </a:t>
            </a:r>
            <a:endParaRPr lang="tr-TR" b="1" dirty="0"/>
          </a:p>
          <a:p>
            <a:pPr marL="0" indent="0">
              <a:buNone/>
            </a:pP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82947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dirty="0" err="1" smtClean="0"/>
              <a:t>Ancle</a:t>
            </a:r>
            <a:r>
              <a:rPr lang="tr-TR" dirty="0" smtClean="0"/>
              <a:t> </a:t>
            </a:r>
            <a:r>
              <a:rPr lang="tr-TR" dirty="0" err="1"/>
              <a:t>Brachial</a:t>
            </a:r>
            <a:r>
              <a:rPr lang="tr-TR" dirty="0"/>
              <a:t> Index (ABI)</a:t>
            </a:r>
            <a:br>
              <a:rPr lang="tr-TR" dirty="0"/>
            </a:br>
            <a:endParaRPr lang="tr-T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8712968" cy="508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698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143000"/>
          </a:xfrm>
        </p:spPr>
        <p:txBody>
          <a:bodyPr>
            <a:normAutofit/>
          </a:bodyPr>
          <a:lstStyle/>
          <a:p>
            <a:pPr algn="just">
              <a:spcAft>
                <a:spcPts val="0"/>
              </a:spcAft>
              <a:tabLst>
                <a:tab pos="5600700" algn="l"/>
                <a:tab pos="5715000" algn="l"/>
              </a:tabLst>
            </a:pPr>
            <a:r>
              <a:rPr lang="tr-TR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   </a:t>
            </a:r>
            <a:r>
              <a:rPr lang="tr-TR" sz="4000" b="1" dirty="0" err="1" smtClean="0">
                <a:latin typeface="Times New Roman"/>
                <a:ea typeface="Times New Roman"/>
              </a:rPr>
              <a:t>Endovasküler</a:t>
            </a:r>
            <a:r>
              <a:rPr lang="tr-TR" sz="4000" b="1" dirty="0" smtClean="0">
                <a:latin typeface="Times New Roman"/>
                <a:ea typeface="Times New Roman"/>
              </a:rPr>
              <a:t> Tedavi</a:t>
            </a:r>
            <a:endParaRPr lang="tr-TR" sz="4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069160"/>
          </a:xfrm>
        </p:spPr>
        <p:txBody>
          <a:bodyPr>
            <a:normAutofit lnSpcReduction="10000"/>
          </a:bodyPr>
          <a:lstStyle/>
          <a:p>
            <a:pPr algn="just">
              <a:spcAft>
                <a:spcPts val="0"/>
              </a:spcAft>
              <a:tabLst>
                <a:tab pos="5600700" algn="l"/>
                <a:tab pos="5715000" algn="l"/>
              </a:tabLst>
            </a:pPr>
            <a:r>
              <a:rPr lang="tr-TR" b="1" dirty="0" err="1">
                <a:solidFill>
                  <a:srgbClr val="000000"/>
                </a:solidFill>
                <a:latin typeface="Times New Roman"/>
                <a:ea typeface="Times New Roman"/>
              </a:rPr>
              <a:t>Endovasküler</a:t>
            </a:r>
            <a:r>
              <a:rPr lang="tr-TR" b="1" dirty="0">
                <a:solidFill>
                  <a:srgbClr val="000000"/>
                </a:solidFill>
                <a:latin typeface="Times New Roman"/>
                <a:ea typeface="Times New Roman"/>
              </a:rPr>
              <a:t> Tedavide Sonucu Etkileyen Faktörler</a:t>
            </a:r>
            <a:endParaRPr lang="tr-TR" dirty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  <a:tabLst>
                <a:tab pos="228600" algn="l"/>
                <a:tab pos="449580" algn="l"/>
              </a:tabLst>
            </a:pPr>
            <a:r>
              <a:rPr lang="tr-TR" dirty="0" smtClean="0">
                <a:latin typeface="Times New Roman"/>
                <a:ea typeface="Times New Roman"/>
              </a:rPr>
              <a:t>-</a:t>
            </a:r>
            <a:r>
              <a:rPr lang="tr-TR" dirty="0">
                <a:latin typeface="Times New Roman"/>
                <a:ea typeface="Times New Roman"/>
              </a:rPr>
              <a:t>Lezyonun özelliği</a:t>
            </a:r>
          </a:p>
          <a:p>
            <a:pPr marL="0" indent="0" algn="just">
              <a:spcAft>
                <a:spcPts val="0"/>
              </a:spcAft>
              <a:buNone/>
              <a:tabLst>
                <a:tab pos="228600" algn="l"/>
                <a:tab pos="449580" algn="l"/>
              </a:tabLst>
            </a:pPr>
            <a:r>
              <a:rPr lang="tr-TR" dirty="0">
                <a:latin typeface="Times New Roman"/>
                <a:ea typeface="Times New Roman"/>
              </a:rPr>
              <a:t>-</a:t>
            </a:r>
            <a:r>
              <a:rPr lang="tr-TR" dirty="0" err="1">
                <a:latin typeface="Times New Roman"/>
                <a:ea typeface="Times New Roman"/>
              </a:rPr>
              <a:t>Vasküler</a:t>
            </a:r>
            <a:r>
              <a:rPr lang="tr-TR" dirty="0">
                <a:latin typeface="Times New Roman"/>
                <a:ea typeface="Times New Roman"/>
              </a:rPr>
              <a:t> hastalığın </a:t>
            </a:r>
            <a:r>
              <a:rPr lang="tr-TR" dirty="0" smtClean="0">
                <a:latin typeface="Times New Roman"/>
                <a:ea typeface="Times New Roman"/>
              </a:rPr>
              <a:t>özelliği</a:t>
            </a:r>
          </a:p>
          <a:p>
            <a:pPr marL="0" indent="0" algn="just">
              <a:spcAft>
                <a:spcPts val="0"/>
              </a:spcAft>
              <a:buNone/>
              <a:tabLst>
                <a:tab pos="228600" algn="l"/>
                <a:tab pos="449580" algn="l"/>
              </a:tabLst>
            </a:pPr>
            <a:r>
              <a:rPr lang="tr-TR" dirty="0" smtClean="0">
                <a:latin typeface="Times New Roman"/>
                <a:ea typeface="Times New Roman"/>
              </a:rPr>
              <a:t>-Hastanın </a:t>
            </a:r>
            <a:r>
              <a:rPr lang="tr-TR" dirty="0">
                <a:latin typeface="Times New Roman"/>
                <a:ea typeface="Times New Roman"/>
              </a:rPr>
              <a:t>demografik </a:t>
            </a:r>
            <a:r>
              <a:rPr lang="tr-TR" dirty="0" smtClean="0">
                <a:latin typeface="Times New Roman"/>
                <a:ea typeface="Times New Roman"/>
              </a:rPr>
              <a:t>özellikleri</a:t>
            </a:r>
          </a:p>
          <a:p>
            <a:pPr marL="0" indent="0" algn="just">
              <a:spcAft>
                <a:spcPts val="0"/>
              </a:spcAft>
              <a:buNone/>
              <a:tabLst>
                <a:tab pos="228600" algn="l"/>
                <a:tab pos="449580" algn="l"/>
              </a:tabLst>
            </a:pPr>
            <a:r>
              <a:rPr lang="tr-TR" dirty="0" smtClean="0">
                <a:latin typeface="Times New Roman"/>
                <a:ea typeface="Times New Roman"/>
              </a:rPr>
              <a:t>-Hastanın </a:t>
            </a:r>
            <a:r>
              <a:rPr lang="tr-TR" dirty="0">
                <a:latin typeface="Times New Roman"/>
                <a:ea typeface="Times New Roman"/>
              </a:rPr>
              <a:t>klinik durumu</a:t>
            </a:r>
          </a:p>
          <a:p>
            <a:pPr marL="0" indent="0">
              <a:buNone/>
            </a:pPr>
            <a:r>
              <a:rPr lang="tr-TR" dirty="0">
                <a:latin typeface="Times New Roman"/>
                <a:ea typeface="Times New Roman"/>
              </a:rPr>
              <a:t>-Girişimde oluşan </a:t>
            </a:r>
            <a:r>
              <a:rPr lang="tr-TR" dirty="0" smtClean="0">
                <a:latin typeface="Times New Roman"/>
                <a:ea typeface="Times New Roman"/>
              </a:rPr>
              <a:t>komplikasyonlar</a:t>
            </a:r>
          </a:p>
          <a:p>
            <a:pPr algn="just">
              <a:spcAft>
                <a:spcPts val="0"/>
              </a:spcAft>
              <a:tabLst>
                <a:tab pos="5600700" algn="l"/>
                <a:tab pos="5715000" algn="l"/>
              </a:tabLst>
            </a:pPr>
            <a:r>
              <a:rPr lang="tr-TR" b="1" dirty="0" err="1">
                <a:solidFill>
                  <a:srgbClr val="000000"/>
                </a:solidFill>
                <a:latin typeface="Times New Roman"/>
                <a:ea typeface="Times New Roman"/>
              </a:rPr>
              <a:t>Endovasküler</a:t>
            </a:r>
            <a:r>
              <a:rPr lang="tr-TR" b="1" dirty="0">
                <a:solidFill>
                  <a:srgbClr val="000000"/>
                </a:solidFill>
                <a:latin typeface="Times New Roman"/>
                <a:ea typeface="Times New Roman"/>
              </a:rPr>
              <a:t> Tedavi </a:t>
            </a:r>
            <a:r>
              <a:rPr lang="tr-TR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Endikasyonları</a:t>
            </a:r>
            <a:endParaRPr lang="tr-TR" dirty="0" smtClean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  <a:tabLst>
                <a:tab pos="5600700" algn="l"/>
                <a:tab pos="5715000" algn="l"/>
              </a:tabLst>
            </a:pPr>
            <a:r>
              <a:rPr lang="tr-TR" dirty="0" smtClean="0">
                <a:latin typeface="Times New Roman"/>
                <a:ea typeface="Times New Roman"/>
              </a:rPr>
              <a:t>- </a:t>
            </a:r>
            <a:r>
              <a:rPr lang="tr-TR" dirty="0" err="1" smtClean="0">
                <a:latin typeface="Times New Roman"/>
                <a:ea typeface="Times New Roman"/>
              </a:rPr>
              <a:t>Aortoiliak</a:t>
            </a:r>
            <a:r>
              <a:rPr lang="tr-TR" dirty="0" smtClean="0">
                <a:latin typeface="Times New Roman"/>
                <a:ea typeface="Times New Roman"/>
              </a:rPr>
              <a:t> tip </a:t>
            </a:r>
            <a:r>
              <a:rPr lang="tr-TR" dirty="0">
                <a:latin typeface="Times New Roman"/>
                <a:ea typeface="Times New Roman"/>
              </a:rPr>
              <a:t>A ve tip B lezyonlar ve operasyon için riskin yüksek olduğu tip C lezyonlarda </a:t>
            </a:r>
            <a:r>
              <a:rPr lang="tr-TR" dirty="0" err="1">
                <a:latin typeface="Times New Roman"/>
                <a:ea typeface="Times New Roman"/>
              </a:rPr>
              <a:t>Endovasküler</a:t>
            </a:r>
            <a:r>
              <a:rPr lang="tr-TR" dirty="0">
                <a:latin typeface="Times New Roman"/>
                <a:ea typeface="Times New Roman"/>
              </a:rPr>
              <a:t> tedavi önerilmektedir</a:t>
            </a:r>
            <a:r>
              <a:rPr lang="tr-TR" dirty="0" smtClean="0">
                <a:latin typeface="Times New Roman"/>
                <a:ea typeface="Times New Roman"/>
              </a:rPr>
              <a:t>.</a:t>
            </a:r>
          </a:p>
          <a:p>
            <a:pPr marL="0" indent="0" algn="just">
              <a:spcAft>
                <a:spcPts val="0"/>
              </a:spcAft>
              <a:buNone/>
              <a:tabLst>
                <a:tab pos="5600700" algn="l"/>
                <a:tab pos="5715000" algn="l"/>
              </a:tabLst>
            </a:pPr>
            <a:r>
              <a:rPr lang="tr-TR" dirty="0" smtClean="0">
                <a:latin typeface="Times New Roman"/>
                <a:ea typeface="Times New Roman"/>
              </a:rPr>
              <a:t>-   </a:t>
            </a:r>
            <a:r>
              <a:rPr lang="tr-TR" dirty="0" err="1" smtClean="0">
                <a:latin typeface="Times New Roman"/>
                <a:ea typeface="Times New Roman"/>
              </a:rPr>
              <a:t>Femorapopliteal</a:t>
            </a:r>
            <a:r>
              <a:rPr lang="tr-TR" dirty="0" smtClean="0">
                <a:latin typeface="Times New Roman"/>
                <a:ea typeface="Times New Roman"/>
              </a:rPr>
              <a:t> </a:t>
            </a:r>
            <a:r>
              <a:rPr lang="tr-TR" dirty="0">
                <a:latin typeface="Times New Roman"/>
                <a:ea typeface="Times New Roman"/>
              </a:rPr>
              <a:t>tip A, tip B ve operasyon riski yüksek tip C lezyonlarda </a:t>
            </a:r>
            <a:r>
              <a:rPr lang="tr-TR" dirty="0" err="1">
                <a:latin typeface="Times New Roman"/>
                <a:ea typeface="Times New Roman"/>
              </a:rPr>
              <a:t>Endovaskürler</a:t>
            </a:r>
            <a:r>
              <a:rPr lang="tr-TR" dirty="0">
                <a:latin typeface="Times New Roman"/>
                <a:ea typeface="Times New Roman"/>
              </a:rPr>
              <a:t> tedavi önerilmektedir. 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9689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503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pPr algn="just">
              <a:spcAft>
                <a:spcPts val="0"/>
              </a:spcAft>
              <a:tabLst>
                <a:tab pos="5600700" algn="l"/>
                <a:tab pos="5715000" algn="l"/>
              </a:tabLst>
            </a:pPr>
            <a:r>
              <a:rPr lang="tr-TR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    </a:t>
            </a:r>
            <a:r>
              <a:rPr lang="tr-TR" sz="4000" b="1" dirty="0" smtClean="0">
                <a:latin typeface="Times New Roman"/>
                <a:ea typeface="Times New Roman"/>
              </a:rPr>
              <a:t>CERRAHİ TEDAVİ</a:t>
            </a:r>
            <a:endParaRPr lang="tr-TR" sz="4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340768"/>
            <a:ext cx="8435280" cy="5328592"/>
          </a:xfrm>
        </p:spPr>
        <p:txBody>
          <a:bodyPr>
            <a:normAutofit fontScale="92500" lnSpcReduction="10000"/>
          </a:bodyPr>
          <a:lstStyle/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 smtClean="0">
                <a:latin typeface="Times New Roman"/>
                <a:ea typeface="Times New Roman"/>
              </a:rPr>
              <a:t> Evre </a:t>
            </a:r>
            <a:r>
              <a:rPr lang="tr-TR" dirty="0">
                <a:latin typeface="Times New Roman"/>
                <a:ea typeface="Times New Roman"/>
              </a:rPr>
              <a:t>III istirahat ağrısı ve Evre IV doku kaybı, </a:t>
            </a:r>
            <a:r>
              <a:rPr lang="tr-TR" dirty="0" err="1">
                <a:latin typeface="Times New Roman"/>
                <a:ea typeface="Times New Roman"/>
              </a:rPr>
              <a:t>iskemik</a:t>
            </a:r>
            <a:r>
              <a:rPr lang="tr-TR" dirty="0">
                <a:latin typeface="Times New Roman"/>
                <a:ea typeface="Times New Roman"/>
              </a:rPr>
              <a:t> ülseri olan kritik </a:t>
            </a:r>
            <a:r>
              <a:rPr lang="tr-TR" dirty="0" err="1">
                <a:latin typeface="Times New Roman"/>
                <a:ea typeface="Times New Roman"/>
              </a:rPr>
              <a:t>iskemili</a:t>
            </a:r>
            <a:r>
              <a:rPr lang="tr-TR" dirty="0">
                <a:latin typeface="Times New Roman"/>
                <a:ea typeface="Times New Roman"/>
              </a:rPr>
              <a:t> hastalar ve tip D lezyonlu hastalar cerrahi tedavi için kesin </a:t>
            </a:r>
            <a:r>
              <a:rPr lang="tr-TR" dirty="0" err="1">
                <a:latin typeface="Times New Roman"/>
                <a:ea typeface="Times New Roman"/>
              </a:rPr>
              <a:t>endikasyon</a:t>
            </a:r>
            <a:r>
              <a:rPr lang="tr-TR" dirty="0">
                <a:latin typeface="Times New Roman"/>
                <a:ea typeface="Times New Roman"/>
              </a:rPr>
              <a:t> oluştururlar.</a:t>
            </a: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 smtClean="0">
                <a:latin typeface="Times New Roman"/>
                <a:ea typeface="Times New Roman"/>
              </a:rPr>
              <a:t> </a:t>
            </a:r>
            <a:r>
              <a:rPr lang="tr-TR" b="1" dirty="0" err="1" smtClean="0">
                <a:latin typeface="Times New Roman"/>
                <a:ea typeface="Times New Roman"/>
              </a:rPr>
              <a:t>Kladikasvosu</a:t>
            </a:r>
            <a:r>
              <a:rPr lang="tr-TR" b="1" dirty="0" smtClean="0">
                <a:latin typeface="Times New Roman"/>
                <a:ea typeface="Times New Roman"/>
              </a:rPr>
              <a:t> </a:t>
            </a:r>
            <a:r>
              <a:rPr lang="tr-TR" b="1" dirty="0">
                <a:latin typeface="Times New Roman"/>
                <a:ea typeface="Times New Roman"/>
              </a:rPr>
              <a:t>olan hastalarda cerrahi tedavinin yeri tartışmalıdır</a:t>
            </a:r>
            <a:r>
              <a:rPr lang="tr-TR" dirty="0">
                <a:latin typeface="Times New Roman"/>
                <a:ea typeface="Times New Roman"/>
              </a:rPr>
              <a:t>. </a:t>
            </a:r>
            <a:endParaRPr lang="tr-TR" dirty="0" smtClean="0">
              <a:latin typeface="Times New Roman"/>
              <a:ea typeface="Times New Roman"/>
            </a:endParaRP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 err="1" smtClean="0">
                <a:latin typeface="Times New Roman"/>
                <a:ea typeface="Times New Roman"/>
              </a:rPr>
              <a:t>İkiyüz</a:t>
            </a:r>
            <a:r>
              <a:rPr lang="tr-TR" dirty="0" smtClean="0">
                <a:latin typeface="Times New Roman"/>
                <a:ea typeface="Times New Roman"/>
              </a:rPr>
              <a:t> </a:t>
            </a:r>
            <a:r>
              <a:rPr lang="tr-TR" dirty="0">
                <a:latin typeface="Times New Roman"/>
                <a:ea typeface="Times New Roman"/>
              </a:rPr>
              <a:t>metre altında </a:t>
            </a:r>
            <a:r>
              <a:rPr lang="tr-TR" dirty="0" err="1">
                <a:latin typeface="Times New Roman"/>
                <a:ea typeface="Times New Roman"/>
              </a:rPr>
              <a:t>kladikasyosu</a:t>
            </a:r>
            <a:r>
              <a:rPr lang="tr-TR" dirty="0">
                <a:latin typeface="Times New Roman"/>
                <a:ea typeface="Times New Roman"/>
              </a:rPr>
              <a:t> olanlara </a:t>
            </a:r>
            <a:r>
              <a:rPr lang="tr-TR" dirty="0" err="1">
                <a:latin typeface="Times New Roman"/>
                <a:ea typeface="Times New Roman"/>
              </a:rPr>
              <a:t>revaskülerizasyona</a:t>
            </a:r>
            <a:r>
              <a:rPr lang="tr-TR" dirty="0">
                <a:latin typeface="Times New Roman"/>
                <a:ea typeface="Times New Roman"/>
              </a:rPr>
              <a:t> karar vermek için </a:t>
            </a:r>
            <a:r>
              <a:rPr lang="tr-TR" dirty="0" err="1">
                <a:latin typeface="Times New Roman"/>
                <a:ea typeface="Times New Roman"/>
              </a:rPr>
              <a:t>anjiografi</a:t>
            </a:r>
            <a:r>
              <a:rPr lang="tr-TR" dirty="0">
                <a:latin typeface="Times New Roman"/>
                <a:ea typeface="Times New Roman"/>
              </a:rPr>
              <a:t> yapılmalıdır. </a:t>
            </a:r>
            <a:endParaRPr lang="tr-TR" dirty="0" smtClean="0">
              <a:latin typeface="Times New Roman"/>
              <a:ea typeface="Times New Roman"/>
            </a:endParaRP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 smtClean="0">
                <a:latin typeface="Times New Roman"/>
                <a:ea typeface="Times New Roman"/>
              </a:rPr>
              <a:t>Tip </a:t>
            </a:r>
            <a:r>
              <a:rPr lang="tr-TR" dirty="0">
                <a:latin typeface="Times New Roman"/>
                <a:ea typeface="Times New Roman"/>
              </a:rPr>
              <a:t>A, tip B ve operasyon için yüksek risk taşıyan tip C lezyonlu hastalara </a:t>
            </a:r>
            <a:r>
              <a:rPr lang="tr-TR" b="1" dirty="0" err="1">
                <a:latin typeface="Times New Roman"/>
                <a:ea typeface="Times New Roman"/>
              </a:rPr>
              <a:t>endovasküler</a:t>
            </a:r>
            <a:r>
              <a:rPr lang="tr-TR" dirty="0">
                <a:latin typeface="Times New Roman"/>
                <a:ea typeface="Times New Roman"/>
              </a:rPr>
              <a:t> tedavi; riski düşük tip C ve tip D lezyonu olan hastalara ise </a:t>
            </a:r>
            <a:r>
              <a:rPr lang="tr-TR" b="1" dirty="0">
                <a:latin typeface="Times New Roman"/>
                <a:ea typeface="Times New Roman"/>
              </a:rPr>
              <a:t>cerrahi </a:t>
            </a:r>
            <a:r>
              <a:rPr lang="tr-TR" dirty="0">
                <a:latin typeface="Times New Roman"/>
                <a:ea typeface="Times New Roman"/>
              </a:rPr>
              <a:t>tedavi uygulanmalıdır. </a:t>
            </a:r>
            <a:endParaRPr lang="tr-TR" dirty="0" smtClean="0">
              <a:latin typeface="Times New Roman"/>
              <a:ea typeface="Times New Roman"/>
            </a:endParaRP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 smtClean="0">
                <a:latin typeface="Times New Roman"/>
                <a:ea typeface="Times New Roman"/>
              </a:rPr>
              <a:t>Diğer </a:t>
            </a:r>
            <a:r>
              <a:rPr lang="tr-TR" dirty="0" err="1">
                <a:latin typeface="Times New Roman"/>
                <a:ea typeface="Times New Roman"/>
              </a:rPr>
              <a:t>kladikasyosu</a:t>
            </a:r>
            <a:r>
              <a:rPr lang="tr-TR" dirty="0">
                <a:latin typeface="Times New Roman"/>
                <a:ea typeface="Times New Roman"/>
              </a:rPr>
              <a:t> olan hastalarda tavsiye edilen tedavi ise bir </a:t>
            </a:r>
            <a:r>
              <a:rPr lang="tr-TR" dirty="0" smtClean="0">
                <a:latin typeface="Times New Roman"/>
                <a:ea typeface="Times New Roman"/>
              </a:rPr>
              <a:t>süre konservatif </a:t>
            </a:r>
            <a:r>
              <a:rPr lang="tr-TR" dirty="0">
                <a:latin typeface="Times New Roman"/>
                <a:ea typeface="Times New Roman"/>
              </a:rPr>
              <a:t>izlemek şeklindedir (Risk faktörleriyle mücadele, egzersiz gibi).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292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352928" cy="1143000"/>
          </a:xfrm>
        </p:spPr>
        <p:txBody>
          <a:bodyPr>
            <a:normAutofit/>
          </a:bodyPr>
          <a:lstStyle/>
          <a:p>
            <a:r>
              <a:rPr lang="tr-TR" sz="3200" b="1" dirty="0" smtClean="0">
                <a:latin typeface="Times New Roman"/>
                <a:ea typeface="Times New Roman"/>
              </a:rPr>
              <a:t>AORTA-İLİAK </a:t>
            </a:r>
            <a:r>
              <a:rPr lang="tr-TR" sz="3200" b="1" dirty="0">
                <a:latin typeface="Times New Roman"/>
                <a:ea typeface="Times New Roman"/>
              </a:rPr>
              <a:t>TIKAYICI DAMAR HASTALIĞINDA CERRAHİ TEDAVİ</a:t>
            </a:r>
            <a:r>
              <a:rPr lang="tr-TR" sz="3200" dirty="0">
                <a:latin typeface="Times New Roman"/>
                <a:ea typeface="Times New Roman"/>
              </a:rPr>
              <a:t> 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800889"/>
            <a:ext cx="8507288" cy="5024536"/>
          </a:xfrm>
        </p:spPr>
        <p:txBody>
          <a:bodyPr>
            <a:normAutofit fontScale="92500" lnSpcReduction="10000"/>
          </a:bodyPr>
          <a:lstStyle/>
          <a:p>
            <a:r>
              <a:rPr lang="tr-TR" dirty="0" err="1" smtClean="0">
                <a:latin typeface="Times New Roman"/>
                <a:ea typeface="Times New Roman"/>
              </a:rPr>
              <a:t>Aortoiliak</a:t>
            </a:r>
            <a:r>
              <a:rPr lang="tr-TR" dirty="0" smtClean="0">
                <a:latin typeface="Times New Roman"/>
                <a:ea typeface="Times New Roman"/>
              </a:rPr>
              <a:t> bölge; </a:t>
            </a:r>
            <a:r>
              <a:rPr lang="tr-TR" dirty="0" err="1" smtClean="0">
                <a:latin typeface="Times New Roman"/>
                <a:ea typeface="Times New Roman"/>
              </a:rPr>
              <a:t>aterosklerotik</a:t>
            </a:r>
            <a:r>
              <a:rPr lang="tr-TR" dirty="0" smtClean="0">
                <a:latin typeface="Times New Roman"/>
                <a:ea typeface="Times New Roman"/>
              </a:rPr>
              <a:t> plakların sık ve erken yerleştiği yerdir.</a:t>
            </a:r>
          </a:p>
          <a:p>
            <a:r>
              <a:rPr lang="tr-TR" b="1" dirty="0" err="1" smtClean="0">
                <a:latin typeface="Times New Roman"/>
                <a:ea typeface="Times New Roman"/>
              </a:rPr>
              <a:t>Leriche</a:t>
            </a:r>
            <a:r>
              <a:rPr lang="tr-TR" b="1" dirty="0" smtClean="0">
                <a:latin typeface="Times New Roman"/>
                <a:ea typeface="Times New Roman"/>
              </a:rPr>
              <a:t> Sendromu: </a:t>
            </a:r>
            <a:r>
              <a:rPr lang="tr-TR" dirty="0" err="1" smtClean="0">
                <a:latin typeface="Times New Roman"/>
                <a:ea typeface="Times New Roman"/>
              </a:rPr>
              <a:t>Bilateral</a:t>
            </a:r>
            <a:r>
              <a:rPr lang="tr-TR" dirty="0" smtClean="0">
                <a:latin typeface="Times New Roman"/>
                <a:ea typeface="Times New Roman"/>
              </a:rPr>
              <a:t> </a:t>
            </a:r>
            <a:r>
              <a:rPr lang="tr-TR" dirty="0" err="1">
                <a:latin typeface="Times New Roman"/>
                <a:ea typeface="Times New Roman"/>
              </a:rPr>
              <a:t>intermittan</a:t>
            </a: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dirty="0" err="1">
                <a:latin typeface="Times New Roman"/>
                <a:ea typeface="Times New Roman"/>
              </a:rPr>
              <a:t>klodikasyo</a:t>
            </a:r>
            <a:r>
              <a:rPr lang="tr-TR" dirty="0">
                <a:latin typeface="Times New Roman"/>
                <a:ea typeface="Times New Roman"/>
              </a:rPr>
              <a:t>, </a:t>
            </a:r>
            <a:r>
              <a:rPr lang="tr-TR" dirty="0" err="1">
                <a:latin typeface="Times New Roman"/>
                <a:ea typeface="Times New Roman"/>
              </a:rPr>
              <a:t>femoral</a:t>
            </a:r>
            <a:r>
              <a:rPr lang="tr-TR" dirty="0">
                <a:latin typeface="Times New Roman"/>
                <a:ea typeface="Times New Roman"/>
              </a:rPr>
              <a:t> nabızların azalması veya kaybolması ve </a:t>
            </a:r>
            <a:r>
              <a:rPr lang="tr-TR" dirty="0" err="1">
                <a:latin typeface="Times New Roman"/>
                <a:ea typeface="Times New Roman"/>
              </a:rPr>
              <a:t>empotansla</a:t>
            </a:r>
            <a:r>
              <a:rPr lang="tr-TR" dirty="0">
                <a:latin typeface="Times New Roman"/>
                <a:ea typeface="Times New Roman"/>
              </a:rPr>
              <a:t> karakterli bir </a:t>
            </a:r>
            <a:r>
              <a:rPr lang="tr-TR" dirty="0" smtClean="0">
                <a:latin typeface="Times New Roman"/>
                <a:ea typeface="Times New Roman"/>
              </a:rPr>
              <a:t>sendromdur.</a:t>
            </a:r>
          </a:p>
          <a:p>
            <a:pPr marL="179705" indent="-179705" algn="just">
              <a:spcAft>
                <a:spcPts val="0"/>
              </a:spcAft>
            </a:pPr>
            <a:r>
              <a:rPr lang="tr-TR" dirty="0" smtClean="0">
                <a:latin typeface="Times New Roman"/>
                <a:ea typeface="Times New Roman"/>
              </a:rPr>
              <a:t>  </a:t>
            </a:r>
            <a:r>
              <a:rPr lang="tr-TR" b="1" dirty="0" err="1" smtClean="0">
                <a:latin typeface="Times New Roman"/>
                <a:ea typeface="Times New Roman"/>
              </a:rPr>
              <a:t>Kladikasyo</a:t>
            </a:r>
            <a:r>
              <a:rPr lang="tr-TR" b="1" dirty="0" smtClean="0">
                <a:latin typeface="Times New Roman"/>
                <a:ea typeface="Times New Roman"/>
              </a:rPr>
              <a:t> </a:t>
            </a:r>
            <a:r>
              <a:rPr lang="tr-TR" b="1" dirty="0" err="1">
                <a:latin typeface="Times New Roman"/>
                <a:ea typeface="Times New Roman"/>
              </a:rPr>
              <a:t>intermittant</a:t>
            </a:r>
            <a:r>
              <a:rPr lang="tr-TR" b="1" dirty="0">
                <a:latin typeface="Times New Roman"/>
                <a:ea typeface="Times New Roman"/>
              </a:rPr>
              <a:t>:</a:t>
            </a:r>
            <a:r>
              <a:rPr lang="tr-TR" dirty="0">
                <a:latin typeface="Times New Roman"/>
                <a:ea typeface="Times New Roman"/>
              </a:rPr>
              <a:t> Yüz metrenin altında ise </a:t>
            </a:r>
            <a:r>
              <a:rPr lang="tr-TR" dirty="0" smtClean="0">
                <a:latin typeface="Times New Roman"/>
                <a:ea typeface="Times New Roman"/>
              </a:rPr>
              <a:t>ciddi   </a:t>
            </a:r>
            <a:r>
              <a:rPr lang="tr-TR" dirty="0" err="1" smtClean="0">
                <a:latin typeface="Times New Roman"/>
                <a:ea typeface="Times New Roman"/>
              </a:rPr>
              <a:t>iskemi</a:t>
            </a:r>
            <a:r>
              <a:rPr lang="tr-TR" dirty="0" smtClean="0">
                <a:latin typeface="Times New Roman"/>
                <a:ea typeface="Times New Roman"/>
              </a:rPr>
              <a:t> </a:t>
            </a:r>
            <a:r>
              <a:rPr lang="tr-TR" dirty="0">
                <a:latin typeface="Times New Roman"/>
                <a:ea typeface="Times New Roman"/>
              </a:rPr>
              <a:t>vardır.</a:t>
            </a:r>
          </a:p>
          <a:p>
            <a:pPr marL="179705" indent="-179705" algn="just">
              <a:spcAft>
                <a:spcPts val="0"/>
              </a:spcAft>
            </a:pPr>
            <a:r>
              <a:rPr lang="tr-TR" b="1" dirty="0" smtClean="0">
                <a:latin typeface="Times New Roman"/>
                <a:ea typeface="Times New Roman"/>
              </a:rPr>
              <a:t>  </a:t>
            </a:r>
            <a:r>
              <a:rPr lang="tr-TR" b="1" dirty="0" err="1" smtClean="0">
                <a:latin typeface="Times New Roman"/>
                <a:ea typeface="Times New Roman"/>
              </a:rPr>
              <a:t>Empotans</a:t>
            </a:r>
            <a:r>
              <a:rPr lang="tr-TR" b="1" dirty="0" smtClean="0">
                <a:latin typeface="Times New Roman"/>
                <a:ea typeface="Times New Roman"/>
              </a:rPr>
              <a:t>: </a:t>
            </a:r>
            <a:r>
              <a:rPr lang="tr-TR" dirty="0" smtClean="0">
                <a:latin typeface="Times New Roman"/>
                <a:ea typeface="Times New Roman"/>
              </a:rPr>
              <a:t>Erkek </a:t>
            </a:r>
            <a:r>
              <a:rPr lang="tr-TR" dirty="0">
                <a:latin typeface="Times New Roman"/>
                <a:ea typeface="Times New Roman"/>
              </a:rPr>
              <a:t>hastaların %30-50’sinde görülür, </a:t>
            </a:r>
            <a:r>
              <a:rPr lang="tr-TR" dirty="0" err="1">
                <a:latin typeface="Times New Roman"/>
                <a:ea typeface="Times New Roman"/>
              </a:rPr>
              <a:t>genital</a:t>
            </a:r>
            <a:r>
              <a:rPr lang="tr-TR" dirty="0">
                <a:latin typeface="Times New Roman"/>
                <a:ea typeface="Times New Roman"/>
              </a:rPr>
              <a:t> organların kanlanmasını sağlayan </a:t>
            </a:r>
            <a:r>
              <a:rPr lang="tr-TR" dirty="0" err="1">
                <a:latin typeface="Times New Roman"/>
                <a:ea typeface="Times New Roman"/>
              </a:rPr>
              <a:t>internal</a:t>
            </a: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dirty="0" err="1">
                <a:latin typeface="Times New Roman"/>
                <a:ea typeface="Times New Roman"/>
              </a:rPr>
              <a:t>iliak</a:t>
            </a:r>
            <a:r>
              <a:rPr lang="tr-TR" dirty="0">
                <a:latin typeface="Times New Roman"/>
                <a:ea typeface="Times New Roman"/>
              </a:rPr>
              <a:t> arterin </a:t>
            </a:r>
            <a:r>
              <a:rPr lang="tr-TR" dirty="0" err="1">
                <a:latin typeface="Times New Roman"/>
                <a:ea typeface="Times New Roman"/>
              </a:rPr>
              <a:t>oklüzyonuna</a:t>
            </a:r>
            <a:r>
              <a:rPr lang="tr-TR" dirty="0">
                <a:latin typeface="Times New Roman"/>
                <a:ea typeface="Times New Roman"/>
              </a:rPr>
              <a:t> bağlıdır.</a:t>
            </a:r>
          </a:p>
          <a:p>
            <a:pPr marL="179705" indent="-179705" algn="just">
              <a:spcAft>
                <a:spcPts val="0"/>
              </a:spcAft>
            </a:pPr>
            <a:r>
              <a:rPr lang="tr-TR" b="1" dirty="0" smtClean="0">
                <a:latin typeface="Times New Roman"/>
                <a:ea typeface="Times New Roman"/>
              </a:rPr>
              <a:t>  İstirahat </a:t>
            </a:r>
            <a:r>
              <a:rPr lang="tr-TR" b="1" dirty="0">
                <a:latin typeface="Times New Roman"/>
                <a:ea typeface="Times New Roman"/>
              </a:rPr>
              <a:t>ağrısı:</a:t>
            </a:r>
            <a:r>
              <a:rPr lang="tr-TR" dirty="0">
                <a:latin typeface="Times New Roman"/>
                <a:ea typeface="Times New Roman"/>
              </a:rPr>
              <a:t> Kritik </a:t>
            </a:r>
            <a:r>
              <a:rPr lang="tr-TR" dirty="0" err="1">
                <a:latin typeface="Times New Roman"/>
                <a:ea typeface="Times New Roman"/>
              </a:rPr>
              <a:t>iskeminin</a:t>
            </a:r>
            <a:r>
              <a:rPr lang="tr-TR" dirty="0">
                <a:latin typeface="Times New Roman"/>
                <a:ea typeface="Times New Roman"/>
              </a:rPr>
              <a:t> göstergesidir.</a:t>
            </a:r>
          </a:p>
          <a:p>
            <a:pPr marL="179705" indent="-179705" algn="just">
              <a:spcAft>
                <a:spcPts val="0"/>
              </a:spcAft>
            </a:pPr>
            <a:r>
              <a:rPr lang="tr-TR" b="1" dirty="0" smtClean="0">
                <a:latin typeface="Times New Roman"/>
                <a:ea typeface="Times New Roman"/>
              </a:rPr>
              <a:t>  Doku </a:t>
            </a:r>
            <a:r>
              <a:rPr lang="tr-TR" b="1" dirty="0">
                <a:latin typeface="Times New Roman"/>
                <a:ea typeface="Times New Roman"/>
              </a:rPr>
              <a:t>kaybı ve nekroz</a:t>
            </a:r>
            <a:r>
              <a:rPr lang="tr-TR" dirty="0" smtClean="0">
                <a:latin typeface="Times New Roman"/>
                <a:ea typeface="Times New Roman"/>
              </a:rPr>
              <a:t>.</a:t>
            </a:r>
            <a:endParaRPr lang="tr-TR" dirty="0">
              <a:latin typeface="Times New Roman"/>
              <a:ea typeface="Times New Roman"/>
            </a:endParaRPr>
          </a:p>
          <a:p>
            <a:pPr marL="0" indent="0" algn="just">
              <a:spcAft>
                <a:spcPts val="600"/>
              </a:spcAft>
              <a:buNone/>
            </a:pPr>
            <a:r>
              <a:rPr lang="tr-TR" dirty="0" smtClean="0">
                <a:latin typeface="Times New Roman"/>
                <a:ea typeface="Times New Roman"/>
              </a:rPr>
              <a:t>    Klinik </a:t>
            </a:r>
            <a:r>
              <a:rPr lang="tr-TR" dirty="0">
                <a:latin typeface="Times New Roman"/>
                <a:ea typeface="Times New Roman"/>
              </a:rPr>
              <a:t>bulguları ile başvurabilirler.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0568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Leriche</a:t>
            </a:r>
            <a:r>
              <a:rPr lang="tr-TR" dirty="0"/>
              <a:t> Sendromu</a:t>
            </a:r>
            <a:endParaRPr lang="tr-TR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20656"/>
            <a:ext cx="4041775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08239"/>
            <a:ext cx="3767137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82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pPr algn="just">
              <a:spcAft>
                <a:spcPts val="0"/>
              </a:spcAft>
            </a:pPr>
            <a:r>
              <a:rPr lang="tr-TR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   </a:t>
            </a:r>
            <a:r>
              <a:rPr lang="tr-TR" sz="4000" b="1" dirty="0" smtClean="0">
                <a:latin typeface="Times New Roman"/>
                <a:ea typeface="Times New Roman"/>
              </a:rPr>
              <a:t>Cerrahi Yöntemler</a:t>
            </a:r>
            <a:endParaRPr lang="tr-TR" sz="4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2132856"/>
            <a:ext cx="8363272" cy="4104456"/>
          </a:xfrm>
        </p:spPr>
        <p:txBody>
          <a:bodyPr/>
          <a:lstStyle/>
          <a:p>
            <a:pPr algn="just">
              <a:spcAft>
                <a:spcPts val="0"/>
              </a:spcAft>
            </a:pPr>
            <a:r>
              <a:rPr lang="tr-TR" b="1" dirty="0" err="1">
                <a:solidFill>
                  <a:srgbClr val="000000"/>
                </a:solidFill>
                <a:latin typeface="Times New Roman"/>
                <a:ea typeface="Times New Roman"/>
              </a:rPr>
              <a:t>Aortobifemoral</a:t>
            </a:r>
            <a:r>
              <a:rPr lang="tr-TR" b="1" dirty="0">
                <a:solidFill>
                  <a:srgbClr val="000000"/>
                </a:solidFill>
                <a:latin typeface="Times New Roman"/>
                <a:ea typeface="Times New Roman"/>
              </a:rPr>
              <a:t> Bypass</a:t>
            </a:r>
            <a:endParaRPr lang="tr-TR" dirty="0">
              <a:latin typeface="Times New Roman"/>
              <a:ea typeface="Times New Roman"/>
            </a:endParaRPr>
          </a:p>
          <a:p>
            <a:r>
              <a:rPr lang="tr-TR" b="1" dirty="0" err="1" smtClean="0">
                <a:latin typeface="Times New Roman"/>
                <a:ea typeface="Times New Roman"/>
              </a:rPr>
              <a:t>İliofemoral</a:t>
            </a:r>
            <a:r>
              <a:rPr lang="tr-TR" b="1" dirty="0" smtClean="0">
                <a:latin typeface="Times New Roman"/>
                <a:ea typeface="Times New Roman"/>
              </a:rPr>
              <a:t> bypass </a:t>
            </a:r>
            <a:r>
              <a:rPr lang="tr-TR" dirty="0" smtClean="0">
                <a:latin typeface="Times New Roman"/>
                <a:ea typeface="Times New Roman"/>
              </a:rPr>
              <a:t>veya </a:t>
            </a:r>
            <a:r>
              <a:rPr lang="tr-TR" b="1" dirty="0" err="1">
                <a:latin typeface="Times New Roman"/>
                <a:ea typeface="Times New Roman"/>
              </a:rPr>
              <a:t>femoro-femoral</a:t>
            </a: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b="1" dirty="0" smtClean="0">
                <a:latin typeface="Times New Roman"/>
                <a:ea typeface="Times New Roman"/>
              </a:rPr>
              <a:t>bypass </a:t>
            </a:r>
          </a:p>
          <a:p>
            <a:r>
              <a:rPr lang="tr-TR" b="1" dirty="0" smtClean="0">
                <a:latin typeface="Times New Roman"/>
                <a:ea typeface="Times New Roman"/>
              </a:rPr>
              <a:t>Aorta- </a:t>
            </a:r>
            <a:r>
              <a:rPr lang="tr-TR" b="1" dirty="0" err="1" smtClean="0">
                <a:latin typeface="Times New Roman"/>
                <a:ea typeface="Times New Roman"/>
              </a:rPr>
              <a:t>iliak</a:t>
            </a:r>
            <a:r>
              <a:rPr lang="tr-TR" b="1" dirty="0" smtClean="0">
                <a:latin typeface="Times New Roman"/>
                <a:ea typeface="Times New Roman"/>
              </a:rPr>
              <a:t> veya aorta-</a:t>
            </a:r>
            <a:r>
              <a:rPr lang="tr-TR" b="1" dirty="0" err="1" smtClean="0">
                <a:latin typeface="Times New Roman"/>
                <a:ea typeface="Times New Roman"/>
              </a:rPr>
              <a:t>femoral</a:t>
            </a:r>
            <a:r>
              <a:rPr lang="tr-TR" b="1" dirty="0" smtClean="0">
                <a:latin typeface="Times New Roman"/>
                <a:ea typeface="Times New Roman"/>
              </a:rPr>
              <a:t> bypass</a:t>
            </a:r>
          </a:p>
          <a:p>
            <a:pPr algn="just">
              <a:spcAft>
                <a:spcPts val="0"/>
              </a:spcAft>
            </a:pPr>
            <a:r>
              <a:rPr lang="tr-TR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Ekstraanatomik</a:t>
            </a:r>
            <a:r>
              <a:rPr lang="tr-TR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Bypasslar: (</a:t>
            </a:r>
            <a:r>
              <a:rPr lang="tr-TR" dirty="0" err="1" smtClean="0">
                <a:latin typeface="Times New Roman"/>
                <a:ea typeface="Times New Roman"/>
              </a:rPr>
              <a:t>Aksillofemoral</a:t>
            </a:r>
            <a:r>
              <a:rPr lang="tr-TR" dirty="0">
                <a:latin typeface="Times New Roman"/>
                <a:ea typeface="Times New Roman"/>
              </a:rPr>
              <a:t>, </a:t>
            </a:r>
            <a:r>
              <a:rPr lang="tr-TR" dirty="0" err="1">
                <a:latin typeface="Times New Roman"/>
                <a:ea typeface="Times New Roman"/>
              </a:rPr>
              <a:t>Aksillobifemoral</a:t>
            </a:r>
            <a:r>
              <a:rPr lang="tr-TR" dirty="0">
                <a:latin typeface="Times New Roman"/>
                <a:ea typeface="Times New Roman"/>
              </a:rPr>
              <a:t>, </a:t>
            </a:r>
            <a:r>
              <a:rPr lang="tr-TR" dirty="0" err="1" smtClean="0">
                <a:latin typeface="Times New Roman"/>
                <a:ea typeface="Times New Roman"/>
              </a:rPr>
              <a:t>Femorafemoral</a:t>
            </a:r>
            <a:r>
              <a:rPr lang="tr-TR" dirty="0">
                <a:latin typeface="Times New Roman"/>
                <a:ea typeface="Times New Roman"/>
              </a:rPr>
              <a:t>)</a:t>
            </a:r>
            <a:r>
              <a:rPr lang="tr-TR" dirty="0" smtClean="0">
                <a:latin typeface="Times New Roman"/>
                <a:ea typeface="Times New Roman"/>
              </a:rPr>
              <a:t> </a:t>
            </a:r>
            <a:endParaRPr lang="tr-TR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tr-TR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Aortoiliak</a:t>
            </a:r>
            <a:r>
              <a:rPr lang="tr-TR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Endarterektomi</a:t>
            </a:r>
            <a:r>
              <a:rPr lang="tr-TR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8803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638944"/>
          </a:xfrm>
          <a:noFill/>
        </p:spPr>
        <p:txBody>
          <a:bodyPr/>
          <a:lstStyle/>
          <a:p>
            <a:pPr>
              <a:defRPr/>
            </a:pP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tr-TR" sz="2800" dirty="0" err="1" smtClean="0">
                <a:latin typeface="Times New Roman" pitchFamily="18" charset="0"/>
                <a:cs typeface="Times New Roman" pitchFamily="18" charset="0"/>
              </a:rPr>
              <a:t>Aorto-bifemoral</a:t>
            </a:r>
            <a:r>
              <a:rPr lang="tr-T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dirty="0" err="1" smtClean="0">
                <a:latin typeface="Times New Roman" pitchFamily="18" charset="0"/>
                <a:cs typeface="Times New Roman" pitchFamily="18" charset="0"/>
              </a:rPr>
              <a:t>by-pass</a:t>
            </a:r>
            <a:endParaRPr lang="tr-T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487405"/>
            <a:ext cx="6500202" cy="537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23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tr-TR" sz="36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</a:t>
            </a:r>
            <a:r>
              <a:rPr lang="tr-TR" sz="3600" b="1" dirty="0" smtClean="0">
                <a:latin typeface="Times New Roman"/>
                <a:ea typeface="Times New Roman"/>
              </a:rPr>
              <a:t>Cerrahi </a:t>
            </a:r>
            <a:r>
              <a:rPr lang="tr-TR" sz="3600" b="1" dirty="0">
                <a:latin typeface="Times New Roman"/>
                <a:ea typeface="Times New Roman"/>
              </a:rPr>
              <a:t>Tedavinin Komplikasyonları</a:t>
            </a: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lvl="0" indent="0" algn="just">
              <a:spcAft>
                <a:spcPts val="600"/>
              </a:spcAft>
              <a:buNone/>
            </a:pPr>
            <a:r>
              <a:rPr lang="tr-TR" sz="20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tr-TR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1-Erken Dönem:</a:t>
            </a:r>
            <a:endParaRPr lang="tr-TR" sz="3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0" lvl="0" indent="0" algn="just">
              <a:buNone/>
              <a:tabLst>
                <a:tab pos="228600" algn="l"/>
                <a:tab pos="449580" algn="l"/>
              </a:tabLst>
            </a:pPr>
            <a:r>
              <a:rPr lang="tr-TR" sz="3200" dirty="0">
                <a:solidFill>
                  <a:prstClr val="black"/>
                </a:solidFill>
                <a:latin typeface="Times New Roman"/>
                <a:ea typeface="Times New Roman"/>
              </a:rPr>
              <a:t>-Kanama, </a:t>
            </a:r>
          </a:p>
          <a:p>
            <a:pPr marL="0" lvl="0" indent="0" algn="just">
              <a:buNone/>
              <a:tabLst>
                <a:tab pos="228600" algn="l"/>
                <a:tab pos="449580" algn="l"/>
              </a:tabLst>
            </a:pPr>
            <a:r>
              <a:rPr lang="tr-TR" sz="3200" dirty="0">
                <a:solidFill>
                  <a:prstClr val="black"/>
                </a:solidFill>
                <a:latin typeface="Times New Roman"/>
                <a:ea typeface="Times New Roman"/>
              </a:rPr>
              <a:t>-</a:t>
            </a:r>
            <a:r>
              <a:rPr lang="tr-TR" sz="3200" dirty="0" err="1">
                <a:solidFill>
                  <a:prstClr val="black"/>
                </a:solidFill>
                <a:latin typeface="Times New Roman"/>
                <a:ea typeface="Times New Roman"/>
              </a:rPr>
              <a:t>Ekstremite</a:t>
            </a:r>
            <a:r>
              <a:rPr lang="tr-TR" sz="3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tr-TR" sz="3200" dirty="0" err="1">
                <a:solidFill>
                  <a:prstClr val="black"/>
                </a:solidFill>
                <a:latin typeface="Times New Roman"/>
                <a:ea typeface="Times New Roman"/>
              </a:rPr>
              <a:t>iskemisi</a:t>
            </a:r>
            <a:r>
              <a:rPr lang="tr-TR" sz="3200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</a:p>
          <a:p>
            <a:pPr marL="0" lvl="0" indent="0" algn="just">
              <a:buNone/>
              <a:tabLst>
                <a:tab pos="228600" algn="l"/>
                <a:tab pos="449580" algn="l"/>
              </a:tabLst>
            </a:pPr>
            <a:r>
              <a:rPr lang="tr-TR" sz="3200" dirty="0">
                <a:solidFill>
                  <a:prstClr val="black"/>
                </a:solidFill>
                <a:latin typeface="Times New Roman"/>
                <a:ea typeface="Times New Roman"/>
              </a:rPr>
              <a:t>-Böbrek yetmezliği, </a:t>
            </a:r>
          </a:p>
          <a:p>
            <a:pPr marL="0" lvl="0" indent="0" algn="just">
              <a:buNone/>
              <a:tabLst>
                <a:tab pos="228600" algn="l"/>
                <a:tab pos="449580" algn="l"/>
              </a:tabLst>
            </a:pPr>
            <a:r>
              <a:rPr lang="tr-TR" sz="3200" dirty="0">
                <a:solidFill>
                  <a:prstClr val="black"/>
                </a:solidFill>
                <a:latin typeface="Times New Roman"/>
                <a:ea typeface="Times New Roman"/>
              </a:rPr>
              <a:t>-Barsak </a:t>
            </a:r>
            <a:r>
              <a:rPr lang="tr-TR" sz="3200" dirty="0" err="1">
                <a:solidFill>
                  <a:prstClr val="black"/>
                </a:solidFill>
                <a:latin typeface="Times New Roman"/>
                <a:ea typeface="Times New Roman"/>
              </a:rPr>
              <a:t>iskemisi</a:t>
            </a:r>
            <a:r>
              <a:rPr lang="tr-TR" sz="3200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</a:p>
          <a:p>
            <a:pPr marL="0" lvl="0" indent="0" algn="just">
              <a:buNone/>
              <a:tabLst>
                <a:tab pos="228600" algn="l"/>
                <a:tab pos="449580" algn="l"/>
              </a:tabLst>
            </a:pPr>
            <a:r>
              <a:rPr lang="tr-TR" sz="3200" dirty="0">
                <a:solidFill>
                  <a:prstClr val="black"/>
                </a:solidFill>
                <a:latin typeface="Times New Roman"/>
                <a:ea typeface="Times New Roman"/>
              </a:rPr>
              <a:t>-</a:t>
            </a:r>
            <a:r>
              <a:rPr lang="tr-TR" sz="3200" dirty="0" err="1">
                <a:solidFill>
                  <a:prstClr val="black"/>
                </a:solidFill>
                <a:latin typeface="Times New Roman"/>
                <a:ea typeface="Times New Roman"/>
              </a:rPr>
              <a:t>Spinal</a:t>
            </a:r>
            <a:r>
              <a:rPr lang="tr-TR" sz="3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tr-TR" sz="3200" dirty="0" err="1">
                <a:solidFill>
                  <a:prstClr val="black"/>
                </a:solidFill>
                <a:latin typeface="Times New Roman"/>
                <a:ea typeface="Times New Roman"/>
              </a:rPr>
              <a:t>kord</a:t>
            </a:r>
            <a:r>
              <a:rPr lang="tr-TR" sz="3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tr-TR" sz="3200" dirty="0" err="1">
                <a:solidFill>
                  <a:prstClr val="black"/>
                </a:solidFill>
                <a:latin typeface="Times New Roman"/>
                <a:ea typeface="Times New Roman"/>
              </a:rPr>
              <a:t>iskemisi</a:t>
            </a:r>
            <a:r>
              <a:rPr lang="tr-TR" sz="3200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</a:p>
          <a:p>
            <a:pPr marL="0" lvl="0" indent="0" algn="just">
              <a:buNone/>
              <a:tabLst>
                <a:tab pos="228600" algn="l"/>
                <a:tab pos="449580" algn="l"/>
              </a:tabLst>
            </a:pPr>
            <a:r>
              <a:rPr lang="tr-TR" sz="3200" dirty="0">
                <a:solidFill>
                  <a:prstClr val="black"/>
                </a:solidFill>
                <a:latin typeface="Times New Roman"/>
                <a:ea typeface="Times New Roman"/>
              </a:rPr>
              <a:t>-</a:t>
            </a:r>
            <a:r>
              <a:rPr lang="tr-TR" sz="3200" dirty="0" err="1">
                <a:solidFill>
                  <a:prstClr val="black"/>
                </a:solidFill>
                <a:latin typeface="Times New Roman"/>
                <a:ea typeface="Times New Roman"/>
              </a:rPr>
              <a:t>Üreter</a:t>
            </a:r>
            <a:r>
              <a:rPr lang="tr-TR" sz="3200" dirty="0">
                <a:solidFill>
                  <a:prstClr val="black"/>
                </a:solidFill>
                <a:latin typeface="Times New Roman"/>
                <a:ea typeface="Times New Roman"/>
              </a:rPr>
              <a:t> yaralanması.</a:t>
            </a:r>
            <a:endParaRPr lang="tr-TR" sz="3200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lvl="0" indent="0" algn="just">
              <a:spcAft>
                <a:spcPts val="600"/>
              </a:spcAft>
              <a:buNone/>
            </a:pPr>
            <a:r>
              <a:rPr lang="tr-TR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2- Geç Dönem:</a:t>
            </a:r>
            <a:endParaRPr lang="tr-TR" sz="32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0" lvl="0" indent="0" algn="just">
              <a:buNone/>
              <a:tabLst>
                <a:tab pos="228600" algn="l"/>
                <a:tab pos="449580" algn="l"/>
              </a:tabLst>
            </a:pPr>
            <a:r>
              <a:rPr lang="tr-TR" sz="3200" dirty="0">
                <a:solidFill>
                  <a:prstClr val="black"/>
                </a:solidFill>
                <a:latin typeface="Times New Roman"/>
                <a:ea typeface="Times New Roman"/>
              </a:rPr>
              <a:t>-</a:t>
            </a:r>
            <a:r>
              <a:rPr lang="tr-TR" sz="3200" dirty="0" err="1">
                <a:solidFill>
                  <a:prstClr val="black"/>
                </a:solidFill>
                <a:latin typeface="Times New Roman"/>
                <a:ea typeface="Times New Roman"/>
              </a:rPr>
              <a:t>Greft</a:t>
            </a:r>
            <a:r>
              <a:rPr lang="tr-TR" sz="3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tr-TR" sz="3200" dirty="0" err="1">
                <a:solidFill>
                  <a:prstClr val="black"/>
                </a:solidFill>
                <a:latin typeface="Times New Roman"/>
                <a:ea typeface="Times New Roman"/>
              </a:rPr>
              <a:t>oklüzyonu</a:t>
            </a:r>
            <a:r>
              <a:rPr lang="tr-TR" sz="3200" dirty="0">
                <a:solidFill>
                  <a:prstClr val="black"/>
                </a:solidFill>
                <a:latin typeface="Times New Roman"/>
                <a:ea typeface="Times New Roman"/>
              </a:rPr>
              <a:t>,</a:t>
            </a:r>
          </a:p>
          <a:p>
            <a:pPr marL="0" lvl="0" indent="0" algn="just">
              <a:buNone/>
              <a:tabLst>
                <a:tab pos="228600" algn="l"/>
                <a:tab pos="449580" algn="l"/>
              </a:tabLst>
            </a:pPr>
            <a:r>
              <a:rPr lang="tr-TR" sz="3200" dirty="0">
                <a:solidFill>
                  <a:prstClr val="black"/>
                </a:solidFill>
                <a:latin typeface="Times New Roman"/>
                <a:ea typeface="Times New Roman"/>
              </a:rPr>
              <a:t>-Yalancı anevrizmalar, </a:t>
            </a:r>
          </a:p>
          <a:p>
            <a:pPr marL="0" lvl="0" indent="0" algn="just">
              <a:buNone/>
              <a:tabLst>
                <a:tab pos="228600" algn="l"/>
                <a:tab pos="449580" algn="l"/>
              </a:tabLst>
            </a:pPr>
            <a:r>
              <a:rPr lang="tr-TR" sz="3200" dirty="0">
                <a:solidFill>
                  <a:prstClr val="black"/>
                </a:solidFill>
                <a:latin typeface="Times New Roman"/>
                <a:ea typeface="Times New Roman"/>
              </a:rPr>
              <a:t>-Seksüel </a:t>
            </a:r>
            <a:r>
              <a:rPr lang="tr-TR" sz="3200" dirty="0" err="1">
                <a:solidFill>
                  <a:prstClr val="black"/>
                </a:solidFill>
                <a:latin typeface="Times New Roman"/>
                <a:ea typeface="Times New Roman"/>
              </a:rPr>
              <a:t>disfonksiyon</a:t>
            </a:r>
            <a:r>
              <a:rPr lang="tr-TR" sz="3200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</a:p>
          <a:p>
            <a:pPr marL="0" lvl="0" indent="0" algn="just">
              <a:buNone/>
              <a:tabLst>
                <a:tab pos="228600" algn="l"/>
                <a:tab pos="449580" algn="l"/>
              </a:tabLst>
            </a:pPr>
            <a:r>
              <a:rPr lang="tr-TR" sz="3200" dirty="0">
                <a:solidFill>
                  <a:prstClr val="black"/>
                </a:solidFill>
                <a:latin typeface="Times New Roman"/>
                <a:ea typeface="Times New Roman"/>
              </a:rPr>
              <a:t>-Enfeksiyon, </a:t>
            </a:r>
          </a:p>
          <a:p>
            <a:pPr marL="0" lvl="0" indent="0" algn="just">
              <a:buNone/>
              <a:tabLst>
                <a:tab pos="228600" algn="l"/>
                <a:tab pos="449580" algn="l"/>
              </a:tabLst>
            </a:pPr>
            <a:r>
              <a:rPr lang="tr-TR" sz="3200" dirty="0">
                <a:solidFill>
                  <a:prstClr val="black"/>
                </a:solidFill>
                <a:latin typeface="Times New Roman"/>
                <a:ea typeface="Times New Roman"/>
              </a:rPr>
              <a:t>-</a:t>
            </a:r>
            <a:r>
              <a:rPr lang="tr-TR" sz="3200" dirty="0" err="1">
                <a:solidFill>
                  <a:prstClr val="black"/>
                </a:solidFill>
                <a:latin typeface="Times New Roman"/>
                <a:ea typeface="Times New Roman"/>
              </a:rPr>
              <a:t>Aortoenterik</a:t>
            </a:r>
            <a:r>
              <a:rPr lang="tr-TR" sz="3200" dirty="0">
                <a:solidFill>
                  <a:prstClr val="black"/>
                </a:solidFill>
                <a:latin typeface="Times New Roman"/>
                <a:ea typeface="Times New Roman"/>
              </a:rPr>
              <a:t> fistül.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7475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259632" y="476672"/>
            <a:ext cx="6552728" cy="1143000"/>
          </a:xfrm>
        </p:spPr>
        <p:txBody>
          <a:bodyPr>
            <a:normAutofit/>
          </a:bodyPr>
          <a:lstStyle/>
          <a:p>
            <a:r>
              <a:rPr lang="tr-TR" sz="3200" b="1" dirty="0" smtClean="0">
                <a:latin typeface="Times New Roman"/>
                <a:ea typeface="Times New Roman"/>
              </a:rPr>
              <a:t>FEMORA-POPLİTEAL </a:t>
            </a:r>
            <a:r>
              <a:rPr lang="tr-TR" sz="3200" b="1" dirty="0">
                <a:latin typeface="Times New Roman"/>
                <a:ea typeface="Times New Roman"/>
              </a:rPr>
              <a:t>TIKAYICI </a:t>
            </a:r>
            <a:r>
              <a:rPr lang="tr-TR" sz="3200" b="1" dirty="0" smtClean="0">
                <a:latin typeface="Times New Roman"/>
                <a:ea typeface="Times New Roman"/>
              </a:rPr>
              <a:t>             HASTALIKTA </a:t>
            </a:r>
            <a:r>
              <a:rPr lang="tr-TR" sz="3200" b="1" dirty="0">
                <a:latin typeface="Times New Roman"/>
                <a:ea typeface="Times New Roman"/>
              </a:rPr>
              <a:t>CERRAHİ TEDAVİ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716832"/>
            <a:ext cx="8435280" cy="5141168"/>
          </a:xfrm>
        </p:spPr>
        <p:txBody>
          <a:bodyPr>
            <a:normAutofit fontScale="92500" lnSpcReduction="20000"/>
          </a:bodyPr>
          <a:lstStyle/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 err="1">
                <a:latin typeface="Times New Roman"/>
                <a:ea typeface="Times New Roman"/>
              </a:rPr>
              <a:t>Femoro-popliteal</a:t>
            </a: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dirty="0" err="1">
                <a:latin typeface="Times New Roman"/>
                <a:ea typeface="Times New Roman"/>
              </a:rPr>
              <a:t>arterivel</a:t>
            </a: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dirty="0" err="1">
                <a:latin typeface="Times New Roman"/>
                <a:ea typeface="Times New Roman"/>
              </a:rPr>
              <a:t>segment</a:t>
            </a:r>
            <a:r>
              <a:rPr lang="tr-TR" dirty="0">
                <a:latin typeface="Times New Roman"/>
                <a:ea typeface="Times New Roman"/>
              </a:rPr>
              <a:t>, </a:t>
            </a:r>
            <a:r>
              <a:rPr lang="tr-TR" dirty="0" err="1">
                <a:latin typeface="Times New Roman"/>
                <a:ea typeface="Times New Roman"/>
              </a:rPr>
              <a:t>aterosklerotik</a:t>
            </a:r>
            <a:r>
              <a:rPr lang="tr-TR" dirty="0">
                <a:latin typeface="Times New Roman"/>
                <a:ea typeface="Times New Roman"/>
              </a:rPr>
              <a:t> tıkayıcı </a:t>
            </a:r>
            <a:r>
              <a:rPr lang="tr-TR" dirty="0" err="1">
                <a:latin typeface="Times New Roman"/>
                <a:ea typeface="Times New Roman"/>
              </a:rPr>
              <a:t>lezvonların</a:t>
            </a:r>
            <a:r>
              <a:rPr lang="tr-TR" dirty="0">
                <a:latin typeface="Times New Roman"/>
                <a:ea typeface="Times New Roman"/>
              </a:rPr>
              <a:t> en çok yerleştiği bölgedir</a:t>
            </a:r>
            <a:r>
              <a:rPr lang="tr-TR" dirty="0" smtClean="0">
                <a:latin typeface="Times New Roman"/>
                <a:ea typeface="Times New Roman"/>
              </a:rPr>
              <a:t>.</a:t>
            </a: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 smtClean="0">
                <a:latin typeface="Times New Roman"/>
                <a:ea typeface="Times New Roman"/>
              </a:rPr>
              <a:t> </a:t>
            </a:r>
            <a:r>
              <a:rPr lang="tr-TR" dirty="0">
                <a:latin typeface="Times New Roman"/>
                <a:ea typeface="Times New Roman"/>
              </a:rPr>
              <a:t>Cerrahi </a:t>
            </a:r>
            <a:r>
              <a:rPr lang="tr-TR" dirty="0" err="1">
                <a:latin typeface="Times New Roman"/>
                <a:ea typeface="Times New Roman"/>
              </a:rPr>
              <a:t>rekonstruksiyon</a:t>
            </a:r>
            <a:r>
              <a:rPr lang="tr-TR" dirty="0">
                <a:latin typeface="Times New Roman"/>
                <a:ea typeface="Times New Roman"/>
              </a:rPr>
              <a:t> gerektiren hasta oranı % 25 civarındadır. </a:t>
            </a:r>
            <a:endParaRPr lang="tr-TR" dirty="0" smtClean="0">
              <a:latin typeface="Times New Roman"/>
              <a:ea typeface="Times New Roman"/>
            </a:endParaRP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 err="1" smtClean="0">
                <a:latin typeface="Times New Roman"/>
                <a:ea typeface="Times New Roman"/>
              </a:rPr>
              <a:t>İntermittant</a:t>
            </a:r>
            <a:r>
              <a:rPr lang="tr-TR" dirty="0" smtClean="0">
                <a:latin typeface="Times New Roman"/>
                <a:ea typeface="Times New Roman"/>
              </a:rPr>
              <a:t> </a:t>
            </a:r>
            <a:r>
              <a:rPr lang="tr-TR" dirty="0" err="1">
                <a:latin typeface="Times New Roman"/>
                <a:ea typeface="Times New Roman"/>
              </a:rPr>
              <a:t>kladikasyosu</a:t>
            </a:r>
            <a:r>
              <a:rPr lang="tr-TR" dirty="0">
                <a:latin typeface="Times New Roman"/>
                <a:ea typeface="Times New Roman"/>
              </a:rPr>
              <a:t> olan olgularda cerrahi tedavinin temel amacı fonksiyonel düzelme sağlamak ve yaşam kalitesini yükseltmektir. </a:t>
            </a:r>
            <a:endParaRPr lang="tr-TR" dirty="0" smtClean="0">
              <a:latin typeface="Times New Roman"/>
              <a:ea typeface="Times New Roman"/>
            </a:endParaRP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 smtClean="0">
                <a:latin typeface="Times New Roman"/>
                <a:ea typeface="Times New Roman"/>
              </a:rPr>
              <a:t>Kritik </a:t>
            </a:r>
            <a:r>
              <a:rPr lang="tr-TR" dirty="0">
                <a:latin typeface="Times New Roman"/>
                <a:ea typeface="Times New Roman"/>
              </a:rPr>
              <a:t>bacak </a:t>
            </a:r>
            <a:r>
              <a:rPr lang="tr-TR" dirty="0" err="1">
                <a:latin typeface="Times New Roman"/>
                <a:ea typeface="Times New Roman"/>
              </a:rPr>
              <a:t>iskemisi</a:t>
            </a:r>
            <a:r>
              <a:rPr lang="tr-TR" dirty="0">
                <a:latin typeface="Times New Roman"/>
                <a:ea typeface="Times New Roman"/>
              </a:rPr>
              <a:t> olan hasta grubunda ise amaç öncelikle </a:t>
            </a:r>
            <a:r>
              <a:rPr lang="tr-TR" dirty="0" err="1">
                <a:latin typeface="Times New Roman"/>
                <a:ea typeface="Times New Roman"/>
              </a:rPr>
              <a:t>ekstremiteyi</a:t>
            </a:r>
            <a:r>
              <a:rPr lang="tr-TR" dirty="0">
                <a:latin typeface="Times New Roman"/>
                <a:ea typeface="Times New Roman"/>
              </a:rPr>
              <a:t> kurtarmaktır. </a:t>
            </a:r>
            <a:endParaRPr lang="tr-TR" dirty="0" smtClean="0">
              <a:latin typeface="Times New Roman"/>
              <a:ea typeface="Times New Roman"/>
            </a:endParaRP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 smtClean="0">
                <a:latin typeface="Times New Roman"/>
                <a:ea typeface="Times New Roman"/>
              </a:rPr>
              <a:t>Bu </a:t>
            </a:r>
            <a:r>
              <a:rPr lang="tr-TR" dirty="0">
                <a:latin typeface="Times New Roman"/>
                <a:ea typeface="Times New Roman"/>
              </a:rPr>
              <a:t>hastalarda yandaş medikal sorunların izin verdiği ölçüde ilk seçenek cerrahi </a:t>
            </a:r>
            <a:r>
              <a:rPr lang="tr-TR" dirty="0" err="1">
                <a:latin typeface="Times New Roman"/>
                <a:ea typeface="Times New Roman"/>
              </a:rPr>
              <a:t>rekostrüksiyondur</a:t>
            </a:r>
            <a:r>
              <a:rPr lang="tr-TR" dirty="0">
                <a:latin typeface="Times New Roman"/>
                <a:ea typeface="Times New Roman"/>
              </a:rPr>
              <a:t>. </a:t>
            </a:r>
            <a:endParaRPr lang="tr-TR" dirty="0" smtClean="0">
              <a:latin typeface="Times New Roman"/>
              <a:ea typeface="Times New Roman"/>
            </a:endParaRP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 err="1" smtClean="0">
                <a:latin typeface="Times New Roman"/>
                <a:ea typeface="Times New Roman"/>
              </a:rPr>
              <a:t>Amputasyon</a:t>
            </a:r>
            <a:r>
              <a:rPr lang="tr-TR" dirty="0" smtClean="0">
                <a:latin typeface="Times New Roman"/>
                <a:ea typeface="Times New Roman"/>
              </a:rPr>
              <a:t> </a:t>
            </a:r>
            <a:r>
              <a:rPr lang="tr-TR" dirty="0">
                <a:latin typeface="Times New Roman"/>
                <a:ea typeface="Times New Roman"/>
              </a:rPr>
              <a:t>ise sadece rekonstrüksiyon şansı bulunmayan veya </a:t>
            </a:r>
            <a:r>
              <a:rPr lang="tr-TR" dirty="0" err="1">
                <a:latin typeface="Times New Roman"/>
                <a:ea typeface="Times New Roman"/>
              </a:rPr>
              <a:t>norolojik</a:t>
            </a: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dirty="0" err="1">
                <a:latin typeface="Times New Roman"/>
                <a:ea typeface="Times New Roman"/>
              </a:rPr>
              <a:t>defisitli</a:t>
            </a:r>
            <a:r>
              <a:rPr lang="tr-TR" dirty="0">
                <a:latin typeface="Times New Roman"/>
                <a:ea typeface="Times New Roman"/>
              </a:rPr>
              <a:t> yada yatalak hastalarda uygulanmalıdır. </a:t>
            </a:r>
            <a:r>
              <a:rPr lang="tr-TR" dirty="0" err="1">
                <a:latin typeface="Times New Roman"/>
                <a:ea typeface="Times New Roman"/>
              </a:rPr>
              <a:t>Amputasyon</a:t>
            </a:r>
            <a:r>
              <a:rPr lang="tr-TR" dirty="0">
                <a:latin typeface="Times New Roman"/>
                <a:ea typeface="Times New Roman"/>
              </a:rPr>
              <a:t> oranı </a:t>
            </a:r>
            <a:r>
              <a:rPr lang="tr-TR" dirty="0" smtClean="0">
                <a:latin typeface="Times New Roman"/>
                <a:ea typeface="Times New Roman"/>
              </a:rPr>
              <a:t>%</a:t>
            </a:r>
            <a:r>
              <a:rPr lang="tr-TR" dirty="0">
                <a:latin typeface="Times New Roman"/>
                <a:ea typeface="Times New Roman"/>
              </a:rPr>
              <a:t>4 dolayındadır.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250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980728"/>
            <a:ext cx="8435280" cy="5688632"/>
          </a:xfrm>
        </p:spPr>
        <p:txBody>
          <a:bodyPr>
            <a:normAutofit/>
          </a:bodyPr>
          <a:lstStyle/>
          <a:p>
            <a:r>
              <a:rPr lang="tr-TR" b="1" dirty="0" err="1">
                <a:latin typeface="Times New Roman"/>
                <a:ea typeface="Times New Roman"/>
              </a:rPr>
              <a:t>Femoro-popliteal</a:t>
            </a:r>
            <a:r>
              <a:rPr lang="tr-TR" b="1" dirty="0">
                <a:latin typeface="Times New Roman"/>
                <a:ea typeface="Times New Roman"/>
              </a:rPr>
              <a:t>	bypass </a:t>
            </a:r>
            <a:r>
              <a:rPr lang="tr-TR" b="1" dirty="0" err="1">
                <a:latin typeface="Times New Roman"/>
                <a:ea typeface="Times New Roman"/>
              </a:rPr>
              <a:t>greft</a:t>
            </a:r>
            <a:r>
              <a:rPr lang="tr-TR" dirty="0">
                <a:latin typeface="Times New Roman"/>
                <a:ea typeface="Times New Roman"/>
              </a:rPr>
              <a:t> ve </a:t>
            </a:r>
            <a:r>
              <a:rPr lang="tr-TR" b="1" dirty="0" err="1" smtClean="0">
                <a:latin typeface="Times New Roman"/>
                <a:ea typeface="Times New Roman"/>
              </a:rPr>
              <a:t>endarterektomi</a:t>
            </a:r>
            <a:r>
              <a:rPr lang="tr-TR" dirty="0" smtClean="0">
                <a:latin typeface="Times New Roman"/>
                <a:ea typeface="Times New Roman"/>
              </a:rPr>
              <a:t> klasik yöntemlerdir.</a:t>
            </a: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 err="1">
                <a:latin typeface="Times New Roman"/>
                <a:ea typeface="Times New Roman"/>
              </a:rPr>
              <a:t>Trombotik</a:t>
            </a:r>
            <a:r>
              <a:rPr lang="tr-TR" dirty="0">
                <a:latin typeface="Times New Roman"/>
                <a:ea typeface="Times New Roman"/>
              </a:rPr>
              <a:t> tıkanma, kanama, </a:t>
            </a:r>
            <a:r>
              <a:rPr lang="tr-TR" dirty="0" err="1">
                <a:latin typeface="Times New Roman"/>
                <a:ea typeface="Times New Roman"/>
              </a:rPr>
              <a:t>lenfore</a:t>
            </a:r>
            <a:r>
              <a:rPr lang="tr-TR" dirty="0">
                <a:latin typeface="Times New Roman"/>
                <a:ea typeface="Times New Roman"/>
              </a:rPr>
              <a:t>, ödem, enfeksiyon, </a:t>
            </a:r>
            <a:r>
              <a:rPr lang="tr-TR" dirty="0" err="1" smtClean="0">
                <a:latin typeface="Times New Roman"/>
                <a:ea typeface="Times New Roman"/>
              </a:rPr>
              <a:t>noropati</a:t>
            </a:r>
            <a:r>
              <a:rPr lang="tr-TR" dirty="0" smtClean="0">
                <a:latin typeface="Times New Roman"/>
                <a:ea typeface="Times New Roman"/>
              </a:rPr>
              <a:t> </a:t>
            </a:r>
            <a:r>
              <a:rPr lang="tr-TR" b="1" dirty="0">
                <a:latin typeface="Times New Roman"/>
                <a:ea typeface="Times New Roman"/>
              </a:rPr>
              <a:t>erken dönem</a:t>
            </a: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dirty="0" smtClean="0">
                <a:latin typeface="Times New Roman"/>
                <a:ea typeface="Times New Roman"/>
              </a:rPr>
              <a:t>komplikasyonlarıdır</a:t>
            </a:r>
            <a:r>
              <a:rPr lang="tr-TR" dirty="0">
                <a:latin typeface="Times New Roman"/>
                <a:ea typeface="Times New Roman"/>
              </a:rPr>
              <a:t>. </a:t>
            </a:r>
            <a:endParaRPr lang="tr-TR" dirty="0" smtClean="0">
              <a:latin typeface="Times New Roman"/>
              <a:ea typeface="Times New Roman"/>
            </a:endParaRP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 err="1" smtClean="0">
                <a:latin typeface="Times New Roman"/>
                <a:ea typeface="Times New Roman"/>
              </a:rPr>
              <a:t>Greft</a:t>
            </a:r>
            <a:r>
              <a:rPr lang="tr-TR" dirty="0" smtClean="0">
                <a:latin typeface="Times New Roman"/>
                <a:ea typeface="Times New Roman"/>
              </a:rPr>
              <a:t> </a:t>
            </a:r>
            <a:r>
              <a:rPr lang="tr-TR" dirty="0" err="1">
                <a:latin typeface="Times New Roman"/>
                <a:ea typeface="Times New Roman"/>
              </a:rPr>
              <a:t>trombozu</a:t>
            </a:r>
            <a:r>
              <a:rPr lang="tr-TR" dirty="0">
                <a:latin typeface="Times New Roman"/>
                <a:ea typeface="Times New Roman"/>
              </a:rPr>
              <a:t>, </a:t>
            </a:r>
            <a:r>
              <a:rPr lang="tr-TR" dirty="0" err="1">
                <a:latin typeface="Times New Roman"/>
                <a:ea typeface="Times New Roman"/>
              </a:rPr>
              <a:t>psodo</a:t>
            </a:r>
            <a:r>
              <a:rPr lang="tr-TR" dirty="0">
                <a:latin typeface="Times New Roman"/>
                <a:ea typeface="Times New Roman"/>
              </a:rPr>
              <a:t>-anevrizma, </a:t>
            </a:r>
            <a:r>
              <a:rPr lang="tr-TR" dirty="0" err="1">
                <a:latin typeface="Times New Roman"/>
                <a:ea typeface="Times New Roman"/>
              </a:rPr>
              <a:t>greft</a:t>
            </a:r>
            <a:r>
              <a:rPr lang="tr-TR" dirty="0">
                <a:latin typeface="Times New Roman"/>
                <a:ea typeface="Times New Roman"/>
              </a:rPr>
              <a:t> dejenerasyonu ve mevcut tıkayıcı </a:t>
            </a:r>
            <a:r>
              <a:rPr lang="tr-TR" dirty="0" err="1">
                <a:latin typeface="Times New Roman"/>
                <a:ea typeface="Times New Roman"/>
              </a:rPr>
              <a:t>arteriyel</a:t>
            </a:r>
            <a:r>
              <a:rPr lang="tr-TR" dirty="0">
                <a:latin typeface="Times New Roman"/>
                <a:ea typeface="Times New Roman"/>
              </a:rPr>
              <a:t> hastalığın </a:t>
            </a:r>
            <a:r>
              <a:rPr lang="tr-TR" dirty="0" smtClean="0">
                <a:latin typeface="Times New Roman"/>
                <a:ea typeface="Times New Roman"/>
              </a:rPr>
              <a:t>ilerlemesi </a:t>
            </a:r>
            <a:r>
              <a:rPr lang="tr-TR" b="1" dirty="0" smtClean="0">
                <a:latin typeface="Times New Roman"/>
                <a:ea typeface="Times New Roman"/>
              </a:rPr>
              <a:t>geç dönem </a:t>
            </a:r>
            <a:r>
              <a:rPr lang="tr-TR" dirty="0" smtClean="0">
                <a:latin typeface="Times New Roman"/>
                <a:ea typeface="Times New Roman"/>
              </a:rPr>
              <a:t>komplikasyonlarıdır.</a:t>
            </a:r>
          </a:p>
          <a:p>
            <a:pPr algn="just">
              <a:spcAft>
                <a:spcPts val="0"/>
              </a:spcAft>
            </a:pPr>
            <a:r>
              <a:rPr lang="tr-TR" dirty="0" err="1">
                <a:solidFill>
                  <a:srgbClr val="000000"/>
                </a:solidFill>
                <a:latin typeface="Times New Roman"/>
                <a:ea typeface="Times New Roman"/>
              </a:rPr>
              <a:t>Revaskülarizasyon</a:t>
            </a:r>
            <a:r>
              <a:rPr lang="tr-TR" dirty="0">
                <a:solidFill>
                  <a:srgbClr val="000000"/>
                </a:solidFill>
                <a:latin typeface="Times New Roman"/>
                <a:ea typeface="Times New Roman"/>
              </a:rPr>
              <a:t> sonrası </a:t>
            </a:r>
            <a:r>
              <a:rPr lang="tr-TR" dirty="0" err="1">
                <a:solidFill>
                  <a:srgbClr val="000000"/>
                </a:solidFill>
                <a:latin typeface="Times New Roman"/>
                <a:ea typeface="Times New Roman"/>
              </a:rPr>
              <a:t>Antiplatelet</a:t>
            </a:r>
            <a:r>
              <a:rPr lang="tr-TR" dirty="0">
                <a:solidFill>
                  <a:srgbClr val="000000"/>
                </a:solidFill>
                <a:latin typeface="Times New Roman"/>
                <a:ea typeface="Times New Roman"/>
              </a:rPr>
              <a:t> tedaviye </a:t>
            </a:r>
            <a:r>
              <a:rPr lang="tr-TR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tr-TR" dirty="0">
                <a:solidFill>
                  <a:srgbClr val="000000"/>
                </a:solidFill>
                <a:latin typeface="Times New Roman"/>
                <a:ea typeface="Times New Roman"/>
              </a:rPr>
              <a:t>başlanılmalıdır ve </a:t>
            </a:r>
            <a:r>
              <a:rPr lang="tr-TR" dirty="0" err="1" smtClean="0">
                <a:latin typeface="Times New Roman"/>
                <a:ea typeface="Times New Roman"/>
              </a:rPr>
              <a:t>endovasküler</a:t>
            </a:r>
            <a:r>
              <a:rPr lang="tr-TR" dirty="0" smtClean="0">
                <a:latin typeface="Times New Roman"/>
                <a:ea typeface="Times New Roman"/>
              </a:rPr>
              <a:t>/cerrahi </a:t>
            </a:r>
            <a:r>
              <a:rPr lang="tr-TR" dirty="0">
                <a:latin typeface="Times New Roman"/>
                <a:ea typeface="Times New Roman"/>
              </a:rPr>
              <a:t>girişimlerden sonra süresiz devam edilmelidir</a:t>
            </a:r>
            <a:r>
              <a:rPr lang="tr-TR" dirty="0" smtClean="0">
                <a:latin typeface="Times New Roman"/>
                <a:ea typeface="Times New Roman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tr-TR" dirty="0" smtClean="0">
                <a:latin typeface="Times New Roman"/>
                <a:ea typeface="Times New Roman"/>
              </a:rPr>
              <a:t> </a:t>
            </a:r>
            <a:r>
              <a:rPr lang="tr-TR" dirty="0" err="1" smtClean="0">
                <a:latin typeface="Times New Roman"/>
                <a:ea typeface="Times New Roman"/>
              </a:rPr>
              <a:t>Otojen</a:t>
            </a:r>
            <a:r>
              <a:rPr lang="tr-TR" dirty="0" smtClean="0">
                <a:latin typeface="Times New Roman"/>
                <a:ea typeface="Times New Roman"/>
              </a:rPr>
              <a:t> </a:t>
            </a:r>
            <a:r>
              <a:rPr lang="tr-TR" dirty="0" err="1">
                <a:latin typeface="Times New Roman"/>
                <a:ea typeface="Times New Roman"/>
              </a:rPr>
              <a:t>greft</a:t>
            </a:r>
            <a:r>
              <a:rPr lang="tr-TR" dirty="0">
                <a:latin typeface="Times New Roman"/>
                <a:ea typeface="Times New Roman"/>
              </a:rPr>
              <a:t> kullanılan diz altı bypasslarda </a:t>
            </a:r>
            <a:r>
              <a:rPr lang="tr-TR" dirty="0" err="1">
                <a:latin typeface="Times New Roman"/>
                <a:ea typeface="Times New Roman"/>
              </a:rPr>
              <a:t>warfarin</a:t>
            </a:r>
            <a:r>
              <a:rPr lang="tr-TR" dirty="0">
                <a:latin typeface="Times New Roman"/>
                <a:ea typeface="Times New Roman"/>
              </a:rPr>
              <a:t> kullanılabilir.</a:t>
            </a: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endParaRPr lang="tr-TR" dirty="0" smtClean="0">
              <a:latin typeface="Times New Roman"/>
              <a:ea typeface="Times New Roman"/>
            </a:endParaRP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8672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r>
              <a:rPr lang="tr-TR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                  </a:t>
            </a:r>
            <a:r>
              <a:rPr lang="tr-TR" b="1" dirty="0" smtClean="0">
                <a:latin typeface="Times New Roman"/>
                <a:ea typeface="Times New Roman"/>
                <a:cs typeface="+mn-cs"/>
              </a:rPr>
              <a:t>Etiyoloji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133350" algn="just">
              <a:spcAft>
                <a:spcPts val="600"/>
              </a:spcAft>
            </a:pPr>
            <a:r>
              <a:rPr lang="tr-TR" b="1" dirty="0">
                <a:latin typeface="Times New Roman"/>
                <a:ea typeface="Times New Roman"/>
              </a:rPr>
              <a:t>Kronik </a:t>
            </a:r>
            <a:r>
              <a:rPr lang="tr-TR" b="1" dirty="0" err="1">
                <a:latin typeface="Times New Roman"/>
                <a:ea typeface="Times New Roman"/>
              </a:rPr>
              <a:t>İskemiye</a:t>
            </a:r>
            <a:r>
              <a:rPr lang="tr-TR" b="1" dirty="0">
                <a:latin typeface="Times New Roman"/>
                <a:ea typeface="Times New Roman"/>
              </a:rPr>
              <a:t> Sebep Olan </a:t>
            </a:r>
            <a:r>
              <a:rPr lang="tr-TR" b="1" dirty="0" err="1">
                <a:latin typeface="Times New Roman"/>
                <a:ea typeface="Times New Roman"/>
              </a:rPr>
              <a:t>Periferik</a:t>
            </a:r>
            <a:r>
              <a:rPr lang="tr-TR" b="1" dirty="0">
                <a:latin typeface="Times New Roman"/>
                <a:ea typeface="Times New Roman"/>
              </a:rPr>
              <a:t> Arter </a:t>
            </a:r>
            <a:r>
              <a:rPr lang="tr-TR" b="1" dirty="0" smtClean="0">
                <a:latin typeface="Times New Roman"/>
                <a:ea typeface="Times New Roman"/>
              </a:rPr>
              <a:t>Hastalıkları</a:t>
            </a:r>
            <a:endParaRPr lang="tr-TR" dirty="0">
              <a:latin typeface="Times New Roman"/>
              <a:ea typeface="Times New Roman"/>
            </a:endParaRPr>
          </a:p>
          <a:p>
            <a:pPr marL="228600" indent="-228600" algn="just">
              <a:spcAft>
                <a:spcPts val="0"/>
              </a:spcAft>
              <a:tabLst>
                <a:tab pos="228600" algn="l"/>
                <a:tab pos="449580" algn="l"/>
              </a:tabLst>
            </a:pPr>
            <a:r>
              <a:rPr lang="tr-TR" dirty="0">
                <a:latin typeface="Times New Roman"/>
                <a:ea typeface="Times New Roman"/>
              </a:rPr>
              <a:t>      -</a:t>
            </a:r>
            <a:r>
              <a:rPr lang="tr-TR" dirty="0" err="1">
                <a:latin typeface="Times New Roman"/>
                <a:ea typeface="Times New Roman"/>
              </a:rPr>
              <a:t>Ateroskleroz</a:t>
            </a:r>
            <a:endParaRPr lang="tr-TR" dirty="0">
              <a:latin typeface="Times New Roman"/>
              <a:ea typeface="Times New Roman"/>
            </a:endParaRPr>
          </a:p>
          <a:p>
            <a:pPr marL="228600" indent="-228600" algn="just">
              <a:spcAft>
                <a:spcPts val="0"/>
              </a:spcAft>
              <a:tabLst>
                <a:tab pos="228600" algn="l"/>
                <a:tab pos="449580" algn="l"/>
              </a:tabLst>
            </a:pPr>
            <a:r>
              <a:rPr lang="tr-TR" dirty="0">
                <a:latin typeface="Times New Roman"/>
                <a:ea typeface="Times New Roman"/>
              </a:rPr>
              <a:t>      -</a:t>
            </a:r>
            <a:r>
              <a:rPr lang="tr-TR" dirty="0" err="1">
                <a:latin typeface="Times New Roman"/>
                <a:ea typeface="Times New Roman"/>
              </a:rPr>
              <a:t>Buerger</a:t>
            </a:r>
            <a:r>
              <a:rPr lang="tr-TR" dirty="0">
                <a:latin typeface="Times New Roman"/>
                <a:ea typeface="Times New Roman"/>
              </a:rPr>
              <a:t> hastalığı</a:t>
            </a:r>
          </a:p>
          <a:p>
            <a:pPr marL="228600" indent="-228600" algn="just">
              <a:spcAft>
                <a:spcPts val="0"/>
              </a:spcAft>
              <a:tabLst>
                <a:tab pos="228600" algn="l"/>
                <a:tab pos="449580" algn="l"/>
              </a:tabLst>
            </a:pPr>
            <a:r>
              <a:rPr lang="tr-TR" dirty="0">
                <a:latin typeface="Times New Roman"/>
                <a:ea typeface="Times New Roman"/>
              </a:rPr>
              <a:t>      -Arteritler ( </a:t>
            </a:r>
            <a:r>
              <a:rPr lang="tr-TR" dirty="0" err="1">
                <a:latin typeface="Times New Roman"/>
                <a:ea typeface="Times New Roman"/>
              </a:rPr>
              <a:t>Takayasu</a:t>
            </a:r>
            <a:r>
              <a:rPr lang="tr-TR" dirty="0">
                <a:latin typeface="Times New Roman"/>
                <a:ea typeface="Times New Roman"/>
              </a:rPr>
              <a:t> Arteriti, </a:t>
            </a:r>
            <a:r>
              <a:rPr lang="tr-TR" dirty="0" err="1">
                <a:latin typeface="Times New Roman"/>
                <a:ea typeface="Times New Roman"/>
              </a:rPr>
              <a:t>Giant</a:t>
            </a:r>
            <a:r>
              <a:rPr lang="tr-TR" dirty="0">
                <a:latin typeface="Times New Roman"/>
                <a:ea typeface="Times New Roman"/>
              </a:rPr>
              <a:t> Cell)</a:t>
            </a:r>
          </a:p>
          <a:p>
            <a:pPr marL="228600" indent="-228600" algn="just">
              <a:spcAft>
                <a:spcPts val="0"/>
              </a:spcAft>
              <a:tabLst>
                <a:tab pos="228600" algn="l"/>
                <a:tab pos="449580" algn="l"/>
              </a:tabLst>
            </a:pPr>
            <a:r>
              <a:rPr lang="tr-TR" dirty="0">
                <a:latin typeface="Times New Roman"/>
                <a:ea typeface="Times New Roman"/>
              </a:rPr>
              <a:t>      -</a:t>
            </a:r>
            <a:r>
              <a:rPr lang="tr-TR" dirty="0" err="1">
                <a:latin typeface="Times New Roman"/>
                <a:ea typeface="Times New Roman"/>
              </a:rPr>
              <a:t>Konnektif</a:t>
            </a:r>
            <a:r>
              <a:rPr lang="tr-TR" dirty="0">
                <a:latin typeface="Times New Roman"/>
                <a:ea typeface="Times New Roman"/>
              </a:rPr>
              <a:t> doku hastalıkları</a:t>
            </a:r>
          </a:p>
          <a:p>
            <a:pPr marL="228600" indent="-228600" algn="just">
              <a:spcAft>
                <a:spcPts val="0"/>
              </a:spcAft>
              <a:tabLst>
                <a:tab pos="228600" algn="l"/>
                <a:tab pos="449580" algn="l"/>
              </a:tabLst>
            </a:pPr>
            <a:r>
              <a:rPr lang="tr-TR" dirty="0">
                <a:latin typeface="Times New Roman"/>
                <a:ea typeface="Times New Roman"/>
              </a:rPr>
              <a:t>      -Anevrizmalar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5333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Başlık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143000"/>
          </a:xfrm>
        </p:spPr>
        <p:txBody>
          <a:bodyPr>
            <a:normAutofit/>
          </a:bodyPr>
          <a:lstStyle/>
          <a:p>
            <a:r>
              <a:rPr lang="tr-TR" sz="28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tr-TR" sz="2800" dirty="0" err="1" smtClean="0">
                <a:latin typeface="Times New Roman" pitchFamily="18" charset="0"/>
                <a:cs typeface="Times New Roman" pitchFamily="18" charset="0"/>
              </a:rPr>
              <a:t>Proksimal</a:t>
            </a:r>
            <a:r>
              <a:rPr lang="tr-T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dirty="0" err="1">
                <a:latin typeface="Times New Roman" pitchFamily="18" charset="0"/>
                <a:cs typeface="Times New Roman" pitchFamily="18" charset="0"/>
              </a:rPr>
              <a:t>anastomoz</a:t>
            </a:r>
            <a:r>
              <a:rPr lang="tr-TR" sz="2800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tr-TR" sz="2800" dirty="0" err="1" smtClean="0">
                <a:latin typeface="Times New Roman" pitchFamily="18" charset="0"/>
                <a:cs typeface="Times New Roman" pitchFamily="18" charset="0"/>
              </a:rPr>
              <a:t>Distal</a:t>
            </a:r>
            <a:r>
              <a:rPr lang="tr-TR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800" dirty="0" err="1" smtClean="0">
                <a:latin typeface="Times New Roman" pitchFamily="18" charset="0"/>
                <a:cs typeface="Times New Roman" pitchFamily="18" charset="0"/>
              </a:rPr>
              <a:t>anastomoz</a:t>
            </a:r>
            <a:endParaRPr lang="tr-TR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2209800"/>
            <a:ext cx="3744416" cy="4114800"/>
          </a:xfrm>
          <a:noFill/>
        </p:spPr>
      </p:pic>
      <p:sp>
        <p:nvSpPr>
          <p:cNvPr id="48132" name="4 Metin kutusu"/>
          <p:cNvSpPr txBox="1">
            <a:spLocks noChangeArrowheads="1"/>
          </p:cNvSpPr>
          <p:nvPr/>
        </p:nvSpPr>
        <p:spPr bwMode="auto">
          <a:xfrm>
            <a:off x="5181600" y="3352800"/>
            <a:ext cx="358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tr-TR">
              <a:solidFill>
                <a:prstClr val="black"/>
              </a:solidFill>
            </a:endParaRPr>
          </a:p>
        </p:txBody>
      </p:sp>
      <p:pic>
        <p:nvPicPr>
          <p:cNvPr id="4813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09800"/>
            <a:ext cx="3657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39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latin typeface="Times New Roman"/>
                <a:ea typeface="Times New Roman"/>
              </a:rPr>
              <a:t>THROMBOANGİTİS OBLİTERANS (TAO) /     BUERGER HASTALIĞI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990433"/>
            <a:ext cx="8507288" cy="4853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smtClean="0">
                <a:latin typeface="Times New Roman"/>
                <a:ea typeface="Times New Roman"/>
              </a:rPr>
              <a:t>Tanım: Sigara </a:t>
            </a:r>
            <a:r>
              <a:rPr lang="tr-TR" b="1" dirty="0">
                <a:latin typeface="Times New Roman"/>
                <a:ea typeface="Times New Roman"/>
              </a:rPr>
              <a:t>içen genç </a:t>
            </a:r>
            <a:r>
              <a:rPr lang="tr-TR" b="1" dirty="0" smtClean="0">
                <a:latin typeface="Times New Roman"/>
                <a:ea typeface="Times New Roman"/>
              </a:rPr>
              <a:t>erkeklerde, küçük </a:t>
            </a:r>
            <a:r>
              <a:rPr lang="tr-TR" b="1" dirty="0">
                <a:latin typeface="Times New Roman"/>
                <a:ea typeface="Times New Roman"/>
              </a:rPr>
              <a:t>ve orta boy arterleri etkileyen, başlıca alt ve üst </a:t>
            </a:r>
            <a:r>
              <a:rPr lang="tr-TR" b="1" dirty="0" err="1">
                <a:latin typeface="Times New Roman"/>
                <a:ea typeface="Times New Roman"/>
              </a:rPr>
              <a:t>ekstremite</a:t>
            </a:r>
            <a:r>
              <a:rPr lang="tr-TR" b="1" dirty="0">
                <a:latin typeface="Times New Roman"/>
                <a:ea typeface="Times New Roman"/>
              </a:rPr>
              <a:t> </a:t>
            </a:r>
            <a:r>
              <a:rPr lang="tr-TR" b="1" dirty="0" err="1">
                <a:latin typeface="Times New Roman"/>
                <a:ea typeface="Times New Roman"/>
              </a:rPr>
              <a:t>distal</a:t>
            </a:r>
            <a:r>
              <a:rPr lang="tr-TR" b="1" dirty="0">
                <a:latin typeface="Times New Roman"/>
                <a:ea typeface="Times New Roman"/>
              </a:rPr>
              <a:t> damarlarında gözlenen, </a:t>
            </a:r>
            <a:r>
              <a:rPr lang="tr-TR" b="1" dirty="0" err="1" smtClean="0">
                <a:latin typeface="Times New Roman"/>
                <a:ea typeface="Times New Roman"/>
              </a:rPr>
              <a:t>non-aterosklerotik</a:t>
            </a:r>
            <a:r>
              <a:rPr lang="tr-TR" b="1" dirty="0" smtClean="0">
                <a:latin typeface="Times New Roman"/>
                <a:ea typeface="Times New Roman"/>
              </a:rPr>
              <a:t> </a:t>
            </a:r>
            <a:r>
              <a:rPr lang="tr-TR" b="1" dirty="0" err="1">
                <a:latin typeface="Times New Roman"/>
                <a:ea typeface="Times New Roman"/>
              </a:rPr>
              <a:t>enflamatuar</a:t>
            </a:r>
            <a:r>
              <a:rPr lang="tr-TR" b="1" dirty="0">
                <a:latin typeface="Times New Roman"/>
                <a:ea typeface="Times New Roman"/>
              </a:rPr>
              <a:t> bir hastalık olup, arter lezyonları, gezici </a:t>
            </a:r>
            <a:r>
              <a:rPr lang="tr-TR" b="1" dirty="0" err="1">
                <a:latin typeface="Times New Roman"/>
                <a:ea typeface="Times New Roman"/>
              </a:rPr>
              <a:t>yüzeyel</a:t>
            </a:r>
            <a:r>
              <a:rPr lang="tr-TR" b="1" dirty="0">
                <a:latin typeface="Times New Roman"/>
                <a:ea typeface="Times New Roman"/>
              </a:rPr>
              <a:t> </a:t>
            </a:r>
            <a:r>
              <a:rPr lang="tr-TR" b="1" dirty="0" err="1">
                <a:latin typeface="Times New Roman"/>
                <a:ea typeface="Times New Roman"/>
              </a:rPr>
              <a:t>thromboflebit</a:t>
            </a:r>
            <a:r>
              <a:rPr lang="tr-TR" b="1" dirty="0">
                <a:latin typeface="Times New Roman"/>
                <a:ea typeface="Times New Roman"/>
              </a:rPr>
              <a:t> atakları ile beraber </a:t>
            </a:r>
            <a:r>
              <a:rPr lang="tr-TR" b="1" dirty="0" smtClean="0">
                <a:latin typeface="Times New Roman"/>
                <a:ea typeface="Times New Roman"/>
              </a:rPr>
              <a:t>seyreder.</a:t>
            </a:r>
          </a:p>
          <a:p>
            <a:pPr>
              <a:buFontTx/>
              <a:buChar char="-"/>
            </a:pPr>
            <a:r>
              <a:rPr lang="tr-TR" dirty="0" smtClean="0">
                <a:latin typeface="Times New Roman"/>
                <a:ea typeface="Times New Roman"/>
              </a:rPr>
              <a:t>Etiyolojisi tam olarak bilinmemekle birlikte, bakteriyel </a:t>
            </a:r>
            <a:r>
              <a:rPr lang="tr-TR" dirty="0">
                <a:latin typeface="Times New Roman"/>
                <a:ea typeface="Times New Roman"/>
              </a:rPr>
              <a:t>enfeksiyon, kan elementlerindeki değişimler, </a:t>
            </a:r>
            <a:r>
              <a:rPr lang="tr-TR" dirty="0" err="1">
                <a:latin typeface="Times New Roman"/>
                <a:ea typeface="Times New Roman"/>
              </a:rPr>
              <a:t>allerji</a:t>
            </a:r>
            <a:r>
              <a:rPr lang="tr-TR" dirty="0">
                <a:latin typeface="Times New Roman"/>
                <a:ea typeface="Times New Roman"/>
              </a:rPr>
              <a:t>, </a:t>
            </a:r>
            <a:r>
              <a:rPr lang="tr-TR" dirty="0" err="1">
                <a:latin typeface="Times New Roman"/>
                <a:ea typeface="Times New Roman"/>
              </a:rPr>
              <a:t>otoimmünite</a:t>
            </a:r>
            <a:r>
              <a:rPr lang="tr-TR" dirty="0">
                <a:latin typeface="Times New Roman"/>
                <a:ea typeface="Times New Roman"/>
              </a:rPr>
              <a:t> ve anormal hormon düzeyleri neden olarak </a:t>
            </a:r>
            <a:r>
              <a:rPr lang="tr-TR" dirty="0" smtClean="0">
                <a:latin typeface="Times New Roman"/>
                <a:ea typeface="Times New Roman"/>
              </a:rPr>
              <a:t>gösterilmektedir. </a:t>
            </a:r>
          </a:p>
          <a:p>
            <a:pPr>
              <a:buFontTx/>
              <a:buChar char="-"/>
            </a:pPr>
            <a:r>
              <a:rPr lang="tr-TR" dirty="0" smtClean="0">
                <a:latin typeface="Times New Roman"/>
                <a:ea typeface="Times New Roman"/>
              </a:rPr>
              <a:t>En </a:t>
            </a:r>
            <a:r>
              <a:rPr lang="tr-TR" dirty="0">
                <a:latin typeface="Times New Roman"/>
                <a:ea typeface="Times New Roman"/>
              </a:rPr>
              <a:t>somut nedenin </a:t>
            </a:r>
            <a:r>
              <a:rPr lang="tr-TR" b="1" dirty="0">
                <a:latin typeface="Times New Roman"/>
                <a:ea typeface="Times New Roman"/>
              </a:rPr>
              <a:t>“tütüne aşırı duyarlılık veya </a:t>
            </a:r>
            <a:r>
              <a:rPr lang="tr-TR" b="1" dirty="0" err="1">
                <a:latin typeface="Times New Roman"/>
                <a:ea typeface="Times New Roman"/>
              </a:rPr>
              <a:t>allerji</a:t>
            </a:r>
            <a:r>
              <a:rPr lang="tr-TR" b="1" dirty="0">
                <a:latin typeface="Times New Roman"/>
                <a:ea typeface="Times New Roman"/>
              </a:rPr>
              <a:t>”</a:t>
            </a: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dirty="0" smtClean="0">
                <a:latin typeface="Times New Roman"/>
                <a:ea typeface="Times New Roman"/>
              </a:rPr>
              <a:t>olduğu düşünülmektedir.</a:t>
            </a:r>
          </a:p>
          <a:p>
            <a:pPr marL="0" indent="0">
              <a:buNone/>
            </a:pPr>
            <a:endParaRPr lang="tr-TR" dirty="0" smtClean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1170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  <a:tabLst>
                <a:tab pos="571500" algn="l"/>
                <a:tab pos="1102360" algn="l"/>
                <a:tab pos="1778635" algn="l"/>
                <a:tab pos="2565400" algn="l"/>
              </a:tabLst>
            </a:pPr>
            <a:r>
              <a:rPr lang="tr-TR" sz="2200" b="1" dirty="0" smtClean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tr-TR" sz="2200" b="1" dirty="0" smtClean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</a:br>
            <a:r>
              <a:rPr lang="tr-TR" sz="2200" b="1" dirty="0" smtClean="0">
                <a:solidFill>
                  <a:srgbClr val="000000"/>
                </a:solidFill>
                <a:latin typeface="Times New Roman"/>
                <a:ea typeface="Times New Roman"/>
                <a:cs typeface="+mn-cs"/>
              </a:rPr>
              <a:t>                             </a:t>
            </a:r>
            <a:r>
              <a:rPr lang="tr-TR" sz="3600" b="1" dirty="0" smtClean="0">
                <a:latin typeface="Times New Roman"/>
                <a:ea typeface="Times New Roman"/>
                <a:cs typeface="+mn-cs"/>
              </a:rPr>
              <a:t>FİZYOPATOLOJİ</a:t>
            </a:r>
            <a:r>
              <a:rPr lang="tr-TR" sz="3600" dirty="0">
                <a:latin typeface="Times New Roman"/>
                <a:ea typeface="Times New Roman"/>
                <a:cs typeface="+mn-cs"/>
              </a:rPr>
              <a:t/>
            </a:r>
            <a:br>
              <a:rPr lang="tr-TR" sz="3600" dirty="0">
                <a:latin typeface="Times New Roman"/>
                <a:ea typeface="Times New Roman"/>
                <a:cs typeface="+mn-cs"/>
              </a:rPr>
            </a:b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069160"/>
          </a:xfrm>
        </p:spPr>
        <p:txBody>
          <a:bodyPr>
            <a:normAutofit fontScale="92500" lnSpcReduction="10000"/>
          </a:bodyPr>
          <a:lstStyle/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 smtClean="0">
                <a:latin typeface="Times New Roman"/>
                <a:ea typeface="Times New Roman"/>
              </a:rPr>
              <a:t> </a:t>
            </a:r>
            <a:r>
              <a:rPr lang="tr-TR" dirty="0" err="1" smtClean="0">
                <a:latin typeface="Times New Roman"/>
                <a:ea typeface="Times New Roman"/>
              </a:rPr>
              <a:t>Burger</a:t>
            </a:r>
            <a:r>
              <a:rPr lang="tr-TR" dirty="0" smtClean="0">
                <a:latin typeface="Times New Roman"/>
                <a:ea typeface="Times New Roman"/>
              </a:rPr>
              <a:t> </a:t>
            </a:r>
            <a:r>
              <a:rPr lang="tr-TR" dirty="0">
                <a:latin typeface="Times New Roman"/>
                <a:ea typeface="Times New Roman"/>
              </a:rPr>
              <a:t>hastalığının </a:t>
            </a:r>
            <a:r>
              <a:rPr lang="tr-TR" dirty="0" err="1">
                <a:latin typeface="Times New Roman"/>
                <a:ea typeface="Times New Roman"/>
              </a:rPr>
              <a:t>fizyopatolojisi</a:t>
            </a:r>
            <a:r>
              <a:rPr lang="tr-TR" dirty="0">
                <a:latin typeface="Times New Roman"/>
                <a:ea typeface="Times New Roman"/>
              </a:rPr>
              <a:t>, </a:t>
            </a:r>
            <a:r>
              <a:rPr lang="tr-TR" dirty="0" err="1">
                <a:latin typeface="Times New Roman"/>
                <a:ea typeface="Times New Roman"/>
              </a:rPr>
              <a:t>histopatolojik</a:t>
            </a:r>
            <a:r>
              <a:rPr lang="tr-TR" dirty="0">
                <a:latin typeface="Times New Roman"/>
                <a:ea typeface="Times New Roman"/>
              </a:rPr>
              <a:t> olarak gösterilen üç aşamadan oluşur. </a:t>
            </a:r>
            <a:r>
              <a:rPr lang="tr-TR" dirty="0" err="1">
                <a:latin typeface="Times New Roman"/>
                <a:ea typeface="Times New Roman"/>
              </a:rPr>
              <a:t>İntima</a:t>
            </a:r>
            <a:r>
              <a:rPr lang="tr-TR" dirty="0">
                <a:latin typeface="Times New Roman"/>
                <a:ea typeface="Times New Roman"/>
              </a:rPr>
              <a:t>, </a:t>
            </a:r>
            <a:r>
              <a:rPr lang="tr-TR" dirty="0" err="1">
                <a:latin typeface="Times New Roman"/>
                <a:ea typeface="Times New Roman"/>
              </a:rPr>
              <a:t>media</a:t>
            </a:r>
            <a:r>
              <a:rPr lang="tr-TR" dirty="0">
                <a:latin typeface="Times New Roman"/>
                <a:ea typeface="Times New Roman"/>
              </a:rPr>
              <a:t> ve </a:t>
            </a:r>
            <a:r>
              <a:rPr lang="tr-TR" dirty="0" err="1">
                <a:latin typeface="Times New Roman"/>
                <a:ea typeface="Times New Roman"/>
              </a:rPr>
              <a:t>adventisia’daki</a:t>
            </a:r>
            <a:r>
              <a:rPr lang="tr-TR" dirty="0">
                <a:latin typeface="Times New Roman"/>
                <a:ea typeface="Times New Roman"/>
              </a:rPr>
              <a:t> hücre </a:t>
            </a:r>
            <a:r>
              <a:rPr lang="tr-TR" dirty="0" err="1">
                <a:latin typeface="Times New Roman"/>
                <a:ea typeface="Times New Roman"/>
              </a:rPr>
              <a:t>infiltrasyonunu</a:t>
            </a:r>
            <a:r>
              <a:rPr lang="tr-TR" dirty="0">
                <a:latin typeface="Times New Roman"/>
                <a:ea typeface="Times New Roman"/>
              </a:rPr>
              <a:t> takiben oluşan </a:t>
            </a:r>
            <a:r>
              <a:rPr lang="tr-TR" dirty="0" err="1">
                <a:latin typeface="Times New Roman"/>
                <a:ea typeface="Times New Roman"/>
              </a:rPr>
              <a:t>trombüs</a:t>
            </a:r>
            <a:r>
              <a:rPr lang="tr-TR" dirty="0">
                <a:latin typeface="Times New Roman"/>
                <a:ea typeface="Times New Roman"/>
              </a:rPr>
              <a:t> daha sonra organize ve </a:t>
            </a:r>
            <a:r>
              <a:rPr lang="tr-TR" dirty="0" err="1">
                <a:latin typeface="Times New Roman"/>
                <a:ea typeface="Times New Roman"/>
              </a:rPr>
              <a:t>rekanalize</a:t>
            </a:r>
            <a:r>
              <a:rPr lang="tr-TR" dirty="0">
                <a:latin typeface="Times New Roman"/>
                <a:ea typeface="Times New Roman"/>
              </a:rPr>
              <a:t> olmakta, hücre </a:t>
            </a:r>
            <a:r>
              <a:rPr lang="tr-TR" dirty="0" err="1">
                <a:latin typeface="Times New Roman"/>
                <a:ea typeface="Times New Roman"/>
              </a:rPr>
              <a:t>enflamasyonu</a:t>
            </a:r>
            <a:r>
              <a:rPr lang="tr-TR" dirty="0">
                <a:latin typeface="Times New Roman"/>
                <a:ea typeface="Times New Roman"/>
              </a:rPr>
              <a:t> ilerlemekte, sonuçta arter duvarının  katlarına yayılan </a:t>
            </a:r>
            <a:r>
              <a:rPr lang="tr-TR" dirty="0" err="1">
                <a:latin typeface="Times New Roman"/>
                <a:ea typeface="Times New Roman"/>
              </a:rPr>
              <a:t>tromboangitis</a:t>
            </a:r>
            <a:r>
              <a:rPr lang="tr-TR" dirty="0">
                <a:latin typeface="Times New Roman"/>
                <a:ea typeface="Times New Roman"/>
              </a:rPr>
              <a:t> oluşmaktadır.</a:t>
            </a:r>
          </a:p>
          <a:p>
            <a:pPr algn="just">
              <a:spcAft>
                <a:spcPts val="600"/>
              </a:spcAft>
            </a:pPr>
            <a:r>
              <a:rPr lang="tr-TR" b="1" dirty="0" err="1">
                <a:latin typeface="Times New Roman"/>
                <a:ea typeface="Times New Roman"/>
              </a:rPr>
              <a:t>TAO’ın</a:t>
            </a:r>
            <a:r>
              <a:rPr lang="tr-TR" b="1" dirty="0">
                <a:latin typeface="Times New Roman"/>
                <a:ea typeface="Times New Roman"/>
              </a:rPr>
              <a:t> </a:t>
            </a:r>
            <a:r>
              <a:rPr lang="tr-TR" b="1" dirty="0" err="1">
                <a:latin typeface="Times New Roman"/>
                <a:ea typeface="Times New Roman"/>
              </a:rPr>
              <a:t>histopatolojik</a:t>
            </a:r>
            <a:r>
              <a:rPr lang="tr-TR" b="1" dirty="0">
                <a:latin typeface="Times New Roman"/>
                <a:ea typeface="Times New Roman"/>
              </a:rPr>
              <a:t> aşamaları:</a:t>
            </a:r>
            <a:endParaRPr lang="tr-TR" dirty="0">
              <a:latin typeface="Times New Roman"/>
              <a:ea typeface="Times New Roman"/>
            </a:endParaRPr>
          </a:p>
          <a:p>
            <a:pPr algn="just">
              <a:spcAft>
                <a:spcPts val="600"/>
              </a:spcAft>
            </a:pPr>
            <a:r>
              <a:rPr lang="tr-TR" dirty="0" err="1">
                <a:latin typeface="Times New Roman"/>
                <a:ea typeface="Times New Roman"/>
              </a:rPr>
              <a:t>I.Aşama</a:t>
            </a:r>
            <a:r>
              <a:rPr lang="tr-TR" dirty="0">
                <a:latin typeface="Times New Roman"/>
                <a:ea typeface="Times New Roman"/>
              </a:rPr>
              <a:t>: Damar duvarında akut hücre </a:t>
            </a:r>
            <a:r>
              <a:rPr lang="tr-TR" dirty="0" err="1">
                <a:latin typeface="Times New Roman"/>
                <a:ea typeface="Times New Roman"/>
              </a:rPr>
              <a:t>infiltrasyonu</a:t>
            </a:r>
            <a:r>
              <a:rPr lang="tr-TR" dirty="0">
                <a:latin typeface="Times New Roman"/>
                <a:ea typeface="Times New Roman"/>
              </a:rPr>
              <a:t>, </a:t>
            </a:r>
            <a:r>
              <a:rPr lang="tr-TR" dirty="0" err="1">
                <a:latin typeface="Times New Roman"/>
                <a:ea typeface="Times New Roman"/>
              </a:rPr>
              <a:t>effüzyon</a:t>
            </a:r>
            <a:r>
              <a:rPr lang="tr-TR" dirty="0">
                <a:latin typeface="Times New Roman"/>
                <a:ea typeface="Times New Roman"/>
              </a:rPr>
              <a:t> ve dev hücrelerin belirmesi, </a:t>
            </a:r>
            <a:r>
              <a:rPr lang="tr-TR" dirty="0" err="1">
                <a:latin typeface="Times New Roman"/>
                <a:ea typeface="Times New Roman"/>
              </a:rPr>
              <a:t>trombüs</a:t>
            </a:r>
            <a:r>
              <a:rPr lang="tr-TR" dirty="0">
                <a:latin typeface="Times New Roman"/>
                <a:ea typeface="Times New Roman"/>
              </a:rPr>
              <a:t> oluşumu.</a:t>
            </a:r>
          </a:p>
          <a:p>
            <a:pPr algn="just">
              <a:spcAft>
                <a:spcPts val="600"/>
              </a:spcAft>
            </a:pPr>
            <a:r>
              <a:rPr lang="tr-TR" dirty="0">
                <a:latin typeface="Times New Roman"/>
                <a:ea typeface="Times New Roman"/>
              </a:rPr>
              <a:t>2.Aşama: Akut </a:t>
            </a:r>
            <a:r>
              <a:rPr lang="tr-TR" dirty="0" err="1">
                <a:latin typeface="Times New Roman"/>
                <a:ea typeface="Times New Roman"/>
              </a:rPr>
              <a:t>enflamasyon</a:t>
            </a:r>
            <a:r>
              <a:rPr lang="tr-TR" dirty="0">
                <a:latin typeface="Times New Roman"/>
                <a:ea typeface="Times New Roman"/>
              </a:rPr>
              <a:t> tablosunun ortadan kalkması ve organize </a:t>
            </a:r>
            <a:r>
              <a:rPr lang="tr-TR" dirty="0" err="1">
                <a:latin typeface="Times New Roman"/>
                <a:ea typeface="Times New Roman"/>
              </a:rPr>
              <a:t>trombüs</a:t>
            </a:r>
            <a:r>
              <a:rPr lang="tr-TR" dirty="0">
                <a:latin typeface="Times New Roman"/>
                <a:ea typeface="Times New Roman"/>
              </a:rPr>
              <a:t> oluşumu.</a:t>
            </a:r>
          </a:p>
          <a:p>
            <a:pPr algn="just">
              <a:spcAft>
                <a:spcPts val="600"/>
              </a:spcAft>
            </a:pPr>
            <a:r>
              <a:rPr lang="tr-TR" dirty="0">
                <a:latin typeface="Times New Roman"/>
                <a:ea typeface="Times New Roman"/>
              </a:rPr>
              <a:t>3.Aşama: </a:t>
            </a:r>
            <a:r>
              <a:rPr lang="tr-TR" dirty="0" err="1">
                <a:latin typeface="Times New Roman"/>
                <a:ea typeface="Times New Roman"/>
              </a:rPr>
              <a:t>Intima</a:t>
            </a:r>
            <a:r>
              <a:rPr lang="tr-TR" dirty="0">
                <a:latin typeface="Times New Roman"/>
                <a:ea typeface="Times New Roman"/>
              </a:rPr>
              <a:t> tabakasında </a:t>
            </a:r>
            <a:r>
              <a:rPr lang="tr-TR" dirty="0" err="1">
                <a:latin typeface="Times New Roman"/>
                <a:ea typeface="Times New Roman"/>
              </a:rPr>
              <a:t>hiperplazi</a:t>
            </a:r>
            <a:r>
              <a:rPr lang="tr-TR" dirty="0">
                <a:latin typeface="Times New Roman"/>
                <a:ea typeface="Times New Roman"/>
              </a:rPr>
              <a:t>, arter duvarı ve etrafında bağ dokusu artışı.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2483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15949"/>
            <a:ext cx="8229600" cy="58018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-18720"/>
            <a:ext cx="6984776" cy="687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22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tr-TR" sz="4400" dirty="0" smtClean="0">
                <a:latin typeface="Times New Roman" pitchFamily="18" charset="0"/>
                <a:cs typeface="Times New Roman" pitchFamily="18" charset="0"/>
              </a:rPr>
              <a:t>Tanı Kriterleri</a:t>
            </a:r>
            <a:endParaRPr lang="tr-TR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988840"/>
            <a:ext cx="8579296" cy="4637112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tr-TR" b="1" dirty="0">
                <a:solidFill>
                  <a:srgbClr val="000000"/>
                </a:solidFill>
                <a:latin typeface="Times New Roman"/>
                <a:ea typeface="Times New Roman"/>
              </a:rPr>
              <a:t>A-Klinik kriterler</a:t>
            </a:r>
            <a:endParaRPr lang="tr-TR" dirty="0">
              <a:latin typeface="Times New Roman"/>
              <a:ea typeface="Times New Roman"/>
            </a:endParaRPr>
          </a:p>
          <a:p>
            <a:pPr algn="just">
              <a:spcAft>
                <a:spcPts val="600"/>
              </a:spcAft>
            </a:pPr>
            <a:r>
              <a:rPr lang="tr-TR" dirty="0">
                <a:latin typeface="Times New Roman"/>
                <a:ea typeface="Times New Roman"/>
              </a:rPr>
              <a:t>1-Ciddi sigara </a:t>
            </a:r>
            <a:r>
              <a:rPr lang="tr-TR" dirty="0" err="1">
                <a:latin typeface="Times New Roman"/>
                <a:ea typeface="Times New Roman"/>
              </a:rPr>
              <a:t>anamnezi</a:t>
            </a:r>
            <a:endParaRPr lang="tr-TR" dirty="0">
              <a:latin typeface="Times New Roman"/>
              <a:ea typeface="Times New Roman"/>
            </a:endParaRPr>
          </a:p>
          <a:p>
            <a:pPr algn="just">
              <a:spcAft>
                <a:spcPts val="600"/>
              </a:spcAft>
            </a:pPr>
            <a:r>
              <a:rPr lang="tr-TR" dirty="0">
                <a:latin typeface="Times New Roman"/>
                <a:ea typeface="Times New Roman"/>
              </a:rPr>
              <a:t>2-Hastalığın akut döneminde tutulan </a:t>
            </a:r>
            <a:r>
              <a:rPr lang="tr-TR" dirty="0" err="1">
                <a:latin typeface="Times New Roman"/>
                <a:ea typeface="Times New Roman"/>
              </a:rPr>
              <a:t>ekstremitede</a:t>
            </a:r>
            <a:r>
              <a:rPr lang="tr-TR" dirty="0">
                <a:latin typeface="Times New Roman"/>
                <a:ea typeface="Times New Roman"/>
              </a:rPr>
              <a:t> sıcak ödemli görünüm.</a:t>
            </a:r>
          </a:p>
          <a:p>
            <a:pPr algn="just">
              <a:spcAft>
                <a:spcPts val="600"/>
              </a:spcAft>
            </a:pPr>
            <a:r>
              <a:rPr lang="tr-TR" dirty="0">
                <a:latin typeface="Times New Roman"/>
                <a:ea typeface="Times New Roman"/>
              </a:rPr>
              <a:t>3-Altta yatan patoloji ile bağdaşmayacak düzeyde, uzun süredir devam eden oyucu tarzda ağrı.</a:t>
            </a:r>
          </a:p>
          <a:p>
            <a:pPr algn="just">
              <a:spcAft>
                <a:spcPts val="600"/>
              </a:spcAft>
            </a:pPr>
            <a:r>
              <a:rPr lang="tr-TR" dirty="0">
                <a:latin typeface="Times New Roman"/>
                <a:ea typeface="Times New Roman"/>
              </a:rPr>
              <a:t>4-Yüzeyel/ derin </a:t>
            </a:r>
            <a:r>
              <a:rPr lang="tr-TR" dirty="0" err="1">
                <a:latin typeface="Times New Roman"/>
                <a:ea typeface="Times New Roman"/>
              </a:rPr>
              <a:t>tromboflebit</a:t>
            </a:r>
            <a:r>
              <a:rPr lang="tr-TR" dirty="0">
                <a:latin typeface="Times New Roman"/>
                <a:ea typeface="Times New Roman"/>
              </a:rPr>
              <a:t>, his kusuru ve/ veya </a:t>
            </a:r>
            <a:r>
              <a:rPr lang="tr-TR" dirty="0" err="1">
                <a:latin typeface="Times New Roman"/>
                <a:ea typeface="Times New Roman"/>
              </a:rPr>
              <a:t>reynoud</a:t>
            </a:r>
            <a:r>
              <a:rPr lang="tr-TR" dirty="0">
                <a:latin typeface="Times New Roman"/>
                <a:ea typeface="Times New Roman"/>
              </a:rPr>
              <a:t> fenomeni.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4830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tr-T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tr-TR" sz="4400" dirty="0" smtClean="0">
                <a:latin typeface="Times New Roman" pitchFamily="18" charset="0"/>
                <a:cs typeface="Times New Roman" pitchFamily="18" charset="0"/>
              </a:rPr>
              <a:t>Tanı </a:t>
            </a:r>
            <a:r>
              <a:rPr lang="tr-TR" sz="4400" dirty="0">
                <a:latin typeface="Times New Roman" pitchFamily="18" charset="0"/>
                <a:cs typeface="Times New Roman" pitchFamily="18" charset="0"/>
              </a:rPr>
              <a:t>Kriterleri</a:t>
            </a:r>
            <a:endParaRPr lang="tr-TR" sz="44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5141168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  <a:tabLst>
                <a:tab pos="5715000" algn="l"/>
              </a:tabLst>
            </a:pPr>
            <a:r>
              <a:rPr lang="tr-TR" b="1" dirty="0">
                <a:solidFill>
                  <a:srgbClr val="000000"/>
                </a:solidFill>
                <a:latin typeface="Times New Roman"/>
                <a:ea typeface="Times New Roman"/>
              </a:rPr>
              <a:t>B-</a:t>
            </a:r>
            <a:r>
              <a:rPr lang="tr-TR" b="1" dirty="0" err="1">
                <a:solidFill>
                  <a:srgbClr val="000000"/>
                </a:solidFill>
                <a:latin typeface="Times New Roman"/>
                <a:ea typeface="Times New Roman"/>
              </a:rPr>
              <a:t>Anjiografik</a:t>
            </a:r>
            <a:r>
              <a:rPr lang="tr-TR" b="1" dirty="0">
                <a:solidFill>
                  <a:srgbClr val="000000"/>
                </a:solidFill>
                <a:latin typeface="Times New Roman"/>
                <a:ea typeface="Times New Roman"/>
              </a:rPr>
              <a:t> Kriterler:</a:t>
            </a:r>
            <a:endParaRPr lang="tr-TR" dirty="0">
              <a:latin typeface="Times New Roman"/>
              <a:ea typeface="Times New Roman"/>
            </a:endParaRPr>
          </a:p>
          <a:p>
            <a:pPr algn="just">
              <a:spcAft>
                <a:spcPts val="600"/>
              </a:spcAft>
            </a:pPr>
            <a:r>
              <a:rPr lang="tr-TR" dirty="0">
                <a:latin typeface="Times New Roman"/>
                <a:ea typeface="Times New Roman"/>
              </a:rPr>
              <a:t>5) </a:t>
            </a:r>
            <a:r>
              <a:rPr lang="tr-TR" dirty="0" err="1">
                <a:latin typeface="Times New Roman"/>
                <a:ea typeface="Times New Roman"/>
              </a:rPr>
              <a:t>Perivasküler</a:t>
            </a: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dirty="0" err="1">
                <a:latin typeface="Times New Roman"/>
                <a:ea typeface="Times New Roman"/>
              </a:rPr>
              <a:t>fibrozis</a:t>
            </a:r>
            <a:r>
              <a:rPr lang="tr-TR" dirty="0">
                <a:latin typeface="Times New Roman"/>
                <a:ea typeface="Times New Roman"/>
              </a:rPr>
              <a:t> görüntüleri ile damarda </a:t>
            </a:r>
            <a:r>
              <a:rPr lang="tr-TR" dirty="0" err="1">
                <a:latin typeface="Times New Roman"/>
                <a:ea typeface="Times New Roman"/>
              </a:rPr>
              <a:t>rekanalizasyon</a:t>
            </a:r>
            <a:r>
              <a:rPr lang="tr-TR" dirty="0">
                <a:latin typeface="Times New Roman"/>
                <a:ea typeface="Times New Roman"/>
              </a:rPr>
              <a:t>	ve	damar cidarında </a:t>
            </a:r>
            <a:r>
              <a:rPr lang="tr-TR" dirty="0" err="1">
                <a:latin typeface="Times New Roman"/>
                <a:ea typeface="Times New Roman"/>
              </a:rPr>
              <a:t>vaskülarizasyonu</a:t>
            </a:r>
            <a:r>
              <a:rPr lang="tr-TR" dirty="0">
                <a:latin typeface="Times New Roman"/>
                <a:ea typeface="Times New Roman"/>
              </a:rPr>
              <a:t> düşündüren </a:t>
            </a:r>
            <a:r>
              <a:rPr lang="tr-TR" dirty="0" err="1">
                <a:latin typeface="Times New Roman"/>
                <a:ea typeface="Times New Roman"/>
              </a:rPr>
              <a:t>kollateral</a:t>
            </a:r>
            <a:r>
              <a:rPr lang="tr-TR" dirty="0">
                <a:latin typeface="Times New Roman"/>
                <a:ea typeface="Times New Roman"/>
              </a:rPr>
              <a:t> gelişimi	(tirbuşon, ağaç kökü, örümcek ayağı filum terminale manzarası),</a:t>
            </a:r>
          </a:p>
          <a:p>
            <a:pPr algn="just">
              <a:spcAft>
                <a:spcPts val="600"/>
              </a:spcAft>
            </a:pPr>
            <a:r>
              <a:rPr lang="tr-TR" dirty="0">
                <a:latin typeface="Times New Roman"/>
                <a:ea typeface="Times New Roman"/>
              </a:rPr>
              <a:t>6) </a:t>
            </a:r>
            <a:r>
              <a:rPr lang="tr-TR" dirty="0" err="1">
                <a:latin typeface="Times New Roman"/>
                <a:ea typeface="Times New Roman"/>
              </a:rPr>
              <a:t>Ust</a:t>
            </a:r>
            <a:r>
              <a:rPr lang="tr-TR" dirty="0">
                <a:latin typeface="Times New Roman"/>
                <a:ea typeface="Times New Roman"/>
              </a:rPr>
              <a:t> ve alt </a:t>
            </a:r>
            <a:r>
              <a:rPr lang="tr-TR" dirty="0" err="1">
                <a:latin typeface="Times New Roman"/>
                <a:ea typeface="Times New Roman"/>
              </a:rPr>
              <a:t>ekstremite</a:t>
            </a:r>
            <a:r>
              <a:rPr lang="tr-TR" dirty="0">
                <a:latin typeface="Times New Roman"/>
                <a:ea typeface="Times New Roman"/>
              </a:rPr>
              <a:t> tutulumu (</a:t>
            </a:r>
            <a:r>
              <a:rPr lang="tr-TR" dirty="0" err="1">
                <a:latin typeface="Times New Roman"/>
                <a:ea typeface="Times New Roman"/>
              </a:rPr>
              <a:t>Allen</a:t>
            </a:r>
            <a:r>
              <a:rPr lang="tr-TR" dirty="0">
                <a:latin typeface="Times New Roman"/>
                <a:ea typeface="Times New Roman"/>
              </a:rPr>
              <a:t> testi ile de üst </a:t>
            </a:r>
            <a:r>
              <a:rPr lang="tr-TR" dirty="0" err="1">
                <a:latin typeface="Times New Roman"/>
                <a:ea typeface="Times New Roman"/>
              </a:rPr>
              <a:t>ekstremite</a:t>
            </a:r>
            <a:r>
              <a:rPr lang="tr-TR" dirty="0">
                <a:latin typeface="Times New Roman"/>
                <a:ea typeface="Times New Roman"/>
              </a:rPr>
              <a:t> tutulumu araştırılabilir),</a:t>
            </a:r>
          </a:p>
          <a:p>
            <a:pPr algn="just">
              <a:spcAft>
                <a:spcPts val="600"/>
              </a:spcAft>
            </a:pPr>
            <a:r>
              <a:rPr lang="tr-TR" dirty="0">
                <a:latin typeface="Times New Roman"/>
                <a:ea typeface="Times New Roman"/>
              </a:rPr>
              <a:t>7) Arterlerin	</a:t>
            </a:r>
            <a:r>
              <a:rPr lang="tr-TR" dirty="0" err="1">
                <a:latin typeface="Times New Roman"/>
                <a:ea typeface="Times New Roman"/>
              </a:rPr>
              <a:t>proksimallerinde</a:t>
            </a:r>
            <a:r>
              <a:rPr lang="tr-TR" dirty="0">
                <a:latin typeface="Times New Roman"/>
                <a:ea typeface="Times New Roman"/>
              </a:rPr>
              <a:t>	tutulum; </a:t>
            </a:r>
            <a:r>
              <a:rPr lang="tr-TR" dirty="0" err="1">
                <a:latin typeface="Times New Roman"/>
                <a:ea typeface="Times New Roman"/>
              </a:rPr>
              <a:t>anjiografik</a:t>
            </a:r>
            <a:r>
              <a:rPr lang="tr-TR" dirty="0">
                <a:latin typeface="Times New Roman"/>
                <a:ea typeface="Times New Roman"/>
              </a:rPr>
              <a:t> olarak </a:t>
            </a:r>
            <a:r>
              <a:rPr lang="tr-TR" dirty="0" err="1">
                <a:latin typeface="Times New Roman"/>
                <a:ea typeface="Times New Roman"/>
              </a:rPr>
              <a:t>ateroskleroz</a:t>
            </a:r>
            <a:r>
              <a:rPr lang="tr-TR" dirty="0">
                <a:latin typeface="Times New Roman"/>
                <a:ea typeface="Times New Roman"/>
              </a:rPr>
              <a:t> ve </a:t>
            </a:r>
            <a:r>
              <a:rPr lang="tr-TR" dirty="0" err="1">
                <a:latin typeface="Times New Roman"/>
                <a:ea typeface="Times New Roman"/>
              </a:rPr>
              <a:t>emboli</a:t>
            </a:r>
            <a:r>
              <a:rPr lang="tr-TR" dirty="0">
                <a:latin typeface="Times New Roman"/>
                <a:ea typeface="Times New Roman"/>
              </a:rPr>
              <a:t> bulgusuna rastlanmaması,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5378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tr-TR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tr-TR" sz="4400" dirty="0" smtClean="0">
                <a:latin typeface="Times New Roman" pitchFamily="18" charset="0"/>
                <a:cs typeface="Times New Roman" pitchFamily="18" charset="0"/>
              </a:rPr>
              <a:t>Tanı </a:t>
            </a:r>
            <a:r>
              <a:rPr lang="tr-TR" sz="4400" dirty="0">
                <a:latin typeface="Times New Roman" pitchFamily="18" charset="0"/>
                <a:cs typeface="Times New Roman" pitchFamily="18" charset="0"/>
              </a:rPr>
              <a:t>Kriterleri</a:t>
            </a:r>
            <a:endParaRPr lang="tr-TR" sz="44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5257800"/>
          </a:xfrm>
        </p:spPr>
        <p:txBody>
          <a:bodyPr/>
          <a:lstStyle/>
          <a:p>
            <a:pPr marL="0" indent="0" algn="just">
              <a:spcAft>
                <a:spcPts val="0"/>
              </a:spcAft>
              <a:buNone/>
              <a:tabLst>
                <a:tab pos="5715000" algn="l"/>
              </a:tabLst>
            </a:pPr>
            <a:r>
              <a:rPr lang="tr-TR" b="1" dirty="0">
                <a:solidFill>
                  <a:srgbClr val="000000"/>
                </a:solidFill>
                <a:latin typeface="Times New Roman"/>
                <a:ea typeface="Times New Roman"/>
              </a:rPr>
              <a:t>C-Patolojik Kriterler:</a:t>
            </a:r>
            <a:endParaRPr lang="tr-TR" dirty="0">
              <a:latin typeface="Times New Roman"/>
              <a:ea typeface="Times New Roman"/>
            </a:endParaRPr>
          </a:p>
          <a:p>
            <a:pPr algn="just">
              <a:spcAft>
                <a:spcPts val="600"/>
              </a:spcAft>
            </a:pPr>
            <a:r>
              <a:rPr lang="tr-TR" spc="-10" dirty="0">
                <a:latin typeface="Times New Roman"/>
                <a:ea typeface="Times New Roman"/>
              </a:rPr>
              <a:t>8)</a:t>
            </a:r>
            <a:r>
              <a:rPr lang="tr-TR" dirty="0" err="1">
                <a:latin typeface="Times New Roman"/>
                <a:ea typeface="Times New Roman"/>
              </a:rPr>
              <a:t>Lamina</a:t>
            </a: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dirty="0" err="1">
                <a:latin typeface="Times New Roman"/>
                <a:ea typeface="Times New Roman"/>
              </a:rPr>
              <a:t>elastika</a:t>
            </a: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dirty="0" err="1">
                <a:latin typeface="Times New Roman"/>
                <a:ea typeface="Times New Roman"/>
              </a:rPr>
              <a:t>interna</a:t>
            </a:r>
            <a:r>
              <a:rPr lang="tr-TR" dirty="0">
                <a:latin typeface="Times New Roman"/>
                <a:ea typeface="Times New Roman"/>
              </a:rPr>
              <a:t> haricinde damarın tüm katlarında tutulum (</a:t>
            </a:r>
            <a:r>
              <a:rPr lang="tr-TR" dirty="0" err="1">
                <a:latin typeface="Times New Roman"/>
                <a:ea typeface="Times New Roman"/>
              </a:rPr>
              <a:t>fibrinoid</a:t>
            </a:r>
            <a:r>
              <a:rPr lang="tr-TR" dirty="0">
                <a:latin typeface="Times New Roman"/>
                <a:ea typeface="Times New Roman"/>
              </a:rPr>
              <a:t> nekroz),</a:t>
            </a:r>
          </a:p>
          <a:p>
            <a:pPr algn="just">
              <a:spcAft>
                <a:spcPts val="600"/>
              </a:spcAft>
            </a:pPr>
            <a:r>
              <a:rPr lang="tr-TR" dirty="0">
                <a:latin typeface="Times New Roman"/>
                <a:ea typeface="Times New Roman"/>
              </a:rPr>
              <a:t>9) Damar duvarı veya lümenin içindeki </a:t>
            </a:r>
            <a:r>
              <a:rPr lang="tr-TR" dirty="0" err="1">
                <a:latin typeface="Times New Roman"/>
                <a:ea typeface="Times New Roman"/>
              </a:rPr>
              <a:t>trombüste</a:t>
            </a:r>
            <a:r>
              <a:rPr lang="tr-TR" dirty="0">
                <a:latin typeface="Times New Roman"/>
                <a:ea typeface="Times New Roman"/>
              </a:rPr>
              <a:t> lenfosit veya </a:t>
            </a:r>
            <a:r>
              <a:rPr lang="tr-TR" dirty="0" err="1">
                <a:latin typeface="Times New Roman"/>
                <a:ea typeface="Times New Roman"/>
              </a:rPr>
              <a:t>polimorf</a:t>
            </a: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dirty="0" err="1">
                <a:latin typeface="Times New Roman"/>
                <a:ea typeface="Times New Roman"/>
              </a:rPr>
              <a:t>nüveli</a:t>
            </a: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dirty="0" err="1">
                <a:latin typeface="Times New Roman"/>
                <a:ea typeface="Times New Roman"/>
              </a:rPr>
              <a:t>lokosit</a:t>
            </a: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dirty="0" err="1">
                <a:latin typeface="Times New Roman"/>
                <a:ea typeface="Times New Roman"/>
              </a:rPr>
              <a:t>infiltrasyonu</a:t>
            </a:r>
            <a:r>
              <a:rPr lang="tr-TR" dirty="0">
                <a:latin typeface="Times New Roman"/>
                <a:ea typeface="Times New Roman"/>
              </a:rPr>
              <a:t>,</a:t>
            </a:r>
          </a:p>
          <a:p>
            <a:pPr algn="just">
              <a:spcAft>
                <a:spcPts val="600"/>
              </a:spcAft>
            </a:pPr>
            <a:r>
              <a:rPr lang="tr-TR" dirty="0">
                <a:latin typeface="Times New Roman"/>
                <a:ea typeface="Times New Roman"/>
              </a:rPr>
              <a:t>10) Arter, </a:t>
            </a:r>
            <a:r>
              <a:rPr lang="tr-TR" dirty="0" err="1">
                <a:latin typeface="Times New Roman"/>
                <a:ea typeface="Times New Roman"/>
              </a:rPr>
              <a:t>ven</a:t>
            </a:r>
            <a:r>
              <a:rPr lang="tr-TR" dirty="0">
                <a:latin typeface="Times New Roman"/>
                <a:ea typeface="Times New Roman"/>
              </a:rPr>
              <a:t> ve bazen de siniri tutan </a:t>
            </a:r>
            <a:r>
              <a:rPr lang="tr-TR" dirty="0" err="1">
                <a:latin typeface="Times New Roman"/>
                <a:ea typeface="Times New Roman"/>
              </a:rPr>
              <a:t>fokal</a:t>
            </a:r>
            <a:r>
              <a:rPr lang="tr-TR" dirty="0">
                <a:latin typeface="Times New Roman"/>
                <a:ea typeface="Times New Roman"/>
              </a:rPr>
              <a:t> ve </a:t>
            </a:r>
            <a:r>
              <a:rPr lang="tr-TR" dirty="0" err="1">
                <a:latin typeface="Times New Roman"/>
                <a:ea typeface="Times New Roman"/>
              </a:rPr>
              <a:t>segmenter</a:t>
            </a:r>
            <a:r>
              <a:rPr lang="tr-TR" dirty="0">
                <a:latin typeface="Times New Roman"/>
                <a:ea typeface="Times New Roman"/>
              </a:rPr>
              <a:t> lezyonlar.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5490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pPr algn="just">
              <a:spcAft>
                <a:spcPts val="0"/>
              </a:spcAft>
            </a:pPr>
            <a:r>
              <a:rPr lang="tr-TR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tr-TR" b="1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tr-TR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tr-TR" b="1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tr-TR" sz="4000" b="1" dirty="0" smtClean="0">
                <a:latin typeface="Times New Roman"/>
                <a:ea typeface="Times New Roman"/>
              </a:rPr>
              <a:t>TEDAVİ</a:t>
            </a:r>
            <a:r>
              <a:rPr lang="tr-TR" sz="4000" dirty="0">
                <a:latin typeface="Times New Roman"/>
                <a:ea typeface="Times New Roman"/>
              </a:rPr>
              <a:t/>
            </a:r>
            <a:br>
              <a:rPr lang="tr-TR" sz="4000" dirty="0">
                <a:latin typeface="Times New Roman"/>
                <a:ea typeface="Times New Roman"/>
              </a:rPr>
            </a:br>
            <a:endParaRPr lang="tr-TR" sz="4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1844824"/>
            <a:ext cx="8579296" cy="4680520"/>
          </a:xfrm>
        </p:spPr>
        <p:txBody>
          <a:bodyPr/>
          <a:lstStyle/>
          <a:p>
            <a:r>
              <a:rPr lang="tr-TR" dirty="0">
                <a:latin typeface="Times New Roman"/>
                <a:ea typeface="Times New Roman"/>
              </a:rPr>
              <a:t>Tedavi üç grupta değerlendirilir: Yaşam tarzı değişiklikleri, medikal tedavi, cerrahi tedavi. </a:t>
            </a:r>
            <a:endParaRPr lang="tr-TR" dirty="0" smtClean="0">
              <a:latin typeface="Times New Roman"/>
              <a:ea typeface="Times New Roman"/>
            </a:endParaRPr>
          </a:p>
          <a:p>
            <a:r>
              <a:rPr lang="tr-TR" dirty="0" smtClean="0">
                <a:latin typeface="Times New Roman"/>
                <a:ea typeface="Times New Roman"/>
              </a:rPr>
              <a:t>Tüm </a:t>
            </a:r>
            <a:r>
              <a:rPr lang="tr-TR" dirty="0">
                <a:latin typeface="Times New Roman"/>
                <a:ea typeface="Times New Roman"/>
              </a:rPr>
              <a:t>hastalara yaşam tarzı değişiklikleri sonrası </a:t>
            </a:r>
            <a:r>
              <a:rPr lang="tr-TR" dirty="0" err="1">
                <a:latin typeface="Times New Roman"/>
                <a:ea typeface="Times New Roman"/>
              </a:rPr>
              <a:t>Fontaine</a:t>
            </a:r>
            <a:r>
              <a:rPr lang="tr-TR" dirty="0">
                <a:latin typeface="Times New Roman"/>
                <a:ea typeface="Times New Roman"/>
              </a:rPr>
              <a:t> sınıflamasına göre tedavi planlaması yapılır</a:t>
            </a:r>
            <a:r>
              <a:rPr lang="tr-TR" dirty="0" smtClean="0">
                <a:latin typeface="Times New Roman"/>
                <a:ea typeface="Times New Roman"/>
              </a:rPr>
              <a:t>.</a:t>
            </a: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b="1" dirty="0" err="1">
                <a:latin typeface="Times New Roman"/>
                <a:ea typeface="Times New Roman"/>
              </a:rPr>
              <a:t>Fontaine</a:t>
            </a:r>
            <a:r>
              <a:rPr lang="tr-TR" b="1" dirty="0">
                <a:latin typeface="Times New Roman"/>
                <a:ea typeface="Times New Roman"/>
              </a:rPr>
              <a:t> </a:t>
            </a:r>
            <a:r>
              <a:rPr lang="tr-TR" b="1" dirty="0" err="1">
                <a:latin typeface="Times New Roman"/>
                <a:ea typeface="Times New Roman"/>
              </a:rPr>
              <a:t>I’de</a:t>
            </a:r>
            <a:r>
              <a:rPr lang="tr-TR" b="1" dirty="0">
                <a:latin typeface="Times New Roman"/>
                <a:ea typeface="Times New Roman"/>
              </a:rPr>
              <a:t> </a:t>
            </a:r>
            <a:r>
              <a:rPr lang="tr-TR" dirty="0">
                <a:latin typeface="Times New Roman"/>
                <a:ea typeface="Times New Roman"/>
              </a:rPr>
              <a:t>(ciltte hafif </a:t>
            </a:r>
            <a:r>
              <a:rPr lang="tr-TR" dirty="0" err="1">
                <a:latin typeface="Times New Roman"/>
                <a:ea typeface="Times New Roman"/>
              </a:rPr>
              <a:t>iskemi</a:t>
            </a:r>
            <a:r>
              <a:rPr lang="tr-TR" dirty="0">
                <a:latin typeface="Times New Roman"/>
                <a:ea typeface="Times New Roman"/>
              </a:rPr>
              <a:t>) üç ay oral tedavi uygulanır, iyileşme görülmez, hatta ilerleme varsa 2-3 hafta İV tedavi uygulanır, gene düzelme görülmezse cerrahi tedavi düşünülür.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4436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4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tr-TR" sz="4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tr-TR" sz="4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     </a:t>
            </a:r>
            <a:r>
              <a:rPr lang="tr-TR" sz="4000" b="1" dirty="0" smtClean="0">
                <a:latin typeface="Times New Roman"/>
                <a:ea typeface="Times New Roman"/>
              </a:rPr>
              <a:t>TEDAVİ</a:t>
            </a:r>
            <a:r>
              <a:rPr lang="tr-TR" sz="4000" dirty="0">
                <a:latin typeface="Times New Roman"/>
                <a:ea typeface="Times New Roman"/>
              </a:rPr>
              <a:t/>
            </a:r>
            <a:br>
              <a:rPr lang="tr-TR" sz="4000" dirty="0">
                <a:latin typeface="Times New Roman"/>
                <a:ea typeface="Times New Roman"/>
              </a:rPr>
            </a:br>
            <a:r>
              <a:rPr lang="tr-TR" sz="4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 </a:t>
            </a:r>
            <a:endParaRPr lang="tr-TR" sz="4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412776"/>
            <a:ext cx="8507288" cy="5256584"/>
          </a:xfrm>
        </p:spPr>
        <p:txBody>
          <a:bodyPr>
            <a:normAutofit/>
          </a:bodyPr>
          <a:lstStyle/>
          <a:p>
            <a:pPr indent="133350" algn="just">
              <a:spcAft>
                <a:spcPts val="600"/>
              </a:spcAft>
            </a:pPr>
            <a:r>
              <a:rPr lang="tr-TR" b="1" dirty="0" err="1">
                <a:latin typeface="Times New Roman"/>
                <a:ea typeface="Times New Roman"/>
              </a:rPr>
              <a:t>Fontaine</a:t>
            </a:r>
            <a:r>
              <a:rPr lang="tr-TR" b="1" dirty="0">
                <a:latin typeface="Times New Roman"/>
                <a:ea typeface="Times New Roman"/>
              </a:rPr>
              <a:t> </a:t>
            </a:r>
            <a:r>
              <a:rPr lang="tr-TR" b="1" dirty="0" err="1">
                <a:latin typeface="Times New Roman"/>
                <a:ea typeface="Times New Roman"/>
              </a:rPr>
              <a:t>II’de</a:t>
            </a:r>
            <a:r>
              <a:rPr lang="tr-TR" b="1" dirty="0">
                <a:latin typeface="Times New Roman"/>
                <a:ea typeface="Times New Roman"/>
              </a:rPr>
              <a:t> </a:t>
            </a:r>
            <a:r>
              <a:rPr lang="tr-TR" dirty="0">
                <a:latin typeface="Times New Roman"/>
                <a:ea typeface="Times New Roman"/>
              </a:rPr>
              <a:t>(</a:t>
            </a:r>
            <a:r>
              <a:rPr lang="tr-TR" dirty="0" err="1">
                <a:latin typeface="Times New Roman"/>
                <a:ea typeface="Times New Roman"/>
              </a:rPr>
              <a:t>intermittan</a:t>
            </a: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dirty="0" err="1">
                <a:latin typeface="Times New Roman"/>
                <a:ea typeface="Times New Roman"/>
              </a:rPr>
              <a:t>kladikasyo</a:t>
            </a:r>
            <a:r>
              <a:rPr lang="tr-TR" dirty="0">
                <a:latin typeface="Times New Roman"/>
                <a:ea typeface="Times New Roman"/>
              </a:rPr>
              <a:t>) yürüme mesafesi 300 metreden fazla ise önce PO medikal tedavi yapılır. </a:t>
            </a:r>
            <a:endParaRPr lang="tr-TR" dirty="0" smtClean="0">
              <a:latin typeface="Times New Roman"/>
              <a:ea typeface="Times New Roman"/>
            </a:endParaRPr>
          </a:p>
          <a:p>
            <a:pPr indent="133350" algn="just">
              <a:spcAft>
                <a:spcPts val="600"/>
              </a:spcAft>
            </a:pPr>
            <a:r>
              <a:rPr lang="tr-TR" dirty="0" smtClean="0">
                <a:latin typeface="Times New Roman"/>
                <a:ea typeface="Times New Roman"/>
              </a:rPr>
              <a:t>Eğer </a:t>
            </a:r>
            <a:r>
              <a:rPr lang="tr-TR" dirty="0">
                <a:latin typeface="Times New Roman"/>
                <a:ea typeface="Times New Roman"/>
              </a:rPr>
              <a:t>düzelme olmazsa </a:t>
            </a:r>
            <a:r>
              <a:rPr lang="tr-TR" dirty="0" err="1">
                <a:latin typeface="Times New Roman"/>
                <a:ea typeface="Times New Roman"/>
              </a:rPr>
              <a:t>anjiografi</a:t>
            </a:r>
            <a:r>
              <a:rPr lang="tr-TR" dirty="0">
                <a:latin typeface="Times New Roman"/>
                <a:ea typeface="Times New Roman"/>
              </a:rPr>
              <a:t> çekilip </a:t>
            </a:r>
            <a:r>
              <a:rPr lang="tr-TR" dirty="0" err="1">
                <a:latin typeface="Times New Roman"/>
                <a:ea typeface="Times New Roman"/>
              </a:rPr>
              <a:t>vasküler</a:t>
            </a: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dirty="0" err="1">
                <a:latin typeface="Times New Roman"/>
                <a:ea typeface="Times New Roman"/>
              </a:rPr>
              <a:t>rekostruksiyon</a:t>
            </a:r>
            <a:r>
              <a:rPr lang="tr-TR" dirty="0">
                <a:latin typeface="Times New Roman"/>
                <a:ea typeface="Times New Roman"/>
              </a:rPr>
              <a:t> düşünülmeli ve İV tedavi uygulanmalıdır. </a:t>
            </a:r>
            <a:endParaRPr lang="tr-TR" dirty="0" smtClean="0">
              <a:latin typeface="Times New Roman"/>
              <a:ea typeface="Times New Roman"/>
            </a:endParaRPr>
          </a:p>
          <a:p>
            <a:pPr indent="133350" algn="just">
              <a:spcAft>
                <a:spcPts val="600"/>
              </a:spcAft>
            </a:pPr>
            <a:r>
              <a:rPr lang="tr-TR" dirty="0" err="1" smtClean="0">
                <a:latin typeface="Times New Roman"/>
                <a:ea typeface="Times New Roman"/>
              </a:rPr>
              <a:t>Kladikasyo</a:t>
            </a:r>
            <a:r>
              <a:rPr lang="tr-TR" dirty="0" smtClean="0">
                <a:latin typeface="Times New Roman"/>
                <a:ea typeface="Times New Roman"/>
              </a:rPr>
              <a:t> </a:t>
            </a:r>
            <a:r>
              <a:rPr lang="tr-TR" dirty="0">
                <a:latin typeface="Times New Roman"/>
                <a:ea typeface="Times New Roman"/>
              </a:rPr>
              <a:t>mesafesi 200 metreden azsa uygun PO yada İV tedavi yanında </a:t>
            </a:r>
            <a:r>
              <a:rPr lang="tr-TR" dirty="0" err="1">
                <a:latin typeface="Times New Roman"/>
                <a:ea typeface="Times New Roman"/>
              </a:rPr>
              <a:t>revaskülarizasyon</a:t>
            </a:r>
            <a:r>
              <a:rPr lang="tr-TR" dirty="0">
                <a:latin typeface="Times New Roman"/>
                <a:ea typeface="Times New Roman"/>
              </a:rPr>
              <a:t> düşünülmelidir</a:t>
            </a:r>
            <a:r>
              <a:rPr lang="tr-TR" dirty="0" smtClean="0">
                <a:latin typeface="Times New Roman"/>
                <a:ea typeface="Times New Roman"/>
              </a:rPr>
              <a:t>.</a:t>
            </a: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b="1" dirty="0" err="1">
                <a:latin typeface="Times New Roman"/>
                <a:ea typeface="Times New Roman"/>
              </a:rPr>
              <a:t>Fontaine</a:t>
            </a:r>
            <a:r>
              <a:rPr lang="tr-TR" b="1" dirty="0">
                <a:latin typeface="Times New Roman"/>
                <a:ea typeface="Times New Roman"/>
              </a:rPr>
              <a:t> </a:t>
            </a:r>
            <a:r>
              <a:rPr lang="tr-TR" b="1" dirty="0" err="1">
                <a:latin typeface="Times New Roman"/>
                <a:ea typeface="Times New Roman"/>
              </a:rPr>
              <a:t>III’de</a:t>
            </a:r>
            <a:r>
              <a:rPr lang="tr-TR" b="1" dirty="0">
                <a:latin typeface="Times New Roman"/>
                <a:ea typeface="Times New Roman"/>
              </a:rPr>
              <a:t> </a:t>
            </a:r>
            <a:r>
              <a:rPr lang="tr-TR" dirty="0">
                <a:latin typeface="Times New Roman"/>
                <a:ea typeface="Times New Roman"/>
              </a:rPr>
              <a:t>(istirahat ağrısı) ve </a:t>
            </a:r>
            <a:r>
              <a:rPr lang="tr-TR" b="1" dirty="0" err="1">
                <a:latin typeface="Times New Roman"/>
                <a:ea typeface="Times New Roman"/>
              </a:rPr>
              <a:t>IV’de</a:t>
            </a:r>
            <a:r>
              <a:rPr lang="tr-TR" dirty="0">
                <a:latin typeface="Times New Roman"/>
                <a:ea typeface="Times New Roman"/>
              </a:rPr>
              <a:t> (ülser, </a:t>
            </a:r>
            <a:r>
              <a:rPr lang="tr-TR" dirty="0" err="1">
                <a:latin typeface="Times New Roman"/>
                <a:ea typeface="Times New Roman"/>
              </a:rPr>
              <a:t>gangren</a:t>
            </a:r>
            <a:r>
              <a:rPr lang="tr-TR" dirty="0">
                <a:latin typeface="Times New Roman"/>
                <a:ea typeface="Times New Roman"/>
              </a:rPr>
              <a:t>) </a:t>
            </a:r>
            <a:r>
              <a:rPr lang="tr-TR" dirty="0" err="1">
                <a:latin typeface="Times New Roman"/>
                <a:ea typeface="Times New Roman"/>
              </a:rPr>
              <a:t>revaskülerizasyon</a:t>
            </a:r>
            <a:r>
              <a:rPr lang="tr-TR" dirty="0">
                <a:latin typeface="Times New Roman"/>
                <a:ea typeface="Times New Roman"/>
              </a:rPr>
              <a:t>, uygun değilse </a:t>
            </a:r>
            <a:r>
              <a:rPr lang="tr-TR" dirty="0" err="1">
                <a:latin typeface="Times New Roman"/>
                <a:ea typeface="Times New Roman"/>
              </a:rPr>
              <a:t>sempatektomi</a:t>
            </a:r>
            <a:r>
              <a:rPr lang="tr-TR" dirty="0">
                <a:latin typeface="Times New Roman"/>
                <a:ea typeface="Times New Roman"/>
              </a:rPr>
              <a:t> yada </a:t>
            </a:r>
            <a:r>
              <a:rPr lang="tr-TR" dirty="0" err="1">
                <a:latin typeface="Times New Roman"/>
                <a:ea typeface="Times New Roman"/>
              </a:rPr>
              <a:t>amputasyon</a:t>
            </a:r>
            <a:r>
              <a:rPr lang="tr-TR" dirty="0">
                <a:latin typeface="Times New Roman"/>
                <a:ea typeface="Times New Roman"/>
              </a:rPr>
              <a:t> uygulanmalıdır.</a:t>
            </a:r>
          </a:p>
          <a:p>
            <a:pPr indent="133350" algn="just">
              <a:spcAft>
                <a:spcPts val="600"/>
              </a:spcAft>
            </a:pPr>
            <a:endParaRPr lang="tr-TR" dirty="0">
              <a:latin typeface="Times New Roman"/>
              <a:ea typeface="Times New Roman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4162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tr-TR" sz="3600" b="1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tr-TR" sz="36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         </a:t>
            </a:r>
            <a:r>
              <a:rPr lang="tr-TR" sz="3600" b="1" dirty="0" smtClean="0">
                <a:latin typeface="Times New Roman"/>
                <a:ea typeface="Times New Roman"/>
              </a:rPr>
              <a:t>TEDAVİ</a:t>
            </a:r>
            <a:r>
              <a:rPr lang="tr-TR" sz="3600" dirty="0">
                <a:solidFill>
                  <a:prstClr val="black"/>
                </a:solidFill>
                <a:latin typeface="Times New Roman"/>
                <a:ea typeface="Times New Roman"/>
              </a:rPr>
              <a:t/>
            </a:r>
            <a:br>
              <a:rPr lang="tr-TR" sz="3600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338159"/>
            <a:ext cx="8579296" cy="5544616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tr-TR" b="1" dirty="0">
                <a:solidFill>
                  <a:srgbClr val="000000"/>
                </a:solidFill>
                <a:latin typeface="Times New Roman"/>
                <a:ea typeface="Times New Roman"/>
              </a:rPr>
              <a:t>A-Yaşam Tarzı Değişiklikleri:</a:t>
            </a:r>
            <a:endParaRPr lang="tr-TR" dirty="0">
              <a:latin typeface="Times New Roman"/>
              <a:ea typeface="Times New Roman"/>
            </a:endParaRPr>
          </a:p>
          <a:p>
            <a:pPr marL="179705" indent="-179705" algn="just">
              <a:spcAft>
                <a:spcPts val="0"/>
              </a:spcAft>
            </a:pPr>
            <a:r>
              <a:rPr lang="tr-TR" dirty="0">
                <a:latin typeface="Times New Roman"/>
                <a:ea typeface="Times New Roman"/>
              </a:rPr>
              <a:t>     1) Kesin sigara terki, pasif içicilikten korunma,</a:t>
            </a:r>
          </a:p>
          <a:p>
            <a:pPr marL="179705" indent="-179705" algn="just">
              <a:spcAft>
                <a:spcPts val="0"/>
              </a:spcAft>
            </a:pPr>
            <a:r>
              <a:rPr lang="tr-TR" dirty="0">
                <a:latin typeface="Times New Roman"/>
                <a:ea typeface="Times New Roman"/>
              </a:rPr>
              <a:t>     2) </a:t>
            </a:r>
            <a:r>
              <a:rPr lang="tr-TR" dirty="0" err="1">
                <a:latin typeface="Times New Roman"/>
                <a:ea typeface="Times New Roman"/>
              </a:rPr>
              <a:t>Ilgili</a:t>
            </a:r>
            <a:r>
              <a:rPr lang="tr-TR" dirty="0">
                <a:latin typeface="Times New Roman"/>
                <a:ea typeface="Times New Roman"/>
              </a:rPr>
              <a:t> uzvun sıcak tutulması,</a:t>
            </a:r>
          </a:p>
          <a:p>
            <a:pPr algn="just">
              <a:spcAft>
                <a:spcPts val="600"/>
              </a:spcAft>
            </a:pPr>
            <a:r>
              <a:rPr lang="tr-TR" dirty="0" smtClean="0">
                <a:latin typeface="Times New Roman"/>
                <a:ea typeface="Times New Roman"/>
              </a:rPr>
              <a:t>   3) Tutulan </a:t>
            </a:r>
            <a:r>
              <a:rPr lang="tr-TR" dirty="0">
                <a:latin typeface="Times New Roman"/>
                <a:ea typeface="Times New Roman"/>
              </a:rPr>
              <a:t>uzvun enfeksiyondan korunması amacıyla dikkatli temizliği ve travmadan korunması (tırnak bakımı, mantar tedavisi),</a:t>
            </a:r>
          </a:p>
          <a:p>
            <a:pPr algn="just">
              <a:spcAft>
                <a:spcPts val="600"/>
              </a:spcAft>
            </a:pPr>
            <a:r>
              <a:rPr lang="tr-TR" dirty="0" smtClean="0">
                <a:latin typeface="Times New Roman"/>
                <a:ea typeface="Times New Roman"/>
              </a:rPr>
              <a:t>   4</a:t>
            </a:r>
            <a:r>
              <a:rPr lang="tr-TR" dirty="0">
                <a:latin typeface="Times New Roman"/>
                <a:ea typeface="Times New Roman"/>
              </a:rPr>
              <a:t>) </a:t>
            </a:r>
            <a:r>
              <a:rPr lang="tr-TR" dirty="0" err="1">
                <a:latin typeface="Times New Roman"/>
                <a:ea typeface="Times New Roman"/>
              </a:rPr>
              <a:t>Iskemik</a:t>
            </a:r>
            <a:r>
              <a:rPr lang="tr-TR" dirty="0">
                <a:latin typeface="Times New Roman"/>
                <a:ea typeface="Times New Roman"/>
              </a:rPr>
              <a:t> organın anaerobik ortamdan maksimum yararlanması için günde 3 kez, 30 dakika yürüyüş</a:t>
            </a:r>
            <a:r>
              <a:rPr lang="tr-TR" dirty="0" smtClean="0">
                <a:latin typeface="Times New Roman"/>
                <a:ea typeface="Times New Roman"/>
              </a:rPr>
              <a:t>.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tr-TR" b="1" dirty="0">
                <a:solidFill>
                  <a:srgbClr val="000000"/>
                </a:solidFill>
                <a:latin typeface="Times New Roman"/>
                <a:ea typeface="Times New Roman"/>
              </a:rPr>
              <a:t>B-Medikal tedavi:</a:t>
            </a:r>
            <a:endParaRPr lang="tr-TR" dirty="0">
              <a:latin typeface="Times New Roman"/>
              <a:ea typeface="Times New Roman"/>
            </a:endParaRP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dirty="0" smtClean="0">
                <a:latin typeface="Times New Roman"/>
                <a:ea typeface="Times New Roman"/>
              </a:rPr>
              <a:t>Tüm </a:t>
            </a:r>
            <a:r>
              <a:rPr lang="tr-TR" dirty="0">
                <a:latin typeface="Times New Roman"/>
                <a:ea typeface="Times New Roman"/>
              </a:rPr>
              <a:t>hastalara </a:t>
            </a:r>
            <a:r>
              <a:rPr lang="tr-TR" dirty="0" smtClean="0">
                <a:latin typeface="Times New Roman"/>
                <a:ea typeface="Times New Roman"/>
              </a:rPr>
              <a:t>uygulanmalıdır.</a:t>
            </a: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dirty="0" err="1" smtClean="0">
                <a:latin typeface="Times New Roman"/>
                <a:ea typeface="Times New Roman"/>
              </a:rPr>
              <a:t>Dipiridamol</a:t>
            </a:r>
            <a:r>
              <a:rPr lang="tr-TR" dirty="0">
                <a:latin typeface="Times New Roman"/>
                <a:ea typeface="Times New Roman"/>
              </a:rPr>
              <a:t>, </a:t>
            </a:r>
            <a:r>
              <a:rPr lang="tr-TR" dirty="0" err="1" smtClean="0">
                <a:latin typeface="Times New Roman"/>
                <a:ea typeface="Times New Roman"/>
              </a:rPr>
              <a:t>pentoksifilin</a:t>
            </a:r>
            <a:r>
              <a:rPr lang="tr-TR" dirty="0" smtClean="0">
                <a:latin typeface="Times New Roman"/>
                <a:ea typeface="Times New Roman"/>
              </a:rPr>
              <a:t>, </a:t>
            </a:r>
            <a:r>
              <a:rPr lang="tr-TR" dirty="0" err="1" smtClean="0">
                <a:latin typeface="Times New Roman"/>
                <a:ea typeface="Times New Roman"/>
              </a:rPr>
              <a:t>asetilsalisilik</a:t>
            </a:r>
            <a:r>
              <a:rPr lang="tr-TR" dirty="0" smtClean="0">
                <a:latin typeface="Times New Roman"/>
                <a:ea typeface="Times New Roman"/>
              </a:rPr>
              <a:t> </a:t>
            </a:r>
            <a:r>
              <a:rPr lang="tr-TR" dirty="0">
                <a:latin typeface="Times New Roman"/>
                <a:ea typeface="Times New Roman"/>
              </a:rPr>
              <a:t>asit, </a:t>
            </a:r>
            <a:r>
              <a:rPr lang="tr-TR" dirty="0" err="1">
                <a:latin typeface="Times New Roman"/>
                <a:ea typeface="Times New Roman"/>
              </a:rPr>
              <a:t>tiklopidin</a:t>
            </a:r>
            <a:r>
              <a:rPr lang="tr-TR" dirty="0">
                <a:latin typeface="Times New Roman"/>
                <a:ea typeface="Times New Roman"/>
              </a:rPr>
              <a:t> gibi </a:t>
            </a:r>
            <a:r>
              <a:rPr lang="tr-TR" dirty="0" err="1">
                <a:latin typeface="Times New Roman"/>
                <a:ea typeface="Times New Roman"/>
              </a:rPr>
              <a:t>antiagregan</a:t>
            </a: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dirty="0" smtClean="0">
                <a:latin typeface="Times New Roman"/>
                <a:ea typeface="Times New Roman"/>
              </a:rPr>
              <a:t>ilaçlar.</a:t>
            </a: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 smtClean="0">
                <a:latin typeface="Times New Roman"/>
                <a:ea typeface="Times New Roman"/>
              </a:rPr>
              <a:t> </a:t>
            </a:r>
            <a:r>
              <a:rPr lang="tr-TR" dirty="0" err="1" smtClean="0">
                <a:latin typeface="Times New Roman"/>
                <a:ea typeface="Times New Roman"/>
              </a:rPr>
              <a:t>Prostoglandin</a:t>
            </a:r>
            <a:r>
              <a:rPr lang="tr-TR" dirty="0" smtClean="0">
                <a:latin typeface="Times New Roman"/>
                <a:ea typeface="Times New Roman"/>
              </a:rPr>
              <a:t> </a:t>
            </a:r>
            <a:r>
              <a:rPr lang="tr-TR" dirty="0">
                <a:latin typeface="Times New Roman"/>
                <a:ea typeface="Times New Roman"/>
              </a:rPr>
              <a:t>E1 ve </a:t>
            </a:r>
            <a:r>
              <a:rPr lang="tr-TR" dirty="0" smtClean="0">
                <a:latin typeface="Times New Roman"/>
                <a:ea typeface="Times New Roman"/>
              </a:rPr>
              <a:t>türevleri.</a:t>
            </a: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 smtClean="0">
                <a:latin typeface="Times New Roman"/>
                <a:ea typeface="Times New Roman"/>
              </a:rPr>
              <a:t> </a:t>
            </a:r>
            <a:r>
              <a:rPr lang="tr-TR" dirty="0" err="1" smtClean="0">
                <a:latin typeface="Times New Roman"/>
                <a:ea typeface="Times New Roman"/>
              </a:rPr>
              <a:t>Silostazol</a:t>
            </a:r>
            <a:r>
              <a:rPr lang="tr-TR" dirty="0" smtClean="0">
                <a:latin typeface="Times New Roman"/>
                <a:ea typeface="Times New Roman"/>
              </a:rPr>
              <a:t> </a:t>
            </a:r>
            <a:r>
              <a:rPr lang="tr-TR" dirty="0">
                <a:latin typeface="Times New Roman"/>
                <a:ea typeface="Times New Roman"/>
              </a:rPr>
              <a:t>ve yurt dışında bulunan </a:t>
            </a:r>
            <a:r>
              <a:rPr lang="tr-TR" dirty="0" err="1">
                <a:latin typeface="Times New Roman"/>
                <a:ea typeface="Times New Roman"/>
              </a:rPr>
              <a:t>Argatroban</a:t>
            </a:r>
            <a:r>
              <a:rPr lang="tr-TR" dirty="0">
                <a:latin typeface="Times New Roman"/>
                <a:ea typeface="Times New Roman"/>
              </a:rPr>
              <a:t>, </a:t>
            </a:r>
            <a:r>
              <a:rPr lang="tr-TR" dirty="0" err="1">
                <a:latin typeface="Times New Roman"/>
                <a:ea typeface="Times New Roman"/>
              </a:rPr>
              <a:t>Batroxobin</a:t>
            </a:r>
            <a:r>
              <a:rPr lang="tr-TR" dirty="0">
                <a:latin typeface="Times New Roman"/>
                <a:ea typeface="Times New Roman"/>
              </a:rPr>
              <a:t> medikal tedavi seçenekleridir.</a:t>
            </a:r>
          </a:p>
          <a:p>
            <a:pPr algn="just">
              <a:spcAft>
                <a:spcPts val="600"/>
              </a:spcAft>
            </a:pPr>
            <a:endParaRPr lang="tr-TR" dirty="0">
              <a:latin typeface="Times New Roman"/>
              <a:ea typeface="Times New Roman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6969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 fontScale="90000"/>
          </a:bodyPr>
          <a:lstStyle/>
          <a:p>
            <a:pPr algn="just">
              <a:spcAft>
                <a:spcPts val="0"/>
              </a:spcAft>
            </a:pPr>
            <a:r>
              <a:rPr lang="tr-TR" sz="3600" b="1" dirty="0" smtClean="0">
                <a:latin typeface="Times New Roman"/>
                <a:ea typeface="Times New Roman"/>
              </a:rPr>
              <a:t/>
            </a:r>
            <a:br>
              <a:rPr lang="tr-TR" sz="3600" b="1" dirty="0" smtClean="0">
                <a:latin typeface="Times New Roman"/>
                <a:ea typeface="Times New Roman"/>
              </a:rPr>
            </a:br>
            <a:r>
              <a:rPr lang="tr-TR" sz="3600" b="1" dirty="0" smtClean="0">
                <a:latin typeface="Times New Roman"/>
                <a:ea typeface="Times New Roman"/>
              </a:rPr>
              <a:t> ATEROSKLEROZİS OBLİTERANS (ASO)</a:t>
            </a:r>
            <a:r>
              <a:rPr lang="tr-TR" sz="4000" dirty="0">
                <a:latin typeface="Times New Roman"/>
                <a:ea typeface="Times New Roman"/>
              </a:rPr>
              <a:t/>
            </a:r>
            <a:br>
              <a:rPr lang="tr-TR" sz="4000" dirty="0">
                <a:latin typeface="Times New Roman"/>
                <a:ea typeface="Times New Roman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1600200"/>
            <a:ext cx="8892480" cy="4925144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tr-TR" b="1" dirty="0" smtClean="0">
                <a:latin typeface="Times New Roman"/>
                <a:ea typeface="Times New Roman"/>
              </a:rPr>
              <a:t> PATOGENEZ</a:t>
            </a:r>
            <a:endParaRPr lang="tr-TR" sz="2800" dirty="0">
              <a:latin typeface="Times New Roman"/>
              <a:ea typeface="Times New Roman"/>
            </a:endParaRPr>
          </a:p>
          <a:p>
            <a:r>
              <a:rPr lang="tr-TR" b="1" dirty="0" err="1">
                <a:latin typeface="Times New Roman"/>
                <a:ea typeface="Times New Roman"/>
              </a:rPr>
              <a:t>İntimal</a:t>
            </a:r>
            <a:r>
              <a:rPr lang="tr-TR" b="1" dirty="0">
                <a:latin typeface="Times New Roman"/>
                <a:ea typeface="Times New Roman"/>
              </a:rPr>
              <a:t> </a:t>
            </a:r>
            <a:r>
              <a:rPr lang="tr-TR" b="1" dirty="0" err="1">
                <a:latin typeface="Times New Roman"/>
                <a:ea typeface="Times New Roman"/>
              </a:rPr>
              <a:t>Hiperplazi</a:t>
            </a:r>
            <a:r>
              <a:rPr lang="tr-TR" b="1" dirty="0" smtClean="0">
                <a:latin typeface="Times New Roman"/>
                <a:ea typeface="Times New Roman"/>
              </a:rPr>
              <a:t>: </a:t>
            </a:r>
            <a:r>
              <a:rPr lang="tr-TR" dirty="0" err="1">
                <a:latin typeface="Times New Roman"/>
                <a:ea typeface="Times New Roman"/>
              </a:rPr>
              <a:t>Arteriel</a:t>
            </a: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dirty="0" err="1">
                <a:latin typeface="Times New Roman"/>
                <a:ea typeface="Times New Roman"/>
              </a:rPr>
              <a:t>intima</a:t>
            </a:r>
            <a:r>
              <a:rPr lang="tr-TR" dirty="0">
                <a:latin typeface="Times New Roman"/>
                <a:ea typeface="Times New Roman"/>
              </a:rPr>
              <a:t> tabakasının düz kas hücre çoğalması sonucu kalınlaşmasıdır</a:t>
            </a:r>
            <a:r>
              <a:rPr lang="tr-TR" dirty="0" smtClean="0">
                <a:latin typeface="Times New Roman"/>
                <a:ea typeface="Times New Roman"/>
              </a:rPr>
              <a:t>.</a:t>
            </a:r>
          </a:p>
          <a:p>
            <a:r>
              <a:rPr lang="tr-TR" dirty="0" smtClean="0">
                <a:latin typeface="Times New Roman"/>
                <a:ea typeface="Times New Roman"/>
              </a:rPr>
              <a:t> </a:t>
            </a:r>
            <a:r>
              <a:rPr lang="tr-TR" dirty="0">
                <a:latin typeface="Times New Roman"/>
                <a:ea typeface="Times New Roman"/>
              </a:rPr>
              <a:t>Düz kas hücrelerinin tahriş, gerilme, </a:t>
            </a:r>
            <a:r>
              <a:rPr lang="tr-TR" dirty="0" err="1">
                <a:latin typeface="Times New Roman"/>
                <a:ea typeface="Times New Roman"/>
              </a:rPr>
              <a:t>enflamasyon</a:t>
            </a:r>
            <a:r>
              <a:rPr lang="tr-TR" dirty="0">
                <a:latin typeface="Times New Roman"/>
                <a:ea typeface="Times New Roman"/>
              </a:rPr>
              <a:t> gibi nedenlerle çoğalmaları ve göç ederek </a:t>
            </a:r>
            <a:r>
              <a:rPr lang="tr-TR" dirty="0" err="1">
                <a:latin typeface="Times New Roman"/>
                <a:ea typeface="Times New Roman"/>
              </a:rPr>
              <a:t>intimada</a:t>
            </a:r>
            <a:r>
              <a:rPr lang="tr-TR" dirty="0">
                <a:latin typeface="Times New Roman"/>
                <a:ea typeface="Times New Roman"/>
              </a:rPr>
              <a:t> kümelenmeleri olayıdır</a:t>
            </a:r>
            <a:r>
              <a:rPr lang="tr-TR" dirty="0" smtClean="0">
                <a:latin typeface="Times New Roman"/>
                <a:ea typeface="Times New Roman"/>
              </a:rPr>
              <a:t>.</a:t>
            </a:r>
          </a:p>
          <a:p>
            <a:r>
              <a:rPr lang="tr-TR" b="1" dirty="0" smtClean="0">
                <a:latin typeface="Times New Roman"/>
                <a:ea typeface="Times New Roman"/>
              </a:rPr>
              <a:t>Yaralanma teorisi</a:t>
            </a:r>
          </a:p>
          <a:p>
            <a:r>
              <a:rPr lang="tr-TR" b="1" dirty="0" err="1" smtClean="0">
                <a:latin typeface="Times New Roman"/>
                <a:ea typeface="Times New Roman"/>
              </a:rPr>
              <a:t>Enflamasyon</a:t>
            </a:r>
            <a:r>
              <a:rPr lang="tr-TR" b="1" dirty="0" smtClean="0">
                <a:latin typeface="Times New Roman"/>
                <a:ea typeface="Times New Roman"/>
              </a:rPr>
              <a:t> Teorisi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4094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tr-TR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          </a:t>
            </a:r>
            <a:r>
              <a:rPr lang="tr-TR" sz="3200" b="1" dirty="0" smtClean="0">
                <a:latin typeface="Times New Roman"/>
                <a:ea typeface="Times New Roman"/>
              </a:rPr>
              <a:t>TEDAVİ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844824"/>
            <a:ext cx="8579296" cy="532859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spcAft>
                <a:spcPts val="0"/>
              </a:spcAft>
              <a:buNone/>
              <a:tabLst>
                <a:tab pos="5715000" algn="l"/>
              </a:tabLst>
            </a:pPr>
            <a:r>
              <a:rPr lang="tr-TR" b="1" dirty="0">
                <a:solidFill>
                  <a:srgbClr val="000000"/>
                </a:solidFill>
                <a:latin typeface="Times New Roman"/>
                <a:ea typeface="Times New Roman"/>
              </a:rPr>
              <a:t>C-Cerrahi Tedavi:</a:t>
            </a:r>
            <a:endParaRPr lang="tr-TR" dirty="0">
              <a:latin typeface="Times New Roman"/>
              <a:ea typeface="Times New Roman"/>
            </a:endParaRP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>
                <a:latin typeface="Times New Roman"/>
                <a:ea typeface="Times New Roman"/>
              </a:rPr>
              <a:t>  </a:t>
            </a:r>
            <a:r>
              <a:rPr lang="tr-TR" dirty="0" smtClean="0">
                <a:latin typeface="Times New Roman"/>
                <a:ea typeface="Times New Roman"/>
              </a:rPr>
              <a:t>Sigarayı </a:t>
            </a:r>
            <a:r>
              <a:rPr lang="tr-TR" dirty="0">
                <a:latin typeface="Times New Roman"/>
                <a:ea typeface="Times New Roman"/>
              </a:rPr>
              <a:t>terk eden ve </a:t>
            </a:r>
            <a:r>
              <a:rPr lang="tr-TR" dirty="0" err="1">
                <a:latin typeface="Times New Roman"/>
                <a:ea typeface="Times New Roman"/>
              </a:rPr>
              <a:t>anjiografik</a:t>
            </a:r>
            <a:r>
              <a:rPr lang="tr-TR" dirty="0">
                <a:latin typeface="Times New Roman"/>
                <a:ea typeface="Times New Roman"/>
              </a:rPr>
              <a:t> olarak uygun bulunan hastalarda </a:t>
            </a:r>
            <a:r>
              <a:rPr lang="tr-TR" dirty="0" err="1">
                <a:latin typeface="Times New Roman"/>
                <a:ea typeface="Times New Roman"/>
              </a:rPr>
              <a:t>revaskülarizasyon</a:t>
            </a:r>
            <a:r>
              <a:rPr lang="tr-TR" dirty="0">
                <a:latin typeface="Times New Roman"/>
                <a:ea typeface="Times New Roman"/>
              </a:rPr>
              <a:t> teknikleri denenmelidir. </a:t>
            </a:r>
            <a:r>
              <a:rPr lang="tr-TR" dirty="0" smtClean="0">
                <a:latin typeface="Times New Roman"/>
                <a:ea typeface="Times New Roman"/>
              </a:rPr>
              <a:t> </a:t>
            </a: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 smtClean="0">
                <a:latin typeface="Times New Roman"/>
                <a:ea typeface="Times New Roman"/>
              </a:rPr>
              <a:t>  </a:t>
            </a:r>
            <a:r>
              <a:rPr lang="tr-TR" b="1" dirty="0" err="1">
                <a:latin typeface="Times New Roman"/>
                <a:ea typeface="Times New Roman"/>
              </a:rPr>
              <a:t>Femoropopliteal</a:t>
            </a:r>
            <a:r>
              <a:rPr lang="tr-TR" dirty="0">
                <a:latin typeface="Times New Roman"/>
                <a:ea typeface="Times New Roman"/>
              </a:rPr>
              <a:t> veya </a:t>
            </a:r>
            <a:r>
              <a:rPr lang="tr-TR" b="1" dirty="0" err="1">
                <a:latin typeface="Times New Roman"/>
                <a:ea typeface="Times New Roman"/>
              </a:rPr>
              <a:t>femorotibial</a:t>
            </a:r>
            <a:r>
              <a:rPr lang="tr-TR" b="1" dirty="0">
                <a:latin typeface="Times New Roman"/>
                <a:ea typeface="Times New Roman"/>
              </a:rPr>
              <a:t> bypass</a:t>
            </a: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dirty="0" err="1">
                <a:latin typeface="Times New Roman"/>
                <a:ea typeface="Times New Roman"/>
              </a:rPr>
              <a:t>revaskülarizasyon</a:t>
            </a:r>
            <a:r>
              <a:rPr lang="tr-TR" dirty="0">
                <a:latin typeface="Times New Roman"/>
                <a:ea typeface="Times New Roman"/>
              </a:rPr>
              <a:t> seçenekleridir.</a:t>
            </a: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 smtClean="0">
                <a:latin typeface="Times New Roman"/>
                <a:ea typeface="Times New Roman"/>
              </a:rPr>
              <a:t>Bunun </a:t>
            </a:r>
            <a:r>
              <a:rPr lang="tr-TR" dirty="0">
                <a:latin typeface="Times New Roman"/>
                <a:ea typeface="Times New Roman"/>
              </a:rPr>
              <a:t>dışında, </a:t>
            </a:r>
            <a:r>
              <a:rPr lang="tr-TR" dirty="0" err="1">
                <a:latin typeface="Times New Roman"/>
                <a:ea typeface="Times New Roman"/>
              </a:rPr>
              <a:t>sempatektomi</a:t>
            </a:r>
            <a:r>
              <a:rPr lang="tr-TR" dirty="0">
                <a:latin typeface="Times New Roman"/>
                <a:ea typeface="Times New Roman"/>
              </a:rPr>
              <a:t> ve </a:t>
            </a:r>
            <a:r>
              <a:rPr lang="tr-TR" dirty="0" err="1">
                <a:latin typeface="Times New Roman"/>
                <a:ea typeface="Times New Roman"/>
              </a:rPr>
              <a:t>amputasyon</a:t>
            </a:r>
            <a:r>
              <a:rPr lang="tr-TR" dirty="0">
                <a:latin typeface="Times New Roman"/>
                <a:ea typeface="Times New Roman"/>
              </a:rPr>
              <a:t> diğer cerrahi tedavi seçenekleridir</a:t>
            </a:r>
            <a:r>
              <a:rPr lang="tr-TR" dirty="0" smtClean="0">
                <a:latin typeface="Times New Roman"/>
                <a:ea typeface="Times New Roman"/>
              </a:rPr>
              <a:t>.</a:t>
            </a: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 err="1">
                <a:latin typeface="Times New Roman"/>
                <a:ea typeface="Times New Roman"/>
              </a:rPr>
              <a:t>Revaskülarizasyon</a:t>
            </a:r>
            <a:r>
              <a:rPr lang="tr-TR" dirty="0">
                <a:latin typeface="Times New Roman"/>
                <a:ea typeface="Times New Roman"/>
              </a:rPr>
              <a:t> yapılamayan ve </a:t>
            </a:r>
            <a:r>
              <a:rPr lang="tr-TR" dirty="0" err="1">
                <a:latin typeface="Times New Roman"/>
                <a:ea typeface="Times New Roman"/>
              </a:rPr>
              <a:t>Fontaine</a:t>
            </a:r>
            <a:r>
              <a:rPr lang="tr-TR" dirty="0">
                <a:latin typeface="Times New Roman"/>
                <a:ea typeface="Times New Roman"/>
              </a:rPr>
              <a:t> III/IV olan hastalarda, </a:t>
            </a:r>
            <a:r>
              <a:rPr lang="tr-TR" b="1" dirty="0" err="1">
                <a:latin typeface="Times New Roman"/>
                <a:ea typeface="Times New Roman"/>
              </a:rPr>
              <a:t>yuzeyel</a:t>
            </a:r>
            <a:r>
              <a:rPr lang="tr-TR" b="1" dirty="0">
                <a:latin typeface="Times New Roman"/>
                <a:ea typeface="Times New Roman"/>
              </a:rPr>
              <a:t> kan akımını arttırmak için</a:t>
            </a: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b="1" dirty="0" err="1">
                <a:latin typeface="Times New Roman"/>
                <a:ea typeface="Times New Roman"/>
              </a:rPr>
              <a:t>sempatektomi</a:t>
            </a:r>
            <a:r>
              <a:rPr lang="tr-TR" dirty="0">
                <a:latin typeface="Times New Roman"/>
                <a:ea typeface="Times New Roman"/>
              </a:rPr>
              <a:t> uygulanır</a:t>
            </a:r>
            <a:r>
              <a:rPr lang="tr-TR" dirty="0" smtClean="0">
                <a:latin typeface="Times New Roman"/>
                <a:ea typeface="Times New Roman"/>
              </a:rPr>
              <a:t>.</a:t>
            </a:r>
          </a:p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dirty="0">
                <a:latin typeface="Times New Roman"/>
                <a:ea typeface="Times New Roman"/>
              </a:rPr>
              <a:t>Medikal ve/veya cerrahi tedaviye cevap vermeyen, ülser ve </a:t>
            </a:r>
            <a:r>
              <a:rPr lang="tr-TR" dirty="0" err="1">
                <a:latin typeface="Times New Roman"/>
                <a:ea typeface="Times New Roman"/>
              </a:rPr>
              <a:t>gangren</a:t>
            </a:r>
            <a:r>
              <a:rPr lang="tr-TR" dirty="0">
                <a:latin typeface="Times New Roman"/>
                <a:ea typeface="Times New Roman"/>
              </a:rPr>
              <a:t> gelişen veya sigaraya devam eden hastalarda </a:t>
            </a:r>
            <a:r>
              <a:rPr lang="tr-TR" dirty="0" err="1">
                <a:latin typeface="Times New Roman"/>
                <a:ea typeface="Times New Roman"/>
              </a:rPr>
              <a:t>amputasyon</a:t>
            </a:r>
            <a:r>
              <a:rPr lang="tr-TR" dirty="0">
                <a:latin typeface="Times New Roman"/>
                <a:ea typeface="Times New Roman"/>
              </a:rPr>
              <a:t> kaçınılmazdır.</a:t>
            </a:r>
            <a:endParaRPr lang="tr-TR" dirty="0" smtClean="0">
              <a:latin typeface="Times New Roman"/>
              <a:ea typeface="Times New Roman"/>
            </a:endParaRPr>
          </a:p>
          <a:p>
            <a:pPr indent="0" algn="just">
              <a:spcAft>
                <a:spcPts val="600"/>
              </a:spcAft>
              <a:buNone/>
              <a:tabLst>
                <a:tab pos="342900" algn="l"/>
              </a:tabLst>
            </a:pPr>
            <a:r>
              <a:rPr lang="tr-TR" b="1" dirty="0" smtClean="0">
                <a:latin typeface="Times New Roman"/>
                <a:ea typeface="Times New Roman"/>
              </a:rPr>
              <a:t>   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631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85192" y="692696"/>
            <a:ext cx="8373616" cy="1935088"/>
          </a:xfrm>
        </p:spPr>
        <p:txBody>
          <a:bodyPr>
            <a:normAutofit fontScale="90000"/>
          </a:bodyPr>
          <a:lstStyle/>
          <a:p>
            <a:r>
              <a:rPr lang="tr-TR" sz="8000" dirty="0" smtClean="0">
                <a:latin typeface="Times New Roman" pitchFamily="18" charset="0"/>
                <a:cs typeface="Times New Roman" pitchFamily="18" charset="0"/>
              </a:rPr>
              <a:t>   TEŞEKKÜRLER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tr-TR" dirty="0" smtClean="0">
                <a:latin typeface="Times New Roman" pitchFamily="18" charset="0"/>
                <a:cs typeface="Times New Roman" pitchFamily="18" charset="0"/>
              </a:rPr>
            </a:br>
            <a:endParaRPr lang="tr-T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9144000" cy="44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85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9770" y="404664"/>
            <a:ext cx="8229600" cy="1143000"/>
          </a:xfrm>
        </p:spPr>
        <p:txBody>
          <a:bodyPr>
            <a:normAutofit/>
          </a:bodyPr>
          <a:lstStyle/>
          <a:p>
            <a:pPr indent="133350" algn="just">
              <a:spcAft>
                <a:spcPts val="600"/>
              </a:spcAft>
              <a:tabLst>
                <a:tab pos="342900" algn="l"/>
              </a:tabLst>
            </a:pPr>
            <a:r>
              <a:rPr lang="tr-TR" b="1" dirty="0" smtClean="0">
                <a:latin typeface="Times New Roman"/>
                <a:ea typeface="Times New Roman"/>
              </a:rPr>
              <a:t>               Risk Faktörleri 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31700" y="1598066"/>
            <a:ext cx="5482952" cy="4525963"/>
          </a:xfrm>
        </p:spPr>
        <p:txBody>
          <a:bodyPr>
            <a:normAutofit/>
          </a:bodyPr>
          <a:lstStyle/>
          <a:p>
            <a:pPr lvl="0" algn="just">
              <a:buFont typeface="Times New Roman"/>
              <a:buChar char="•"/>
              <a:tabLst>
                <a:tab pos="228600" algn="l"/>
                <a:tab pos="457200" algn="l"/>
              </a:tabLst>
            </a:pPr>
            <a:r>
              <a:rPr lang="tr-TR" dirty="0">
                <a:latin typeface="Times New Roman"/>
                <a:ea typeface="Times New Roman"/>
              </a:rPr>
              <a:t>Sigara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lvl="0" algn="just">
              <a:buFont typeface="Times New Roman"/>
              <a:buChar char="•"/>
              <a:tabLst>
                <a:tab pos="228600" algn="l"/>
                <a:tab pos="457200" algn="l"/>
              </a:tabLst>
            </a:pPr>
            <a:r>
              <a:rPr lang="tr-TR" dirty="0" err="1">
                <a:latin typeface="Times New Roman"/>
                <a:ea typeface="Times New Roman"/>
              </a:rPr>
              <a:t>Hiperlipidemi</a:t>
            </a:r>
            <a:endParaRPr lang="tr-TR" dirty="0">
              <a:latin typeface="Times New Roman"/>
              <a:ea typeface="Times New Roman"/>
            </a:endParaRPr>
          </a:p>
          <a:p>
            <a:pPr lvl="0" algn="just">
              <a:buFont typeface="Times New Roman"/>
              <a:buChar char="•"/>
              <a:tabLst>
                <a:tab pos="228600" algn="l"/>
                <a:tab pos="457200" algn="l"/>
              </a:tabLst>
            </a:pPr>
            <a:r>
              <a:rPr lang="tr-TR" dirty="0">
                <a:latin typeface="Times New Roman"/>
                <a:ea typeface="Times New Roman"/>
              </a:rPr>
              <a:t>Hipertansiyon</a:t>
            </a:r>
          </a:p>
          <a:p>
            <a:pPr lvl="0" algn="just">
              <a:buFont typeface="Times New Roman"/>
              <a:buChar char="•"/>
              <a:tabLst>
                <a:tab pos="228600" algn="l"/>
                <a:tab pos="457200" algn="l"/>
              </a:tabLst>
            </a:pPr>
            <a:r>
              <a:rPr lang="tr-TR" dirty="0">
                <a:latin typeface="Times New Roman"/>
                <a:ea typeface="Times New Roman"/>
              </a:rPr>
              <a:t>Diyabet/bozuk </a:t>
            </a:r>
            <a:r>
              <a:rPr lang="tr-TR" dirty="0" err="1">
                <a:latin typeface="Times New Roman"/>
                <a:ea typeface="Times New Roman"/>
              </a:rPr>
              <a:t>glukoz</a:t>
            </a:r>
            <a:r>
              <a:rPr lang="tr-TR" dirty="0">
                <a:latin typeface="Times New Roman"/>
                <a:ea typeface="Times New Roman"/>
              </a:rPr>
              <a:t> </a:t>
            </a:r>
            <a:r>
              <a:rPr lang="tr-TR" dirty="0" smtClean="0">
                <a:latin typeface="Times New Roman"/>
                <a:ea typeface="Times New Roman"/>
              </a:rPr>
              <a:t>toleransı                                                 </a:t>
            </a:r>
            <a:endParaRPr lang="tr-TR" dirty="0">
              <a:latin typeface="Times New Roman"/>
              <a:ea typeface="Times New Roman"/>
            </a:endParaRPr>
          </a:p>
          <a:p>
            <a:pPr lvl="0" algn="just">
              <a:buFont typeface="Times New Roman"/>
              <a:buChar char="•"/>
              <a:tabLst>
                <a:tab pos="228600" algn="l"/>
                <a:tab pos="457200" algn="l"/>
              </a:tabLst>
            </a:pPr>
            <a:r>
              <a:rPr lang="tr-TR" dirty="0" smtClean="0">
                <a:latin typeface="Times New Roman"/>
                <a:ea typeface="Times New Roman"/>
              </a:rPr>
              <a:t>Genetik</a:t>
            </a:r>
            <a:endParaRPr lang="tr-TR" dirty="0">
              <a:latin typeface="Times New Roman"/>
              <a:ea typeface="Times New Roman"/>
            </a:endParaRPr>
          </a:p>
          <a:p>
            <a:pPr lvl="0" algn="just">
              <a:buFont typeface="Times New Roman"/>
              <a:buChar char="•"/>
              <a:tabLst>
                <a:tab pos="228600" algn="l"/>
                <a:tab pos="457200" algn="l"/>
              </a:tabLst>
            </a:pPr>
            <a:r>
              <a:rPr lang="tr-TR" dirty="0" err="1">
                <a:latin typeface="Times New Roman"/>
                <a:ea typeface="Times New Roman"/>
              </a:rPr>
              <a:t>Obezite</a:t>
            </a:r>
            <a:endParaRPr lang="tr-TR" dirty="0">
              <a:latin typeface="Times New Roman"/>
              <a:ea typeface="Times New Roman"/>
            </a:endParaRPr>
          </a:p>
          <a:p>
            <a:pPr lvl="0" algn="just">
              <a:buFont typeface="Times New Roman"/>
              <a:buChar char="•"/>
              <a:tabLst>
                <a:tab pos="228600" algn="l"/>
                <a:tab pos="457200" algn="l"/>
              </a:tabLst>
            </a:pPr>
            <a:r>
              <a:rPr lang="tr-TR" dirty="0" err="1">
                <a:latin typeface="Times New Roman"/>
                <a:ea typeface="Times New Roman"/>
              </a:rPr>
              <a:t>Hiperhomosisteinemi</a:t>
            </a:r>
            <a:endParaRPr lang="tr-TR" dirty="0">
              <a:latin typeface="Times New Roman"/>
              <a:ea typeface="Times New Roman"/>
            </a:endParaRPr>
          </a:p>
          <a:p>
            <a:pPr lvl="0" algn="just">
              <a:buFont typeface="Times New Roman"/>
              <a:buChar char="•"/>
              <a:tabLst>
                <a:tab pos="228600" algn="l"/>
                <a:tab pos="457200" algn="l"/>
              </a:tabLst>
            </a:pPr>
            <a:r>
              <a:rPr lang="tr-TR" dirty="0" err="1">
                <a:latin typeface="Times New Roman"/>
                <a:ea typeface="Times New Roman"/>
              </a:rPr>
              <a:t>Rheolojik</a:t>
            </a:r>
            <a:r>
              <a:rPr lang="tr-TR" dirty="0">
                <a:latin typeface="Times New Roman"/>
                <a:ea typeface="Times New Roman"/>
              </a:rPr>
              <a:t> değişiklikler                                                                                </a:t>
            </a:r>
          </a:p>
          <a:p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926" y="3068960"/>
            <a:ext cx="2573337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013176"/>
            <a:ext cx="2573337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222" y="2914571"/>
            <a:ext cx="2573337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6660232" y="3012946"/>
            <a:ext cx="2088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ENDOTEL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r-T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HARABİYETİ</a:t>
            </a:r>
          </a:p>
        </p:txBody>
      </p:sp>
      <p:sp>
        <p:nvSpPr>
          <p:cNvPr id="5" name="Sağ Ok 4"/>
          <p:cNvSpPr/>
          <p:nvPr/>
        </p:nvSpPr>
        <p:spPr>
          <a:xfrm>
            <a:off x="5292641" y="3257248"/>
            <a:ext cx="978408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9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93360"/>
            <a:ext cx="4115157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69952"/>
            <a:ext cx="3962400" cy="380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4273550" cy="307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13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             PAH Yerleşimi</a:t>
            </a:r>
            <a:endParaRPr lang="tr-T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705" indent="-179705" algn="just">
              <a:spcAft>
                <a:spcPts val="0"/>
              </a:spcAft>
            </a:pPr>
            <a:r>
              <a:rPr lang="tr-TR" b="1" dirty="0" smtClean="0">
                <a:latin typeface="Times New Roman"/>
                <a:ea typeface="Times New Roman"/>
              </a:rPr>
              <a:t>    </a:t>
            </a:r>
            <a:r>
              <a:rPr lang="tr-TR" b="1" dirty="0">
                <a:latin typeface="Times New Roman"/>
                <a:ea typeface="Times New Roman"/>
              </a:rPr>
              <a:t>%24 </a:t>
            </a:r>
            <a:r>
              <a:rPr lang="tr-TR" b="1" dirty="0" err="1">
                <a:latin typeface="Times New Roman"/>
                <a:ea typeface="Times New Roman"/>
              </a:rPr>
              <a:t>Aorto-iliak</a:t>
            </a:r>
            <a:endParaRPr lang="tr-TR" dirty="0">
              <a:latin typeface="Times New Roman"/>
              <a:ea typeface="Times New Roman"/>
            </a:endParaRPr>
          </a:p>
          <a:p>
            <a:pPr marL="179705" indent="-179705" algn="just">
              <a:spcAft>
                <a:spcPts val="0"/>
              </a:spcAft>
            </a:pPr>
            <a:r>
              <a:rPr lang="tr-TR" b="1" dirty="0">
                <a:latin typeface="Times New Roman"/>
                <a:ea typeface="Times New Roman"/>
              </a:rPr>
              <a:t>    %4   </a:t>
            </a:r>
            <a:r>
              <a:rPr lang="tr-TR" b="1" dirty="0" err="1">
                <a:latin typeface="Times New Roman"/>
                <a:ea typeface="Times New Roman"/>
              </a:rPr>
              <a:t>İliofemoral</a:t>
            </a:r>
            <a:endParaRPr lang="tr-TR" dirty="0">
              <a:latin typeface="Times New Roman"/>
              <a:ea typeface="Times New Roman"/>
            </a:endParaRPr>
          </a:p>
          <a:p>
            <a:pPr marL="179705" indent="-179705" algn="just">
              <a:spcAft>
                <a:spcPts val="0"/>
              </a:spcAft>
            </a:pPr>
            <a:r>
              <a:rPr lang="tr-TR" b="1" dirty="0">
                <a:latin typeface="Times New Roman"/>
                <a:ea typeface="Times New Roman"/>
              </a:rPr>
              <a:t>   </a:t>
            </a:r>
            <a:r>
              <a:rPr lang="tr-TR" b="1" dirty="0" smtClean="0">
                <a:latin typeface="Times New Roman"/>
                <a:ea typeface="Times New Roman"/>
              </a:rPr>
              <a:t> %</a:t>
            </a:r>
            <a:r>
              <a:rPr lang="tr-TR" b="1" dirty="0">
                <a:latin typeface="Times New Roman"/>
                <a:ea typeface="Times New Roman"/>
              </a:rPr>
              <a:t>50 </a:t>
            </a:r>
            <a:r>
              <a:rPr lang="tr-TR" b="1" dirty="0" err="1">
                <a:latin typeface="Times New Roman"/>
                <a:ea typeface="Times New Roman"/>
              </a:rPr>
              <a:t>Femoropopliteal</a:t>
            </a:r>
            <a:endParaRPr lang="tr-TR" dirty="0">
              <a:latin typeface="Times New Roman"/>
              <a:ea typeface="Times New Roman"/>
            </a:endParaRPr>
          </a:p>
          <a:p>
            <a:pPr marL="179705" indent="-179705" algn="just">
              <a:spcAft>
                <a:spcPts val="0"/>
              </a:spcAft>
            </a:pPr>
            <a:r>
              <a:rPr lang="tr-TR" b="1" dirty="0">
                <a:latin typeface="Times New Roman"/>
                <a:ea typeface="Times New Roman"/>
              </a:rPr>
              <a:t>    %5   </a:t>
            </a:r>
            <a:r>
              <a:rPr lang="tr-TR" b="1" dirty="0" err="1">
                <a:latin typeface="Times New Roman"/>
                <a:ea typeface="Times New Roman"/>
              </a:rPr>
              <a:t>Popliteal</a:t>
            </a:r>
            <a:endParaRPr lang="tr-TR" dirty="0">
              <a:latin typeface="Times New Roman"/>
              <a:ea typeface="Times New Roman"/>
            </a:endParaRPr>
          </a:p>
          <a:p>
            <a:pPr marL="179705" indent="-179705" algn="just">
              <a:spcAft>
                <a:spcPts val="0"/>
              </a:spcAft>
            </a:pPr>
            <a:r>
              <a:rPr lang="tr-TR" b="1" dirty="0">
                <a:latin typeface="Times New Roman"/>
                <a:ea typeface="Times New Roman"/>
              </a:rPr>
              <a:t>    %17 </a:t>
            </a:r>
            <a:r>
              <a:rPr lang="tr-TR" b="1" dirty="0" err="1">
                <a:latin typeface="Times New Roman"/>
                <a:ea typeface="Times New Roman"/>
              </a:rPr>
              <a:t>Krural</a:t>
            </a:r>
            <a:r>
              <a:rPr lang="tr-TR" b="1" dirty="0">
                <a:latin typeface="Times New Roman"/>
                <a:ea typeface="Times New Roman"/>
              </a:rPr>
              <a:t> seviyelerdedir</a:t>
            </a:r>
            <a:r>
              <a:rPr lang="tr-TR" dirty="0" smtClean="0">
                <a:latin typeface="Times New Roman"/>
                <a:ea typeface="Times New Roman"/>
              </a:rPr>
              <a:t>.</a:t>
            </a:r>
            <a:r>
              <a:rPr lang="tr-TR" sz="3600" b="1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tr-TR" dirty="0">
              <a:latin typeface="Times New Roman"/>
              <a:ea typeface="Times New Roman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6352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3566"/>
            <a:ext cx="7776864" cy="6789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6986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697</TotalTime>
  <Words>1954</Words>
  <Application>Microsoft Office PowerPoint</Application>
  <PresentationFormat>Ekran Gösterisi (4:3)</PresentationFormat>
  <Paragraphs>295</Paragraphs>
  <Slides>51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51</vt:i4>
      </vt:variant>
    </vt:vector>
  </HeadingPairs>
  <TitlesOfParts>
    <vt:vector size="58" baseType="lpstr">
      <vt:lpstr>Arial</vt:lpstr>
      <vt:lpstr>Calibri</vt:lpstr>
      <vt:lpstr>Constantia</vt:lpstr>
      <vt:lpstr>Times New Roman</vt:lpstr>
      <vt:lpstr>Wingdings 2</vt:lpstr>
      <vt:lpstr>Akış</vt:lpstr>
      <vt:lpstr>1_Akış</vt:lpstr>
      <vt:lpstr>PERİFERİK ARTER HASTALIKLARI</vt:lpstr>
      <vt:lpstr>                    Tanım</vt:lpstr>
      <vt:lpstr>  Ancle Brachial Index (ABI) </vt:lpstr>
      <vt:lpstr>                  Etiyoloji</vt:lpstr>
      <vt:lpstr>  ATEROSKLEROZİS OBLİTERANS (ASO) </vt:lpstr>
      <vt:lpstr>               Risk Faktörleri  </vt:lpstr>
      <vt:lpstr>PowerPoint Sunusu</vt:lpstr>
      <vt:lpstr>             PAH Yerleşimi</vt:lpstr>
      <vt:lpstr>PowerPoint Sunusu</vt:lpstr>
      <vt:lpstr>                   Klinik</vt:lpstr>
      <vt:lpstr>                   Klaudikasyon İntermittan</vt:lpstr>
      <vt:lpstr>PowerPoint Sunusu</vt:lpstr>
      <vt:lpstr>          KRONİK BACAK İSKEMİSİ</vt:lpstr>
      <vt:lpstr>PowerPoint Sunusu</vt:lpstr>
      <vt:lpstr>           KBİ Hastada Tedavi Algoritması</vt:lpstr>
      <vt:lpstr>               AKUT BACAK İSKEMİSİ</vt:lpstr>
      <vt:lpstr> 6P BELİRTİSİ (Pain, Pallor, Paresthesias, Perishingly Cold, Pulselessness, Paralysis)      ****Paralizi kötü prognozun göstergesi****</vt:lpstr>
      <vt:lpstr>                     AMPUTASYON</vt:lpstr>
      <vt:lpstr>            İyleşmeyen amputasyon güdüğü</vt:lpstr>
      <vt:lpstr>       TANI - FİZİK MUAYENE </vt:lpstr>
      <vt:lpstr>       TANI - FİZİK MUAYENE</vt:lpstr>
      <vt:lpstr>           Ankle-brachial index ( ABI)</vt:lpstr>
      <vt:lpstr>PowerPoint Sunusu</vt:lpstr>
      <vt:lpstr>PowerPoint Sunusu</vt:lpstr>
      <vt:lpstr>PowerPoint Sunusu</vt:lpstr>
      <vt:lpstr> MRA                               BT ANJİOGRAFİ</vt:lpstr>
      <vt:lpstr>Digital Subtraction Anjiografi (DSA)</vt:lpstr>
      <vt:lpstr>                          TEDAVİ </vt:lpstr>
      <vt:lpstr>                  Konservatif Tedavi </vt:lpstr>
      <vt:lpstr>          Endovasküler Tedavi</vt:lpstr>
      <vt:lpstr>PowerPoint Sunusu</vt:lpstr>
      <vt:lpstr>           CERRAHİ TEDAVİ</vt:lpstr>
      <vt:lpstr>AORTA-İLİAK TIKAYICI DAMAR HASTALIĞINDA CERRAHİ TEDAVİ </vt:lpstr>
      <vt:lpstr>Leriche Sendromu</vt:lpstr>
      <vt:lpstr>          Cerrahi Yöntemler</vt:lpstr>
      <vt:lpstr>                   Aorto-bifemoral by-pass</vt:lpstr>
      <vt:lpstr>   Cerrahi Tedavinin Komplikasyonları</vt:lpstr>
      <vt:lpstr>FEMORA-POPLİTEAL TIKAYICI              HASTALIKTA CERRAHİ TEDAVİ</vt:lpstr>
      <vt:lpstr>PowerPoint Sunusu</vt:lpstr>
      <vt:lpstr>      Proksimal anastomoz                Distal anastomoz</vt:lpstr>
      <vt:lpstr>THROMBOANGİTİS OBLİTERANS (TAO) /     BUERGER HASTALIĞI</vt:lpstr>
      <vt:lpstr>                              FİZYOPATOLOJİ </vt:lpstr>
      <vt:lpstr>PowerPoint Sunusu</vt:lpstr>
      <vt:lpstr>             Tanı Kriterleri</vt:lpstr>
      <vt:lpstr>             Tanı Kriterleri</vt:lpstr>
      <vt:lpstr>              Tanı Kriterleri</vt:lpstr>
      <vt:lpstr>  TEDAVİ </vt:lpstr>
      <vt:lpstr>                            TEDAVİ   </vt:lpstr>
      <vt:lpstr>                                TEDAVİ </vt:lpstr>
      <vt:lpstr>                                TEDAVİ</vt:lpstr>
      <vt:lpstr>   TEŞEKKÜRLER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PRİFERİK ARTER HASTALIKLARI</dc:title>
  <cp:lastModifiedBy>Windows Kullanıcısı</cp:lastModifiedBy>
  <cp:revision>56</cp:revision>
  <dcterms:modified xsi:type="dcterms:W3CDTF">2020-09-24T15:40:20Z</dcterms:modified>
</cp:coreProperties>
</file>