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41" r:id="rId5"/>
    <p:sldId id="342" r:id="rId6"/>
    <p:sldId id="340" r:id="rId7"/>
    <p:sldId id="343" r:id="rId8"/>
    <p:sldId id="260" r:id="rId9"/>
    <p:sldId id="328" r:id="rId10"/>
    <p:sldId id="339" r:id="rId11"/>
    <p:sldId id="261" r:id="rId12"/>
    <p:sldId id="262" r:id="rId13"/>
    <p:sldId id="263" r:id="rId14"/>
    <p:sldId id="323" r:id="rId15"/>
    <p:sldId id="264" r:id="rId16"/>
    <p:sldId id="265" r:id="rId17"/>
    <p:sldId id="266" r:id="rId18"/>
    <p:sldId id="267" r:id="rId19"/>
    <p:sldId id="268" r:id="rId20"/>
    <p:sldId id="277" r:id="rId21"/>
    <p:sldId id="279" r:id="rId22"/>
    <p:sldId id="324" r:id="rId23"/>
    <p:sldId id="285" r:id="rId24"/>
    <p:sldId id="318" r:id="rId25"/>
    <p:sldId id="287" r:id="rId26"/>
    <p:sldId id="291" r:id="rId27"/>
    <p:sldId id="292" r:id="rId28"/>
    <p:sldId id="325" r:id="rId29"/>
    <p:sldId id="293" r:id="rId30"/>
    <p:sldId id="326" r:id="rId31"/>
    <p:sldId id="294" r:id="rId32"/>
    <p:sldId id="295" r:id="rId33"/>
    <p:sldId id="296" r:id="rId34"/>
    <p:sldId id="297" r:id="rId35"/>
    <p:sldId id="299" r:id="rId36"/>
    <p:sldId id="301" r:id="rId37"/>
    <p:sldId id="306" r:id="rId38"/>
    <p:sldId id="314" r:id="rId39"/>
    <p:sldId id="327" r:id="rId40"/>
    <p:sldId id="330" r:id="rId41"/>
    <p:sldId id="331" r:id="rId42"/>
    <p:sldId id="334" r:id="rId43"/>
    <p:sldId id="336" r:id="rId44"/>
    <p:sldId id="329" r:id="rId45"/>
    <p:sldId id="337" r:id="rId46"/>
    <p:sldId id="338" r:id="rId47"/>
    <p:sldId id="333" r:id="rId48"/>
    <p:sldId id="344" r:id="rId49"/>
    <p:sldId id="332" r:id="rId50"/>
    <p:sldId id="335" r:id="rId51"/>
    <p:sldId id="321" r:id="rId5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572281-FD06-4395-A811-C09790AC9D4E}" type="datetimeFigureOut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409F58-C57A-465C-A4F6-B05EB754A1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6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5076056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60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A091-AF6B-48E5-867C-A3132ADE5484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038" y="6381750"/>
            <a:ext cx="30956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C2C4-7504-46B3-A697-6669A3DBC5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9"/>
          <p:cNvGrpSpPr>
            <a:grpSpLocks/>
          </p:cNvGrpSpPr>
          <p:nvPr userDrawn="1"/>
        </p:nvGrpSpPr>
        <p:grpSpPr bwMode="auto">
          <a:xfrm>
            <a:off x="0" y="0"/>
            <a:ext cx="1692275" cy="908050"/>
            <a:chOff x="0" y="0"/>
            <a:chExt cx="1691680" cy="908720"/>
          </a:xfrm>
        </p:grpSpPr>
        <p:sp>
          <p:nvSpPr>
            <p:cNvPr id="5" name="Dikdörtgen 10"/>
            <p:cNvSpPr/>
            <p:nvPr userDrawn="1"/>
          </p:nvSpPr>
          <p:spPr>
            <a:xfrm>
              <a:off x="0" y="0"/>
              <a:ext cx="1260032" cy="764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6" name="Dikdörtgen 11"/>
            <p:cNvSpPr/>
            <p:nvPr userDrawn="1"/>
          </p:nvSpPr>
          <p:spPr>
            <a:xfrm>
              <a:off x="323736" y="260542"/>
              <a:ext cx="1367944" cy="64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pic>
        <p:nvPicPr>
          <p:cNvPr id="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6492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938"/>
            <a:ext cx="16224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47894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5"/>
          </p:nvPr>
        </p:nvSpPr>
        <p:spPr>
          <a:xfrm>
            <a:off x="11160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75E3-B16D-44BB-B3BA-BCE9090F99DF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3348038" y="6381750"/>
            <a:ext cx="30956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7"/>
          </p:nvPr>
        </p:nvSpPr>
        <p:spPr>
          <a:xfrm>
            <a:off x="6553200" y="6381750"/>
            <a:ext cx="176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B4D3C-EBF9-48F0-8EB6-F4FB1D4DE7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680" y="1019175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288" y="1019175"/>
            <a:ext cx="4751512" cy="4571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5" name="Veri Yer Tutucusu 2"/>
          <p:cNvSpPr>
            <a:spLocks noGrp="1"/>
          </p:cNvSpPr>
          <p:nvPr>
            <p:ph type="dt" sz="half" idx="10"/>
          </p:nvPr>
        </p:nvSpPr>
        <p:spPr>
          <a:xfrm>
            <a:off x="4222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33CC-F035-47F2-9764-191C167EB673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B218-5B62-40A1-AF9C-99CAFDB739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9"/>
          <p:cNvGrpSpPr>
            <a:grpSpLocks/>
          </p:cNvGrpSpPr>
          <p:nvPr userDrawn="1"/>
        </p:nvGrpSpPr>
        <p:grpSpPr bwMode="auto">
          <a:xfrm>
            <a:off x="0" y="0"/>
            <a:ext cx="1692275" cy="908050"/>
            <a:chOff x="0" y="0"/>
            <a:chExt cx="1691680" cy="908720"/>
          </a:xfrm>
        </p:grpSpPr>
        <p:sp>
          <p:nvSpPr>
            <p:cNvPr id="6" name="Dikdörtgen 10"/>
            <p:cNvSpPr/>
            <p:nvPr userDrawn="1"/>
          </p:nvSpPr>
          <p:spPr>
            <a:xfrm>
              <a:off x="0" y="0"/>
              <a:ext cx="1260032" cy="764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7" name="Dikdörtgen 11"/>
            <p:cNvSpPr/>
            <p:nvPr userDrawn="1"/>
          </p:nvSpPr>
          <p:spPr>
            <a:xfrm>
              <a:off x="323736" y="260542"/>
              <a:ext cx="1367944" cy="64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pic>
        <p:nvPicPr>
          <p:cNvPr id="8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6492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938"/>
            <a:ext cx="16224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46088" y="1024880"/>
            <a:ext cx="87184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6088" y="4215965"/>
            <a:ext cx="8718400" cy="17333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Veri Yer Tutucusu 3"/>
          <p:cNvSpPr>
            <a:spLocks noGrp="1"/>
          </p:cNvSpPr>
          <p:nvPr>
            <p:ph type="dt" sz="half" idx="15"/>
          </p:nvPr>
        </p:nvSpPr>
        <p:spPr>
          <a:xfrm>
            <a:off x="11160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A8FC-F296-492E-BA88-960292075D2F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11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3348038" y="6381750"/>
            <a:ext cx="30956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ayt Numarası Yer Tutucusu 5"/>
          <p:cNvSpPr>
            <a:spLocks noGrp="1"/>
          </p:cNvSpPr>
          <p:nvPr>
            <p:ph type="sldNum" sz="quarter" idx="17"/>
          </p:nvPr>
        </p:nvSpPr>
        <p:spPr>
          <a:xfrm>
            <a:off x="6553200" y="6381750"/>
            <a:ext cx="176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86C3-F7B0-49BE-84FE-23D4EA6304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9"/>
          <p:cNvGrpSpPr>
            <a:grpSpLocks/>
          </p:cNvGrpSpPr>
          <p:nvPr userDrawn="1"/>
        </p:nvGrpSpPr>
        <p:grpSpPr bwMode="auto">
          <a:xfrm>
            <a:off x="0" y="0"/>
            <a:ext cx="1692275" cy="908050"/>
            <a:chOff x="0" y="0"/>
            <a:chExt cx="1691680" cy="908720"/>
          </a:xfrm>
        </p:grpSpPr>
        <p:sp>
          <p:nvSpPr>
            <p:cNvPr id="10" name="Dikdörtgen 10"/>
            <p:cNvSpPr/>
            <p:nvPr userDrawn="1"/>
          </p:nvSpPr>
          <p:spPr>
            <a:xfrm>
              <a:off x="0" y="0"/>
              <a:ext cx="1260032" cy="764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1" name="Dikdörtgen 11"/>
            <p:cNvSpPr/>
            <p:nvPr userDrawn="1"/>
          </p:nvSpPr>
          <p:spPr>
            <a:xfrm>
              <a:off x="323736" y="260542"/>
              <a:ext cx="1367944" cy="64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pic>
        <p:nvPicPr>
          <p:cNvPr id="12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6988"/>
            <a:ext cx="6492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938"/>
            <a:ext cx="16224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63276" y="1384852"/>
            <a:ext cx="253079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652" y="2634709"/>
            <a:ext cx="2514033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7289" y="1384852"/>
            <a:ext cx="2525193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6734" y="2634709"/>
            <a:ext cx="2525193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8506" y="1384852"/>
            <a:ext cx="2617950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58506" y="2634709"/>
            <a:ext cx="261795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4" name="Veri Yer Tutucusu 3"/>
          <p:cNvSpPr>
            <a:spLocks noGrp="1"/>
          </p:cNvSpPr>
          <p:nvPr>
            <p:ph type="dt" sz="half" idx="18"/>
          </p:nvPr>
        </p:nvSpPr>
        <p:spPr>
          <a:xfrm>
            <a:off x="11160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3739-1B73-4184-AE4E-9F3A018FEB5E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9"/>
          </p:nvPr>
        </p:nvSpPr>
        <p:spPr>
          <a:xfrm>
            <a:off x="3348038" y="6381750"/>
            <a:ext cx="30956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ayt Numarası Yer Tutucusu 5"/>
          <p:cNvSpPr>
            <a:spLocks noGrp="1"/>
          </p:cNvSpPr>
          <p:nvPr>
            <p:ph type="sldNum" sz="quarter" idx="20"/>
          </p:nvPr>
        </p:nvSpPr>
        <p:spPr>
          <a:xfrm>
            <a:off x="6553200" y="6381750"/>
            <a:ext cx="176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B2E7-F76E-40E6-A17E-BB227B66CA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3568" y="2797094"/>
            <a:ext cx="3528392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3568" y="1175354"/>
            <a:ext cx="352839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3568" y="3748170"/>
            <a:ext cx="3528392" cy="21975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2797094"/>
            <a:ext cx="3521532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04048" y="1175354"/>
            <a:ext cx="352153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04048" y="3743252"/>
            <a:ext cx="3525589" cy="21975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6" name="Veri Yer Tutucusu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282-BA65-4AC6-8AD5-D526A71826E4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17" name="Altbilgi Yer Tutucusu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2DE2-2884-4502-B86B-26FE38DFF5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14800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3826768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BB24-698A-4577-8656-C10BA5C8F9AB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7C73-1457-408E-9D00-9EDFBDFA54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79613" y="-31750"/>
            <a:ext cx="7164387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1B767-E32C-4258-947D-EFF9B1A24A90}" type="datetime1">
              <a:rPr lang="tr-TR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F9BF4-59DE-4178-A739-A4107AFCCB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  <p:sldLayoutId id="214748365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FCFCFD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/>
          </a:bodyPr>
          <a:lstStyle/>
          <a:p>
            <a:r>
              <a:rPr lang="tr-TR" smtClean="0"/>
              <a:t>AORT KAPAK HASTALIKLARININ CERRAHİ TEDAVİSİ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123728" y="6356349"/>
            <a:ext cx="1655762" cy="365125"/>
          </a:xfrm>
        </p:spPr>
        <p:txBody>
          <a:bodyPr/>
          <a:lstStyle/>
          <a:p>
            <a:pPr>
              <a:defRPr/>
            </a:pPr>
            <a:fld id="{932AC797-1BFF-4BE6-8480-163A8836E3B5}" type="datetime1">
              <a:rPr lang="tr-TR" smtClean="0"/>
              <a:pPr>
                <a:defRPr/>
              </a:pPr>
              <a:t>9.06.2020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-22758" y="4077072"/>
            <a:ext cx="5242830" cy="2279278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Doç. Dr. Eyüp Serhat ÇALIK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Atatürk Üniversitesi Tıp Fakültesi Kalp ve Damar Cerrahisi Anabilim Dalı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8B18259-0E02-41F0-ABD3-360190A4A04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5239940" y="5517232"/>
            <a:ext cx="3651821" cy="365125"/>
          </a:xfrm>
        </p:spPr>
        <p:txBody>
          <a:bodyPr/>
          <a:lstStyle/>
          <a:p>
            <a:pPr>
              <a:defRPr/>
            </a:pPr>
            <a:r>
              <a:rPr lang="tr-TR" sz="900" dirty="0">
                <a:solidFill>
                  <a:schemeClr val="tx1"/>
                </a:solidFill>
              </a:rPr>
              <a:t>https://www.healio.com/~/media/learningsites/learntheheart/assets/4/0/f/e/senile_aortic_stenosis.gif?h=388&amp;w=400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940" y="1628800"/>
            <a:ext cx="3651821" cy="35481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9" y="1628801"/>
            <a:ext cx="3422526" cy="354818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68449" y="5541064"/>
            <a:ext cx="342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https://</a:t>
            </a:r>
            <a:r>
              <a:rPr lang="tr-TR" sz="900" dirty="0" smtClean="0"/>
              <a:t>www.cardiachealth.org/wpcontent/uploads/2015/04/aorta_cross_structure.jpg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56780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b="1" dirty="0" err="1"/>
              <a:t>Biküspit</a:t>
            </a:r>
            <a:r>
              <a:rPr lang="tr-TR" sz="2400" b="1" dirty="0"/>
              <a:t> aort </a:t>
            </a:r>
            <a:r>
              <a:rPr lang="tr-TR" sz="2400" b="1" dirty="0" smtClean="0"/>
              <a:t>kapak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/>
              <a:t>En yaygın </a:t>
            </a:r>
            <a:r>
              <a:rPr lang="tr-TR" sz="2400" dirty="0" err="1" smtClean="0"/>
              <a:t>konjenital</a:t>
            </a:r>
            <a:r>
              <a:rPr lang="tr-TR" sz="2400" dirty="0" smtClean="0"/>
              <a:t> kalp hastalığıdır, </a:t>
            </a:r>
            <a:r>
              <a:rPr lang="tr-TR" sz="2400" dirty="0" err="1" smtClean="0"/>
              <a:t>prevalansı</a:t>
            </a:r>
            <a:r>
              <a:rPr lang="tr-TR" sz="2400" dirty="0" smtClean="0"/>
              <a:t> % </a:t>
            </a:r>
            <a:r>
              <a:rPr lang="tr-TR" sz="2400" dirty="0"/>
              <a:t>0.9 </a:t>
            </a:r>
            <a:r>
              <a:rPr lang="tr-TR" sz="2400" dirty="0" smtClean="0"/>
              <a:t>- % 2.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 smtClean="0"/>
              <a:t>Konjenital</a:t>
            </a:r>
            <a:r>
              <a:rPr lang="tr-TR" sz="2400" dirty="0" smtClean="0"/>
              <a:t> </a:t>
            </a:r>
            <a:r>
              <a:rPr lang="tr-TR" sz="2400" dirty="0"/>
              <a:t>olarak darlık yoktur, 50 yaşa kadar semptom vermez, komplikasyonlar sonrası darlık gelişir.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 smtClean="0"/>
              <a:t>Stenoz</a:t>
            </a:r>
            <a:r>
              <a:rPr lang="tr-TR" sz="2400" dirty="0" smtClean="0"/>
              <a:t> </a:t>
            </a:r>
            <a:r>
              <a:rPr lang="tr-TR" sz="2400" dirty="0"/>
              <a:t>oluşumunda kalsiyum birikimi ile yaprakların </a:t>
            </a:r>
            <a:r>
              <a:rPr lang="tr-TR" sz="2400" dirty="0" err="1"/>
              <a:t>immobilizasyonu</a:t>
            </a:r>
            <a:r>
              <a:rPr lang="tr-TR" sz="2400" dirty="0"/>
              <a:t> rol oynar.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 smtClean="0"/>
              <a:t>Kollajen</a:t>
            </a:r>
            <a:r>
              <a:rPr lang="tr-TR" sz="2400" dirty="0" smtClean="0"/>
              <a:t> </a:t>
            </a:r>
            <a:r>
              <a:rPr lang="tr-TR" sz="2400" dirty="0"/>
              <a:t>dejenerasyonu, </a:t>
            </a:r>
            <a:r>
              <a:rPr lang="tr-TR" sz="2400" dirty="0" err="1"/>
              <a:t>lipid</a:t>
            </a:r>
            <a:r>
              <a:rPr lang="tr-TR" sz="2400" dirty="0"/>
              <a:t> birikimi ile kalsifikasyon gelişir. </a:t>
            </a:r>
            <a:r>
              <a:rPr lang="tr-TR" sz="2400" dirty="0" smtClean="0"/>
              <a:t>3/4 </a:t>
            </a:r>
            <a:r>
              <a:rPr lang="tr-TR" sz="2400" dirty="0"/>
              <a:t>‘ ünde zamanla darlık ortaya çıkar.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b="1" dirty="0" smtClean="0"/>
          </a:p>
          <a:p>
            <a:r>
              <a:rPr lang="tr-TR" sz="2400" b="1" dirty="0" err="1" smtClean="0"/>
              <a:t>Romatizmal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valvulit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Aktif </a:t>
            </a:r>
            <a:r>
              <a:rPr lang="tr-TR" sz="2400" dirty="0" err="1"/>
              <a:t>romatizmal</a:t>
            </a:r>
            <a:r>
              <a:rPr lang="tr-TR" sz="2400" dirty="0"/>
              <a:t> </a:t>
            </a:r>
            <a:r>
              <a:rPr lang="tr-TR" sz="2400" dirty="0" err="1"/>
              <a:t>endokarditin</a:t>
            </a:r>
            <a:r>
              <a:rPr lang="tr-TR" sz="2400" dirty="0"/>
              <a:t> iyileşmesi ile </a:t>
            </a:r>
            <a:r>
              <a:rPr lang="tr-TR" sz="2400" dirty="0" err="1"/>
              <a:t>komissürlerin</a:t>
            </a:r>
            <a:r>
              <a:rPr lang="tr-TR" sz="2400" dirty="0"/>
              <a:t> yaygın füzyonu veya kalsiyum birikimi ile </a:t>
            </a:r>
            <a:r>
              <a:rPr lang="tr-TR" sz="2400" dirty="0" smtClean="0"/>
              <a:t>bir </a:t>
            </a:r>
            <a:r>
              <a:rPr lang="tr-TR" sz="2400" dirty="0" err="1"/>
              <a:t>komissürde</a:t>
            </a:r>
            <a:r>
              <a:rPr lang="tr-TR" sz="2400" dirty="0"/>
              <a:t> füzyon gelişir.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Füzyon </a:t>
            </a:r>
            <a:r>
              <a:rPr lang="tr-TR" sz="2400" dirty="0"/>
              <a:t>sonucu </a:t>
            </a:r>
            <a:r>
              <a:rPr lang="tr-TR" sz="2400" dirty="0" err="1"/>
              <a:t>ateroskleroze</a:t>
            </a:r>
            <a:r>
              <a:rPr lang="tr-TR" sz="2400" dirty="0"/>
              <a:t> olur ve kapaklar </a:t>
            </a:r>
            <a:r>
              <a:rPr lang="tr-TR" sz="2400" dirty="0" err="1"/>
              <a:t>biküspit</a:t>
            </a:r>
            <a:r>
              <a:rPr lang="tr-TR" sz="2400" dirty="0"/>
              <a:t> hal alırlar.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4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10160"/>
            <a:ext cx="7164288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Fizyopatoloji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AD'da</a:t>
            </a:r>
            <a:r>
              <a:rPr lang="tr-TR" dirty="0" smtClean="0"/>
              <a:t> </a:t>
            </a:r>
            <a:r>
              <a:rPr lang="tr-TR" dirty="0" err="1"/>
              <a:t>fizyopatalojik</a:t>
            </a:r>
            <a:r>
              <a:rPr lang="tr-TR" dirty="0"/>
              <a:t> bozukluk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afterload</a:t>
            </a:r>
            <a:r>
              <a:rPr lang="tr-TR" dirty="0"/>
              <a:t> artmasıdır (sistolde önünde karşılaştığı yük). </a:t>
            </a:r>
            <a:r>
              <a:rPr lang="tr-TR" b="1" dirty="0" err="1"/>
              <a:t>AY'de</a:t>
            </a:r>
            <a:r>
              <a:rPr lang="tr-TR" b="1" dirty="0"/>
              <a:t> ise,</a:t>
            </a:r>
            <a:r>
              <a:rPr lang="tr-TR" dirty="0"/>
              <a:t>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diastolik</a:t>
            </a:r>
            <a:r>
              <a:rPr lang="tr-TR" dirty="0"/>
              <a:t> volüm yükü (</a:t>
            </a:r>
            <a:r>
              <a:rPr lang="tr-TR" dirty="0" err="1"/>
              <a:t>preload</a:t>
            </a:r>
            <a:r>
              <a:rPr lang="tr-TR" dirty="0"/>
              <a:t>) artmıştır. Eğer </a:t>
            </a:r>
            <a:r>
              <a:rPr lang="tr-TR" dirty="0" err="1"/>
              <a:t>regürjitasyon</a:t>
            </a:r>
            <a:r>
              <a:rPr lang="tr-TR" dirty="0"/>
              <a:t> </a:t>
            </a:r>
            <a:r>
              <a:rPr lang="tr-TR" dirty="0" err="1"/>
              <a:t>aortanın</a:t>
            </a:r>
            <a:r>
              <a:rPr lang="tr-TR" dirty="0"/>
              <a:t> </a:t>
            </a:r>
            <a:r>
              <a:rPr lang="tr-TR" dirty="0" err="1"/>
              <a:t>diastolik</a:t>
            </a:r>
            <a:r>
              <a:rPr lang="tr-TR" dirty="0"/>
              <a:t> basıncını düşürecek kadar şiddetliyse </a:t>
            </a:r>
            <a:r>
              <a:rPr lang="tr-TR" dirty="0" err="1"/>
              <a:t>afterload</a:t>
            </a:r>
            <a:r>
              <a:rPr lang="tr-TR" dirty="0"/>
              <a:t> azalabilir.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LVOF </a:t>
            </a:r>
            <a:r>
              <a:rPr lang="tr-TR" dirty="0"/>
              <a:t>obstrüksiyonlarında, normal </a:t>
            </a:r>
            <a:r>
              <a:rPr lang="tr-TR" dirty="0" err="1"/>
              <a:t>sistolik</a:t>
            </a:r>
            <a:r>
              <a:rPr lang="tr-TR" dirty="0"/>
              <a:t> basıncı sürdürebilmek için LV basıncı yükselir. </a:t>
            </a:r>
            <a:r>
              <a:rPr lang="tr-TR" dirty="0" err="1"/>
              <a:t>Ejeksiyon</a:t>
            </a:r>
            <a:r>
              <a:rPr lang="tr-TR" dirty="0"/>
              <a:t> için bir </a:t>
            </a:r>
            <a:r>
              <a:rPr lang="tr-TR" dirty="0" err="1"/>
              <a:t>sistolik</a:t>
            </a:r>
            <a:r>
              <a:rPr lang="tr-TR" dirty="0"/>
              <a:t> </a:t>
            </a:r>
            <a:r>
              <a:rPr lang="tr-TR" dirty="0" err="1"/>
              <a:t>gradient</a:t>
            </a:r>
            <a:r>
              <a:rPr lang="tr-TR" dirty="0"/>
              <a:t> oluşturur(</a:t>
            </a:r>
            <a:r>
              <a:rPr lang="tr-TR" dirty="0" err="1"/>
              <a:t>transvalvuler</a:t>
            </a:r>
            <a:r>
              <a:rPr lang="tr-TR" dirty="0"/>
              <a:t>). LV/aort </a:t>
            </a:r>
            <a:r>
              <a:rPr lang="tr-TR" dirty="0" smtClean="0"/>
              <a:t>arasındaki </a:t>
            </a:r>
            <a:r>
              <a:rPr lang="tr-TR" dirty="0" err="1"/>
              <a:t>sistolik</a:t>
            </a:r>
            <a:r>
              <a:rPr lang="tr-TR" dirty="0"/>
              <a:t> fark </a:t>
            </a:r>
            <a:r>
              <a:rPr lang="tr-TR" dirty="0" err="1"/>
              <a:t>aortik</a:t>
            </a:r>
            <a:r>
              <a:rPr lang="tr-TR" dirty="0"/>
              <a:t> </a:t>
            </a:r>
            <a:r>
              <a:rPr lang="tr-TR" dirty="0" err="1"/>
              <a:t>valv</a:t>
            </a:r>
            <a:r>
              <a:rPr lang="tr-TR" dirty="0"/>
              <a:t> </a:t>
            </a:r>
            <a:r>
              <a:rPr lang="tr-TR" dirty="0" err="1"/>
              <a:t>gradienti</a:t>
            </a:r>
            <a:r>
              <a:rPr lang="tr-TR" dirty="0"/>
              <a:t> artar. (nadiren 200 </a:t>
            </a:r>
            <a:r>
              <a:rPr lang="tr-TR" dirty="0" err="1"/>
              <a:t>mmHg'a</a:t>
            </a:r>
            <a:r>
              <a:rPr lang="tr-TR" dirty="0"/>
              <a:t> çıkar). Kalp yetmezliği yoksa istirahat kalp debisi ve TA genellikle normaldir.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Efektif </a:t>
            </a:r>
            <a:r>
              <a:rPr lang="tr-TR" dirty="0" err="1"/>
              <a:t>orifis</a:t>
            </a:r>
            <a:r>
              <a:rPr lang="tr-TR" dirty="0"/>
              <a:t> alanı (n:2.5-3cm2/m2) 0.7 cm2/m2'e inerse (1/3 oranında daralma) klinik semptomlar ortaya çıkar.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AD' </a:t>
            </a:r>
            <a:r>
              <a:rPr lang="tr-TR" dirty="0" err="1"/>
              <a:t>nin</a:t>
            </a:r>
            <a:r>
              <a:rPr lang="tr-TR" dirty="0"/>
              <a:t> derecesi fazlaysa </a:t>
            </a:r>
            <a:r>
              <a:rPr lang="tr-TR" dirty="0" err="1"/>
              <a:t>egsersizle</a:t>
            </a:r>
            <a:r>
              <a:rPr lang="tr-TR" dirty="0"/>
              <a:t> debi artmaz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Normal kalp debisini sürdüren </a:t>
            </a:r>
            <a:r>
              <a:rPr lang="tr-TR" dirty="0" err="1"/>
              <a:t>kompansasyon</a:t>
            </a:r>
            <a:r>
              <a:rPr lang="tr-TR" dirty="0"/>
              <a:t> mekanizmaları;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LV </a:t>
            </a:r>
            <a:r>
              <a:rPr lang="tr-TR" b="1" dirty="0" err="1"/>
              <a:t>konsantrik</a:t>
            </a:r>
            <a:r>
              <a:rPr lang="tr-TR" b="1" dirty="0"/>
              <a:t> </a:t>
            </a:r>
            <a:r>
              <a:rPr lang="tr-TR" b="1" dirty="0" err="1"/>
              <a:t>hipertrofisi</a:t>
            </a:r>
            <a:r>
              <a:rPr lang="tr-TR" b="1" dirty="0"/>
              <a:t>,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LV kitlesinin artışı,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LV </a:t>
            </a:r>
            <a:r>
              <a:rPr lang="tr-TR" b="1" dirty="0" err="1"/>
              <a:t>diastolik</a:t>
            </a:r>
            <a:r>
              <a:rPr lang="tr-TR" b="1" dirty="0"/>
              <a:t> volüm yüklenmesi' </a:t>
            </a:r>
            <a:r>
              <a:rPr lang="tr-TR" dirty="0" err="1"/>
              <a:t>dir</a:t>
            </a:r>
            <a:r>
              <a:rPr lang="tr-TR" b="1" dirty="0" smtClean="0"/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7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b="1" dirty="0"/>
              <a:t>1-LV çıkış yolu obstrüksiyonu</a:t>
            </a:r>
            <a:r>
              <a:rPr lang="tr-TR" dirty="0"/>
              <a:t>, LV üzerinde basınç yükü oluşturur, Yeterli debi sağlanmak amacıyla LV </a:t>
            </a:r>
            <a:r>
              <a:rPr lang="tr-TR" dirty="0" err="1"/>
              <a:t>konsantrik</a:t>
            </a:r>
            <a:r>
              <a:rPr lang="tr-TR" dirty="0"/>
              <a:t> </a:t>
            </a:r>
            <a:r>
              <a:rPr lang="tr-TR" dirty="0" err="1"/>
              <a:t>hipertrofi</a:t>
            </a:r>
            <a:r>
              <a:rPr lang="tr-TR" dirty="0"/>
              <a:t> meydana gelir.</a:t>
            </a:r>
          </a:p>
          <a:p>
            <a:r>
              <a:rPr lang="tr-TR" b="1" dirty="0"/>
              <a:t>2- LV duvar kalınlığı ve kitlesi artar</a:t>
            </a:r>
            <a:r>
              <a:rPr lang="tr-TR" dirty="0"/>
              <a:t>(kas kitlesi 2-3 kat artar, </a:t>
            </a:r>
            <a:r>
              <a:rPr lang="tr-TR" dirty="0" err="1"/>
              <a:t>kavite</a:t>
            </a:r>
            <a:r>
              <a:rPr lang="tr-TR" dirty="0"/>
              <a:t> sabit), bu </a:t>
            </a:r>
            <a:r>
              <a:rPr lang="tr-TR" dirty="0" err="1"/>
              <a:t>hipertrofi</a:t>
            </a:r>
            <a:r>
              <a:rPr lang="tr-TR" dirty="0"/>
              <a:t> duvar stresini normalleştirir ve </a:t>
            </a:r>
            <a:r>
              <a:rPr lang="tr-TR" dirty="0" err="1"/>
              <a:t>ventrikül</a:t>
            </a:r>
            <a:r>
              <a:rPr lang="tr-TR" dirty="0"/>
              <a:t> fonksiyonunu korur,</a:t>
            </a:r>
          </a:p>
          <a:p>
            <a:r>
              <a:rPr lang="tr-TR" b="1" dirty="0"/>
              <a:t>3- Zamanla </a:t>
            </a:r>
            <a:r>
              <a:rPr lang="tr-TR" b="1" dirty="0" err="1"/>
              <a:t>ventrikül</a:t>
            </a:r>
            <a:r>
              <a:rPr lang="tr-TR" b="1" dirty="0"/>
              <a:t> </a:t>
            </a:r>
            <a:r>
              <a:rPr lang="tr-TR" b="1" dirty="0" err="1"/>
              <a:t>kompliyansı</a:t>
            </a:r>
            <a:r>
              <a:rPr lang="tr-TR" b="1" dirty="0"/>
              <a:t> bozulmaya başlar, </a:t>
            </a:r>
            <a:r>
              <a:rPr lang="tr-TR" dirty="0"/>
              <a:t>efor halinde atım hacminde ihtiyaç duyulan her bir artış için daha yüksek dolma basıncı gerekir,</a:t>
            </a:r>
          </a:p>
          <a:p>
            <a:r>
              <a:rPr lang="tr-TR" b="1" dirty="0"/>
              <a:t>4- LVEDP artar,</a:t>
            </a:r>
            <a:endParaRPr lang="tr-TR" dirty="0"/>
          </a:p>
          <a:p>
            <a:r>
              <a:rPr lang="tr-TR" b="1" dirty="0"/>
              <a:t>5- LA basıncı ve </a:t>
            </a:r>
            <a:r>
              <a:rPr lang="tr-TR" b="1" dirty="0" err="1"/>
              <a:t>pulmoner</a:t>
            </a:r>
            <a:r>
              <a:rPr lang="tr-TR" b="1" dirty="0"/>
              <a:t> </a:t>
            </a:r>
            <a:r>
              <a:rPr lang="tr-TR" b="1" dirty="0" err="1"/>
              <a:t>venöz</a:t>
            </a:r>
            <a:r>
              <a:rPr lang="tr-TR" b="1" dirty="0"/>
              <a:t> basınç artar,</a:t>
            </a:r>
            <a:endParaRPr lang="tr-TR" dirty="0"/>
          </a:p>
          <a:p>
            <a:r>
              <a:rPr lang="tr-TR" b="1" dirty="0"/>
              <a:t>6- Eforla gelen </a:t>
            </a:r>
            <a:r>
              <a:rPr lang="tr-TR" b="1" dirty="0" err="1"/>
              <a:t>dispne</a:t>
            </a:r>
            <a:r>
              <a:rPr lang="tr-TR" b="1" dirty="0"/>
              <a:t> ortaya çıkar. </a:t>
            </a:r>
            <a:endParaRPr lang="tr-TR" dirty="0"/>
          </a:p>
          <a:p>
            <a:r>
              <a:rPr lang="tr-TR" b="1" dirty="0"/>
              <a:t>7- Genişleyen LA</a:t>
            </a:r>
            <a:r>
              <a:rPr lang="tr-TR" dirty="0"/>
              <a:t> (LA kasılımı </a:t>
            </a:r>
            <a:r>
              <a:rPr lang="tr-TR" dirty="0" err="1"/>
              <a:t>ventrikül</a:t>
            </a:r>
            <a:r>
              <a:rPr lang="tr-TR" dirty="0"/>
              <a:t> atım hacminin %10-25’ ine iştirak eder, AS’ de </a:t>
            </a:r>
            <a:r>
              <a:rPr lang="tr-TR" dirty="0" err="1"/>
              <a:t>myokard</a:t>
            </a:r>
            <a:r>
              <a:rPr lang="tr-TR" dirty="0"/>
              <a:t> </a:t>
            </a:r>
            <a:r>
              <a:rPr lang="tr-TR" dirty="0" err="1"/>
              <a:t>kompliyansı</a:t>
            </a:r>
            <a:r>
              <a:rPr lang="tr-TR" dirty="0"/>
              <a:t> azalmış olması nedeniyle bu oran %30-40 olur) </a:t>
            </a:r>
            <a:r>
              <a:rPr lang="tr-TR" b="1" dirty="0"/>
              <a:t>ile </a:t>
            </a:r>
            <a:r>
              <a:rPr lang="tr-TR" b="1" dirty="0" err="1"/>
              <a:t>atrial</a:t>
            </a:r>
            <a:r>
              <a:rPr lang="tr-TR" b="1" dirty="0"/>
              <a:t> </a:t>
            </a:r>
            <a:r>
              <a:rPr lang="tr-TR" b="1" dirty="0" err="1"/>
              <a:t>fibrilasyon</a:t>
            </a:r>
            <a:r>
              <a:rPr lang="tr-TR" b="1" dirty="0"/>
              <a:t> gelişebilir,</a:t>
            </a:r>
            <a:endParaRPr lang="tr-TR" dirty="0"/>
          </a:p>
          <a:p>
            <a:r>
              <a:rPr lang="tr-TR" b="1" dirty="0"/>
              <a:t>8- Eğer AF olursa durum daha da ağırlaşır,</a:t>
            </a:r>
            <a:endParaRPr lang="tr-TR" dirty="0"/>
          </a:p>
          <a:p>
            <a:r>
              <a:rPr lang="tr-TR" b="1" dirty="0"/>
              <a:t>9- Devamlı basınç yükü eninde sonunda </a:t>
            </a:r>
            <a:r>
              <a:rPr lang="tr-TR" b="1" dirty="0" err="1"/>
              <a:t>kontraktilite</a:t>
            </a:r>
            <a:r>
              <a:rPr lang="tr-TR" b="1" dirty="0"/>
              <a:t> bozukluğu ve </a:t>
            </a:r>
            <a:r>
              <a:rPr lang="tr-TR" b="1" dirty="0" err="1"/>
              <a:t>dilatasyon</a:t>
            </a:r>
            <a:r>
              <a:rPr lang="tr-TR" b="1" dirty="0"/>
              <a:t> ile sonuçlanır,</a:t>
            </a:r>
            <a:endParaRPr lang="tr-TR" dirty="0"/>
          </a:p>
          <a:p>
            <a:r>
              <a:rPr lang="tr-TR" b="1" dirty="0"/>
              <a:t>10- LV yetmezliği gelişir.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 err="1"/>
              <a:t>ejeksiyon</a:t>
            </a:r>
            <a:r>
              <a:rPr lang="tr-TR" dirty="0"/>
              <a:t> zamanını ve </a:t>
            </a:r>
            <a:r>
              <a:rPr lang="tr-TR" dirty="0" err="1"/>
              <a:t>izometrik</a:t>
            </a:r>
            <a:r>
              <a:rPr lang="tr-TR" dirty="0"/>
              <a:t> </a:t>
            </a:r>
            <a:r>
              <a:rPr lang="tr-TR" dirty="0" err="1"/>
              <a:t>kontraksiyon</a:t>
            </a:r>
            <a:r>
              <a:rPr lang="tr-TR" dirty="0"/>
              <a:t> fazının uzamasıyla </a:t>
            </a:r>
            <a:r>
              <a:rPr lang="tr-TR" dirty="0" err="1"/>
              <a:t>LV'ün</a:t>
            </a:r>
            <a:r>
              <a:rPr lang="tr-TR" dirty="0"/>
              <a:t> boşalması için gereken zaman sağlanır. Bu sırada </a:t>
            </a:r>
            <a:r>
              <a:rPr lang="tr-TR" dirty="0" err="1"/>
              <a:t>diastol</a:t>
            </a:r>
            <a:r>
              <a:rPr lang="tr-TR" dirty="0"/>
              <a:t> zamanının kısalması ve </a:t>
            </a:r>
            <a:r>
              <a:rPr lang="tr-TR" dirty="0" err="1"/>
              <a:t>intramural</a:t>
            </a:r>
            <a:r>
              <a:rPr lang="tr-TR" dirty="0"/>
              <a:t> basıncın artması ile özellikle </a:t>
            </a:r>
            <a:r>
              <a:rPr lang="tr-TR" dirty="0" err="1"/>
              <a:t>subendokardial</a:t>
            </a:r>
            <a:r>
              <a:rPr lang="tr-TR" dirty="0"/>
              <a:t> </a:t>
            </a:r>
            <a:r>
              <a:rPr lang="tr-TR" dirty="0" err="1"/>
              <a:t>myokard</a:t>
            </a:r>
            <a:r>
              <a:rPr lang="tr-TR" dirty="0"/>
              <a:t> </a:t>
            </a:r>
            <a:r>
              <a:rPr lang="tr-TR" dirty="0" err="1"/>
              <a:t>perfüzyonu</a:t>
            </a:r>
            <a:r>
              <a:rPr lang="tr-TR" dirty="0"/>
              <a:t> azalır.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779948"/>
            <a:ext cx="8352928" cy="31531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sz="3200" dirty="0" smtClean="0"/>
              <a:t>Aort Darlığı </a:t>
            </a:r>
            <a:r>
              <a:rPr lang="tr-TR" sz="3200" dirty="0"/>
              <a:t>Sınıflaması</a:t>
            </a:r>
          </a:p>
          <a:p>
            <a:endParaRPr lang="tr-TR" sz="2000" dirty="0"/>
          </a:p>
          <a:p>
            <a:r>
              <a:rPr lang="tr-TR" sz="2000" dirty="0" smtClean="0"/>
              <a:t>Normal kapak alanı	3.0-4.0 cm2 </a:t>
            </a:r>
          </a:p>
          <a:p>
            <a:endParaRPr lang="tr-TR" sz="2000" dirty="0"/>
          </a:p>
          <a:p>
            <a:r>
              <a:rPr lang="tr-TR" sz="2000" dirty="0" smtClean="0"/>
              <a:t>Ciddiyet</a:t>
            </a:r>
            <a:r>
              <a:rPr lang="tr-TR" sz="2000" dirty="0"/>
              <a:t>	</a:t>
            </a:r>
            <a:r>
              <a:rPr lang="tr-TR" sz="2000" dirty="0" smtClean="0"/>
              <a:t>                         AKA </a:t>
            </a:r>
            <a:r>
              <a:rPr lang="tr-TR" sz="2000" dirty="0"/>
              <a:t>(cm2)	</a:t>
            </a:r>
            <a:r>
              <a:rPr lang="tr-TR" sz="2000" dirty="0" smtClean="0"/>
              <a:t>  </a:t>
            </a:r>
            <a:r>
              <a:rPr lang="tr-TR" sz="2000" dirty="0" err="1" smtClean="0"/>
              <a:t>Indeks</a:t>
            </a:r>
            <a:r>
              <a:rPr lang="tr-TR" sz="2000" dirty="0" smtClean="0"/>
              <a:t> </a:t>
            </a:r>
            <a:r>
              <a:rPr lang="tr-TR" sz="2000" dirty="0"/>
              <a:t>(cm2/m2</a:t>
            </a:r>
            <a:r>
              <a:rPr lang="tr-TR" sz="2000" dirty="0" smtClean="0"/>
              <a:t>)       </a:t>
            </a:r>
            <a:r>
              <a:rPr lang="tr-TR" sz="2000" dirty="0" err="1" smtClean="0"/>
              <a:t>Gradient</a:t>
            </a:r>
            <a:r>
              <a:rPr lang="tr-TR" sz="2000" dirty="0" smtClean="0"/>
              <a:t> </a:t>
            </a:r>
            <a:r>
              <a:rPr lang="tr-TR" sz="2000" dirty="0"/>
              <a:t>(mm Hg)</a:t>
            </a:r>
          </a:p>
          <a:p>
            <a:r>
              <a:rPr lang="tr-TR" sz="2000" dirty="0"/>
              <a:t>Hafif (</a:t>
            </a:r>
            <a:r>
              <a:rPr lang="tr-TR" sz="2000" dirty="0" err="1"/>
              <a:t>mild</a:t>
            </a:r>
            <a:r>
              <a:rPr lang="tr-TR" sz="2000" dirty="0"/>
              <a:t>)	</a:t>
            </a:r>
            <a:r>
              <a:rPr lang="tr-TR" sz="2000" dirty="0" smtClean="0"/>
              <a:t>        &gt;</a:t>
            </a:r>
            <a:r>
              <a:rPr lang="tr-TR" sz="2000" dirty="0"/>
              <a:t>1.5  	</a:t>
            </a:r>
            <a:r>
              <a:rPr lang="tr-TR" sz="2000" dirty="0" smtClean="0"/>
              <a:t>      0.9</a:t>
            </a:r>
            <a:r>
              <a:rPr lang="tr-TR" sz="2000" dirty="0"/>
              <a:t>		</a:t>
            </a:r>
            <a:r>
              <a:rPr lang="tr-TR" sz="2000" dirty="0" smtClean="0"/>
              <a:t>                &lt;</a:t>
            </a:r>
            <a:r>
              <a:rPr lang="tr-TR" sz="2000" dirty="0"/>
              <a:t>30 </a:t>
            </a:r>
          </a:p>
          <a:p>
            <a:r>
              <a:rPr lang="tr-TR" sz="2000" dirty="0"/>
              <a:t>Orta (</a:t>
            </a:r>
            <a:r>
              <a:rPr lang="tr-TR" sz="2000" dirty="0" err="1"/>
              <a:t>moderate</a:t>
            </a:r>
            <a:r>
              <a:rPr lang="tr-TR" sz="2000" dirty="0" smtClean="0"/>
              <a:t>)           1-1.5	      </a:t>
            </a:r>
            <a:r>
              <a:rPr lang="tr-TR" sz="2000" dirty="0" smtClean="0"/>
              <a:t>                0.6-0.9</a:t>
            </a:r>
            <a:r>
              <a:rPr lang="tr-TR" sz="2000" dirty="0" smtClean="0"/>
              <a:t>		 &lt;45</a:t>
            </a:r>
          </a:p>
          <a:p>
            <a:r>
              <a:rPr lang="tr-TR" sz="2000" dirty="0" smtClean="0"/>
              <a:t>Ciddi (severe)	        &lt;1.0 	       </a:t>
            </a:r>
            <a:r>
              <a:rPr lang="tr-TR" sz="2000" dirty="0" smtClean="0"/>
              <a:t>               &lt;</a:t>
            </a:r>
            <a:r>
              <a:rPr lang="tr-TR" sz="2000" dirty="0" smtClean="0"/>
              <a:t>0.6	</a:t>
            </a:r>
            <a:r>
              <a:rPr lang="tr-TR" sz="2000" dirty="0" smtClean="0"/>
              <a:t>                               </a:t>
            </a:r>
            <a:r>
              <a:rPr lang="tr-TR" sz="2000" dirty="0" smtClean="0"/>
              <a:t>&gt;45-50</a:t>
            </a:r>
          </a:p>
          <a:p>
            <a:r>
              <a:rPr lang="tr-TR" sz="2000" dirty="0" smtClean="0"/>
              <a:t>   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>
          <a:xfrm>
            <a:off x="1021247" y="6393767"/>
            <a:ext cx="935707" cy="365125"/>
          </a:xfrm>
        </p:spPr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1956954" y="6195553"/>
            <a:ext cx="5923241" cy="563339"/>
          </a:xfrm>
        </p:spPr>
        <p:txBody>
          <a:bodyPr/>
          <a:lstStyle/>
          <a:p>
            <a:pPr>
              <a:defRPr/>
            </a:pPr>
            <a:r>
              <a:rPr lang="tr-TR" sz="900" dirty="0"/>
              <a:t>https://</a:t>
            </a:r>
            <a:r>
              <a:rPr lang="tr-TR" sz="900" dirty="0" smtClean="0"/>
              <a:t>images.squarespacecdn.com/content/v1/5cc6f6ddc2e8e000013567fa/1557409142941HF6BA382LRN96WIU1DPS/ke17ZwdGBToddI8pDm48kLRaY9afRS_ItdkwkB1h0YUqsxRUqqbr1mOJYKfIPR7LoDQ9mXPOjoJoqy81S2I8N_N4V1vUb5AoIIIbLZhVYxCRW4BPu10St3TBAUQYVKcLtE6jbomlefxjlv1SY3PZOLkrR_EJeLBjTxOpVW3Sj91LDSFvxJZ1EN4XExZWjxf/AorticStenosis-3.jpg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789040"/>
            <a:ext cx="7633344" cy="22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0"/>
            <a:ext cx="7164288" cy="764704"/>
          </a:xfrm>
        </p:spPr>
        <p:txBody>
          <a:bodyPr/>
          <a:lstStyle/>
          <a:p>
            <a:r>
              <a:rPr lang="tr-TR" dirty="0"/>
              <a:t>Semptomlar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200" dirty="0" smtClean="0"/>
              <a:t>Genelde </a:t>
            </a:r>
            <a:r>
              <a:rPr lang="tr-TR" sz="3200" dirty="0"/>
              <a:t>geç dönemde ortaya çıkar. </a:t>
            </a:r>
            <a:endParaRPr lang="tr-TR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200" dirty="0" smtClean="0"/>
              <a:t>Bu </a:t>
            </a:r>
            <a:r>
              <a:rPr lang="tr-TR" sz="3200" dirty="0"/>
              <a:t>zamana kadar </a:t>
            </a:r>
            <a:r>
              <a:rPr lang="tr-TR" sz="3200" dirty="0" err="1"/>
              <a:t>asemptomatik</a:t>
            </a:r>
            <a:r>
              <a:rPr lang="tr-TR" sz="3200" dirty="0"/>
              <a:t> seyredebilir. </a:t>
            </a:r>
            <a:endParaRPr lang="tr-TR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200" dirty="0" smtClean="0"/>
              <a:t>Semptomlar </a:t>
            </a:r>
            <a:r>
              <a:rPr lang="tr-TR" sz="3200" dirty="0"/>
              <a:t>ortaya çıktıktan sonra da </a:t>
            </a:r>
            <a:r>
              <a:rPr lang="tr-TR" sz="3200" dirty="0" err="1"/>
              <a:t>prognoz</a:t>
            </a:r>
            <a:r>
              <a:rPr lang="tr-TR" sz="3200" dirty="0"/>
              <a:t> kötüleşir.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3200" dirty="0" err="1"/>
              <a:t>Angina</a:t>
            </a:r>
            <a:r>
              <a:rPr lang="tr-TR" sz="3200" dirty="0"/>
              <a:t> (%50-70),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3200" dirty="0" err="1"/>
              <a:t>Senkop</a:t>
            </a:r>
            <a:r>
              <a:rPr lang="tr-TR" sz="3200" dirty="0"/>
              <a:t> (%15-30),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3200" dirty="0"/>
              <a:t>Efor </a:t>
            </a:r>
            <a:r>
              <a:rPr lang="tr-TR" sz="3200" dirty="0" err="1"/>
              <a:t>dispnesi</a:t>
            </a:r>
            <a:r>
              <a:rPr lang="tr-TR" sz="3200" dirty="0"/>
              <a:t>, KY,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3200" dirty="0"/>
              <a:t>Ani ölüm (%15-20), genel semptomlarıdır.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8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tr-TR" sz="3600" b="1" dirty="0" err="1"/>
              <a:t>Angina</a:t>
            </a:r>
            <a:r>
              <a:rPr lang="tr-TR" sz="3600" b="1" dirty="0"/>
              <a:t>:</a:t>
            </a:r>
            <a:r>
              <a:rPr lang="tr-TR" sz="3600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3200" dirty="0"/>
              <a:t>LV kitlesinin artmasıyla oksijen ihtiyacı giderek artar, böylece </a:t>
            </a:r>
            <a:r>
              <a:rPr lang="tr-TR" sz="3200" dirty="0" err="1"/>
              <a:t>primer</a:t>
            </a:r>
            <a:r>
              <a:rPr lang="tr-TR" sz="3200" dirty="0"/>
              <a:t> KAH' ı olmasa bile koroner yetmezliği tablosu,  </a:t>
            </a:r>
            <a:r>
              <a:rPr lang="tr-TR" sz="3200" dirty="0" err="1"/>
              <a:t>ventriküler</a:t>
            </a:r>
            <a:r>
              <a:rPr lang="tr-TR" sz="3200" dirty="0"/>
              <a:t> aritmi ve ani ölümlere yol açabilir.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3200" dirty="0"/>
              <a:t>Kitle artışı koroner </a:t>
            </a:r>
            <a:r>
              <a:rPr lang="tr-TR" sz="3200" dirty="0" err="1"/>
              <a:t>mikrosirkulasyona</a:t>
            </a:r>
            <a:r>
              <a:rPr lang="tr-TR" sz="3200" dirty="0"/>
              <a:t> bası nedeniyle miyokarda oksijen sunumu azalır. </a:t>
            </a:r>
            <a:r>
              <a:rPr lang="tr-TR" sz="3200" dirty="0" err="1"/>
              <a:t>Anjina</a:t>
            </a:r>
            <a:r>
              <a:rPr lang="tr-TR" sz="3200" dirty="0"/>
              <a:t> semptomları olabilir.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3200" dirty="0"/>
              <a:t>Kitle artışı ile oksijen </a:t>
            </a:r>
            <a:r>
              <a:rPr lang="tr-TR" sz="3200" dirty="0" err="1"/>
              <a:t>diffüzyon</a:t>
            </a:r>
            <a:r>
              <a:rPr lang="tr-TR" sz="3200" dirty="0"/>
              <a:t> sahası artar.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5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/>
              <a:t>Efor </a:t>
            </a:r>
            <a:r>
              <a:rPr lang="tr-TR" sz="2800" b="1" dirty="0" err="1"/>
              <a:t>dispnesi</a:t>
            </a:r>
            <a:r>
              <a:rPr lang="tr-TR" sz="2800" b="1" dirty="0"/>
              <a:t>:</a:t>
            </a:r>
            <a:r>
              <a:rPr lang="tr-TR" sz="2800" dirty="0"/>
              <a:t> </a:t>
            </a:r>
          </a:p>
          <a:p>
            <a:pPr lvl="0"/>
            <a:r>
              <a:rPr lang="tr-TR" sz="2800" dirty="0"/>
              <a:t>Önemli AS’ </a:t>
            </a:r>
            <a:r>
              <a:rPr lang="tr-TR" sz="2800" dirty="0" err="1"/>
              <a:t>li</a:t>
            </a:r>
            <a:r>
              <a:rPr lang="tr-TR" sz="2800" dirty="0"/>
              <a:t> hastaların %75’ inde vardır.</a:t>
            </a:r>
          </a:p>
          <a:p>
            <a:pPr lvl="0"/>
            <a:r>
              <a:rPr lang="tr-TR" sz="2800" dirty="0"/>
              <a:t>LV </a:t>
            </a:r>
            <a:r>
              <a:rPr lang="tr-TR" sz="2800" dirty="0" err="1"/>
              <a:t>hipertrofisi</a:t>
            </a:r>
            <a:r>
              <a:rPr lang="tr-TR" sz="2800" dirty="0"/>
              <a:t>, LV </a:t>
            </a:r>
            <a:r>
              <a:rPr lang="tr-TR" sz="2800" dirty="0" err="1"/>
              <a:t>kompliansının</a:t>
            </a:r>
            <a:r>
              <a:rPr lang="tr-TR" sz="2800" dirty="0"/>
              <a:t> azalmasıyla sonuçlanır. (</a:t>
            </a:r>
            <a:r>
              <a:rPr lang="tr-TR" sz="2800" dirty="0" err="1"/>
              <a:t>Komplians</a:t>
            </a:r>
            <a:r>
              <a:rPr lang="tr-TR" sz="2800" dirty="0"/>
              <a:t>: dv/</a:t>
            </a:r>
            <a:r>
              <a:rPr lang="tr-TR" sz="2800" dirty="0" err="1"/>
              <a:t>dp</a:t>
            </a:r>
            <a:r>
              <a:rPr lang="tr-TR" sz="2800" dirty="0"/>
              <a:t>- basınç değişmesi sonucu volüm değişikliği). </a:t>
            </a:r>
          </a:p>
          <a:p>
            <a:pPr lvl="0"/>
            <a:r>
              <a:rPr lang="tr-TR" sz="2800" dirty="0"/>
              <a:t>Efor sırasında atım hacminde ihtiyaç duyulan her birim için artış daha yüksek dolma basıncını gerektirir. Bu yüksek dolma basıncı (LVEDP) LA ve </a:t>
            </a:r>
            <a:r>
              <a:rPr lang="tr-TR" sz="2800" dirty="0" err="1"/>
              <a:t>pulmoner</a:t>
            </a:r>
            <a:r>
              <a:rPr lang="tr-TR" sz="2800" dirty="0"/>
              <a:t> basıncını yükselterek efor </a:t>
            </a:r>
            <a:r>
              <a:rPr lang="tr-TR" sz="2800" dirty="0" err="1"/>
              <a:t>dispnesine</a:t>
            </a:r>
            <a:r>
              <a:rPr lang="tr-TR" sz="2800" dirty="0"/>
              <a:t> sebep olur.</a:t>
            </a:r>
          </a:p>
          <a:p>
            <a:pPr lvl="0"/>
            <a:r>
              <a:rPr lang="tr-TR" sz="2800" dirty="0"/>
              <a:t>Daha ileri dönemlerde sağ kalp yetmezliği gelişir ve yaşam süresi 1-2 aydır.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tr-TR" sz="2400" b="1" dirty="0" err="1"/>
              <a:t>Senkop</a:t>
            </a:r>
            <a:r>
              <a:rPr lang="tr-TR" sz="2400" b="1" dirty="0"/>
              <a:t> </a:t>
            </a:r>
            <a:endParaRPr lang="tr-TR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200" dirty="0" smtClean="0"/>
              <a:t>Genelde egzersiz sonrası gelişir ve hemen öncesinde </a:t>
            </a:r>
            <a:r>
              <a:rPr lang="tr-TR" sz="2200" dirty="0" err="1" smtClean="0"/>
              <a:t>anjina</a:t>
            </a:r>
            <a:r>
              <a:rPr lang="tr-TR" sz="2200" dirty="0" smtClean="0"/>
              <a:t> vardır.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200" dirty="0" err="1" smtClean="0"/>
              <a:t>LV'de</a:t>
            </a:r>
            <a:r>
              <a:rPr lang="tr-TR" sz="2200" dirty="0" smtClean="0"/>
              <a:t> </a:t>
            </a:r>
            <a:r>
              <a:rPr lang="tr-TR" sz="2200" dirty="0"/>
              <a:t>ileri derecede gerilim (T) artışı ile </a:t>
            </a:r>
            <a:r>
              <a:rPr lang="tr-TR" sz="2200" dirty="0" err="1"/>
              <a:t>baroreseptörler</a:t>
            </a:r>
            <a:r>
              <a:rPr lang="tr-TR" sz="2200" dirty="0"/>
              <a:t> aktive olur ve negatif </a:t>
            </a:r>
            <a:r>
              <a:rPr lang="tr-TR" sz="2200" dirty="0" err="1"/>
              <a:t>feed-back</a:t>
            </a:r>
            <a:r>
              <a:rPr lang="tr-TR" sz="2200" dirty="0"/>
              <a:t> mekanizmasıyla debide ani düşüşler (</a:t>
            </a:r>
            <a:r>
              <a:rPr lang="tr-TR" sz="2200" dirty="0" err="1"/>
              <a:t>periferik</a:t>
            </a:r>
            <a:r>
              <a:rPr lang="tr-TR" sz="2200" dirty="0"/>
              <a:t> </a:t>
            </a:r>
            <a:r>
              <a:rPr lang="tr-TR" sz="2200" dirty="0" err="1"/>
              <a:t>vazodilatasyon</a:t>
            </a:r>
            <a:r>
              <a:rPr lang="tr-TR" sz="2200" dirty="0"/>
              <a:t> ile) ve </a:t>
            </a:r>
            <a:r>
              <a:rPr lang="tr-TR" sz="2200" dirty="0" err="1"/>
              <a:t>senkop</a:t>
            </a:r>
            <a:r>
              <a:rPr lang="tr-TR" sz="2200" dirty="0"/>
              <a:t> meydana gelir.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200" dirty="0"/>
              <a:t>Diğer taraftan koroner </a:t>
            </a:r>
            <a:r>
              <a:rPr lang="tr-TR" sz="2200" dirty="0" err="1"/>
              <a:t>perfüzyon</a:t>
            </a:r>
            <a:r>
              <a:rPr lang="tr-TR" sz="2200" dirty="0"/>
              <a:t> basıncıda azalarak akut LV </a:t>
            </a:r>
            <a:r>
              <a:rPr lang="tr-TR" sz="2200" dirty="0" err="1"/>
              <a:t>disfonksiyonu</a:t>
            </a:r>
            <a:r>
              <a:rPr lang="tr-TR" sz="2200" dirty="0"/>
              <a:t>  ve aritmiler meydana gelir.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200" dirty="0"/>
              <a:t>Yine; efor sırasında çalışan kaslarda </a:t>
            </a:r>
            <a:r>
              <a:rPr lang="tr-TR" sz="2200" dirty="0" err="1"/>
              <a:t>vazodilatasyon</a:t>
            </a:r>
            <a:r>
              <a:rPr lang="tr-TR" sz="2200" dirty="0"/>
              <a:t> sonucu PVR fazla düşer ve </a:t>
            </a:r>
            <a:r>
              <a:rPr lang="tr-TR" sz="2200" dirty="0" err="1"/>
              <a:t>serebral</a:t>
            </a:r>
            <a:r>
              <a:rPr lang="tr-TR" sz="2200" dirty="0"/>
              <a:t> dolaşım iyi </a:t>
            </a:r>
            <a:r>
              <a:rPr lang="tr-TR" sz="2200" dirty="0" err="1"/>
              <a:t>regüle</a:t>
            </a:r>
            <a:r>
              <a:rPr lang="tr-TR" sz="2200" dirty="0"/>
              <a:t> edilemez ve </a:t>
            </a:r>
            <a:r>
              <a:rPr lang="tr-TR" sz="2200" dirty="0" err="1"/>
              <a:t>senkopa</a:t>
            </a:r>
            <a:r>
              <a:rPr lang="tr-TR" sz="2200" dirty="0"/>
              <a:t> yol açabilir.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200" dirty="0" err="1"/>
              <a:t>Kalsifik</a:t>
            </a:r>
            <a:r>
              <a:rPr lang="tr-TR" sz="2200" dirty="0"/>
              <a:t> vakalarda AV blok gibi ileti kusurları ani aritmilere yol açabilir. Aort kapağında kalsifikasyona ileri dönemde sık rastlanır ve </a:t>
            </a:r>
            <a:r>
              <a:rPr lang="tr-TR" sz="2200" dirty="0" err="1"/>
              <a:t>valv</a:t>
            </a:r>
            <a:r>
              <a:rPr lang="tr-TR" sz="2200" dirty="0"/>
              <a:t> ringi ve </a:t>
            </a:r>
            <a:r>
              <a:rPr lang="tr-TR" sz="2200" dirty="0" err="1"/>
              <a:t>myokard</a:t>
            </a:r>
            <a:r>
              <a:rPr lang="tr-TR" sz="2200" dirty="0"/>
              <a:t> içine kadar yayılıp, iletim sisteminde hasara yol açabilir. </a:t>
            </a:r>
            <a:r>
              <a:rPr lang="tr-TR" sz="2200" dirty="0" err="1"/>
              <a:t>Senkoba</a:t>
            </a:r>
            <a:r>
              <a:rPr lang="tr-TR" sz="2200" dirty="0"/>
              <a:t> neden olabilir.</a:t>
            </a:r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5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Ani ölüm: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/>
              <a:t>Asemptomatik</a:t>
            </a:r>
            <a:r>
              <a:rPr lang="tr-TR" sz="2400" dirty="0"/>
              <a:t> ve </a:t>
            </a:r>
            <a:r>
              <a:rPr lang="tr-TR" sz="2400" dirty="0" err="1"/>
              <a:t>senkop</a:t>
            </a:r>
            <a:r>
              <a:rPr lang="tr-TR" sz="2400" dirty="0"/>
              <a:t> atağı olmayanlarda bile gelişebilir.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Kapak </a:t>
            </a:r>
            <a:r>
              <a:rPr lang="tr-TR" sz="2400" dirty="0"/>
              <a:t>açıklığı normalin 1/3'üne kadar daralmadan önce </a:t>
            </a:r>
            <a:r>
              <a:rPr lang="tr-TR" sz="2400" dirty="0" err="1"/>
              <a:t>hemodinamik</a:t>
            </a:r>
            <a:r>
              <a:rPr lang="tr-TR" sz="2400" dirty="0"/>
              <a:t>  olarak  tanımlanması nadiren mümkündür.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Hafif </a:t>
            </a:r>
            <a:r>
              <a:rPr lang="tr-TR" sz="2400" dirty="0"/>
              <a:t>ve orta şiddetteki vakalar uzun yıllar semptom vermeyebilir.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Vakaların </a:t>
            </a:r>
            <a:r>
              <a:rPr lang="tr-TR" sz="2400" dirty="0"/>
              <a:t>%80'i erkek olup 40-50 yaşına kadar </a:t>
            </a:r>
            <a:r>
              <a:rPr lang="tr-TR" sz="2400" dirty="0" err="1"/>
              <a:t>semptomsuz</a:t>
            </a:r>
            <a:r>
              <a:rPr lang="tr-TR" sz="2400" dirty="0"/>
              <a:t> yaşayabilirler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3688" y="0"/>
            <a:ext cx="6300192" cy="764704"/>
          </a:xfrm>
        </p:spPr>
        <p:txBody>
          <a:bodyPr/>
          <a:lstStyle/>
          <a:p>
            <a:r>
              <a:rPr lang="tr-TR" dirty="0" smtClean="0"/>
              <a:t>Aort Kökü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2808312" cy="478942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Aortik</a:t>
            </a:r>
            <a:r>
              <a:rPr lang="tr-TR" dirty="0"/>
              <a:t> kök, </a:t>
            </a:r>
            <a:r>
              <a:rPr lang="tr-TR" dirty="0" err="1"/>
              <a:t>aortik</a:t>
            </a:r>
            <a:r>
              <a:rPr lang="tr-TR" dirty="0"/>
              <a:t> kapağı kapsayan kompleks bir dokudur. </a:t>
            </a:r>
            <a:r>
              <a:rPr lang="tr-TR" dirty="0" err="1"/>
              <a:t>Aortik</a:t>
            </a:r>
            <a:r>
              <a:rPr lang="tr-TR" dirty="0"/>
              <a:t> kök </a:t>
            </a:r>
            <a:r>
              <a:rPr lang="tr-TR" dirty="0" err="1"/>
              <a:t>aorto-ventriküler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ile başlar ve </a:t>
            </a:r>
            <a:r>
              <a:rPr lang="tr-TR" dirty="0" err="1"/>
              <a:t>sinotubuler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ile sonlanır.</a:t>
            </a:r>
          </a:p>
          <a:p>
            <a:r>
              <a:rPr lang="tr-TR" dirty="0" smtClean="0"/>
              <a:t>      </a:t>
            </a:r>
            <a:r>
              <a:rPr lang="tr-TR" b="1" dirty="0" err="1" smtClean="0"/>
              <a:t>Komponentleri</a:t>
            </a:r>
            <a:r>
              <a:rPr lang="tr-TR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Aorto-ventriküler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(</a:t>
            </a:r>
            <a:r>
              <a:rPr lang="tr-TR" dirty="0" err="1"/>
              <a:t>aortik</a:t>
            </a:r>
            <a:r>
              <a:rPr lang="tr-TR" dirty="0"/>
              <a:t> </a:t>
            </a:r>
            <a:r>
              <a:rPr lang="tr-TR" dirty="0" err="1"/>
              <a:t>annulus</a:t>
            </a:r>
            <a:r>
              <a:rPr lang="tr-T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Leafletler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Sinüs </a:t>
            </a:r>
            <a:r>
              <a:rPr lang="tr-TR" dirty="0" err="1"/>
              <a:t>valsalva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Sinotubuler</a:t>
            </a:r>
            <a:r>
              <a:rPr lang="tr-TR" dirty="0"/>
              <a:t> </a:t>
            </a:r>
            <a:r>
              <a:rPr lang="tr-TR" dirty="0" err="1"/>
              <a:t>junction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Aortik</a:t>
            </a:r>
            <a:r>
              <a:rPr lang="tr-TR" dirty="0"/>
              <a:t> </a:t>
            </a:r>
            <a:r>
              <a:rPr lang="tr-TR" dirty="0" err="1"/>
              <a:t>annulus</a:t>
            </a:r>
            <a:r>
              <a:rPr lang="tr-TR" dirty="0"/>
              <a:t> taraksıdır (</a:t>
            </a:r>
            <a:r>
              <a:rPr lang="tr-TR" dirty="0" err="1"/>
              <a:t>scalloped</a:t>
            </a:r>
            <a:r>
              <a:rPr lang="tr-TR" dirty="0"/>
              <a:t>) ve yaklaşık %45’i dairesel olarak </a:t>
            </a:r>
            <a:r>
              <a:rPr lang="tr-TR" dirty="0" err="1"/>
              <a:t>interventriküler</a:t>
            </a:r>
            <a:r>
              <a:rPr lang="tr-TR" dirty="0"/>
              <a:t> kasa, %55’i </a:t>
            </a:r>
            <a:r>
              <a:rPr lang="tr-TR" dirty="0" err="1"/>
              <a:t>interventriküler</a:t>
            </a:r>
            <a:r>
              <a:rPr lang="tr-TR" dirty="0"/>
              <a:t> </a:t>
            </a:r>
            <a:r>
              <a:rPr lang="tr-TR" dirty="0" err="1"/>
              <a:t>fibröz</a:t>
            </a:r>
            <a:r>
              <a:rPr lang="tr-TR" dirty="0"/>
              <a:t> cisme direkt olarak tutunur.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3456881" y="6093296"/>
            <a:ext cx="4860032" cy="330433"/>
          </a:xfrm>
        </p:spPr>
        <p:txBody>
          <a:bodyPr/>
          <a:lstStyle/>
          <a:p>
            <a:pPr>
              <a:defRPr/>
            </a:pPr>
            <a:r>
              <a:rPr lang="tr-TR" sz="900" dirty="0"/>
              <a:t>https://</a:t>
            </a:r>
            <a:r>
              <a:rPr lang="tr-TR" sz="900" dirty="0" smtClean="0"/>
              <a:t>encryptedtbn0.gstatic.com/images?q=tbn%3AANd9GcRMxBZfganzXz_rZz2s8buBDSvaFEYf4F1Dic9M6nrtoxwqnadx&amp;usqp=CAU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7" name="Picture 2" descr="tara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14" y="980728"/>
            <a:ext cx="5485674" cy="49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b="1" dirty="0"/>
              <a:t>PROGNOZ:</a:t>
            </a:r>
            <a:endParaRPr lang="tr-TR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/>
              <a:t>Saf darlıklarda </a:t>
            </a:r>
            <a:r>
              <a:rPr lang="tr-TR" sz="2800" dirty="0" err="1"/>
              <a:t>asemptomatik</a:t>
            </a:r>
            <a:r>
              <a:rPr lang="tr-TR" sz="2800" dirty="0"/>
              <a:t> dönem uzundur. </a:t>
            </a:r>
            <a:r>
              <a:rPr lang="tr-TR" sz="2800" dirty="0" err="1"/>
              <a:t>Romatizmal</a:t>
            </a:r>
            <a:r>
              <a:rPr lang="tr-TR" sz="2800" dirty="0"/>
              <a:t> atakta 10-25 yıl sonra </a:t>
            </a:r>
            <a:r>
              <a:rPr lang="tr-TR" sz="2800" dirty="0" err="1"/>
              <a:t>semptomatik</a:t>
            </a:r>
            <a:r>
              <a:rPr lang="tr-TR" sz="2800" dirty="0"/>
              <a:t> hale gelirler.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/>
              <a:t>Ölüm nedeni %50 KKY' </a:t>
            </a:r>
            <a:r>
              <a:rPr lang="tr-TR" sz="2800" dirty="0" err="1"/>
              <a:t>dir</a:t>
            </a:r>
            <a:r>
              <a:rPr lang="tr-TR" sz="2800" dirty="0"/>
              <a:t>. Ani ölüm %15-20'dir.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/>
              <a:t>LVOFT' de obstrüksiyon varsa, </a:t>
            </a:r>
            <a:r>
              <a:rPr lang="tr-TR" sz="2800" dirty="0" err="1"/>
              <a:t>senkop</a:t>
            </a:r>
            <a:r>
              <a:rPr lang="tr-TR" sz="2800" dirty="0"/>
              <a:t> sık görülür. Bunlar </a:t>
            </a:r>
            <a:r>
              <a:rPr lang="tr-TR" sz="2800" dirty="0" err="1"/>
              <a:t>kateter</a:t>
            </a:r>
            <a:r>
              <a:rPr lang="tr-TR" sz="2800" dirty="0"/>
              <a:t> ve operasyon için acilen değerlendirilmelidir.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/>
              <a:t>KY sonrası 2 yıl, </a:t>
            </a:r>
            <a:r>
              <a:rPr lang="tr-TR" sz="2800" dirty="0" err="1"/>
              <a:t>senkop</a:t>
            </a:r>
            <a:r>
              <a:rPr lang="tr-TR" sz="2800" dirty="0"/>
              <a:t> sonrası 3 yıl, </a:t>
            </a:r>
            <a:r>
              <a:rPr lang="tr-TR" sz="2800" dirty="0" err="1"/>
              <a:t>anjina</a:t>
            </a:r>
            <a:r>
              <a:rPr lang="tr-TR" sz="2800" dirty="0"/>
              <a:t> sonrası 5 yıl yaşam süresi vardır.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dirty="0"/>
              <a:t>AORT DARLIĞI-Ameliyat </a:t>
            </a:r>
            <a:r>
              <a:rPr lang="tr-TR" sz="2800" dirty="0" err="1"/>
              <a:t>endikasyonları</a:t>
            </a:r>
            <a:endParaRPr lang="tr-TR" sz="2800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err="1" smtClean="0"/>
              <a:t>Semptomatik</a:t>
            </a:r>
            <a:r>
              <a:rPr lang="tr-TR" sz="2000" dirty="0" smtClean="0"/>
              <a:t> </a:t>
            </a:r>
            <a:r>
              <a:rPr lang="tr-TR" sz="2000" dirty="0"/>
              <a:t>hastalar (</a:t>
            </a:r>
            <a:r>
              <a:rPr lang="tr-TR" sz="2000" dirty="0" err="1"/>
              <a:t>anjina</a:t>
            </a:r>
            <a:r>
              <a:rPr lang="tr-TR" sz="2000" dirty="0"/>
              <a:t>, </a:t>
            </a:r>
            <a:r>
              <a:rPr lang="tr-TR" sz="2000" dirty="0" err="1"/>
              <a:t>dispne</a:t>
            </a:r>
            <a:r>
              <a:rPr lang="tr-TR" sz="2000" dirty="0"/>
              <a:t>, </a:t>
            </a:r>
            <a:r>
              <a:rPr lang="tr-TR" sz="2000" dirty="0" err="1"/>
              <a:t>senkop</a:t>
            </a:r>
            <a:r>
              <a:rPr lang="tr-TR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err="1"/>
              <a:t>Asemptomatik</a:t>
            </a:r>
            <a:r>
              <a:rPr lang="tr-TR" sz="2000" dirty="0"/>
              <a:t> ciddi aort darlığı ve</a:t>
            </a:r>
          </a:p>
          <a:p>
            <a:r>
              <a:rPr lang="tr-TR" sz="2000" dirty="0"/>
              <a:t>	Sol </a:t>
            </a:r>
            <a:r>
              <a:rPr lang="tr-TR" sz="2000" dirty="0" err="1"/>
              <a:t>ventrikül</a:t>
            </a:r>
            <a:r>
              <a:rPr lang="tr-TR" sz="2000" dirty="0"/>
              <a:t> </a:t>
            </a:r>
            <a:r>
              <a:rPr lang="tr-TR" sz="2000" dirty="0" err="1"/>
              <a:t>sistolik</a:t>
            </a:r>
            <a:r>
              <a:rPr lang="tr-TR" sz="2000" dirty="0"/>
              <a:t> </a:t>
            </a:r>
            <a:r>
              <a:rPr lang="tr-TR" sz="2000" dirty="0" err="1"/>
              <a:t>disfonksiyonu</a:t>
            </a:r>
            <a:r>
              <a:rPr lang="tr-TR" sz="2000" dirty="0"/>
              <a:t> gelişiyorsa</a:t>
            </a:r>
          </a:p>
          <a:p>
            <a:r>
              <a:rPr lang="tr-TR" sz="2000" dirty="0"/>
              <a:t>	Egzersize anormal cevap (hipotansiyon, PAWP &gt;25 </a:t>
            </a:r>
            <a:r>
              <a:rPr lang="tr-TR" sz="2000" dirty="0" err="1"/>
              <a:t>mmHg</a:t>
            </a:r>
            <a:r>
              <a:rPr lang="tr-TR" sz="2000" dirty="0"/>
              <a:t>)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Ventriküler</a:t>
            </a:r>
            <a:r>
              <a:rPr lang="tr-TR" sz="2000" dirty="0"/>
              <a:t> taşikardi</a:t>
            </a:r>
          </a:p>
          <a:p>
            <a:r>
              <a:rPr lang="tr-TR" sz="2000" dirty="0"/>
              <a:t>	Belirgin sol </a:t>
            </a:r>
            <a:r>
              <a:rPr lang="tr-TR" sz="2000" dirty="0" err="1"/>
              <a:t>ventrikül</a:t>
            </a:r>
            <a:r>
              <a:rPr lang="tr-TR" sz="2000" dirty="0"/>
              <a:t> </a:t>
            </a:r>
            <a:r>
              <a:rPr lang="tr-TR" sz="2000" dirty="0" err="1"/>
              <a:t>hipertrofisi</a:t>
            </a:r>
            <a:endParaRPr lang="tr-TR" sz="2000" dirty="0"/>
          </a:p>
          <a:p>
            <a:r>
              <a:rPr lang="tr-TR" sz="2000" dirty="0"/>
              <a:t>	Kapak alanı&lt;0.6 cm2</a:t>
            </a:r>
          </a:p>
          <a:p>
            <a:r>
              <a:rPr lang="tr-TR" sz="2000" dirty="0"/>
              <a:t>	Aort </a:t>
            </a:r>
            <a:r>
              <a:rPr lang="tr-TR" sz="2000" dirty="0" err="1"/>
              <a:t>gradiyenti</a:t>
            </a:r>
            <a:r>
              <a:rPr lang="tr-TR" sz="2000" dirty="0"/>
              <a:t>&gt;50 </a:t>
            </a:r>
            <a:r>
              <a:rPr lang="tr-TR" sz="2000" dirty="0" err="1"/>
              <a:t>mmHg</a:t>
            </a: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err="1"/>
              <a:t>Asemptomatik</a:t>
            </a:r>
            <a:r>
              <a:rPr lang="tr-TR" sz="2000" dirty="0"/>
              <a:t> ciddi aort darlığı ve cerrahi girişim gerektiren diğer kardiyak patolojiler (CABG, kapak, çıkan aort girişimleri)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4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356528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/>
              <a:t>Cerrahi sonrası hastaların </a:t>
            </a:r>
            <a:r>
              <a:rPr lang="tr-TR" sz="4400" dirty="0" err="1"/>
              <a:t>kardiyovasküler</a:t>
            </a:r>
            <a:r>
              <a:rPr lang="tr-TR" sz="4400" dirty="0"/>
              <a:t> yakınmalarında dramatik bir düzelme gözlenir ve 5, 10 ve 15. yıllardaki sağ kalım oranları belirgin olarak artar.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79512" y="6021288"/>
            <a:ext cx="792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err="1"/>
              <a:t>Kvidal</a:t>
            </a:r>
            <a:r>
              <a:rPr lang="tr-TR" sz="900" dirty="0"/>
              <a:t> </a:t>
            </a:r>
            <a:r>
              <a:rPr lang="tr-TR" sz="900" dirty="0" err="1"/>
              <a:t>P,Bergstrom</a:t>
            </a:r>
            <a:r>
              <a:rPr lang="tr-TR" sz="900" dirty="0"/>
              <a:t> R, </a:t>
            </a:r>
            <a:r>
              <a:rPr lang="tr-TR" sz="900" dirty="0" err="1"/>
              <a:t>Horte</a:t>
            </a:r>
            <a:r>
              <a:rPr lang="tr-TR" sz="900" dirty="0"/>
              <a:t> LG, et al. </a:t>
            </a:r>
            <a:r>
              <a:rPr lang="tr-TR" sz="900" dirty="0" err="1"/>
              <a:t>Observed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relative</a:t>
            </a:r>
            <a:r>
              <a:rPr lang="tr-TR" sz="900" dirty="0"/>
              <a:t> </a:t>
            </a:r>
            <a:r>
              <a:rPr lang="tr-TR" sz="900" dirty="0" err="1"/>
              <a:t>survival</a:t>
            </a:r>
            <a:r>
              <a:rPr lang="tr-TR" sz="900" dirty="0"/>
              <a:t> </a:t>
            </a:r>
            <a:r>
              <a:rPr lang="tr-TR" sz="900" dirty="0" err="1"/>
              <a:t>after</a:t>
            </a:r>
            <a:r>
              <a:rPr lang="tr-TR" sz="900" dirty="0"/>
              <a:t> </a:t>
            </a:r>
            <a:r>
              <a:rPr lang="tr-TR" sz="900" dirty="0" err="1"/>
              <a:t>aortic</a:t>
            </a:r>
            <a:r>
              <a:rPr lang="tr-TR" sz="900" dirty="0"/>
              <a:t> </a:t>
            </a:r>
            <a:r>
              <a:rPr lang="tr-TR" sz="900" dirty="0" err="1"/>
              <a:t>valve</a:t>
            </a:r>
            <a:r>
              <a:rPr lang="tr-TR" sz="900" dirty="0"/>
              <a:t> </a:t>
            </a:r>
            <a:r>
              <a:rPr lang="tr-TR" sz="900" dirty="0" err="1"/>
              <a:t>replacement</a:t>
            </a:r>
            <a:r>
              <a:rPr lang="tr-TR" sz="900" dirty="0"/>
              <a:t>. J </a:t>
            </a:r>
            <a:r>
              <a:rPr lang="tr-TR" sz="900" dirty="0" err="1"/>
              <a:t>Am</a:t>
            </a:r>
            <a:r>
              <a:rPr lang="tr-TR" sz="900" dirty="0"/>
              <a:t> </a:t>
            </a:r>
            <a:r>
              <a:rPr lang="tr-TR" sz="900" dirty="0" err="1"/>
              <a:t>Coll</a:t>
            </a:r>
            <a:r>
              <a:rPr lang="tr-TR" sz="900" dirty="0"/>
              <a:t> </a:t>
            </a:r>
            <a:r>
              <a:rPr lang="tr-TR" sz="900" dirty="0" err="1" smtClean="0"/>
              <a:t>Cardiol</a:t>
            </a:r>
            <a:r>
              <a:rPr lang="tr-TR" sz="900" dirty="0" smtClean="0"/>
              <a:t> 2000;35</a:t>
            </a:r>
            <a:r>
              <a:rPr lang="tr-TR" sz="900" dirty="0"/>
              <a:t>: 747-56.</a:t>
            </a:r>
          </a:p>
        </p:txBody>
      </p:sp>
    </p:spTree>
    <p:extLst>
      <p:ext uri="{BB962C8B-B14F-4D97-AF65-F5344CB8AC3E}">
        <p14:creationId xmlns:p14="http://schemas.microsoft.com/office/powerpoint/2010/main" val="7331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20320"/>
            <a:ext cx="7164288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AORT </a:t>
            </a:r>
            <a:r>
              <a:rPr lang="tr-TR" dirty="0"/>
              <a:t>YETMEZLİĞİ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b="1" dirty="0" smtClean="0"/>
              <a:t>ETİYOLOJİ</a:t>
            </a:r>
            <a:r>
              <a:rPr lang="tr-TR" sz="2800" b="1" dirty="0"/>
              <a:t>:</a:t>
            </a:r>
            <a:r>
              <a:rPr lang="tr-TR" sz="2800" dirty="0"/>
              <a:t> </a:t>
            </a:r>
            <a:endParaRPr lang="tr-T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 smtClean="0"/>
              <a:t>Aort </a:t>
            </a:r>
            <a:r>
              <a:rPr lang="tr-TR" sz="2800" dirty="0" err="1"/>
              <a:t>valvi</a:t>
            </a:r>
            <a:r>
              <a:rPr lang="tr-TR" sz="2800" dirty="0"/>
              <a:t> /aort kökü veya her ikisinin </a:t>
            </a:r>
            <a:r>
              <a:rPr lang="tr-TR" sz="2800" dirty="0" err="1"/>
              <a:t>primer</a:t>
            </a:r>
            <a:r>
              <a:rPr lang="tr-TR" sz="2800" dirty="0"/>
              <a:t> hastalıkları aort yetmezliğine (AY)  neden </a:t>
            </a:r>
            <a:r>
              <a:rPr lang="tr-TR" sz="2800" dirty="0" smtClean="0"/>
              <a:t>olur.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 smtClean="0"/>
              <a:t>Aort </a:t>
            </a:r>
            <a:r>
              <a:rPr lang="tr-TR" sz="2800" dirty="0"/>
              <a:t>kapakları (AV) veya aort kökü hastalıkları sonucu aort kanının sol </a:t>
            </a:r>
            <a:r>
              <a:rPr lang="tr-TR" sz="2800" dirty="0" err="1"/>
              <a:t>vetriküle</a:t>
            </a:r>
            <a:r>
              <a:rPr lang="tr-TR" sz="2800" dirty="0"/>
              <a:t> (LV) kaçmasına aort yetmezliği denir. </a:t>
            </a:r>
            <a:endParaRPr lang="tr-T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 smtClean="0"/>
              <a:t>Aort </a:t>
            </a:r>
            <a:r>
              <a:rPr lang="tr-TR" sz="2800" dirty="0"/>
              <a:t>köküne ait nedenler giderek daha sık oranda AY nedeni olarak </a:t>
            </a:r>
            <a:r>
              <a:rPr lang="tr-TR" sz="2800" dirty="0" err="1"/>
              <a:t>tesbit</a:t>
            </a:r>
            <a:r>
              <a:rPr lang="tr-TR" sz="2800" dirty="0"/>
              <a:t> edilmektedir. </a:t>
            </a:r>
            <a:endParaRPr lang="tr-T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 smtClean="0"/>
              <a:t>Tüm </a:t>
            </a:r>
            <a:r>
              <a:rPr lang="tr-TR" sz="2800" dirty="0"/>
              <a:t>aort yetmezliklerinin bugün 1/3’ ü aort kökü hastalıklarına bağlıdır.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107504" y="908719"/>
            <a:ext cx="8712968" cy="5838155"/>
          </a:xfrm>
        </p:spPr>
        <p:txBody>
          <a:bodyPr>
            <a:normAutofit fontScale="70000" lnSpcReduction="20000"/>
          </a:bodyPr>
          <a:lstStyle/>
          <a:p>
            <a:r>
              <a:rPr lang="tr-TR" sz="2900" b="1" dirty="0"/>
              <a:t> I </a:t>
            </a:r>
            <a:r>
              <a:rPr lang="tr-TR" sz="2900" b="1" dirty="0" smtClean="0"/>
              <a:t>­- Aort Kapak </a:t>
            </a:r>
            <a:r>
              <a:rPr lang="tr-TR" sz="2900" b="1" dirty="0"/>
              <a:t>Anormallikleri:</a:t>
            </a:r>
            <a:endParaRPr lang="tr-TR" sz="2900" dirty="0"/>
          </a:p>
          <a:p>
            <a:r>
              <a:rPr lang="tr-TR" sz="2900" dirty="0"/>
              <a:t>                  1. </a:t>
            </a:r>
            <a:r>
              <a:rPr lang="tr-TR" sz="2900" dirty="0" smtClean="0"/>
              <a:t>ARA </a:t>
            </a:r>
            <a:r>
              <a:rPr lang="tr-TR" sz="2900" dirty="0"/>
              <a:t>(En sık </a:t>
            </a:r>
            <a:r>
              <a:rPr lang="tr-TR" sz="2900" dirty="0" smtClean="0"/>
              <a:t>nedendir) </a:t>
            </a:r>
          </a:p>
          <a:p>
            <a:r>
              <a:rPr lang="tr-TR" sz="2900" dirty="0"/>
              <a:t> </a:t>
            </a:r>
            <a:r>
              <a:rPr lang="tr-TR" sz="2900" dirty="0" smtClean="0"/>
              <a:t>                 2</a:t>
            </a:r>
            <a:r>
              <a:rPr lang="tr-TR" sz="2900" dirty="0"/>
              <a:t>. </a:t>
            </a:r>
            <a:r>
              <a:rPr lang="tr-TR" sz="2900" dirty="0" err="1"/>
              <a:t>Bakteriel</a:t>
            </a:r>
            <a:r>
              <a:rPr lang="tr-TR" sz="2900" dirty="0"/>
              <a:t> </a:t>
            </a:r>
            <a:r>
              <a:rPr lang="tr-TR" sz="2900" dirty="0" err="1"/>
              <a:t>Endokardit</a:t>
            </a:r>
            <a:r>
              <a:rPr lang="tr-TR" sz="2900" dirty="0"/>
              <a:t>  (Daha çok yetmezlik görülür).</a:t>
            </a:r>
          </a:p>
          <a:p>
            <a:r>
              <a:rPr lang="tr-TR" sz="2900" dirty="0" smtClean="0"/>
              <a:t>                  3</a:t>
            </a:r>
            <a:r>
              <a:rPr lang="tr-TR" sz="2900" dirty="0"/>
              <a:t>. </a:t>
            </a:r>
            <a:r>
              <a:rPr lang="tr-TR" sz="2900" dirty="0" err="1" smtClean="0"/>
              <a:t>Biküsbit</a:t>
            </a:r>
            <a:r>
              <a:rPr lang="tr-TR" sz="2900" dirty="0" smtClean="0"/>
              <a:t> AV</a:t>
            </a:r>
          </a:p>
          <a:p>
            <a:r>
              <a:rPr lang="tr-TR" sz="2900" dirty="0" smtClean="0"/>
              <a:t>                  </a:t>
            </a:r>
            <a:r>
              <a:rPr lang="tr-TR" sz="2900" dirty="0"/>
              <a:t>4. Geniş VSD</a:t>
            </a:r>
            <a:r>
              <a:rPr lang="tr-TR" sz="2900" dirty="0" smtClean="0"/>
              <a:t>              </a:t>
            </a:r>
          </a:p>
          <a:p>
            <a:r>
              <a:rPr lang="tr-TR" sz="2900" dirty="0"/>
              <a:t> </a:t>
            </a:r>
            <a:r>
              <a:rPr lang="tr-TR" sz="2900" dirty="0" smtClean="0"/>
              <a:t>                 5. </a:t>
            </a:r>
            <a:r>
              <a:rPr lang="tr-TR" sz="2900" dirty="0" err="1"/>
              <a:t>Miksomatöz</a:t>
            </a:r>
            <a:r>
              <a:rPr lang="tr-TR" sz="2900" dirty="0"/>
              <a:t> değişiklikler</a:t>
            </a:r>
            <a:endParaRPr lang="tr-TR" sz="2900" dirty="0" smtClean="0"/>
          </a:p>
          <a:p>
            <a:r>
              <a:rPr lang="tr-TR" sz="2900" dirty="0"/>
              <a:t> </a:t>
            </a:r>
            <a:r>
              <a:rPr lang="tr-TR" sz="2900" dirty="0" smtClean="0"/>
              <a:t>                 6</a:t>
            </a:r>
            <a:r>
              <a:rPr lang="tr-TR" sz="2900" dirty="0"/>
              <a:t>. </a:t>
            </a:r>
            <a:r>
              <a:rPr lang="tr-TR" sz="2900" dirty="0" smtClean="0"/>
              <a:t>Travma</a:t>
            </a:r>
          </a:p>
          <a:p>
            <a:r>
              <a:rPr lang="tr-TR" sz="2900" dirty="0"/>
              <a:t> </a:t>
            </a:r>
            <a:r>
              <a:rPr lang="tr-TR" sz="2900" dirty="0" smtClean="0"/>
              <a:t>                 7.  Bağ dokusu hastalıkları</a:t>
            </a:r>
          </a:p>
          <a:p>
            <a:endParaRPr lang="tr-TR" sz="2900" dirty="0"/>
          </a:p>
          <a:p>
            <a:r>
              <a:rPr lang="tr-TR" sz="2900" dirty="0"/>
              <a:t>  </a:t>
            </a:r>
            <a:r>
              <a:rPr lang="tr-TR" sz="2900" b="1" dirty="0" smtClean="0"/>
              <a:t>II-Aort Kökü Hastalıklarına Bağlı Nedenler</a:t>
            </a:r>
          </a:p>
          <a:p>
            <a:r>
              <a:rPr lang="tr-TR" sz="2900" dirty="0" smtClean="0"/>
              <a:t>                  </a:t>
            </a:r>
            <a:r>
              <a:rPr lang="tr-TR" sz="2900" dirty="0"/>
              <a:t>1. Aort kökünün </a:t>
            </a:r>
            <a:r>
              <a:rPr lang="tr-TR" sz="2900" dirty="0" err="1"/>
              <a:t>dejeneratif</a:t>
            </a:r>
            <a:r>
              <a:rPr lang="tr-TR" sz="2900" dirty="0"/>
              <a:t> </a:t>
            </a:r>
            <a:r>
              <a:rPr lang="tr-TR" sz="2900" dirty="0" err="1" smtClean="0"/>
              <a:t>dilatasyonu</a:t>
            </a:r>
            <a:r>
              <a:rPr lang="tr-TR" sz="2900" dirty="0" smtClean="0"/>
              <a:t>  </a:t>
            </a:r>
            <a:endParaRPr lang="tr-TR" sz="2900" dirty="0"/>
          </a:p>
          <a:p>
            <a:r>
              <a:rPr lang="tr-TR" sz="2900" dirty="0"/>
              <a:t>                  2. </a:t>
            </a:r>
            <a:r>
              <a:rPr lang="tr-TR" sz="2900" dirty="0" err="1" smtClean="0"/>
              <a:t>Kistik</a:t>
            </a:r>
            <a:r>
              <a:rPr lang="tr-TR" sz="2900" dirty="0" smtClean="0"/>
              <a:t> </a:t>
            </a:r>
            <a:r>
              <a:rPr lang="tr-TR" sz="2900" dirty="0" err="1" smtClean="0"/>
              <a:t>Medial</a:t>
            </a:r>
            <a:r>
              <a:rPr lang="tr-TR" sz="2900" dirty="0" smtClean="0"/>
              <a:t> Nekroz (</a:t>
            </a:r>
            <a:r>
              <a:rPr lang="tr-TR" sz="2900" dirty="0" err="1" smtClean="0"/>
              <a:t>Marfan</a:t>
            </a:r>
            <a:r>
              <a:rPr lang="tr-TR" sz="2900" dirty="0" smtClean="0"/>
              <a:t> Sendromu)</a:t>
            </a:r>
            <a:r>
              <a:rPr lang="tr-TR" sz="2900" dirty="0"/>
              <a:t>	</a:t>
            </a:r>
          </a:p>
          <a:p>
            <a:r>
              <a:rPr lang="tr-TR" sz="2900" dirty="0"/>
              <a:t>                  3. Aort </a:t>
            </a:r>
            <a:r>
              <a:rPr lang="tr-TR" sz="2900" dirty="0" err="1" smtClean="0"/>
              <a:t>disseksiyonu</a:t>
            </a:r>
            <a:endParaRPr lang="tr-TR" sz="2900" dirty="0"/>
          </a:p>
          <a:p>
            <a:r>
              <a:rPr lang="tr-TR" sz="2900" dirty="0"/>
              <a:t>                  4. </a:t>
            </a:r>
            <a:r>
              <a:rPr lang="tr-TR" sz="2900" dirty="0" smtClean="0"/>
              <a:t>Behçet Hastalığı</a:t>
            </a:r>
            <a:endParaRPr lang="tr-TR" sz="2900" dirty="0"/>
          </a:p>
          <a:p>
            <a:r>
              <a:rPr lang="tr-TR" sz="2900" dirty="0"/>
              <a:t>                  5. </a:t>
            </a:r>
            <a:r>
              <a:rPr lang="tr-TR" sz="2900" dirty="0" err="1" smtClean="0"/>
              <a:t>Sifiliz</a:t>
            </a:r>
            <a:endParaRPr lang="tr-TR" sz="2900" dirty="0" smtClean="0"/>
          </a:p>
          <a:p>
            <a:r>
              <a:rPr lang="tr-TR" sz="2900" dirty="0"/>
              <a:t> </a:t>
            </a:r>
            <a:r>
              <a:rPr lang="tr-TR" sz="2900" dirty="0" smtClean="0"/>
              <a:t>                 6</a:t>
            </a:r>
            <a:r>
              <a:rPr lang="tr-TR" sz="2900" dirty="0"/>
              <a:t>. </a:t>
            </a:r>
            <a:r>
              <a:rPr lang="tr-TR" sz="2900" dirty="0" err="1"/>
              <a:t>Nonspesifik</a:t>
            </a:r>
            <a:r>
              <a:rPr lang="tr-TR" sz="2900" dirty="0"/>
              <a:t> </a:t>
            </a:r>
            <a:r>
              <a:rPr lang="tr-TR" sz="2900" dirty="0" err="1" smtClean="0"/>
              <a:t>aortit</a:t>
            </a:r>
            <a:r>
              <a:rPr lang="tr-TR" sz="2900" dirty="0" smtClean="0"/>
              <a:t> (Sistemik Hastalıklara </a:t>
            </a:r>
            <a:r>
              <a:rPr lang="tr-TR" sz="2900" dirty="0" err="1" smtClean="0"/>
              <a:t>Sekonder</a:t>
            </a:r>
            <a:r>
              <a:rPr lang="tr-TR" sz="2900" dirty="0" smtClean="0"/>
              <a:t>)</a:t>
            </a:r>
          </a:p>
          <a:p>
            <a:r>
              <a:rPr lang="tr-TR" sz="2900" dirty="0"/>
              <a:t> </a:t>
            </a:r>
            <a:r>
              <a:rPr lang="tr-TR" sz="2900" dirty="0" smtClean="0"/>
              <a:t>                 7. Hipertansiyon</a:t>
            </a:r>
          </a:p>
          <a:p>
            <a:r>
              <a:rPr lang="tr-TR" sz="2900" dirty="0"/>
              <a:t> </a:t>
            </a:r>
            <a:r>
              <a:rPr lang="tr-TR" sz="2900" dirty="0" smtClean="0"/>
              <a:t>                 8. </a:t>
            </a:r>
            <a:r>
              <a:rPr lang="tr-TR" sz="2900" dirty="0" err="1" smtClean="0"/>
              <a:t>Ateroskleroz</a:t>
            </a:r>
            <a:endParaRPr lang="tr-TR" sz="2900" dirty="0"/>
          </a:p>
          <a:p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8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4000" b="1" dirty="0"/>
              <a:t>Akut AY nedenleri:</a:t>
            </a:r>
            <a:endParaRPr lang="tr-TR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4000" dirty="0"/>
              <a:t>Aort </a:t>
            </a:r>
            <a:r>
              <a:rPr lang="tr-TR" sz="4000" dirty="0" err="1"/>
              <a:t>diseksiyonu</a:t>
            </a:r>
            <a:endParaRPr lang="tr-TR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4000" dirty="0"/>
              <a:t>I.E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4000" dirty="0"/>
              <a:t>Sinüs </a:t>
            </a:r>
            <a:r>
              <a:rPr lang="tr-TR" sz="4000" dirty="0" err="1"/>
              <a:t>valsalva</a:t>
            </a:r>
            <a:r>
              <a:rPr lang="tr-TR" sz="4000" dirty="0"/>
              <a:t> </a:t>
            </a:r>
            <a:r>
              <a:rPr lang="tr-TR" sz="4000" dirty="0" err="1"/>
              <a:t>rüptürü</a:t>
            </a:r>
            <a:endParaRPr lang="tr-TR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4000" dirty="0"/>
              <a:t>Travma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4000" dirty="0"/>
              <a:t>Kalp cerrahisi sonrası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PATOFİZYOLOJİ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/>
              <a:t>Aort </a:t>
            </a:r>
            <a:r>
              <a:rPr lang="tr-TR" sz="2800" dirty="0" err="1" smtClean="0"/>
              <a:t>yatmezliğinde</a:t>
            </a:r>
            <a:r>
              <a:rPr lang="tr-TR" sz="2800" dirty="0" smtClean="0"/>
              <a:t> </a:t>
            </a:r>
            <a:r>
              <a:rPr lang="tr-TR" sz="2800" dirty="0" err="1" smtClean="0"/>
              <a:t>LV’deki</a:t>
            </a:r>
            <a:r>
              <a:rPr lang="tr-TR" sz="2800" dirty="0" smtClean="0"/>
              <a:t> </a:t>
            </a:r>
            <a:r>
              <a:rPr lang="tr-TR" sz="2800" dirty="0" err="1"/>
              <a:t>strok</a:t>
            </a:r>
            <a:r>
              <a:rPr lang="tr-TR" sz="2800" dirty="0"/>
              <a:t> </a:t>
            </a:r>
            <a:r>
              <a:rPr lang="tr-TR" sz="2800" dirty="0" smtClean="0"/>
              <a:t>volüm </a:t>
            </a:r>
            <a:r>
              <a:rPr lang="tr-TR" sz="2800" dirty="0"/>
              <a:t>yüksek basınçlı </a:t>
            </a:r>
            <a:r>
              <a:rPr lang="tr-TR" sz="2800" dirty="0" err="1" smtClean="0"/>
              <a:t>aortaya</a:t>
            </a:r>
            <a:r>
              <a:rPr lang="tr-TR" sz="2800" dirty="0" smtClean="0"/>
              <a:t> gönderilirken volümün büyük bir kısmı </a:t>
            </a:r>
            <a:r>
              <a:rPr lang="tr-TR" sz="2800" dirty="0" err="1" smtClean="0"/>
              <a:t>diyastolik</a:t>
            </a:r>
            <a:r>
              <a:rPr lang="tr-TR" sz="2800" dirty="0" smtClean="0"/>
              <a:t> </a:t>
            </a:r>
            <a:r>
              <a:rPr lang="tr-TR" sz="2800" dirty="0" err="1" smtClean="0"/>
              <a:t>regurjitasyonla</a:t>
            </a:r>
            <a:r>
              <a:rPr lang="tr-TR" sz="2800" dirty="0" smtClean="0"/>
              <a:t> </a:t>
            </a:r>
            <a:r>
              <a:rPr lang="tr-TR" sz="2800" dirty="0" err="1" smtClean="0"/>
              <a:t>LV’e</a:t>
            </a:r>
            <a:r>
              <a:rPr lang="tr-TR" sz="2800" dirty="0" smtClean="0"/>
              <a:t> geri döner.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/>
              <a:t>AY</a:t>
            </a:r>
            <a:r>
              <a:rPr lang="tr-TR" sz="2800" dirty="0"/>
              <a:t>' de LVEDV artışı </a:t>
            </a:r>
            <a:r>
              <a:rPr lang="tr-TR" sz="2800" dirty="0" err="1"/>
              <a:t>major</a:t>
            </a:r>
            <a:r>
              <a:rPr lang="tr-TR" sz="2800" dirty="0"/>
              <a:t> </a:t>
            </a:r>
            <a:r>
              <a:rPr lang="tr-TR" sz="2800" dirty="0" err="1" smtClean="0"/>
              <a:t>patofizyolojik</a:t>
            </a:r>
            <a:r>
              <a:rPr lang="tr-TR" sz="2800" dirty="0" smtClean="0"/>
              <a:t> </a:t>
            </a:r>
            <a:r>
              <a:rPr lang="tr-TR" sz="2800" dirty="0"/>
              <a:t>mekanizmadır. 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/>
              <a:t>Sol </a:t>
            </a:r>
            <a:r>
              <a:rPr lang="tr-TR" sz="2800" dirty="0" err="1"/>
              <a:t>atriumdan</a:t>
            </a:r>
            <a:r>
              <a:rPr lang="tr-TR" sz="2800" dirty="0"/>
              <a:t> </a:t>
            </a:r>
            <a:r>
              <a:rPr lang="tr-TR" sz="2800" dirty="0" err="1"/>
              <a:t>ventriküle</a:t>
            </a:r>
            <a:r>
              <a:rPr lang="tr-TR" sz="2800" dirty="0"/>
              <a:t> gelen kana </a:t>
            </a:r>
            <a:r>
              <a:rPr lang="tr-TR" sz="2800" dirty="0" err="1"/>
              <a:t>regürjite</a:t>
            </a:r>
            <a:r>
              <a:rPr lang="tr-TR" sz="2800" dirty="0"/>
              <a:t> olan volüm eklenince başlangıçta </a:t>
            </a:r>
            <a:r>
              <a:rPr lang="tr-TR" sz="2800" dirty="0" err="1"/>
              <a:t>intraventriküler</a:t>
            </a:r>
            <a:r>
              <a:rPr lang="tr-TR" sz="2800" dirty="0"/>
              <a:t> basınç artar, LV çapı artar ve </a:t>
            </a:r>
            <a:r>
              <a:rPr lang="tr-TR" sz="2800" dirty="0" err="1"/>
              <a:t>Laplace</a:t>
            </a:r>
            <a:r>
              <a:rPr lang="tr-TR" sz="2800" dirty="0"/>
              <a:t> kanununa göre artan LV </a:t>
            </a:r>
            <a:r>
              <a:rPr lang="tr-TR" sz="2800" dirty="0" err="1"/>
              <a:t>dilatasyonu</a:t>
            </a:r>
            <a:r>
              <a:rPr lang="tr-TR" sz="2800" dirty="0"/>
              <a:t> </a:t>
            </a:r>
            <a:r>
              <a:rPr lang="tr-TR" sz="2800" dirty="0" err="1"/>
              <a:t>myokardın</a:t>
            </a:r>
            <a:r>
              <a:rPr lang="tr-TR" sz="2800" dirty="0"/>
              <a:t> oksijen tüketimini ve </a:t>
            </a:r>
            <a:r>
              <a:rPr lang="tr-TR" sz="2800" dirty="0" err="1"/>
              <a:t>sistolik</a:t>
            </a:r>
            <a:r>
              <a:rPr lang="tr-TR" sz="2800" dirty="0"/>
              <a:t> LV yüzey gerilimini artırır</a:t>
            </a:r>
            <a:r>
              <a:rPr lang="tr-TR" sz="2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/>
              <a:t>Artmış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diastolik</a:t>
            </a:r>
            <a:r>
              <a:rPr lang="tr-TR" sz="2800" dirty="0"/>
              <a:t> duvar stresi LV' de eksantrik tipte </a:t>
            </a:r>
            <a:r>
              <a:rPr lang="tr-TR" sz="2800" dirty="0" err="1"/>
              <a:t>hipertrofiye</a:t>
            </a:r>
            <a:r>
              <a:rPr lang="tr-TR" sz="2800" dirty="0"/>
              <a:t> yol açar</a:t>
            </a:r>
            <a:r>
              <a:rPr lang="tr-TR" sz="2800" dirty="0" smtClean="0"/>
              <a:t>.</a:t>
            </a:r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3635896" y="6381750"/>
            <a:ext cx="3095625" cy="365124"/>
          </a:xfrm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4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926277"/>
            <a:ext cx="8424936" cy="52939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err="1"/>
              <a:t>Sarkomerlerde</a:t>
            </a:r>
            <a:r>
              <a:rPr lang="tr-TR" sz="2800" dirty="0"/>
              <a:t> seri </a:t>
            </a:r>
            <a:r>
              <a:rPr lang="tr-TR" sz="2800" dirty="0" err="1"/>
              <a:t>replikasyon</a:t>
            </a:r>
            <a:r>
              <a:rPr lang="tr-TR" sz="2800" dirty="0"/>
              <a:t>, </a:t>
            </a:r>
            <a:r>
              <a:rPr lang="tr-TR" sz="2800" dirty="0" err="1"/>
              <a:t>fibrillerde</a:t>
            </a:r>
            <a:r>
              <a:rPr lang="tr-TR" sz="2800" dirty="0"/>
              <a:t> uzama, </a:t>
            </a:r>
            <a:r>
              <a:rPr lang="tr-TR" sz="2800" dirty="0" err="1"/>
              <a:t>ventriküler</a:t>
            </a:r>
            <a:r>
              <a:rPr lang="tr-TR" sz="2800" dirty="0"/>
              <a:t> duvar kalınlığının </a:t>
            </a:r>
            <a:r>
              <a:rPr lang="tr-TR" sz="2800" dirty="0" err="1"/>
              <a:t>kavite</a:t>
            </a:r>
            <a:r>
              <a:rPr lang="tr-TR" sz="2800" dirty="0"/>
              <a:t> çapına oranını normal tutarak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diyastolik</a:t>
            </a:r>
            <a:r>
              <a:rPr lang="tr-TR" sz="2800" dirty="0"/>
              <a:t> duvar stresini normal düzeyde tutmaya çalışır. 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smtClean="0"/>
              <a:t>AD</a:t>
            </a:r>
            <a:r>
              <a:rPr lang="tr-TR" sz="2800" dirty="0"/>
              <a:t>' de </a:t>
            </a:r>
            <a:r>
              <a:rPr lang="tr-TR" sz="2800" dirty="0" err="1" smtClean="0"/>
              <a:t>konsantrik</a:t>
            </a:r>
            <a:r>
              <a:rPr lang="tr-TR" sz="2800" dirty="0" smtClean="0"/>
              <a:t> </a:t>
            </a:r>
            <a:r>
              <a:rPr lang="tr-TR" sz="2800" dirty="0" err="1" smtClean="0"/>
              <a:t>hipertrofi</a:t>
            </a:r>
            <a:r>
              <a:rPr lang="tr-TR" sz="2800" dirty="0" smtClean="0"/>
              <a:t> (</a:t>
            </a:r>
            <a:r>
              <a:rPr lang="tr-TR" sz="2800" dirty="0" err="1" smtClean="0"/>
              <a:t>pressure</a:t>
            </a:r>
            <a:r>
              <a:rPr lang="tr-TR" sz="2800" dirty="0" smtClean="0"/>
              <a:t> </a:t>
            </a:r>
            <a:r>
              <a:rPr lang="tr-TR" sz="2800" dirty="0" err="1"/>
              <a:t>overload</a:t>
            </a:r>
            <a:r>
              <a:rPr lang="tr-TR" sz="2800" dirty="0"/>
              <a:t> </a:t>
            </a:r>
            <a:r>
              <a:rPr lang="tr-TR" sz="2800" dirty="0" err="1" smtClean="0"/>
              <a:t>hipertrofi</a:t>
            </a:r>
            <a:r>
              <a:rPr lang="tr-TR" sz="2800" dirty="0"/>
              <a:t>)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err="1" smtClean="0"/>
              <a:t>AY'de</a:t>
            </a:r>
            <a:r>
              <a:rPr lang="tr-TR" sz="2800" dirty="0" smtClean="0"/>
              <a:t> </a:t>
            </a:r>
            <a:r>
              <a:rPr lang="tr-TR" sz="2800" dirty="0" err="1"/>
              <a:t>exantrik</a:t>
            </a:r>
            <a:r>
              <a:rPr lang="tr-TR" sz="2800" dirty="0"/>
              <a:t> </a:t>
            </a:r>
            <a:r>
              <a:rPr lang="tr-TR" sz="2800" dirty="0" err="1" smtClean="0"/>
              <a:t>hipertrofi</a:t>
            </a:r>
            <a:r>
              <a:rPr lang="tr-TR" sz="2800" dirty="0" smtClean="0"/>
              <a:t> (volüm </a:t>
            </a:r>
            <a:r>
              <a:rPr lang="tr-TR" sz="2800" dirty="0" err="1"/>
              <a:t>overload</a:t>
            </a:r>
            <a:r>
              <a:rPr lang="tr-TR" sz="2800" dirty="0"/>
              <a:t> </a:t>
            </a:r>
            <a:r>
              <a:rPr lang="tr-TR" sz="2800" dirty="0" err="1" smtClean="0"/>
              <a:t>hipertrofi</a:t>
            </a:r>
            <a:r>
              <a:rPr lang="tr-TR" sz="2800" dirty="0" smtClean="0"/>
              <a:t>) </a:t>
            </a:r>
            <a:r>
              <a:rPr lang="tr-TR" sz="2800" dirty="0"/>
              <a:t>olur. 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smtClean="0"/>
              <a:t>AY</a:t>
            </a:r>
            <a:r>
              <a:rPr lang="tr-TR" sz="2800" dirty="0"/>
              <a:t>' de LV kas kitlesi belirgin şekilde artar. 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smtClean="0"/>
              <a:t>Şiddetli </a:t>
            </a:r>
            <a:r>
              <a:rPr lang="tr-TR" sz="2800" dirty="0"/>
              <a:t>kronik AY' </a:t>
            </a:r>
            <a:r>
              <a:rPr lang="tr-TR" sz="2800" dirty="0" err="1"/>
              <a:t>li</a:t>
            </a:r>
            <a:r>
              <a:rPr lang="tr-TR" sz="2800" dirty="0"/>
              <a:t> hastalarda kalp diğer nedenlere bağlı kalp büyümelerinden daha büyük olur. 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1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0" y="908720"/>
            <a:ext cx="9144000" cy="52565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/>
              <a:t>Kronik olgularda LV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diyastolik</a:t>
            </a:r>
            <a:r>
              <a:rPr lang="tr-TR" sz="2800" dirty="0"/>
              <a:t> volümü ileri derecede artmasına rağmen LV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diyastolik</a:t>
            </a:r>
            <a:r>
              <a:rPr lang="tr-TR" sz="2800" dirty="0"/>
              <a:t> basıncı normal sınırlar içerisinde kalabilir</a:t>
            </a:r>
            <a:r>
              <a:rPr lang="tr-TR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smtClean="0"/>
              <a:t>Egzersiz </a:t>
            </a:r>
            <a:r>
              <a:rPr lang="tr-TR" sz="2800" dirty="0"/>
              <a:t>esnasında </a:t>
            </a:r>
            <a:r>
              <a:rPr lang="tr-TR" sz="2800" dirty="0" err="1"/>
              <a:t>periferik</a:t>
            </a:r>
            <a:r>
              <a:rPr lang="tr-TR" sz="2800" dirty="0"/>
              <a:t> </a:t>
            </a:r>
            <a:r>
              <a:rPr lang="tr-TR" sz="2800" dirty="0" err="1"/>
              <a:t>vasküler</a:t>
            </a:r>
            <a:r>
              <a:rPr lang="tr-TR" sz="2800" dirty="0"/>
              <a:t> rezistans azalır, kalp hızı artar, diyastol süresi kısalır ve her atımdaki </a:t>
            </a:r>
            <a:r>
              <a:rPr lang="tr-TR" sz="2800" dirty="0" err="1"/>
              <a:t>regürjitasyon</a:t>
            </a:r>
            <a:r>
              <a:rPr lang="tr-TR" sz="2800" dirty="0"/>
              <a:t> volümü azalır. </a:t>
            </a: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End</a:t>
            </a:r>
            <a:r>
              <a:rPr lang="tr-TR" sz="2800" dirty="0" smtClean="0"/>
              <a:t> </a:t>
            </a:r>
            <a:r>
              <a:rPr lang="tr-TR" sz="2800" dirty="0" err="1"/>
              <a:t>diastolik</a:t>
            </a:r>
            <a:r>
              <a:rPr lang="tr-TR" sz="2800" dirty="0"/>
              <a:t> basınç ve volümde önemli bir artma olmaksızın </a:t>
            </a:r>
            <a:r>
              <a:rPr lang="tr-TR" sz="2800" dirty="0" err="1"/>
              <a:t>effektif</a:t>
            </a:r>
            <a:r>
              <a:rPr lang="tr-TR" sz="2800" dirty="0"/>
              <a:t> ileriye doğru kardiyak </a:t>
            </a:r>
            <a:r>
              <a:rPr lang="tr-TR" sz="2800" dirty="0" err="1"/>
              <a:t>outputta</a:t>
            </a:r>
            <a:r>
              <a:rPr lang="tr-TR" sz="2800" dirty="0"/>
              <a:t> artma kolayca olur. </a:t>
            </a: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Miyokardiyal</a:t>
            </a:r>
            <a:r>
              <a:rPr lang="tr-TR" sz="2800" dirty="0" smtClean="0"/>
              <a:t> </a:t>
            </a:r>
            <a:r>
              <a:rPr lang="tr-TR" sz="2800" dirty="0"/>
              <a:t>fonksiyonlar </a:t>
            </a:r>
            <a:r>
              <a:rPr lang="tr-TR" sz="2800" dirty="0" err="1"/>
              <a:t>depresse</a:t>
            </a:r>
            <a:r>
              <a:rPr lang="tr-TR" sz="2800" dirty="0"/>
              <a:t> olsa bile hem istirahatte ve hem de egzersiz esnasında </a:t>
            </a:r>
            <a:r>
              <a:rPr lang="tr-TR" sz="2800" dirty="0" err="1"/>
              <a:t>ejeksiyon</a:t>
            </a:r>
            <a:r>
              <a:rPr lang="tr-TR" sz="2800" dirty="0"/>
              <a:t> fraksiyonu ve ilişkili fonksiyon göstergeleri normal sınırlardadır. 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78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179512" y="764704"/>
            <a:ext cx="8856984" cy="561704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/>
              <a:t> </a:t>
            </a:r>
            <a:r>
              <a:rPr lang="tr-TR" sz="2600" dirty="0"/>
              <a:t>LV fonksiyonu kötüleştikçe LV </a:t>
            </a:r>
            <a:r>
              <a:rPr lang="tr-TR" sz="2600" dirty="0" err="1"/>
              <a:t>dilate</a:t>
            </a:r>
            <a:r>
              <a:rPr lang="tr-TR" sz="2600" dirty="0"/>
              <a:t> olur. </a:t>
            </a:r>
            <a:endParaRPr lang="tr-TR" sz="2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600" dirty="0" err="1" smtClean="0"/>
              <a:t>Aortik</a:t>
            </a:r>
            <a:r>
              <a:rPr lang="tr-TR" sz="2600" dirty="0" smtClean="0"/>
              <a:t> </a:t>
            </a:r>
            <a:r>
              <a:rPr lang="tr-TR" sz="2600" dirty="0" err="1"/>
              <a:t>regürjitan</a:t>
            </a:r>
            <a:r>
              <a:rPr lang="tr-TR" sz="2600" dirty="0"/>
              <a:t> volümde daha da artma olmadan LV </a:t>
            </a:r>
            <a:r>
              <a:rPr lang="tr-TR" sz="2600" dirty="0" err="1"/>
              <a:t>diyastolik</a:t>
            </a:r>
            <a:r>
              <a:rPr lang="tr-TR" sz="2600" dirty="0"/>
              <a:t> volümü artar; </a:t>
            </a:r>
            <a:r>
              <a:rPr lang="tr-TR" sz="2600" dirty="0" smtClean="0"/>
              <a:t>LV </a:t>
            </a:r>
            <a:r>
              <a:rPr lang="tr-TR" sz="2600" dirty="0" err="1"/>
              <a:t>sistolik</a:t>
            </a:r>
            <a:r>
              <a:rPr lang="tr-TR" sz="2600" dirty="0"/>
              <a:t> duvar gerilimi yükselir, </a:t>
            </a:r>
            <a:r>
              <a:rPr lang="tr-TR" sz="2600" dirty="0" err="1"/>
              <a:t>afterload</a:t>
            </a:r>
            <a:r>
              <a:rPr lang="tr-TR" sz="2600" dirty="0"/>
              <a:t> uyumsuzluğu oluşur ve herhangi bir ilave </a:t>
            </a:r>
            <a:r>
              <a:rPr lang="tr-TR" sz="2600" dirty="0" err="1"/>
              <a:t>ekzersizde</a:t>
            </a:r>
            <a:r>
              <a:rPr lang="tr-TR" sz="2600" dirty="0"/>
              <a:t>, streste EF azalır. </a:t>
            </a:r>
            <a:endParaRPr lang="tr-TR" sz="2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600" dirty="0" smtClean="0"/>
              <a:t>Nihayette </a:t>
            </a:r>
            <a:r>
              <a:rPr lang="tr-TR" sz="2600" dirty="0"/>
              <a:t>istirahatte de EF ve </a:t>
            </a:r>
            <a:r>
              <a:rPr lang="tr-TR" sz="2600" dirty="0" err="1" smtClean="0"/>
              <a:t>ejektan</a:t>
            </a:r>
            <a:r>
              <a:rPr lang="tr-TR" sz="2600" dirty="0" smtClean="0"/>
              <a:t> volüm </a:t>
            </a:r>
            <a:r>
              <a:rPr lang="tr-TR" sz="2600" dirty="0"/>
              <a:t>azalır ve </a:t>
            </a:r>
            <a:r>
              <a:rPr lang="tr-TR" sz="2600" dirty="0" err="1"/>
              <a:t>ventrikülün</a:t>
            </a:r>
            <a:r>
              <a:rPr lang="tr-TR" sz="2600" dirty="0"/>
              <a:t> boşalması </a:t>
            </a:r>
            <a:r>
              <a:rPr lang="tr-TR" sz="2600" dirty="0" smtClean="0"/>
              <a:t>bozulur ve böylece </a:t>
            </a:r>
            <a:r>
              <a:rPr lang="tr-TR" sz="2600" dirty="0"/>
              <a:t>sistol sonu volümü artar. </a:t>
            </a:r>
            <a:endParaRPr lang="tr-TR" sz="2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600" dirty="0" smtClean="0"/>
              <a:t>Bu </a:t>
            </a:r>
            <a:r>
              <a:rPr lang="tr-TR" sz="2600" dirty="0"/>
              <a:t>değişikliklerin her biri semptomların oluşmasından önce olur. </a:t>
            </a:r>
            <a:endParaRPr lang="tr-TR" sz="2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600" dirty="0" smtClean="0"/>
              <a:t>İlerlemiş </a:t>
            </a:r>
            <a:r>
              <a:rPr lang="tr-TR" sz="2600" dirty="0"/>
              <a:t>evrelerde; sol </a:t>
            </a:r>
            <a:r>
              <a:rPr lang="tr-TR" sz="2600" dirty="0" err="1"/>
              <a:t>atriyal</a:t>
            </a:r>
            <a:r>
              <a:rPr lang="tr-TR" sz="2600" dirty="0"/>
              <a:t>, </a:t>
            </a:r>
            <a:r>
              <a:rPr lang="tr-TR" sz="2600" dirty="0" err="1"/>
              <a:t>pulmoner</a:t>
            </a:r>
            <a:r>
              <a:rPr lang="tr-TR" sz="2600" dirty="0"/>
              <a:t> </a:t>
            </a:r>
            <a:r>
              <a:rPr lang="tr-TR" sz="2600" dirty="0" err="1"/>
              <a:t>kapiller</a:t>
            </a:r>
            <a:r>
              <a:rPr lang="tr-TR" sz="2600" dirty="0"/>
              <a:t>, </a:t>
            </a:r>
            <a:r>
              <a:rPr lang="tr-TR" sz="2600" dirty="0" err="1"/>
              <a:t>pulmoner</a:t>
            </a:r>
            <a:r>
              <a:rPr lang="tr-TR" sz="2600" dirty="0"/>
              <a:t> arter, sağ </a:t>
            </a:r>
            <a:r>
              <a:rPr lang="tr-TR" sz="2600" dirty="0" err="1"/>
              <a:t>ventrikül</a:t>
            </a:r>
            <a:r>
              <a:rPr lang="tr-TR" sz="2600" dirty="0"/>
              <a:t> ve sağ </a:t>
            </a:r>
            <a:r>
              <a:rPr lang="tr-TR" sz="2600" dirty="0" err="1"/>
              <a:t>atriyal</a:t>
            </a:r>
            <a:r>
              <a:rPr lang="tr-TR" sz="2600" dirty="0"/>
              <a:t> basınçlar yükselir, kardiyak debi önce </a:t>
            </a:r>
            <a:r>
              <a:rPr lang="tr-TR" sz="2600" dirty="0" err="1" smtClean="0"/>
              <a:t>exersizde</a:t>
            </a:r>
            <a:r>
              <a:rPr lang="tr-TR" sz="2600" dirty="0" smtClean="0"/>
              <a:t>, </a:t>
            </a:r>
            <a:r>
              <a:rPr lang="tr-TR" sz="2600" dirty="0"/>
              <a:t>sonra istirahatte düşer.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Aort Kapak Fizyolojisi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4248472" cy="47894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Diastol</a:t>
            </a:r>
            <a:r>
              <a:rPr lang="tr-TR" dirty="0" smtClean="0"/>
              <a:t> sonunda </a:t>
            </a:r>
            <a:r>
              <a:rPr lang="tr-TR" dirty="0"/>
              <a:t>sol </a:t>
            </a:r>
            <a:r>
              <a:rPr lang="tr-TR" dirty="0" err="1"/>
              <a:t>ventrikül</a:t>
            </a:r>
            <a:r>
              <a:rPr lang="tr-TR" dirty="0"/>
              <a:t>, içine dolan kan volümü ile iyice gerildiği sırada aort kökünde de %</a:t>
            </a:r>
            <a:r>
              <a:rPr lang="tr-TR" dirty="0" smtClean="0"/>
              <a:t>12’lik </a:t>
            </a:r>
            <a:r>
              <a:rPr lang="tr-TR" dirty="0"/>
              <a:t>genişleme meydana gelir.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Aort </a:t>
            </a:r>
            <a:r>
              <a:rPr lang="tr-TR" dirty="0"/>
              <a:t>kökünün bu genişlemesi aort kapakçıklarının açılmasının %20’lik başlangıç kısmını karşılar.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Yaprakçıkların </a:t>
            </a:r>
            <a:r>
              <a:rPr lang="tr-TR" dirty="0"/>
              <a:t>birbirinden uzaklaşması sol </a:t>
            </a:r>
            <a:r>
              <a:rPr lang="tr-TR" dirty="0" err="1"/>
              <a:t>ventrikül</a:t>
            </a:r>
            <a:r>
              <a:rPr lang="tr-TR" dirty="0"/>
              <a:t> sistolü başlarken yaprakçıkların süratle ve direnç oluşturmadan açılmasına yardımcı olur.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Kapak </a:t>
            </a:r>
            <a:r>
              <a:rPr lang="tr-TR" dirty="0"/>
              <a:t>açılınca dairemsi bir </a:t>
            </a:r>
            <a:r>
              <a:rPr lang="tr-TR" dirty="0" err="1"/>
              <a:t>orifis</a:t>
            </a:r>
            <a:r>
              <a:rPr lang="tr-TR" dirty="0"/>
              <a:t> oluşturur. Aort kökü ile </a:t>
            </a:r>
            <a:r>
              <a:rPr lang="tr-TR" dirty="0" err="1"/>
              <a:t>asendan</a:t>
            </a:r>
            <a:r>
              <a:rPr lang="tr-TR" dirty="0"/>
              <a:t> aort çapları eşitlenmiş olup, </a:t>
            </a:r>
            <a:r>
              <a:rPr lang="tr-TR" dirty="0" err="1"/>
              <a:t>tubuler</a:t>
            </a:r>
            <a:r>
              <a:rPr lang="tr-TR" dirty="0"/>
              <a:t> bir yapı gösterir.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Laminer</a:t>
            </a:r>
            <a:r>
              <a:rPr lang="tr-TR" dirty="0" smtClean="0"/>
              <a:t> </a:t>
            </a:r>
            <a:r>
              <a:rPr lang="tr-TR" dirty="0"/>
              <a:t>tarzda </a:t>
            </a:r>
            <a:r>
              <a:rPr lang="tr-TR" dirty="0" smtClean="0"/>
              <a:t>kan akımı olur.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Sinüs </a:t>
            </a:r>
            <a:r>
              <a:rPr lang="tr-TR" dirty="0" err="1"/>
              <a:t>valsalvalarda</a:t>
            </a:r>
            <a:r>
              <a:rPr lang="tr-TR" dirty="0"/>
              <a:t> biriken kanda </a:t>
            </a:r>
            <a:r>
              <a:rPr lang="tr-TR" dirty="0" smtClean="0"/>
              <a:t>küçük girdapların </a:t>
            </a:r>
            <a:r>
              <a:rPr lang="tr-TR" dirty="0"/>
              <a:t>gelişmesi ile </a:t>
            </a:r>
            <a:r>
              <a:rPr lang="tr-TR" dirty="0" err="1" smtClean="0"/>
              <a:t>lifletlerin</a:t>
            </a:r>
            <a:r>
              <a:rPr lang="tr-TR" dirty="0" smtClean="0"/>
              <a:t> genişlemesi </a:t>
            </a:r>
            <a:r>
              <a:rPr lang="tr-TR" dirty="0"/>
              <a:t>sağlanır, sonuçta </a:t>
            </a:r>
            <a:r>
              <a:rPr lang="tr-TR" dirty="0" err="1"/>
              <a:t>lifletler</a:t>
            </a:r>
            <a:r>
              <a:rPr lang="tr-TR" dirty="0"/>
              <a:t> aort duvarından uzaklaştırılarak kapağın kapanması </a:t>
            </a:r>
            <a:r>
              <a:rPr lang="tr-TR" dirty="0" smtClean="0"/>
              <a:t>gerçekleşir (</a:t>
            </a:r>
            <a:r>
              <a:rPr lang="tr-TR" dirty="0" err="1" smtClean="0"/>
              <a:t>Vorteks</a:t>
            </a:r>
            <a:r>
              <a:rPr lang="tr-TR" dirty="0" smtClean="0"/>
              <a:t>/Girdap teorisi)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5220072" y="5094679"/>
            <a:ext cx="3690788" cy="365125"/>
          </a:xfrm>
        </p:spPr>
        <p:txBody>
          <a:bodyPr/>
          <a:lstStyle/>
          <a:p>
            <a:pPr>
              <a:defRPr/>
            </a:pPr>
            <a:r>
              <a:rPr lang="tr-TR" sz="900" dirty="0"/>
              <a:t>https://</a:t>
            </a:r>
            <a:r>
              <a:rPr lang="tr-TR" sz="900" dirty="0" smtClean="0"/>
              <a:t>media.springernature.com/lw685/springerstatic/image/art%3A101007%2Fs11831-01491339/MediaObjects/11831_2014_9133_Fig1_HTML.gif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12776"/>
            <a:ext cx="36957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640960" cy="500544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/>
              <a:t>Mitral yetersizliği vakalarında olduğu gibi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sistolik</a:t>
            </a:r>
            <a:r>
              <a:rPr lang="tr-TR" sz="2800" dirty="0"/>
              <a:t> volüm indeksi </a:t>
            </a:r>
            <a:r>
              <a:rPr lang="tr-TR" sz="2800" dirty="0" err="1"/>
              <a:t>AY'li</a:t>
            </a:r>
            <a:r>
              <a:rPr lang="tr-TR" sz="2800" dirty="0"/>
              <a:t> hastalar da </a:t>
            </a:r>
            <a:r>
              <a:rPr lang="tr-TR" sz="2800" dirty="0" err="1"/>
              <a:t>miyokardiyal</a:t>
            </a:r>
            <a:r>
              <a:rPr lang="tr-TR" sz="2800" dirty="0"/>
              <a:t> fonksiyonun kaba bir göstergesi olup, </a:t>
            </a:r>
            <a:r>
              <a:rPr lang="tr-TR" sz="2800" dirty="0" err="1"/>
              <a:t>operatif</a:t>
            </a:r>
            <a:r>
              <a:rPr lang="tr-TR" sz="2800" dirty="0"/>
              <a:t> </a:t>
            </a:r>
            <a:r>
              <a:rPr lang="tr-TR" sz="2800" dirty="0" err="1"/>
              <a:t>mortalite</a:t>
            </a:r>
            <a:r>
              <a:rPr lang="tr-TR" sz="2800" dirty="0"/>
              <a:t> ve </a:t>
            </a:r>
            <a:r>
              <a:rPr lang="tr-TR" sz="2800" dirty="0" err="1"/>
              <a:t>postoperatif</a:t>
            </a:r>
            <a:r>
              <a:rPr lang="tr-TR" sz="2800" dirty="0"/>
              <a:t> LV </a:t>
            </a:r>
            <a:r>
              <a:rPr lang="tr-TR" sz="2800" dirty="0" smtClean="0"/>
              <a:t>fonksiyonları hakkında fikir verir. </a:t>
            </a:r>
            <a:endParaRPr lang="tr-TR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/>
              <a:t>Normal </a:t>
            </a:r>
            <a:r>
              <a:rPr lang="tr-TR" sz="2800" dirty="0" err="1"/>
              <a:t>end</a:t>
            </a:r>
            <a:r>
              <a:rPr lang="tr-TR" sz="2800" dirty="0"/>
              <a:t> </a:t>
            </a:r>
            <a:r>
              <a:rPr lang="tr-TR" sz="2800" dirty="0" err="1"/>
              <a:t>sistolik</a:t>
            </a:r>
            <a:r>
              <a:rPr lang="tr-TR" sz="2800" dirty="0"/>
              <a:t> volümlü hastalarda (&lt;30 ml/m2 )  hem erken hem de uzun süreli neticeler iyidir.  &gt;90 ml/m2 olanlarda kötüdür. Ara değerlerde ise </a:t>
            </a:r>
            <a:r>
              <a:rPr lang="tr-TR" sz="2800" dirty="0" err="1"/>
              <a:t>prognoz</a:t>
            </a:r>
            <a:r>
              <a:rPr lang="tr-TR" sz="2800" dirty="0"/>
              <a:t> değişkendir</a:t>
            </a:r>
            <a:r>
              <a:rPr lang="tr-TR" sz="2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800" dirty="0" err="1"/>
              <a:t>Preoperatif</a:t>
            </a:r>
            <a:r>
              <a:rPr lang="tr-TR" sz="2800" dirty="0"/>
              <a:t> aynı derecede LV </a:t>
            </a:r>
            <a:r>
              <a:rPr lang="tr-TR" sz="2800" dirty="0" err="1"/>
              <a:t>disfonksiyonlu</a:t>
            </a:r>
            <a:r>
              <a:rPr lang="tr-TR" sz="2800" dirty="0"/>
              <a:t> hastalardan AY' </a:t>
            </a:r>
            <a:r>
              <a:rPr lang="tr-TR" sz="2800" dirty="0" err="1"/>
              <a:t>li</a:t>
            </a:r>
            <a:r>
              <a:rPr lang="tr-TR" sz="2800" dirty="0"/>
              <a:t> olanlar MY olanlara göre daha iyi </a:t>
            </a:r>
            <a:r>
              <a:rPr lang="tr-TR" sz="2800" dirty="0" err="1"/>
              <a:t>postoperatif</a:t>
            </a:r>
            <a:r>
              <a:rPr lang="tr-TR" sz="2800" dirty="0"/>
              <a:t> sonuçlara ve LV fonksiyonlarına sahiptirler.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70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Kronik </a:t>
            </a:r>
            <a:r>
              <a:rPr lang="tr-TR" sz="2400" dirty="0"/>
              <a:t>şiddetli aort </a:t>
            </a:r>
            <a:r>
              <a:rPr lang="tr-TR" sz="2400" dirty="0" err="1"/>
              <a:t>yetmezlikli</a:t>
            </a:r>
            <a:r>
              <a:rPr lang="tr-TR" sz="2400" dirty="0"/>
              <a:t> hastalarda artmış LV kas kitlesi (oksijen kullanımında artma) ve </a:t>
            </a:r>
            <a:r>
              <a:rPr lang="tr-TR" sz="2400" dirty="0" err="1"/>
              <a:t>arteriyel</a:t>
            </a:r>
            <a:r>
              <a:rPr lang="tr-TR" sz="2400" dirty="0"/>
              <a:t> </a:t>
            </a:r>
            <a:r>
              <a:rPr lang="tr-TR" sz="2400" dirty="0" err="1"/>
              <a:t>diyastolik</a:t>
            </a:r>
            <a:r>
              <a:rPr lang="tr-TR" sz="2400" dirty="0"/>
              <a:t> basıncın normalden az olmasına bağlı </a:t>
            </a:r>
            <a:r>
              <a:rPr lang="tr-TR" sz="2400" dirty="0" err="1"/>
              <a:t>perfüzyon</a:t>
            </a:r>
            <a:r>
              <a:rPr lang="tr-TR" sz="2400" dirty="0"/>
              <a:t> basıncı düşüklüğü nedeniyle özellikle </a:t>
            </a:r>
            <a:r>
              <a:rPr lang="tr-TR" sz="2400" dirty="0" err="1"/>
              <a:t>exersiz</a:t>
            </a:r>
            <a:r>
              <a:rPr lang="tr-TR" sz="2400" dirty="0"/>
              <a:t> esnasında </a:t>
            </a:r>
            <a:r>
              <a:rPr lang="tr-TR" sz="2400" dirty="0" err="1"/>
              <a:t>miyokardiyal</a:t>
            </a:r>
            <a:r>
              <a:rPr lang="tr-TR" sz="2400" dirty="0"/>
              <a:t> </a:t>
            </a:r>
            <a:r>
              <a:rPr lang="tr-TR" sz="2400" dirty="0" err="1"/>
              <a:t>iskemi</a:t>
            </a:r>
            <a:r>
              <a:rPr lang="tr-TR" sz="2400" dirty="0"/>
              <a:t> meydana gelir.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Kronik </a:t>
            </a:r>
            <a:r>
              <a:rPr lang="tr-TR" sz="2400" dirty="0" err="1"/>
              <a:t>AY'li</a:t>
            </a:r>
            <a:r>
              <a:rPr lang="tr-TR" sz="2400" dirty="0"/>
              <a:t> hastalarda LV fonksiyonlarının bozulmasında </a:t>
            </a:r>
            <a:r>
              <a:rPr lang="tr-TR" sz="2400" dirty="0" err="1"/>
              <a:t>miyokardiyal</a:t>
            </a:r>
            <a:r>
              <a:rPr lang="tr-TR" sz="2400" dirty="0"/>
              <a:t> </a:t>
            </a:r>
            <a:r>
              <a:rPr lang="tr-TR" sz="2400" dirty="0" err="1"/>
              <a:t>iskemi</a:t>
            </a:r>
            <a:r>
              <a:rPr lang="tr-TR" sz="2400" dirty="0"/>
              <a:t> de rol oynayabilir.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 Kronik </a:t>
            </a:r>
            <a:r>
              <a:rPr lang="tr-TR" sz="2400" dirty="0"/>
              <a:t>şiddetli aort </a:t>
            </a:r>
            <a:r>
              <a:rPr lang="tr-TR" sz="2400" dirty="0" err="1"/>
              <a:t>yetmezlikli</a:t>
            </a:r>
            <a:r>
              <a:rPr lang="tr-TR" sz="2400" dirty="0"/>
              <a:t> </a:t>
            </a:r>
            <a:r>
              <a:rPr lang="tr-TR" sz="2400" dirty="0" err="1"/>
              <a:t>semptomatik</a:t>
            </a:r>
            <a:r>
              <a:rPr lang="tr-TR" sz="2400" dirty="0"/>
              <a:t> hastalarda </a:t>
            </a:r>
            <a:r>
              <a:rPr lang="tr-TR" sz="2400" dirty="0" err="1"/>
              <a:t>end</a:t>
            </a:r>
            <a:r>
              <a:rPr lang="tr-TR" sz="2400" dirty="0"/>
              <a:t> </a:t>
            </a:r>
            <a:r>
              <a:rPr lang="tr-TR" sz="2400" dirty="0" err="1"/>
              <a:t>sistolik</a:t>
            </a:r>
            <a:r>
              <a:rPr lang="tr-TR" sz="2400" dirty="0"/>
              <a:t> basınç (veya duvar stresi) ile volüm arasındaki ilişkide bozulma vardır.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err="1" smtClean="0"/>
              <a:t>Miyokardiyal</a:t>
            </a:r>
            <a:r>
              <a:rPr lang="tr-TR" sz="2400" dirty="0" smtClean="0"/>
              <a:t> </a:t>
            </a:r>
            <a:r>
              <a:rPr lang="tr-TR" sz="2400" dirty="0"/>
              <a:t>fonksiyonlardaki bozulma ile volüm artışı </a:t>
            </a:r>
            <a:r>
              <a:rPr lang="tr-TR" sz="2400" dirty="0" smtClean="0"/>
              <a:t>nihayetinde </a:t>
            </a:r>
            <a:r>
              <a:rPr lang="tr-TR" sz="2400" dirty="0" err="1"/>
              <a:t>diyastolik</a:t>
            </a:r>
            <a:r>
              <a:rPr lang="tr-TR" sz="2400" dirty="0"/>
              <a:t> basınç artışı ile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 smtClean="0"/>
              <a:t>konjesyona</a:t>
            </a:r>
            <a:r>
              <a:rPr lang="tr-TR" sz="2400" dirty="0" smtClean="0"/>
              <a:t> neden olur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2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Patofizyoloji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640960" cy="47894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Aorttan ve LA’ dan gelen </a:t>
            </a:r>
            <a:r>
              <a:rPr lang="tr-TR" b="1" dirty="0" smtClean="0"/>
              <a:t>kan                                        LV </a:t>
            </a:r>
            <a:r>
              <a:rPr lang="tr-TR" b="1" dirty="0"/>
              <a:t>volüm yüklenmesi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/>
              <a:t>Preload</a:t>
            </a:r>
            <a:r>
              <a:rPr lang="tr-TR" b="1" dirty="0"/>
              <a:t> ve </a:t>
            </a:r>
            <a:r>
              <a:rPr lang="tr-TR" b="1" dirty="0" err="1"/>
              <a:t>after</a:t>
            </a:r>
            <a:r>
              <a:rPr lang="tr-TR" b="1" dirty="0"/>
              <a:t> </a:t>
            </a:r>
            <a:r>
              <a:rPr lang="tr-TR" b="1" dirty="0" err="1"/>
              <a:t>load</a:t>
            </a:r>
            <a:r>
              <a:rPr lang="tr-TR" b="1" dirty="0"/>
              <a:t> </a:t>
            </a:r>
            <a:r>
              <a:rPr lang="tr-TR" b="1" dirty="0" smtClean="0"/>
              <a:t>artar                                           LV iş yükü artar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LV </a:t>
            </a:r>
            <a:r>
              <a:rPr lang="tr-TR" b="1" dirty="0" err="1" smtClean="0"/>
              <a:t>Diastol</a:t>
            </a:r>
            <a:r>
              <a:rPr lang="tr-TR" b="1" dirty="0" smtClean="0"/>
              <a:t> </a:t>
            </a:r>
            <a:r>
              <a:rPr lang="tr-TR" b="1" dirty="0"/>
              <a:t>sonu volüm artışı </a:t>
            </a:r>
            <a:r>
              <a:rPr lang="tr-TR" b="1" dirty="0" smtClean="0"/>
              <a:t>                                         Atım </a:t>
            </a:r>
            <a:r>
              <a:rPr lang="tr-TR" b="1" dirty="0"/>
              <a:t>volümünü </a:t>
            </a:r>
            <a:r>
              <a:rPr lang="tr-TR" b="1" dirty="0" smtClean="0"/>
              <a:t>arttırır (F-S kanunu)</a:t>
            </a: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/>
              <a:t>Kompanse</a:t>
            </a:r>
            <a:r>
              <a:rPr lang="tr-TR" b="1" dirty="0" smtClean="0"/>
              <a:t> </a:t>
            </a:r>
            <a:r>
              <a:rPr lang="tr-TR" b="1" dirty="0"/>
              <a:t>dönemde </a:t>
            </a:r>
            <a:r>
              <a:rPr lang="tr-TR" b="1" dirty="0" err="1"/>
              <a:t>ventrikül</a:t>
            </a:r>
            <a:r>
              <a:rPr lang="tr-TR" b="1" dirty="0"/>
              <a:t> artan </a:t>
            </a:r>
            <a:r>
              <a:rPr lang="tr-TR" b="1" dirty="0" smtClean="0"/>
              <a:t>yüke LV </a:t>
            </a:r>
            <a:r>
              <a:rPr lang="tr-TR" b="1" dirty="0" err="1" smtClean="0"/>
              <a:t>dilatasyonu</a:t>
            </a:r>
            <a:r>
              <a:rPr lang="tr-TR" b="1" dirty="0" smtClean="0"/>
              <a:t> ile cevap verir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Duvar </a:t>
            </a:r>
            <a:r>
              <a:rPr lang="tr-TR" b="1" dirty="0"/>
              <a:t>gerilimi </a:t>
            </a:r>
            <a:r>
              <a:rPr lang="tr-TR" b="1" dirty="0" smtClean="0"/>
              <a:t>artar                                                             </a:t>
            </a:r>
            <a:r>
              <a:rPr lang="tr-TR" b="1" dirty="0" err="1" smtClean="0"/>
              <a:t>Myokard</a:t>
            </a:r>
            <a:r>
              <a:rPr lang="tr-TR" b="1" dirty="0" smtClean="0"/>
              <a:t> </a:t>
            </a:r>
            <a:r>
              <a:rPr lang="tr-TR" b="1" dirty="0"/>
              <a:t>oksijen tüketimi artar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Artan </a:t>
            </a:r>
            <a:r>
              <a:rPr lang="tr-TR" b="1" dirty="0"/>
              <a:t>iş hacmi ve duvar gerilimi </a:t>
            </a:r>
            <a:r>
              <a:rPr lang="tr-TR" b="1" dirty="0" smtClean="0"/>
              <a:t>                                      LV </a:t>
            </a:r>
            <a:r>
              <a:rPr lang="tr-TR" b="1" dirty="0" err="1"/>
              <a:t>myokardının</a:t>
            </a:r>
            <a:r>
              <a:rPr lang="tr-TR" b="1" dirty="0"/>
              <a:t> dereceli </a:t>
            </a:r>
            <a:r>
              <a:rPr lang="tr-TR" b="1" dirty="0" err="1" smtClean="0"/>
              <a:t>hipertrofisi</a:t>
            </a:r>
            <a:endParaRPr lang="tr-TR" b="1" dirty="0" smtClean="0"/>
          </a:p>
          <a:p>
            <a:r>
              <a:rPr lang="tr-TR" b="1" dirty="0" smtClean="0"/>
              <a:t>                                                                                                                (1000 </a:t>
            </a:r>
            <a:r>
              <a:rPr lang="tr-TR" b="1" dirty="0"/>
              <a:t>gr civarına kadar)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Artan </a:t>
            </a:r>
            <a:r>
              <a:rPr lang="tr-TR" b="1" dirty="0"/>
              <a:t>LV kitlesi ile </a:t>
            </a:r>
            <a:r>
              <a:rPr lang="tr-TR" b="1" dirty="0" err="1"/>
              <a:t>sistolik</a:t>
            </a:r>
            <a:r>
              <a:rPr lang="tr-TR" b="1" dirty="0"/>
              <a:t> fonksiyon devam </a:t>
            </a:r>
            <a:r>
              <a:rPr lang="tr-TR" b="1" dirty="0" smtClean="0"/>
              <a:t>ettirilir, EF </a:t>
            </a:r>
            <a:r>
              <a:rPr lang="tr-TR" b="1" dirty="0"/>
              <a:t>sürdürülür</a:t>
            </a:r>
            <a:r>
              <a:rPr lang="tr-TR" b="1" dirty="0" smtClean="0"/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3707904" y="1238690"/>
            <a:ext cx="979675" cy="60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98" y="1802482"/>
            <a:ext cx="1012024" cy="1219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66255"/>
            <a:ext cx="1012024" cy="12193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97024"/>
            <a:ext cx="1012024" cy="1219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123433"/>
            <a:ext cx="1012024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/>
              <a:t>İlerleyen dönemlerde </a:t>
            </a:r>
            <a:r>
              <a:rPr lang="tr-TR" sz="1800" b="1" dirty="0" err="1"/>
              <a:t>dilatasyon</a:t>
            </a:r>
            <a:r>
              <a:rPr lang="tr-TR" sz="1800" b="1" dirty="0"/>
              <a:t> ve </a:t>
            </a:r>
            <a:r>
              <a:rPr lang="tr-TR" sz="1800" b="1" dirty="0" err="1"/>
              <a:t>hipertrofi</a:t>
            </a:r>
            <a:r>
              <a:rPr lang="tr-TR" sz="1800" b="1" dirty="0"/>
              <a:t> dolaşım ihtiyacını karşılayamaz (LV’ de </a:t>
            </a:r>
            <a:r>
              <a:rPr lang="tr-TR" sz="1800" b="1" dirty="0" err="1"/>
              <a:t>fibrozis</a:t>
            </a:r>
            <a:r>
              <a:rPr lang="tr-TR" sz="1800" b="1" dirty="0"/>
              <a:t> ve lif kayması ile </a:t>
            </a:r>
            <a:r>
              <a:rPr lang="tr-TR" sz="1800" b="1" dirty="0" err="1"/>
              <a:t>ultrastrüktürel</a:t>
            </a:r>
            <a:r>
              <a:rPr lang="tr-TR" sz="1800" b="1" dirty="0"/>
              <a:t> değişiklikler gözlenir</a:t>
            </a:r>
            <a:r>
              <a:rPr lang="tr-TR" sz="1800" b="1" dirty="0" smtClean="0"/>
              <a:t>)</a:t>
            </a:r>
          </a:p>
          <a:p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/>
              <a:t>LV fonksiyonları </a:t>
            </a:r>
            <a:r>
              <a:rPr lang="tr-TR" sz="1800" b="1" dirty="0" smtClean="0"/>
              <a:t>bozulur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/>
              <a:t>LV </a:t>
            </a:r>
            <a:r>
              <a:rPr lang="tr-TR" sz="1800" b="1" dirty="0" err="1"/>
              <a:t>dilatasyonu</a:t>
            </a:r>
            <a:r>
              <a:rPr lang="tr-TR" sz="1800" b="1" dirty="0"/>
              <a:t> artar		           </a:t>
            </a:r>
            <a:r>
              <a:rPr lang="tr-TR" sz="1800" b="1" dirty="0" smtClean="0"/>
              <a:t>   LV </a:t>
            </a:r>
            <a:r>
              <a:rPr lang="tr-TR" sz="1800" b="1" dirty="0"/>
              <a:t>kitle artışı					   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/>
              <a:t>LVEDV ve LVEDP artar		              </a:t>
            </a:r>
            <a:r>
              <a:rPr lang="tr-TR" sz="1800" b="1" dirty="0" err="1"/>
              <a:t>Myokard</a:t>
            </a:r>
            <a:r>
              <a:rPr lang="tr-TR" sz="1800" b="1" dirty="0"/>
              <a:t> oksijen tüketimi </a:t>
            </a:r>
            <a:r>
              <a:rPr lang="tr-TR" sz="1800" b="1" dirty="0" smtClean="0"/>
              <a:t>artar</a:t>
            </a:r>
          </a:p>
          <a:p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err="1"/>
              <a:t>Sistolik</a:t>
            </a:r>
            <a:r>
              <a:rPr lang="tr-TR" sz="1800" b="1" dirty="0"/>
              <a:t> gerilim artar, EF azalır	</a:t>
            </a:r>
            <a:r>
              <a:rPr lang="tr-TR" sz="1800" b="1" dirty="0" smtClean="0"/>
              <a:t>              </a:t>
            </a:r>
            <a:r>
              <a:rPr lang="tr-TR" sz="1800" b="1" dirty="0" err="1" smtClean="0"/>
              <a:t>Myokard</a:t>
            </a:r>
            <a:r>
              <a:rPr lang="tr-TR" sz="1800" b="1" dirty="0" smtClean="0"/>
              <a:t> </a:t>
            </a:r>
            <a:r>
              <a:rPr lang="tr-TR" sz="1800" b="1" dirty="0"/>
              <a:t>fonksiyon bozukluğu</a:t>
            </a:r>
            <a:endParaRPr lang="tr-TR" sz="1800" dirty="0"/>
          </a:p>
          <a:p>
            <a:r>
              <a:rPr lang="tr-TR" sz="1800" b="1" dirty="0"/>
              <a:t>	 </a:t>
            </a:r>
            <a:r>
              <a:rPr lang="tr-TR" sz="1800" b="1" dirty="0" smtClean="0"/>
              <a:t>                </a:t>
            </a:r>
          </a:p>
          <a:p>
            <a:r>
              <a:rPr lang="tr-TR" sz="1800" b="1" dirty="0"/>
              <a:t> </a:t>
            </a:r>
            <a:r>
              <a:rPr lang="tr-TR" sz="1800" b="1" dirty="0" smtClean="0"/>
              <a:t>                                   </a:t>
            </a:r>
            <a:r>
              <a:rPr lang="tr-TR" sz="1800" b="1" dirty="0" err="1" smtClean="0"/>
              <a:t>Ventrikül</a:t>
            </a:r>
            <a:r>
              <a:rPr lang="tr-TR" sz="1800" b="1" dirty="0" smtClean="0"/>
              <a:t> </a:t>
            </a:r>
            <a:r>
              <a:rPr lang="tr-TR" sz="1800" b="1" dirty="0"/>
              <a:t>boşalması bozulur, LVESV artar</a:t>
            </a:r>
            <a:endParaRPr lang="tr-TR" sz="1800" dirty="0"/>
          </a:p>
          <a:p>
            <a:r>
              <a:rPr lang="tr-TR" sz="1800" b="1" dirty="0"/>
              <a:t>		 </a:t>
            </a:r>
            <a:r>
              <a:rPr lang="tr-TR" sz="1800" b="1" dirty="0" smtClean="0"/>
              <a:t>LA</a:t>
            </a:r>
            <a:r>
              <a:rPr lang="tr-TR" sz="1800" b="1" dirty="0"/>
              <a:t>, PCWP, PA, RV, RA basınçları artar</a:t>
            </a:r>
            <a:endParaRPr lang="tr-TR" sz="1800" dirty="0"/>
          </a:p>
          <a:p>
            <a:r>
              <a:rPr lang="tr-TR" sz="1800" b="1" dirty="0"/>
              <a:t>		</a:t>
            </a:r>
            <a:r>
              <a:rPr lang="tr-TR" sz="1800" b="1" dirty="0" smtClean="0"/>
              <a:t> Kardiyak </a:t>
            </a:r>
            <a:r>
              <a:rPr lang="tr-TR" sz="1800" b="1" dirty="0"/>
              <a:t>debi düşer, </a:t>
            </a:r>
            <a:r>
              <a:rPr lang="tr-TR" sz="1800" b="1" dirty="0" err="1"/>
              <a:t>pulmoner</a:t>
            </a:r>
            <a:r>
              <a:rPr lang="tr-TR" sz="1800" b="1" dirty="0"/>
              <a:t> </a:t>
            </a:r>
            <a:r>
              <a:rPr lang="tr-TR" sz="1800" b="1" dirty="0" err="1"/>
              <a:t>konjesyon</a:t>
            </a:r>
            <a:r>
              <a:rPr lang="tr-TR" sz="1800" b="1" dirty="0"/>
              <a:t> ortaya </a:t>
            </a:r>
            <a:r>
              <a:rPr lang="tr-TR" sz="1800" b="1" dirty="0" smtClean="0"/>
              <a:t>çıkar 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1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AKUT </a:t>
            </a:r>
            <a:r>
              <a:rPr lang="tr-TR" dirty="0"/>
              <a:t>AORT YETMEZLİĞİ: 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Akut </a:t>
            </a:r>
            <a:r>
              <a:rPr lang="tr-TR" sz="2400" b="1" dirty="0"/>
              <a:t>AY de </a:t>
            </a:r>
            <a:r>
              <a:rPr lang="tr-TR" sz="2400" b="1" dirty="0" err="1"/>
              <a:t>kompansatuvar</a:t>
            </a:r>
            <a:r>
              <a:rPr lang="tr-TR" sz="2400" b="1" dirty="0"/>
              <a:t> mekanizmalar </a:t>
            </a:r>
            <a:r>
              <a:rPr lang="tr-TR" sz="2400" b="1" dirty="0" smtClean="0"/>
              <a:t>işletilemez.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endParaRPr lang="tr-TR" sz="2400" b="1" dirty="0" smtClean="0"/>
          </a:p>
          <a:p>
            <a:r>
              <a:rPr lang="tr-TR" sz="2400" b="1" dirty="0"/>
              <a:t> </a:t>
            </a:r>
            <a:r>
              <a:rPr lang="tr-TR" sz="2400" b="1" dirty="0" smtClean="0"/>
              <a:t>   Ani </a:t>
            </a:r>
            <a:r>
              <a:rPr lang="tr-TR" sz="2400" b="1" dirty="0"/>
              <a:t>LV volüm yüklenmesi		                                         </a:t>
            </a:r>
            <a:endParaRPr lang="tr-TR" sz="2400" dirty="0"/>
          </a:p>
          <a:p>
            <a:r>
              <a:rPr lang="tr-TR" sz="2400" b="1" dirty="0"/>
              <a:t>    LV </a:t>
            </a:r>
            <a:r>
              <a:rPr lang="tr-TR" sz="2400" b="1" dirty="0" err="1"/>
              <a:t>dilate</a:t>
            </a:r>
            <a:r>
              <a:rPr lang="tr-TR" sz="2400" b="1" dirty="0"/>
              <a:t> olup artmış </a:t>
            </a:r>
            <a:r>
              <a:rPr lang="tr-TR" sz="2400" b="1" dirty="0" err="1"/>
              <a:t>diyastolik</a:t>
            </a:r>
            <a:r>
              <a:rPr lang="tr-TR" sz="2400" b="1" dirty="0"/>
              <a:t> doluşa adapte olamaz	</a:t>
            </a:r>
            <a:endParaRPr lang="tr-TR" sz="2400" dirty="0"/>
          </a:p>
          <a:p>
            <a:r>
              <a:rPr lang="tr-TR" sz="2400" b="1" dirty="0"/>
              <a:t>           Ani </a:t>
            </a:r>
            <a:r>
              <a:rPr lang="tr-TR" sz="2400" b="1" dirty="0" err="1"/>
              <a:t>hemodinamik</a:t>
            </a:r>
            <a:r>
              <a:rPr lang="tr-TR" sz="2400" b="1" dirty="0"/>
              <a:t> değişiklik</a:t>
            </a:r>
            <a:endParaRPr lang="tr-TR" sz="2400" dirty="0"/>
          </a:p>
          <a:p>
            <a:r>
              <a:rPr lang="tr-TR" sz="2400" b="1" dirty="0"/>
              <a:t>	 </a:t>
            </a:r>
            <a:r>
              <a:rPr lang="tr-TR" sz="2400" b="1" dirty="0" err="1"/>
              <a:t>Pulmoner</a:t>
            </a:r>
            <a:r>
              <a:rPr lang="tr-TR" sz="2400" b="1" dirty="0"/>
              <a:t> </a:t>
            </a:r>
            <a:r>
              <a:rPr lang="tr-TR" sz="2400" b="1" dirty="0" err="1"/>
              <a:t>konjesyon</a:t>
            </a:r>
            <a:endParaRPr lang="tr-TR" sz="2400" dirty="0"/>
          </a:p>
          <a:p>
            <a:r>
              <a:rPr lang="tr-TR" sz="2400" b="1" dirty="0"/>
              <a:t>	     Akciğer Ödemi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096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KLİNİK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49"/>
            <a:ext cx="8424936" cy="56590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Aort </a:t>
            </a:r>
            <a:r>
              <a:rPr lang="tr-TR" sz="2400" dirty="0" err="1" smtClean="0"/>
              <a:t>Yetmezlikli</a:t>
            </a:r>
            <a:r>
              <a:rPr lang="tr-TR" sz="2400" dirty="0" smtClean="0"/>
              <a:t> hastalarda LV </a:t>
            </a:r>
            <a:r>
              <a:rPr lang="tr-TR" sz="2400" dirty="0"/>
              <a:t>tedricen genişlerken hasta </a:t>
            </a:r>
            <a:r>
              <a:rPr lang="tr-TR" sz="2400" dirty="0" err="1"/>
              <a:t>asemptomatik</a:t>
            </a:r>
            <a:r>
              <a:rPr lang="tr-TR" sz="2400" dirty="0"/>
              <a:t> kalabilir veya semptom hiç olmayabilir.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Sıklıkla </a:t>
            </a:r>
            <a:r>
              <a:rPr lang="tr-TR" sz="2400" dirty="0"/>
              <a:t>40 veya 50 yaşlarında kardiyak rezervin azalmasına veya </a:t>
            </a:r>
            <a:r>
              <a:rPr lang="tr-TR" sz="2400" dirty="0" err="1"/>
              <a:t>miyokardiyal</a:t>
            </a:r>
            <a:r>
              <a:rPr lang="tr-TR" sz="2400" dirty="0"/>
              <a:t> </a:t>
            </a:r>
            <a:r>
              <a:rPr lang="tr-TR" sz="2400" dirty="0" err="1"/>
              <a:t>iskemiye</a:t>
            </a:r>
            <a:r>
              <a:rPr lang="tr-TR" sz="2400" dirty="0"/>
              <a:t> bağlı semptomlar görülebilir.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Semptomlar görüldüğünde </a:t>
            </a:r>
            <a:r>
              <a:rPr lang="tr-TR" sz="2400" dirty="0"/>
              <a:t>ise önemli derecede </a:t>
            </a:r>
            <a:r>
              <a:rPr lang="tr-TR" sz="2400" dirty="0" err="1"/>
              <a:t>kardiyomegali</a:t>
            </a:r>
            <a:r>
              <a:rPr lang="tr-TR" sz="2400" dirty="0"/>
              <a:t> ve </a:t>
            </a:r>
            <a:r>
              <a:rPr lang="tr-TR" sz="2400" dirty="0" err="1"/>
              <a:t>miyokardiyal</a:t>
            </a:r>
            <a:r>
              <a:rPr lang="tr-TR" sz="2400" dirty="0"/>
              <a:t> </a:t>
            </a:r>
            <a:r>
              <a:rPr lang="tr-TR" sz="2400" dirty="0" err="1"/>
              <a:t>disfonksiyon</a:t>
            </a:r>
            <a:r>
              <a:rPr lang="tr-TR" sz="2400" dirty="0"/>
              <a:t> oluşmuştur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err="1" smtClean="0"/>
              <a:t>Ekzersiz</a:t>
            </a:r>
            <a:r>
              <a:rPr lang="tr-TR" sz="2400" dirty="0" smtClean="0"/>
              <a:t> </a:t>
            </a:r>
            <a:r>
              <a:rPr lang="tr-TR" sz="2400" dirty="0" err="1"/>
              <a:t>dispnesi</a:t>
            </a:r>
            <a:r>
              <a:rPr lang="tr-TR" sz="24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err="1" smtClean="0"/>
              <a:t>Ortopne</a:t>
            </a:r>
            <a:r>
              <a:rPr lang="tr-TR" sz="24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err="1"/>
              <a:t>P</a:t>
            </a:r>
            <a:r>
              <a:rPr lang="tr-TR" sz="2400" dirty="0" err="1" smtClean="0"/>
              <a:t>aroksismal</a:t>
            </a:r>
            <a:r>
              <a:rPr lang="tr-TR" sz="2400" dirty="0" smtClean="0"/>
              <a:t> </a:t>
            </a:r>
            <a:r>
              <a:rPr lang="tr-TR" sz="2400" dirty="0" err="1"/>
              <a:t>nokturnal</a:t>
            </a:r>
            <a:r>
              <a:rPr lang="tr-TR" sz="2400" dirty="0"/>
              <a:t> </a:t>
            </a:r>
            <a:r>
              <a:rPr lang="tr-TR" sz="2400" dirty="0" err="1"/>
              <a:t>dispne</a:t>
            </a:r>
            <a:r>
              <a:rPr lang="tr-TR" sz="2400" dirty="0"/>
              <a:t> en önde gelen semptomlardır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err="1" smtClean="0"/>
              <a:t>Pulmoner</a:t>
            </a:r>
            <a:r>
              <a:rPr lang="tr-TR" sz="2400" dirty="0" smtClean="0"/>
              <a:t> </a:t>
            </a:r>
            <a:r>
              <a:rPr lang="tr-TR" sz="2400" dirty="0" err="1" smtClean="0"/>
              <a:t>konjesyon</a:t>
            </a:r>
            <a:r>
              <a:rPr lang="tr-TR" sz="2400" dirty="0" smtClean="0"/>
              <a:t> bulguları.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 </a:t>
            </a:r>
            <a:r>
              <a:rPr lang="tr-TR" sz="2400" dirty="0" err="1" smtClean="0"/>
              <a:t>Senkop</a:t>
            </a:r>
            <a:r>
              <a:rPr lang="tr-TR" sz="2400" dirty="0" smtClean="0"/>
              <a:t> ve </a:t>
            </a:r>
            <a:r>
              <a:rPr lang="tr-TR" sz="2400" dirty="0" err="1" smtClean="0"/>
              <a:t>Anjina</a:t>
            </a:r>
            <a:r>
              <a:rPr lang="tr-TR" sz="2400" dirty="0" smtClean="0"/>
              <a:t> nadir görülür.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Taşikardi, </a:t>
            </a:r>
            <a:r>
              <a:rPr lang="tr-TR" sz="2400" dirty="0" err="1" smtClean="0"/>
              <a:t>Abdominal</a:t>
            </a:r>
            <a:r>
              <a:rPr lang="tr-TR" sz="2400" dirty="0" smtClean="0"/>
              <a:t> ağrı.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2400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228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/>
              <a:t>FİZİK </a:t>
            </a:r>
            <a:r>
              <a:rPr lang="tr-TR" dirty="0" smtClean="0"/>
              <a:t>MUAYENE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/>
              <a:t>Boyunda </a:t>
            </a:r>
            <a:r>
              <a:rPr lang="tr-TR" sz="2000" b="1" dirty="0" err="1"/>
              <a:t>karotis</a:t>
            </a:r>
            <a:r>
              <a:rPr lang="tr-TR" sz="2000" b="1" dirty="0"/>
              <a:t> </a:t>
            </a:r>
            <a:r>
              <a:rPr lang="tr-TR" sz="2000" b="1" dirty="0" err="1"/>
              <a:t>pulsasyonu</a:t>
            </a:r>
            <a:r>
              <a:rPr lang="tr-TR" sz="2000" b="1" dirty="0"/>
              <a:t> artmıştır (Arter dansı)</a:t>
            </a: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err="1" smtClean="0"/>
              <a:t>Musset</a:t>
            </a:r>
            <a:r>
              <a:rPr lang="tr-TR" sz="2000" b="1" dirty="0" smtClean="0"/>
              <a:t> </a:t>
            </a:r>
            <a:r>
              <a:rPr lang="tr-TR" sz="2000" b="1" dirty="0"/>
              <a:t>belirtisi; </a:t>
            </a:r>
            <a:r>
              <a:rPr lang="tr-TR" sz="2000" dirty="0"/>
              <a:t>Ağır vakalarda</a:t>
            </a:r>
            <a:r>
              <a:rPr lang="tr-TR" sz="2000" b="1" dirty="0"/>
              <a:t> </a:t>
            </a:r>
            <a:r>
              <a:rPr lang="tr-TR" sz="2000" dirty="0"/>
              <a:t>baş her </a:t>
            </a:r>
            <a:r>
              <a:rPr lang="tr-TR" sz="2000" dirty="0" err="1"/>
              <a:t>sisitolde</a:t>
            </a:r>
            <a:r>
              <a:rPr lang="tr-TR" sz="2000" dirty="0"/>
              <a:t> öne sallanır.</a:t>
            </a:r>
            <a:r>
              <a:rPr lang="tr-TR" sz="2000" b="1" dirty="0"/>
              <a:t>      </a:t>
            </a: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/>
              <a:t>Bazen </a:t>
            </a:r>
            <a:r>
              <a:rPr lang="tr-TR" sz="2000" dirty="0" err="1" smtClean="0"/>
              <a:t>sternumun</a:t>
            </a:r>
            <a:r>
              <a:rPr lang="tr-TR" sz="2000" dirty="0" smtClean="0"/>
              <a:t> </a:t>
            </a:r>
            <a:r>
              <a:rPr lang="tr-TR" sz="2000" dirty="0"/>
              <a:t>sol </a:t>
            </a:r>
            <a:r>
              <a:rPr lang="tr-TR" sz="2000" dirty="0" smtClean="0"/>
              <a:t>kenarında </a:t>
            </a:r>
            <a:r>
              <a:rPr lang="tr-TR" sz="2000" dirty="0" err="1"/>
              <a:t>sistoik</a:t>
            </a:r>
            <a:r>
              <a:rPr lang="tr-TR" sz="2000" dirty="0"/>
              <a:t> </a:t>
            </a:r>
            <a:r>
              <a:rPr lang="tr-TR" sz="2000" dirty="0" err="1"/>
              <a:t>trill</a:t>
            </a:r>
            <a:r>
              <a:rPr lang="tr-TR" sz="2000" dirty="0"/>
              <a:t> alınabilir.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err="1" smtClean="0"/>
              <a:t>Corrigan</a:t>
            </a:r>
            <a:r>
              <a:rPr lang="tr-TR" sz="2000" b="1" dirty="0" smtClean="0"/>
              <a:t> </a:t>
            </a:r>
            <a:r>
              <a:rPr lang="tr-TR" sz="2000" b="1" dirty="0"/>
              <a:t>(sıçrayıcı ) nabız/ </a:t>
            </a:r>
            <a:r>
              <a:rPr lang="tr-TR" sz="2000" b="1" dirty="0" err="1"/>
              <a:t>Pulsus</a:t>
            </a:r>
            <a:r>
              <a:rPr lang="tr-TR" sz="2000" b="1" dirty="0"/>
              <a:t> </a:t>
            </a:r>
            <a:r>
              <a:rPr lang="tr-TR" sz="2000" b="1" dirty="0" err="1"/>
              <a:t>parvus</a:t>
            </a:r>
            <a:r>
              <a:rPr lang="tr-TR" sz="2000" b="1" dirty="0"/>
              <a:t> et </a:t>
            </a:r>
            <a:r>
              <a:rPr lang="tr-TR" sz="2000" b="1" dirty="0" err="1"/>
              <a:t>tardus</a:t>
            </a:r>
            <a:r>
              <a:rPr lang="tr-TR" sz="2000" b="1" dirty="0"/>
              <a:t>/ </a:t>
            </a:r>
            <a:r>
              <a:rPr lang="tr-TR" sz="2000" b="1" dirty="0" err="1"/>
              <a:t>Water</a:t>
            </a:r>
            <a:r>
              <a:rPr lang="tr-TR" sz="2000" b="1" dirty="0"/>
              <a:t> </a:t>
            </a:r>
            <a:r>
              <a:rPr lang="tr-TR" sz="2000" b="1" dirty="0" err="1"/>
              <a:t>hammer</a:t>
            </a:r>
            <a:r>
              <a:rPr lang="tr-TR" sz="2000" b="1" dirty="0"/>
              <a:t> </a:t>
            </a:r>
            <a:r>
              <a:rPr lang="tr-TR" sz="2000" b="1" dirty="0" err="1" smtClean="0"/>
              <a:t>pulse</a:t>
            </a:r>
            <a:endParaRPr lang="tr-TR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err="1" smtClean="0"/>
              <a:t>Quinke</a:t>
            </a:r>
            <a:r>
              <a:rPr lang="tr-TR" sz="2000" b="1" dirty="0" smtClean="0"/>
              <a:t> nabız </a:t>
            </a:r>
            <a:r>
              <a:rPr lang="tr-TR" sz="2000" b="1" dirty="0"/>
              <a:t>işareti:</a:t>
            </a:r>
            <a:r>
              <a:rPr lang="tr-TR" sz="2000" dirty="0"/>
              <a:t> Tırnak altında </a:t>
            </a:r>
            <a:r>
              <a:rPr lang="tr-TR" sz="2000" dirty="0" err="1"/>
              <a:t>kapiller</a:t>
            </a:r>
            <a:r>
              <a:rPr lang="tr-TR" sz="2000" dirty="0"/>
              <a:t> dolaşım </a:t>
            </a:r>
            <a:r>
              <a:rPr lang="tr-TR" sz="2000" dirty="0" err="1"/>
              <a:t>pulsatildir</a:t>
            </a:r>
            <a:r>
              <a:rPr lang="tr-TR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/>
              <a:t>Austin </a:t>
            </a:r>
            <a:r>
              <a:rPr lang="tr-TR" sz="2000" b="1" dirty="0" err="1"/>
              <a:t>Filint</a:t>
            </a:r>
            <a:r>
              <a:rPr lang="tr-TR" sz="2000" b="1" dirty="0"/>
              <a:t> üfürümü </a:t>
            </a:r>
            <a:r>
              <a:rPr lang="tr-TR" sz="2000" b="1" dirty="0" smtClean="0"/>
              <a:t>(</a:t>
            </a:r>
            <a:r>
              <a:rPr lang="tr-TR" sz="2000" dirty="0" smtClean="0"/>
              <a:t>LV </a:t>
            </a:r>
            <a:r>
              <a:rPr lang="tr-TR" sz="2000" dirty="0" err="1" smtClean="0"/>
              <a:t>diyastolik</a:t>
            </a:r>
            <a:r>
              <a:rPr lang="tr-TR" sz="2000" dirty="0" smtClean="0"/>
              <a:t> basınç </a:t>
            </a:r>
            <a:r>
              <a:rPr lang="tr-TR" sz="2000" dirty="0" err="1" smtClean="0"/>
              <a:t>yüselerek</a:t>
            </a:r>
            <a:r>
              <a:rPr lang="tr-TR" sz="2000" dirty="0" smtClean="0"/>
              <a:t> </a:t>
            </a:r>
            <a:r>
              <a:rPr lang="tr-TR" sz="2000" dirty="0"/>
              <a:t>mitral ön yaprağının açılımını engelleyip mitral </a:t>
            </a:r>
            <a:r>
              <a:rPr lang="tr-TR" sz="2000" dirty="0" err="1"/>
              <a:t>orifiste</a:t>
            </a:r>
            <a:r>
              <a:rPr lang="tr-TR" sz="2000" dirty="0"/>
              <a:t> darlığa neden </a:t>
            </a:r>
            <a:r>
              <a:rPr lang="tr-TR" sz="2000" dirty="0" smtClean="0"/>
              <a:t>olmasındandır)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Akut Aort Yetmezliğinde: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Taşikardi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err="1" smtClean="0"/>
              <a:t>Periferik</a:t>
            </a:r>
            <a:r>
              <a:rPr lang="tr-TR" sz="2000" dirty="0" smtClean="0"/>
              <a:t> </a:t>
            </a:r>
            <a:r>
              <a:rPr lang="tr-TR" sz="2000" dirty="0" err="1" smtClean="0"/>
              <a:t>Vazokonstrüksiyon</a:t>
            </a: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err="1" smtClean="0"/>
              <a:t>Siyanoz</a:t>
            </a: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Akut Akciğer ödemi</a:t>
            </a:r>
            <a:endParaRPr lang="tr-TR" sz="2000" dirty="0"/>
          </a:p>
          <a:p>
            <a:r>
              <a:rPr lang="tr-TR" sz="1800" b="1" dirty="0"/>
              <a:t>	</a:t>
            </a:r>
            <a:endParaRPr lang="tr-TR" sz="1800" dirty="0"/>
          </a:p>
          <a:p>
            <a:endParaRPr lang="tr-TR" sz="1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734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 PERİFERİK BULGULARI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251520" y="1087850"/>
            <a:ext cx="8892480" cy="5077454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Piston </a:t>
            </a:r>
            <a:r>
              <a:rPr lang="tr-TR" sz="2400" b="1" dirty="0" err="1"/>
              <a:t>shot</a:t>
            </a:r>
            <a:r>
              <a:rPr lang="tr-TR" sz="2400" b="1" dirty="0"/>
              <a:t> sesi/</a:t>
            </a:r>
            <a:r>
              <a:rPr lang="tr-TR" sz="2400" b="1" dirty="0" err="1"/>
              <a:t>Traubenin</a:t>
            </a:r>
            <a:r>
              <a:rPr lang="tr-TR" sz="2400" b="1" dirty="0"/>
              <a:t> tabanca sesi; </a:t>
            </a:r>
            <a:r>
              <a:rPr lang="tr-TR" sz="2400" dirty="0"/>
              <a:t> </a:t>
            </a:r>
            <a:r>
              <a:rPr lang="tr-TR" sz="2400" dirty="0" err="1"/>
              <a:t>femoral</a:t>
            </a:r>
            <a:r>
              <a:rPr lang="tr-TR" sz="2400" dirty="0"/>
              <a:t> arter </a:t>
            </a:r>
            <a:r>
              <a:rPr lang="tr-TR" sz="2400" dirty="0" err="1"/>
              <a:t>üzeride</a:t>
            </a:r>
            <a:r>
              <a:rPr lang="tr-TR" sz="2400" dirty="0"/>
              <a:t> stetoskopla duyulan tabanca ses</a:t>
            </a:r>
            <a:r>
              <a:rPr lang="tr-TR" sz="2400" b="1" dirty="0"/>
              <a:t>i.       	</a:t>
            </a:r>
            <a:endParaRPr lang="tr-TR" sz="2400" dirty="0"/>
          </a:p>
          <a:p>
            <a:r>
              <a:rPr lang="tr-TR" sz="2400" b="1" dirty="0" err="1"/>
              <a:t>Femoral</a:t>
            </a:r>
            <a:r>
              <a:rPr lang="tr-TR" sz="2400" b="1" dirty="0"/>
              <a:t> arterde </a:t>
            </a:r>
            <a:r>
              <a:rPr lang="tr-TR" sz="2400" b="1" dirty="0" err="1"/>
              <a:t>sistolo</a:t>
            </a:r>
            <a:r>
              <a:rPr lang="tr-TR" sz="2400" b="1" dirty="0"/>
              <a:t>- </a:t>
            </a:r>
            <a:r>
              <a:rPr lang="tr-TR" sz="2400" b="1" dirty="0" err="1"/>
              <a:t>diyastolik</a:t>
            </a:r>
            <a:r>
              <a:rPr lang="tr-TR" sz="2400" b="1" dirty="0"/>
              <a:t> üfürüm /</a:t>
            </a:r>
            <a:r>
              <a:rPr lang="tr-TR" sz="2400" b="1" dirty="0" err="1"/>
              <a:t>Duroziez</a:t>
            </a:r>
            <a:r>
              <a:rPr lang="tr-TR" sz="2400" b="1" dirty="0"/>
              <a:t> in çift üfürümü;</a:t>
            </a:r>
            <a:endParaRPr lang="tr-TR" sz="2400" dirty="0"/>
          </a:p>
          <a:p>
            <a:r>
              <a:rPr lang="tr-TR" sz="2400" b="1" dirty="0"/>
              <a:t>      	</a:t>
            </a:r>
            <a:r>
              <a:rPr lang="tr-TR" sz="2400" b="1" dirty="0" err="1"/>
              <a:t>Müller</a:t>
            </a:r>
            <a:r>
              <a:rPr lang="tr-TR" sz="2400" b="1" dirty="0"/>
              <a:t> belirtisi; </a:t>
            </a:r>
            <a:r>
              <a:rPr lang="tr-TR" sz="2400" dirty="0" err="1"/>
              <a:t>Uvulanın</a:t>
            </a:r>
            <a:r>
              <a:rPr lang="tr-TR" sz="2400" dirty="0"/>
              <a:t> </a:t>
            </a:r>
            <a:r>
              <a:rPr lang="tr-TR" sz="2400" dirty="0" err="1"/>
              <a:t>sistolik</a:t>
            </a:r>
            <a:r>
              <a:rPr lang="tr-TR" sz="2400" dirty="0"/>
              <a:t> </a:t>
            </a:r>
            <a:r>
              <a:rPr lang="tr-TR" sz="2400" dirty="0" err="1"/>
              <a:t>pulzasyonu</a:t>
            </a:r>
            <a:endParaRPr lang="tr-TR" sz="2400" dirty="0"/>
          </a:p>
          <a:p>
            <a:r>
              <a:rPr lang="tr-TR" sz="2400" b="1" dirty="0"/>
              <a:t>      	</a:t>
            </a:r>
            <a:r>
              <a:rPr lang="tr-TR" sz="2400" b="1" dirty="0" err="1" smtClean="0"/>
              <a:t>Quinke</a:t>
            </a:r>
            <a:r>
              <a:rPr lang="tr-TR" sz="2400" b="1" dirty="0" smtClean="0"/>
              <a:t> </a:t>
            </a:r>
            <a:r>
              <a:rPr lang="tr-TR" sz="2400" b="1" dirty="0"/>
              <a:t>belirtisi (</a:t>
            </a:r>
            <a:r>
              <a:rPr lang="tr-TR" sz="2400" b="1" dirty="0" err="1"/>
              <a:t>kapiller</a:t>
            </a:r>
            <a:r>
              <a:rPr lang="tr-TR" sz="2400" b="1" dirty="0"/>
              <a:t> </a:t>
            </a:r>
            <a:r>
              <a:rPr lang="tr-TR" sz="2400" b="1" dirty="0" err="1" smtClean="0"/>
              <a:t>nabazan</a:t>
            </a:r>
            <a:r>
              <a:rPr lang="tr-TR" sz="2400" b="1" dirty="0" smtClean="0"/>
              <a:t>)</a:t>
            </a:r>
            <a:endParaRPr lang="tr-TR" sz="2400" dirty="0"/>
          </a:p>
          <a:p>
            <a:r>
              <a:rPr lang="tr-TR" sz="2400" b="1" dirty="0"/>
              <a:t>      	</a:t>
            </a:r>
            <a:r>
              <a:rPr lang="tr-TR" sz="2400" b="1" dirty="0" err="1"/>
              <a:t>Sistolik</a:t>
            </a:r>
            <a:r>
              <a:rPr lang="tr-TR" sz="2400" b="1" dirty="0"/>
              <a:t> arter basıncı yükselmiştir</a:t>
            </a:r>
            <a:endParaRPr lang="tr-TR" sz="2400" dirty="0"/>
          </a:p>
          <a:p>
            <a:r>
              <a:rPr lang="tr-TR" sz="2400" b="1" dirty="0"/>
              <a:t>      	</a:t>
            </a:r>
            <a:r>
              <a:rPr lang="tr-TR" sz="2400" b="1" dirty="0" err="1"/>
              <a:t>Diyastolik</a:t>
            </a:r>
            <a:r>
              <a:rPr lang="tr-TR" sz="2400" b="1" dirty="0"/>
              <a:t> arter basıncı anormal şekilde düşüktür.</a:t>
            </a:r>
            <a:endParaRPr lang="tr-TR" sz="2400" dirty="0"/>
          </a:p>
          <a:p>
            <a:r>
              <a:rPr lang="tr-TR" sz="2400" b="1" dirty="0"/>
              <a:t>      	Nabız basıncı artmıştır.</a:t>
            </a:r>
            <a:endParaRPr lang="tr-TR" sz="2400" dirty="0"/>
          </a:p>
          <a:p>
            <a:r>
              <a:rPr lang="tr-TR" sz="2400" b="1" dirty="0"/>
              <a:t>      	</a:t>
            </a:r>
            <a:r>
              <a:rPr lang="tr-TR" sz="2400" b="1" dirty="0" err="1"/>
              <a:t>Hill</a:t>
            </a:r>
            <a:r>
              <a:rPr lang="tr-TR" sz="2400" b="1" dirty="0"/>
              <a:t> belirtisi; </a:t>
            </a:r>
            <a:r>
              <a:rPr lang="tr-TR" sz="2400" dirty="0"/>
              <a:t>alt </a:t>
            </a:r>
            <a:r>
              <a:rPr lang="tr-TR" sz="2400" dirty="0" err="1"/>
              <a:t>ekstremite</a:t>
            </a:r>
            <a:r>
              <a:rPr lang="tr-TR" sz="2400" dirty="0"/>
              <a:t> basıncı üst </a:t>
            </a:r>
            <a:r>
              <a:rPr lang="tr-TR" sz="2400" dirty="0" err="1"/>
              <a:t>ekstremite</a:t>
            </a:r>
            <a:r>
              <a:rPr lang="tr-TR" sz="2400" dirty="0"/>
              <a:t> basıncından 60 </a:t>
            </a:r>
            <a:r>
              <a:rPr lang="tr-TR" sz="2400" dirty="0" err="1"/>
              <a:t>mmHg</a:t>
            </a:r>
            <a:r>
              <a:rPr lang="tr-TR" sz="2400" dirty="0"/>
              <a:t> dan daha </a:t>
            </a:r>
            <a:r>
              <a:rPr lang="tr-TR" sz="2400" dirty="0" smtClean="0"/>
              <a:t>fazla </a:t>
            </a:r>
            <a:r>
              <a:rPr lang="tr-TR" sz="2400" dirty="0"/>
              <a:t>olmasıdır.</a:t>
            </a:r>
          </a:p>
          <a:p>
            <a:r>
              <a:rPr lang="tr-TR" sz="2400" dirty="0"/>
              <a:t>      	</a:t>
            </a:r>
            <a:r>
              <a:rPr lang="tr-TR" sz="2400" b="1" dirty="0" err="1"/>
              <a:t>Korotkof</a:t>
            </a:r>
            <a:r>
              <a:rPr lang="tr-TR" sz="2400" b="1" dirty="0"/>
              <a:t> sesleri </a:t>
            </a:r>
            <a:r>
              <a:rPr lang="tr-TR" sz="2400" dirty="0"/>
              <a:t>0 mm Hg ye kadar duyulabilir, fakat </a:t>
            </a:r>
            <a:r>
              <a:rPr lang="tr-TR" sz="2400" dirty="0" err="1"/>
              <a:t>intraarteriyel</a:t>
            </a:r>
            <a:r>
              <a:rPr lang="tr-TR" sz="2400" dirty="0"/>
              <a:t> basınç nadiren 30 </a:t>
            </a:r>
            <a:r>
              <a:rPr lang="tr-TR" sz="2400" dirty="0" err="1"/>
              <a:t>mmHg</a:t>
            </a:r>
            <a:r>
              <a:rPr lang="tr-TR" sz="2400" dirty="0"/>
              <a:t> </a:t>
            </a:r>
            <a:r>
              <a:rPr lang="tr-TR" sz="2400" dirty="0" err="1"/>
              <a:t>nin</a:t>
            </a:r>
            <a:r>
              <a:rPr lang="tr-TR" sz="2400" dirty="0"/>
              <a:t> altına iner.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619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0"/>
            <a:ext cx="7164288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AORT YETMEZLİĞİNDE</a:t>
            </a:r>
            <a:br>
              <a:rPr lang="tr-TR" dirty="0" smtClean="0"/>
            </a:br>
            <a:r>
              <a:rPr lang="tr-TR" dirty="0" smtClean="0"/>
              <a:t>   AMELİYAT ENDİKASYONLARI</a:t>
            </a: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smtClean="0"/>
              <a:t>Akut Aort Yetmezliği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Konjestif</a:t>
            </a:r>
            <a:r>
              <a:rPr lang="tr-TR" sz="2800" dirty="0" smtClean="0"/>
              <a:t> Kalp Yetmezliği Semptomlarının oluşması veya egzersiz toleransında azalma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Asemptomatik</a:t>
            </a:r>
            <a:r>
              <a:rPr lang="tr-TR" sz="2800" dirty="0" smtClean="0"/>
              <a:t> hastalarda </a:t>
            </a:r>
            <a:r>
              <a:rPr lang="tr-TR" sz="2800" dirty="0" err="1" smtClean="0"/>
              <a:t>ventrikül</a:t>
            </a:r>
            <a:r>
              <a:rPr lang="tr-TR" sz="2800" dirty="0" smtClean="0"/>
              <a:t> fonksiyonlarında bozulma: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EF &lt; %55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</a:t>
            </a:r>
            <a:r>
              <a:rPr lang="tr-TR" sz="2800" dirty="0" err="1" smtClean="0"/>
              <a:t>End</a:t>
            </a:r>
            <a:r>
              <a:rPr lang="tr-TR" sz="2800" dirty="0" smtClean="0"/>
              <a:t> </a:t>
            </a:r>
            <a:r>
              <a:rPr lang="tr-TR" sz="2800" dirty="0" err="1" smtClean="0"/>
              <a:t>diyastolik</a:t>
            </a:r>
            <a:r>
              <a:rPr lang="tr-TR" sz="2800" dirty="0" smtClean="0"/>
              <a:t> çap &gt; 75 mm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</a:t>
            </a:r>
            <a:r>
              <a:rPr lang="tr-TR" sz="2800" dirty="0" err="1" smtClean="0"/>
              <a:t>End</a:t>
            </a:r>
            <a:r>
              <a:rPr lang="tr-TR" sz="2800" dirty="0" smtClean="0"/>
              <a:t> </a:t>
            </a:r>
            <a:r>
              <a:rPr lang="tr-TR" sz="2800" dirty="0" err="1" smtClean="0"/>
              <a:t>sistolik</a:t>
            </a:r>
            <a:r>
              <a:rPr lang="tr-TR" sz="2800" dirty="0" smtClean="0"/>
              <a:t> çap &gt; 50 mm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247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AORT KAPAK REPLASMANI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>
          <a:xfrm>
            <a:off x="1116013" y="6397869"/>
            <a:ext cx="1151731" cy="349006"/>
          </a:xfrm>
        </p:spPr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267744" y="6397869"/>
            <a:ext cx="5040560" cy="422032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https://cdn.saglikocagim.net/wp-content/uploads/2013/07/aort-yetmezligi.jpg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" y="1093372"/>
            <a:ext cx="9087584" cy="45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1991110" y="6199187"/>
            <a:ext cx="6192688" cy="365125"/>
          </a:xfrm>
        </p:spPr>
        <p:txBody>
          <a:bodyPr/>
          <a:lstStyle/>
          <a:p>
            <a:pPr>
              <a:defRPr/>
            </a:pPr>
            <a:endParaRPr lang="tr-TR" sz="900" dirty="0" smtClean="0"/>
          </a:p>
          <a:p>
            <a:pPr>
              <a:defRPr/>
            </a:pPr>
            <a:r>
              <a:rPr lang="tr-TR" sz="900" dirty="0" smtClean="0"/>
              <a:t>https</a:t>
            </a:r>
            <a:r>
              <a:rPr lang="tr-TR" sz="900" dirty="0"/>
              <a:t>://</a:t>
            </a:r>
            <a:r>
              <a:rPr lang="tr-TR" sz="900" dirty="0" smtClean="0"/>
              <a:t>www.thenakedscientists.com/sites/default/files/styles/socialmedialarge/public/media/potnh0009.png?itok=mCo07ArT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33" y="929812"/>
            <a:ext cx="6888565" cy="51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267744" y="6237312"/>
            <a:ext cx="5544616" cy="509563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https://www.mahmutakyildiz.com/wp-content/uploads/2015/10/kalp-kapagi-cerrahisi.jpg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649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29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627784" y="6165304"/>
            <a:ext cx="4464496" cy="581571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https://i2.milimaj.com/i/milliyet/75/350x197/5c8c6ecb45d2a04bdc2a826b.jpg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pic>
        <p:nvPicPr>
          <p:cNvPr id="2050" name="Picture 2" descr="Aort kapağı eskidi yenisini takalım - Prof. Dr. E. Murat Tuz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8680"/>
            <a:ext cx="8496943" cy="4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69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411760" y="6165304"/>
            <a:ext cx="4680520" cy="581571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https://columbiasurgery.org/sites/default/files/styles/large/public/aortic_bav.jpg?itok=ckDQJl7o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  <p:pic>
        <p:nvPicPr>
          <p:cNvPr id="5122" name="Picture 2" descr="Bicuspid aortic val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7646748" cy="52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70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411760" y="6106150"/>
            <a:ext cx="4031903" cy="640725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https://3pw8zx30ta4c3jegjv14ssuv-wpengine.netdna-ssl.com/wp-content/uploads/sites/2/2015/06/ValveXchange-690x380-650x358.jpg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pic>
        <p:nvPicPr>
          <p:cNvPr id="6146" name="Picture 2" descr="Images of Note: In Aortic Valve Replacement, Two Parts May 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82130"/>
            <a:ext cx="8182360" cy="45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2" y="1087850"/>
            <a:ext cx="3607383" cy="1909102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58259" y="3573016"/>
            <a:ext cx="3969106" cy="216024"/>
          </a:xfrm>
        </p:spPr>
        <p:txBody>
          <a:bodyPr/>
          <a:lstStyle/>
          <a:p>
            <a:pPr>
              <a:defRPr/>
            </a:pPr>
            <a:r>
              <a:rPr lang="tr-TR" sz="900" dirty="0" smtClean="0"/>
              <a:t>https://encryptedbn0.gstatic.com/images?q=tbn%3AANd9GcRmo7YjApOBPIeP9jvgiA-SwboE2qWXzMubY-1VOKMTg9YfeNrq&amp;usqp=CAU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44</a:t>
            </a:fld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903" y="2852936"/>
            <a:ext cx="4704207" cy="259228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227365" y="5877272"/>
            <a:ext cx="40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https://</a:t>
            </a:r>
            <a:r>
              <a:rPr lang="tr-TR" sz="900" dirty="0" smtClean="0"/>
              <a:t>encryptedbn0.gstatic.com/images?q=tbn%3AANd9GcQQeTiuGEEiPngzQxhs8YF6tqS5bUKgzSW7jOq62vu2kib4IZU&amp;usqp=CAU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4153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KAPAK SEÇİMİ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97299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800" dirty="0"/>
              <a:t>Mekanik protez kapaklar dayanıklıdır fakat yaşam boyu </a:t>
            </a:r>
            <a:r>
              <a:rPr lang="tr-TR" sz="1800" dirty="0" err="1"/>
              <a:t>antikoagülasyon</a:t>
            </a:r>
            <a:r>
              <a:rPr lang="tr-TR" sz="1800" dirty="0"/>
              <a:t> gereklidir. </a:t>
            </a:r>
            <a:endParaRPr lang="tr-TR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800" dirty="0" err="1" smtClean="0"/>
              <a:t>Biyoprotez</a:t>
            </a:r>
            <a:r>
              <a:rPr lang="tr-TR" sz="1800" dirty="0" smtClean="0"/>
              <a:t> kapaklar </a:t>
            </a:r>
            <a:r>
              <a:rPr lang="tr-TR" sz="1800" dirty="0" err="1"/>
              <a:t>antikoagülasyon</a:t>
            </a:r>
            <a:r>
              <a:rPr lang="tr-TR" sz="1800" dirty="0"/>
              <a:t> gerektirmez </a:t>
            </a:r>
            <a:r>
              <a:rPr lang="tr-TR" sz="1800" dirty="0" smtClean="0"/>
              <a:t>ancak dayanıklılığı </a:t>
            </a:r>
            <a:r>
              <a:rPr lang="tr-TR" sz="1800" dirty="0"/>
              <a:t>sınırlıdır</a:t>
            </a:r>
            <a:r>
              <a:rPr lang="tr-TR" sz="1800" dirty="0" smtClean="0"/>
              <a:t>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454621" y="2143945"/>
            <a:ext cx="34563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Mekanik Kapak Tercih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Antikoagulan</a:t>
            </a:r>
            <a:r>
              <a:rPr lang="tr-TR" dirty="0" smtClean="0"/>
              <a:t> kullanımı için sosyokültürel düzeyi yüksek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Hasta </a:t>
            </a:r>
            <a:r>
              <a:rPr lang="tr-TR" dirty="0"/>
              <a:t>zaten </a:t>
            </a:r>
            <a:r>
              <a:rPr lang="tr-TR" dirty="0" err="1" smtClean="0"/>
              <a:t>antikoagülan</a:t>
            </a:r>
            <a:r>
              <a:rPr lang="tr-TR" dirty="0" smtClean="0"/>
              <a:t> tedavisi alıyor (yaştan bağımsız)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Hastanın kendi tercihi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60 yaş altında yaşam </a:t>
            </a:r>
            <a:r>
              <a:rPr lang="tr-TR" dirty="0"/>
              <a:t>beklentisi </a:t>
            </a:r>
            <a:r>
              <a:rPr lang="tr-TR" dirty="0" smtClean="0"/>
              <a:t>uzun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60-70 yaş arasında </a:t>
            </a:r>
            <a:r>
              <a:rPr lang="tr-TR" dirty="0"/>
              <a:t>hastayla </a:t>
            </a:r>
            <a:r>
              <a:rPr lang="tr-TR" dirty="0" smtClean="0"/>
              <a:t>görüşerek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Reoperasyonlarda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Sağlık kurumuna ulaşımı kolay</a:t>
            </a:r>
            <a:endParaRPr lang="tr-TR" dirty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004048" y="2143945"/>
            <a:ext cx="3557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Biyolojik </a:t>
            </a:r>
            <a:r>
              <a:rPr lang="tr-TR" sz="2400" dirty="0" smtClean="0"/>
              <a:t>Kapak Tercih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Bilgilendirilmiş </a:t>
            </a:r>
            <a:r>
              <a:rPr lang="tr-TR" dirty="0"/>
              <a:t>hasta </a:t>
            </a:r>
            <a:r>
              <a:rPr lang="tr-TR" dirty="0" err="1"/>
              <a:t>biyoprotez</a:t>
            </a:r>
            <a:r>
              <a:rPr lang="tr-TR" dirty="0"/>
              <a:t> </a:t>
            </a:r>
            <a:r>
              <a:rPr lang="tr-TR" dirty="0" smtClean="0"/>
              <a:t>istiyor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Uygun şekilde </a:t>
            </a:r>
            <a:r>
              <a:rPr lang="tr-TR" dirty="0" err="1" smtClean="0"/>
              <a:t>antikoagülan</a:t>
            </a:r>
            <a:r>
              <a:rPr lang="tr-TR" dirty="0" smtClean="0"/>
              <a:t> kullanma imkânı yok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65 yaş üzerinde ve/ veya </a:t>
            </a:r>
            <a:r>
              <a:rPr lang="tr-TR" dirty="0"/>
              <a:t>beklenen </a:t>
            </a:r>
            <a:r>
              <a:rPr lang="tr-TR" dirty="0" smtClean="0"/>
              <a:t>yaşam süresi kısıtlı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Ç</a:t>
            </a:r>
            <a:r>
              <a:rPr lang="tr-TR" dirty="0" smtClean="0"/>
              <a:t>ocuk doğurma cağında kadın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44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AVR sonrası </a:t>
            </a:r>
            <a:r>
              <a:rPr lang="tr-TR" dirty="0" err="1" smtClean="0"/>
              <a:t>antikoagülan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Warfarin</a:t>
            </a:r>
            <a:r>
              <a:rPr lang="tr-TR" sz="2800" dirty="0"/>
              <a:t> </a:t>
            </a: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smtClean="0"/>
              <a:t>Mekanik kapaklar ömür </a:t>
            </a:r>
            <a:r>
              <a:rPr lang="tr-TR" sz="2800" dirty="0"/>
              <a:t>boyu </a:t>
            </a: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Biyoprotezlerde</a:t>
            </a:r>
            <a:r>
              <a:rPr lang="tr-TR" sz="2800" dirty="0" smtClean="0"/>
              <a:t> </a:t>
            </a:r>
            <a:r>
              <a:rPr lang="tr-TR" sz="2800" dirty="0"/>
              <a:t>ilk 3 ay </a:t>
            </a:r>
            <a:r>
              <a:rPr lang="tr-TR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err="1" smtClean="0"/>
              <a:t>Tromboemboli</a:t>
            </a:r>
            <a:r>
              <a:rPr lang="tr-TR" sz="2800" dirty="0" smtClean="0"/>
              <a:t> </a:t>
            </a:r>
            <a:r>
              <a:rPr lang="tr-TR" sz="2800" dirty="0"/>
              <a:t>riski yoksa </a:t>
            </a:r>
            <a:r>
              <a:rPr lang="tr-TR" sz="2800" dirty="0" smtClean="0"/>
              <a:t>bazı </a:t>
            </a:r>
            <a:r>
              <a:rPr lang="tr-TR" sz="2800" dirty="0"/>
              <a:t>merkezler </a:t>
            </a:r>
            <a:r>
              <a:rPr lang="tr-TR" sz="2800" dirty="0" smtClean="0"/>
              <a:t>ilk </a:t>
            </a:r>
            <a:r>
              <a:rPr lang="tr-TR" sz="2800" dirty="0"/>
              <a:t>3 ay sadece aspirin </a:t>
            </a:r>
            <a:r>
              <a:rPr lang="tr-TR" sz="2800" dirty="0" smtClean="0"/>
              <a:t>verdirir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smtClean="0"/>
              <a:t>1 </a:t>
            </a:r>
            <a:r>
              <a:rPr lang="tr-TR" sz="2800" dirty="0"/>
              <a:t>ve daha fazla </a:t>
            </a:r>
            <a:r>
              <a:rPr lang="tr-TR" sz="2800" dirty="0" err="1"/>
              <a:t>tromboemboli</a:t>
            </a:r>
            <a:r>
              <a:rPr lang="tr-TR" sz="2800" dirty="0"/>
              <a:t> riski olanlara 3 aydan sonra da </a:t>
            </a:r>
            <a:r>
              <a:rPr lang="tr-TR" sz="2800" dirty="0" err="1" smtClean="0"/>
              <a:t>warfarin</a:t>
            </a:r>
            <a:r>
              <a:rPr lang="tr-TR" sz="2800" dirty="0" smtClean="0"/>
              <a:t> verilebilir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dirty="0" smtClean="0"/>
              <a:t>Optimum </a:t>
            </a:r>
            <a:r>
              <a:rPr lang="tr-TR" sz="2800" dirty="0"/>
              <a:t>INR </a:t>
            </a:r>
            <a:r>
              <a:rPr lang="tr-TR" sz="2800" dirty="0" smtClean="0"/>
              <a:t>kapağın markasına göre ayarlanır (INR: 2-3)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215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1979712" y="6152324"/>
            <a:ext cx="5976664" cy="594551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https://s3.amazonaws.com/cms.ipressroom.com/180/files/201310/5294d961c80467024b02b12f_aortic/aortic_2675ecc6-a820-4a24-a60e-9b7572de7781-prv.jpg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28687"/>
            <a:ext cx="83529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3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Sutureless</a:t>
            </a:r>
            <a:r>
              <a:rPr lang="tr-TR" dirty="0" smtClean="0"/>
              <a:t> </a:t>
            </a:r>
            <a:r>
              <a:rPr lang="tr-TR" dirty="0" err="1"/>
              <a:t>Aortic</a:t>
            </a:r>
            <a:r>
              <a:rPr lang="tr-TR" dirty="0"/>
              <a:t> </a:t>
            </a:r>
            <a:r>
              <a:rPr lang="tr-TR" dirty="0" err="1"/>
              <a:t>Valve</a:t>
            </a:r>
            <a:r>
              <a:rPr lang="tr-TR" dirty="0"/>
              <a:t> </a:t>
            </a:r>
            <a:r>
              <a:rPr lang="tr-TR" dirty="0" err="1"/>
              <a:t>Replacement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4197579" y="5805265"/>
            <a:ext cx="3902813" cy="507438"/>
          </a:xfrm>
        </p:spPr>
        <p:txBody>
          <a:bodyPr/>
          <a:lstStyle/>
          <a:p>
            <a:pPr>
              <a:defRPr/>
            </a:pPr>
            <a:r>
              <a:rPr lang="tr-TR" sz="900" dirty="0"/>
              <a:t>https://</a:t>
            </a:r>
            <a:r>
              <a:rPr lang="tr-TR" sz="900" dirty="0" smtClean="0"/>
              <a:t>encryptedtbn0.gstatic.com/images?q=tbn%3AANd9GcT9FnQyNyxp1pjAsddK00t6cYPJ43Z2fsczG_uMxkZzQzXJ34H&amp;usqp=CAU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48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5"/>
            <a:ext cx="4824536" cy="206765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78" y="3815552"/>
            <a:ext cx="4711241" cy="188982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51519" y="3446220"/>
            <a:ext cx="394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https://</a:t>
            </a:r>
            <a:r>
              <a:rPr lang="tr-TR" sz="900" dirty="0" smtClean="0"/>
              <a:t>encryptedtbn0.gstatic.com/images?q=tbn%3AANd9GcQGDY9sCx8AzHDyR9NA8t4MRGqO3pSKBwu0vDR4rOgyXSeUfcB&amp;usqp=CAU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410851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195736" y="6150680"/>
            <a:ext cx="5544616" cy="596196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</a:t>
            </a:r>
            <a:r>
              <a:rPr lang="tr-TR" dirty="0" smtClean="0"/>
              <a:t>lh3.googleusercontent.com/proxy/Jq1o9NzEQtQhLL5C4ChHXtyyB895RUQjxZDxKWTx1OLar-cZ2T4wT4yyTJL_8aEbup52ftIz9pSP97ZkFW4F8Wgz_SCWfiYIINhfT1Y5UuCCchIBQQ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  <p:pic>
        <p:nvPicPr>
          <p:cNvPr id="3074" name="Picture 2" descr="Prof. Dr. Harun Arbatl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46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9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107504" y="5839643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tr-TR" sz="1100" dirty="0"/>
              <a:t>https://</a:t>
            </a:r>
            <a:r>
              <a:rPr lang="tr-TR" sz="1100" dirty="0" smtClean="0"/>
              <a:t>encryptedtbn0.gstatic.com/images?q=tbn%3AANd9GcRE7lJ_m2EKEwVnUudU9c6ijUNMFqlPJQYTcbgv39bPxIqvkg5&amp;usqp=CAU</a:t>
            </a:r>
            <a:endParaRPr lang="tr-TR" sz="11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8760"/>
            <a:ext cx="8928709" cy="44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4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555776" y="6237312"/>
            <a:ext cx="4320480" cy="509563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https://www.myamericannurse.com/wp-content/uploads/2017/08/approaches-to-transcatheter-aortic-valve-replacement-tavr.jpg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14971"/>
            <a:ext cx="8496944" cy="4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5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tr-TR" sz="9600" smtClean="0"/>
          </a:p>
          <a:p>
            <a:r>
              <a:rPr lang="tr-TR" sz="9600" smtClean="0"/>
              <a:t>Teşekkürler</a:t>
            </a:r>
            <a:endParaRPr lang="tr-TR" sz="9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6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179512" y="5858820"/>
            <a:ext cx="8208912" cy="386107"/>
          </a:xfrm>
        </p:spPr>
        <p:txBody>
          <a:bodyPr/>
          <a:lstStyle/>
          <a:p>
            <a:pPr>
              <a:defRPr/>
            </a:pPr>
            <a:endParaRPr lang="tr-TR" sz="1100" dirty="0" smtClean="0"/>
          </a:p>
          <a:p>
            <a:pPr>
              <a:defRPr/>
            </a:pPr>
            <a:r>
              <a:rPr lang="tr-TR" sz="1100" dirty="0" smtClean="0"/>
              <a:t>https</a:t>
            </a:r>
            <a:r>
              <a:rPr lang="tr-TR" sz="1100" dirty="0"/>
              <a:t>://encryptedtbn0.gstatic.com/images?q=tbn%3AANd9GcRE7lJ_m2EKEwVnUudU9c6ijUNMFqlPJQYTcbgv39bPxIqvkg5&amp;usqp=CAU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" y="27774"/>
            <a:ext cx="9060662" cy="56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Aort Kapak Hastalıkları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7"/>
            <a:ext cx="9144000" cy="50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5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6516216" cy="764704"/>
          </a:xfrm>
        </p:spPr>
        <p:txBody>
          <a:bodyPr/>
          <a:lstStyle/>
          <a:p>
            <a:r>
              <a:rPr lang="tr-TR" dirty="0"/>
              <a:t>AORT DARLIĞI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>
          <a:xfrm>
            <a:off x="539552" y="1268760"/>
            <a:ext cx="8280920" cy="478942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%</a:t>
            </a:r>
            <a:r>
              <a:rPr lang="tr-TR" dirty="0"/>
              <a:t>80 erkektirler.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Valvuler</a:t>
            </a:r>
            <a:r>
              <a:rPr lang="tr-TR" dirty="0" smtClean="0"/>
              <a:t> </a:t>
            </a:r>
            <a:r>
              <a:rPr lang="tr-TR" dirty="0"/>
              <a:t>(en sık), </a:t>
            </a:r>
            <a:r>
              <a:rPr lang="tr-TR" dirty="0" err="1"/>
              <a:t>subvalvuler</a:t>
            </a:r>
            <a:r>
              <a:rPr lang="tr-TR" dirty="0"/>
              <a:t> (HOCMP-</a:t>
            </a:r>
            <a:r>
              <a:rPr lang="tr-TR" dirty="0" err="1"/>
              <a:t>membran</a:t>
            </a:r>
            <a:r>
              <a:rPr lang="tr-TR" dirty="0"/>
              <a:t> veya </a:t>
            </a:r>
            <a:r>
              <a:rPr lang="tr-TR" dirty="0" err="1"/>
              <a:t>band</a:t>
            </a:r>
            <a:r>
              <a:rPr lang="tr-TR" dirty="0"/>
              <a:t>), </a:t>
            </a:r>
            <a:r>
              <a:rPr lang="tr-TR" dirty="0" err="1"/>
              <a:t>supravalvulerdir</a:t>
            </a:r>
            <a:r>
              <a:rPr lang="tr-TR" dirty="0"/>
              <a:t>.</a:t>
            </a:r>
          </a:p>
          <a:p>
            <a:r>
              <a:rPr lang="tr-TR" b="1" dirty="0"/>
              <a:t>Etiyoloji:</a:t>
            </a:r>
            <a:endParaRPr lang="tr-TR" dirty="0"/>
          </a:p>
          <a:p>
            <a:r>
              <a:rPr lang="tr-TR" dirty="0"/>
              <a:t>	1. </a:t>
            </a:r>
            <a:r>
              <a:rPr lang="tr-TR" dirty="0" err="1"/>
              <a:t>Konjenital</a:t>
            </a:r>
            <a:r>
              <a:rPr lang="tr-TR" dirty="0"/>
              <a:t>: </a:t>
            </a:r>
            <a:r>
              <a:rPr lang="tr-TR" dirty="0" err="1"/>
              <a:t>Biküspit</a:t>
            </a:r>
            <a:r>
              <a:rPr lang="tr-TR" dirty="0"/>
              <a:t>/</a:t>
            </a:r>
            <a:r>
              <a:rPr lang="tr-TR" dirty="0" err="1"/>
              <a:t>üniküspit</a:t>
            </a:r>
            <a:r>
              <a:rPr lang="tr-TR" dirty="0"/>
              <a:t> olabilir. (%60 olup genellikle </a:t>
            </a:r>
            <a:r>
              <a:rPr lang="tr-TR" dirty="0" err="1"/>
              <a:t>kalsifiktir</a:t>
            </a:r>
            <a:r>
              <a:rPr lang="tr-TR" dirty="0"/>
              <a:t>).</a:t>
            </a:r>
          </a:p>
          <a:p>
            <a:r>
              <a:rPr lang="tr-TR" dirty="0"/>
              <a:t>	2. </a:t>
            </a:r>
            <a:r>
              <a:rPr lang="tr-TR" dirty="0" err="1"/>
              <a:t>Romatizmal</a:t>
            </a:r>
            <a:r>
              <a:rPr lang="tr-TR" dirty="0"/>
              <a:t> (%15)</a:t>
            </a:r>
          </a:p>
          <a:p>
            <a:r>
              <a:rPr lang="tr-TR" dirty="0"/>
              <a:t>	3. </a:t>
            </a:r>
            <a:r>
              <a:rPr lang="tr-TR" dirty="0" err="1"/>
              <a:t>Kalsifik</a:t>
            </a:r>
            <a:r>
              <a:rPr lang="tr-TR" dirty="0"/>
              <a:t>- </a:t>
            </a:r>
            <a:r>
              <a:rPr lang="tr-TR" dirty="0" err="1"/>
              <a:t>dejeneratif</a:t>
            </a:r>
            <a:r>
              <a:rPr lang="tr-TR" dirty="0"/>
              <a:t> olabilir.</a:t>
            </a:r>
          </a:p>
          <a:p>
            <a:r>
              <a:rPr lang="tr-TR" dirty="0"/>
              <a:t>	4. </a:t>
            </a:r>
            <a:r>
              <a:rPr lang="tr-TR" dirty="0" err="1"/>
              <a:t>Atheromatöz</a:t>
            </a:r>
            <a:r>
              <a:rPr lang="tr-TR" dirty="0"/>
              <a:t> (%20</a:t>
            </a:r>
            <a:r>
              <a:rPr lang="tr-TR" dirty="0" smtClean="0"/>
              <a:t>), </a:t>
            </a:r>
            <a:r>
              <a:rPr lang="tr-TR" dirty="0"/>
              <a:t>Sistemik hastalıklar (</a:t>
            </a:r>
            <a:r>
              <a:rPr lang="tr-TR" dirty="0" err="1"/>
              <a:t>paget</a:t>
            </a:r>
            <a:r>
              <a:rPr lang="tr-TR" dirty="0"/>
              <a:t> </a:t>
            </a:r>
            <a:r>
              <a:rPr lang="tr-TR" dirty="0" err="1"/>
              <a:t>hast</a:t>
            </a:r>
            <a:r>
              <a:rPr lang="tr-TR" dirty="0"/>
              <a:t>, </a:t>
            </a:r>
            <a:r>
              <a:rPr lang="tr-TR" dirty="0" err="1"/>
              <a:t>end-stage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hast</a:t>
            </a:r>
            <a:r>
              <a:rPr lang="tr-TR" dirty="0"/>
              <a:t>)</a:t>
            </a:r>
          </a:p>
          <a:p>
            <a:r>
              <a:rPr lang="tr-TR" dirty="0"/>
              <a:t>	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Genellikle </a:t>
            </a:r>
            <a:r>
              <a:rPr lang="tr-TR" dirty="0"/>
              <a:t>30 yaş altı; </a:t>
            </a:r>
            <a:r>
              <a:rPr lang="tr-TR" dirty="0" err="1"/>
              <a:t>Konjenital</a:t>
            </a:r>
            <a:r>
              <a:rPr lang="tr-TR" dirty="0"/>
              <a:t> (en sık),</a:t>
            </a:r>
          </a:p>
          <a:p>
            <a:r>
              <a:rPr lang="tr-TR" dirty="0"/>
              <a:t>	30-70 yaş arası; </a:t>
            </a:r>
            <a:r>
              <a:rPr lang="tr-TR" dirty="0" err="1"/>
              <a:t>Biküspit</a:t>
            </a:r>
            <a:r>
              <a:rPr lang="tr-TR" dirty="0"/>
              <a:t> aorta (%50)</a:t>
            </a:r>
          </a:p>
          <a:p>
            <a:r>
              <a:rPr lang="tr-TR" dirty="0"/>
              <a:t>			        </a:t>
            </a:r>
            <a:r>
              <a:rPr lang="tr-TR" dirty="0" err="1"/>
              <a:t>Romatizmal</a:t>
            </a:r>
            <a:r>
              <a:rPr lang="tr-TR" dirty="0"/>
              <a:t> </a:t>
            </a:r>
            <a:r>
              <a:rPr lang="tr-TR" dirty="0" err="1"/>
              <a:t>inflamatuar</a:t>
            </a:r>
            <a:r>
              <a:rPr lang="tr-TR" dirty="0"/>
              <a:t> </a:t>
            </a:r>
            <a:r>
              <a:rPr lang="tr-TR" dirty="0" err="1"/>
              <a:t>dejeneratif</a:t>
            </a:r>
            <a:r>
              <a:rPr lang="tr-TR" dirty="0"/>
              <a:t> (%25)</a:t>
            </a:r>
          </a:p>
          <a:p>
            <a:r>
              <a:rPr lang="tr-TR" dirty="0"/>
              <a:t>			       </a:t>
            </a:r>
            <a:r>
              <a:rPr lang="tr-TR" dirty="0" smtClean="0"/>
              <a:t> </a:t>
            </a:r>
            <a:r>
              <a:rPr lang="tr-TR" dirty="0" err="1" smtClean="0"/>
              <a:t>Dejeneratif</a:t>
            </a:r>
            <a:r>
              <a:rPr lang="tr-TR" dirty="0" smtClean="0"/>
              <a:t> </a:t>
            </a:r>
            <a:r>
              <a:rPr lang="tr-TR" dirty="0"/>
              <a:t>kalsifikasyon (%18)</a:t>
            </a:r>
          </a:p>
          <a:p>
            <a:r>
              <a:rPr lang="tr-TR" dirty="0"/>
              <a:t>	70 yaş üstü;         </a:t>
            </a:r>
            <a:r>
              <a:rPr lang="tr-TR" dirty="0" err="1"/>
              <a:t>Aterosklerotik</a:t>
            </a:r>
            <a:r>
              <a:rPr lang="tr-TR" dirty="0"/>
              <a:t> dejenerasyon (%48)</a:t>
            </a:r>
          </a:p>
          <a:p>
            <a:r>
              <a:rPr lang="tr-TR" dirty="0"/>
              <a:t>	</a:t>
            </a:r>
            <a:r>
              <a:rPr lang="tr-TR" dirty="0" smtClean="0"/>
              <a:t>                              </a:t>
            </a:r>
            <a:r>
              <a:rPr lang="tr-TR" dirty="0" err="1" smtClean="0"/>
              <a:t>Biküspit</a:t>
            </a:r>
            <a:r>
              <a:rPr lang="tr-TR" dirty="0" smtClean="0"/>
              <a:t> </a:t>
            </a:r>
            <a:r>
              <a:rPr lang="tr-TR" dirty="0"/>
              <a:t>aorta (%27)</a:t>
            </a:r>
          </a:p>
          <a:p>
            <a:r>
              <a:rPr lang="tr-TR" dirty="0"/>
              <a:t>        </a:t>
            </a:r>
            <a:r>
              <a:rPr lang="tr-TR" dirty="0" smtClean="0"/>
              <a:t>                                          </a:t>
            </a:r>
            <a:r>
              <a:rPr lang="tr-TR" dirty="0" err="1" smtClean="0"/>
              <a:t>Romatizmal</a:t>
            </a:r>
            <a:r>
              <a:rPr lang="tr-TR" dirty="0" smtClean="0"/>
              <a:t> </a:t>
            </a:r>
            <a:r>
              <a:rPr lang="tr-TR" dirty="0" err="1"/>
              <a:t>inflamatuar</a:t>
            </a:r>
            <a:r>
              <a:rPr lang="tr-TR" dirty="0"/>
              <a:t> </a:t>
            </a:r>
            <a:r>
              <a:rPr lang="tr-TR" dirty="0" err="1"/>
              <a:t>dejeneratif</a:t>
            </a:r>
            <a:r>
              <a:rPr lang="tr-TR" dirty="0"/>
              <a:t>(%23)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3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49775E3-B16D-44BB-B3BA-BCE9090F99DF}" type="datetime1">
              <a:rPr lang="tr-TR" smtClean="0"/>
              <a:pPr>
                <a:defRPr/>
              </a:pPr>
              <a:t>9.06.2020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>
          <a:xfrm>
            <a:off x="2195736" y="6408813"/>
            <a:ext cx="5400600" cy="338062"/>
          </a:xfrm>
        </p:spPr>
        <p:txBody>
          <a:bodyPr/>
          <a:lstStyle/>
          <a:p>
            <a:pPr>
              <a:defRPr/>
            </a:pPr>
            <a:r>
              <a:rPr lang="tr-TR" dirty="0"/>
              <a:t>https://www.intechopen.com/media/chapter/44417/media/image1.jpeg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57B4D3C-EBF9-48F0-8EB6-F4FB1D4DE792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1026" name="Picture 2" descr="Aortic Valve Replacement for Calcified Aortic Valves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" y="1628800"/>
            <a:ext cx="8980416" cy="34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2353</Words>
  <Application>Microsoft Office PowerPoint</Application>
  <PresentationFormat>Ekran Gösterisi (4:3)</PresentationFormat>
  <Paragraphs>409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Ofis Teması</vt:lpstr>
      <vt:lpstr>AORT KAPAK HASTALIKLARININ CERRAHİ TEDAVİSİ</vt:lpstr>
      <vt:lpstr>Aort Kökü</vt:lpstr>
      <vt:lpstr>Aort Kapak Fizyolojisi</vt:lpstr>
      <vt:lpstr>PowerPoint Sunusu</vt:lpstr>
      <vt:lpstr>PowerPoint Sunusu</vt:lpstr>
      <vt:lpstr>PowerPoint Sunusu</vt:lpstr>
      <vt:lpstr>Aort Kapak Hastalıkları</vt:lpstr>
      <vt:lpstr>AORT DARLIĞI</vt:lpstr>
      <vt:lpstr>PowerPoint Sunusu</vt:lpstr>
      <vt:lpstr>PowerPoint Sunusu</vt:lpstr>
      <vt:lpstr>PowerPoint Sunusu</vt:lpstr>
      <vt:lpstr> Fizyopatoloji </vt:lpstr>
      <vt:lpstr>PowerPoint Sunusu</vt:lpstr>
      <vt:lpstr>PowerPoint Sunusu</vt:lpstr>
      <vt:lpstr>Semptomlar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AORT YETMEZLİĞİ </vt:lpstr>
      <vt:lpstr>PowerPoint Sunusu</vt:lpstr>
      <vt:lpstr>PowerPoint Sunusu</vt:lpstr>
      <vt:lpstr> PATOFİZYOLOJİ </vt:lpstr>
      <vt:lpstr>PowerPoint Sunusu</vt:lpstr>
      <vt:lpstr>PowerPoint Sunusu</vt:lpstr>
      <vt:lpstr>PowerPoint Sunusu</vt:lpstr>
      <vt:lpstr>PowerPoint Sunusu</vt:lpstr>
      <vt:lpstr>PowerPoint Sunusu</vt:lpstr>
      <vt:lpstr>Patofizyoloji</vt:lpstr>
      <vt:lpstr>PowerPoint Sunusu</vt:lpstr>
      <vt:lpstr> AKUT AORT YETMEZLİĞİ:  </vt:lpstr>
      <vt:lpstr> KLİNİK </vt:lpstr>
      <vt:lpstr>  FİZİK MUAYENE </vt:lpstr>
      <vt:lpstr>AY PERİFERİK BULGULARI</vt:lpstr>
      <vt:lpstr> AORT YETMEZLİĞİNDE    AMELİYAT ENDİKASYONLARI  </vt:lpstr>
      <vt:lpstr>AORT KAPAK REPLASMANI</vt:lpstr>
      <vt:lpstr>PowerPoint Sunusu</vt:lpstr>
      <vt:lpstr>PowerPoint Sunusu</vt:lpstr>
      <vt:lpstr>PowerPoint Sunusu</vt:lpstr>
      <vt:lpstr>PowerPoint Sunusu</vt:lpstr>
      <vt:lpstr>ş</vt:lpstr>
      <vt:lpstr> KAPAK SEÇİMİ </vt:lpstr>
      <vt:lpstr>AVR sonrası antikoagülan</vt:lpstr>
      <vt:lpstr>PowerPoint Sunusu</vt:lpstr>
      <vt:lpstr> Sutureless Aortic Valve Replacement </vt:lpstr>
      <vt:lpstr>TAVI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A.Daş</dc:creator>
  <cp:lastModifiedBy>Windows Kullanıcısı</cp:lastModifiedBy>
  <cp:revision>161</cp:revision>
  <dcterms:created xsi:type="dcterms:W3CDTF">2013-02-13T14:44:05Z</dcterms:created>
  <dcterms:modified xsi:type="dcterms:W3CDTF">2020-06-09T06:09:58Z</dcterms:modified>
</cp:coreProperties>
</file>