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3"/>
  </p:notesMasterIdLst>
  <p:sldIdLst>
    <p:sldId id="337"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266" r:id="rId7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162"/>
    <a:srgbClr val="110F50"/>
    <a:srgbClr val="100D50"/>
    <a:srgbClr val="0F0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6835"/>
  </p:normalViewPr>
  <p:slideViewPr>
    <p:cSldViewPr snapToGrid="0" snapToObjects="1">
      <p:cViewPr varScale="1">
        <p:scale>
          <a:sx n="51" d="100"/>
          <a:sy n="51" d="100"/>
        </p:scale>
        <p:origin x="108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C8D0D-7507-44B5-BF86-9B7EE280158D}" type="datetimeFigureOut">
              <a:rPr lang="tr-TR" smtClean="0"/>
              <a:t>22.05.2021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A8F55-591F-4C82-A106-4949E9E692F5}" type="slidenum">
              <a:rPr lang="tr-TR" smtClean="0"/>
              <a:t>‹#›</a:t>
            </a:fld>
            <a:endParaRPr lang="tr-TR"/>
          </a:p>
        </p:txBody>
      </p:sp>
    </p:spTree>
    <p:extLst>
      <p:ext uri="{BB962C8B-B14F-4D97-AF65-F5344CB8AC3E}">
        <p14:creationId xmlns:p14="http://schemas.microsoft.com/office/powerpoint/2010/main" val="138091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697C9482-0B13-8C46-B789-1676CF68126E}"/>
              </a:ext>
            </a:extLst>
          </p:cNvPr>
          <p:cNvPicPr>
            <a:picLocks noChangeAspect="1"/>
          </p:cNvPicPr>
          <p:nvPr userDrawn="1"/>
        </p:nvPicPr>
        <p:blipFill>
          <a:blip r:embed="rId2"/>
          <a:stretch>
            <a:fillRect/>
          </a:stretch>
        </p:blipFill>
        <p:spPr>
          <a:xfrm>
            <a:off x="0" y="0"/>
            <a:ext cx="12192000" cy="6557450"/>
          </a:xfrm>
          <a:prstGeom prst="rect">
            <a:avLst/>
          </a:prstGeom>
        </p:spPr>
      </p:pic>
      <p:sp>
        <p:nvSpPr>
          <p:cNvPr id="2" name="Başlık 1">
            <a:extLst>
              <a:ext uri="{FF2B5EF4-FFF2-40B4-BE49-F238E27FC236}">
                <a16:creationId xmlns:a16="http://schemas.microsoft.com/office/drawing/2014/main" id="{085F501C-3996-5742-AD09-2E4D7E46E39A}"/>
              </a:ext>
            </a:extLst>
          </p:cNvPr>
          <p:cNvSpPr>
            <a:spLocks noGrp="1"/>
          </p:cNvSpPr>
          <p:nvPr>
            <p:ph type="ctrTitle"/>
          </p:nvPr>
        </p:nvSpPr>
        <p:spPr>
          <a:xfrm>
            <a:off x="2209799" y="2042319"/>
            <a:ext cx="9500119" cy="2793292"/>
          </a:xfrm>
        </p:spPr>
        <p:txBody>
          <a:bodyPr anchor="t" anchorCtr="0"/>
          <a:lstStyle>
            <a:lvl1pPr algn="l">
              <a:defRPr sz="6000" b="1">
                <a:solidFill>
                  <a:schemeClr val="bg1"/>
                </a:solidFill>
                <a:latin typeface="Times New Roman" panose="02020603050405020304" pitchFamily="18" charset="0"/>
                <a:cs typeface="Times New Roman" panose="02020603050405020304" pitchFamily="18" charset="0"/>
              </a:defRPr>
            </a:lvl1pPr>
          </a:lstStyle>
          <a:p>
            <a:r>
              <a:rPr lang="tr-TR" dirty="0"/>
              <a:t>Asıl başlık stilini düzenlemek için tıklayın</a:t>
            </a:r>
          </a:p>
        </p:txBody>
      </p:sp>
      <p:sp>
        <p:nvSpPr>
          <p:cNvPr id="3" name="Alt Başlık 2">
            <a:extLst>
              <a:ext uri="{FF2B5EF4-FFF2-40B4-BE49-F238E27FC236}">
                <a16:creationId xmlns:a16="http://schemas.microsoft.com/office/drawing/2014/main" id="{58758B05-720F-504C-B895-2D4C4FB992FA}"/>
              </a:ext>
            </a:extLst>
          </p:cNvPr>
          <p:cNvSpPr>
            <a:spLocks noGrp="1"/>
          </p:cNvSpPr>
          <p:nvPr>
            <p:ph type="subTitle" idx="1"/>
          </p:nvPr>
        </p:nvSpPr>
        <p:spPr>
          <a:xfrm>
            <a:off x="838200" y="5267391"/>
            <a:ext cx="7968050" cy="983142"/>
          </a:xfrm>
        </p:spPr>
        <p:txBody>
          <a:bodyPr/>
          <a:lstStyle>
            <a:lvl1pPr marL="0" indent="0" algn="l">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id="{C3FC8C9A-E818-6C46-A394-492DEB49EC11}"/>
              </a:ext>
            </a:extLst>
          </p:cNvPr>
          <p:cNvSpPr>
            <a:spLocks noGrp="1"/>
          </p:cNvSpPr>
          <p:nvPr>
            <p:ph type="dt" sz="half" idx="10"/>
          </p:nvPr>
        </p:nvSpPr>
        <p:spPr/>
        <p:txBody>
          <a:bodyPr/>
          <a:lstStyle/>
          <a:p>
            <a:fld id="{FD5317CA-28E7-47F4-91E2-A569B28BC545}" type="datetime1">
              <a:rPr lang="tr-TR" smtClean="0"/>
              <a:t>22.05.2021</a:t>
            </a:fld>
            <a:endParaRPr lang="tr-TR"/>
          </a:p>
        </p:txBody>
      </p:sp>
      <p:sp>
        <p:nvSpPr>
          <p:cNvPr id="5" name="Alt Bilgi Yer Tutucusu 4">
            <a:extLst>
              <a:ext uri="{FF2B5EF4-FFF2-40B4-BE49-F238E27FC236}">
                <a16:creationId xmlns:a16="http://schemas.microsoft.com/office/drawing/2014/main" id="{680CB75C-9A3B-BB4F-8295-0E26BF540BB0}"/>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6" name="Slayt Numarası Yer Tutucusu 5">
            <a:extLst>
              <a:ext uri="{FF2B5EF4-FFF2-40B4-BE49-F238E27FC236}">
                <a16:creationId xmlns:a16="http://schemas.microsoft.com/office/drawing/2014/main" id="{2F744FFD-C81B-0748-92DB-102E565F9A64}"/>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505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E02827-49F8-744F-8D60-66A2136CBBD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258CFC4-467F-8B47-9AAE-020017735DD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8CD38A-87E6-B743-A9F0-C61399CE231A}"/>
              </a:ext>
            </a:extLst>
          </p:cNvPr>
          <p:cNvSpPr>
            <a:spLocks noGrp="1"/>
          </p:cNvSpPr>
          <p:nvPr>
            <p:ph type="dt" sz="half" idx="10"/>
          </p:nvPr>
        </p:nvSpPr>
        <p:spPr/>
        <p:txBody>
          <a:bodyPr/>
          <a:lstStyle/>
          <a:p>
            <a:fld id="{67CC3567-269D-4199-939B-99AA802F7A0D}" type="datetime1">
              <a:rPr lang="tr-TR" smtClean="0"/>
              <a:t>22.05.2021</a:t>
            </a:fld>
            <a:endParaRPr lang="tr-TR"/>
          </a:p>
        </p:txBody>
      </p:sp>
      <p:sp>
        <p:nvSpPr>
          <p:cNvPr id="5" name="Alt Bilgi Yer Tutucusu 4">
            <a:extLst>
              <a:ext uri="{FF2B5EF4-FFF2-40B4-BE49-F238E27FC236}">
                <a16:creationId xmlns:a16="http://schemas.microsoft.com/office/drawing/2014/main" id="{1A2B3029-76D5-3A41-B3F0-737365D49F9A}"/>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6" name="Slayt Numarası Yer Tutucusu 5">
            <a:extLst>
              <a:ext uri="{FF2B5EF4-FFF2-40B4-BE49-F238E27FC236}">
                <a16:creationId xmlns:a16="http://schemas.microsoft.com/office/drawing/2014/main" id="{4F576CA4-ABA8-A54D-84C1-29C24ABE4697}"/>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22746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B93D9AC-AB5A-A34F-9AE5-568EE8A9931C}"/>
              </a:ext>
            </a:extLst>
          </p:cNvPr>
          <p:cNvSpPr>
            <a:spLocks noGrp="1"/>
          </p:cNvSpPr>
          <p:nvPr>
            <p:ph type="title" orient="vert"/>
          </p:nvPr>
        </p:nvSpPr>
        <p:spPr>
          <a:xfrm>
            <a:off x="8724900" y="774441"/>
            <a:ext cx="2628900" cy="5402522"/>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85D3371-32E6-3B44-A511-2E0F8C707A52}"/>
              </a:ext>
            </a:extLst>
          </p:cNvPr>
          <p:cNvSpPr>
            <a:spLocks noGrp="1"/>
          </p:cNvSpPr>
          <p:nvPr>
            <p:ph type="body" orient="vert" idx="1"/>
          </p:nvPr>
        </p:nvSpPr>
        <p:spPr>
          <a:xfrm>
            <a:off x="838200" y="774441"/>
            <a:ext cx="7734300" cy="5402522"/>
          </a:xfrm>
        </p:spPr>
        <p:txBody>
          <a:bodyPr vert="eaVert"/>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E36E6F39-B5F2-1B47-8A7A-E487764F2AE1}"/>
              </a:ext>
            </a:extLst>
          </p:cNvPr>
          <p:cNvSpPr>
            <a:spLocks noGrp="1"/>
          </p:cNvSpPr>
          <p:nvPr>
            <p:ph type="dt" sz="half" idx="10"/>
          </p:nvPr>
        </p:nvSpPr>
        <p:spPr/>
        <p:txBody>
          <a:bodyPr/>
          <a:lstStyle/>
          <a:p>
            <a:fld id="{3C448F26-1C93-4C92-A972-2E7C2F804484}" type="datetime1">
              <a:rPr lang="tr-TR" smtClean="0"/>
              <a:t>22.05.2021</a:t>
            </a:fld>
            <a:endParaRPr lang="tr-TR"/>
          </a:p>
        </p:txBody>
      </p:sp>
      <p:sp>
        <p:nvSpPr>
          <p:cNvPr id="5" name="Alt Bilgi Yer Tutucusu 4">
            <a:extLst>
              <a:ext uri="{FF2B5EF4-FFF2-40B4-BE49-F238E27FC236}">
                <a16:creationId xmlns:a16="http://schemas.microsoft.com/office/drawing/2014/main" id="{A5A9412F-E77A-6848-8DC0-3DF4509D8478}"/>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6" name="Slayt Numarası Yer Tutucusu 5">
            <a:extLst>
              <a:ext uri="{FF2B5EF4-FFF2-40B4-BE49-F238E27FC236}">
                <a16:creationId xmlns:a16="http://schemas.microsoft.com/office/drawing/2014/main" id="{4BB3AFCA-2E11-3242-89B8-AED137E401DD}"/>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93768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4DD74B-8D67-7C4F-A40E-5ED927993ED6}"/>
              </a:ext>
            </a:extLst>
          </p:cNvPr>
          <p:cNvSpPr>
            <a:spLocks noGrp="1"/>
          </p:cNvSpPr>
          <p:nvPr>
            <p:ph type="title"/>
          </p:nvPr>
        </p:nvSpPr>
        <p:spPr>
          <a:xfrm>
            <a:off x="838200" y="1037167"/>
            <a:ext cx="10515600" cy="792764"/>
          </a:xfr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867767-1E79-FB4C-A90E-5AC880B7B414}"/>
              </a:ext>
            </a:extLst>
          </p:cNvPr>
          <p:cNvSpPr>
            <a:spLocks noGrp="1"/>
          </p:cNvSpPr>
          <p:nvPr>
            <p:ph idx="1"/>
          </p:nvPr>
        </p:nvSpPr>
        <p:spPr/>
        <p:txBody>
          <a:bodyPr>
            <a:normAutofit/>
          </a:bodyPr>
          <a:lstStyle>
            <a:lvl1pPr algn="just">
              <a:defRPr sz="2800">
                <a:latin typeface="+mn-lt"/>
              </a:defRPr>
            </a:lvl1pPr>
            <a:lvl2pPr algn="just">
              <a:defRPr sz="2800">
                <a:latin typeface="+mn-lt"/>
              </a:defRPr>
            </a:lvl2pPr>
            <a:lvl3pPr algn="just">
              <a:defRPr sz="2800">
                <a:latin typeface="+mn-lt"/>
              </a:defRPr>
            </a:lvl3pPr>
            <a:lvl4pPr algn="just">
              <a:defRPr sz="2800">
                <a:latin typeface="+mn-lt"/>
              </a:defRPr>
            </a:lvl4pPr>
            <a:lvl5pPr algn="just">
              <a:defRPr sz="2800">
                <a:latin typeface="+mn-lt"/>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183BF5AD-5046-4846-A41E-4D51E1F3366C}"/>
              </a:ext>
            </a:extLst>
          </p:cNvPr>
          <p:cNvSpPr>
            <a:spLocks noGrp="1"/>
          </p:cNvSpPr>
          <p:nvPr>
            <p:ph type="dt" sz="half" idx="10"/>
          </p:nvPr>
        </p:nvSpPr>
        <p:spPr/>
        <p:txBody>
          <a:bodyPr/>
          <a:lstStyle/>
          <a:p>
            <a:fld id="{DB92E368-4DAD-4FD0-AB32-395DD8EBFCA9}" type="datetime1">
              <a:rPr lang="tr-TR" smtClean="0"/>
              <a:t>22.05.2021</a:t>
            </a:fld>
            <a:endParaRPr lang="tr-TR" dirty="0"/>
          </a:p>
        </p:txBody>
      </p:sp>
      <p:sp>
        <p:nvSpPr>
          <p:cNvPr id="5" name="Alt Bilgi Yer Tutucusu 4">
            <a:extLst>
              <a:ext uri="{FF2B5EF4-FFF2-40B4-BE49-F238E27FC236}">
                <a16:creationId xmlns:a16="http://schemas.microsoft.com/office/drawing/2014/main" id="{7756B946-9508-9F49-BCAF-051F718BF760}"/>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6" name="Slayt Numarası Yer Tutucusu 5">
            <a:extLst>
              <a:ext uri="{FF2B5EF4-FFF2-40B4-BE49-F238E27FC236}">
                <a16:creationId xmlns:a16="http://schemas.microsoft.com/office/drawing/2014/main" id="{77917803-1C07-744D-B98D-5A1C7AF3C83D}"/>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2627883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285C46-E310-B041-9351-A4067E7472DC}"/>
              </a:ext>
            </a:extLst>
          </p:cNvPr>
          <p:cNvSpPr>
            <a:spLocks noGrp="1"/>
          </p:cNvSpPr>
          <p:nvPr>
            <p:ph type="title"/>
          </p:nvPr>
        </p:nvSpPr>
        <p:spPr>
          <a:xfrm>
            <a:off x="831850" y="2146156"/>
            <a:ext cx="10515600" cy="2852737"/>
          </a:xfrm>
        </p:spPr>
        <p:txBody>
          <a:bodyPr anchor="b"/>
          <a:lstStyle>
            <a:lvl1pPr>
              <a:defRPr sz="6000"/>
            </a:lvl1p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E8FC4C8B-BC7A-5842-9D64-989165674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a:t>Asıl metin stillerini düzenlemek için tıklayın</a:t>
            </a:r>
          </a:p>
        </p:txBody>
      </p:sp>
      <p:sp>
        <p:nvSpPr>
          <p:cNvPr id="4" name="Veri Yer Tutucusu 3">
            <a:extLst>
              <a:ext uri="{FF2B5EF4-FFF2-40B4-BE49-F238E27FC236}">
                <a16:creationId xmlns:a16="http://schemas.microsoft.com/office/drawing/2014/main" id="{BC30E744-16D4-EA4F-BA60-F89AD6B71543}"/>
              </a:ext>
            </a:extLst>
          </p:cNvPr>
          <p:cNvSpPr>
            <a:spLocks noGrp="1"/>
          </p:cNvSpPr>
          <p:nvPr>
            <p:ph type="dt" sz="half" idx="10"/>
          </p:nvPr>
        </p:nvSpPr>
        <p:spPr/>
        <p:txBody>
          <a:bodyPr/>
          <a:lstStyle/>
          <a:p>
            <a:fld id="{A80B342D-723C-4A5A-9B29-5A3FC242AF87}" type="datetime1">
              <a:rPr lang="tr-TR" smtClean="0"/>
              <a:t>22.05.2021</a:t>
            </a:fld>
            <a:endParaRPr lang="tr-TR"/>
          </a:p>
        </p:txBody>
      </p:sp>
      <p:sp>
        <p:nvSpPr>
          <p:cNvPr id="5" name="Alt Bilgi Yer Tutucusu 4">
            <a:extLst>
              <a:ext uri="{FF2B5EF4-FFF2-40B4-BE49-F238E27FC236}">
                <a16:creationId xmlns:a16="http://schemas.microsoft.com/office/drawing/2014/main" id="{A27E490B-2698-0648-A418-9124F6238DCF}"/>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6" name="Slayt Numarası Yer Tutucusu 5">
            <a:extLst>
              <a:ext uri="{FF2B5EF4-FFF2-40B4-BE49-F238E27FC236}">
                <a16:creationId xmlns:a16="http://schemas.microsoft.com/office/drawing/2014/main" id="{ACAD227A-03E6-E044-B324-DB23AACE0CB6}"/>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89177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38721-0BBA-1C4F-B418-B908631338D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2AFAEB7-2ED2-CD4C-BDEF-BFD441CC50E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44F9A3F-067D-8B40-9FE4-D84985DA820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007CF7-8C49-6343-9BA9-C71126829458}"/>
              </a:ext>
            </a:extLst>
          </p:cNvPr>
          <p:cNvSpPr>
            <a:spLocks noGrp="1"/>
          </p:cNvSpPr>
          <p:nvPr>
            <p:ph type="dt" sz="half" idx="10"/>
          </p:nvPr>
        </p:nvSpPr>
        <p:spPr/>
        <p:txBody>
          <a:bodyPr/>
          <a:lstStyle/>
          <a:p>
            <a:fld id="{7FB366BA-EA5A-4968-8EA8-E174ED3AE576}" type="datetime1">
              <a:rPr lang="tr-TR" smtClean="0"/>
              <a:t>22.05.2021</a:t>
            </a:fld>
            <a:endParaRPr lang="tr-TR"/>
          </a:p>
        </p:txBody>
      </p:sp>
      <p:sp>
        <p:nvSpPr>
          <p:cNvPr id="6" name="Alt Bilgi Yer Tutucusu 5">
            <a:extLst>
              <a:ext uri="{FF2B5EF4-FFF2-40B4-BE49-F238E27FC236}">
                <a16:creationId xmlns:a16="http://schemas.microsoft.com/office/drawing/2014/main" id="{FB8C2E6C-3E4A-504A-9DDD-F120780FF139}"/>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7" name="Slayt Numarası Yer Tutucusu 6">
            <a:extLst>
              <a:ext uri="{FF2B5EF4-FFF2-40B4-BE49-F238E27FC236}">
                <a16:creationId xmlns:a16="http://schemas.microsoft.com/office/drawing/2014/main" id="{52978699-6E10-6446-B6C8-982767F436C6}"/>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3833317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F91A78-C054-F44A-AA80-00DCE80DF42B}"/>
              </a:ext>
            </a:extLst>
          </p:cNvPr>
          <p:cNvSpPr>
            <a:spLocks noGrp="1"/>
          </p:cNvSpPr>
          <p:nvPr>
            <p:ph type="title"/>
          </p:nvPr>
        </p:nvSpPr>
        <p:spPr>
          <a:xfrm>
            <a:off x="839788" y="886408"/>
            <a:ext cx="10515600" cy="804280"/>
          </a:xfrm>
        </p:spPr>
        <p:txBody>
          <a:body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71040944-9F69-C949-983C-13DC0AE3B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C15BA8-53C4-A64E-8E99-4E12AEF2EA5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E123063-C3CB-5644-9787-FEBEC6860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C1D3E4E-DC6A-E64C-BC2C-CF760678F9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A7B3210-1D44-9D47-ABF4-668809F49539}"/>
              </a:ext>
            </a:extLst>
          </p:cNvPr>
          <p:cNvSpPr>
            <a:spLocks noGrp="1"/>
          </p:cNvSpPr>
          <p:nvPr>
            <p:ph type="dt" sz="half" idx="10"/>
          </p:nvPr>
        </p:nvSpPr>
        <p:spPr/>
        <p:txBody>
          <a:bodyPr/>
          <a:lstStyle/>
          <a:p>
            <a:fld id="{B84BC67A-B4E8-4C7A-8991-6488B57CCEBE}" type="datetime1">
              <a:rPr lang="tr-TR" smtClean="0"/>
              <a:t>22.05.2021</a:t>
            </a:fld>
            <a:endParaRPr lang="tr-TR"/>
          </a:p>
        </p:txBody>
      </p:sp>
      <p:sp>
        <p:nvSpPr>
          <p:cNvPr id="8" name="Alt Bilgi Yer Tutucusu 7">
            <a:extLst>
              <a:ext uri="{FF2B5EF4-FFF2-40B4-BE49-F238E27FC236}">
                <a16:creationId xmlns:a16="http://schemas.microsoft.com/office/drawing/2014/main" id="{AB836BB7-668C-CB46-AB21-54D34ECAA582}"/>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9" name="Slayt Numarası Yer Tutucusu 8">
            <a:extLst>
              <a:ext uri="{FF2B5EF4-FFF2-40B4-BE49-F238E27FC236}">
                <a16:creationId xmlns:a16="http://schemas.microsoft.com/office/drawing/2014/main" id="{35D5FE17-9613-B74E-B3CE-60F34496D0CC}"/>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207236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5C0A1A-C417-EB4C-8E27-59A64651088E}"/>
              </a:ext>
            </a:extLst>
          </p:cNvPr>
          <p:cNvSpPr>
            <a:spLocks noGrp="1"/>
          </p:cNvSpPr>
          <p:nvPr>
            <p:ph type="title"/>
          </p:nvPr>
        </p:nvSpPr>
        <p:spPr>
          <a:xfrm>
            <a:off x="838200" y="1294306"/>
            <a:ext cx="10515600" cy="792764"/>
          </a:xfrm>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2406B69-354A-5B4D-AB17-EC89F8414176}"/>
              </a:ext>
            </a:extLst>
          </p:cNvPr>
          <p:cNvSpPr>
            <a:spLocks noGrp="1"/>
          </p:cNvSpPr>
          <p:nvPr>
            <p:ph type="dt" sz="half" idx="10"/>
          </p:nvPr>
        </p:nvSpPr>
        <p:spPr/>
        <p:txBody>
          <a:bodyPr/>
          <a:lstStyle/>
          <a:p>
            <a:fld id="{778C1FD0-0886-4911-81AC-6B58C3E08B46}" type="datetime1">
              <a:rPr lang="tr-TR" smtClean="0"/>
              <a:t>22.05.2021</a:t>
            </a:fld>
            <a:endParaRPr lang="tr-TR"/>
          </a:p>
        </p:txBody>
      </p:sp>
      <p:sp>
        <p:nvSpPr>
          <p:cNvPr id="4" name="Alt Bilgi Yer Tutucusu 3">
            <a:extLst>
              <a:ext uri="{FF2B5EF4-FFF2-40B4-BE49-F238E27FC236}">
                <a16:creationId xmlns:a16="http://schemas.microsoft.com/office/drawing/2014/main" id="{681B7292-03D3-3B4B-8E6C-9415537E0CF0}"/>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5" name="Slayt Numarası Yer Tutucusu 4">
            <a:extLst>
              <a:ext uri="{FF2B5EF4-FFF2-40B4-BE49-F238E27FC236}">
                <a16:creationId xmlns:a16="http://schemas.microsoft.com/office/drawing/2014/main" id="{6ADEDC9C-D405-674A-8280-0DB01F6DF592}"/>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6891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3CC840B-19DB-674C-BE64-AE981003CAB7}"/>
              </a:ext>
            </a:extLst>
          </p:cNvPr>
          <p:cNvSpPr>
            <a:spLocks noGrp="1"/>
          </p:cNvSpPr>
          <p:nvPr>
            <p:ph type="dt" sz="half" idx="10"/>
          </p:nvPr>
        </p:nvSpPr>
        <p:spPr/>
        <p:txBody>
          <a:bodyPr/>
          <a:lstStyle/>
          <a:p>
            <a:fld id="{0AE013D7-E10E-4E39-BD28-807E86BD7A0F}" type="datetime1">
              <a:rPr lang="tr-TR" smtClean="0"/>
              <a:t>22.05.2021</a:t>
            </a:fld>
            <a:endParaRPr lang="tr-TR"/>
          </a:p>
        </p:txBody>
      </p:sp>
      <p:sp>
        <p:nvSpPr>
          <p:cNvPr id="3" name="Alt Bilgi Yer Tutucusu 2">
            <a:extLst>
              <a:ext uri="{FF2B5EF4-FFF2-40B4-BE49-F238E27FC236}">
                <a16:creationId xmlns:a16="http://schemas.microsoft.com/office/drawing/2014/main" id="{E12FACB4-87A7-CD4E-B7DB-939E86B92876}"/>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a:extLst>
              <a:ext uri="{FF2B5EF4-FFF2-40B4-BE49-F238E27FC236}">
                <a16:creationId xmlns:a16="http://schemas.microsoft.com/office/drawing/2014/main" id="{50DA1D0C-2BF1-014F-8FAD-C39C9C3CC99B}"/>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38915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C3BF4-047E-2D4B-857C-8CB320422557}"/>
              </a:ext>
            </a:extLst>
          </p:cNvPr>
          <p:cNvSpPr>
            <a:spLocks noGrp="1"/>
          </p:cNvSpPr>
          <p:nvPr>
            <p:ph type="title"/>
          </p:nvPr>
        </p:nvSpPr>
        <p:spPr>
          <a:xfrm>
            <a:off x="839788" y="987424"/>
            <a:ext cx="3932237" cy="1069975"/>
          </a:xfrm>
        </p:spPr>
        <p:txBody>
          <a:bodyPr anchor="b">
            <a:normAutofit/>
          </a:bodyPr>
          <a:lstStyle>
            <a:lvl1pPr>
              <a:defRPr sz="2800"/>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A5206EBE-8460-224F-8C36-0DA21F2EF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B5A6CD7-AE3C-F94B-8E89-813B0B80D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9B268A-FA27-C14A-BB53-421950C3C1AC}"/>
              </a:ext>
            </a:extLst>
          </p:cNvPr>
          <p:cNvSpPr>
            <a:spLocks noGrp="1"/>
          </p:cNvSpPr>
          <p:nvPr>
            <p:ph type="dt" sz="half" idx="10"/>
          </p:nvPr>
        </p:nvSpPr>
        <p:spPr/>
        <p:txBody>
          <a:bodyPr/>
          <a:lstStyle/>
          <a:p>
            <a:fld id="{62BA29AC-F89A-4319-9C2E-36ED9CD18AC0}" type="datetime1">
              <a:rPr lang="tr-TR" smtClean="0"/>
              <a:t>22.05.2021</a:t>
            </a:fld>
            <a:endParaRPr lang="tr-TR"/>
          </a:p>
        </p:txBody>
      </p:sp>
      <p:sp>
        <p:nvSpPr>
          <p:cNvPr id="6" name="Alt Bilgi Yer Tutucusu 5">
            <a:extLst>
              <a:ext uri="{FF2B5EF4-FFF2-40B4-BE49-F238E27FC236}">
                <a16:creationId xmlns:a16="http://schemas.microsoft.com/office/drawing/2014/main" id="{6E3DA51E-270D-1840-A1A2-832499BB5FE5}"/>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7" name="Slayt Numarası Yer Tutucusu 6">
            <a:extLst>
              <a:ext uri="{FF2B5EF4-FFF2-40B4-BE49-F238E27FC236}">
                <a16:creationId xmlns:a16="http://schemas.microsoft.com/office/drawing/2014/main" id="{05442466-B09E-CE49-BB01-D69CB25000D1}"/>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87212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83C5E-7121-E748-91B9-3F83C277B799}"/>
              </a:ext>
            </a:extLst>
          </p:cNvPr>
          <p:cNvSpPr>
            <a:spLocks noGrp="1"/>
          </p:cNvSpPr>
          <p:nvPr>
            <p:ph type="title"/>
          </p:nvPr>
        </p:nvSpPr>
        <p:spPr>
          <a:xfrm>
            <a:off x="839788" y="987424"/>
            <a:ext cx="3932237" cy="1069975"/>
          </a:xfrm>
        </p:spPr>
        <p:txBody>
          <a:bodyPr anchor="b">
            <a:normAutofit/>
          </a:bodyPr>
          <a:lstStyle>
            <a:lvl1pPr>
              <a:defRPr sz="2800"/>
            </a:lvl1pPr>
          </a:lstStyle>
          <a:p>
            <a:r>
              <a:rPr lang="tr-TR" dirty="0"/>
              <a:t>Asıl başlık stilini düzenlemek için tıklayın</a:t>
            </a:r>
          </a:p>
        </p:txBody>
      </p:sp>
      <p:sp>
        <p:nvSpPr>
          <p:cNvPr id="3" name="Resim Yer Tutucusu 2">
            <a:extLst>
              <a:ext uri="{FF2B5EF4-FFF2-40B4-BE49-F238E27FC236}">
                <a16:creationId xmlns:a16="http://schemas.microsoft.com/office/drawing/2014/main" id="{EADB7585-15C5-6E4D-AB30-FE73B816B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B64E1E2-B6C8-D14D-8B52-5E934D62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4217BD9-09D9-0847-9903-B5FC6D6D8169}"/>
              </a:ext>
            </a:extLst>
          </p:cNvPr>
          <p:cNvSpPr>
            <a:spLocks noGrp="1"/>
          </p:cNvSpPr>
          <p:nvPr>
            <p:ph type="dt" sz="half" idx="10"/>
          </p:nvPr>
        </p:nvSpPr>
        <p:spPr/>
        <p:txBody>
          <a:bodyPr/>
          <a:lstStyle/>
          <a:p>
            <a:fld id="{8A861AF7-4B3D-459F-9948-7190B571349B}" type="datetime1">
              <a:rPr lang="tr-TR" smtClean="0"/>
              <a:t>22.05.2021</a:t>
            </a:fld>
            <a:endParaRPr lang="tr-TR"/>
          </a:p>
        </p:txBody>
      </p:sp>
      <p:sp>
        <p:nvSpPr>
          <p:cNvPr id="6" name="Alt Bilgi Yer Tutucusu 5">
            <a:extLst>
              <a:ext uri="{FF2B5EF4-FFF2-40B4-BE49-F238E27FC236}">
                <a16:creationId xmlns:a16="http://schemas.microsoft.com/office/drawing/2014/main" id="{459A86B8-CF4D-9E46-A4CE-DE7C36AC9F37}"/>
              </a:ext>
            </a:extLst>
          </p:cNvPr>
          <p:cNvSpPr>
            <a:spLocks noGrp="1"/>
          </p:cNvSpPr>
          <p:nvPr>
            <p:ph type="ftr" sz="quarter" idx="11"/>
          </p:nvPr>
        </p:nvSpPr>
        <p:spPr/>
        <p:txBody>
          <a:bodyPr/>
          <a:lstStyle/>
          <a:p>
            <a:r>
              <a:rPr lang="tr-TR" smtClean="0"/>
              <a:t>VPT-508 Kan ve Dolaşım Sistemi Hastalıkları Patolojisi</a:t>
            </a:r>
            <a:endParaRPr lang="tr-TR" dirty="0"/>
          </a:p>
        </p:txBody>
      </p:sp>
      <p:sp>
        <p:nvSpPr>
          <p:cNvPr id="7" name="Slayt Numarası Yer Tutucusu 6">
            <a:extLst>
              <a:ext uri="{FF2B5EF4-FFF2-40B4-BE49-F238E27FC236}">
                <a16:creationId xmlns:a16="http://schemas.microsoft.com/office/drawing/2014/main" id="{CA56D009-5E25-4B4A-949C-9C5B2D8B5189}"/>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23475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E96E16A-A0BE-F847-A472-BA783A436DBC}"/>
              </a:ext>
            </a:extLst>
          </p:cNvPr>
          <p:cNvSpPr>
            <a:spLocks noGrp="1"/>
          </p:cNvSpPr>
          <p:nvPr>
            <p:ph type="title"/>
          </p:nvPr>
        </p:nvSpPr>
        <p:spPr>
          <a:xfrm>
            <a:off x="838200" y="897924"/>
            <a:ext cx="10515600" cy="792764"/>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C28368-8F4B-A549-A46E-071E43FB6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8B4AAA90-01A4-CC4C-88BB-2C104D9540C2}"/>
              </a:ext>
            </a:extLst>
          </p:cNvPr>
          <p:cNvSpPr>
            <a:spLocks noGrp="1"/>
          </p:cNvSpPr>
          <p:nvPr>
            <p:ph type="dt" sz="half" idx="2"/>
          </p:nvPr>
        </p:nvSpPr>
        <p:spPr>
          <a:xfrm>
            <a:off x="838200" y="6356350"/>
            <a:ext cx="1438469"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EF46779A-1CA7-48CC-AC90-B674D03A7994}" type="datetime1">
              <a:rPr lang="tr-TR" smtClean="0"/>
              <a:t>22.05.2021</a:t>
            </a:fld>
            <a:endParaRPr lang="tr-TR" dirty="0"/>
          </a:p>
        </p:txBody>
      </p:sp>
      <p:sp>
        <p:nvSpPr>
          <p:cNvPr id="5" name="Alt Bilgi Yer Tutucusu 4">
            <a:extLst>
              <a:ext uri="{FF2B5EF4-FFF2-40B4-BE49-F238E27FC236}">
                <a16:creationId xmlns:a16="http://schemas.microsoft.com/office/drawing/2014/main" id="{68733454-1A69-8343-A6A6-DF8F8152ECD2}"/>
              </a:ext>
            </a:extLst>
          </p:cNvPr>
          <p:cNvSpPr>
            <a:spLocks noGrp="1"/>
          </p:cNvSpPr>
          <p:nvPr>
            <p:ph type="ftr" sz="quarter" idx="3"/>
          </p:nvPr>
        </p:nvSpPr>
        <p:spPr>
          <a:xfrm>
            <a:off x="2500604" y="6356350"/>
            <a:ext cx="8257592"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tr-TR" smtClean="0"/>
              <a:t>VPT-508 Kan ve Dolaşım Sistemi Hastalıkları Patolojisi</a:t>
            </a:r>
            <a:endParaRPr lang="tr-TR" dirty="0"/>
          </a:p>
        </p:txBody>
      </p:sp>
      <p:sp>
        <p:nvSpPr>
          <p:cNvPr id="6" name="Slayt Numarası Yer Tutucusu 5">
            <a:extLst>
              <a:ext uri="{FF2B5EF4-FFF2-40B4-BE49-F238E27FC236}">
                <a16:creationId xmlns:a16="http://schemas.microsoft.com/office/drawing/2014/main" id="{2D6F0A88-6574-074D-9593-4D17EDD695A6}"/>
              </a:ext>
            </a:extLst>
          </p:cNvPr>
          <p:cNvSpPr>
            <a:spLocks noGrp="1"/>
          </p:cNvSpPr>
          <p:nvPr>
            <p:ph type="sldNum" sz="quarter" idx="4"/>
          </p:nvPr>
        </p:nvSpPr>
        <p:spPr>
          <a:xfrm>
            <a:off x="10944808" y="6356350"/>
            <a:ext cx="408992"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50F4E6BD-4CAD-3E44-B214-2CFB9D00E5E7}" type="slidenum">
              <a:rPr lang="tr-TR" smtClean="0"/>
              <a:pPr/>
              <a:t>‹#›</a:t>
            </a:fld>
            <a:endParaRPr lang="tr-TR" dirty="0"/>
          </a:p>
        </p:txBody>
      </p:sp>
      <p:cxnSp>
        <p:nvCxnSpPr>
          <p:cNvPr id="7" name="Düz Bağlayıcı 6">
            <a:extLst>
              <a:ext uri="{FF2B5EF4-FFF2-40B4-BE49-F238E27FC236}">
                <a16:creationId xmlns:a16="http://schemas.microsoft.com/office/drawing/2014/main" id="{84DA3CEB-A4D8-7948-9AB0-A7CC0CE19F4C}"/>
              </a:ext>
            </a:extLst>
          </p:cNvPr>
          <p:cNvCxnSpPr>
            <a:cxnSpLocks/>
          </p:cNvCxnSpPr>
          <p:nvPr userDrawn="1"/>
        </p:nvCxnSpPr>
        <p:spPr>
          <a:xfrm>
            <a:off x="4208106" y="586338"/>
            <a:ext cx="715909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C0E5A012-2939-D141-8D23-592AE5C7C125}"/>
              </a:ext>
            </a:extLst>
          </p:cNvPr>
          <p:cNvPicPr>
            <a:picLocks noChangeAspect="1"/>
          </p:cNvPicPr>
          <p:nvPr userDrawn="1"/>
        </p:nvPicPr>
        <p:blipFill>
          <a:blip r:embed="rId13"/>
          <a:stretch>
            <a:fillRect/>
          </a:stretch>
        </p:blipFill>
        <p:spPr>
          <a:xfrm>
            <a:off x="526518" y="126419"/>
            <a:ext cx="610521" cy="610521"/>
          </a:xfrm>
          <a:prstGeom prst="rect">
            <a:avLst/>
          </a:prstGeom>
        </p:spPr>
      </p:pic>
      <p:sp>
        <p:nvSpPr>
          <p:cNvPr id="10" name="Dikdörtgen 9"/>
          <p:cNvSpPr/>
          <p:nvPr userDrawn="1"/>
        </p:nvSpPr>
        <p:spPr>
          <a:xfrm>
            <a:off x="1154644" y="217192"/>
            <a:ext cx="6096000" cy="400110"/>
          </a:xfrm>
          <a:prstGeom prst="rect">
            <a:avLst/>
          </a:prstGeom>
        </p:spPr>
        <p:txBody>
          <a:bodyPr>
            <a:spAutoFit/>
          </a:bodyPr>
          <a:lstStyle/>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KURUMSAL İLETİŞİM DİREKTÖRLÜĞÜ</a:t>
            </a:r>
          </a:p>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Directorate of Corporate Communication</a:t>
            </a:r>
          </a:p>
        </p:txBody>
      </p:sp>
    </p:spTree>
    <p:extLst>
      <p:ext uri="{BB962C8B-B14F-4D97-AF65-F5344CB8AC3E}">
        <p14:creationId xmlns:p14="http://schemas.microsoft.com/office/powerpoint/2010/main" val="846318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Strong%20connections%20between%20the%20mouth%20and%20the%20heart%20exist.%20Diseases%20of%20the%20gums%20and%20teeth%20may%20be%20risk%20factors%20for%20heart%20disease%20and%20some%20heart%20patients%20need%20antibiotics%20prior%20to%20dental%20procedures%20to%20reduce%20the%20risk%20of%20serious%20heart%20infections.',%20'dental','%3ctr%3e%3ctd%3e%3cCENTER%3e%3cFONT%20COLOR=FFFFFF%20face=verdana%20SIZE=-2%3e%3cB%3eClick%20the%20term%20for%20more%3c/B%3e%3c/FONT%3e%3c/CENTER%3e%3c/td%3e%3c/tr%3e" TargetMode="External"/><Relationship Id="rId3" Type="http://schemas.openxmlformats.org/officeDocument/2006/relationships/hyperlink" Target="http://www.heartcenteronline.com/myheartdr/Common/gotoWhere.cfm?topicID=396&amp;ArtId=187&amp;mode=article" TargetMode="External"/><Relationship Id="rId7" Type="http://schemas.openxmlformats.org/officeDocument/2006/relationships/hyperlink" Target="http://www.heartcenteronline.com/myheartdr/Common/gotoWhere.cfm?topicID=1083&amp;ArtId=391&amp;mode=article" TargetMode="External"/><Relationship Id="rId2" Type="http://schemas.openxmlformats.org/officeDocument/2006/relationships/image" Target="file:///D:\belgelerim\Patoloji\&#214;zel%20patoloji%20ders%20notlar&#305;\Kardiyo%20vask&#252;ler%20sistem\endokarditisi\vejetatif%20endocarditis" TargetMode="External"/><Relationship Id="rId1" Type="http://schemas.openxmlformats.org/officeDocument/2006/relationships/slideLayout" Target="../slideLayouts/slideLayout7.xml"/><Relationship Id="rId6" Type="http://schemas.openxmlformats.org/officeDocument/2006/relationships/hyperlink" Target="Medications%20that%20kill%20or%20slow%20the%20growth%20of%20harmful%20microorganisms,%20such%20as%20bacteria.%20They%20have%20no%20effect%20on%20viruses.%20They%20are%20used%20to%20treat%20some%20heart%20infections%20and%20are%20given%20before%20medical/dental%20procedures%20to%20prevent%20infections%20in%20some%20patients.',%20'antibiotics','%3ctr%3e%3ctd%3e%3cCENTER%3e%3cFONT%20COLOR=FFFFFF%20face=verdana%20SIZE=-2%3e%3cB%3eClick%20the%20term%20for%20more%3c/B%3e%3c/FONT%3e%3c/CENTER%3e%3c/td%3e%3c/tr%3e" TargetMode="External"/><Relationship Id="rId5" Type="http://schemas.openxmlformats.org/officeDocument/2006/relationships/hyperlink" Target="http://www.heartcenteronline.com/myheartdr/Common/gotoWhere.cfm?topicID=470&amp;ArtId=381&amp;mode=article" TargetMode="External"/><Relationship Id="rId4" Type="http://schemas.openxmlformats.org/officeDocument/2006/relationships/hyperlink" Target="Any%20fault%20or%20abnormality%20of%20one%20or%20more%20of%20the%20heart/'s%20valves:%20the%20pulmonic,%20mitral,%20aortic%20or%20tricuspid.%20Valvular%20heart%20disease%20is%20characterized%20by%20stenosis%20(narrowing)%20and%20regurgitation%20(blood%20flow%20in%20the%20wrong%20direction%20between%20heart%20chambers).',%20'valvular%20heart%20disease','%3ctr%3e%3ctd%3e%3cCENTER%3e%3cFONT%20COLOR=FFFFFF%20face=verdana%20SIZE=-2%3e%3cB%3eClick%20the%20term%20for%20more%3c/B%3e%3c/FONT%3e%3c/CENTER%3e%3c/td%3e%3c/tr%3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escuela.med.puc.cl/paginas/publicaciones/AnatomiaPatologica/01Cardiovascular/1endocarditis.html#infec"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file:///D:\belgelerim\Patoloji\&#214;zel%20patoloji%20ders%20notlar&#305;\Kardiyo%20vask&#252;ler%20sistem\White%20Muscle%20Disease\a&#287;r&#305;%20dan%20white%20muscle%203.jpg"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file:///D:\belgelerim\Patoloji\&#214;zel%20patoloji%20ders%20notlar&#305;\Kardiyo%20vask&#252;ler%20sistem\White%20Muscle%20Disease\a&#287;r&#305;%20dan%20white%20muscle.jp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file:///D:\belgelerim\Patoloji\&#214;zel%20patoloji%20ders%20notlar&#305;\Kardiyo%20vask&#252;ler%20sistem\White%20Muscle%20Disease\a&#287;r&#305;%20dan%20white%20muscle%201.jpg"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normAutofit fontScale="90000"/>
          </a:bodyPr>
          <a:lstStyle/>
          <a:p>
            <a:pPr fontAlgn="ctr"/>
            <a:r>
              <a:rPr lang="tr-TR" b="0" dirty="0" smtClean="0"/>
              <a:t>KAN VE DOLAŞIM SİSTEMİ HASTALIKLARI PATOLOJİSİ</a:t>
            </a:r>
            <a:r>
              <a:rPr lang="tr-TR" b="0" dirty="0"/>
              <a:t/>
            </a:r>
            <a:br>
              <a:rPr lang="tr-TR" b="0" dirty="0"/>
            </a:br>
            <a:r>
              <a:rPr lang="tr-TR" dirty="0"/>
              <a:t/>
            </a:r>
            <a:br>
              <a:rPr lang="tr-TR" dirty="0"/>
            </a:br>
            <a:endParaRPr lang="tr-TR" dirty="0"/>
          </a:p>
        </p:txBody>
      </p:sp>
      <p:sp>
        <p:nvSpPr>
          <p:cNvPr id="5" name="Alt Başlık 4"/>
          <p:cNvSpPr>
            <a:spLocks noGrp="1"/>
          </p:cNvSpPr>
          <p:nvPr>
            <p:ph type="subTitle" idx="1"/>
          </p:nvPr>
        </p:nvSpPr>
        <p:spPr/>
        <p:txBody>
          <a:bodyPr>
            <a:normAutofit fontScale="92500" lnSpcReduction="20000"/>
          </a:bodyPr>
          <a:lstStyle/>
          <a:p>
            <a:pPr fontAlgn="ctr"/>
            <a:r>
              <a:rPr lang="tr-TR" dirty="0">
                <a:solidFill>
                  <a:srgbClr val="1E1162"/>
                </a:solidFill>
              </a:rPr>
              <a:t>Dersin </a:t>
            </a:r>
            <a:r>
              <a:rPr lang="tr-TR" dirty="0" smtClean="0">
                <a:solidFill>
                  <a:srgbClr val="1E1162"/>
                </a:solidFill>
              </a:rPr>
              <a:t>Adı: </a:t>
            </a:r>
            <a:r>
              <a:rPr lang="tr-TR" dirty="0" smtClean="0"/>
              <a:t>VPT 508 </a:t>
            </a:r>
            <a:r>
              <a:rPr lang="tr-TR" dirty="0"/>
              <a:t>Kan ve Dolaşım Sistemi Hastalıkları Patolojisi</a:t>
            </a:r>
          </a:p>
          <a:p>
            <a:r>
              <a:rPr lang="tr-TR" dirty="0"/>
              <a:t/>
            </a:r>
            <a:br>
              <a:rPr lang="tr-TR" dirty="0"/>
            </a:br>
            <a:r>
              <a:rPr lang="tr-TR" dirty="0" smtClean="0">
                <a:solidFill>
                  <a:srgbClr val="1E1162"/>
                </a:solidFill>
                <a:latin typeface="Times New Roman" panose="02020603050405020304" pitchFamily="18" charset="0"/>
                <a:cs typeface="Times New Roman" panose="02020603050405020304" pitchFamily="18" charset="0"/>
              </a:rPr>
              <a:t>Dersin </a:t>
            </a:r>
            <a:r>
              <a:rPr lang="tr-TR" dirty="0">
                <a:solidFill>
                  <a:srgbClr val="1E1162"/>
                </a:solidFill>
                <a:latin typeface="Times New Roman" panose="02020603050405020304" pitchFamily="18" charset="0"/>
                <a:cs typeface="Times New Roman" panose="02020603050405020304" pitchFamily="18" charset="0"/>
              </a:rPr>
              <a:t>Hocası: </a:t>
            </a:r>
            <a:r>
              <a:rPr lang="tr-TR" dirty="0" smtClean="0">
                <a:solidFill>
                  <a:srgbClr val="1E1162"/>
                </a:solidFill>
                <a:latin typeface="Times New Roman" panose="02020603050405020304" pitchFamily="18" charset="0"/>
                <a:cs typeface="Times New Roman" panose="02020603050405020304" pitchFamily="18" charset="0"/>
              </a:rPr>
              <a:t>Doç. </a:t>
            </a:r>
            <a:r>
              <a:rPr lang="tr-TR" dirty="0" smtClean="0">
                <a:solidFill>
                  <a:srgbClr val="1E1162"/>
                </a:solidFill>
              </a:rPr>
              <a:t>Dr. Serkan YILDIRIM</a:t>
            </a:r>
            <a:endParaRPr lang="tr-TR" dirty="0">
              <a:solidFill>
                <a:srgbClr val="1E1162"/>
              </a:solidFill>
              <a:latin typeface="Times New Roman" panose="02020603050405020304" pitchFamily="18" charset="0"/>
              <a:cs typeface="Times New Roman" panose="02020603050405020304" pitchFamily="18" charset="0"/>
            </a:endParaRPr>
          </a:p>
        </p:txBody>
      </p:sp>
      <p:sp>
        <p:nvSpPr>
          <p:cNvPr id="6" name="Alt Başlık 2">
            <a:extLst>
              <a:ext uri="{FF2B5EF4-FFF2-40B4-BE49-F238E27FC236}">
                <a16:creationId xmlns:a16="http://schemas.microsoft.com/office/drawing/2014/main" id="{1C42A7E1-4275-024A-8631-43CFA2748EDF}"/>
              </a:ext>
            </a:extLst>
          </p:cNvPr>
          <p:cNvSpPr txBox="1">
            <a:spLocks/>
          </p:cNvSpPr>
          <p:nvPr/>
        </p:nvSpPr>
        <p:spPr>
          <a:xfrm>
            <a:off x="2209799" y="864973"/>
            <a:ext cx="8809653" cy="8482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dirty="0" smtClean="0">
                <a:solidFill>
                  <a:schemeClr val="bg1"/>
                </a:solidFill>
                <a:latin typeface="Times New Roman" panose="02020603050405020304" pitchFamily="18" charset="0"/>
                <a:cs typeface="Times New Roman" panose="02020603050405020304" pitchFamily="18" charset="0"/>
              </a:rPr>
              <a:t>Atatürk Üniversitesi Veteriner Fakültesi Patoloji AD.</a:t>
            </a:r>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52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kciğar-ka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0"/>
            <a:ext cx="5511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987DE6A7-9DD4-43B4-BB7F-CD7DA067B5AD}"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10</a:t>
            </a:fld>
            <a:endParaRPr lang="tr-TR"/>
          </a:p>
        </p:txBody>
      </p:sp>
    </p:spTree>
    <p:extLst>
      <p:ext uri="{BB962C8B-B14F-4D97-AF65-F5344CB8AC3E}">
        <p14:creationId xmlns:p14="http://schemas.microsoft.com/office/powerpoint/2010/main" val="3443990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tr-TR" altLang="tr-TR" sz="2400" b="1"/>
              <a:t>Kalp kapakçıklarında Trombüslerin oluşumu</a:t>
            </a:r>
          </a:p>
        </p:txBody>
      </p:sp>
      <p:sp>
        <p:nvSpPr>
          <p:cNvPr id="3075" name="Rectangle 3"/>
          <p:cNvSpPr>
            <a:spLocks noGrp="1" noChangeArrowheads="1"/>
          </p:cNvSpPr>
          <p:nvPr>
            <p:ph type="body" idx="1"/>
          </p:nvPr>
        </p:nvSpPr>
        <p:spPr/>
        <p:txBody>
          <a:bodyPr>
            <a:normAutofit lnSpcReduction="10000"/>
          </a:bodyPr>
          <a:lstStyle/>
          <a:p>
            <a:pPr>
              <a:lnSpc>
                <a:spcPct val="90000"/>
              </a:lnSpc>
            </a:pPr>
            <a:r>
              <a:rPr lang="tr-TR" altLang="tr-TR" sz="2000"/>
              <a:t>Kapakçıkları örten endotel hücrelerin zedelenmesi </a:t>
            </a:r>
          </a:p>
          <a:p>
            <a:pPr>
              <a:lnSpc>
                <a:spcPct val="90000"/>
              </a:lnSpc>
            </a:pPr>
            <a:endParaRPr lang="tr-TR" altLang="tr-TR" sz="2000"/>
          </a:p>
          <a:p>
            <a:pPr>
              <a:lnSpc>
                <a:spcPct val="90000"/>
              </a:lnSpc>
            </a:pPr>
            <a:r>
              <a:rPr lang="tr-TR" altLang="tr-TR" sz="2000"/>
              <a:t>Prostoglandinler gibi yangısal mediyatörlerin ve adenozin difosfat gibi diğer maddelerin salınması</a:t>
            </a:r>
          </a:p>
          <a:p>
            <a:pPr>
              <a:lnSpc>
                <a:spcPct val="90000"/>
              </a:lnSpc>
            </a:pPr>
            <a:endParaRPr lang="tr-TR" altLang="tr-TR" sz="2000"/>
          </a:p>
          <a:p>
            <a:pPr>
              <a:lnSpc>
                <a:spcPct val="90000"/>
              </a:lnSpc>
            </a:pPr>
            <a:r>
              <a:rPr lang="tr-TR" altLang="tr-TR" sz="2000"/>
              <a:t>Ayrıca endotel hücresi döküldüğünde açığa çıkan kollajen doku da trombosit çöküşünü uyarır</a:t>
            </a:r>
          </a:p>
          <a:p>
            <a:pPr>
              <a:lnSpc>
                <a:spcPct val="90000"/>
              </a:lnSpc>
            </a:pPr>
            <a:endParaRPr lang="tr-TR" altLang="tr-TR" sz="2000"/>
          </a:p>
          <a:p>
            <a:pPr>
              <a:lnSpc>
                <a:spcPct val="90000"/>
              </a:lnSpc>
            </a:pPr>
            <a:r>
              <a:rPr lang="tr-TR" altLang="tr-TR" sz="2000"/>
              <a:t>Trombositlerin çökmesi ve trombüsün oluşumu</a:t>
            </a:r>
          </a:p>
          <a:p>
            <a:pPr>
              <a:lnSpc>
                <a:spcPct val="90000"/>
              </a:lnSpc>
            </a:pPr>
            <a:endParaRPr lang="tr-TR" altLang="tr-TR" sz="2000"/>
          </a:p>
          <a:p>
            <a:pPr>
              <a:lnSpc>
                <a:spcPct val="90000"/>
              </a:lnSpc>
            </a:pPr>
            <a:r>
              <a:rPr lang="tr-TR" altLang="tr-TR" sz="2000"/>
              <a:t>Kapak lezyonları fibrozisle sonuçlanır</a:t>
            </a:r>
          </a:p>
          <a:p>
            <a:pPr>
              <a:lnSpc>
                <a:spcPct val="90000"/>
              </a:lnSpc>
            </a:pPr>
            <a:endParaRPr lang="tr-TR" altLang="tr-TR" sz="2000"/>
          </a:p>
          <a:p>
            <a:pPr>
              <a:lnSpc>
                <a:spcPct val="90000"/>
              </a:lnSpc>
            </a:pPr>
            <a:r>
              <a:rPr lang="tr-TR" altLang="tr-TR" sz="2000"/>
              <a:t>Kapaklar büzüşük, stenotik ve yetersizdirler.</a:t>
            </a:r>
          </a:p>
        </p:txBody>
      </p:sp>
      <p:sp>
        <p:nvSpPr>
          <p:cNvPr id="2" name="Veri Yer Tutucusu 1"/>
          <p:cNvSpPr>
            <a:spLocks noGrp="1"/>
          </p:cNvSpPr>
          <p:nvPr>
            <p:ph type="dt" sz="half" idx="10"/>
          </p:nvPr>
        </p:nvSpPr>
        <p:spPr/>
        <p:txBody>
          <a:bodyPr/>
          <a:lstStyle/>
          <a:p>
            <a:fld id="{5B24AB73-D50B-4433-947D-348AFE96BE41}"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11</a:t>
            </a:fld>
            <a:endParaRPr lang="tr-TR"/>
          </a:p>
        </p:txBody>
      </p:sp>
    </p:spTree>
    <p:extLst>
      <p:ext uri="{BB962C8B-B14F-4D97-AF65-F5344CB8AC3E}">
        <p14:creationId xmlns:p14="http://schemas.microsoft.com/office/powerpoint/2010/main" val="4279538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00" y="0"/>
            <a:ext cx="9144000" cy="6858000"/>
          </a:xfrm>
          <a:ln>
            <a:solidFill>
              <a:srgbClr val="FF3300"/>
            </a:solidFill>
            <a:miter lim="800000"/>
            <a:headEnd/>
            <a:tailEnd/>
          </a:ln>
        </p:spPr>
        <p:txBody>
          <a:bodyPr/>
          <a:lstStyle/>
          <a:p>
            <a:pPr>
              <a:lnSpc>
                <a:spcPct val="80000"/>
              </a:lnSpc>
            </a:pPr>
            <a:r>
              <a:rPr lang="tr-TR" altLang="tr-TR" b="1"/>
              <a:t>Kalp Yetersizliği</a:t>
            </a:r>
            <a:r>
              <a:rPr lang="tr-TR" altLang="tr-TR"/>
              <a:t> </a:t>
            </a:r>
          </a:p>
          <a:p>
            <a:pPr>
              <a:lnSpc>
                <a:spcPct val="125000"/>
              </a:lnSpc>
            </a:pPr>
            <a:r>
              <a:rPr lang="tr-TR" altLang="tr-TR" sz="2000"/>
              <a:t>Kardiyal ve ekstrakardiyal bozukluklar	Kalbin tüm kompenzasyon mekanizmalarının tükenmesi		Kalp yetersizliği		Karekteristik klinikopatolojik semptomlar</a:t>
            </a:r>
          </a:p>
          <a:p>
            <a:pPr>
              <a:lnSpc>
                <a:spcPct val="80000"/>
              </a:lnSpc>
            </a:pPr>
            <a:endParaRPr lang="tr-TR" altLang="tr-TR" sz="2000" i="1"/>
          </a:p>
          <a:p>
            <a:pPr>
              <a:lnSpc>
                <a:spcPct val="80000"/>
              </a:lnSpc>
            </a:pPr>
            <a:r>
              <a:rPr lang="tr-TR" altLang="tr-TR" sz="2000" b="1" i="1"/>
              <a:t>Sebeplerine göre kalp yetersizlikleri ve klinik-patolojik bulguları</a:t>
            </a:r>
            <a:r>
              <a:rPr lang="tr-TR" altLang="tr-TR" sz="2000" b="1"/>
              <a:t>;</a:t>
            </a:r>
          </a:p>
          <a:p>
            <a:pPr>
              <a:lnSpc>
                <a:spcPct val="80000"/>
              </a:lnSpc>
              <a:buFontTx/>
              <a:buNone/>
            </a:pPr>
            <a:r>
              <a:rPr lang="tr-TR" altLang="tr-TR" sz="2000"/>
              <a:t>1. </a:t>
            </a:r>
            <a:r>
              <a:rPr lang="tr-TR" altLang="tr-TR" sz="2000" b="1"/>
              <a:t>Konjestif kalp yetersizliği;</a:t>
            </a:r>
            <a:r>
              <a:rPr lang="tr-TR" altLang="tr-TR" sz="2000"/>
              <a:t> valvüler endokarditis</a:t>
            </a:r>
          </a:p>
          <a:p>
            <a:pPr>
              <a:lnSpc>
                <a:spcPct val="80000"/>
              </a:lnSpc>
            </a:pPr>
            <a:r>
              <a:rPr lang="tr-TR" altLang="tr-TR" sz="2000"/>
              <a:t>vasküler konjesyon, </a:t>
            </a:r>
          </a:p>
          <a:p>
            <a:pPr>
              <a:lnSpc>
                <a:spcPct val="80000"/>
              </a:lnSpc>
            </a:pPr>
            <a:r>
              <a:rPr lang="tr-TR" altLang="tr-TR" sz="2000"/>
              <a:t>dokuların intersitisyumunda ve </a:t>
            </a:r>
          </a:p>
          <a:p>
            <a:pPr>
              <a:lnSpc>
                <a:spcPct val="80000"/>
              </a:lnSpc>
            </a:pPr>
            <a:r>
              <a:rPr lang="tr-TR" altLang="tr-TR" sz="2000"/>
              <a:t>vücut boşluklarında ödem sıvısı</a:t>
            </a:r>
          </a:p>
          <a:p>
            <a:pPr>
              <a:lnSpc>
                <a:spcPct val="80000"/>
              </a:lnSpc>
              <a:buFontTx/>
              <a:buNone/>
            </a:pPr>
            <a:r>
              <a:rPr lang="tr-TR" altLang="tr-TR" sz="2000"/>
              <a:t>2. </a:t>
            </a:r>
            <a:r>
              <a:rPr lang="tr-TR" altLang="tr-TR" sz="2000" b="1"/>
              <a:t>Sol kalp yetersizliği: </a:t>
            </a:r>
            <a:r>
              <a:rPr lang="tr-TR" altLang="tr-TR" sz="2000"/>
              <a:t>sol atrioventriküler ya da aorta kapak yetersizlikleri</a:t>
            </a:r>
            <a:endParaRPr lang="tr-TR" altLang="tr-TR" sz="2000" b="1"/>
          </a:p>
          <a:p>
            <a:pPr>
              <a:lnSpc>
                <a:spcPct val="80000"/>
              </a:lnSpc>
              <a:buFontTx/>
              <a:buNone/>
            </a:pPr>
            <a:r>
              <a:rPr lang="tr-TR" altLang="tr-TR" sz="2000"/>
              <a:t>	akciğer dolaşım bozukluğu (akciğer ödemi) </a:t>
            </a:r>
          </a:p>
          <a:p>
            <a:pPr>
              <a:lnSpc>
                <a:spcPct val="80000"/>
              </a:lnSpc>
              <a:buFontTx/>
              <a:buNone/>
            </a:pPr>
            <a:r>
              <a:rPr lang="tr-TR" altLang="tr-TR" sz="2000"/>
              <a:t>	</a:t>
            </a:r>
          </a:p>
          <a:p>
            <a:pPr>
              <a:lnSpc>
                <a:spcPct val="80000"/>
              </a:lnSpc>
              <a:buFontTx/>
              <a:buNone/>
            </a:pPr>
            <a:r>
              <a:rPr lang="tr-TR" altLang="tr-TR" sz="2000"/>
              <a:t>3. </a:t>
            </a:r>
            <a:r>
              <a:rPr lang="tr-TR" altLang="tr-TR" sz="2000" b="1"/>
              <a:t>Sağ kalp yetersizliği</a:t>
            </a:r>
            <a:br>
              <a:rPr lang="tr-TR" altLang="tr-TR" sz="2000" b="1"/>
            </a:br>
            <a:r>
              <a:rPr lang="tr-TR" altLang="tr-TR" sz="2000"/>
              <a:t>Ödem, asites, hidrotoraks–hidroperikardiyum </a:t>
            </a:r>
          </a:p>
        </p:txBody>
      </p:sp>
      <p:sp>
        <p:nvSpPr>
          <p:cNvPr id="4100" name="Line 4"/>
          <p:cNvSpPr>
            <a:spLocks noChangeShapeType="1"/>
          </p:cNvSpPr>
          <p:nvPr/>
        </p:nvSpPr>
        <p:spPr bwMode="auto">
          <a:xfrm>
            <a:off x="6311901" y="765175"/>
            <a:ext cx="792163"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01" name="Line 5"/>
          <p:cNvSpPr>
            <a:spLocks noChangeShapeType="1"/>
          </p:cNvSpPr>
          <p:nvPr/>
        </p:nvSpPr>
        <p:spPr bwMode="auto">
          <a:xfrm>
            <a:off x="5232400" y="1125538"/>
            <a:ext cx="935038"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02" name="Line 6"/>
          <p:cNvSpPr>
            <a:spLocks noChangeShapeType="1"/>
          </p:cNvSpPr>
          <p:nvPr/>
        </p:nvSpPr>
        <p:spPr bwMode="auto">
          <a:xfrm>
            <a:off x="8040689" y="1125538"/>
            <a:ext cx="935037"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 name="Veri Yer Tutucusu 1"/>
          <p:cNvSpPr>
            <a:spLocks noGrp="1"/>
          </p:cNvSpPr>
          <p:nvPr>
            <p:ph type="dt" sz="half" idx="10"/>
          </p:nvPr>
        </p:nvSpPr>
        <p:spPr/>
        <p:txBody>
          <a:bodyPr/>
          <a:lstStyle/>
          <a:p>
            <a:fld id="{A1D884B0-F5DE-49B7-8501-CEE4B4B92222}"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12</a:t>
            </a:fld>
            <a:endParaRPr lang="tr-TR"/>
          </a:p>
        </p:txBody>
      </p:sp>
    </p:spTree>
    <p:extLst>
      <p:ext uri="{BB962C8B-B14F-4D97-AF65-F5344CB8AC3E}">
        <p14:creationId xmlns:p14="http://schemas.microsoft.com/office/powerpoint/2010/main" val="62228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1" y="333376"/>
            <a:ext cx="8964613" cy="6524625"/>
          </a:xfrm>
        </p:spPr>
        <p:txBody>
          <a:bodyPr>
            <a:normAutofit fontScale="92500" lnSpcReduction="10000"/>
          </a:bodyPr>
          <a:lstStyle/>
          <a:p>
            <a:pPr marL="381000" indent="-381000">
              <a:lnSpc>
                <a:spcPct val="80000"/>
              </a:lnSpc>
              <a:buNone/>
            </a:pPr>
            <a:r>
              <a:rPr lang="tr-TR" altLang="tr-TR" sz="2400" b="1" i="1"/>
              <a:t>Sağ kalp yetersizliğinin sebebi</a:t>
            </a:r>
            <a:r>
              <a:rPr lang="tr-TR" altLang="tr-TR" sz="2400" b="1"/>
              <a:t>;</a:t>
            </a:r>
          </a:p>
          <a:p>
            <a:pPr marL="381000" indent="-381000">
              <a:lnSpc>
                <a:spcPct val="80000"/>
              </a:lnSpc>
              <a:buFontTx/>
              <a:buAutoNum type="arabicPeriod"/>
            </a:pPr>
            <a:r>
              <a:rPr lang="tr-TR" altLang="tr-TR" sz="2400"/>
              <a:t>Sağ atrioventriküler kapak yetersizliği</a:t>
            </a:r>
          </a:p>
          <a:p>
            <a:pPr marL="381000" indent="-381000">
              <a:lnSpc>
                <a:spcPct val="80000"/>
              </a:lnSpc>
              <a:buFontTx/>
              <a:buAutoNum type="arabicPeriod"/>
            </a:pPr>
            <a:r>
              <a:rPr lang="tr-TR" altLang="tr-TR" sz="2400"/>
              <a:t>Arteria pulmonalis stenozu</a:t>
            </a:r>
          </a:p>
          <a:p>
            <a:pPr marL="381000" indent="-381000">
              <a:lnSpc>
                <a:spcPct val="80000"/>
              </a:lnSpc>
              <a:buFontTx/>
              <a:buAutoNum type="arabicPeriod"/>
            </a:pPr>
            <a:r>
              <a:rPr lang="tr-TR" altLang="tr-TR" sz="2400"/>
              <a:t>Akciğer hipertansiyonu</a:t>
            </a:r>
          </a:p>
          <a:p>
            <a:pPr marL="381000" indent="-381000">
              <a:lnSpc>
                <a:spcPct val="80000"/>
              </a:lnSpc>
            </a:pPr>
            <a:r>
              <a:rPr lang="tr-TR" altLang="tr-TR" sz="2400" b="1" i="1"/>
              <a:t>Sol kalp yetersizliğinin sebebi</a:t>
            </a:r>
            <a:endParaRPr lang="tr-TR" altLang="tr-TR" sz="2400" b="1"/>
          </a:p>
          <a:p>
            <a:pPr marL="381000" indent="-381000">
              <a:lnSpc>
                <a:spcPct val="80000"/>
              </a:lnSpc>
              <a:buFontTx/>
              <a:buAutoNum type="alphaLcPeriod"/>
            </a:pPr>
            <a:r>
              <a:rPr lang="tr-TR" altLang="tr-TR" sz="2400"/>
              <a:t>Sol atrioventriküler kapak yetersizliği</a:t>
            </a:r>
          </a:p>
          <a:p>
            <a:pPr marL="381000" indent="-381000">
              <a:lnSpc>
                <a:spcPct val="80000"/>
              </a:lnSpc>
              <a:buFontTx/>
              <a:buAutoNum type="alphaLcPeriod"/>
            </a:pPr>
            <a:r>
              <a:rPr lang="tr-TR" altLang="tr-TR" sz="2400"/>
              <a:t>Aorta stenozu</a:t>
            </a:r>
          </a:p>
          <a:p>
            <a:pPr marL="381000" indent="-381000">
              <a:lnSpc>
                <a:spcPct val="80000"/>
              </a:lnSpc>
              <a:buNone/>
            </a:pPr>
            <a:r>
              <a:rPr lang="tr-TR" altLang="tr-TR" sz="2400" b="1"/>
              <a:t>Kalp yetersizliğine yol açan temel faktörler</a:t>
            </a:r>
          </a:p>
          <a:p>
            <a:pPr marL="381000" indent="-381000">
              <a:lnSpc>
                <a:spcPct val="80000"/>
              </a:lnSpc>
            </a:pPr>
            <a:r>
              <a:rPr lang="tr-TR" altLang="tr-TR" sz="2400"/>
              <a:t>Myokarditis, </a:t>
            </a:r>
          </a:p>
          <a:p>
            <a:pPr marL="381000" indent="-381000">
              <a:lnSpc>
                <a:spcPct val="80000"/>
              </a:lnSpc>
            </a:pPr>
            <a:r>
              <a:rPr lang="tr-TR" altLang="tr-TR" sz="2400"/>
              <a:t>myokard infarktüsleri, </a:t>
            </a:r>
          </a:p>
          <a:p>
            <a:pPr marL="381000" indent="-381000">
              <a:lnSpc>
                <a:spcPct val="80000"/>
              </a:lnSpc>
            </a:pPr>
            <a:r>
              <a:rPr lang="tr-TR" altLang="tr-TR" sz="2400"/>
              <a:t>myokard fibrozisi, </a:t>
            </a:r>
          </a:p>
          <a:p>
            <a:pPr marL="381000" indent="-381000">
              <a:lnSpc>
                <a:spcPct val="80000"/>
              </a:lnSpc>
            </a:pPr>
            <a:r>
              <a:rPr lang="tr-TR" altLang="tr-TR" sz="2400"/>
              <a:t>koroner yetersizlik ve </a:t>
            </a:r>
          </a:p>
          <a:p>
            <a:pPr marL="381000" indent="-381000">
              <a:lnSpc>
                <a:spcPct val="80000"/>
              </a:lnSpc>
            </a:pPr>
            <a:r>
              <a:rPr lang="tr-TR" altLang="tr-TR" sz="2400"/>
              <a:t>metabolik bozukluklar: </a:t>
            </a:r>
            <a:r>
              <a:rPr lang="tr-TR" altLang="tr-TR" sz="2400" i="1"/>
              <a:t>kalp kası zayıflaması</a:t>
            </a:r>
          </a:p>
          <a:p>
            <a:pPr marL="381000" indent="-381000">
              <a:lnSpc>
                <a:spcPct val="80000"/>
              </a:lnSpc>
            </a:pPr>
            <a:r>
              <a:rPr lang="tr-TR" altLang="tr-TR" sz="2400"/>
              <a:t>kapak stenozları ve hipertansiyon: </a:t>
            </a:r>
            <a:r>
              <a:rPr lang="tr-TR" altLang="tr-TR" sz="2400" i="1"/>
              <a:t>direnç</a:t>
            </a:r>
            <a:r>
              <a:rPr lang="tr-TR" altLang="tr-TR" sz="2400"/>
              <a:t>,</a:t>
            </a:r>
          </a:p>
          <a:p>
            <a:pPr marL="381000" indent="-381000">
              <a:lnSpc>
                <a:spcPct val="80000"/>
              </a:lnSpc>
            </a:pPr>
            <a:r>
              <a:rPr lang="tr-TR" altLang="tr-TR" sz="2400"/>
              <a:t>Kapak yetersizlikleri, </a:t>
            </a:r>
            <a:endParaRPr lang="tr-TR" altLang="tr-TR" sz="2400" i="1"/>
          </a:p>
          <a:p>
            <a:pPr marL="381000" indent="-381000">
              <a:lnSpc>
                <a:spcPct val="80000"/>
              </a:lnSpc>
            </a:pPr>
            <a:r>
              <a:rPr lang="tr-TR" altLang="tr-TR" sz="2400"/>
              <a:t>özellikle kalp tamponu, </a:t>
            </a:r>
          </a:p>
          <a:p>
            <a:pPr marL="381000" indent="-381000">
              <a:lnSpc>
                <a:spcPct val="80000"/>
              </a:lnSpc>
            </a:pPr>
            <a:r>
              <a:rPr lang="tr-TR" altLang="tr-TR" sz="2400"/>
              <a:t>konstrüktif perikarditis ve </a:t>
            </a:r>
          </a:p>
          <a:p>
            <a:pPr marL="381000" indent="-381000">
              <a:lnSpc>
                <a:spcPct val="80000"/>
              </a:lnSpc>
            </a:pPr>
            <a:r>
              <a:rPr lang="tr-TR" altLang="tr-TR" sz="2400"/>
              <a:t>akut kanamalar: </a:t>
            </a:r>
            <a:r>
              <a:rPr lang="tr-TR" altLang="tr-TR" sz="2400" i="1"/>
              <a:t>kalp boşluklarına yeterince kanın gelmemesi</a:t>
            </a:r>
          </a:p>
        </p:txBody>
      </p:sp>
      <p:sp>
        <p:nvSpPr>
          <p:cNvPr id="2" name="Veri Yer Tutucusu 1"/>
          <p:cNvSpPr>
            <a:spLocks noGrp="1"/>
          </p:cNvSpPr>
          <p:nvPr>
            <p:ph type="dt" sz="half" idx="10"/>
          </p:nvPr>
        </p:nvSpPr>
        <p:spPr/>
        <p:txBody>
          <a:bodyPr/>
          <a:lstStyle/>
          <a:p>
            <a:fld id="{3B87BA86-7ABB-41F4-BAF1-251AFD137683}"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13</a:t>
            </a:fld>
            <a:endParaRPr lang="tr-TR"/>
          </a:p>
        </p:txBody>
      </p:sp>
    </p:spTree>
    <p:extLst>
      <p:ext uri="{BB962C8B-B14F-4D97-AF65-F5344CB8AC3E}">
        <p14:creationId xmlns:p14="http://schemas.microsoft.com/office/powerpoint/2010/main" val="745771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a:lnSpc>
                <a:spcPct val="90000"/>
              </a:lnSpc>
            </a:pPr>
            <a:r>
              <a:rPr lang="tr-TR" altLang="tr-TR" sz="2400" b="1" i="1"/>
              <a:t>Ekstra kardiyal şartlara bağlı yetersizlik sebepleri</a:t>
            </a:r>
            <a:endParaRPr lang="tr-TR" altLang="tr-TR" sz="2400"/>
          </a:p>
          <a:p>
            <a:pPr>
              <a:lnSpc>
                <a:spcPct val="90000"/>
              </a:lnSpc>
            </a:pPr>
            <a:r>
              <a:rPr lang="tr-TR" altLang="tr-TR" sz="2400"/>
              <a:t>Şok–kollaps: Perifer kan damarlarında regülasyon bozukluğu,</a:t>
            </a:r>
          </a:p>
          <a:p>
            <a:pPr>
              <a:lnSpc>
                <a:spcPct val="90000"/>
              </a:lnSpc>
            </a:pPr>
            <a:r>
              <a:rPr lang="tr-TR" altLang="tr-TR" sz="2400"/>
              <a:t>Periferal ve pulmoner hipertansiyon,</a:t>
            </a:r>
          </a:p>
          <a:p>
            <a:pPr>
              <a:lnSpc>
                <a:spcPct val="90000"/>
              </a:lnSpc>
            </a:pPr>
            <a:r>
              <a:rPr lang="tr-TR" altLang="tr-TR" sz="2400"/>
              <a:t>Anemi, oligemi, solunan havada O</a:t>
            </a:r>
            <a:r>
              <a:rPr lang="tr-TR" altLang="tr-TR" sz="1600"/>
              <a:t>2</a:t>
            </a:r>
            <a:r>
              <a:rPr lang="tr-TR" altLang="tr-TR" sz="2400"/>
              <a:t> azlığı, akciğer hastalıkları,</a:t>
            </a:r>
          </a:p>
          <a:p>
            <a:pPr>
              <a:lnSpc>
                <a:spcPct val="90000"/>
              </a:lnSpc>
            </a:pPr>
            <a:r>
              <a:rPr lang="tr-TR" altLang="tr-TR" sz="2400"/>
              <a:t>CO, NO2, chlorat gibi zehirlenmelerde Hb`nin blokajı</a:t>
            </a:r>
          </a:p>
          <a:p>
            <a:pPr>
              <a:lnSpc>
                <a:spcPct val="90000"/>
              </a:lnSpc>
            </a:pPr>
            <a:r>
              <a:rPr lang="tr-TR" altLang="tr-TR" sz="2400"/>
              <a:t>Göğüs boşluğunda yer işgal eden tümör, sıvı, kan ve irin toplanması</a:t>
            </a:r>
          </a:p>
          <a:p>
            <a:pPr>
              <a:lnSpc>
                <a:spcPct val="90000"/>
              </a:lnSpc>
            </a:pPr>
            <a:r>
              <a:rPr lang="tr-TR" altLang="tr-TR" sz="2400"/>
              <a:t>Perikarditis ve kalp tamponu</a:t>
            </a:r>
          </a:p>
        </p:txBody>
      </p:sp>
      <p:sp>
        <p:nvSpPr>
          <p:cNvPr id="2" name="Veri Yer Tutucusu 1"/>
          <p:cNvSpPr>
            <a:spLocks noGrp="1"/>
          </p:cNvSpPr>
          <p:nvPr>
            <p:ph type="dt" sz="half" idx="10"/>
          </p:nvPr>
        </p:nvSpPr>
        <p:spPr/>
        <p:txBody>
          <a:bodyPr/>
          <a:lstStyle/>
          <a:p>
            <a:fld id="{13A398B3-393D-455E-B2F8-D2411980297E}"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14</a:t>
            </a:fld>
            <a:endParaRPr lang="tr-TR"/>
          </a:p>
        </p:txBody>
      </p:sp>
    </p:spTree>
    <p:extLst>
      <p:ext uri="{BB962C8B-B14F-4D97-AF65-F5344CB8AC3E}">
        <p14:creationId xmlns:p14="http://schemas.microsoft.com/office/powerpoint/2010/main" val="97228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524000" y="0"/>
            <a:ext cx="9144000" cy="6858000"/>
          </a:xfrm>
        </p:spPr>
        <p:txBody>
          <a:bodyPr>
            <a:normAutofit fontScale="92500" lnSpcReduction="10000"/>
          </a:bodyPr>
          <a:lstStyle/>
          <a:p>
            <a:pPr marL="381000" indent="-381000"/>
            <a:r>
              <a:rPr lang="tr-TR" altLang="tr-TR" sz="2400" b="1"/>
              <a:t>Kalp Dilatasyonu</a:t>
            </a:r>
            <a:endParaRPr lang="tr-TR" altLang="tr-TR" sz="2400"/>
          </a:p>
          <a:p>
            <a:pPr marL="381000" indent="-381000">
              <a:buNone/>
            </a:pPr>
            <a:r>
              <a:rPr lang="tr-TR" altLang="tr-TR" sz="2400" i="1"/>
              <a:t>A. Tonojen (primer, kompenzatorik)</a:t>
            </a:r>
          </a:p>
          <a:p>
            <a:pPr marL="381000" indent="-381000">
              <a:buNone/>
            </a:pPr>
            <a:r>
              <a:rPr lang="tr-TR" altLang="tr-TR" sz="2400"/>
              <a:t> </a:t>
            </a:r>
          </a:p>
          <a:p>
            <a:pPr marL="381000" indent="-381000">
              <a:buFontTx/>
              <a:buAutoNum type="arabicPeriod"/>
            </a:pPr>
            <a:r>
              <a:rPr lang="tr-TR" altLang="tr-TR" sz="2400"/>
              <a:t>Yapısal defektler, </a:t>
            </a:r>
          </a:p>
          <a:p>
            <a:pPr marL="381000" indent="-381000">
              <a:buFontTx/>
              <a:buAutoNum type="arabicPeriod"/>
            </a:pPr>
            <a:r>
              <a:rPr lang="tr-TR" altLang="tr-TR" sz="2400"/>
              <a:t>kapak yetersizlikleri ve </a:t>
            </a:r>
          </a:p>
          <a:p>
            <a:pPr marL="381000" indent="-381000">
              <a:buFontTx/>
              <a:buAutoNum type="arabicPeriod"/>
            </a:pPr>
            <a:r>
              <a:rPr lang="tr-TR" altLang="tr-TR" sz="2400"/>
              <a:t>perifer direncin artması</a:t>
            </a:r>
          </a:p>
          <a:p>
            <a:pPr marL="381000" indent="-381000">
              <a:buNone/>
            </a:pPr>
            <a:endParaRPr lang="tr-TR" altLang="tr-TR" sz="2400"/>
          </a:p>
          <a:p>
            <a:pPr marL="381000" indent="-381000">
              <a:buNone/>
            </a:pPr>
            <a:r>
              <a:rPr lang="tr-TR" altLang="tr-TR" sz="2400" i="1"/>
              <a:t>B. Myojen (sekonder, dekompenzatorik)</a:t>
            </a:r>
            <a:r>
              <a:rPr lang="tr-TR" altLang="tr-TR" sz="2400"/>
              <a:t> </a:t>
            </a:r>
          </a:p>
          <a:p>
            <a:pPr marL="381000" indent="-381000">
              <a:buNone/>
            </a:pPr>
            <a:r>
              <a:rPr lang="tr-TR" altLang="tr-TR" sz="2400"/>
              <a:t>1. Dejeneratif değişiklikler </a:t>
            </a:r>
          </a:p>
          <a:p>
            <a:pPr marL="381000" indent="-381000">
              <a:buNone/>
            </a:pPr>
            <a:r>
              <a:rPr lang="tr-TR" altLang="tr-TR" sz="2400"/>
              <a:t>(kardiyomyopatiler)</a:t>
            </a:r>
          </a:p>
          <a:p>
            <a:pPr marL="381000" indent="-381000">
              <a:buNone/>
            </a:pPr>
            <a:r>
              <a:rPr lang="tr-TR" altLang="tr-TR" sz="2400"/>
              <a:t>2. Myokarditisler</a:t>
            </a:r>
          </a:p>
          <a:p>
            <a:pPr marL="381000" indent="-381000">
              <a:buNone/>
            </a:pPr>
            <a:endParaRPr lang="tr-TR" altLang="tr-TR" sz="2400"/>
          </a:p>
          <a:p>
            <a:pPr marL="381000" indent="-381000">
              <a:buNone/>
            </a:pPr>
            <a:r>
              <a:rPr lang="tr-TR" altLang="tr-TR" sz="2400" b="1"/>
              <a:t>Dilatasyona uğrayan kalpte morfolojik değişimler</a:t>
            </a:r>
          </a:p>
          <a:p>
            <a:pPr marL="381000" indent="-381000"/>
            <a:r>
              <a:rPr lang="tr-TR" altLang="tr-TR" sz="2400"/>
              <a:t>Bir ya da her iki ventrikül veya atriyumlarda genişleme</a:t>
            </a:r>
          </a:p>
          <a:p>
            <a:pPr marL="381000" indent="-381000"/>
            <a:r>
              <a:rPr lang="tr-TR" altLang="tr-TR" sz="2400"/>
              <a:t>kalbin duvarı incelir,</a:t>
            </a:r>
          </a:p>
          <a:p>
            <a:pPr marL="381000" indent="-381000"/>
            <a:r>
              <a:rPr lang="tr-TR" altLang="tr-TR" sz="2400"/>
              <a:t>ventrikuluslar genişler ve kanla dolar. </a:t>
            </a:r>
          </a:p>
          <a:p>
            <a:pPr marL="381000" indent="-381000"/>
            <a:r>
              <a:rPr lang="tr-TR" altLang="tr-TR" sz="2400"/>
              <a:t>Trabeküllerin ve M. papillarislerin yassılaşması </a:t>
            </a:r>
          </a:p>
        </p:txBody>
      </p:sp>
      <p:sp>
        <p:nvSpPr>
          <p:cNvPr id="12292" name="Text Box 4"/>
          <p:cNvSpPr txBox="1">
            <a:spLocks noChangeArrowheads="1"/>
          </p:cNvSpPr>
          <p:nvPr/>
        </p:nvSpPr>
        <p:spPr bwMode="auto">
          <a:xfrm>
            <a:off x="6024564" y="908050"/>
            <a:ext cx="4643437" cy="1338828"/>
          </a:xfrm>
          <a:prstGeom prst="rect">
            <a:avLst/>
          </a:prstGeom>
          <a:solidFill>
            <a:schemeClr val="accent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t>Kalp boşlukları gereğinden fazla kanla dolar, kas telleri uzar ve kasılma gücü artar.</a:t>
            </a:r>
          </a:p>
          <a:p>
            <a:pPr>
              <a:spcBef>
                <a:spcPct val="50000"/>
              </a:spcBef>
            </a:pPr>
            <a:r>
              <a:rPr lang="tr-TR" altLang="tr-TR"/>
              <a:t>Ancak kas tellerindeki bu uzama belli bir sınırı aştığında şekillenmiş tonusta azalma olur.</a:t>
            </a:r>
          </a:p>
        </p:txBody>
      </p:sp>
      <p:sp>
        <p:nvSpPr>
          <p:cNvPr id="12293" name="AutoShape 5"/>
          <p:cNvSpPr>
            <a:spLocks/>
          </p:cNvSpPr>
          <p:nvPr/>
        </p:nvSpPr>
        <p:spPr bwMode="auto">
          <a:xfrm>
            <a:off x="5232401" y="1341439"/>
            <a:ext cx="792163" cy="936625"/>
          </a:xfrm>
          <a:prstGeom prst="rightBrace">
            <a:avLst>
              <a:gd name="adj1" fmla="val 9853"/>
              <a:gd name="adj2" fmla="val 50000"/>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2294" name="Text Box 6"/>
          <p:cNvSpPr txBox="1">
            <a:spLocks noChangeArrowheads="1"/>
          </p:cNvSpPr>
          <p:nvPr/>
        </p:nvSpPr>
        <p:spPr bwMode="auto">
          <a:xfrm>
            <a:off x="6240464" y="3573463"/>
            <a:ext cx="1800225" cy="36933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solidFill>
                  <a:schemeClr val="accent2"/>
                </a:solidFill>
              </a:rPr>
              <a:t>kalp kası hasarı</a:t>
            </a:r>
          </a:p>
        </p:txBody>
      </p:sp>
      <p:sp>
        <p:nvSpPr>
          <p:cNvPr id="12295" name="AutoShape 7"/>
          <p:cNvSpPr>
            <a:spLocks/>
          </p:cNvSpPr>
          <p:nvPr/>
        </p:nvSpPr>
        <p:spPr bwMode="auto">
          <a:xfrm>
            <a:off x="5375276" y="3429001"/>
            <a:ext cx="722313" cy="936625"/>
          </a:xfrm>
          <a:prstGeom prst="rightBrace">
            <a:avLst>
              <a:gd name="adj1" fmla="val 10806"/>
              <a:gd name="adj2" fmla="val 50000"/>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 name="Veri Yer Tutucusu 1"/>
          <p:cNvSpPr>
            <a:spLocks noGrp="1"/>
          </p:cNvSpPr>
          <p:nvPr>
            <p:ph type="dt" sz="half" idx="10"/>
          </p:nvPr>
        </p:nvSpPr>
        <p:spPr/>
        <p:txBody>
          <a:bodyPr/>
          <a:lstStyle/>
          <a:p>
            <a:fld id="{31A036CC-7D23-4E4A-B243-59FE95B686DB}"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15</a:t>
            </a:fld>
            <a:endParaRPr lang="tr-TR"/>
          </a:p>
        </p:txBody>
      </p:sp>
    </p:spTree>
    <p:extLst>
      <p:ext uri="{BB962C8B-B14F-4D97-AF65-F5344CB8AC3E}">
        <p14:creationId xmlns:p14="http://schemas.microsoft.com/office/powerpoint/2010/main" val="3495150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tr-TR" altLang="tr-TR"/>
          </a:p>
        </p:txBody>
      </p:sp>
      <p:sp>
        <p:nvSpPr>
          <p:cNvPr id="13315" name="Rectangle 3"/>
          <p:cNvSpPr>
            <a:spLocks noGrp="1" noChangeArrowheads="1"/>
          </p:cNvSpPr>
          <p:nvPr>
            <p:ph type="body" idx="1"/>
          </p:nvPr>
        </p:nvSpPr>
        <p:spPr>
          <a:xfrm>
            <a:off x="1524000" y="1600200"/>
            <a:ext cx="8686800" cy="5068888"/>
          </a:xfrm>
        </p:spPr>
        <p:txBody>
          <a:bodyPr>
            <a:normAutofit fontScale="92500" lnSpcReduction="20000"/>
          </a:bodyPr>
          <a:lstStyle/>
          <a:p>
            <a:pPr>
              <a:lnSpc>
                <a:spcPct val="80000"/>
              </a:lnSpc>
            </a:pPr>
            <a:r>
              <a:rPr lang="tr-TR" altLang="tr-TR" sz="2000" b="1"/>
              <a:t>Kalp dilatasyonlarının komplikasyonları;</a:t>
            </a:r>
          </a:p>
          <a:p>
            <a:pPr>
              <a:lnSpc>
                <a:spcPct val="80000"/>
              </a:lnSpc>
              <a:buFontTx/>
              <a:buNone/>
            </a:pPr>
            <a:endParaRPr lang="tr-TR" altLang="tr-TR" sz="2000"/>
          </a:p>
          <a:p>
            <a:pPr>
              <a:lnSpc>
                <a:spcPct val="80000"/>
              </a:lnSpc>
              <a:buFontTx/>
              <a:buNone/>
            </a:pPr>
            <a:r>
              <a:rPr lang="tr-TR" altLang="tr-TR" sz="2000"/>
              <a:t>Kronik kalp </a:t>
            </a:r>
          </a:p>
          <a:p>
            <a:pPr>
              <a:lnSpc>
                <a:spcPct val="80000"/>
              </a:lnSpc>
              <a:buFontTx/>
              <a:buNone/>
            </a:pPr>
            <a:r>
              <a:rPr lang="tr-TR" altLang="tr-TR" sz="2000"/>
              <a:t>Dilatasyonları</a:t>
            </a:r>
          </a:p>
          <a:p>
            <a:pPr>
              <a:lnSpc>
                <a:spcPct val="80000"/>
              </a:lnSpc>
              <a:buFontTx/>
              <a:buNone/>
            </a:pPr>
            <a:r>
              <a:rPr lang="tr-TR" altLang="tr-TR" sz="2000"/>
              <a:t>Sonucunda  </a:t>
            </a:r>
          </a:p>
          <a:p>
            <a:pPr>
              <a:lnSpc>
                <a:spcPct val="80000"/>
              </a:lnSpc>
            </a:pPr>
            <a:endParaRPr lang="tr-TR" altLang="tr-TR" sz="2000"/>
          </a:p>
          <a:p>
            <a:pPr>
              <a:lnSpc>
                <a:spcPct val="80000"/>
              </a:lnSpc>
              <a:buFontTx/>
              <a:buNone/>
            </a:pPr>
            <a:endParaRPr lang="tr-TR" altLang="tr-TR" sz="2000" b="1"/>
          </a:p>
          <a:p>
            <a:pPr>
              <a:lnSpc>
                <a:spcPct val="80000"/>
              </a:lnSpc>
              <a:buFontTx/>
              <a:buNone/>
            </a:pPr>
            <a:r>
              <a:rPr lang="tr-TR" altLang="tr-TR" sz="2000" b="1"/>
              <a:t>Kronik kalp dilatasyonlarında Kalpte morfolojik olarak</a:t>
            </a:r>
          </a:p>
          <a:p>
            <a:pPr>
              <a:lnSpc>
                <a:spcPct val="80000"/>
              </a:lnSpc>
            </a:pPr>
            <a:r>
              <a:rPr lang="tr-TR" altLang="tr-TR" sz="2000"/>
              <a:t>Kalp gevşek bir yapıda ve torba şeklinde </a:t>
            </a:r>
          </a:p>
          <a:p>
            <a:pPr>
              <a:lnSpc>
                <a:spcPct val="80000"/>
              </a:lnSpc>
            </a:pPr>
            <a:r>
              <a:rPr lang="tr-TR" altLang="tr-TR" sz="2000"/>
              <a:t>Kalbin ucu sivri değil kütleşmiştir,</a:t>
            </a:r>
          </a:p>
          <a:p>
            <a:pPr>
              <a:lnSpc>
                <a:spcPct val="80000"/>
              </a:lnSpc>
            </a:pPr>
            <a:r>
              <a:rPr lang="tr-TR" altLang="tr-TR" sz="2000"/>
              <a:t>Trabekülleri yassılaşmıştır. </a:t>
            </a:r>
          </a:p>
          <a:p>
            <a:pPr>
              <a:lnSpc>
                <a:spcPct val="80000"/>
              </a:lnSpc>
              <a:buFontTx/>
              <a:buNone/>
            </a:pPr>
            <a:endParaRPr lang="tr-TR" altLang="tr-TR" sz="2000" b="1"/>
          </a:p>
          <a:p>
            <a:pPr>
              <a:lnSpc>
                <a:spcPct val="80000"/>
              </a:lnSpc>
              <a:buFontTx/>
              <a:buNone/>
            </a:pPr>
            <a:r>
              <a:rPr lang="tr-TR" altLang="tr-TR" sz="2000" b="1"/>
              <a:t>Akut kalp dilatasyonu</a:t>
            </a:r>
          </a:p>
          <a:p>
            <a:pPr>
              <a:lnSpc>
                <a:spcPct val="80000"/>
              </a:lnSpc>
              <a:buFontTx/>
              <a:buNone/>
            </a:pPr>
            <a:r>
              <a:rPr lang="tr-TR" altLang="tr-TR" sz="2000"/>
              <a:t>Septik ve toksik hastalıklarda</a:t>
            </a:r>
          </a:p>
          <a:p>
            <a:pPr>
              <a:lnSpc>
                <a:spcPct val="80000"/>
              </a:lnSpc>
              <a:buFontTx/>
              <a:buNone/>
            </a:pPr>
            <a:r>
              <a:rPr lang="tr-TR" altLang="tr-TR" sz="2000"/>
              <a:t>Aşırı yorgunluklarda </a:t>
            </a:r>
          </a:p>
          <a:p>
            <a:pPr>
              <a:lnSpc>
                <a:spcPct val="80000"/>
              </a:lnSpc>
              <a:buFontTx/>
              <a:buNone/>
            </a:pPr>
            <a:r>
              <a:rPr lang="tr-TR" altLang="tr-TR" sz="2000"/>
              <a:t>Yanlış yaptırılan egzersizlerde</a:t>
            </a:r>
          </a:p>
        </p:txBody>
      </p:sp>
      <p:sp>
        <p:nvSpPr>
          <p:cNvPr id="13316" name="Text Box 4"/>
          <p:cNvSpPr txBox="1">
            <a:spLocks noChangeArrowheads="1"/>
          </p:cNvSpPr>
          <p:nvPr/>
        </p:nvSpPr>
        <p:spPr bwMode="auto">
          <a:xfrm>
            <a:off x="3792538" y="1989139"/>
            <a:ext cx="4392612" cy="1015663"/>
          </a:xfrm>
          <a:prstGeom prst="rect">
            <a:avLst/>
          </a:prstGeom>
          <a:solidFill>
            <a:schemeClr val="accent1"/>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a:t>karaciğer, akciğer ve perifer organlarda kan durgunluğu ve ödem (hydrothorax, hidroperikardiyum, hydroperitoneum)</a:t>
            </a:r>
          </a:p>
        </p:txBody>
      </p:sp>
      <p:sp>
        <p:nvSpPr>
          <p:cNvPr id="13317" name="AutoShape 5"/>
          <p:cNvSpPr>
            <a:spLocks/>
          </p:cNvSpPr>
          <p:nvPr/>
        </p:nvSpPr>
        <p:spPr bwMode="auto">
          <a:xfrm>
            <a:off x="3071813" y="2133600"/>
            <a:ext cx="792162" cy="1079500"/>
          </a:xfrm>
          <a:prstGeom prst="rightBrace">
            <a:avLst>
              <a:gd name="adj1" fmla="val 11356"/>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 name="Veri Yer Tutucusu 1"/>
          <p:cNvSpPr>
            <a:spLocks noGrp="1"/>
          </p:cNvSpPr>
          <p:nvPr>
            <p:ph type="dt" sz="half" idx="10"/>
          </p:nvPr>
        </p:nvSpPr>
        <p:spPr/>
        <p:txBody>
          <a:bodyPr/>
          <a:lstStyle/>
          <a:p>
            <a:fld id="{45361BF0-50B2-4BB6-A549-18759CDFA6CE}"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16</a:t>
            </a:fld>
            <a:endParaRPr lang="tr-TR"/>
          </a:p>
        </p:txBody>
      </p:sp>
    </p:spTree>
    <p:extLst>
      <p:ext uri="{BB962C8B-B14F-4D97-AF65-F5344CB8AC3E}">
        <p14:creationId xmlns:p14="http://schemas.microsoft.com/office/powerpoint/2010/main" val="2035646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633412"/>
          </a:xfrm>
        </p:spPr>
        <p:txBody>
          <a:bodyPr/>
          <a:lstStyle/>
          <a:p>
            <a:endParaRPr lang="tr-TR" altLang="tr-TR" sz="2800" b="1"/>
          </a:p>
        </p:txBody>
      </p:sp>
      <p:sp>
        <p:nvSpPr>
          <p:cNvPr id="14339" name="Rectangle 3"/>
          <p:cNvSpPr>
            <a:spLocks noGrp="1" noChangeArrowheads="1"/>
          </p:cNvSpPr>
          <p:nvPr>
            <p:ph type="body" idx="1"/>
          </p:nvPr>
        </p:nvSpPr>
        <p:spPr>
          <a:xfrm>
            <a:off x="1703388" y="981076"/>
            <a:ext cx="8661400" cy="5616575"/>
          </a:xfrm>
        </p:spPr>
        <p:txBody>
          <a:bodyPr/>
          <a:lstStyle/>
          <a:p>
            <a:pPr marL="457200" indent="-457200">
              <a:lnSpc>
                <a:spcPct val="80000"/>
              </a:lnSpc>
            </a:pPr>
            <a:endParaRPr lang="tr-TR" altLang="tr-TR" sz="2000"/>
          </a:p>
          <a:p>
            <a:pPr marL="457200" indent="-457200">
              <a:lnSpc>
                <a:spcPct val="80000"/>
              </a:lnSpc>
              <a:buNone/>
            </a:pPr>
            <a:r>
              <a:rPr lang="tr-TR" altLang="tr-TR" sz="2400" b="1"/>
              <a:t>Kalp Hipertrofisi:</a:t>
            </a:r>
            <a:r>
              <a:rPr lang="tr-TR" altLang="tr-TR" sz="2400"/>
              <a:t> Kalp kası ipliklerinin büyümesi</a:t>
            </a:r>
          </a:p>
          <a:p>
            <a:pPr marL="457200" indent="-457200">
              <a:lnSpc>
                <a:spcPct val="80000"/>
              </a:lnSpc>
              <a:buNone/>
            </a:pPr>
            <a:r>
              <a:rPr lang="tr-TR" altLang="tr-TR" sz="2400"/>
              <a:t>Kalp kası işgücünün artması</a:t>
            </a:r>
          </a:p>
          <a:p>
            <a:pPr marL="457200" indent="-457200">
              <a:lnSpc>
                <a:spcPct val="80000"/>
              </a:lnSpc>
              <a:buNone/>
            </a:pPr>
            <a:r>
              <a:rPr lang="tr-TR" altLang="tr-TR" sz="2400"/>
              <a:t>a. kapak stenozları ve </a:t>
            </a:r>
          </a:p>
          <a:p>
            <a:pPr marL="457200" indent="-457200">
              <a:lnSpc>
                <a:spcPct val="80000"/>
              </a:lnSpc>
              <a:buNone/>
            </a:pPr>
            <a:r>
              <a:rPr lang="tr-TR" altLang="tr-TR" sz="2400"/>
              <a:t>b. kalbin önündeki arterlerin daralması </a:t>
            </a:r>
          </a:p>
          <a:p>
            <a:pPr marL="457200" indent="-457200">
              <a:lnSpc>
                <a:spcPct val="80000"/>
              </a:lnSpc>
            </a:pPr>
            <a:r>
              <a:rPr lang="tr-TR" altLang="tr-TR" sz="2400" b="1"/>
              <a:t>Konsantrik hipertrofi</a:t>
            </a:r>
            <a:r>
              <a:rPr lang="tr-TR" altLang="tr-TR" sz="2400"/>
              <a:t>: dilatasyon yok, yani diastol sonucu volümde artış olmaz. </a:t>
            </a:r>
          </a:p>
          <a:p>
            <a:pPr marL="457200" indent="-457200">
              <a:lnSpc>
                <a:spcPct val="80000"/>
              </a:lnSpc>
              <a:buFontTx/>
              <a:buAutoNum type="arabicPeriod"/>
            </a:pPr>
            <a:r>
              <a:rPr lang="tr-TR" altLang="tr-TR" sz="2400"/>
              <a:t>Aorta ve a. pulmonalis stenozları</a:t>
            </a:r>
          </a:p>
          <a:p>
            <a:pPr marL="457200" indent="-457200">
              <a:lnSpc>
                <a:spcPct val="80000"/>
              </a:lnSpc>
              <a:buFontTx/>
              <a:buAutoNum type="arabicPeriod"/>
            </a:pPr>
            <a:r>
              <a:rPr lang="tr-TR" altLang="tr-TR" sz="2400"/>
              <a:t>Patent duktus arterioziste oluşan akciğer hipertansiyonu.</a:t>
            </a:r>
          </a:p>
          <a:p>
            <a:pPr marL="457200" indent="-457200">
              <a:lnSpc>
                <a:spcPct val="80000"/>
              </a:lnSpc>
              <a:buNone/>
            </a:pPr>
            <a:r>
              <a:rPr lang="tr-TR" altLang="tr-TR" sz="2400" b="1"/>
              <a:t>	</a:t>
            </a:r>
            <a:r>
              <a:rPr lang="tr-TR" altLang="tr-TR" sz="2400"/>
              <a:t>(aorta ile ana pulmoner arter arasında fötal bağlantının varlığı) </a:t>
            </a:r>
          </a:p>
          <a:p>
            <a:pPr marL="457200" indent="-457200">
              <a:lnSpc>
                <a:spcPct val="80000"/>
              </a:lnSpc>
            </a:pPr>
            <a:r>
              <a:rPr lang="tr-TR" altLang="tr-TR" sz="2400" b="1"/>
              <a:t>Eksantrik hipertrofi:</a:t>
            </a:r>
            <a:r>
              <a:rPr lang="tr-TR" altLang="tr-TR" sz="2400"/>
              <a:t> kronik ventrikül dilatasyonu</a:t>
            </a:r>
            <a:r>
              <a:rPr lang="tr-TR" altLang="tr-TR" sz="2000"/>
              <a:t>, </a:t>
            </a:r>
            <a:r>
              <a:rPr lang="tr-TR" altLang="tr-TR" sz="2400"/>
              <a:t>diastolde ventriküllere fazla kan dolar. </a:t>
            </a:r>
          </a:p>
          <a:p>
            <a:pPr marL="457200" indent="-457200">
              <a:lnSpc>
                <a:spcPct val="80000"/>
              </a:lnSpc>
              <a:buFontTx/>
              <a:buAutoNum type="arabicPeriod"/>
            </a:pPr>
            <a:r>
              <a:rPr lang="tr-TR" altLang="tr-TR" sz="2400"/>
              <a:t>artrioventriküler ve semilunar kalp yetersizlikleri</a:t>
            </a:r>
          </a:p>
          <a:p>
            <a:pPr marL="457200" indent="-457200">
              <a:lnSpc>
                <a:spcPct val="80000"/>
              </a:lnSpc>
              <a:buFontTx/>
              <a:buAutoNum type="arabicPeriod"/>
            </a:pPr>
            <a:r>
              <a:rPr lang="tr-TR" altLang="tr-TR" sz="2400"/>
              <a:t>arteriovenöz şantlardır.</a:t>
            </a:r>
          </a:p>
        </p:txBody>
      </p:sp>
      <p:sp>
        <p:nvSpPr>
          <p:cNvPr id="2" name="Veri Yer Tutucusu 1"/>
          <p:cNvSpPr>
            <a:spLocks noGrp="1"/>
          </p:cNvSpPr>
          <p:nvPr>
            <p:ph type="dt" sz="half" idx="10"/>
          </p:nvPr>
        </p:nvSpPr>
        <p:spPr/>
        <p:txBody>
          <a:bodyPr/>
          <a:lstStyle/>
          <a:p>
            <a:fld id="{ACCC3B5D-2E75-4400-B99A-95847BBCE09F}"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17</a:t>
            </a:fld>
            <a:endParaRPr lang="tr-TR"/>
          </a:p>
        </p:txBody>
      </p:sp>
    </p:spTree>
    <p:extLst>
      <p:ext uri="{BB962C8B-B14F-4D97-AF65-F5344CB8AC3E}">
        <p14:creationId xmlns:p14="http://schemas.microsoft.com/office/powerpoint/2010/main" val="3160792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524000" y="1"/>
            <a:ext cx="8686800" cy="6126163"/>
          </a:xfrm>
        </p:spPr>
        <p:txBody>
          <a:bodyPr/>
          <a:lstStyle/>
          <a:p>
            <a:pPr>
              <a:lnSpc>
                <a:spcPct val="80000"/>
              </a:lnSpc>
            </a:pPr>
            <a:r>
              <a:rPr lang="tr-TR" altLang="tr-TR" sz="2400" b="1" i="1"/>
              <a:t>A. Sol ventrikulustaki hipertrofinin sebepleri</a:t>
            </a:r>
            <a:endParaRPr lang="tr-TR" altLang="tr-TR" sz="2400"/>
          </a:p>
          <a:p>
            <a:pPr>
              <a:lnSpc>
                <a:spcPct val="80000"/>
              </a:lnSpc>
            </a:pPr>
            <a:r>
              <a:rPr lang="tr-TR" altLang="tr-TR" sz="2400"/>
              <a:t>Sistemik hipertansiyon</a:t>
            </a:r>
          </a:p>
          <a:p>
            <a:pPr>
              <a:lnSpc>
                <a:spcPct val="80000"/>
              </a:lnSpc>
            </a:pPr>
            <a:r>
              <a:rPr lang="tr-TR" altLang="tr-TR" sz="2400"/>
              <a:t>Aortanın semilunar kapaklarındaki stenoz veya yetersizlik</a:t>
            </a:r>
          </a:p>
          <a:p>
            <a:pPr>
              <a:lnSpc>
                <a:spcPct val="80000"/>
              </a:lnSpc>
            </a:pPr>
            <a:r>
              <a:rPr lang="tr-TR" altLang="tr-TR" sz="2400"/>
              <a:t>Mitral yetersizlik</a:t>
            </a:r>
          </a:p>
          <a:p>
            <a:pPr>
              <a:lnSpc>
                <a:spcPct val="80000"/>
              </a:lnSpc>
            </a:pPr>
            <a:r>
              <a:rPr lang="tr-TR" altLang="tr-TR" sz="2400"/>
              <a:t>Kalbi besleyen Coronaire arterlerde tıkanma ve daralmalar</a:t>
            </a:r>
          </a:p>
          <a:p>
            <a:pPr>
              <a:lnSpc>
                <a:spcPct val="80000"/>
              </a:lnSpc>
            </a:pPr>
            <a:r>
              <a:rPr lang="tr-TR" altLang="tr-TR" sz="2400"/>
              <a:t>Septal defektler ve patent duktus arteriozis.</a:t>
            </a:r>
          </a:p>
          <a:p>
            <a:pPr>
              <a:lnSpc>
                <a:spcPct val="80000"/>
              </a:lnSpc>
            </a:pPr>
            <a:r>
              <a:rPr lang="tr-TR" altLang="tr-TR" sz="2400"/>
              <a:t>Hipertroidizm gibi hipermetabolik durumlar</a:t>
            </a:r>
            <a:endParaRPr lang="tr-TR" altLang="tr-TR" sz="2400" b="1" i="1"/>
          </a:p>
          <a:p>
            <a:pPr>
              <a:lnSpc>
                <a:spcPct val="80000"/>
              </a:lnSpc>
            </a:pPr>
            <a:r>
              <a:rPr lang="tr-TR" altLang="tr-TR" sz="2400" b="1" i="1"/>
              <a:t>B. Sağ Ventrikulus hipertrofisinin sebepleri;</a:t>
            </a:r>
            <a:endParaRPr lang="tr-TR" altLang="tr-TR" sz="2400"/>
          </a:p>
          <a:p>
            <a:pPr>
              <a:lnSpc>
                <a:spcPct val="80000"/>
              </a:lnSpc>
            </a:pPr>
            <a:r>
              <a:rPr lang="tr-TR" altLang="tr-TR" sz="2400"/>
              <a:t>Arteria pulmonalisin semilunar kapaklarında stenoz ve yetersizlik</a:t>
            </a:r>
          </a:p>
          <a:p>
            <a:pPr>
              <a:lnSpc>
                <a:spcPct val="80000"/>
              </a:lnSpc>
            </a:pPr>
            <a:r>
              <a:rPr lang="tr-TR" altLang="tr-TR" sz="2400"/>
              <a:t>Triküspital kapak yetersizliği ve stenozu</a:t>
            </a:r>
          </a:p>
          <a:p>
            <a:pPr>
              <a:lnSpc>
                <a:spcPct val="80000"/>
              </a:lnSpc>
            </a:pPr>
            <a:r>
              <a:rPr lang="tr-TR" altLang="tr-TR" sz="2400"/>
              <a:t>Akciğerde sırkulasyon bozukluğu </a:t>
            </a:r>
          </a:p>
          <a:p>
            <a:pPr>
              <a:lnSpc>
                <a:spcPct val="80000"/>
              </a:lnSpc>
            </a:pPr>
            <a:r>
              <a:rPr lang="tr-TR" altLang="tr-TR" sz="2400"/>
              <a:t>Sol ventrikulustaki hipertrofi (pulmoner hipertansiyon sonucu) sağ ventrikulusta da hipertrofiye yol açar.</a:t>
            </a:r>
          </a:p>
          <a:p>
            <a:pPr>
              <a:lnSpc>
                <a:spcPct val="80000"/>
              </a:lnSpc>
            </a:pPr>
            <a:r>
              <a:rPr lang="tr-TR" altLang="tr-TR" sz="2400"/>
              <a:t>Her iki taraflı hipertrofiye diffuz myokard hastalıkları ve kalbin her iki tarafında gelişen kapak hastalıklarında rastlanır.</a:t>
            </a:r>
          </a:p>
        </p:txBody>
      </p:sp>
      <p:sp>
        <p:nvSpPr>
          <p:cNvPr id="2" name="Veri Yer Tutucusu 1"/>
          <p:cNvSpPr>
            <a:spLocks noGrp="1"/>
          </p:cNvSpPr>
          <p:nvPr>
            <p:ph type="dt" sz="half" idx="10"/>
          </p:nvPr>
        </p:nvSpPr>
        <p:spPr/>
        <p:txBody>
          <a:bodyPr/>
          <a:lstStyle/>
          <a:p>
            <a:fld id="{9ED8B361-D20D-4EF3-8A7B-5634CCF92A13}"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18</a:t>
            </a:fld>
            <a:endParaRPr lang="tr-TR"/>
          </a:p>
        </p:txBody>
      </p:sp>
    </p:spTree>
    <p:extLst>
      <p:ext uri="{BB962C8B-B14F-4D97-AF65-F5344CB8AC3E}">
        <p14:creationId xmlns:p14="http://schemas.microsoft.com/office/powerpoint/2010/main" val="401496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31950" y="1"/>
            <a:ext cx="9036050" cy="6126163"/>
          </a:xfrm>
        </p:spPr>
        <p:txBody>
          <a:bodyPr>
            <a:normAutofit lnSpcReduction="10000"/>
          </a:bodyPr>
          <a:lstStyle/>
          <a:p>
            <a:pPr marL="609600" indent="-609600">
              <a:lnSpc>
                <a:spcPct val="80000"/>
              </a:lnSpc>
            </a:pPr>
            <a:r>
              <a:rPr lang="tr-TR" altLang="tr-TR" sz="2400" b="1"/>
              <a:t>Hipertrofide makroskobik görünümü;</a:t>
            </a:r>
            <a:r>
              <a:rPr lang="tr-TR" altLang="tr-TR" sz="2400"/>
              <a:t> </a:t>
            </a:r>
          </a:p>
          <a:p>
            <a:pPr marL="609600" indent="-609600">
              <a:lnSpc>
                <a:spcPct val="80000"/>
              </a:lnSpc>
              <a:buFontTx/>
              <a:buAutoNum type="arabicPeriod"/>
            </a:pPr>
            <a:r>
              <a:rPr lang="tr-TR" altLang="tr-TR" sz="2400"/>
              <a:t>hipertrofinin hangi sebeple geliştiğine ve</a:t>
            </a:r>
          </a:p>
          <a:p>
            <a:pPr marL="609600" indent="-609600">
              <a:lnSpc>
                <a:spcPct val="80000"/>
              </a:lnSpc>
              <a:buFontTx/>
              <a:buAutoNum type="arabicPeriod"/>
            </a:pPr>
            <a:r>
              <a:rPr lang="tr-TR" altLang="tr-TR" sz="2400"/>
              <a:t>hangi ventrikulusta geliştiğine göre değişir.</a:t>
            </a:r>
          </a:p>
          <a:p>
            <a:pPr marL="609600" indent="-609600">
              <a:lnSpc>
                <a:spcPct val="80000"/>
              </a:lnSpc>
              <a:buNone/>
            </a:pPr>
            <a:r>
              <a:rPr lang="tr-TR" altLang="tr-TR" sz="2400"/>
              <a:t>----Sağ kalp hipertrofisinde kalbin tabanı daha geniş</a:t>
            </a:r>
          </a:p>
          <a:p>
            <a:pPr marL="609600" indent="-609600">
              <a:lnSpc>
                <a:spcPct val="80000"/>
              </a:lnSpc>
              <a:buNone/>
            </a:pPr>
            <a:r>
              <a:rPr lang="tr-TR" altLang="tr-TR" sz="2400"/>
              <a:t>----Sol kalp hipertrofisinde ise kalbin uzunluğunda artış </a:t>
            </a:r>
          </a:p>
          <a:p>
            <a:pPr marL="609600" indent="-609600">
              <a:lnSpc>
                <a:spcPct val="80000"/>
              </a:lnSpc>
              <a:buNone/>
            </a:pPr>
            <a:r>
              <a:rPr lang="tr-TR" altLang="tr-TR" sz="2400"/>
              <a:t>----İki taraflı hipertrofilerde ise kalp belirgin olarak yuvarlaklaşır.</a:t>
            </a:r>
          </a:p>
          <a:p>
            <a:pPr marL="609600" indent="-609600">
              <a:lnSpc>
                <a:spcPct val="80000"/>
              </a:lnSpc>
            </a:pPr>
            <a:endParaRPr lang="tr-TR" altLang="tr-TR" sz="2400"/>
          </a:p>
          <a:p>
            <a:pPr marL="609600" indent="-609600">
              <a:lnSpc>
                <a:spcPct val="80000"/>
              </a:lnSpc>
              <a:buNone/>
            </a:pPr>
            <a:r>
              <a:rPr lang="tr-TR" altLang="tr-TR" sz="2400" b="1"/>
              <a:t>Konsantrik hipertrofinin makroskobisi</a:t>
            </a:r>
            <a:r>
              <a:rPr lang="tr-TR" altLang="tr-TR" sz="2400"/>
              <a:t>: </a:t>
            </a:r>
          </a:p>
          <a:p>
            <a:pPr marL="609600" indent="-609600">
              <a:lnSpc>
                <a:spcPct val="80000"/>
              </a:lnSpc>
            </a:pPr>
            <a:r>
              <a:rPr lang="tr-TR" altLang="tr-TR" sz="2400"/>
              <a:t>Ventrikulusların duvarı, </a:t>
            </a:r>
          </a:p>
          <a:p>
            <a:pPr marL="609600" indent="-609600">
              <a:lnSpc>
                <a:spcPct val="80000"/>
              </a:lnSpc>
            </a:pPr>
            <a:r>
              <a:rPr lang="tr-TR" altLang="tr-TR" sz="2400"/>
              <a:t>Papiller kaslar ve </a:t>
            </a:r>
          </a:p>
          <a:p>
            <a:pPr marL="609600" indent="-609600">
              <a:lnSpc>
                <a:spcPct val="80000"/>
              </a:lnSpc>
            </a:pPr>
            <a:r>
              <a:rPr lang="tr-TR" altLang="tr-TR" sz="2400"/>
              <a:t>Trabeküla</a:t>
            </a:r>
          </a:p>
          <a:p>
            <a:pPr marL="609600" indent="-609600">
              <a:lnSpc>
                <a:spcPct val="80000"/>
              </a:lnSpc>
              <a:buFontTx/>
              <a:buAutoNum type="arabicPeriod"/>
            </a:pPr>
            <a:r>
              <a:rPr lang="tr-TR" altLang="tr-TR" sz="2400"/>
              <a:t>Ölüm sertliği devresindeki bir kalp hipertrofi ile karıştırılır.</a:t>
            </a:r>
          </a:p>
          <a:p>
            <a:pPr marL="609600" indent="-609600">
              <a:lnSpc>
                <a:spcPct val="80000"/>
              </a:lnSpc>
              <a:buFontTx/>
              <a:buAutoNum type="arabicPeriod"/>
            </a:pPr>
            <a:r>
              <a:rPr lang="tr-TR" altLang="tr-TR" sz="2400"/>
              <a:t>Fötüs ve yeni doğanlarda sağ ve sol ventrikül duvarları hemen hemen aynı kalınlıktadır (fötal dolaşım özelliği)</a:t>
            </a:r>
          </a:p>
          <a:p>
            <a:pPr marL="609600" indent="-609600">
              <a:lnSpc>
                <a:spcPct val="80000"/>
              </a:lnSpc>
              <a:buFontTx/>
              <a:buAutoNum type="arabicPeriod"/>
            </a:pPr>
            <a:r>
              <a:rPr lang="tr-TR" altLang="tr-TR" sz="2400"/>
              <a:t>Yüksek rakımlı (O2`den fakir bir ortamda) bölgelerde yaşayan hayvanların sağ ventrikül duvarı normalden daha kuvvetli ve kalındır.</a:t>
            </a:r>
          </a:p>
        </p:txBody>
      </p:sp>
      <p:sp>
        <p:nvSpPr>
          <p:cNvPr id="16388" name="AutoShape 4"/>
          <p:cNvSpPr>
            <a:spLocks/>
          </p:cNvSpPr>
          <p:nvPr/>
        </p:nvSpPr>
        <p:spPr bwMode="auto">
          <a:xfrm>
            <a:off x="5448301" y="2997200"/>
            <a:ext cx="142875" cy="863600"/>
          </a:xfrm>
          <a:prstGeom prst="rightBrace">
            <a:avLst>
              <a:gd name="adj1" fmla="val 5037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89" name="Text Box 5"/>
          <p:cNvSpPr txBox="1">
            <a:spLocks noChangeArrowheads="1"/>
          </p:cNvSpPr>
          <p:nvPr/>
        </p:nvSpPr>
        <p:spPr bwMode="auto">
          <a:xfrm>
            <a:off x="5735638" y="3284539"/>
            <a:ext cx="2087562"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t>kalınlaşma</a:t>
            </a:r>
          </a:p>
        </p:txBody>
      </p:sp>
      <p:sp>
        <p:nvSpPr>
          <p:cNvPr id="2" name="Veri Yer Tutucusu 1"/>
          <p:cNvSpPr>
            <a:spLocks noGrp="1"/>
          </p:cNvSpPr>
          <p:nvPr>
            <p:ph type="dt" sz="half" idx="10"/>
          </p:nvPr>
        </p:nvSpPr>
        <p:spPr/>
        <p:txBody>
          <a:bodyPr/>
          <a:lstStyle/>
          <a:p>
            <a:fld id="{1C751AEE-2ED4-40CE-A9EC-25F8DFC5967E}"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19</a:t>
            </a:fld>
            <a:endParaRPr lang="tr-TR"/>
          </a:p>
        </p:txBody>
      </p:sp>
    </p:spTree>
    <p:extLst>
      <p:ext uri="{BB962C8B-B14F-4D97-AF65-F5344CB8AC3E}">
        <p14:creationId xmlns:p14="http://schemas.microsoft.com/office/powerpoint/2010/main" val="31923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42361" y="418640"/>
            <a:ext cx="8505023" cy="5388435"/>
          </a:xfrm>
        </p:spPr>
        <p:txBody>
          <a:bodyPr>
            <a:noAutofit/>
          </a:bodyPr>
          <a:lstStyle/>
          <a:p>
            <a:pPr marL="609600" indent="-609600">
              <a:lnSpc>
                <a:spcPct val="80000"/>
              </a:lnSpc>
            </a:pPr>
            <a:r>
              <a:rPr lang="tr-TR" altLang="tr-TR" sz="1200" b="1" dirty="0">
                <a:solidFill>
                  <a:srgbClr val="C00000"/>
                </a:solidFill>
              </a:rPr>
              <a:t>KARDİYOVASKÜLER SİSTEM PATOLOJİSİ</a:t>
            </a:r>
          </a:p>
          <a:p>
            <a:pPr marL="609600" indent="-609600">
              <a:lnSpc>
                <a:spcPct val="80000"/>
              </a:lnSpc>
            </a:pPr>
            <a:r>
              <a:rPr lang="tr-TR" altLang="tr-TR" sz="1200" b="1" dirty="0">
                <a:solidFill>
                  <a:srgbClr val="C00000"/>
                </a:solidFill>
              </a:rPr>
              <a:t>Kalp</a:t>
            </a:r>
            <a:r>
              <a:rPr lang="tr-TR" altLang="tr-TR" sz="1200" dirty="0">
                <a:solidFill>
                  <a:srgbClr val="C00000"/>
                </a:solidFill>
              </a:rPr>
              <a:t> </a:t>
            </a:r>
            <a:endParaRPr lang="tr-TR" altLang="tr-TR" sz="1200" i="1" dirty="0">
              <a:solidFill>
                <a:srgbClr val="C00000"/>
              </a:solidFill>
            </a:endParaRPr>
          </a:p>
          <a:p>
            <a:pPr marL="609600" indent="-609600">
              <a:lnSpc>
                <a:spcPct val="80000"/>
              </a:lnSpc>
              <a:buFontTx/>
              <a:buAutoNum type="arabicPeriod"/>
            </a:pPr>
            <a:r>
              <a:rPr lang="tr-TR" altLang="tr-TR" sz="1200" b="1" i="1" dirty="0" err="1">
                <a:solidFill>
                  <a:srgbClr val="C00000"/>
                </a:solidFill>
              </a:rPr>
              <a:t>Perikardiyum</a:t>
            </a:r>
            <a:r>
              <a:rPr lang="tr-TR" altLang="tr-TR" sz="1200" i="1" dirty="0">
                <a:solidFill>
                  <a:srgbClr val="C00000"/>
                </a:solidFill>
              </a:rPr>
              <a:t>: </a:t>
            </a:r>
          </a:p>
          <a:p>
            <a:pPr marL="609600" indent="-609600">
              <a:lnSpc>
                <a:spcPct val="80000"/>
              </a:lnSpc>
              <a:buFontTx/>
              <a:buChar char="•"/>
            </a:pPr>
            <a:r>
              <a:rPr lang="tr-TR" altLang="tr-TR" sz="1200" i="1" dirty="0" err="1">
                <a:solidFill>
                  <a:srgbClr val="C00000"/>
                </a:solidFill>
              </a:rPr>
              <a:t>Paryetal</a:t>
            </a:r>
            <a:r>
              <a:rPr lang="tr-TR" altLang="tr-TR" sz="1200" i="1" dirty="0">
                <a:solidFill>
                  <a:srgbClr val="C00000"/>
                </a:solidFill>
              </a:rPr>
              <a:t> (perikart):</a:t>
            </a:r>
          </a:p>
          <a:p>
            <a:pPr marL="609600" indent="-609600">
              <a:lnSpc>
                <a:spcPct val="80000"/>
              </a:lnSpc>
              <a:buFontTx/>
              <a:buChar char="•"/>
            </a:pPr>
            <a:r>
              <a:rPr lang="tr-TR" altLang="tr-TR" sz="1200" i="1" dirty="0" err="1">
                <a:solidFill>
                  <a:srgbClr val="C00000"/>
                </a:solidFill>
              </a:rPr>
              <a:t>Viseral</a:t>
            </a:r>
            <a:r>
              <a:rPr lang="tr-TR" altLang="tr-TR" sz="1200" i="1" dirty="0">
                <a:solidFill>
                  <a:srgbClr val="C00000"/>
                </a:solidFill>
              </a:rPr>
              <a:t> (</a:t>
            </a:r>
            <a:r>
              <a:rPr lang="tr-TR" altLang="tr-TR" sz="1200" i="1" dirty="0" err="1">
                <a:solidFill>
                  <a:srgbClr val="C00000"/>
                </a:solidFill>
              </a:rPr>
              <a:t>epikart</a:t>
            </a:r>
            <a:r>
              <a:rPr lang="tr-TR" altLang="tr-TR" sz="1200" i="1" dirty="0">
                <a:solidFill>
                  <a:srgbClr val="C00000"/>
                </a:solidFill>
              </a:rPr>
              <a:t>), </a:t>
            </a:r>
            <a:endParaRPr lang="tr-TR" altLang="tr-TR" sz="1200" dirty="0">
              <a:solidFill>
                <a:srgbClr val="C00000"/>
              </a:solidFill>
            </a:endParaRPr>
          </a:p>
          <a:p>
            <a:pPr marL="609600" indent="-609600">
              <a:lnSpc>
                <a:spcPct val="80000"/>
              </a:lnSpc>
            </a:pPr>
            <a:endParaRPr lang="tr-TR" altLang="tr-TR" sz="1200" dirty="0">
              <a:solidFill>
                <a:srgbClr val="C00000"/>
              </a:solidFill>
            </a:endParaRPr>
          </a:p>
          <a:p>
            <a:pPr marL="609600" indent="-609600">
              <a:lnSpc>
                <a:spcPct val="80000"/>
              </a:lnSpc>
            </a:pPr>
            <a:r>
              <a:rPr lang="tr-TR" altLang="tr-TR" sz="1200" dirty="0">
                <a:solidFill>
                  <a:srgbClr val="C00000"/>
                </a:solidFill>
              </a:rPr>
              <a:t>Lenf akımı: </a:t>
            </a:r>
            <a:r>
              <a:rPr lang="tr-TR" altLang="tr-TR" sz="1200" dirty="0" err="1">
                <a:solidFill>
                  <a:srgbClr val="C00000"/>
                </a:solidFill>
              </a:rPr>
              <a:t>Bronşiyal</a:t>
            </a:r>
            <a:r>
              <a:rPr lang="tr-TR" altLang="tr-TR" sz="1200" dirty="0">
                <a:solidFill>
                  <a:srgbClr val="C00000"/>
                </a:solidFill>
              </a:rPr>
              <a:t> ve </a:t>
            </a:r>
            <a:r>
              <a:rPr lang="tr-TR" altLang="tr-TR" sz="1200" dirty="0" err="1">
                <a:solidFill>
                  <a:srgbClr val="C00000"/>
                </a:solidFill>
              </a:rPr>
              <a:t>mediastinal</a:t>
            </a:r>
            <a:r>
              <a:rPr lang="tr-TR" altLang="tr-TR" sz="1200" dirty="0">
                <a:solidFill>
                  <a:srgbClr val="C00000"/>
                </a:solidFill>
              </a:rPr>
              <a:t> lenf düğ.</a:t>
            </a:r>
          </a:p>
          <a:p>
            <a:pPr marL="609600" indent="-609600">
              <a:lnSpc>
                <a:spcPct val="80000"/>
              </a:lnSpc>
            </a:pPr>
            <a:endParaRPr lang="tr-TR" altLang="tr-TR" sz="1200" b="1" i="1" dirty="0">
              <a:solidFill>
                <a:srgbClr val="C00000"/>
              </a:solidFill>
            </a:endParaRPr>
          </a:p>
          <a:p>
            <a:pPr marL="609600" indent="-609600">
              <a:lnSpc>
                <a:spcPct val="80000"/>
              </a:lnSpc>
            </a:pPr>
            <a:r>
              <a:rPr lang="tr-TR" altLang="tr-TR" sz="1200" b="1" i="1" dirty="0">
                <a:solidFill>
                  <a:srgbClr val="C00000"/>
                </a:solidFill>
              </a:rPr>
              <a:t>2. </a:t>
            </a:r>
            <a:r>
              <a:rPr lang="tr-TR" altLang="tr-TR" sz="1200" b="1" i="1" dirty="0" err="1">
                <a:solidFill>
                  <a:srgbClr val="C00000"/>
                </a:solidFill>
              </a:rPr>
              <a:t>Endokardiyum</a:t>
            </a:r>
            <a:r>
              <a:rPr lang="tr-TR" altLang="tr-TR" sz="1200" b="1" i="1" dirty="0">
                <a:solidFill>
                  <a:srgbClr val="C00000"/>
                </a:solidFill>
              </a:rPr>
              <a:t>:</a:t>
            </a:r>
            <a:r>
              <a:rPr lang="tr-TR" altLang="tr-TR" sz="1200" dirty="0">
                <a:solidFill>
                  <a:srgbClr val="C00000"/>
                </a:solidFill>
              </a:rPr>
              <a:t> </a:t>
            </a:r>
            <a:r>
              <a:rPr lang="tr-TR" altLang="tr-TR" sz="1200" dirty="0" err="1">
                <a:solidFill>
                  <a:srgbClr val="C00000"/>
                </a:solidFill>
              </a:rPr>
              <a:t>endotel</a:t>
            </a:r>
            <a:r>
              <a:rPr lang="tr-TR" altLang="tr-TR" sz="1200" dirty="0">
                <a:solidFill>
                  <a:srgbClr val="C00000"/>
                </a:solidFill>
              </a:rPr>
              <a:t> ve </a:t>
            </a:r>
            <a:r>
              <a:rPr lang="tr-TR" altLang="tr-TR" sz="1200" dirty="0" err="1">
                <a:solidFill>
                  <a:srgbClr val="C00000"/>
                </a:solidFill>
              </a:rPr>
              <a:t>subendotelial</a:t>
            </a:r>
            <a:r>
              <a:rPr lang="tr-TR" altLang="tr-TR" sz="1200" dirty="0">
                <a:solidFill>
                  <a:srgbClr val="C00000"/>
                </a:solidFill>
              </a:rPr>
              <a:t> (elastiki ve </a:t>
            </a:r>
            <a:r>
              <a:rPr lang="tr-TR" altLang="tr-TR" sz="1200" dirty="0" err="1">
                <a:solidFill>
                  <a:srgbClr val="C00000"/>
                </a:solidFill>
              </a:rPr>
              <a:t>kollajen</a:t>
            </a:r>
            <a:r>
              <a:rPr lang="tr-TR" altLang="tr-TR" sz="1200" dirty="0">
                <a:solidFill>
                  <a:srgbClr val="C00000"/>
                </a:solidFill>
              </a:rPr>
              <a:t> ipliklerden oluşur) hücreler</a:t>
            </a:r>
          </a:p>
          <a:p>
            <a:pPr marL="609600" indent="-609600">
              <a:lnSpc>
                <a:spcPct val="80000"/>
              </a:lnSpc>
            </a:pPr>
            <a:r>
              <a:rPr lang="tr-TR" altLang="tr-TR" sz="1200" dirty="0">
                <a:solidFill>
                  <a:srgbClr val="C00000"/>
                </a:solidFill>
              </a:rPr>
              <a:t>Kalp kapakları: </a:t>
            </a:r>
            <a:r>
              <a:rPr lang="tr-TR" altLang="tr-TR" sz="1200" dirty="0" err="1">
                <a:solidFill>
                  <a:srgbClr val="C00000"/>
                </a:solidFill>
              </a:rPr>
              <a:t>fibröz</a:t>
            </a:r>
            <a:r>
              <a:rPr lang="tr-TR" altLang="tr-TR" sz="1200" dirty="0">
                <a:solidFill>
                  <a:srgbClr val="C00000"/>
                </a:solidFill>
              </a:rPr>
              <a:t> iskelet, bağdokusu, </a:t>
            </a:r>
            <a:r>
              <a:rPr lang="tr-TR" altLang="tr-TR" sz="1200" dirty="0" err="1">
                <a:solidFill>
                  <a:srgbClr val="C00000"/>
                </a:solidFill>
              </a:rPr>
              <a:t>endotel</a:t>
            </a:r>
            <a:r>
              <a:rPr lang="tr-TR" altLang="tr-TR" sz="1200" dirty="0">
                <a:solidFill>
                  <a:srgbClr val="C00000"/>
                </a:solidFill>
              </a:rPr>
              <a:t> hücreleri, damar bulunmaz. </a:t>
            </a:r>
          </a:p>
          <a:p>
            <a:pPr marL="609600" indent="-609600">
              <a:lnSpc>
                <a:spcPct val="80000"/>
              </a:lnSpc>
            </a:pPr>
            <a:endParaRPr lang="tr-TR" altLang="tr-TR" sz="1200" b="1" i="1" dirty="0">
              <a:solidFill>
                <a:srgbClr val="C00000"/>
              </a:solidFill>
            </a:endParaRPr>
          </a:p>
          <a:p>
            <a:pPr marL="609600" indent="-609600">
              <a:lnSpc>
                <a:spcPct val="80000"/>
              </a:lnSpc>
            </a:pPr>
            <a:r>
              <a:rPr lang="tr-TR" altLang="tr-TR" sz="1200" b="1" i="1" dirty="0">
                <a:solidFill>
                  <a:srgbClr val="C00000"/>
                </a:solidFill>
              </a:rPr>
              <a:t>4. </a:t>
            </a:r>
            <a:r>
              <a:rPr lang="tr-TR" altLang="tr-TR" sz="1200" b="1" i="1" dirty="0" err="1">
                <a:solidFill>
                  <a:srgbClr val="C00000"/>
                </a:solidFill>
              </a:rPr>
              <a:t>Myokardiyum</a:t>
            </a:r>
            <a:r>
              <a:rPr lang="tr-TR" altLang="tr-TR" sz="1200" dirty="0">
                <a:solidFill>
                  <a:srgbClr val="C00000"/>
                </a:solidFill>
              </a:rPr>
              <a:t>: </a:t>
            </a:r>
          </a:p>
          <a:p>
            <a:pPr marL="609600" indent="-609600">
              <a:lnSpc>
                <a:spcPct val="80000"/>
              </a:lnSpc>
            </a:pPr>
            <a:r>
              <a:rPr lang="tr-TR" altLang="tr-TR" sz="1200" dirty="0" err="1">
                <a:solidFill>
                  <a:srgbClr val="C00000"/>
                </a:solidFill>
              </a:rPr>
              <a:t>atriyal</a:t>
            </a:r>
            <a:r>
              <a:rPr lang="tr-TR" altLang="tr-TR" sz="1200" dirty="0">
                <a:solidFill>
                  <a:srgbClr val="C00000"/>
                </a:solidFill>
              </a:rPr>
              <a:t> ve </a:t>
            </a:r>
          </a:p>
          <a:p>
            <a:pPr marL="609600" indent="-609600">
              <a:lnSpc>
                <a:spcPct val="80000"/>
              </a:lnSpc>
            </a:pPr>
            <a:r>
              <a:rPr lang="tr-TR" altLang="tr-TR" sz="1200" dirty="0" err="1">
                <a:solidFill>
                  <a:srgbClr val="C00000"/>
                </a:solidFill>
              </a:rPr>
              <a:t>ventrikuler</a:t>
            </a:r>
            <a:r>
              <a:rPr lang="tr-TR" altLang="tr-TR" sz="1200" dirty="0">
                <a:solidFill>
                  <a:srgbClr val="C00000"/>
                </a:solidFill>
              </a:rPr>
              <a:t> kas:</a:t>
            </a:r>
          </a:p>
          <a:p>
            <a:pPr marL="609600" indent="-609600">
              <a:lnSpc>
                <a:spcPct val="80000"/>
              </a:lnSpc>
            </a:pPr>
            <a:endParaRPr lang="tr-TR" altLang="tr-TR" sz="1200" dirty="0">
              <a:solidFill>
                <a:srgbClr val="C00000"/>
              </a:solidFill>
            </a:endParaRPr>
          </a:p>
          <a:p>
            <a:pPr marL="609600" indent="-609600">
              <a:lnSpc>
                <a:spcPct val="80000"/>
              </a:lnSpc>
            </a:pPr>
            <a:endParaRPr lang="tr-TR" altLang="tr-TR" sz="1200" dirty="0">
              <a:solidFill>
                <a:srgbClr val="C00000"/>
              </a:solidFill>
            </a:endParaRPr>
          </a:p>
          <a:p>
            <a:pPr marL="609600" indent="-609600">
              <a:lnSpc>
                <a:spcPct val="80000"/>
              </a:lnSpc>
            </a:pPr>
            <a:endParaRPr lang="tr-TR" altLang="tr-TR" sz="1200" dirty="0">
              <a:solidFill>
                <a:srgbClr val="C00000"/>
              </a:solidFill>
            </a:endParaRPr>
          </a:p>
          <a:p>
            <a:pPr marL="609600" indent="-609600">
              <a:lnSpc>
                <a:spcPct val="80000"/>
              </a:lnSpc>
            </a:pPr>
            <a:r>
              <a:rPr lang="tr-TR" altLang="tr-TR" sz="1200" dirty="0">
                <a:solidFill>
                  <a:srgbClr val="C00000"/>
                </a:solidFill>
              </a:rPr>
              <a:t>Kalp kasındaki </a:t>
            </a:r>
          </a:p>
          <a:p>
            <a:pPr marL="609600" indent="-609600">
              <a:lnSpc>
                <a:spcPct val="80000"/>
              </a:lnSpc>
            </a:pPr>
            <a:r>
              <a:rPr lang="tr-TR" altLang="tr-TR" sz="1200" dirty="0">
                <a:solidFill>
                  <a:srgbClr val="C00000"/>
                </a:solidFill>
              </a:rPr>
              <a:t>zedelenmeler </a:t>
            </a:r>
          </a:p>
          <a:p>
            <a:pPr marL="609600" indent="-609600">
              <a:lnSpc>
                <a:spcPct val="80000"/>
              </a:lnSpc>
            </a:pPr>
            <a:endParaRPr lang="tr-TR" altLang="tr-TR" sz="1200" dirty="0">
              <a:solidFill>
                <a:srgbClr val="C00000"/>
              </a:solidFill>
            </a:endParaRPr>
          </a:p>
          <a:p>
            <a:pPr marL="609600" indent="-609600">
              <a:lnSpc>
                <a:spcPct val="80000"/>
              </a:lnSpc>
            </a:pPr>
            <a:endParaRPr lang="tr-TR" altLang="tr-TR" sz="1200" dirty="0">
              <a:solidFill>
                <a:srgbClr val="C00000"/>
              </a:solidFill>
            </a:endParaRPr>
          </a:p>
          <a:p>
            <a:pPr marL="609600" indent="-609600">
              <a:lnSpc>
                <a:spcPct val="80000"/>
              </a:lnSpc>
            </a:pPr>
            <a:endParaRPr lang="tr-TR" altLang="tr-TR" sz="1200" dirty="0">
              <a:solidFill>
                <a:srgbClr val="C00000"/>
              </a:solidFill>
            </a:endParaRPr>
          </a:p>
          <a:p>
            <a:pPr marL="609600" indent="-609600">
              <a:lnSpc>
                <a:spcPct val="80000"/>
              </a:lnSpc>
            </a:pPr>
            <a:r>
              <a:rPr lang="tr-TR" altLang="tr-TR" sz="1200" dirty="0">
                <a:solidFill>
                  <a:srgbClr val="C00000"/>
                </a:solidFill>
              </a:rPr>
              <a:t>Kalp kasının kan ihtiyacı: </a:t>
            </a:r>
            <a:r>
              <a:rPr lang="tr-TR" altLang="tr-TR" sz="1200" i="1" dirty="0">
                <a:solidFill>
                  <a:srgbClr val="C00000"/>
                </a:solidFill>
              </a:rPr>
              <a:t>A. </a:t>
            </a:r>
            <a:r>
              <a:rPr lang="tr-TR" altLang="tr-TR" sz="1200" i="1" dirty="0" err="1">
                <a:solidFill>
                  <a:srgbClr val="C00000"/>
                </a:solidFill>
              </a:rPr>
              <a:t>coronaria</a:t>
            </a:r>
            <a:endParaRPr lang="tr-TR" altLang="tr-TR" sz="1200" dirty="0">
              <a:solidFill>
                <a:srgbClr val="C00000"/>
              </a:solidFill>
            </a:endParaRPr>
          </a:p>
        </p:txBody>
      </p:sp>
      <p:sp>
        <p:nvSpPr>
          <p:cNvPr id="2055" name="Text Box 7"/>
          <p:cNvSpPr txBox="1">
            <a:spLocks noChangeArrowheads="1"/>
          </p:cNvSpPr>
          <p:nvPr/>
        </p:nvSpPr>
        <p:spPr bwMode="auto">
          <a:xfrm>
            <a:off x="3863975" y="3500439"/>
            <a:ext cx="2374900" cy="835025"/>
          </a:xfrm>
          <a:prstGeom prst="rect">
            <a:avLst/>
          </a:prstGeom>
          <a:noFill/>
          <a:ln w="127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dirty="0" err="1">
                <a:solidFill>
                  <a:srgbClr val="C00000"/>
                </a:solidFill>
              </a:rPr>
              <a:t>myositler</a:t>
            </a:r>
            <a:r>
              <a:rPr lang="tr-TR" altLang="tr-TR" sz="2400" dirty="0">
                <a:solidFill>
                  <a:srgbClr val="C00000"/>
                </a:solidFill>
              </a:rPr>
              <a:t> ve iletim sistemi</a:t>
            </a:r>
          </a:p>
        </p:txBody>
      </p:sp>
      <p:sp>
        <p:nvSpPr>
          <p:cNvPr id="2056" name="AutoShape 8"/>
          <p:cNvSpPr>
            <a:spLocks/>
          </p:cNvSpPr>
          <p:nvPr/>
        </p:nvSpPr>
        <p:spPr bwMode="auto">
          <a:xfrm>
            <a:off x="3503613" y="3573464"/>
            <a:ext cx="360362" cy="720725"/>
          </a:xfrm>
          <a:prstGeom prst="rightBrace">
            <a:avLst>
              <a:gd name="adj1" fmla="val 16667"/>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7" name="AutoShape 9"/>
          <p:cNvSpPr>
            <a:spLocks/>
          </p:cNvSpPr>
          <p:nvPr/>
        </p:nvSpPr>
        <p:spPr bwMode="auto">
          <a:xfrm>
            <a:off x="4367213" y="620714"/>
            <a:ext cx="144462" cy="865187"/>
          </a:xfrm>
          <a:prstGeom prst="rightBrace">
            <a:avLst>
              <a:gd name="adj1" fmla="val 49909"/>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 name="Text Box 10"/>
          <p:cNvSpPr txBox="1">
            <a:spLocks noChangeArrowheads="1"/>
          </p:cNvSpPr>
          <p:nvPr/>
        </p:nvSpPr>
        <p:spPr bwMode="auto">
          <a:xfrm>
            <a:off x="4583114" y="620713"/>
            <a:ext cx="3455987" cy="8318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dirty="0">
                <a:solidFill>
                  <a:srgbClr val="C00000"/>
                </a:solidFill>
              </a:rPr>
              <a:t>örtücü </a:t>
            </a:r>
            <a:r>
              <a:rPr lang="tr-TR" altLang="tr-TR" sz="2400" dirty="0" err="1">
                <a:solidFill>
                  <a:srgbClr val="C00000"/>
                </a:solidFill>
              </a:rPr>
              <a:t>epitel</a:t>
            </a:r>
            <a:r>
              <a:rPr lang="tr-TR" altLang="tr-TR" sz="2400" dirty="0">
                <a:solidFill>
                  <a:srgbClr val="C00000"/>
                </a:solidFill>
              </a:rPr>
              <a:t> (</a:t>
            </a:r>
            <a:r>
              <a:rPr lang="tr-TR" altLang="tr-TR" sz="2400" dirty="0" err="1">
                <a:solidFill>
                  <a:srgbClr val="C00000"/>
                </a:solidFill>
              </a:rPr>
              <a:t>serozal</a:t>
            </a:r>
            <a:r>
              <a:rPr lang="tr-TR" altLang="tr-TR" sz="2400" dirty="0">
                <a:solidFill>
                  <a:srgbClr val="C00000"/>
                </a:solidFill>
              </a:rPr>
              <a:t>, </a:t>
            </a:r>
            <a:r>
              <a:rPr lang="tr-TR" altLang="tr-TR" sz="2400" dirty="0" err="1">
                <a:solidFill>
                  <a:srgbClr val="C00000"/>
                </a:solidFill>
              </a:rPr>
              <a:t>mezotel</a:t>
            </a:r>
            <a:r>
              <a:rPr lang="tr-TR" altLang="tr-TR" sz="2400" dirty="0">
                <a:solidFill>
                  <a:srgbClr val="C00000"/>
                </a:solidFill>
              </a:rPr>
              <a:t>)</a:t>
            </a:r>
          </a:p>
        </p:txBody>
      </p:sp>
      <p:sp>
        <p:nvSpPr>
          <p:cNvPr id="2059" name="Text Box 11"/>
          <p:cNvSpPr txBox="1">
            <a:spLocks noChangeArrowheads="1"/>
          </p:cNvSpPr>
          <p:nvPr/>
        </p:nvSpPr>
        <p:spPr bwMode="auto">
          <a:xfrm>
            <a:off x="3648075" y="4724401"/>
            <a:ext cx="4103688" cy="1082675"/>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dirty="0" err="1">
                <a:solidFill>
                  <a:srgbClr val="C00000"/>
                </a:solidFill>
              </a:rPr>
              <a:t>impuls</a:t>
            </a:r>
            <a:r>
              <a:rPr lang="tr-TR" altLang="tr-TR" dirty="0">
                <a:solidFill>
                  <a:srgbClr val="C00000"/>
                </a:solidFill>
              </a:rPr>
              <a:t> oluşumu ve iletiminde ritim düzensizlikler (</a:t>
            </a:r>
            <a:r>
              <a:rPr lang="tr-TR" altLang="tr-TR" dirty="0" err="1">
                <a:solidFill>
                  <a:srgbClr val="C00000"/>
                </a:solidFill>
              </a:rPr>
              <a:t>disritmiler</a:t>
            </a:r>
            <a:r>
              <a:rPr lang="tr-TR" altLang="tr-TR" dirty="0">
                <a:solidFill>
                  <a:srgbClr val="C00000"/>
                </a:solidFill>
              </a:rPr>
              <a:t>)</a:t>
            </a:r>
          </a:p>
          <a:p>
            <a:pPr>
              <a:spcBef>
                <a:spcPct val="50000"/>
              </a:spcBef>
            </a:pPr>
            <a:r>
              <a:rPr lang="tr-TR" altLang="tr-TR" dirty="0">
                <a:solidFill>
                  <a:srgbClr val="C00000"/>
                </a:solidFill>
              </a:rPr>
              <a:t>Kalbin kasılma gücünde azalma</a:t>
            </a:r>
          </a:p>
        </p:txBody>
      </p:sp>
      <p:sp>
        <p:nvSpPr>
          <p:cNvPr id="2060" name="AutoShape 12"/>
          <p:cNvSpPr>
            <a:spLocks/>
          </p:cNvSpPr>
          <p:nvPr/>
        </p:nvSpPr>
        <p:spPr bwMode="auto">
          <a:xfrm>
            <a:off x="3432176" y="4868864"/>
            <a:ext cx="142875" cy="720725"/>
          </a:xfrm>
          <a:prstGeom prst="rightBrace">
            <a:avLst>
              <a:gd name="adj1" fmla="val 42037"/>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3202891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0" y="0"/>
            <a:ext cx="9144000" cy="6858000"/>
          </a:xfrm>
        </p:spPr>
        <p:txBody>
          <a:bodyPr/>
          <a:lstStyle/>
          <a:p>
            <a:pPr>
              <a:lnSpc>
                <a:spcPct val="90000"/>
              </a:lnSpc>
            </a:pPr>
            <a:r>
              <a:rPr lang="tr-TR" altLang="tr-TR" sz="2400" b="1"/>
              <a:t>Dolaşım Bozukluğu Sendromları</a:t>
            </a:r>
          </a:p>
          <a:p>
            <a:pPr>
              <a:lnSpc>
                <a:spcPct val="90000"/>
              </a:lnSpc>
            </a:pPr>
            <a:r>
              <a:rPr lang="tr-TR" altLang="tr-TR" sz="2400" b="1"/>
              <a:t>1. Kardiyal senkop: </a:t>
            </a:r>
            <a:r>
              <a:rPr lang="tr-TR" altLang="tr-TR" sz="2400"/>
              <a:t>Beyne giden kanın aniden azalması sonucu sinir sistemi fonksiyon bozuklukları görülür. Kalp rezervi tükendiğinde ve kalbin, aniden gelişen perifer ihtiyaçlara karşılık vermek için yeterli debi oluşturamadığı durumlarda görülür.</a:t>
            </a:r>
            <a:endParaRPr lang="tr-TR" altLang="tr-TR" sz="2400" b="1"/>
          </a:p>
          <a:p>
            <a:pPr>
              <a:lnSpc>
                <a:spcPct val="90000"/>
              </a:lnSpc>
            </a:pPr>
            <a:r>
              <a:rPr lang="tr-TR" altLang="tr-TR" sz="2400" b="1"/>
              <a:t>2. Perifer dolaşım yetersizliği: </a:t>
            </a:r>
            <a:r>
              <a:rPr lang="tr-TR" altLang="tr-TR" sz="2400"/>
              <a:t>Venöz kanın yeterince kalbe dönemediği ve dolayısıyla da kalp debisinin azaldığı durumlarda oluşur. Sebepleri akut kanama ve şoktur.</a:t>
            </a:r>
            <a:endParaRPr lang="tr-TR" altLang="tr-TR" sz="2400" b="1"/>
          </a:p>
          <a:p>
            <a:pPr>
              <a:lnSpc>
                <a:spcPct val="90000"/>
              </a:lnSpc>
            </a:pPr>
            <a:r>
              <a:rPr lang="tr-TR" altLang="tr-TR" sz="2400" b="1"/>
              <a:t>3. Konjestif kalp yetersizliği: </a:t>
            </a:r>
          </a:p>
          <a:p>
            <a:pPr>
              <a:lnSpc>
                <a:spcPct val="90000"/>
              </a:lnSpc>
            </a:pPr>
            <a:r>
              <a:rPr lang="tr-TR" altLang="tr-TR" sz="2400"/>
              <a:t>Geviş getirenlerde ve atlarda subkutan ödem, </a:t>
            </a:r>
          </a:p>
          <a:p>
            <a:pPr>
              <a:lnSpc>
                <a:spcPct val="90000"/>
              </a:lnSpc>
            </a:pPr>
            <a:r>
              <a:rPr lang="tr-TR" altLang="tr-TR" sz="2400"/>
              <a:t>köpeklerde periton boşluğunda sıvı birikimi, </a:t>
            </a:r>
          </a:p>
          <a:p>
            <a:pPr>
              <a:lnSpc>
                <a:spcPct val="90000"/>
              </a:lnSpc>
            </a:pPr>
            <a:r>
              <a:rPr lang="tr-TR" altLang="tr-TR" sz="2400"/>
              <a:t>kedilerde hidrotoraks görülür. </a:t>
            </a:r>
          </a:p>
          <a:p>
            <a:pPr>
              <a:lnSpc>
                <a:spcPct val="90000"/>
              </a:lnSpc>
            </a:pPr>
            <a:r>
              <a:rPr lang="tr-TR" altLang="tr-TR" sz="2400"/>
              <a:t>Karaciğer, mide ve bağırsaklarda da konjesyon şekillenir. </a:t>
            </a:r>
          </a:p>
          <a:p>
            <a:pPr>
              <a:lnSpc>
                <a:spcPct val="90000"/>
              </a:lnSpc>
            </a:pPr>
            <a:r>
              <a:rPr lang="tr-TR" altLang="tr-TR" sz="2400"/>
              <a:t>Karaciğerdeki konjesyon hayvan ölmezse fibrozis ve nodülarite ile sonuçlanır, </a:t>
            </a:r>
          </a:p>
          <a:p>
            <a:pPr>
              <a:lnSpc>
                <a:spcPct val="90000"/>
              </a:lnSpc>
            </a:pPr>
            <a:r>
              <a:rPr lang="tr-TR" altLang="tr-TR" sz="2400"/>
              <a:t>Mide ve bağırsak konjesyonu ishale neden olur, fonksiyon bozukluğu oluşur.</a:t>
            </a:r>
          </a:p>
        </p:txBody>
      </p:sp>
      <p:sp>
        <p:nvSpPr>
          <p:cNvPr id="2" name="Veri Yer Tutucusu 1"/>
          <p:cNvSpPr>
            <a:spLocks noGrp="1"/>
          </p:cNvSpPr>
          <p:nvPr>
            <p:ph type="dt" sz="half" idx="10"/>
          </p:nvPr>
        </p:nvSpPr>
        <p:spPr/>
        <p:txBody>
          <a:bodyPr/>
          <a:lstStyle/>
          <a:p>
            <a:fld id="{5AAEB15B-0ED6-4545-BFDF-F6EBEC93E4DD}"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20</a:t>
            </a:fld>
            <a:endParaRPr lang="tr-TR"/>
          </a:p>
        </p:txBody>
      </p:sp>
    </p:spTree>
    <p:extLst>
      <p:ext uri="{BB962C8B-B14F-4D97-AF65-F5344CB8AC3E}">
        <p14:creationId xmlns:p14="http://schemas.microsoft.com/office/powerpoint/2010/main" val="1153139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524000" y="1"/>
            <a:ext cx="8686800" cy="6126163"/>
          </a:xfrm>
        </p:spPr>
        <p:txBody>
          <a:bodyPr/>
          <a:lstStyle/>
          <a:p>
            <a:pPr>
              <a:lnSpc>
                <a:spcPct val="80000"/>
              </a:lnSpc>
            </a:pPr>
            <a:r>
              <a:rPr lang="tr-TR" altLang="tr-TR" sz="2400" b="1"/>
              <a:t>Kalbin İncelenmesi</a:t>
            </a:r>
            <a:endParaRPr lang="tr-TR" altLang="tr-TR" sz="2400"/>
          </a:p>
          <a:p>
            <a:pPr>
              <a:lnSpc>
                <a:spcPct val="80000"/>
              </a:lnSpc>
            </a:pPr>
            <a:r>
              <a:rPr lang="tr-TR" altLang="tr-TR" sz="2400"/>
              <a:t>Kalpteki ventriküler dilatasyon ve ekzantrik hipertrofinin ayırımı</a:t>
            </a:r>
          </a:p>
          <a:p>
            <a:pPr>
              <a:lnSpc>
                <a:spcPct val="80000"/>
              </a:lnSpc>
            </a:pPr>
            <a:r>
              <a:rPr lang="tr-TR" altLang="tr-TR" sz="2400"/>
              <a:t>Normal kalbin ağırlığı vücut ağırlığının %0.5 ile 1`i arasında değişmektedir. </a:t>
            </a:r>
          </a:p>
          <a:p>
            <a:pPr>
              <a:lnSpc>
                <a:spcPct val="80000"/>
              </a:lnSpc>
            </a:pPr>
            <a:r>
              <a:rPr lang="tr-TR" altLang="tr-TR" sz="2400"/>
              <a:t>Yeni doğan hayvanlarda sağ ve sol ventrikül duvarları hemen hemen bir birine eşittir.</a:t>
            </a:r>
          </a:p>
          <a:p>
            <a:pPr>
              <a:lnSpc>
                <a:spcPct val="80000"/>
              </a:lnSpc>
            </a:pPr>
            <a:r>
              <a:rPr lang="tr-TR" altLang="tr-TR" sz="2400"/>
              <a:t>Rigor motris, kalpte iskelet kasından önce başlar ve sol kalpte daha belirgin olur.</a:t>
            </a:r>
          </a:p>
          <a:p>
            <a:pPr>
              <a:lnSpc>
                <a:spcPct val="80000"/>
              </a:lnSpc>
            </a:pPr>
            <a:r>
              <a:rPr lang="tr-TR" altLang="tr-TR" sz="2400"/>
              <a:t>Bu nedenle sağ ventrikülde bir miktar kan bulunması (pıhtılaşmış) normal, sol kalpte hiç bulunmaması gerekir, </a:t>
            </a:r>
          </a:p>
          <a:p>
            <a:pPr>
              <a:lnSpc>
                <a:spcPct val="80000"/>
              </a:lnSpc>
            </a:pPr>
            <a:r>
              <a:rPr lang="tr-TR" altLang="tr-TR" sz="2400"/>
              <a:t>Rigor motris şekillendiğinde, sol kalpte pıhtılaşmış kan bulunması rigor motrisin iyi şekillenmediğini, dolayısıyla kalp kasında bir dejenerasyon olduğunu gösterir</a:t>
            </a:r>
          </a:p>
          <a:p>
            <a:pPr>
              <a:lnSpc>
                <a:spcPct val="80000"/>
              </a:lnSpc>
            </a:pPr>
            <a:r>
              <a:rPr lang="tr-TR" altLang="tr-TR" sz="2400"/>
              <a:t>Ölümden saatlerce sonra sol kalpte pıhtılaşmamış kan çoğunlukla hipoksi sonucu ölümün şekillendiğini gösterir. Bu son durumda rigor motris çözüldüğünde pıhtılaşma özelliğini kaybetmiş kanın geri ventriküle dönmesi söz konusudur.</a:t>
            </a:r>
          </a:p>
        </p:txBody>
      </p:sp>
      <p:sp>
        <p:nvSpPr>
          <p:cNvPr id="2" name="Veri Yer Tutucusu 1"/>
          <p:cNvSpPr>
            <a:spLocks noGrp="1"/>
          </p:cNvSpPr>
          <p:nvPr>
            <p:ph type="dt" sz="half" idx="10"/>
          </p:nvPr>
        </p:nvSpPr>
        <p:spPr/>
        <p:txBody>
          <a:bodyPr/>
          <a:lstStyle/>
          <a:p>
            <a:fld id="{1CE2E16C-10F6-4211-A463-4102743BC6A6}"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21</a:t>
            </a:fld>
            <a:endParaRPr lang="tr-TR"/>
          </a:p>
        </p:txBody>
      </p:sp>
    </p:spTree>
    <p:extLst>
      <p:ext uri="{BB962C8B-B14F-4D97-AF65-F5344CB8AC3E}">
        <p14:creationId xmlns:p14="http://schemas.microsoft.com/office/powerpoint/2010/main" val="3537935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274638"/>
            <a:ext cx="8002588" cy="633412"/>
          </a:xfrm>
        </p:spPr>
        <p:txBody>
          <a:bodyPr/>
          <a:lstStyle/>
          <a:p>
            <a:r>
              <a:rPr lang="tr-TR" altLang="tr-TR" sz="2400" b="1"/>
              <a:t>Kalbin ve Büyük Damarların Konjenital Anomalileri</a:t>
            </a:r>
            <a:endParaRPr lang="tr-TR" altLang="tr-TR" sz="2400" i="1"/>
          </a:p>
        </p:txBody>
      </p:sp>
      <p:sp>
        <p:nvSpPr>
          <p:cNvPr id="31747" name="Rectangle 3"/>
          <p:cNvSpPr>
            <a:spLocks noGrp="1" noChangeArrowheads="1"/>
          </p:cNvSpPr>
          <p:nvPr>
            <p:ph type="body" idx="1"/>
          </p:nvPr>
        </p:nvSpPr>
        <p:spPr>
          <a:xfrm>
            <a:off x="1919289" y="981076"/>
            <a:ext cx="8569325" cy="5688013"/>
          </a:xfrm>
        </p:spPr>
        <p:txBody>
          <a:bodyPr>
            <a:normAutofit lnSpcReduction="10000"/>
          </a:bodyPr>
          <a:lstStyle/>
          <a:p>
            <a:pPr>
              <a:lnSpc>
                <a:spcPct val="80000"/>
              </a:lnSpc>
              <a:buFontTx/>
              <a:buNone/>
            </a:pPr>
            <a:r>
              <a:rPr lang="tr-TR" altLang="tr-TR" sz="2400" b="1" i="1"/>
              <a:t>Köpeklerde;</a:t>
            </a:r>
            <a:endParaRPr lang="tr-TR" altLang="tr-TR" sz="2400" b="1"/>
          </a:p>
          <a:p>
            <a:pPr>
              <a:lnSpc>
                <a:spcPct val="80000"/>
              </a:lnSpc>
            </a:pPr>
            <a:r>
              <a:rPr lang="tr-TR" altLang="tr-TR" sz="2400"/>
              <a:t>Patent duktus arteriyozis (en yaygın, tüm türlerde)</a:t>
            </a:r>
          </a:p>
          <a:p>
            <a:pPr>
              <a:lnSpc>
                <a:spcPct val="80000"/>
              </a:lnSpc>
            </a:pPr>
            <a:r>
              <a:rPr lang="tr-TR" altLang="tr-TR" sz="2400"/>
              <a:t>Pulmoner stenoz</a:t>
            </a:r>
          </a:p>
          <a:p>
            <a:pPr>
              <a:lnSpc>
                <a:spcPct val="80000"/>
              </a:lnSpc>
            </a:pPr>
            <a:r>
              <a:rPr lang="tr-TR" altLang="tr-TR" sz="2400"/>
              <a:t>Subaorta stenozus</a:t>
            </a:r>
          </a:p>
          <a:p>
            <a:pPr>
              <a:lnSpc>
                <a:spcPct val="80000"/>
              </a:lnSpc>
            </a:pPr>
            <a:r>
              <a:rPr lang="tr-TR" altLang="tr-TR" sz="2400"/>
              <a:t>Persiste sağ arkus aorta</a:t>
            </a:r>
            <a:endParaRPr lang="tr-TR" altLang="tr-TR" sz="2400" i="1"/>
          </a:p>
          <a:p>
            <a:pPr>
              <a:lnSpc>
                <a:spcPct val="80000"/>
              </a:lnSpc>
              <a:buFontTx/>
              <a:buNone/>
            </a:pPr>
            <a:r>
              <a:rPr lang="tr-TR" altLang="tr-TR" sz="2400" b="1" i="1"/>
              <a:t>Sığırlarda</a:t>
            </a:r>
            <a:r>
              <a:rPr lang="tr-TR" altLang="tr-TR" sz="2400" i="1"/>
              <a:t>;</a:t>
            </a:r>
            <a:endParaRPr lang="tr-TR" altLang="tr-TR" sz="2400"/>
          </a:p>
          <a:p>
            <a:pPr>
              <a:lnSpc>
                <a:spcPct val="80000"/>
              </a:lnSpc>
            </a:pPr>
            <a:r>
              <a:rPr lang="tr-TR" altLang="tr-TR" sz="2400"/>
              <a:t>Atriyal ve ventriküler septal defektler</a:t>
            </a:r>
          </a:p>
          <a:p>
            <a:pPr>
              <a:lnSpc>
                <a:spcPct val="80000"/>
              </a:lnSpc>
            </a:pPr>
            <a:r>
              <a:rPr lang="tr-TR" altLang="tr-TR" sz="2400"/>
              <a:t>Büyük damarların transpozisyonları</a:t>
            </a:r>
            <a:endParaRPr lang="tr-TR" altLang="tr-TR" sz="2400" i="1"/>
          </a:p>
          <a:p>
            <a:pPr>
              <a:lnSpc>
                <a:spcPct val="80000"/>
              </a:lnSpc>
              <a:buFontTx/>
              <a:buNone/>
            </a:pPr>
            <a:r>
              <a:rPr lang="tr-TR" altLang="tr-TR" sz="2400" b="1" i="1"/>
              <a:t>Kedilerde</a:t>
            </a:r>
            <a:r>
              <a:rPr lang="tr-TR" altLang="tr-TR" sz="2400"/>
              <a:t>; </a:t>
            </a:r>
          </a:p>
          <a:p>
            <a:pPr>
              <a:lnSpc>
                <a:spcPct val="80000"/>
              </a:lnSpc>
              <a:buFontTx/>
              <a:buNone/>
            </a:pPr>
            <a:r>
              <a:rPr lang="tr-TR" altLang="tr-TR" sz="2400"/>
              <a:t>endokardiyal yastık defektleri ve </a:t>
            </a:r>
          </a:p>
          <a:p>
            <a:pPr>
              <a:lnSpc>
                <a:spcPct val="80000"/>
              </a:lnSpc>
              <a:buFontTx/>
              <a:buNone/>
            </a:pPr>
            <a:r>
              <a:rPr lang="tr-TR" altLang="tr-TR" sz="2400"/>
              <a:t>mitral yetersizlik </a:t>
            </a:r>
          </a:p>
          <a:p>
            <a:pPr>
              <a:lnSpc>
                <a:spcPct val="80000"/>
              </a:lnSpc>
              <a:buFontTx/>
              <a:buNone/>
            </a:pPr>
            <a:r>
              <a:rPr lang="tr-TR" altLang="tr-TR" sz="2400"/>
              <a:t>hayvanlarda en sık rastlanılan konjenital kardiyovasküler anomalilerdir.</a:t>
            </a:r>
            <a:endParaRPr lang="tr-TR" altLang="tr-TR" sz="2400" i="1"/>
          </a:p>
          <a:p>
            <a:pPr>
              <a:lnSpc>
                <a:spcPct val="80000"/>
              </a:lnSpc>
              <a:buFontTx/>
              <a:buNone/>
            </a:pPr>
            <a:r>
              <a:rPr lang="tr-TR" altLang="tr-TR" sz="2400" i="1"/>
              <a:t>Atlarda</a:t>
            </a:r>
            <a:r>
              <a:rPr lang="tr-TR" altLang="tr-TR" sz="2400"/>
              <a:t> ise konjenital kardiyovasküler anomaliler nadirdir.</a:t>
            </a:r>
          </a:p>
          <a:p>
            <a:pPr>
              <a:lnSpc>
                <a:spcPct val="80000"/>
              </a:lnSpc>
              <a:buFontTx/>
              <a:buNone/>
            </a:pPr>
            <a:r>
              <a:rPr lang="tr-TR" altLang="tr-TR" sz="2400"/>
              <a:t>	</a:t>
            </a:r>
          </a:p>
        </p:txBody>
      </p:sp>
      <p:sp>
        <p:nvSpPr>
          <p:cNvPr id="2" name="Veri Yer Tutucusu 1"/>
          <p:cNvSpPr>
            <a:spLocks noGrp="1"/>
          </p:cNvSpPr>
          <p:nvPr>
            <p:ph type="dt" sz="half" idx="10"/>
          </p:nvPr>
        </p:nvSpPr>
        <p:spPr/>
        <p:txBody>
          <a:bodyPr/>
          <a:lstStyle/>
          <a:p>
            <a:fld id="{53BCFA70-9FCD-4EF3-A694-8F0AE0CE6B85}"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22</a:t>
            </a:fld>
            <a:endParaRPr lang="tr-TR"/>
          </a:p>
        </p:txBody>
      </p:sp>
    </p:spTree>
    <p:extLst>
      <p:ext uri="{BB962C8B-B14F-4D97-AF65-F5344CB8AC3E}">
        <p14:creationId xmlns:p14="http://schemas.microsoft.com/office/powerpoint/2010/main" val="379869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274639"/>
            <a:ext cx="8229600" cy="706437"/>
          </a:xfrm>
        </p:spPr>
        <p:txBody>
          <a:bodyPr/>
          <a:lstStyle/>
          <a:p>
            <a:r>
              <a:rPr lang="tr-TR" altLang="tr-TR" sz="2400" b="1"/>
              <a:t>Gelişim Bozuklukları</a:t>
            </a:r>
          </a:p>
        </p:txBody>
      </p:sp>
      <p:sp>
        <p:nvSpPr>
          <p:cNvPr id="32771" name="Rectangle 3"/>
          <p:cNvSpPr>
            <a:spLocks noGrp="1" noChangeArrowheads="1"/>
          </p:cNvSpPr>
          <p:nvPr>
            <p:ph type="body" idx="1"/>
          </p:nvPr>
        </p:nvSpPr>
        <p:spPr>
          <a:xfrm>
            <a:off x="1919288" y="981075"/>
            <a:ext cx="8291512" cy="5145088"/>
          </a:xfrm>
        </p:spPr>
        <p:txBody>
          <a:bodyPr/>
          <a:lstStyle/>
          <a:p>
            <a:pPr>
              <a:lnSpc>
                <a:spcPct val="90000"/>
              </a:lnSpc>
              <a:buFontTx/>
              <a:buNone/>
            </a:pPr>
            <a:r>
              <a:rPr lang="tr-TR" altLang="tr-TR" sz="2400" b="1"/>
              <a:t>	a. Fallot trilojisi</a:t>
            </a:r>
            <a:r>
              <a:rPr lang="tr-TR" altLang="tr-TR" sz="2400" i="1"/>
              <a:t>:</a:t>
            </a:r>
            <a:endParaRPr lang="tr-TR" altLang="tr-TR" sz="2400"/>
          </a:p>
          <a:p>
            <a:pPr>
              <a:lnSpc>
                <a:spcPct val="90000"/>
              </a:lnSpc>
              <a:buFontTx/>
              <a:buAutoNum type="arabicPeriod"/>
            </a:pPr>
            <a:r>
              <a:rPr lang="tr-TR" altLang="tr-TR" sz="2400" i="1"/>
              <a:t>Pulmoner stenoz</a:t>
            </a:r>
          </a:p>
          <a:p>
            <a:pPr>
              <a:lnSpc>
                <a:spcPct val="90000"/>
              </a:lnSpc>
              <a:buFontTx/>
              <a:buAutoNum type="arabicPeriod"/>
            </a:pPr>
            <a:r>
              <a:rPr lang="tr-TR" altLang="tr-TR" sz="2400" i="1"/>
              <a:t>Ostium atriumun – foramen ovale`nin açıklığı</a:t>
            </a:r>
          </a:p>
          <a:p>
            <a:pPr>
              <a:lnSpc>
                <a:spcPct val="90000"/>
              </a:lnSpc>
              <a:buFontTx/>
              <a:buAutoNum type="arabicPeriod"/>
            </a:pPr>
            <a:r>
              <a:rPr lang="tr-TR" altLang="tr-TR" sz="2400" i="1"/>
              <a:t>Sağ ventrikül hipertrofisi</a:t>
            </a:r>
          </a:p>
          <a:p>
            <a:pPr>
              <a:lnSpc>
                <a:spcPct val="90000"/>
              </a:lnSpc>
              <a:buFontTx/>
              <a:buNone/>
            </a:pPr>
            <a:r>
              <a:rPr lang="tr-TR" altLang="tr-TR" sz="2400" b="1" i="1"/>
              <a:t>	b. Fallot tetrolojisi:</a:t>
            </a:r>
            <a:endParaRPr lang="tr-TR" altLang="tr-TR" sz="2400" b="1"/>
          </a:p>
          <a:p>
            <a:pPr>
              <a:lnSpc>
                <a:spcPct val="90000"/>
              </a:lnSpc>
              <a:buFontTx/>
              <a:buNone/>
            </a:pPr>
            <a:r>
              <a:rPr lang="tr-TR" altLang="tr-TR" sz="2400"/>
              <a:t>1. Pulmoner stenoz – darlık</a:t>
            </a:r>
          </a:p>
          <a:p>
            <a:pPr>
              <a:lnSpc>
                <a:spcPct val="90000"/>
              </a:lnSpc>
              <a:buFontTx/>
              <a:buNone/>
            </a:pPr>
            <a:r>
              <a:rPr lang="tr-TR" altLang="tr-TR" sz="2400"/>
              <a:t>2. Aortanın çıkış yerinin sağ ventriküle doğru yer değiştirmesi (Aorta dekstra pozisyonu)</a:t>
            </a:r>
          </a:p>
          <a:p>
            <a:pPr>
              <a:lnSpc>
                <a:spcPct val="90000"/>
              </a:lnSpc>
              <a:buFontTx/>
              <a:buNone/>
            </a:pPr>
            <a:r>
              <a:rPr lang="tr-TR" altLang="tr-TR" sz="2400"/>
              <a:t>3. Ventriküler septumun membranöz kısmında açıklık</a:t>
            </a:r>
          </a:p>
          <a:p>
            <a:pPr>
              <a:lnSpc>
                <a:spcPct val="90000"/>
              </a:lnSpc>
              <a:buFontTx/>
              <a:buNone/>
            </a:pPr>
            <a:r>
              <a:rPr lang="tr-TR" altLang="tr-TR" sz="2400"/>
              <a:t>4. Sağ ventrikül hipertrofisi (belirtileri; çabuk yorulma, polisitemi (hipoksiye cevap) ve siyanoz’dur).</a:t>
            </a:r>
          </a:p>
          <a:p>
            <a:pPr>
              <a:lnSpc>
                <a:spcPct val="90000"/>
              </a:lnSpc>
            </a:pPr>
            <a:endParaRPr lang="tr-TR" altLang="tr-TR" sz="2400"/>
          </a:p>
        </p:txBody>
      </p:sp>
      <p:sp>
        <p:nvSpPr>
          <p:cNvPr id="2" name="Veri Yer Tutucusu 1"/>
          <p:cNvSpPr>
            <a:spLocks noGrp="1"/>
          </p:cNvSpPr>
          <p:nvPr>
            <p:ph type="dt" sz="half" idx="10"/>
          </p:nvPr>
        </p:nvSpPr>
        <p:spPr/>
        <p:txBody>
          <a:bodyPr/>
          <a:lstStyle/>
          <a:p>
            <a:fld id="{59CC97F5-BB76-410A-AF33-6CAD57D97659}"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23</a:t>
            </a:fld>
            <a:endParaRPr lang="tr-TR"/>
          </a:p>
        </p:txBody>
      </p:sp>
    </p:spTree>
    <p:extLst>
      <p:ext uri="{BB962C8B-B14F-4D97-AF65-F5344CB8AC3E}">
        <p14:creationId xmlns:p14="http://schemas.microsoft.com/office/powerpoint/2010/main" val="2264359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74639"/>
            <a:ext cx="8229600" cy="561975"/>
          </a:xfrm>
        </p:spPr>
        <p:txBody>
          <a:bodyPr/>
          <a:lstStyle/>
          <a:p>
            <a:r>
              <a:rPr lang="tr-TR" altLang="tr-TR" sz="2400" b="1"/>
              <a:t>Patent Duktus Arteriozis</a:t>
            </a:r>
          </a:p>
        </p:txBody>
      </p:sp>
      <p:sp>
        <p:nvSpPr>
          <p:cNvPr id="33795" name="Rectangle 3"/>
          <p:cNvSpPr>
            <a:spLocks noGrp="1" noChangeArrowheads="1"/>
          </p:cNvSpPr>
          <p:nvPr>
            <p:ph type="body" idx="1"/>
          </p:nvPr>
        </p:nvSpPr>
        <p:spPr>
          <a:xfrm>
            <a:off x="1847850" y="836613"/>
            <a:ext cx="8712200" cy="5905500"/>
          </a:xfrm>
        </p:spPr>
        <p:txBody>
          <a:bodyPr>
            <a:normAutofit lnSpcReduction="10000"/>
          </a:bodyPr>
          <a:lstStyle/>
          <a:p>
            <a:pPr>
              <a:lnSpc>
                <a:spcPct val="80000"/>
              </a:lnSpc>
            </a:pPr>
            <a:endParaRPr lang="tr-TR" altLang="tr-TR" sz="2400"/>
          </a:p>
          <a:p>
            <a:pPr>
              <a:lnSpc>
                <a:spcPct val="80000"/>
              </a:lnSpc>
            </a:pPr>
            <a:r>
              <a:rPr lang="tr-TR" altLang="tr-TR" sz="2400"/>
              <a:t>Duktus fötal hayatta, arteria pulmonalisteki kanın büyük bir kısmının aortaya aktarılmasını sağlar. </a:t>
            </a:r>
          </a:p>
          <a:p>
            <a:pPr>
              <a:lnSpc>
                <a:spcPct val="80000"/>
              </a:lnSpc>
            </a:pPr>
            <a:r>
              <a:rPr lang="tr-TR" altLang="tr-TR" sz="2400"/>
              <a:t>Kan akımının venöz bölümden arteriyal bölüme yönlendirilmesi, fötustaki akciğerin yüksek vasküler dirence sahip olmasından ileri gelir. </a:t>
            </a:r>
          </a:p>
          <a:p>
            <a:pPr>
              <a:lnSpc>
                <a:spcPct val="80000"/>
              </a:lnSpc>
            </a:pPr>
            <a:r>
              <a:rPr lang="tr-TR" altLang="tr-TR" sz="2400"/>
              <a:t>Duktusun mediasi, büyük elastik arterlerin aksine, düz kas tabakasından oluşur. </a:t>
            </a:r>
          </a:p>
          <a:p>
            <a:pPr>
              <a:lnSpc>
                <a:spcPct val="80000"/>
              </a:lnSpc>
            </a:pPr>
            <a:r>
              <a:rPr lang="tr-TR" altLang="tr-TR" sz="2400"/>
              <a:t>Doğumdan sonra ilk birkaç saat içinde medial düz kasların kontraksiyonu ile fonksiyonel olarak duktus kapanır. </a:t>
            </a:r>
          </a:p>
          <a:p>
            <a:pPr>
              <a:lnSpc>
                <a:spcPct val="80000"/>
              </a:lnSpc>
            </a:pPr>
            <a:r>
              <a:rPr lang="tr-TR" altLang="tr-TR" sz="2400"/>
              <a:t>Ancak kimi taylarda 5 güne kadar açık kalabilir. Bu gibi durumlarda sürekli üfürümler saptanır. </a:t>
            </a:r>
          </a:p>
          <a:p>
            <a:pPr>
              <a:lnSpc>
                <a:spcPct val="80000"/>
              </a:lnSpc>
            </a:pPr>
            <a:r>
              <a:rPr lang="tr-TR" altLang="tr-TR" sz="2400"/>
              <a:t>Duktusun bu süre içinde de kapanmaması patent duktus arteriozis olarak adlandırılır. </a:t>
            </a:r>
          </a:p>
          <a:p>
            <a:pPr>
              <a:lnSpc>
                <a:spcPct val="80000"/>
              </a:lnSpc>
            </a:pPr>
            <a:r>
              <a:rPr lang="tr-TR" altLang="tr-TR" sz="2400"/>
              <a:t>Duktusun açıklığı komplike olmamış olgularda, sistol ve diastol sırasında kan aortadan arteria pulmonalise geçer (soldan sağa şant–</a:t>
            </a:r>
            <a:r>
              <a:rPr lang="tr-TR" altLang="tr-TR" sz="2400" i="1"/>
              <a:t>shunt</a:t>
            </a:r>
            <a:r>
              <a:rPr lang="tr-TR" altLang="tr-TR" sz="2400"/>
              <a:t>).</a:t>
            </a:r>
          </a:p>
        </p:txBody>
      </p:sp>
      <p:sp>
        <p:nvSpPr>
          <p:cNvPr id="2" name="Veri Yer Tutucusu 1"/>
          <p:cNvSpPr>
            <a:spLocks noGrp="1"/>
          </p:cNvSpPr>
          <p:nvPr>
            <p:ph type="dt" sz="half" idx="10"/>
          </p:nvPr>
        </p:nvSpPr>
        <p:spPr/>
        <p:txBody>
          <a:bodyPr/>
          <a:lstStyle/>
          <a:p>
            <a:fld id="{CC2B8E87-66CF-4A25-A123-1F086E07D382}"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24</a:t>
            </a:fld>
            <a:endParaRPr lang="tr-TR"/>
          </a:p>
        </p:txBody>
      </p:sp>
    </p:spTree>
    <p:extLst>
      <p:ext uri="{BB962C8B-B14F-4D97-AF65-F5344CB8AC3E}">
        <p14:creationId xmlns:p14="http://schemas.microsoft.com/office/powerpoint/2010/main" val="3486729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Patent duktus arter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64" y="1"/>
            <a:ext cx="6840537" cy="4779963"/>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1524001" y="0"/>
            <a:ext cx="2555875"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a:solidFill>
                  <a:schemeClr val="accent2"/>
                </a:solidFill>
              </a:rPr>
              <a:t>Uterustaki fötüsün oksijenini anne sağlar, ve fötüsün akciğeri </a:t>
            </a:r>
            <a:r>
              <a:rPr lang="tr-TR" altLang="tr-TR">
                <a:solidFill>
                  <a:schemeClr val="accent2"/>
                </a:solidFill>
              </a:rPr>
              <a:t>bu dönemde</a:t>
            </a:r>
            <a:r>
              <a:rPr lang="tr-TR" altLang="tr-TR"/>
              <a:t> </a:t>
            </a:r>
            <a:r>
              <a:rPr lang="tr-TR" altLang="tr-TR" sz="2000">
                <a:solidFill>
                  <a:schemeClr val="accent2"/>
                </a:solidFill>
              </a:rPr>
              <a:t>sıvıyla doludur.</a:t>
            </a:r>
          </a:p>
          <a:p>
            <a:pPr>
              <a:spcBef>
                <a:spcPct val="50000"/>
              </a:spcBef>
            </a:pPr>
            <a:r>
              <a:rPr lang="tr-TR" altLang="tr-TR" sz="2000">
                <a:solidFill>
                  <a:schemeClr val="accent2"/>
                </a:solidFill>
              </a:rPr>
              <a:t>Akciğerdeki bu sıvının basıncının etkisiyle, bu dönemde, kan akışı, akciğeri bypasses eder (aorta ile pulmoner arter arasında bağlantı sağlayan bir damar sayesinde). Bu kan damarı “ductus arteriosus”dir.</a:t>
            </a:r>
            <a:r>
              <a:rPr lang="tr-TR" altLang="tr-TR"/>
              <a:t> </a:t>
            </a:r>
          </a:p>
        </p:txBody>
      </p:sp>
      <p:sp>
        <p:nvSpPr>
          <p:cNvPr id="34822" name="Text Box 6"/>
          <p:cNvSpPr txBox="1">
            <a:spLocks noChangeArrowheads="1"/>
          </p:cNvSpPr>
          <p:nvPr/>
        </p:nvSpPr>
        <p:spPr bwMode="auto">
          <a:xfrm>
            <a:off x="4008439" y="4868863"/>
            <a:ext cx="64801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a:solidFill>
                  <a:srgbClr val="FF3300"/>
                </a:solidFill>
              </a:rPr>
              <a:t>When it remains open after birth it is called a patent ductus arteriosus. In most babies it remains open for a short period of time after birth but 90% will be closed by 8 weeks of age. Most of the rest will close during the first year of life</a:t>
            </a:r>
            <a:r>
              <a:rPr lang="tr-TR" altLang="tr-TR">
                <a:solidFill>
                  <a:srgbClr val="FF3300"/>
                </a:solidFill>
              </a:rPr>
              <a:t>.</a:t>
            </a:r>
            <a:br>
              <a:rPr lang="tr-TR" altLang="tr-TR">
                <a:solidFill>
                  <a:srgbClr val="FF3300"/>
                </a:solidFill>
              </a:rPr>
            </a:br>
            <a:endParaRPr lang="tr-TR" altLang="tr-TR">
              <a:solidFill>
                <a:srgbClr val="FF3300"/>
              </a:solidFill>
            </a:endParaRPr>
          </a:p>
        </p:txBody>
      </p:sp>
      <p:sp>
        <p:nvSpPr>
          <p:cNvPr id="2" name="Veri Yer Tutucusu 1"/>
          <p:cNvSpPr>
            <a:spLocks noGrp="1"/>
          </p:cNvSpPr>
          <p:nvPr>
            <p:ph type="dt" sz="half" idx="10"/>
          </p:nvPr>
        </p:nvSpPr>
        <p:spPr/>
        <p:txBody>
          <a:bodyPr/>
          <a:lstStyle/>
          <a:p>
            <a:fld id="{11163189-DAA4-4017-B05F-CDA151DDC9E7}"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25</a:t>
            </a:fld>
            <a:endParaRPr lang="tr-TR"/>
          </a:p>
        </p:txBody>
      </p:sp>
    </p:spTree>
    <p:extLst>
      <p:ext uri="{BB962C8B-B14F-4D97-AF65-F5344CB8AC3E}">
        <p14:creationId xmlns:p14="http://schemas.microsoft.com/office/powerpoint/2010/main" val="2369658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Patent duktus arter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606425"/>
            <a:ext cx="7345362" cy="5875338"/>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CE087FDA-8CE8-4E89-A2CC-50EB4E5AFD28}"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26</a:t>
            </a:fld>
            <a:endParaRPr lang="tr-TR"/>
          </a:p>
        </p:txBody>
      </p:sp>
    </p:spTree>
    <p:extLst>
      <p:ext uri="{BB962C8B-B14F-4D97-AF65-F5344CB8AC3E}">
        <p14:creationId xmlns:p14="http://schemas.microsoft.com/office/powerpoint/2010/main" val="2212841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524000" y="0"/>
            <a:ext cx="9144000" cy="6858000"/>
          </a:xfrm>
        </p:spPr>
        <p:txBody>
          <a:bodyPr/>
          <a:lstStyle/>
          <a:p>
            <a:pPr>
              <a:lnSpc>
                <a:spcPct val="80000"/>
              </a:lnSpc>
            </a:pPr>
            <a:r>
              <a:rPr lang="tr-TR" altLang="tr-TR" sz="2400"/>
              <a:t>While the baby is in the womb, the fluid in the lungs causes high pressure so blood entering the pulmonary artery takes the path of least resistance bypassing the lungs and flowing out to the aorta through the ductus arteriosus. </a:t>
            </a:r>
          </a:p>
          <a:p>
            <a:pPr>
              <a:lnSpc>
                <a:spcPct val="80000"/>
              </a:lnSpc>
            </a:pPr>
            <a:r>
              <a:rPr lang="tr-TR" altLang="tr-TR" sz="2400"/>
              <a:t>After birth, the lungs fill with oxygen so the pressure in lungs and the pulmonary artery goes down. </a:t>
            </a:r>
          </a:p>
          <a:p>
            <a:pPr>
              <a:lnSpc>
                <a:spcPct val="80000"/>
              </a:lnSpc>
            </a:pPr>
            <a:r>
              <a:rPr lang="tr-TR" altLang="tr-TR" sz="2400"/>
              <a:t>At the same time, the umbilical cord is clamped and the pressure in the aorta increases. </a:t>
            </a:r>
          </a:p>
          <a:p>
            <a:pPr>
              <a:lnSpc>
                <a:spcPct val="80000"/>
              </a:lnSpc>
            </a:pPr>
            <a:r>
              <a:rPr lang="tr-TR" altLang="tr-TR" sz="2400"/>
              <a:t>As a result, the pressure in the pulmonary artery is lower than the pressure in the aorta so some of the blood in the aorta flows through the ductus back to the lungs. </a:t>
            </a:r>
          </a:p>
          <a:p>
            <a:pPr>
              <a:lnSpc>
                <a:spcPct val="80000"/>
              </a:lnSpc>
            </a:pPr>
            <a:r>
              <a:rPr lang="tr-TR" altLang="tr-TR" sz="2400"/>
              <a:t>This results in extra blood flow to the lungs. If the ductus is small, the extra blood flow is minimal but if the ductus is large, there can be a large amount of blood returning to the lungs causing a significant increased workload for the heart.</a:t>
            </a:r>
            <a:br>
              <a:rPr lang="tr-TR" altLang="tr-TR" sz="2400"/>
            </a:br>
            <a:endParaRPr lang="tr-TR" altLang="tr-TR" sz="2400"/>
          </a:p>
        </p:txBody>
      </p:sp>
      <p:sp>
        <p:nvSpPr>
          <p:cNvPr id="2" name="Veri Yer Tutucusu 1"/>
          <p:cNvSpPr>
            <a:spLocks noGrp="1"/>
          </p:cNvSpPr>
          <p:nvPr>
            <p:ph type="dt" sz="half" idx="10"/>
          </p:nvPr>
        </p:nvSpPr>
        <p:spPr/>
        <p:txBody>
          <a:bodyPr/>
          <a:lstStyle/>
          <a:p>
            <a:fld id="{279CC6AA-9AC2-40CA-B1E5-CBDFD12A5A71}"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27</a:t>
            </a:fld>
            <a:endParaRPr lang="tr-TR"/>
          </a:p>
        </p:txBody>
      </p:sp>
    </p:spTree>
    <p:extLst>
      <p:ext uri="{BB962C8B-B14F-4D97-AF65-F5344CB8AC3E}">
        <p14:creationId xmlns:p14="http://schemas.microsoft.com/office/powerpoint/2010/main" val="4035877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524000" y="1"/>
            <a:ext cx="8686800" cy="6126163"/>
          </a:xfrm>
        </p:spPr>
        <p:txBody>
          <a:bodyPr/>
          <a:lstStyle/>
          <a:p>
            <a:pPr>
              <a:lnSpc>
                <a:spcPct val="90000"/>
              </a:lnSpc>
              <a:buFontTx/>
              <a:buNone/>
            </a:pPr>
            <a:r>
              <a:rPr lang="tr-TR" altLang="tr-TR" sz="2400" b="1"/>
              <a:t>HİDROPERİKARD</a:t>
            </a:r>
            <a:endParaRPr lang="tr-TR" altLang="tr-TR" sz="2400"/>
          </a:p>
          <a:p>
            <a:pPr>
              <a:lnSpc>
                <a:spcPct val="90000"/>
              </a:lnSpc>
              <a:buFontTx/>
              <a:buNone/>
            </a:pPr>
            <a:r>
              <a:rPr lang="tr-TR" altLang="tr-TR" sz="2400" b="1">
                <a:solidFill>
                  <a:schemeClr val="accent2"/>
                </a:solidFill>
              </a:rPr>
              <a:t>Hidroperikardiyumun görüldüğü durumlar</a:t>
            </a:r>
            <a:endParaRPr lang="tr-TR" altLang="tr-TR" sz="2400">
              <a:solidFill>
                <a:schemeClr val="accent2"/>
              </a:solidFill>
            </a:endParaRPr>
          </a:p>
          <a:p>
            <a:pPr>
              <a:lnSpc>
                <a:spcPct val="90000"/>
              </a:lnSpc>
            </a:pPr>
            <a:r>
              <a:rPr lang="tr-TR" altLang="tr-TR" sz="2400"/>
              <a:t>Klostridial kökenli akut toksemiler; </a:t>
            </a:r>
            <a:r>
              <a:rPr lang="tr-TR" altLang="tr-TR" sz="2400" i="1">
                <a:solidFill>
                  <a:srgbClr val="FF3300"/>
                </a:solidFill>
              </a:rPr>
              <a:t>Cl.Perf.tip D, Cl.novyi</a:t>
            </a:r>
          </a:p>
          <a:p>
            <a:pPr>
              <a:lnSpc>
                <a:spcPct val="90000"/>
              </a:lnSpc>
            </a:pPr>
            <a:r>
              <a:rPr lang="tr-TR" altLang="tr-TR" sz="2400"/>
              <a:t>Kaşektik hastalıklarda </a:t>
            </a:r>
          </a:p>
          <a:p>
            <a:pPr>
              <a:lnSpc>
                <a:spcPct val="90000"/>
              </a:lnSpc>
            </a:pPr>
            <a:r>
              <a:rPr lang="tr-TR" altLang="tr-TR" sz="2400"/>
              <a:t>Konjestif kalp yetersizliğinde (venöz–lenfatik obstrüksiyon sonucu)</a:t>
            </a:r>
          </a:p>
          <a:p>
            <a:pPr>
              <a:lnSpc>
                <a:spcPct val="90000"/>
              </a:lnSpc>
            </a:pPr>
            <a:r>
              <a:rPr lang="tr-TR" altLang="tr-TR" sz="2400"/>
              <a:t>Perikardın neoplastik (metastatik) implantasyonlarında </a:t>
            </a:r>
          </a:p>
          <a:p>
            <a:pPr>
              <a:lnSpc>
                <a:spcPct val="90000"/>
              </a:lnSpc>
            </a:pPr>
            <a:r>
              <a:rPr lang="tr-TR" altLang="tr-TR" sz="2400"/>
              <a:t>Miyokardın lenfomatoz infiltrasyonlarında   </a:t>
            </a:r>
          </a:p>
          <a:p>
            <a:pPr>
              <a:lnSpc>
                <a:spcPct val="90000"/>
              </a:lnSpc>
            </a:pPr>
            <a:r>
              <a:rPr lang="tr-TR" altLang="tr-TR" sz="2400"/>
              <a:t>Kalp bazisinde ve kranial mediastinumda gelişen tümörler</a:t>
            </a:r>
          </a:p>
          <a:p>
            <a:pPr>
              <a:lnSpc>
                <a:spcPct val="90000"/>
              </a:lnSpc>
            </a:pPr>
            <a:r>
              <a:rPr lang="tr-TR" altLang="tr-TR" sz="2400"/>
              <a:t>Plöradaki enfeksiyöz hastalıklarda , özellikle granülomatöz hastalıklarda perikard irritasyonu meydana gelir ve siteril seröz efüzyon oluşur.</a:t>
            </a:r>
          </a:p>
          <a:p>
            <a:pPr>
              <a:lnSpc>
                <a:spcPct val="90000"/>
              </a:lnSpc>
            </a:pPr>
            <a:r>
              <a:rPr lang="tr-TR" altLang="tr-TR" sz="2400"/>
              <a:t>At vebasında</a:t>
            </a:r>
          </a:p>
        </p:txBody>
      </p:sp>
      <p:sp>
        <p:nvSpPr>
          <p:cNvPr id="2" name="Veri Yer Tutucusu 1"/>
          <p:cNvSpPr>
            <a:spLocks noGrp="1"/>
          </p:cNvSpPr>
          <p:nvPr>
            <p:ph type="dt" sz="half" idx="10"/>
          </p:nvPr>
        </p:nvSpPr>
        <p:spPr/>
        <p:txBody>
          <a:bodyPr/>
          <a:lstStyle/>
          <a:p>
            <a:fld id="{E8495CFC-EF71-4C63-9540-95E14AAFAD01}"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28</a:t>
            </a:fld>
            <a:endParaRPr lang="tr-TR"/>
          </a:p>
        </p:txBody>
      </p:sp>
    </p:spTree>
    <p:extLst>
      <p:ext uri="{BB962C8B-B14F-4D97-AF65-F5344CB8AC3E}">
        <p14:creationId xmlns:p14="http://schemas.microsoft.com/office/powerpoint/2010/main" val="3192084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847850" y="404813"/>
            <a:ext cx="8362950" cy="5721350"/>
          </a:xfrm>
        </p:spPr>
        <p:txBody>
          <a:bodyPr>
            <a:normAutofit lnSpcReduction="10000"/>
          </a:bodyPr>
          <a:lstStyle/>
          <a:p>
            <a:pPr>
              <a:lnSpc>
                <a:spcPct val="90000"/>
              </a:lnSpc>
              <a:buFontTx/>
              <a:buNone/>
            </a:pPr>
            <a:r>
              <a:rPr lang="tr-TR" altLang="tr-TR" b="1"/>
              <a:t>Hemoperikard </a:t>
            </a:r>
          </a:p>
          <a:p>
            <a:pPr>
              <a:lnSpc>
                <a:spcPct val="90000"/>
              </a:lnSpc>
            </a:pPr>
            <a:r>
              <a:rPr lang="tr-TR" altLang="tr-TR"/>
              <a:t>Kalp kesesi içinde pıhtılaşmış kan toplanması; </a:t>
            </a:r>
            <a:r>
              <a:rPr lang="tr-TR" altLang="tr-TR" i="1">
                <a:solidFill>
                  <a:schemeClr val="accent2"/>
                </a:solidFill>
              </a:rPr>
              <a:t>kalp tamponadı; </a:t>
            </a:r>
            <a:r>
              <a:rPr lang="tr-TR" altLang="tr-TR">
                <a:solidFill>
                  <a:srgbClr val="FF3300"/>
                </a:solidFill>
              </a:rPr>
              <a:t>ölüm</a:t>
            </a:r>
            <a:r>
              <a:rPr lang="tr-TR" altLang="tr-TR"/>
              <a:t> </a:t>
            </a:r>
            <a:endParaRPr lang="tr-TR" altLang="tr-TR" i="1">
              <a:solidFill>
                <a:schemeClr val="accent2"/>
              </a:solidFill>
            </a:endParaRPr>
          </a:p>
          <a:p>
            <a:pPr>
              <a:lnSpc>
                <a:spcPct val="90000"/>
              </a:lnSpc>
            </a:pPr>
            <a:r>
              <a:rPr lang="tr-TR" altLang="tr-TR"/>
              <a:t>Kan ve seröz sıvı karışımı hemoperikard değildir.</a:t>
            </a:r>
          </a:p>
          <a:p>
            <a:pPr>
              <a:lnSpc>
                <a:spcPct val="90000"/>
              </a:lnSpc>
              <a:buFontTx/>
              <a:buNone/>
            </a:pPr>
            <a:r>
              <a:rPr lang="tr-TR" altLang="tr-TR" i="1">
                <a:solidFill>
                  <a:schemeClr val="accent2"/>
                </a:solidFill>
              </a:rPr>
              <a:t>Hemoperikart özellikle aşağıdaki durumlarda oluşmaktadır</a:t>
            </a:r>
            <a:r>
              <a:rPr lang="tr-TR" altLang="tr-TR">
                <a:solidFill>
                  <a:schemeClr val="accent2"/>
                </a:solidFill>
              </a:rPr>
              <a:t>;</a:t>
            </a:r>
          </a:p>
          <a:p>
            <a:pPr>
              <a:lnSpc>
                <a:spcPct val="90000"/>
              </a:lnSpc>
            </a:pPr>
            <a:r>
              <a:rPr lang="tr-TR" altLang="tr-TR"/>
              <a:t>Kalp punksiyonları </a:t>
            </a:r>
          </a:p>
          <a:p>
            <a:pPr>
              <a:lnSpc>
                <a:spcPct val="90000"/>
              </a:lnSpc>
            </a:pPr>
            <a:r>
              <a:rPr lang="tr-TR" altLang="tr-TR"/>
              <a:t>Hemangiosarkomlar</a:t>
            </a:r>
          </a:p>
          <a:p>
            <a:pPr>
              <a:lnSpc>
                <a:spcPct val="90000"/>
              </a:lnSpc>
            </a:pPr>
            <a:r>
              <a:rPr lang="tr-TR" altLang="tr-TR"/>
              <a:t>İntra perikardiyal aorta yırtılması</a:t>
            </a:r>
          </a:p>
          <a:p>
            <a:pPr>
              <a:lnSpc>
                <a:spcPct val="90000"/>
              </a:lnSpc>
            </a:pPr>
            <a:r>
              <a:rPr lang="tr-TR" altLang="tr-TR"/>
              <a:t>Atrium yırtılmaları </a:t>
            </a:r>
          </a:p>
          <a:p>
            <a:pPr>
              <a:lnSpc>
                <a:spcPct val="90000"/>
              </a:lnSpc>
            </a:pPr>
            <a:r>
              <a:rPr lang="tr-TR" altLang="tr-TR"/>
              <a:t>Ülseratif atrial endokarditis</a:t>
            </a:r>
          </a:p>
          <a:p>
            <a:pPr>
              <a:lnSpc>
                <a:spcPct val="90000"/>
              </a:lnSpc>
            </a:pPr>
            <a:r>
              <a:rPr lang="tr-TR" altLang="tr-TR"/>
              <a:t>Kroner bir arterin yırtılması</a:t>
            </a:r>
          </a:p>
        </p:txBody>
      </p:sp>
      <p:sp>
        <p:nvSpPr>
          <p:cNvPr id="2" name="Veri Yer Tutucusu 1"/>
          <p:cNvSpPr>
            <a:spLocks noGrp="1"/>
          </p:cNvSpPr>
          <p:nvPr>
            <p:ph type="dt" sz="half" idx="10"/>
          </p:nvPr>
        </p:nvSpPr>
        <p:spPr/>
        <p:txBody>
          <a:bodyPr/>
          <a:lstStyle/>
          <a:p>
            <a:fld id="{31EBDB3A-9041-4E0D-85AD-6B5D17C82EDB}"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29</a:t>
            </a:fld>
            <a:endParaRPr lang="tr-TR"/>
          </a:p>
        </p:txBody>
      </p:sp>
    </p:spTree>
    <p:extLst>
      <p:ext uri="{BB962C8B-B14F-4D97-AF65-F5344CB8AC3E}">
        <p14:creationId xmlns:p14="http://schemas.microsoft.com/office/powerpoint/2010/main" val="2231217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557434" y="997239"/>
            <a:ext cx="9036050" cy="6626225"/>
          </a:xfrm>
        </p:spPr>
        <p:txBody>
          <a:bodyPr/>
          <a:lstStyle/>
          <a:p>
            <a:r>
              <a:rPr lang="tr-TR" altLang="tr-TR" sz="2400" dirty="0" err="1">
                <a:solidFill>
                  <a:srgbClr val="FF3300"/>
                </a:solidFill>
              </a:rPr>
              <a:t>Myokard</a:t>
            </a:r>
            <a:r>
              <a:rPr lang="tr-TR" altLang="tr-TR" sz="2400" dirty="0">
                <a:solidFill>
                  <a:srgbClr val="FF3300"/>
                </a:solidFill>
              </a:rPr>
              <a:t> da morfolojik değişikliklerin saptanabildiği durumlar</a:t>
            </a:r>
            <a:r>
              <a:rPr lang="tr-TR" altLang="tr-TR" dirty="0"/>
              <a:t>;</a:t>
            </a:r>
          </a:p>
          <a:p>
            <a:r>
              <a:rPr lang="tr-TR" altLang="tr-TR" sz="2400" dirty="0"/>
              <a:t>Koroner arterlerde </a:t>
            </a:r>
            <a:r>
              <a:rPr lang="tr-TR" altLang="tr-TR" sz="2400" dirty="0" err="1"/>
              <a:t>embolizm</a:t>
            </a:r>
            <a:r>
              <a:rPr lang="tr-TR" altLang="tr-TR" sz="2400" dirty="0"/>
              <a:t>–</a:t>
            </a:r>
            <a:r>
              <a:rPr lang="tr-TR" altLang="tr-TR" sz="2400" dirty="0" err="1"/>
              <a:t>trombüs</a:t>
            </a:r>
            <a:r>
              <a:rPr lang="tr-TR" altLang="tr-TR" sz="2400" dirty="0"/>
              <a:t> oluşumu</a:t>
            </a:r>
          </a:p>
          <a:p>
            <a:r>
              <a:rPr lang="tr-TR" altLang="tr-TR" sz="2400" dirty="0"/>
              <a:t>E vitamini veya selenyum gibi </a:t>
            </a:r>
            <a:r>
              <a:rPr lang="tr-TR" altLang="tr-TR" sz="2400" dirty="0" err="1"/>
              <a:t>nutrisyonel</a:t>
            </a:r>
            <a:r>
              <a:rPr lang="tr-TR" altLang="tr-TR" sz="2400" dirty="0"/>
              <a:t> yetersizlikler</a:t>
            </a:r>
          </a:p>
          <a:p>
            <a:r>
              <a:rPr lang="tr-TR" altLang="tr-TR" sz="2400" dirty="0"/>
              <a:t>Bakteriyel ve </a:t>
            </a:r>
            <a:r>
              <a:rPr lang="tr-TR" altLang="tr-TR" sz="2400" dirty="0" err="1"/>
              <a:t>viral</a:t>
            </a:r>
            <a:r>
              <a:rPr lang="tr-TR" altLang="tr-TR" sz="2400" dirty="0"/>
              <a:t> hastalıklardır</a:t>
            </a:r>
            <a:r>
              <a:rPr lang="tr-TR" altLang="tr-TR" dirty="0"/>
              <a:t>. </a:t>
            </a:r>
          </a:p>
          <a:p>
            <a:endParaRPr lang="tr-TR" altLang="tr-TR" dirty="0"/>
          </a:p>
        </p:txBody>
      </p:sp>
      <p:sp>
        <p:nvSpPr>
          <p:cNvPr id="2" name="Veri Yer Tutucusu 1"/>
          <p:cNvSpPr>
            <a:spLocks noGrp="1"/>
          </p:cNvSpPr>
          <p:nvPr>
            <p:ph type="dt" sz="half" idx="10"/>
          </p:nvPr>
        </p:nvSpPr>
        <p:spPr/>
        <p:txBody>
          <a:bodyPr/>
          <a:lstStyle/>
          <a:p>
            <a:fld id="{CFAD2934-5075-4503-9027-7DF58901EF37}"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a:t>
            </a:fld>
            <a:endParaRPr lang="tr-TR"/>
          </a:p>
        </p:txBody>
      </p:sp>
    </p:spTree>
    <p:extLst>
      <p:ext uri="{BB962C8B-B14F-4D97-AF65-F5344CB8AC3E}">
        <p14:creationId xmlns:p14="http://schemas.microsoft.com/office/powerpoint/2010/main" val="2001239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524001" y="0"/>
            <a:ext cx="8856663" cy="6553200"/>
          </a:xfrm>
        </p:spPr>
        <p:txBody>
          <a:bodyPr>
            <a:normAutofit fontScale="92500" lnSpcReduction="10000"/>
          </a:bodyPr>
          <a:lstStyle/>
          <a:p>
            <a:pPr marL="609600" indent="-609600">
              <a:lnSpc>
                <a:spcPct val="80000"/>
              </a:lnSpc>
              <a:buNone/>
            </a:pPr>
            <a:r>
              <a:rPr lang="tr-TR" altLang="tr-TR" sz="2400" b="1"/>
              <a:t>Fibrinli perikarditis</a:t>
            </a:r>
          </a:p>
          <a:p>
            <a:pPr marL="609600" indent="-609600">
              <a:lnSpc>
                <a:spcPct val="80000"/>
              </a:lnSpc>
            </a:pPr>
            <a:r>
              <a:rPr lang="tr-TR" altLang="tr-TR" sz="2400"/>
              <a:t>Hematojen ve çevre dokulardaki yangıların yayılması</a:t>
            </a:r>
          </a:p>
          <a:p>
            <a:pPr marL="609600" indent="-609600">
              <a:lnSpc>
                <a:spcPct val="80000"/>
              </a:lnSpc>
              <a:buNone/>
            </a:pPr>
            <a:r>
              <a:rPr lang="tr-TR" altLang="tr-TR" sz="2400">
                <a:solidFill>
                  <a:srgbClr val="FF3300"/>
                </a:solidFill>
              </a:rPr>
              <a:t>Sığırlarda</a:t>
            </a:r>
            <a:r>
              <a:rPr lang="tr-TR" altLang="tr-TR" sz="2400"/>
              <a:t>: </a:t>
            </a:r>
          </a:p>
          <a:p>
            <a:pPr marL="609600" indent="-609600">
              <a:lnSpc>
                <a:spcPct val="80000"/>
              </a:lnSpc>
              <a:buFontTx/>
              <a:buAutoNum type="arabicPeriod"/>
            </a:pPr>
            <a:r>
              <a:rPr lang="tr-TR" altLang="tr-TR" sz="2400" i="1">
                <a:solidFill>
                  <a:schemeClr val="accent2"/>
                </a:solidFill>
              </a:rPr>
              <a:t>Sporadik ensefalomyelitis</a:t>
            </a:r>
          </a:p>
          <a:p>
            <a:pPr marL="609600" indent="-609600">
              <a:lnSpc>
                <a:spcPct val="80000"/>
              </a:lnSpc>
              <a:buFontTx/>
              <a:buAutoNum type="arabicPeriod"/>
            </a:pPr>
            <a:r>
              <a:rPr lang="tr-TR" altLang="tr-TR" sz="2400" i="1">
                <a:solidFill>
                  <a:schemeClr val="accent2"/>
                </a:solidFill>
              </a:rPr>
              <a:t>Plöropnömoni; pastörellozis, mikoplazmosis, </a:t>
            </a:r>
          </a:p>
          <a:p>
            <a:pPr marL="609600" indent="-609600">
              <a:lnSpc>
                <a:spcPct val="80000"/>
              </a:lnSpc>
              <a:buFontTx/>
              <a:buAutoNum type="arabicPeriod"/>
            </a:pPr>
            <a:r>
              <a:rPr lang="tr-TR" altLang="tr-TR" sz="2400" i="1">
                <a:solidFill>
                  <a:schemeClr val="accent2"/>
                </a:solidFill>
              </a:rPr>
              <a:t>Yanıkara</a:t>
            </a:r>
          </a:p>
          <a:p>
            <a:pPr marL="609600" indent="-609600">
              <a:lnSpc>
                <a:spcPct val="80000"/>
              </a:lnSpc>
              <a:buFontTx/>
              <a:buAutoNum type="arabicPeriod"/>
            </a:pPr>
            <a:r>
              <a:rPr lang="tr-TR" altLang="tr-TR" sz="2400" i="1">
                <a:solidFill>
                  <a:schemeClr val="accent2"/>
                </a:solidFill>
              </a:rPr>
              <a:t>Klostridial hemoglobinüri; </a:t>
            </a:r>
            <a:r>
              <a:rPr lang="tr-TR" altLang="tr-TR" sz="2400" i="1">
                <a:solidFill>
                  <a:srgbClr val="FF3300"/>
                </a:solidFill>
              </a:rPr>
              <a:t>Cl. hemoliticum</a:t>
            </a:r>
            <a:r>
              <a:rPr lang="tr-TR" altLang="tr-TR" sz="2400" i="1">
                <a:solidFill>
                  <a:schemeClr val="accent2"/>
                </a:solidFill>
              </a:rPr>
              <a:t> </a:t>
            </a:r>
          </a:p>
          <a:p>
            <a:pPr marL="609600" indent="-609600">
              <a:lnSpc>
                <a:spcPct val="80000"/>
              </a:lnSpc>
              <a:buFontTx/>
              <a:buAutoNum type="arabicPeriod"/>
            </a:pPr>
            <a:r>
              <a:rPr lang="tr-TR" altLang="tr-TR" sz="2400" i="1">
                <a:solidFill>
                  <a:schemeClr val="accent2"/>
                </a:solidFill>
              </a:rPr>
              <a:t>Omfalojen</a:t>
            </a:r>
            <a:r>
              <a:rPr lang="tr-TR" altLang="tr-TR" sz="2400">
                <a:solidFill>
                  <a:schemeClr val="accent2"/>
                </a:solidFill>
              </a:rPr>
              <a:t> </a:t>
            </a:r>
            <a:r>
              <a:rPr lang="tr-TR" altLang="tr-TR" sz="2400" i="1">
                <a:solidFill>
                  <a:schemeClr val="accent2"/>
                </a:solidFill>
              </a:rPr>
              <a:t>E. coli</a:t>
            </a:r>
            <a:r>
              <a:rPr lang="tr-TR" altLang="tr-TR" sz="2400">
                <a:solidFill>
                  <a:schemeClr val="accent2"/>
                </a:solidFill>
              </a:rPr>
              <a:t> enfeksiyonları</a:t>
            </a:r>
          </a:p>
          <a:p>
            <a:pPr marL="609600" indent="-609600">
              <a:lnSpc>
                <a:spcPct val="80000"/>
              </a:lnSpc>
              <a:buNone/>
            </a:pPr>
            <a:r>
              <a:rPr lang="tr-TR" altLang="tr-TR" sz="2400">
                <a:solidFill>
                  <a:srgbClr val="FF3300"/>
                </a:solidFill>
              </a:rPr>
              <a:t>Koyunlarda: </a:t>
            </a:r>
          </a:p>
          <a:p>
            <a:pPr marL="609600" indent="-609600">
              <a:lnSpc>
                <a:spcPct val="80000"/>
              </a:lnSpc>
              <a:buFontTx/>
              <a:buAutoNum type="arabicPeriod"/>
            </a:pPr>
            <a:r>
              <a:rPr lang="tr-TR" altLang="tr-TR" sz="2400">
                <a:solidFill>
                  <a:schemeClr val="hlink"/>
                </a:solidFill>
              </a:rPr>
              <a:t>Pastörellozis, </a:t>
            </a:r>
          </a:p>
          <a:p>
            <a:pPr marL="609600" indent="-609600">
              <a:lnSpc>
                <a:spcPct val="80000"/>
              </a:lnSpc>
              <a:buFontTx/>
              <a:buAutoNum type="arabicPeriod"/>
            </a:pPr>
            <a:r>
              <a:rPr lang="tr-TR" altLang="tr-TR" sz="2400">
                <a:solidFill>
                  <a:schemeClr val="hlink"/>
                </a:solidFill>
              </a:rPr>
              <a:t>Kuzularda ayrıca streptokokal enfeksiyonlar </a:t>
            </a:r>
          </a:p>
          <a:p>
            <a:pPr marL="609600" indent="-609600">
              <a:lnSpc>
                <a:spcPct val="80000"/>
              </a:lnSpc>
              <a:buFontTx/>
              <a:buAutoNum type="arabicPeriod"/>
            </a:pPr>
            <a:r>
              <a:rPr lang="tr-TR" altLang="tr-TR" sz="2400">
                <a:solidFill>
                  <a:schemeClr val="hlink"/>
                </a:solidFill>
              </a:rPr>
              <a:t>Kedilerde; enfeksiyoz peritonitis</a:t>
            </a:r>
          </a:p>
          <a:p>
            <a:pPr marL="609600" indent="-609600">
              <a:lnSpc>
                <a:spcPct val="80000"/>
              </a:lnSpc>
            </a:pPr>
            <a:r>
              <a:rPr lang="tr-TR" altLang="tr-TR" sz="2400"/>
              <a:t>Sıvı eksudasyonu çok değildir, bu nedenle kesede fazla genişleme olmaz. </a:t>
            </a:r>
          </a:p>
          <a:p>
            <a:pPr marL="609600" indent="-609600">
              <a:lnSpc>
                <a:spcPct val="80000"/>
              </a:lnSpc>
            </a:pPr>
            <a:r>
              <a:rPr lang="tr-TR" altLang="tr-TR" sz="2400" b="1"/>
              <a:t>Perikardın viseral ve paryetal yüzleri arasında</a:t>
            </a:r>
            <a:r>
              <a:rPr lang="tr-TR" altLang="tr-TR" sz="2400"/>
              <a:t> “kor villozum” olarak tanımlanan </a:t>
            </a:r>
            <a:r>
              <a:rPr lang="tr-TR" altLang="tr-TR" sz="2400" i="1">
                <a:solidFill>
                  <a:schemeClr val="accent2"/>
                </a:solidFill>
              </a:rPr>
              <a:t>villus benzeri uzantılar</a:t>
            </a:r>
            <a:r>
              <a:rPr lang="tr-TR" altLang="tr-TR" sz="2400"/>
              <a:t> oluşur. </a:t>
            </a:r>
          </a:p>
          <a:p>
            <a:pPr marL="609600" indent="-609600">
              <a:lnSpc>
                <a:spcPct val="80000"/>
              </a:lnSpc>
            </a:pPr>
            <a:r>
              <a:rPr lang="tr-TR" altLang="tr-TR" sz="2400"/>
              <a:t>İyileşme </a:t>
            </a:r>
            <a:r>
              <a:rPr lang="tr-TR" altLang="tr-TR" sz="2400" i="1">
                <a:solidFill>
                  <a:schemeClr val="accent2"/>
                </a:solidFill>
              </a:rPr>
              <a:t>organizasyon</a:t>
            </a:r>
            <a:r>
              <a:rPr lang="tr-TR" altLang="tr-TR" sz="2400"/>
              <a:t> ile sonuçlanır, </a:t>
            </a:r>
          </a:p>
          <a:p>
            <a:pPr marL="609600" indent="-609600">
              <a:lnSpc>
                <a:spcPct val="80000"/>
              </a:lnSpc>
            </a:pPr>
            <a:r>
              <a:rPr lang="tr-TR" altLang="tr-TR" sz="2400"/>
              <a:t>Fokal ya da diffuz </a:t>
            </a:r>
            <a:r>
              <a:rPr lang="tr-TR" altLang="tr-TR" sz="2400">
                <a:solidFill>
                  <a:srgbClr val="FF3300"/>
                </a:solidFill>
              </a:rPr>
              <a:t>adeziv perikarditis</a:t>
            </a:r>
            <a:r>
              <a:rPr lang="tr-TR" altLang="tr-TR" sz="2400"/>
              <a:t> oluşur.</a:t>
            </a:r>
          </a:p>
        </p:txBody>
      </p:sp>
      <p:sp>
        <p:nvSpPr>
          <p:cNvPr id="2" name="Veri Yer Tutucusu 1"/>
          <p:cNvSpPr>
            <a:spLocks noGrp="1"/>
          </p:cNvSpPr>
          <p:nvPr>
            <p:ph type="dt" sz="half" idx="10"/>
          </p:nvPr>
        </p:nvSpPr>
        <p:spPr/>
        <p:txBody>
          <a:bodyPr/>
          <a:lstStyle/>
          <a:p>
            <a:fld id="{F1B304C1-872B-4F9B-B592-0310A2514162}"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30</a:t>
            </a:fld>
            <a:endParaRPr lang="tr-TR"/>
          </a:p>
        </p:txBody>
      </p:sp>
    </p:spTree>
    <p:extLst>
      <p:ext uri="{BB962C8B-B14F-4D97-AF65-F5344CB8AC3E}">
        <p14:creationId xmlns:p14="http://schemas.microsoft.com/office/powerpoint/2010/main" val="717454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524000" y="0"/>
            <a:ext cx="9144000" cy="6858000"/>
          </a:xfrm>
        </p:spPr>
        <p:txBody>
          <a:bodyPr/>
          <a:lstStyle/>
          <a:p>
            <a:pPr>
              <a:lnSpc>
                <a:spcPct val="90000"/>
              </a:lnSpc>
              <a:buFontTx/>
              <a:buNone/>
            </a:pPr>
            <a:r>
              <a:rPr lang="tr-TR" altLang="tr-TR" b="1"/>
              <a:t>Enfeksiyöz hastalıklar ve etkenlerin perikarda ulaşması</a:t>
            </a:r>
            <a:endParaRPr lang="tr-TR" altLang="tr-TR"/>
          </a:p>
          <a:p>
            <a:pPr>
              <a:lnSpc>
                <a:spcPct val="90000"/>
              </a:lnSpc>
            </a:pPr>
            <a:r>
              <a:rPr lang="tr-TR" altLang="tr-TR"/>
              <a:t>Travmatik retikuloperitonitis</a:t>
            </a:r>
          </a:p>
          <a:p>
            <a:pPr>
              <a:lnSpc>
                <a:spcPct val="90000"/>
              </a:lnSpc>
            </a:pPr>
            <a:r>
              <a:rPr lang="tr-TR" altLang="tr-TR"/>
              <a:t>Plöra boşluğu, akciğer ve özefagus gibi çevredeki enfeksiyöz hastalıkların kalp kesesine aşılanması.</a:t>
            </a:r>
          </a:p>
          <a:p>
            <a:pPr>
              <a:lnSpc>
                <a:spcPct val="90000"/>
              </a:lnSpc>
              <a:buFontTx/>
              <a:buNone/>
            </a:pPr>
            <a:r>
              <a:rPr lang="tr-TR" altLang="tr-TR" i="1">
                <a:solidFill>
                  <a:srgbClr val="FF3300"/>
                </a:solidFill>
              </a:rPr>
              <a:t>Bakteriyemik enfeksiyonlar</a:t>
            </a:r>
            <a:r>
              <a:rPr lang="tr-TR" altLang="tr-TR"/>
              <a:t> </a:t>
            </a:r>
          </a:p>
          <a:p>
            <a:pPr>
              <a:lnSpc>
                <a:spcPct val="90000"/>
              </a:lnSpc>
            </a:pPr>
            <a:r>
              <a:rPr lang="tr-TR" altLang="tr-TR"/>
              <a:t>Koyunlarda </a:t>
            </a:r>
            <a:r>
              <a:rPr lang="tr-TR" altLang="tr-TR" i="1"/>
              <a:t>Cl. novyi</a:t>
            </a:r>
            <a:r>
              <a:rPr lang="tr-TR" altLang="tr-TR"/>
              <a:t> enfeksiyonları</a:t>
            </a:r>
          </a:p>
          <a:p>
            <a:pPr>
              <a:lnSpc>
                <a:spcPct val="90000"/>
              </a:lnSpc>
            </a:pPr>
            <a:r>
              <a:rPr lang="tr-TR" altLang="tr-TR"/>
              <a:t>Köpeklerde leptospirozis </a:t>
            </a:r>
          </a:p>
          <a:p>
            <a:pPr>
              <a:lnSpc>
                <a:spcPct val="90000"/>
              </a:lnSpc>
            </a:pPr>
            <a:r>
              <a:rPr lang="tr-TR" altLang="tr-TR"/>
              <a:t>Ruminantlarda </a:t>
            </a:r>
            <a:r>
              <a:rPr lang="tr-TR" altLang="tr-TR" i="1"/>
              <a:t>haemophilus</a:t>
            </a:r>
            <a:r>
              <a:rPr lang="tr-TR" altLang="tr-TR"/>
              <a:t> spp ve </a:t>
            </a:r>
            <a:r>
              <a:rPr lang="tr-TR" altLang="tr-TR" i="1"/>
              <a:t>mycoplasma</a:t>
            </a:r>
            <a:r>
              <a:rPr lang="tr-TR" altLang="tr-TR"/>
              <a:t> spp, </a:t>
            </a:r>
            <a:r>
              <a:rPr lang="tr-TR" altLang="tr-TR" i="1"/>
              <a:t>pasteurella</a:t>
            </a:r>
            <a:r>
              <a:rPr lang="tr-TR" altLang="tr-TR"/>
              <a:t> spp. enfeksiyonlarında serofibrinöz perikarditis oluşur. </a:t>
            </a:r>
          </a:p>
        </p:txBody>
      </p:sp>
      <p:sp>
        <p:nvSpPr>
          <p:cNvPr id="2" name="Veri Yer Tutucusu 1"/>
          <p:cNvSpPr>
            <a:spLocks noGrp="1"/>
          </p:cNvSpPr>
          <p:nvPr>
            <p:ph type="dt" sz="half" idx="10"/>
          </p:nvPr>
        </p:nvSpPr>
        <p:spPr/>
        <p:txBody>
          <a:bodyPr/>
          <a:lstStyle/>
          <a:p>
            <a:fld id="{A80942CC-F68F-4C9A-A414-54DECDA5B225}"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31</a:t>
            </a:fld>
            <a:endParaRPr lang="tr-TR"/>
          </a:p>
        </p:txBody>
      </p:sp>
    </p:spTree>
    <p:extLst>
      <p:ext uri="{BB962C8B-B14F-4D97-AF65-F5344CB8AC3E}">
        <p14:creationId xmlns:p14="http://schemas.microsoft.com/office/powerpoint/2010/main" val="2320005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524000" y="1"/>
            <a:ext cx="9144000" cy="6742113"/>
          </a:xfrm>
        </p:spPr>
        <p:txBody>
          <a:bodyPr>
            <a:normAutofit lnSpcReduction="10000"/>
          </a:bodyPr>
          <a:lstStyle/>
          <a:p>
            <a:pPr marL="609600" indent="-609600">
              <a:lnSpc>
                <a:spcPct val="80000"/>
              </a:lnSpc>
              <a:buNone/>
            </a:pPr>
            <a:r>
              <a:rPr lang="tr-TR" altLang="tr-TR" sz="1600" b="1">
                <a:solidFill>
                  <a:srgbClr val="FF3300"/>
                </a:solidFill>
              </a:rPr>
              <a:t>Endokarditis</a:t>
            </a:r>
            <a:endParaRPr lang="tr-TR" altLang="tr-TR" sz="1600">
              <a:solidFill>
                <a:srgbClr val="FF3300"/>
              </a:solidFill>
            </a:endParaRPr>
          </a:p>
          <a:p>
            <a:pPr marL="609600" indent="-609600">
              <a:lnSpc>
                <a:spcPct val="80000"/>
              </a:lnSpc>
              <a:buFontTx/>
              <a:buAutoNum type="arabicPeriod"/>
            </a:pPr>
            <a:r>
              <a:rPr lang="tr-TR" altLang="tr-TR" sz="1800"/>
              <a:t>Periton apseleri, </a:t>
            </a:r>
          </a:p>
          <a:p>
            <a:pPr marL="609600" indent="-609600">
              <a:lnSpc>
                <a:spcPct val="80000"/>
              </a:lnSpc>
              <a:buFontTx/>
              <a:buAutoNum type="arabicPeriod"/>
            </a:pPr>
            <a:r>
              <a:rPr lang="tr-TR" altLang="tr-TR" sz="1800"/>
              <a:t>Karaciğer apseleri, </a:t>
            </a:r>
          </a:p>
          <a:p>
            <a:pPr marL="609600" indent="-609600">
              <a:lnSpc>
                <a:spcPct val="80000"/>
              </a:lnSpc>
              <a:buFontTx/>
              <a:buAutoNum type="arabicPeriod"/>
            </a:pPr>
            <a:r>
              <a:rPr lang="tr-TR" altLang="tr-TR" sz="1800"/>
              <a:t>Metritis ve mastitis olguları</a:t>
            </a:r>
          </a:p>
          <a:p>
            <a:pPr marL="609600" indent="-609600">
              <a:lnSpc>
                <a:spcPct val="80000"/>
              </a:lnSpc>
            </a:pPr>
            <a:r>
              <a:rPr lang="tr-TR" altLang="tr-TR" sz="1800"/>
              <a:t>Bu olaylarda etkenler özellikle </a:t>
            </a:r>
            <a:r>
              <a:rPr lang="tr-TR" altLang="tr-TR" sz="1800" i="1"/>
              <a:t>Actinomyces (corynebacterium)  pyogenes</a:t>
            </a:r>
            <a:r>
              <a:rPr lang="tr-TR" altLang="tr-TR" sz="1800"/>
              <a:t> </a:t>
            </a:r>
          </a:p>
          <a:p>
            <a:pPr marL="609600" indent="-609600">
              <a:lnSpc>
                <a:spcPct val="80000"/>
              </a:lnSpc>
            </a:pPr>
            <a:r>
              <a:rPr lang="tr-TR" altLang="tr-TR" sz="1800"/>
              <a:t>Ayrıca bağırsak kökenli </a:t>
            </a:r>
            <a:r>
              <a:rPr lang="tr-TR" altLang="tr-TR" sz="1800" i="1"/>
              <a:t>Streptococcus</a:t>
            </a:r>
            <a:r>
              <a:rPr lang="tr-TR" altLang="tr-TR" sz="1800"/>
              <a:t> spp de önemli potojendir.</a:t>
            </a:r>
          </a:p>
          <a:p>
            <a:pPr marL="609600" indent="-609600">
              <a:lnSpc>
                <a:spcPct val="80000"/>
              </a:lnSpc>
            </a:pPr>
            <a:r>
              <a:rPr lang="tr-TR" altLang="tr-TR" sz="1800"/>
              <a:t>Kuzularda da özellikle enterokoklar poliartritisle birlikte endokarditis oluştururlar. </a:t>
            </a:r>
          </a:p>
          <a:p>
            <a:pPr marL="609600" indent="-609600">
              <a:lnSpc>
                <a:spcPct val="80000"/>
              </a:lnSpc>
              <a:buNone/>
            </a:pPr>
            <a:r>
              <a:rPr lang="tr-TR" altLang="tr-TR" sz="1800" i="1">
                <a:solidFill>
                  <a:srgbClr val="FF3300"/>
                </a:solidFill>
              </a:rPr>
              <a:t>Bakteriyemik enfeksiyonlarda </a:t>
            </a:r>
            <a:r>
              <a:rPr lang="tr-TR" altLang="tr-TR" sz="1600" b="1">
                <a:solidFill>
                  <a:srgbClr val="FF3300"/>
                </a:solidFill>
              </a:rPr>
              <a:t>Endokarditisin oluşumu</a:t>
            </a:r>
            <a:endParaRPr lang="tr-TR" altLang="tr-TR" sz="1800"/>
          </a:p>
          <a:p>
            <a:pPr marL="609600" indent="-609600">
              <a:lnSpc>
                <a:spcPct val="80000"/>
              </a:lnSpc>
            </a:pPr>
            <a:r>
              <a:rPr lang="tr-TR" altLang="tr-TR" sz="1800"/>
              <a:t>Kapaklarda önceden oluşmuş lezyonlar bakterilerin kapaklardaki lokalizasyonunu kolaylaştırabilir. </a:t>
            </a:r>
          </a:p>
          <a:p>
            <a:pPr marL="609600" indent="-609600">
              <a:lnSpc>
                <a:spcPct val="80000"/>
              </a:lnSpc>
            </a:pPr>
            <a:r>
              <a:rPr lang="tr-TR" altLang="tr-TR" sz="1800"/>
              <a:t>Tekrarlayan bakteriyemilerde endotel hücrelerinde direnç kaybı olur, bu kayıp yaprakçıkların birbirlerine temas yüzeylerinde daha da artar ve bakteriler bu bölgelere daha kolay tutunurlar.</a:t>
            </a:r>
          </a:p>
          <a:p>
            <a:pPr marL="609600" indent="-609600">
              <a:lnSpc>
                <a:spcPct val="80000"/>
              </a:lnSpc>
              <a:buNone/>
            </a:pPr>
            <a:r>
              <a:rPr lang="tr-TR" altLang="tr-TR" sz="1600" b="1">
                <a:solidFill>
                  <a:srgbClr val="FF3300"/>
                </a:solidFill>
              </a:rPr>
              <a:t>Endokarditislerde görülen lrezyonlar</a:t>
            </a:r>
            <a:r>
              <a:rPr lang="tr-TR" altLang="tr-TR" sz="1800"/>
              <a:t> </a:t>
            </a:r>
          </a:p>
          <a:p>
            <a:pPr marL="609600" indent="-609600">
              <a:lnSpc>
                <a:spcPct val="80000"/>
              </a:lnSpc>
            </a:pPr>
            <a:r>
              <a:rPr lang="tr-TR" altLang="tr-TR" sz="1800"/>
              <a:t>Akut bakteriyel endokarditislerde kapaklarda </a:t>
            </a:r>
            <a:r>
              <a:rPr lang="tr-TR" altLang="tr-TR" sz="1800" b="1">
                <a:solidFill>
                  <a:schemeClr val="accent2"/>
                </a:solidFill>
              </a:rPr>
              <a:t>vejetasyonlar=üremeler</a:t>
            </a:r>
            <a:r>
              <a:rPr lang="tr-TR" altLang="tr-TR" sz="1800"/>
              <a:t> görülür. </a:t>
            </a:r>
          </a:p>
          <a:p>
            <a:pPr marL="609600" indent="-609600">
              <a:lnSpc>
                <a:spcPct val="80000"/>
              </a:lnSpc>
            </a:pPr>
            <a:r>
              <a:rPr lang="tr-TR" altLang="tr-TR" sz="1800"/>
              <a:t>Bu vejetasyonlar düzensiz </a:t>
            </a:r>
            <a:r>
              <a:rPr lang="tr-TR" altLang="tr-TR" sz="1800" b="1">
                <a:solidFill>
                  <a:schemeClr val="accent2"/>
                </a:solidFill>
              </a:rPr>
              <a:t>ülserler</a:t>
            </a:r>
            <a:r>
              <a:rPr lang="tr-TR" altLang="tr-TR" sz="1800"/>
              <a:t> ya da trombosit içeren </a:t>
            </a:r>
            <a:r>
              <a:rPr lang="tr-TR" altLang="tr-TR" sz="1800" b="1">
                <a:solidFill>
                  <a:schemeClr val="accent2"/>
                </a:solidFill>
              </a:rPr>
              <a:t>trombüslerdir</a:t>
            </a:r>
          </a:p>
          <a:p>
            <a:pPr marL="609600" indent="-609600">
              <a:lnSpc>
                <a:spcPct val="80000"/>
              </a:lnSpc>
            </a:pPr>
            <a:r>
              <a:rPr lang="tr-TR" altLang="tr-TR" sz="1800"/>
              <a:t>Çok sayıda bakteri kapsarlar. </a:t>
            </a:r>
          </a:p>
          <a:p>
            <a:pPr marL="609600" indent="-609600">
              <a:lnSpc>
                <a:spcPct val="80000"/>
              </a:lnSpc>
            </a:pPr>
            <a:r>
              <a:rPr lang="tr-TR" altLang="tr-TR" sz="1800"/>
              <a:t>Ancak, saf populasyon koloniler şeklinde bulunmasına rağmen, etkenler kültürle izole edilemezler. </a:t>
            </a:r>
          </a:p>
          <a:p>
            <a:pPr marL="609600" indent="-609600">
              <a:lnSpc>
                <a:spcPct val="80000"/>
              </a:lnSpc>
            </a:pPr>
            <a:r>
              <a:rPr lang="tr-TR" altLang="tr-TR" sz="1800"/>
              <a:t>Bakteriler lezyonun derin tabakalarında lokalize olduklarından uygun antibakteriyel tedavi yapılmadığında bakteriler korunmuş olarak kalırlar, ve bu nedenle iyileşmiş bakteriyel endokarditis nadir bulunur. </a:t>
            </a:r>
          </a:p>
          <a:p>
            <a:pPr marL="609600" indent="-609600">
              <a:lnSpc>
                <a:spcPct val="80000"/>
              </a:lnSpc>
            </a:pPr>
            <a:r>
              <a:rPr lang="tr-TR" altLang="tr-TR" sz="1800"/>
              <a:t>Ayrıca bakteriler trombüsler içinde canlılıklarını kaybetseler bile kapaklarda sürekli olarak irritasyona yol açarlar.</a:t>
            </a:r>
          </a:p>
        </p:txBody>
      </p:sp>
      <p:sp>
        <p:nvSpPr>
          <p:cNvPr id="2" name="Veri Yer Tutucusu 1"/>
          <p:cNvSpPr>
            <a:spLocks noGrp="1"/>
          </p:cNvSpPr>
          <p:nvPr>
            <p:ph type="dt" sz="half" idx="10"/>
          </p:nvPr>
        </p:nvSpPr>
        <p:spPr/>
        <p:txBody>
          <a:bodyPr/>
          <a:lstStyle/>
          <a:p>
            <a:fld id="{96682970-FA0B-43D6-AC16-48664CAC456C}"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32</a:t>
            </a:fld>
            <a:endParaRPr lang="tr-TR"/>
          </a:p>
        </p:txBody>
      </p:sp>
    </p:spTree>
    <p:extLst>
      <p:ext uri="{BB962C8B-B14F-4D97-AF65-F5344CB8AC3E}">
        <p14:creationId xmlns:p14="http://schemas.microsoft.com/office/powerpoint/2010/main" val="2978584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D:\belgelerim\Patoloji\Özel patoloji ders notları\Kardiyo vasküler sistem\endokarditisi\vejetatif endocarditis"/>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552575" y="188914"/>
            <a:ext cx="4718050" cy="5761037"/>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5"/>
          <p:cNvSpPr txBox="1">
            <a:spLocks noChangeArrowheads="1"/>
          </p:cNvSpPr>
          <p:nvPr/>
        </p:nvSpPr>
        <p:spPr bwMode="auto">
          <a:xfrm>
            <a:off x="6311900" y="115888"/>
            <a:ext cx="43561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a:t>In the vast majority of patients, endocarditis can be effectively treated with medication and/or surgery. </a:t>
            </a:r>
          </a:p>
          <a:p>
            <a:pPr>
              <a:spcBef>
                <a:spcPct val="50000"/>
              </a:spcBef>
            </a:pPr>
            <a:r>
              <a:rPr lang="tr-TR" altLang="tr-TR" sz="2000"/>
              <a:t>Nevertheless, endocarditis can cause serious damage or even death. </a:t>
            </a:r>
          </a:p>
          <a:p>
            <a:pPr>
              <a:spcBef>
                <a:spcPct val="50000"/>
              </a:spcBef>
            </a:pPr>
            <a:r>
              <a:rPr lang="tr-TR" altLang="tr-TR" sz="2000"/>
              <a:t>Because of the dangerous nature of this condition; </a:t>
            </a:r>
          </a:p>
          <a:p>
            <a:pPr>
              <a:spcBef>
                <a:spcPct val="50000"/>
              </a:spcBef>
            </a:pPr>
            <a:r>
              <a:rPr lang="tr-TR" altLang="tr-TR" sz="2000"/>
              <a:t>People at moderate and high risk for endocarditis (e.g., any type of </a:t>
            </a:r>
            <a:r>
              <a:rPr lang="tr-TR" altLang="tr-TR" sz="2000" b="1">
                <a:hlinkClick r:id="rId3"/>
                <a:hlinkMouseOver r:id="rId4"/>
              </a:rPr>
              <a:t>valvular heart disease</a:t>
            </a:r>
            <a:r>
              <a:rPr lang="tr-TR" altLang="tr-TR" sz="2000"/>
              <a:t>) </a:t>
            </a:r>
            <a:r>
              <a:rPr lang="tr-TR" altLang="tr-TR" sz="2000">
                <a:solidFill>
                  <a:srgbClr val="FF3300"/>
                </a:solidFill>
              </a:rPr>
              <a:t>are strongly advised to take</a:t>
            </a:r>
            <a:r>
              <a:rPr lang="tr-TR" altLang="tr-TR" sz="2000"/>
              <a:t> </a:t>
            </a:r>
            <a:r>
              <a:rPr lang="tr-TR" altLang="tr-TR" sz="2000" b="1">
                <a:hlinkClick r:id="rId5"/>
                <a:hlinkMouseOver r:id="rId6"/>
              </a:rPr>
              <a:t>antibiotics</a:t>
            </a:r>
            <a:r>
              <a:rPr lang="tr-TR" altLang="tr-TR" sz="2000"/>
              <a:t> both before and immediately after any </a:t>
            </a:r>
            <a:r>
              <a:rPr lang="tr-TR" altLang="tr-TR" sz="2000" b="1">
                <a:hlinkClick r:id="rId7"/>
                <a:hlinkMouseOver r:id="rId8"/>
              </a:rPr>
              <a:t>dental</a:t>
            </a:r>
            <a:r>
              <a:rPr lang="tr-TR" altLang="tr-TR" sz="2000"/>
              <a:t> or medical procedure. </a:t>
            </a:r>
          </a:p>
          <a:p>
            <a:pPr>
              <a:spcBef>
                <a:spcPct val="50000"/>
              </a:spcBef>
            </a:pPr>
            <a:r>
              <a:rPr lang="tr-TR" altLang="tr-TR" sz="2000"/>
              <a:t>This preventive action can help to kill any bacteria that enter the bloodstream as a result of the procedure, minimizing the risk of developing endocarditis. </a:t>
            </a:r>
          </a:p>
        </p:txBody>
      </p:sp>
      <p:sp>
        <p:nvSpPr>
          <p:cNvPr id="2" name="Veri Yer Tutucusu 1"/>
          <p:cNvSpPr>
            <a:spLocks noGrp="1"/>
          </p:cNvSpPr>
          <p:nvPr>
            <p:ph type="dt" sz="half" idx="10"/>
          </p:nvPr>
        </p:nvSpPr>
        <p:spPr/>
        <p:txBody>
          <a:bodyPr/>
          <a:lstStyle/>
          <a:p>
            <a:fld id="{908B85B3-135A-4871-A33A-03B903E4C95C}"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33</a:t>
            </a:fld>
            <a:endParaRPr lang="tr-TR"/>
          </a:p>
        </p:txBody>
      </p:sp>
    </p:spTree>
    <p:extLst>
      <p:ext uri="{BB962C8B-B14F-4D97-AF65-F5344CB8AC3E}">
        <p14:creationId xmlns:p14="http://schemas.microsoft.com/office/powerpoint/2010/main" val="1241596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endocarditi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952501"/>
            <a:ext cx="5616575" cy="4492625"/>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E372C3FC-6D96-4F4B-A415-82ED75E63940}"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34</a:t>
            </a:fld>
            <a:endParaRPr lang="tr-TR"/>
          </a:p>
        </p:txBody>
      </p:sp>
    </p:spTree>
    <p:extLst>
      <p:ext uri="{BB962C8B-B14F-4D97-AF65-F5344CB8AC3E}">
        <p14:creationId xmlns:p14="http://schemas.microsoft.com/office/powerpoint/2010/main" val="459913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emo-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948488" cy="4675188"/>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p:cNvSpPr txBox="1">
            <a:spLocks noChangeArrowheads="1"/>
          </p:cNvSpPr>
          <p:nvPr/>
        </p:nvSpPr>
        <p:spPr bwMode="auto">
          <a:xfrm>
            <a:off x="1524001" y="4797425"/>
            <a:ext cx="72358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a:t>Gross pathology of subacute bacterial endocarditis involving </a:t>
            </a:r>
            <a:r>
              <a:rPr lang="tr-TR" altLang="tr-TR" sz="2000">
                <a:solidFill>
                  <a:schemeClr val="accent2"/>
                </a:solidFill>
              </a:rPr>
              <a:t>mitral valve</a:t>
            </a:r>
            <a:r>
              <a:rPr lang="tr-TR" altLang="tr-TR" sz="2000"/>
              <a:t>. </a:t>
            </a:r>
          </a:p>
          <a:p>
            <a:pPr>
              <a:spcBef>
                <a:spcPct val="50000"/>
              </a:spcBef>
            </a:pPr>
            <a:r>
              <a:rPr lang="tr-TR" altLang="tr-TR" sz="2000"/>
              <a:t>Left ventricle of heart has been opened to show mitral valve fibrin vegetations due to infection with Haemophilus parainfluenzae</a:t>
            </a:r>
            <a:r>
              <a:rPr lang="tr-TR" altLang="tr-TR"/>
              <a:t> </a:t>
            </a:r>
          </a:p>
        </p:txBody>
      </p:sp>
      <p:sp>
        <p:nvSpPr>
          <p:cNvPr id="2" name="Veri Yer Tutucusu 1"/>
          <p:cNvSpPr>
            <a:spLocks noGrp="1"/>
          </p:cNvSpPr>
          <p:nvPr>
            <p:ph type="dt" sz="half" idx="10"/>
          </p:nvPr>
        </p:nvSpPr>
        <p:spPr/>
        <p:txBody>
          <a:bodyPr/>
          <a:lstStyle/>
          <a:p>
            <a:fld id="{0881EA40-1D02-434E-9912-2323B7A3AC97}"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35</a:t>
            </a:fld>
            <a:endParaRPr lang="tr-TR"/>
          </a:p>
        </p:txBody>
      </p:sp>
    </p:spTree>
    <p:extLst>
      <p:ext uri="{BB962C8B-B14F-4D97-AF65-F5344CB8AC3E}">
        <p14:creationId xmlns:p14="http://schemas.microsoft.com/office/powerpoint/2010/main" val="3724972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endocarditi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732588" cy="4629150"/>
          </a:xfrm>
          <a:prstGeom prst="rect">
            <a:avLst/>
          </a:prstGeom>
          <a:noFill/>
          <a:extLst>
            <a:ext uri="{909E8E84-426E-40DD-AFC4-6F175D3DCCD1}">
              <a14:hiddenFill xmlns:a14="http://schemas.microsoft.com/office/drawing/2010/main">
                <a:solidFill>
                  <a:srgbClr val="FFFFFF"/>
                </a:solidFill>
              </a14:hiddenFill>
            </a:ext>
          </a:extLst>
        </p:spPr>
      </p:pic>
      <p:sp>
        <p:nvSpPr>
          <p:cNvPr id="41989" name="Text Box 5"/>
          <p:cNvSpPr txBox="1">
            <a:spLocks noChangeArrowheads="1"/>
          </p:cNvSpPr>
          <p:nvPr/>
        </p:nvSpPr>
        <p:spPr bwMode="auto">
          <a:xfrm>
            <a:off x="2116138" y="4889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ltLang="tr-TR"/>
          </a:p>
        </p:txBody>
      </p:sp>
      <p:sp>
        <p:nvSpPr>
          <p:cNvPr id="41990" name="Text Box 6"/>
          <p:cNvSpPr txBox="1">
            <a:spLocks noChangeArrowheads="1"/>
          </p:cNvSpPr>
          <p:nvPr/>
        </p:nvSpPr>
        <p:spPr bwMode="auto">
          <a:xfrm>
            <a:off x="1847851" y="4868864"/>
            <a:ext cx="86407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a:hlinkClick r:id="rId3"/>
              </a:rPr>
              <a:t>Endocarditis bacteriana subaguda</a:t>
            </a:r>
            <a:r>
              <a:rPr lang="tr-TR" altLang="tr-TR" sz="2000"/>
              <a:t>. Válvula aórtica con valvulopatía antigua (engrosamiento y fusión de velos con formación de tabique entre los velos derecho y posterior); endocarditis úlcero-poliposa con formación de masas adherentes, parcialmente calcificadas</a:t>
            </a:r>
            <a:r>
              <a:rPr lang="tr-TR" altLang="tr-TR"/>
              <a:t> </a:t>
            </a:r>
          </a:p>
        </p:txBody>
      </p:sp>
      <p:sp>
        <p:nvSpPr>
          <p:cNvPr id="2" name="Veri Yer Tutucusu 1"/>
          <p:cNvSpPr>
            <a:spLocks noGrp="1"/>
          </p:cNvSpPr>
          <p:nvPr>
            <p:ph type="dt" sz="half" idx="10"/>
          </p:nvPr>
        </p:nvSpPr>
        <p:spPr/>
        <p:txBody>
          <a:bodyPr/>
          <a:lstStyle/>
          <a:p>
            <a:fld id="{F36CBF52-5485-452C-AB4C-84071DF0C26C}"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36</a:t>
            </a:fld>
            <a:endParaRPr lang="tr-TR"/>
          </a:p>
        </p:txBody>
      </p:sp>
    </p:spTree>
    <p:extLst>
      <p:ext uri="{BB962C8B-B14F-4D97-AF65-F5344CB8AC3E}">
        <p14:creationId xmlns:p14="http://schemas.microsoft.com/office/powerpoint/2010/main" val="999799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docarditis bacteriana aguda, forma úlcero-trombótica, de la tricúsp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15888"/>
            <a:ext cx="8128000" cy="5600700"/>
          </a:xfrm>
          <a:prstGeom prst="rect">
            <a:avLst/>
          </a:prstGeom>
          <a:noFill/>
          <a:extLst>
            <a:ext uri="{909E8E84-426E-40DD-AFC4-6F175D3DCCD1}">
              <a14:hiddenFill xmlns:a14="http://schemas.microsoft.com/office/drawing/2010/main">
                <a:solidFill>
                  <a:srgbClr val="FFFFFF"/>
                </a:solidFill>
              </a14:hiddenFill>
            </a:ext>
          </a:extLst>
        </p:spPr>
      </p:pic>
      <p:sp>
        <p:nvSpPr>
          <p:cNvPr id="43013" name="Text Box 5"/>
          <p:cNvSpPr txBox="1">
            <a:spLocks noChangeArrowheads="1"/>
          </p:cNvSpPr>
          <p:nvPr/>
        </p:nvSpPr>
        <p:spPr bwMode="auto">
          <a:xfrm>
            <a:off x="1919288" y="6021388"/>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t>Endocarditis bacteriana aguda, forma úlcero-trombótica, de </a:t>
            </a:r>
            <a:r>
              <a:rPr lang="tr-TR" altLang="tr-TR">
                <a:solidFill>
                  <a:schemeClr val="accent2"/>
                </a:solidFill>
              </a:rPr>
              <a:t>la tricúspide</a:t>
            </a:r>
            <a:r>
              <a:rPr lang="tr-TR" altLang="tr-TR"/>
              <a:t>.</a:t>
            </a:r>
          </a:p>
        </p:txBody>
      </p:sp>
      <p:sp>
        <p:nvSpPr>
          <p:cNvPr id="2" name="Veri Yer Tutucusu 1"/>
          <p:cNvSpPr>
            <a:spLocks noGrp="1"/>
          </p:cNvSpPr>
          <p:nvPr>
            <p:ph type="dt" sz="half" idx="10"/>
          </p:nvPr>
        </p:nvSpPr>
        <p:spPr/>
        <p:txBody>
          <a:bodyPr/>
          <a:lstStyle/>
          <a:p>
            <a:fld id="{7347FBEB-7FB0-41A9-ADC6-211589585887}"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37</a:t>
            </a:fld>
            <a:endParaRPr lang="tr-TR"/>
          </a:p>
        </p:txBody>
      </p:sp>
    </p:spTree>
    <p:extLst>
      <p:ext uri="{BB962C8B-B14F-4D97-AF65-F5344CB8AC3E}">
        <p14:creationId xmlns:p14="http://schemas.microsoft.com/office/powerpoint/2010/main" val="2527775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631950" y="115889"/>
            <a:ext cx="9036050" cy="6626225"/>
          </a:xfrm>
        </p:spPr>
        <p:txBody>
          <a:bodyPr>
            <a:normAutofit lnSpcReduction="10000"/>
          </a:bodyPr>
          <a:lstStyle/>
          <a:p>
            <a:pPr>
              <a:lnSpc>
                <a:spcPct val="80000"/>
              </a:lnSpc>
              <a:buFontTx/>
              <a:buNone/>
            </a:pPr>
            <a:r>
              <a:rPr lang="tr-TR" altLang="tr-TR" sz="2000" b="1"/>
              <a:t>Makroskobik olarak vejetasyonlar</a:t>
            </a:r>
            <a:r>
              <a:rPr lang="tr-TR" altLang="tr-TR" sz="2000"/>
              <a:t>; </a:t>
            </a:r>
          </a:p>
          <a:p>
            <a:pPr>
              <a:lnSpc>
                <a:spcPct val="80000"/>
              </a:lnSpc>
            </a:pPr>
            <a:r>
              <a:rPr lang="tr-TR" altLang="tr-TR" sz="2000"/>
              <a:t>Üzerlerinde kolaylıkla parçalanabilen kan pıhtısı içeren, sarı- kımızı ya da sarı-gri renkte görünürler. </a:t>
            </a:r>
          </a:p>
          <a:p>
            <a:pPr>
              <a:lnSpc>
                <a:spcPct val="80000"/>
              </a:lnSpc>
            </a:pPr>
            <a:r>
              <a:rPr lang="tr-TR" altLang="tr-TR" sz="2000"/>
              <a:t>Küçük vejetasyonlar tamamen yerlerinden ayrılarak geride granüler ve eroziv bir yüzey bırakırlar. </a:t>
            </a:r>
          </a:p>
          <a:p>
            <a:pPr>
              <a:lnSpc>
                <a:spcPct val="80000"/>
              </a:lnSpc>
            </a:pPr>
            <a:r>
              <a:rPr lang="tr-TR" altLang="tr-TR" sz="2000"/>
              <a:t>Kapaklar pürüzlü ve testere dişi gibi görünüm alırlar.</a:t>
            </a:r>
          </a:p>
          <a:p>
            <a:pPr>
              <a:lnSpc>
                <a:spcPct val="80000"/>
              </a:lnSpc>
            </a:pPr>
            <a:r>
              <a:rPr lang="tr-TR" altLang="tr-TR" sz="2000"/>
              <a:t>Atriyoventriküler kapaklardaki yangının korda tendalara yayılması sonucu yırtılmalar oluşabilir.</a:t>
            </a:r>
          </a:p>
          <a:p>
            <a:pPr>
              <a:lnSpc>
                <a:spcPct val="80000"/>
              </a:lnSpc>
            </a:pPr>
            <a:r>
              <a:rPr lang="tr-TR" altLang="tr-TR" sz="2000"/>
              <a:t>Valvüler endokarditisler, rezolusyonla sonuçlanan hafif lezyonlar dışında, çoğunlukla ölümle son bulur. </a:t>
            </a:r>
          </a:p>
          <a:p>
            <a:pPr>
              <a:lnSpc>
                <a:spcPct val="80000"/>
              </a:lnSpc>
              <a:buFontTx/>
              <a:buNone/>
            </a:pPr>
            <a:r>
              <a:rPr lang="tr-TR" altLang="tr-TR" sz="2000" b="1"/>
              <a:t>Klinik bulgular</a:t>
            </a:r>
            <a:r>
              <a:rPr lang="tr-TR" altLang="tr-TR" sz="2000"/>
              <a:t> </a:t>
            </a:r>
          </a:p>
          <a:p>
            <a:pPr>
              <a:lnSpc>
                <a:spcPct val="80000"/>
              </a:lnSpc>
              <a:buFontTx/>
              <a:buNone/>
            </a:pPr>
            <a:r>
              <a:rPr lang="tr-TR" altLang="tr-TR" sz="2000"/>
              <a:t>Hastalığın son dönemlerinde ortaya çıkar;</a:t>
            </a:r>
          </a:p>
          <a:p>
            <a:pPr>
              <a:lnSpc>
                <a:spcPct val="80000"/>
              </a:lnSpc>
              <a:buFontTx/>
              <a:buNone/>
            </a:pPr>
            <a:r>
              <a:rPr lang="tr-TR" altLang="tr-TR" sz="2000"/>
              <a:t>ateş, topallık ve kardiyak üfürümler ile karakterizedir. </a:t>
            </a:r>
          </a:p>
          <a:p>
            <a:pPr>
              <a:lnSpc>
                <a:spcPct val="80000"/>
              </a:lnSpc>
            </a:pPr>
            <a:r>
              <a:rPr lang="tr-TR" altLang="tr-TR" sz="2000"/>
              <a:t>Vejetasyonlardan ayrılan-kopan parçalar embolus olarak akciğer, böbrek, dalak, myokard ve nadiren de beyinde apselere, infarktusa-tromboza neden olurlar. </a:t>
            </a:r>
          </a:p>
          <a:p>
            <a:pPr>
              <a:lnSpc>
                <a:spcPct val="80000"/>
              </a:lnSpc>
            </a:pPr>
            <a:r>
              <a:rPr lang="tr-TR" altLang="tr-TR" sz="2000"/>
              <a:t>Yaprakçıklarda büzüşme, yapışma ve orifisyumda daralma (stenoz) oluşur, sonuçta kapak yetersizliği gözlenir. </a:t>
            </a:r>
          </a:p>
          <a:p>
            <a:pPr>
              <a:lnSpc>
                <a:spcPct val="80000"/>
              </a:lnSpc>
            </a:pPr>
            <a:r>
              <a:rPr lang="tr-TR" altLang="tr-TR" sz="2000"/>
              <a:t>Konjestif kalp yetmezliği valvüler endokarditislerin sonucudur. </a:t>
            </a:r>
          </a:p>
          <a:p>
            <a:pPr>
              <a:lnSpc>
                <a:spcPct val="80000"/>
              </a:lnSpc>
            </a:pPr>
            <a:r>
              <a:rPr lang="tr-TR" altLang="tr-TR" sz="2000"/>
              <a:t>Mural endokarditis, özellikle </a:t>
            </a:r>
            <a:r>
              <a:rPr lang="tr-TR" altLang="tr-TR" sz="2000" i="1"/>
              <a:t>Actinomyces pyogenes</a:t>
            </a:r>
            <a:r>
              <a:rPr lang="tr-TR" altLang="tr-TR" sz="2000"/>
              <a:t> tarafından oluşturulur. </a:t>
            </a:r>
          </a:p>
          <a:p>
            <a:pPr>
              <a:lnSpc>
                <a:spcPct val="80000"/>
              </a:lnSpc>
            </a:pPr>
            <a:r>
              <a:rPr lang="tr-TR" altLang="tr-TR" sz="2000"/>
              <a:t>Yangının kalp boşluklarının duvarına yayılması söz konusudur. Myokarditis ve myokard apselerine rastlanır.</a:t>
            </a:r>
          </a:p>
        </p:txBody>
      </p:sp>
      <p:sp>
        <p:nvSpPr>
          <p:cNvPr id="2" name="Veri Yer Tutucusu 1"/>
          <p:cNvSpPr>
            <a:spLocks noGrp="1"/>
          </p:cNvSpPr>
          <p:nvPr>
            <p:ph type="dt" sz="half" idx="10"/>
          </p:nvPr>
        </p:nvSpPr>
        <p:spPr/>
        <p:txBody>
          <a:bodyPr/>
          <a:lstStyle/>
          <a:p>
            <a:fld id="{F855B876-664C-4F21-AA42-1EAA19CD0A1C}"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38</a:t>
            </a:fld>
            <a:endParaRPr lang="tr-TR"/>
          </a:p>
        </p:txBody>
      </p:sp>
    </p:spTree>
    <p:extLst>
      <p:ext uri="{BB962C8B-B14F-4D97-AF65-F5344CB8AC3E}">
        <p14:creationId xmlns:p14="http://schemas.microsoft.com/office/powerpoint/2010/main" val="3039311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524000" y="0"/>
            <a:ext cx="9144000" cy="6858000"/>
          </a:xfrm>
        </p:spPr>
        <p:txBody>
          <a:bodyPr/>
          <a:lstStyle/>
          <a:p>
            <a:pPr>
              <a:lnSpc>
                <a:spcPct val="80000"/>
              </a:lnSpc>
              <a:buFontTx/>
              <a:buNone/>
            </a:pPr>
            <a:r>
              <a:rPr lang="tr-TR" altLang="tr-TR" sz="2000" b="1" i="1"/>
              <a:t>Myokartta dejeneratif, nekrotik ve yangısal değişikliklerin görüldüğü durumlar</a:t>
            </a:r>
            <a:endParaRPr lang="tr-TR" altLang="tr-TR" sz="2000" b="1"/>
          </a:p>
          <a:p>
            <a:pPr>
              <a:lnSpc>
                <a:spcPct val="80000"/>
              </a:lnSpc>
            </a:pPr>
            <a:r>
              <a:rPr lang="tr-TR" altLang="tr-TR" sz="2000"/>
              <a:t>Şap hastalığı</a:t>
            </a:r>
          </a:p>
          <a:p>
            <a:pPr>
              <a:lnSpc>
                <a:spcPct val="80000"/>
              </a:lnSpc>
            </a:pPr>
            <a:r>
              <a:rPr lang="tr-TR" altLang="tr-TR" sz="2000"/>
              <a:t>Distemper</a:t>
            </a:r>
          </a:p>
          <a:p>
            <a:pPr>
              <a:lnSpc>
                <a:spcPct val="80000"/>
              </a:lnSpc>
            </a:pPr>
            <a:r>
              <a:rPr lang="tr-TR" altLang="tr-TR" sz="2000"/>
              <a:t>Parvovirus-herpes virus enfeksiyonlu köpek yavrularında; myokarditis</a:t>
            </a:r>
            <a:endParaRPr lang="tr-TR" altLang="tr-TR" sz="2000" i="1"/>
          </a:p>
          <a:p>
            <a:pPr>
              <a:lnSpc>
                <a:spcPct val="80000"/>
              </a:lnSpc>
            </a:pPr>
            <a:r>
              <a:rPr lang="tr-TR" altLang="tr-TR" sz="2000" i="1"/>
              <a:t>Haemophilus somnus</a:t>
            </a:r>
            <a:r>
              <a:rPr lang="tr-TR" altLang="tr-TR" sz="2000"/>
              <a:t>: Sığırlarda myokard nekrozu veya infarktüs</a:t>
            </a:r>
          </a:p>
          <a:p>
            <a:pPr>
              <a:lnSpc>
                <a:spcPct val="80000"/>
              </a:lnSpc>
            </a:pPr>
            <a:endParaRPr lang="tr-TR" altLang="tr-TR" sz="2000"/>
          </a:p>
          <a:p>
            <a:pPr>
              <a:lnSpc>
                <a:spcPct val="80000"/>
              </a:lnSpc>
            </a:pPr>
            <a:r>
              <a:rPr lang="tr-TR" altLang="tr-TR" sz="2000"/>
              <a:t>Tiamin yetersizliği: Karnivorlarda; myokard nekrozu</a:t>
            </a:r>
          </a:p>
          <a:p>
            <a:pPr>
              <a:lnSpc>
                <a:spcPct val="80000"/>
              </a:lnSpc>
            </a:pPr>
            <a:r>
              <a:rPr lang="tr-TR" altLang="tr-TR" sz="2000"/>
              <a:t>Monensin: (kanatlılarda koksidiostatik, geviş getirenlerde gelişmeyi uyarıcı) at ve domuz gibi basit mideli hayvanların  yemlerine kontamine olduğunda kardiyotoksik etki gösterir.</a:t>
            </a:r>
          </a:p>
          <a:p>
            <a:pPr>
              <a:lnSpc>
                <a:spcPct val="80000"/>
              </a:lnSpc>
            </a:pPr>
            <a:r>
              <a:rPr lang="tr-TR" altLang="tr-TR" sz="2000"/>
              <a:t>Talyum içeren rodentisitlerin köpekler tarafından sindirim yolu ile alınması </a:t>
            </a:r>
          </a:p>
          <a:p>
            <a:pPr>
              <a:lnSpc>
                <a:spcPct val="80000"/>
              </a:lnSpc>
            </a:pPr>
            <a:r>
              <a:rPr lang="tr-TR" altLang="tr-TR" sz="2000"/>
              <a:t>Sol taraflı endokarditislerde vejetasyonlardan kaynaklanan koroner embolizmde fokal myokard nekrozları oluşur.</a:t>
            </a:r>
          </a:p>
          <a:p>
            <a:pPr>
              <a:lnSpc>
                <a:spcPct val="80000"/>
              </a:lnSpc>
            </a:pPr>
            <a:r>
              <a:rPr lang="tr-TR" altLang="tr-TR" sz="2000"/>
              <a:t>Eğrelti otu gibi granülositopenik hastalıklara neden olan durumlarda bakteriyel embolizm myokard infarktüsüne neden olur.</a:t>
            </a:r>
          </a:p>
          <a:p>
            <a:pPr>
              <a:lnSpc>
                <a:spcPct val="80000"/>
              </a:lnSpc>
            </a:pPr>
            <a:r>
              <a:rPr lang="tr-TR" altLang="tr-TR" sz="2000"/>
              <a:t>Tavuklarda</a:t>
            </a:r>
            <a:r>
              <a:rPr lang="tr-TR" altLang="tr-TR" sz="2000" b="1"/>
              <a:t> </a:t>
            </a:r>
            <a:r>
              <a:rPr lang="tr-TR" altLang="tr-TR" sz="2000"/>
              <a:t>“yuvarlak kalp sendromu”nun  oluşumunda selenyum ve E vitamini yetersizliğinin önemli rol oynadığı sanılmaktadır.</a:t>
            </a:r>
          </a:p>
        </p:txBody>
      </p:sp>
      <p:sp>
        <p:nvSpPr>
          <p:cNvPr id="2" name="Veri Yer Tutucusu 1"/>
          <p:cNvSpPr>
            <a:spLocks noGrp="1"/>
          </p:cNvSpPr>
          <p:nvPr>
            <p:ph type="dt" sz="half" idx="10"/>
          </p:nvPr>
        </p:nvSpPr>
        <p:spPr/>
        <p:txBody>
          <a:bodyPr/>
          <a:lstStyle/>
          <a:p>
            <a:fld id="{B58E9DC6-8E01-48E3-8326-12DDF0D6F480}"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39</a:t>
            </a:fld>
            <a:endParaRPr lang="tr-TR"/>
          </a:p>
        </p:txBody>
      </p:sp>
    </p:spTree>
    <p:extLst>
      <p:ext uri="{BB962C8B-B14F-4D97-AF65-F5344CB8AC3E}">
        <p14:creationId xmlns:p14="http://schemas.microsoft.com/office/powerpoint/2010/main" val="1797520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Normal ka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547688"/>
            <a:ext cx="5976937" cy="4779962"/>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297E6C91-608E-40A9-B901-95EC786E7E11}"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a:t>
            </a:fld>
            <a:endParaRPr lang="tr-TR"/>
          </a:p>
        </p:txBody>
      </p:sp>
    </p:spTree>
    <p:extLst>
      <p:ext uri="{BB962C8B-B14F-4D97-AF65-F5344CB8AC3E}">
        <p14:creationId xmlns:p14="http://schemas.microsoft.com/office/powerpoint/2010/main" val="39482966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1524000" y="0"/>
            <a:ext cx="9144000" cy="6858000"/>
          </a:xfrm>
        </p:spPr>
        <p:txBody>
          <a:bodyPr/>
          <a:lstStyle/>
          <a:p>
            <a:pPr>
              <a:buFontTx/>
              <a:buNone/>
            </a:pPr>
            <a:r>
              <a:rPr lang="tr-TR" altLang="tr-TR">
                <a:solidFill>
                  <a:srgbClr val="FF3300"/>
                </a:solidFill>
              </a:rPr>
              <a:t>E.vitamini-selenyum yetersizliği;</a:t>
            </a:r>
          </a:p>
          <a:p>
            <a:pPr>
              <a:buFontTx/>
              <a:buNone/>
            </a:pPr>
            <a:r>
              <a:rPr lang="tr-TR" altLang="tr-TR">
                <a:solidFill>
                  <a:srgbClr val="FF3300"/>
                </a:solidFill>
              </a:rPr>
              <a:t>Nütrisyonel myopati;</a:t>
            </a:r>
            <a:r>
              <a:rPr lang="tr-TR" altLang="tr-TR"/>
              <a:t> </a:t>
            </a:r>
          </a:p>
          <a:p>
            <a:pPr>
              <a:buFontTx/>
              <a:buNone/>
            </a:pPr>
            <a:r>
              <a:rPr lang="tr-TR" altLang="tr-TR">
                <a:solidFill>
                  <a:srgbClr val="FF3300"/>
                </a:solidFill>
              </a:rPr>
              <a:t>Beyaz kas hastalığı:</a:t>
            </a:r>
          </a:p>
          <a:p>
            <a:r>
              <a:rPr lang="tr-TR" altLang="tr-TR"/>
              <a:t>Myokard da hiyalin –zenker  dejenerasyonu ve nekrozu</a:t>
            </a:r>
          </a:p>
          <a:p>
            <a:r>
              <a:rPr lang="tr-TR" altLang="tr-TR"/>
              <a:t>Makroskobik olarak myokart ve endokarttaki nekrotik değişiklik bölgeleri solgun ve gri-esmer renkte</a:t>
            </a:r>
          </a:p>
        </p:txBody>
      </p:sp>
      <p:sp>
        <p:nvSpPr>
          <p:cNvPr id="2" name="Veri Yer Tutucusu 1"/>
          <p:cNvSpPr>
            <a:spLocks noGrp="1"/>
          </p:cNvSpPr>
          <p:nvPr>
            <p:ph type="dt" sz="half" idx="10"/>
          </p:nvPr>
        </p:nvSpPr>
        <p:spPr/>
        <p:txBody>
          <a:bodyPr/>
          <a:lstStyle/>
          <a:p>
            <a:fld id="{BB2F9DDE-E583-49F6-916E-37AD7D47469E}"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40</a:t>
            </a:fld>
            <a:endParaRPr lang="tr-TR"/>
          </a:p>
        </p:txBody>
      </p:sp>
    </p:spTree>
    <p:extLst>
      <p:ext uri="{BB962C8B-B14F-4D97-AF65-F5344CB8AC3E}">
        <p14:creationId xmlns:p14="http://schemas.microsoft.com/office/powerpoint/2010/main" val="3494621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White Muscle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1557338"/>
            <a:ext cx="4876800" cy="32512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064865F1-A0C3-4E5D-AA86-EE510E0D02DB}"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41</a:t>
            </a:fld>
            <a:endParaRPr lang="tr-TR"/>
          </a:p>
        </p:txBody>
      </p:sp>
    </p:spTree>
    <p:extLst>
      <p:ext uri="{BB962C8B-B14F-4D97-AF65-F5344CB8AC3E}">
        <p14:creationId xmlns:p14="http://schemas.microsoft.com/office/powerpoint/2010/main" val="604812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lamb2t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039" y="2020889"/>
            <a:ext cx="3462337" cy="2816225"/>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47151C4B-CA66-4B26-B6A2-5652F2E86515}"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42</a:t>
            </a:fld>
            <a:endParaRPr lang="tr-TR"/>
          </a:p>
        </p:txBody>
      </p:sp>
    </p:spTree>
    <p:extLst>
      <p:ext uri="{BB962C8B-B14F-4D97-AF65-F5344CB8AC3E}">
        <p14:creationId xmlns:p14="http://schemas.microsoft.com/office/powerpoint/2010/main" val="3869981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W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0" y="1911350"/>
            <a:ext cx="3492500" cy="30353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8090B2B0-D5DE-4BB1-BA0B-6CBC1027AE97}"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43</a:t>
            </a:fld>
            <a:endParaRPr lang="tr-TR"/>
          </a:p>
        </p:txBody>
      </p:sp>
    </p:spTree>
    <p:extLst>
      <p:ext uri="{BB962C8B-B14F-4D97-AF65-F5344CB8AC3E}">
        <p14:creationId xmlns:p14="http://schemas.microsoft.com/office/powerpoint/2010/main" val="4182600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This is a view of the cardiac white muscle of a lamb that had White Muscle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260350"/>
            <a:ext cx="4876800" cy="3251200"/>
          </a:xfrm>
          <a:prstGeom prst="rect">
            <a:avLst/>
          </a:prstGeom>
          <a:noFill/>
          <a:extLst>
            <a:ext uri="{909E8E84-426E-40DD-AFC4-6F175D3DCCD1}">
              <a14:hiddenFill xmlns:a14="http://schemas.microsoft.com/office/drawing/2010/main">
                <a:solidFill>
                  <a:srgbClr val="FFFFFF"/>
                </a:solidFill>
              </a14:hiddenFill>
            </a:ext>
          </a:extLst>
        </p:spPr>
      </p:pic>
      <p:sp>
        <p:nvSpPr>
          <p:cNvPr id="55301" name="Text Box 5"/>
          <p:cNvSpPr txBox="1">
            <a:spLocks noChangeArrowheads="1"/>
          </p:cNvSpPr>
          <p:nvPr/>
        </p:nvSpPr>
        <p:spPr bwMode="auto">
          <a:xfrm>
            <a:off x="3287714" y="3644901"/>
            <a:ext cx="61928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a:t>This is a view of the cardiac white muscle of a lamb that had White Muscle Disease</a:t>
            </a:r>
            <a:endParaRPr lang="tr-TR" altLang="tr-TR" sz="2400"/>
          </a:p>
        </p:txBody>
      </p:sp>
      <p:sp>
        <p:nvSpPr>
          <p:cNvPr id="2" name="Veri Yer Tutucusu 1"/>
          <p:cNvSpPr>
            <a:spLocks noGrp="1"/>
          </p:cNvSpPr>
          <p:nvPr>
            <p:ph type="dt" sz="half" idx="10"/>
          </p:nvPr>
        </p:nvSpPr>
        <p:spPr/>
        <p:txBody>
          <a:bodyPr/>
          <a:lstStyle/>
          <a:p>
            <a:fld id="{5DEEB8AA-DC2F-4EF4-8032-26CE79C373F7}"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44</a:t>
            </a:fld>
            <a:endParaRPr lang="tr-TR"/>
          </a:p>
        </p:txBody>
      </p:sp>
    </p:spTree>
    <p:extLst>
      <p:ext uri="{BB962C8B-B14F-4D97-AF65-F5344CB8AC3E}">
        <p14:creationId xmlns:p14="http://schemas.microsoft.com/office/powerpoint/2010/main" val="833372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The picture is heart muscle showing White Muscle Disease le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549275"/>
            <a:ext cx="4876800" cy="3251200"/>
          </a:xfrm>
          <a:prstGeom prst="rect">
            <a:avLst/>
          </a:prstGeom>
          <a:noFill/>
          <a:extLst>
            <a:ext uri="{909E8E84-426E-40DD-AFC4-6F175D3DCCD1}">
              <a14:hiddenFill xmlns:a14="http://schemas.microsoft.com/office/drawing/2010/main">
                <a:solidFill>
                  <a:srgbClr val="FFFFFF"/>
                </a:solidFill>
              </a14:hiddenFill>
            </a:ext>
          </a:extLst>
        </p:spPr>
      </p:pic>
      <p:sp>
        <p:nvSpPr>
          <p:cNvPr id="56325" name="Text Box 5"/>
          <p:cNvSpPr txBox="1">
            <a:spLocks noChangeArrowheads="1"/>
          </p:cNvSpPr>
          <p:nvPr/>
        </p:nvSpPr>
        <p:spPr bwMode="auto">
          <a:xfrm>
            <a:off x="3432175" y="3933826"/>
            <a:ext cx="5327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a:t>The picture is heart muscle showing White Muscle Disease lesions</a:t>
            </a:r>
            <a:endParaRPr lang="tr-TR" altLang="tr-TR" sz="2400"/>
          </a:p>
        </p:txBody>
      </p:sp>
      <p:sp>
        <p:nvSpPr>
          <p:cNvPr id="2" name="Veri Yer Tutucusu 1"/>
          <p:cNvSpPr>
            <a:spLocks noGrp="1"/>
          </p:cNvSpPr>
          <p:nvPr>
            <p:ph type="dt" sz="half" idx="10"/>
          </p:nvPr>
        </p:nvSpPr>
        <p:spPr/>
        <p:txBody>
          <a:bodyPr/>
          <a:lstStyle/>
          <a:p>
            <a:fld id="{5106BE59-5C14-4B51-B370-A36E4D368479}"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45</a:t>
            </a:fld>
            <a:endParaRPr lang="tr-TR"/>
          </a:p>
        </p:txBody>
      </p:sp>
    </p:spTree>
    <p:extLst>
      <p:ext uri="{BB962C8B-B14F-4D97-AF65-F5344CB8AC3E}">
        <p14:creationId xmlns:p14="http://schemas.microsoft.com/office/powerpoint/2010/main" val="3464263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The picture on the right is the pelvic girdle muscles of a weaner aged sheep with classical W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0"/>
            <a:ext cx="3251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2135188" y="5084764"/>
            <a:ext cx="8064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a:t>The picture on the right is the pelvic girdle muscles of a weaner aged sheep with classical WMD</a:t>
            </a:r>
            <a:endParaRPr lang="tr-TR" altLang="tr-TR" sz="2400"/>
          </a:p>
        </p:txBody>
      </p:sp>
      <p:sp>
        <p:nvSpPr>
          <p:cNvPr id="2" name="Veri Yer Tutucusu 1"/>
          <p:cNvSpPr>
            <a:spLocks noGrp="1"/>
          </p:cNvSpPr>
          <p:nvPr>
            <p:ph type="dt" sz="half" idx="10"/>
          </p:nvPr>
        </p:nvSpPr>
        <p:spPr/>
        <p:txBody>
          <a:bodyPr/>
          <a:lstStyle/>
          <a:p>
            <a:fld id="{0D700C3A-78DB-45E1-9893-1825F91C4190}"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46</a:t>
            </a:fld>
            <a:endParaRPr lang="tr-TR"/>
          </a:p>
        </p:txBody>
      </p:sp>
    </p:spTree>
    <p:extLst>
      <p:ext uri="{BB962C8B-B14F-4D97-AF65-F5344CB8AC3E}">
        <p14:creationId xmlns:p14="http://schemas.microsoft.com/office/powerpoint/2010/main" val="2538781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white muscle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723900"/>
            <a:ext cx="710565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E35EE71B-26E6-450E-8C64-7CCF08DCA089}"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47</a:t>
            </a:fld>
            <a:endParaRPr lang="tr-TR"/>
          </a:p>
        </p:txBody>
      </p:sp>
    </p:spTree>
    <p:extLst>
      <p:ext uri="{BB962C8B-B14F-4D97-AF65-F5344CB8AC3E}">
        <p14:creationId xmlns:p14="http://schemas.microsoft.com/office/powerpoint/2010/main" val="1651597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D:\belgelerim\Patoloji\Özel patoloji ders notları\Kardiyo vasküler sistem\White Muscle Disease\ağrı dan white muscle 3.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492376" y="827089"/>
            <a:ext cx="7205663" cy="5202237"/>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945C0FC4-B69B-43BA-A9E0-B6510DFD4DBB}"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48</a:t>
            </a:fld>
            <a:endParaRPr lang="tr-TR"/>
          </a:p>
        </p:txBody>
      </p:sp>
    </p:spTree>
    <p:extLst>
      <p:ext uri="{BB962C8B-B14F-4D97-AF65-F5344CB8AC3E}">
        <p14:creationId xmlns:p14="http://schemas.microsoft.com/office/powerpoint/2010/main" val="2862293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ağrı dan white muscl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4" y="1001714"/>
            <a:ext cx="7115175" cy="4854575"/>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6FF177EC-25E8-41AA-9BFF-51FF4EE3307D}"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49</a:t>
            </a:fld>
            <a:endParaRPr lang="tr-TR"/>
          </a:p>
        </p:txBody>
      </p:sp>
    </p:spTree>
    <p:extLst>
      <p:ext uri="{BB962C8B-B14F-4D97-AF65-F5344CB8AC3E}">
        <p14:creationId xmlns:p14="http://schemas.microsoft.com/office/powerpoint/2010/main" val="2256392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Kalbin çıkan ve gelen  damar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476251"/>
            <a:ext cx="4876800" cy="6048375"/>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B828AB2B-A2AC-444D-92A4-24FA80A6656B}"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a:t>
            </a:fld>
            <a:endParaRPr lang="tr-TR"/>
          </a:p>
        </p:txBody>
      </p:sp>
    </p:spTree>
    <p:extLst>
      <p:ext uri="{BB962C8B-B14F-4D97-AF65-F5344CB8AC3E}">
        <p14:creationId xmlns:p14="http://schemas.microsoft.com/office/powerpoint/2010/main" val="1846500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belgelerim\Patoloji\Özel patoloji ders notları\Kardiyo vasküler sistem\White Muscle Disease\ağrı dan white muscle.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512888" y="381000"/>
            <a:ext cx="9167813"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622F09DE-F1D4-41C0-959A-7CDA94F21D99}"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50</a:t>
            </a:fld>
            <a:endParaRPr lang="tr-TR"/>
          </a:p>
        </p:txBody>
      </p:sp>
    </p:spTree>
    <p:extLst>
      <p:ext uri="{BB962C8B-B14F-4D97-AF65-F5344CB8AC3E}">
        <p14:creationId xmlns:p14="http://schemas.microsoft.com/office/powerpoint/2010/main" val="1504485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D:\belgelerim\Patoloji\Özel patoloji ders notları\Kardiyo vasküler sistem\White Muscle Disease\ağrı dan white muscle 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512888" y="381000"/>
            <a:ext cx="9167813"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74EAB375-2668-47BC-A415-1BED43249DD7}"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51</a:t>
            </a:fld>
            <a:endParaRPr lang="tr-TR"/>
          </a:p>
        </p:txBody>
      </p:sp>
    </p:spTree>
    <p:extLst>
      <p:ext uri="{BB962C8B-B14F-4D97-AF65-F5344CB8AC3E}">
        <p14:creationId xmlns:p14="http://schemas.microsoft.com/office/powerpoint/2010/main" val="1187815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good examples of skeletal muscle in longitudinal and cross 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95850" cy="3119438"/>
          </a:xfrm>
          <a:prstGeom prst="rect">
            <a:avLst/>
          </a:prstGeom>
          <a:noFill/>
          <a:extLst>
            <a:ext uri="{909E8E84-426E-40DD-AFC4-6F175D3DCCD1}">
              <a14:hiddenFill xmlns:a14="http://schemas.microsoft.com/office/drawing/2010/main">
                <a:solidFill>
                  <a:srgbClr val="FFFFFF"/>
                </a:solidFill>
              </a14:hiddenFill>
            </a:ext>
          </a:extLst>
        </p:spPr>
      </p:pic>
      <p:sp>
        <p:nvSpPr>
          <p:cNvPr id="46085" name="Text Box 5"/>
          <p:cNvSpPr txBox="1">
            <a:spLocks noChangeArrowheads="1"/>
          </p:cNvSpPr>
          <p:nvPr/>
        </p:nvSpPr>
        <p:spPr bwMode="auto">
          <a:xfrm>
            <a:off x="1524000" y="32131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tr-TR" altLang="tr-TR" sz="2400"/>
              <a:t>Peripheral nuclei and striations of the muscle in longitudinal presentation </a:t>
            </a:r>
          </a:p>
          <a:p>
            <a:pPr>
              <a:buFontTx/>
              <a:buChar char="•"/>
            </a:pPr>
            <a:r>
              <a:rPr lang="tr-TR" altLang="tr-TR" sz="2400"/>
              <a:t>Terminations of muscle fibres into tendons </a:t>
            </a:r>
          </a:p>
          <a:p>
            <a:pPr>
              <a:buFontTx/>
              <a:buChar char="•"/>
            </a:pPr>
            <a:r>
              <a:rPr lang="tr-TR" altLang="tr-TR" sz="2400"/>
              <a:t>Numerous myelinated nerve bundles </a:t>
            </a:r>
          </a:p>
          <a:p>
            <a:pPr>
              <a:buFontTx/>
              <a:buChar char="•"/>
            </a:pPr>
            <a:r>
              <a:rPr lang="tr-TR" altLang="tr-TR" sz="2400"/>
              <a:t>Moderate microvasculature </a:t>
            </a:r>
          </a:p>
        </p:txBody>
      </p:sp>
      <p:pic>
        <p:nvPicPr>
          <p:cNvPr id="46086" name="Picture 6" descr="te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476250"/>
            <a:ext cx="4211637" cy="164465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2E940EA9-F3C8-4A98-BC51-033A43F30B64}"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52</a:t>
            </a:fld>
            <a:endParaRPr lang="tr-TR"/>
          </a:p>
        </p:txBody>
      </p:sp>
    </p:spTree>
    <p:extLst>
      <p:ext uri="{BB962C8B-B14F-4D97-AF65-F5344CB8AC3E}">
        <p14:creationId xmlns:p14="http://schemas.microsoft.com/office/powerpoint/2010/main" val="2791626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excellent striations in the muscles of the ton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908051"/>
            <a:ext cx="5889625" cy="3171825"/>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2279651" y="4292601"/>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ltLang="tr-TR"/>
          </a:p>
        </p:txBody>
      </p:sp>
      <p:sp>
        <p:nvSpPr>
          <p:cNvPr id="47110" name="Text Box 6"/>
          <p:cNvSpPr txBox="1">
            <a:spLocks noChangeArrowheads="1"/>
          </p:cNvSpPr>
          <p:nvPr/>
        </p:nvSpPr>
        <p:spPr bwMode="auto">
          <a:xfrm>
            <a:off x="3648076" y="4508500"/>
            <a:ext cx="60483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t>E</a:t>
            </a:r>
            <a:r>
              <a:rPr lang="en-US" altLang="tr-TR" sz="2400"/>
              <a:t>xcellent striations in the muscles of the tongue. </a:t>
            </a:r>
            <a:endParaRPr lang="tr-TR" altLang="tr-TR" sz="2400"/>
          </a:p>
          <a:p>
            <a:pPr>
              <a:spcBef>
                <a:spcPct val="50000"/>
              </a:spcBef>
            </a:pPr>
            <a:r>
              <a:rPr lang="en-US" altLang="tr-TR" sz="2400"/>
              <a:t>The staining and size differences of white, red and intermediate fibres are also readily apparant</a:t>
            </a:r>
            <a:endParaRPr lang="tr-TR" altLang="tr-TR" sz="2400"/>
          </a:p>
        </p:txBody>
      </p:sp>
      <p:sp>
        <p:nvSpPr>
          <p:cNvPr id="2" name="Veri Yer Tutucusu 1"/>
          <p:cNvSpPr>
            <a:spLocks noGrp="1"/>
          </p:cNvSpPr>
          <p:nvPr>
            <p:ph type="dt" sz="half" idx="10"/>
          </p:nvPr>
        </p:nvSpPr>
        <p:spPr/>
        <p:txBody>
          <a:bodyPr/>
          <a:lstStyle/>
          <a:p>
            <a:fld id="{ABA2C532-E50B-434D-9098-7CAF1FC2933E}"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53</a:t>
            </a:fld>
            <a:endParaRPr lang="tr-TR"/>
          </a:p>
        </p:txBody>
      </p:sp>
    </p:spTree>
    <p:extLst>
      <p:ext uri="{BB962C8B-B14F-4D97-AF65-F5344CB8AC3E}">
        <p14:creationId xmlns:p14="http://schemas.microsoft.com/office/powerpoint/2010/main" val="21545927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Many muscle fibres have died and are being removed by macroph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404813"/>
            <a:ext cx="4824412" cy="3408362"/>
          </a:xfrm>
          <a:prstGeom prst="rect">
            <a:avLst/>
          </a:prstGeom>
          <a:noFill/>
          <a:extLst>
            <a:ext uri="{909E8E84-426E-40DD-AFC4-6F175D3DCCD1}">
              <a14:hiddenFill xmlns:a14="http://schemas.microsoft.com/office/drawing/2010/main">
                <a:solidFill>
                  <a:srgbClr val="FFFFFF"/>
                </a:solidFill>
              </a14:hiddenFill>
            </a:ext>
          </a:extLst>
        </p:spPr>
      </p:pic>
      <p:sp>
        <p:nvSpPr>
          <p:cNvPr id="49157" name="Text Box 5"/>
          <p:cNvSpPr txBox="1">
            <a:spLocks noChangeArrowheads="1"/>
          </p:cNvSpPr>
          <p:nvPr/>
        </p:nvSpPr>
        <p:spPr bwMode="auto">
          <a:xfrm>
            <a:off x="3071814" y="4149726"/>
            <a:ext cx="561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p>
        </p:txBody>
      </p:sp>
      <p:sp>
        <p:nvSpPr>
          <p:cNvPr id="49159" name="Text Box 7"/>
          <p:cNvSpPr txBox="1">
            <a:spLocks noChangeArrowheads="1"/>
          </p:cNvSpPr>
          <p:nvPr/>
        </p:nvSpPr>
        <p:spPr bwMode="auto">
          <a:xfrm>
            <a:off x="2927351" y="4005263"/>
            <a:ext cx="58324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a:t>Many muscle fibres have died and are being removed by macrophages. </a:t>
            </a:r>
            <a:endParaRPr lang="tr-TR" altLang="tr-TR" sz="2400"/>
          </a:p>
          <a:p>
            <a:pPr>
              <a:spcBef>
                <a:spcPct val="50000"/>
              </a:spcBef>
            </a:pPr>
            <a:r>
              <a:rPr lang="en-US" altLang="tr-TR" sz="2400"/>
              <a:t>Various stages of necrosis and removal can be observed</a:t>
            </a:r>
            <a:endParaRPr lang="tr-TR" altLang="tr-TR" sz="2400"/>
          </a:p>
        </p:txBody>
      </p:sp>
      <p:sp>
        <p:nvSpPr>
          <p:cNvPr id="2" name="Veri Yer Tutucusu 1"/>
          <p:cNvSpPr>
            <a:spLocks noGrp="1"/>
          </p:cNvSpPr>
          <p:nvPr>
            <p:ph type="dt" sz="half" idx="10"/>
          </p:nvPr>
        </p:nvSpPr>
        <p:spPr/>
        <p:txBody>
          <a:bodyPr/>
          <a:lstStyle/>
          <a:p>
            <a:fld id="{9F438478-2978-4F42-BB83-F522C3DA446D}"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54</a:t>
            </a:fld>
            <a:endParaRPr lang="tr-TR"/>
          </a:p>
        </p:txBody>
      </p:sp>
    </p:spTree>
    <p:extLst>
      <p:ext uri="{BB962C8B-B14F-4D97-AF65-F5344CB8AC3E}">
        <p14:creationId xmlns:p14="http://schemas.microsoft.com/office/powerpoint/2010/main" val="3300898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white muscle disease 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6" y="1635126"/>
            <a:ext cx="4608513" cy="3478213"/>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CAE99099-F5A7-4A53-A545-1F9E212C40ED}"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55</a:t>
            </a:fld>
            <a:endParaRPr lang="tr-TR"/>
          </a:p>
        </p:txBody>
      </p:sp>
    </p:spTree>
    <p:extLst>
      <p:ext uri="{BB962C8B-B14F-4D97-AF65-F5344CB8AC3E}">
        <p14:creationId xmlns:p14="http://schemas.microsoft.com/office/powerpoint/2010/main" val="16566911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524000" y="188914"/>
            <a:ext cx="9144000" cy="6669087"/>
          </a:xfrm>
        </p:spPr>
        <p:txBody>
          <a:bodyPr>
            <a:normAutofit lnSpcReduction="10000"/>
          </a:bodyPr>
          <a:lstStyle/>
          <a:p>
            <a:pPr>
              <a:lnSpc>
                <a:spcPct val="80000"/>
              </a:lnSpc>
              <a:buFontTx/>
              <a:buNone/>
            </a:pPr>
            <a:r>
              <a:rPr lang="tr-TR" altLang="tr-TR" sz="2000" b="1"/>
              <a:t>Vaskülitis</a:t>
            </a:r>
            <a:endParaRPr lang="tr-TR" altLang="tr-TR" sz="2000"/>
          </a:p>
          <a:p>
            <a:pPr>
              <a:lnSpc>
                <a:spcPct val="80000"/>
              </a:lnSpc>
            </a:pPr>
            <a:r>
              <a:rPr lang="tr-TR" altLang="tr-TR" sz="2000"/>
              <a:t>Damar duvarında ve çevresinde </a:t>
            </a:r>
            <a:r>
              <a:rPr lang="tr-TR" altLang="tr-TR" sz="2000">
                <a:solidFill>
                  <a:schemeClr val="accent2"/>
                </a:solidFill>
              </a:rPr>
              <a:t>yangısal hücrelerin infiltrasyonu</a:t>
            </a:r>
          </a:p>
          <a:p>
            <a:pPr>
              <a:lnSpc>
                <a:spcPct val="80000"/>
              </a:lnSpc>
            </a:pPr>
            <a:r>
              <a:rPr lang="tr-TR" altLang="tr-TR" sz="2000">
                <a:solidFill>
                  <a:schemeClr val="accent2"/>
                </a:solidFill>
              </a:rPr>
              <a:t>Fibrin çöküntüleri</a:t>
            </a:r>
            <a:r>
              <a:rPr lang="tr-TR" altLang="tr-TR" sz="2000"/>
              <a:t>, </a:t>
            </a:r>
          </a:p>
          <a:p>
            <a:pPr>
              <a:lnSpc>
                <a:spcPct val="80000"/>
              </a:lnSpc>
            </a:pPr>
            <a:r>
              <a:rPr lang="tr-TR" altLang="tr-TR" sz="2000">
                <a:solidFill>
                  <a:schemeClr val="accent2"/>
                </a:solidFill>
              </a:rPr>
              <a:t>Kollajen dejenerasyonu</a:t>
            </a:r>
            <a:r>
              <a:rPr lang="tr-TR" altLang="tr-TR" sz="2000"/>
              <a:t>, </a:t>
            </a:r>
          </a:p>
          <a:p>
            <a:pPr>
              <a:lnSpc>
                <a:spcPct val="80000"/>
              </a:lnSpc>
            </a:pPr>
            <a:r>
              <a:rPr lang="tr-TR" altLang="tr-TR" sz="2000"/>
              <a:t>Endotel ve düz kas hücrelerinin </a:t>
            </a:r>
            <a:r>
              <a:rPr lang="tr-TR" altLang="tr-TR" sz="2000">
                <a:solidFill>
                  <a:schemeClr val="accent2"/>
                </a:solidFill>
              </a:rPr>
              <a:t>nekrozu</a:t>
            </a:r>
            <a:r>
              <a:rPr lang="tr-TR" altLang="tr-TR" sz="2000"/>
              <a:t> ve damar duvarı yıkımı </a:t>
            </a:r>
          </a:p>
          <a:p>
            <a:pPr>
              <a:lnSpc>
                <a:spcPct val="80000"/>
              </a:lnSpc>
            </a:pPr>
            <a:r>
              <a:rPr lang="tr-TR" altLang="tr-TR" sz="2000"/>
              <a:t>Endotel zedelenmesi ve pıhtılaşmanın başlaması sonucunda </a:t>
            </a:r>
            <a:r>
              <a:rPr lang="tr-TR" altLang="tr-TR" sz="2000">
                <a:solidFill>
                  <a:schemeClr val="accent2"/>
                </a:solidFill>
              </a:rPr>
              <a:t>tromboz</a:t>
            </a:r>
            <a:r>
              <a:rPr lang="tr-TR" altLang="tr-TR" sz="2000"/>
              <a:t> oluşumu da görülür. </a:t>
            </a:r>
          </a:p>
          <a:p>
            <a:pPr>
              <a:lnSpc>
                <a:spcPct val="80000"/>
              </a:lnSpc>
              <a:buFontTx/>
              <a:buNone/>
            </a:pPr>
            <a:endParaRPr lang="tr-TR" altLang="tr-TR" sz="2000"/>
          </a:p>
          <a:p>
            <a:pPr>
              <a:lnSpc>
                <a:spcPct val="80000"/>
              </a:lnSpc>
              <a:buFontTx/>
              <a:buNone/>
            </a:pPr>
            <a:r>
              <a:rPr lang="tr-TR" altLang="tr-TR" sz="2000"/>
              <a:t>Vaskülitisler;</a:t>
            </a:r>
          </a:p>
          <a:p>
            <a:pPr>
              <a:lnSpc>
                <a:spcPct val="80000"/>
              </a:lnSpc>
            </a:pPr>
            <a:r>
              <a:rPr lang="tr-TR" altLang="tr-TR" sz="2000"/>
              <a:t>Damar duvarından başlar, </a:t>
            </a:r>
          </a:p>
          <a:p>
            <a:pPr>
              <a:lnSpc>
                <a:spcPct val="80000"/>
              </a:lnSpc>
            </a:pPr>
            <a:r>
              <a:rPr lang="tr-TR" altLang="tr-TR" sz="2000"/>
              <a:t>Çevredeki yangının ve enfeksiyonun damar duvarına yayılması ile oluşur.</a:t>
            </a:r>
          </a:p>
          <a:p>
            <a:pPr>
              <a:lnSpc>
                <a:spcPct val="80000"/>
              </a:lnSpc>
              <a:buFontTx/>
              <a:buNone/>
            </a:pPr>
            <a:r>
              <a:rPr lang="tr-TR" altLang="tr-TR" sz="2000" b="1"/>
              <a:t>Bakteriyel vaskülitisler</a:t>
            </a:r>
          </a:p>
          <a:p>
            <a:pPr>
              <a:lnSpc>
                <a:spcPct val="80000"/>
              </a:lnSpc>
              <a:buFontTx/>
              <a:buAutoNum type="arabicPeriod"/>
            </a:pPr>
            <a:r>
              <a:rPr lang="tr-TR" altLang="tr-TR" sz="2000"/>
              <a:t>Gram (-) bakterilerin endotoksinleri </a:t>
            </a:r>
            <a:endParaRPr lang="tr-TR" altLang="tr-TR" sz="2000" i="1"/>
          </a:p>
          <a:p>
            <a:pPr>
              <a:lnSpc>
                <a:spcPct val="80000"/>
              </a:lnSpc>
              <a:buFontTx/>
              <a:buAutoNum type="arabicPeriod"/>
            </a:pPr>
            <a:r>
              <a:rPr lang="tr-TR" altLang="tr-TR" sz="2000" i="1"/>
              <a:t>Corynebacterium pseudotuberculosis</a:t>
            </a:r>
            <a:r>
              <a:rPr lang="tr-TR" altLang="tr-TR" sz="2000"/>
              <a:t> ekzotoksinleri</a:t>
            </a:r>
            <a:endParaRPr lang="tr-TR" altLang="tr-TR" sz="2000" i="1"/>
          </a:p>
          <a:p>
            <a:pPr>
              <a:lnSpc>
                <a:spcPct val="80000"/>
              </a:lnSpc>
              <a:buFontTx/>
              <a:buAutoNum type="arabicPeriod"/>
            </a:pPr>
            <a:r>
              <a:rPr lang="tr-TR" altLang="tr-TR" sz="2000" i="1"/>
              <a:t>Pasteuralla haemolytica</a:t>
            </a:r>
            <a:r>
              <a:rPr lang="tr-TR" altLang="tr-TR" sz="2000"/>
              <a:t> endotoksini direkt olarak damar endotellerini zedeler-yıkımlar.</a:t>
            </a:r>
          </a:p>
          <a:p>
            <a:pPr>
              <a:lnSpc>
                <a:spcPct val="80000"/>
              </a:lnSpc>
              <a:buFontTx/>
              <a:buNone/>
            </a:pPr>
            <a:r>
              <a:rPr lang="tr-TR" altLang="tr-TR" sz="2000" b="1"/>
              <a:t>Bir çok virusta endoteliotropiktir</a:t>
            </a:r>
            <a:r>
              <a:rPr lang="tr-TR" altLang="tr-TR" sz="2000"/>
              <a:t>. Bunlar; </a:t>
            </a:r>
          </a:p>
          <a:p>
            <a:pPr>
              <a:lnSpc>
                <a:spcPct val="80000"/>
              </a:lnSpc>
            </a:pPr>
            <a:r>
              <a:rPr lang="tr-TR" altLang="tr-TR" sz="2000"/>
              <a:t>Atların viral arteritis virusu </a:t>
            </a:r>
          </a:p>
          <a:p>
            <a:pPr>
              <a:lnSpc>
                <a:spcPct val="80000"/>
              </a:lnSpc>
            </a:pPr>
            <a:r>
              <a:rPr lang="tr-TR" altLang="tr-TR" sz="2000"/>
              <a:t>Distemper virusu ve </a:t>
            </a:r>
          </a:p>
          <a:p>
            <a:pPr>
              <a:lnSpc>
                <a:spcPct val="80000"/>
              </a:lnSpc>
            </a:pPr>
            <a:r>
              <a:rPr lang="tr-TR" altLang="tr-TR" sz="2000"/>
              <a:t>HCC virusu</a:t>
            </a:r>
          </a:p>
        </p:txBody>
      </p:sp>
      <p:sp>
        <p:nvSpPr>
          <p:cNvPr id="2" name="Veri Yer Tutucusu 1"/>
          <p:cNvSpPr>
            <a:spLocks noGrp="1"/>
          </p:cNvSpPr>
          <p:nvPr>
            <p:ph type="dt" sz="half" idx="10"/>
          </p:nvPr>
        </p:nvSpPr>
        <p:spPr/>
        <p:txBody>
          <a:bodyPr/>
          <a:lstStyle/>
          <a:p>
            <a:fld id="{35657E64-9C2B-4005-A77C-D900415AEB92}"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56</a:t>
            </a:fld>
            <a:endParaRPr lang="tr-TR"/>
          </a:p>
        </p:txBody>
      </p:sp>
    </p:spTree>
    <p:extLst>
      <p:ext uri="{BB962C8B-B14F-4D97-AF65-F5344CB8AC3E}">
        <p14:creationId xmlns:p14="http://schemas.microsoft.com/office/powerpoint/2010/main" val="23924265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gb BRONŞ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9050"/>
            <a:ext cx="9671050" cy="68199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226A77FE-041F-4A60-9224-FEA42B1FC6C9}"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57</a:t>
            </a:fld>
            <a:endParaRPr lang="tr-TR"/>
          </a:p>
        </p:txBody>
      </p:sp>
    </p:spTree>
    <p:extLst>
      <p:ext uri="{BB962C8B-B14F-4D97-AF65-F5344CB8AC3E}">
        <p14:creationId xmlns:p14="http://schemas.microsoft.com/office/powerpoint/2010/main" val="22341202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gb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9050"/>
            <a:ext cx="9671050" cy="68199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F941A498-4A7B-4BEF-A051-A11034AA1FEA}"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58</a:t>
            </a:fld>
            <a:endParaRPr lang="tr-TR"/>
          </a:p>
        </p:txBody>
      </p:sp>
    </p:spTree>
    <p:extLst>
      <p:ext uri="{BB962C8B-B14F-4D97-AF65-F5344CB8AC3E}">
        <p14:creationId xmlns:p14="http://schemas.microsoft.com/office/powerpoint/2010/main" val="774802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000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9050"/>
            <a:ext cx="9671050" cy="68199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EF8F8A56-46B2-4EAD-96B5-4E74F716E934}"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59</a:t>
            </a:fld>
            <a:endParaRPr lang="tr-TR"/>
          </a:p>
        </p:txBody>
      </p:sp>
    </p:spTree>
    <p:extLst>
      <p:ext uri="{BB962C8B-B14F-4D97-AF65-F5344CB8AC3E}">
        <p14:creationId xmlns:p14="http://schemas.microsoft.com/office/powerpoint/2010/main" val="1242804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orta-perik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64" y="0"/>
            <a:ext cx="5705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1F8A6AB0-6491-4EE2-8E31-7693EE45C82B}"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a:t>
            </a:fld>
            <a:endParaRPr lang="tr-TR"/>
          </a:p>
        </p:txBody>
      </p:sp>
    </p:spTree>
    <p:extLst>
      <p:ext uri="{BB962C8B-B14F-4D97-AF65-F5344CB8AC3E}">
        <p14:creationId xmlns:p14="http://schemas.microsoft.com/office/powerpoint/2010/main" val="1517542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79650" y="0"/>
            <a:ext cx="7772400" cy="1143000"/>
          </a:xfrm>
        </p:spPr>
        <p:txBody>
          <a:bodyPr/>
          <a:lstStyle/>
          <a:p>
            <a:endParaRPr lang="tr-TR" altLang="tr-TR"/>
          </a:p>
        </p:txBody>
      </p:sp>
      <p:sp>
        <p:nvSpPr>
          <p:cNvPr id="77827" name="Rectangle 3"/>
          <p:cNvSpPr>
            <a:spLocks noGrp="1" noChangeArrowheads="1"/>
          </p:cNvSpPr>
          <p:nvPr>
            <p:ph type="body" idx="1"/>
          </p:nvPr>
        </p:nvSpPr>
        <p:spPr/>
        <p:txBody>
          <a:bodyPr/>
          <a:lstStyle/>
          <a:p>
            <a:endParaRPr lang="tr-TR" altLang="tr-TR"/>
          </a:p>
        </p:txBody>
      </p:sp>
      <p:pic>
        <p:nvPicPr>
          <p:cNvPr id="77828" name="Picture 4" descr="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09676"/>
            <a:ext cx="9144000" cy="5356225"/>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E79B7ADE-E3B7-4942-8F6B-40AF682B538E}"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60</a:t>
            </a:fld>
            <a:endParaRPr lang="tr-TR"/>
          </a:p>
        </p:txBody>
      </p:sp>
    </p:spTree>
    <p:extLst>
      <p:ext uri="{BB962C8B-B14F-4D97-AF65-F5344CB8AC3E}">
        <p14:creationId xmlns:p14="http://schemas.microsoft.com/office/powerpoint/2010/main" val="27499198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0" y="0"/>
            <a:ext cx="9144000" cy="6858000"/>
          </a:xfrm>
        </p:spPr>
        <p:txBody>
          <a:bodyPr>
            <a:normAutofit fontScale="92500" lnSpcReduction="10000"/>
          </a:bodyPr>
          <a:lstStyle/>
          <a:p>
            <a:pPr>
              <a:lnSpc>
                <a:spcPct val="80000"/>
              </a:lnSpc>
              <a:buFontTx/>
              <a:buNone/>
            </a:pPr>
            <a:r>
              <a:rPr lang="tr-TR" altLang="tr-TR" sz="2200" b="1"/>
              <a:t>Arteriosklerozis- </a:t>
            </a:r>
            <a:r>
              <a:rPr lang="tr-TR" altLang="tr-TR" sz="2200"/>
              <a:t>damar sertleşmesi </a:t>
            </a:r>
          </a:p>
          <a:p>
            <a:pPr>
              <a:lnSpc>
                <a:spcPct val="80000"/>
              </a:lnSpc>
              <a:buFontTx/>
              <a:buAutoNum type="arabicPeriod"/>
            </a:pPr>
            <a:r>
              <a:rPr lang="tr-TR" altLang="tr-TR" sz="2200"/>
              <a:t>Arterlerin intima ve mediasında proliferatif ve dejeneratif değişiklikler</a:t>
            </a:r>
          </a:p>
          <a:p>
            <a:pPr>
              <a:lnSpc>
                <a:spcPct val="80000"/>
              </a:lnSpc>
              <a:buFontTx/>
              <a:buAutoNum type="arabicPeriod"/>
            </a:pPr>
            <a:r>
              <a:rPr lang="tr-TR" altLang="tr-TR" sz="2200"/>
              <a:t>Esneklik kaybı ve </a:t>
            </a:r>
          </a:p>
          <a:p>
            <a:pPr>
              <a:lnSpc>
                <a:spcPct val="80000"/>
              </a:lnSpc>
              <a:buFontTx/>
              <a:buAutoNum type="arabicPeriod"/>
            </a:pPr>
            <a:r>
              <a:rPr lang="tr-TR" altLang="tr-TR" sz="2200"/>
              <a:t>Lümen daralması</a:t>
            </a:r>
          </a:p>
          <a:p>
            <a:pPr>
              <a:lnSpc>
                <a:spcPct val="80000"/>
              </a:lnSpc>
              <a:buFontTx/>
              <a:buNone/>
            </a:pPr>
            <a:endParaRPr lang="tr-TR" altLang="tr-TR" sz="2200" b="1"/>
          </a:p>
          <a:p>
            <a:pPr>
              <a:lnSpc>
                <a:spcPct val="80000"/>
              </a:lnSpc>
              <a:buFontTx/>
              <a:buNone/>
            </a:pPr>
            <a:r>
              <a:rPr lang="tr-TR" altLang="tr-TR" sz="2200" b="1"/>
              <a:t>Arterlerde plak oluşumunda etkili olan faktörler</a:t>
            </a:r>
            <a:endParaRPr lang="tr-TR" altLang="tr-TR" sz="2200"/>
          </a:p>
          <a:p>
            <a:pPr>
              <a:lnSpc>
                <a:spcPct val="80000"/>
              </a:lnSpc>
            </a:pPr>
            <a:r>
              <a:rPr lang="tr-TR" altLang="tr-TR" sz="2200"/>
              <a:t>Hiperkolesterolemi </a:t>
            </a:r>
          </a:p>
          <a:p>
            <a:pPr>
              <a:lnSpc>
                <a:spcPct val="80000"/>
              </a:lnSpc>
            </a:pPr>
            <a:r>
              <a:rPr lang="tr-TR" altLang="tr-TR" sz="2200"/>
              <a:t>Hipertansiyon, </a:t>
            </a:r>
          </a:p>
          <a:p>
            <a:pPr>
              <a:lnSpc>
                <a:spcPct val="80000"/>
              </a:lnSpc>
            </a:pPr>
            <a:r>
              <a:rPr lang="tr-TR" altLang="tr-TR" sz="2200"/>
              <a:t>Sigara kullanımı, </a:t>
            </a:r>
          </a:p>
          <a:p>
            <a:pPr>
              <a:lnSpc>
                <a:spcPct val="80000"/>
              </a:lnSpc>
            </a:pPr>
            <a:r>
              <a:rPr lang="tr-TR" altLang="tr-TR" sz="2200"/>
              <a:t>Şişmanlık, hareketsizlik ve şeker hastalığı</a:t>
            </a:r>
          </a:p>
          <a:p>
            <a:pPr>
              <a:lnSpc>
                <a:spcPct val="80000"/>
              </a:lnSpc>
            </a:pPr>
            <a:r>
              <a:rPr lang="tr-TR" altLang="tr-TR" sz="2200"/>
              <a:t>İmmunolojik mekanizmalar, </a:t>
            </a:r>
          </a:p>
          <a:p>
            <a:pPr>
              <a:lnSpc>
                <a:spcPct val="80000"/>
              </a:lnSpc>
            </a:pPr>
            <a:r>
              <a:rPr lang="tr-TR" altLang="tr-TR" sz="2200"/>
              <a:t>Toksin ve viruslar</a:t>
            </a:r>
          </a:p>
          <a:p>
            <a:pPr>
              <a:lnSpc>
                <a:spcPct val="80000"/>
              </a:lnSpc>
              <a:buFontTx/>
              <a:buNone/>
            </a:pPr>
            <a:r>
              <a:rPr lang="tr-TR" altLang="tr-TR" sz="2200" b="1"/>
              <a:t>Oluşumu</a:t>
            </a:r>
            <a:r>
              <a:rPr lang="tr-TR" altLang="tr-TR" sz="2200"/>
              <a:t> </a:t>
            </a:r>
          </a:p>
          <a:p>
            <a:pPr>
              <a:lnSpc>
                <a:spcPct val="80000"/>
              </a:lnSpc>
              <a:buFontTx/>
              <a:buNone/>
            </a:pPr>
            <a:r>
              <a:rPr lang="tr-TR" altLang="tr-TR" sz="2200"/>
              <a:t>Endotel zedelenmesi sonucu;</a:t>
            </a:r>
          </a:p>
          <a:p>
            <a:pPr>
              <a:lnSpc>
                <a:spcPct val="80000"/>
              </a:lnSpc>
            </a:pPr>
            <a:r>
              <a:rPr lang="tr-TR" altLang="tr-TR" sz="2200"/>
              <a:t>Trombositler birbirlerine yapışır ve prolifere olur, </a:t>
            </a:r>
          </a:p>
          <a:p>
            <a:pPr>
              <a:lnSpc>
                <a:spcPct val="80000"/>
              </a:lnSpc>
            </a:pPr>
            <a:r>
              <a:rPr lang="tr-TR" altLang="tr-TR" sz="2200"/>
              <a:t>Düz kas hücreleri ise bu bölgeye göç eder ve proliferasyona uğrar. </a:t>
            </a:r>
          </a:p>
          <a:p>
            <a:pPr>
              <a:lnSpc>
                <a:spcPct val="80000"/>
              </a:lnSpc>
            </a:pPr>
            <a:r>
              <a:rPr lang="tr-TR" altLang="tr-TR" sz="2200"/>
              <a:t>Bu değişiklikler sonucu damar duvarı sertleşir, lümen daralır </a:t>
            </a:r>
          </a:p>
          <a:p>
            <a:pPr>
              <a:lnSpc>
                <a:spcPct val="80000"/>
              </a:lnSpc>
            </a:pPr>
            <a:endParaRPr lang="tr-TR" altLang="tr-TR" sz="2200"/>
          </a:p>
          <a:p>
            <a:pPr>
              <a:lnSpc>
                <a:spcPct val="80000"/>
              </a:lnSpc>
              <a:buFontTx/>
              <a:buNone/>
            </a:pPr>
            <a:r>
              <a:rPr lang="tr-TR" altLang="tr-TR" sz="2200"/>
              <a:t>Aterosklerozda bu hücresel değişikliklere ilaveten hücre dışında ya da köpük hücreleri içinde lipid insudasyonu görülür.</a:t>
            </a:r>
            <a:r>
              <a:rPr lang="tr-TR" altLang="tr-TR" sz="2000"/>
              <a:t> </a:t>
            </a:r>
          </a:p>
        </p:txBody>
      </p:sp>
      <p:sp>
        <p:nvSpPr>
          <p:cNvPr id="27652" name="AutoShape 4"/>
          <p:cNvSpPr>
            <a:spLocks/>
          </p:cNvSpPr>
          <p:nvPr/>
        </p:nvSpPr>
        <p:spPr bwMode="auto">
          <a:xfrm>
            <a:off x="7032626" y="1989138"/>
            <a:ext cx="504825" cy="2305050"/>
          </a:xfrm>
          <a:prstGeom prst="rightBrace">
            <a:avLst>
              <a:gd name="adj1" fmla="val 38050"/>
              <a:gd name="adj2" fmla="val 50000"/>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653" name="Text Box 5"/>
          <p:cNvSpPr txBox="1">
            <a:spLocks noChangeArrowheads="1"/>
          </p:cNvSpPr>
          <p:nvPr/>
        </p:nvSpPr>
        <p:spPr bwMode="auto">
          <a:xfrm>
            <a:off x="7608889" y="2492376"/>
            <a:ext cx="2663825" cy="119697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solidFill>
                  <a:schemeClr val="accent2"/>
                </a:solidFill>
              </a:rPr>
              <a:t>Damar endotellerinin yıkımlanması</a:t>
            </a:r>
          </a:p>
        </p:txBody>
      </p:sp>
      <p:sp>
        <p:nvSpPr>
          <p:cNvPr id="2" name="Veri Yer Tutucusu 1"/>
          <p:cNvSpPr>
            <a:spLocks noGrp="1"/>
          </p:cNvSpPr>
          <p:nvPr>
            <p:ph type="dt" sz="half" idx="10"/>
          </p:nvPr>
        </p:nvSpPr>
        <p:spPr/>
        <p:txBody>
          <a:bodyPr/>
          <a:lstStyle/>
          <a:p>
            <a:fld id="{EBAC505A-46B8-44C1-92BE-BFFA8D170A16}"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61</a:t>
            </a:fld>
            <a:endParaRPr lang="tr-TR"/>
          </a:p>
        </p:txBody>
      </p:sp>
    </p:spTree>
    <p:extLst>
      <p:ext uri="{BB962C8B-B14F-4D97-AF65-F5344CB8AC3E}">
        <p14:creationId xmlns:p14="http://schemas.microsoft.com/office/powerpoint/2010/main" val="18688536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524000" y="0"/>
            <a:ext cx="9144000" cy="6858000"/>
          </a:xfrm>
        </p:spPr>
        <p:txBody>
          <a:bodyPr/>
          <a:lstStyle/>
          <a:p>
            <a:pPr>
              <a:lnSpc>
                <a:spcPct val="90000"/>
              </a:lnSpc>
            </a:pPr>
            <a:endParaRPr lang="tr-TR" altLang="tr-TR"/>
          </a:p>
          <a:p>
            <a:pPr>
              <a:lnSpc>
                <a:spcPct val="90000"/>
              </a:lnSpc>
              <a:buFontTx/>
              <a:buNone/>
            </a:pPr>
            <a:r>
              <a:rPr lang="tr-TR" altLang="tr-TR" b="1"/>
              <a:t>Aterosklerozis: D</a:t>
            </a:r>
            <a:r>
              <a:rPr lang="tr-TR" altLang="tr-TR"/>
              <a:t>amar duvarında aynı zamanda yağ değişiklikleri de vardır.</a:t>
            </a:r>
          </a:p>
          <a:p>
            <a:pPr>
              <a:lnSpc>
                <a:spcPct val="90000"/>
              </a:lnSpc>
            </a:pPr>
            <a:r>
              <a:rPr lang="tr-TR" altLang="tr-TR"/>
              <a:t>İnsanlarda aterosklerozis, arteriosklerozisin en yaygın görülen formudur. </a:t>
            </a:r>
          </a:p>
          <a:p>
            <a:pPr>
              <a:lnSpc>
                <a:spcPct val="90000"/>
              </a:lnSpc>
            </a:pPr>
            <a:r>
              <a:rPr lang="tr-TR" altLang="tr-TR"/>
              <a:t>Aterosklerozis insanlarda aorta ve iliak arterlerde görülür. </a:t>
            </a:r>
          </a:p>
          <a:p>
            <a:pPr>
              <a:lnSpc>
                <a:spcPct val="90000"/>
              </a:lnSpc>
            </a:pPr>
            <a:r>
              <a:rPr lang="tr-TR" altLang="tr-TR"/>
              <a:t>Bu formda esas lezyon olan aterom plağı; fibroz ve yağ doku plağından oluşur, </a:t>
            </a:r>
          </a:p>
          <a:p>
            <a:pPr>
              <a:lnSpc>
                <a:spcPct val="90000"/>
              </a:lnSpc>
            </a:pPr>
            <a:r>
              <a:rPr lang="tr-TR" altLang="tr-TR"/>
              <a:t>Aterom intimal kabarık bir plaktır. </a:t>
            </a:r>
          </a:p>
          <a:p>
            <a:pPr>
              <a:lnSpc>
                <a:spcPct val="90000"/>
              </a:lnSpc>
            </a:pPr>
            <a:r>
              <a:rPr lang="tr-TR" altLang="tr-TR"/>
              <a:t>Plaktaki lipidler (esterler ve kolesterol) fibröz bir doku ile sarılmıştır. </a:t>
            </a:r>
          </a:p>
          <a:p>
            <a:pPr>
              <a:lnSpc>
                <a:spcPct val="90000"/>
              </a:lnSpc>
            </a:pPr>
            <a:r>
              <a:rPr lang="tr-TR" altLang="tr-TR"/>
              <a:t>Plakta ayrıca kalsifikasyon, ülserleşme, trombüs, kanama ve anörizmal dilatasyonlar gibi lezyonlar da şekillenir.</a:t>
            </a:r>
            <a:endParaRPr lang="tr-TR" altLang="tr-TR" b="1"/>
          </a:p>
          <a:p>
            <a:pPr>
              <a:lnSpc>
                <a:spcPct val="90000"/>
              </a:lnSpc>
            </a:pPr>
            <a:endParaRPr lang="tr-TR" altLang="tr-TR"/>
          </a:p>
        </p:txBody>
      </p:sp>
      <p:sp>
        <p:nvSpPr>
          <p:cNvPr id="2" name="Veri Yer Tutucusu 1"/>
          <p:cNvSpPr>
            <a:spLocks noGrp="1"/>
          </p:cNvSpPr>
          <p:nvPr>
            <p:ph type="dt" sz="half" idx="10"/>
          </p:nvPr>
        </p:nvSpPr>
        <p:spPr/>
        <p:txBody>
          <a:bodyPr/>
          <a:lstStyle/>
          <a:p>
            <a:fld id="{7B01AB15-88DC-44D7-B383-4317D7839E5F}"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62</a:t>
            </a:fld>
            <a:endParaRPr lang="tr-TR"/>
          </a:p>
        </p:txBody>
      </p:sp>
    </p:spTree>
    <p:extLst>
      <p:ext uri="{BB962C8B-B14F-4D97-AF65-F5344CB8AC3E}">
        <p14:creationId xmlns:p14="http://schemas.microsoft.com/office/powerpoint/2010/main" val="25814244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The histopathology of transplant arteriosclerosi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1916113"/>
            <a:ext cx="5832475" cy="3954462"/>
          </a:xfrm>
          <a:prstGeom prst="rect">
            <a:avLst/>
          </a:prstGeom>
          <a:noFill/>
          <a:extLst>
            <a:ext uri="{909E8E84-426E-40DD-AFC4-6F175D3DCCD1}">
              <a14:hiddenFill xmlns:a14="http://schemas.microsoft.com/office/drawing/2010/main">
                <a:solidFill>
                  <a:srgbClr val="FFFFFF"/>
                </a:solidFill>
              </a14:hiddenFill>
            </a:ext>
          </a:extLst>
        </p:spPr>
      </p:pic>
      <p:sp>
        <p:nvSpPr>
          <p:cNvPr id="59397" name="Text Box 5"/>
          <p:cNvSpPr txBox="1">
            <a:spLocks noChangeArrowheads="1"/>
          </p:cNvSpPr>
          <p:nvPr/>
        </p:nvSpPr>
        <p:spPr bwMode="auto">
          <a:xfrm>
            <a:off x="1774826" y="908051"/>
            <a:ext cx="8137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800"/>
              <a:t>The histopathology of transplant arteriosclerosis</a:t>
            </a:r>
            <a:r>
              <a:rPr lang="en-US" altLang="tr-TR" sz="2400"/>
              <a:t> </a:t>
            </a:r>
            <a:endParaRPr lang="tr-TR" altLang="tr-TR" sz="2400"/>
          </a:p>
        </p:txBody>
      </p:sp>
      <p:sp>
        <p:nvSpPr>
          <p:cNvPr id="2" name="Veri Yer Tutucusu 1"/>
          <p:cNvSpPr>
            <a:spLocks noGrp="1"/>
          </p:cNvSpPr>
          <p:nvPr>
            <p:ph type="dt" sz="half" idx="10"/>
          </p:nvPr>
        </p:nvSpPr>
        <p:spPr/>
        <p:txBody>
          <a:bodyPr/>
          <a:lstStyle/>
          <a:p>
            <a:fld id="{FF944700-F64E-46E3-8A2C-67F1903BABA8}"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63</a:t>
            </a:fld>
            <a:endParaRPr lang="tr-TR"/>
          </a:p>
        </p:txBody>
      </p:sp>
    </p:spTree>
    <p:extLst>
      <p:ext uri="{BB962C8B-B14F-4D97-AF65-F5344CB8AC3E}">
        <p14:creationId xmlns:p14="http://schemas.microsoft.com/office/powerpoint/2010/main" val="2200490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The histopathology of transplant arterioscler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5591175" cy="6705600"/>
          </a:xfrm>
          <a:prstGeom prst="rect">
            <a:avLst/>
          </a:prstGeom>
          <a:noFill/>
          <a:extLst>
            <a:ext uri="{909E8E84-426E-40DD-AFC4-6F175D3DCCD1}">
              <a14:hiddenFill xmlns:a14="http://schemas.microsoft.com/office/drawing/2010/main">
                <a:solidFill>
                  <a:srgbClr val="FFFFFF"/>
                </a:solidFill>
              </a14:hiddenFill>
            </a:ext>
          </a:extLst>
        </p:spPr>
      </p:pic>
      <p:sp>
        <p:nvSpPr>
          <p:cNvPr id="60422" name="Text Box 6"/>
          <p:cNvSpPr txBox="1">
            <a:spLocks noChangeArrowheads="1"/>
          </p:cNvSpPr>
          <p:nvPr/>
        </p:nvSpPr>
        <p:spPr bwMode="auto">
          <a:xfrm>
            <a:off x="7319963" y="333376"/>
            <a:ext cx="30972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a:t>The histopathology of transplant arteriosclerosis</a:t>
            </a:r>
            <a:endParaRPr lang="tr-TR" altLang="tr-TR" sz="2400"/>
          </a:p>
        </p:txBody>
      </p:sp>
      <p:sp>
        <p:nvSpPr>
          <p:cNvPr id="2" name="Veri Yer Tutucusu 1"/>
          <p:cNvSpPr>
            <a:spLocks noGrp="1"/>
          </p:cNvSpPr>
          <p:nvPr>
            <p:ph type="dt" sz="half" idx="10"/>
          </p:nvPr>
        </p:nvSpPr>
        <p:spPr/>
        <p:txBody>
          <a:bodyPr/>
          <a:lstStyle/>
          <a:p>
            <a:fld id="{D2255967-A061-4DAA-928B-9F21FB01E51F}"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64</a:t>
            </a:fld>
            <a:endParaRPr lang="tr-TR"/>
          </a:p>
        </p:txBody>
      </p:sp>
    </p:spTree>
    <p:extLst>
      <p:ext uri="{BB962C8B-B14F-4D97-AF65-F5344CB8AC3E}">
        <p14:creationId xmlns:p14="http://schemas.microsoft.com/office/powerpoint/2010/main" val="4119934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rteriolosclerosis, ute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620713"/>
            <a:ext cx="6491288" cy="4271962"/>
          </a:xfrm>
          <a:prstGeom prst="rect">
            <a:avLst/>
          </a:prstGeom>
          <a:noFill/>
          <a:extLst>
            <a:ext uri="{909E8E84-426E-40DD-AFC4-6F175D3DCCD1}">
              <a14:hiddenFill xmlns:a14="http://schemas.microsoft.com/office/drawing/2010/main">
                <a:solidFill>
                  <a:srgbClr val="FFFFFF"/>
                </a:solidFill>
              </a14:hiddenFill>
            </a:ext>
          </a:extLst>
        </p:spPr>
      </p:pic>
      <p:sp>
        <p:nvSpPr>
          <p:cNvPr id="65539" name="Text Box 3"/>
          <p:cNvSpPr txBox="1">
            <a:spLocks noChangeArrowheads="1"/>
          </p:cNvSpPr>
          <p:nvPr/>
        </p:nvSpPr>
        <p:spPr bwMode="auto">
          <a:xfrm>
            <a:off x="3143251" y="5157788"/>
            <a:ext cx="439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t>Arteriolosclerosis, uterus</a:t>
            </a:r>
          </a:p>
        </p:txBody>
      </p:sp>
      <p:sp>
        <p:nvSpPr>
          <p:cNvPr id="2" name="Veri Yer Tutucusu 1"/>
          <p:cNvSpPr>
            <a:spLocks noGrp="1"/>
          </p:cNvSpPr>
          <p:nvPr>
            <p:ph type="dt" sz="half" idx="10"/>
          </p:nvPr>
        </p:nvSpPr>
        <p:spPr/>
        <p:txBody>
          <a:bodyPr/>
          <a:lstStyle/>
          <a:p>
            <a:fld id="{AD6160F1-CF84-4F9F-851F-A4D5672BD60C}"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65</a:t>
            </a:fld>
            <a:endParaRPr lang="tr-TR"/>
          </a:p>
        </p:txBody>
      </p:sp>
    </p:spTree>
    <p:extLst>
      <p:ext uri="{BB962C8B-B14F-4D97-AF65-F5344CB8AC3E}">
        <p14:creationId xmlns:p14="http://schemas.microsoft.com/office/powerpoint/2010/main" val="9975297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coronary ather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476251"/>
            <a:ext cx="3190875" cy="2733675"/>
          </a:xfrm>
          <a:prstGeom prst="rect">
            <a:avLst/>
          </a:prstGeom>
          <a:noFill/>
          <a:extLst>
            <a:ext uri="{909E8E84-426E-40DD-AFC4-6F175D3DCCD1}">
              <a14:hiddenFill xmlns:a14="http://schemas.microsoft.com/office/drawing/2010/main">
                <a:solidFill>
                  <a:srgbClr val="FFFFFF"/>
                </a:solidFill>
              </a14:hiddenFill>
            </a:ext>
          </a:extLst>
        </p:spPr>
      </p:pic>
      <p:sp>
        <p:nvSpPr>
          <p:cNvPr id="61445" name="Text Box 5"/>
          <p:cNvSpPr txBox="1">
            <a:spLocks noChangeArrowheads="1"/>
          </p:cNvSpPr>
          <p:nvPr/>
        </p:nvSpPr>
        <p:spPr bwMode="auto">
          <a:xfrm>
            <a:off x="3503613" y="3573463"/>
            <a:ext cx="547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t>coronary atheroma</a:t>
            </a:r>
          </a:p>
        </p:txBody>
      </p:sp>
      <p:sp>
        <p:nvSpPr>
          <p:cNvPr id="2" name="Veri Yer Tutucusu 1"/>
          <p:cNvSpPr>
            <a:spLocks noGrp="1"/>
          </p:cNvSpPr>
          <p:nvPr>
            <p:ph type="dt" sz="half" idx="10"/>
          </p:nvPr>
        </p:nvSpPr>
        <p:spPr/>
        <p:txBody>
          <a:bodyPr/>
          <a:lstStyle/>
          <a:p>
            <a:fld id="{E3A9C085-CA1E-4E41-BEC5-41CE9B181CBD}"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66</a:t>
            </a:fld>
            <a:endParaRPr lang="tr-TR"/>
          </a:p>
        </p:txBody>
      </p:sp>
    </p:spTree>
    <p:extLst>
      <p:ext uri="{BB962C8B-B14F-4D97-AF65-F5344CB8AC3E}">
        <p14:creationId xmlns:p14="http://schemas.microsoft.com/office/powerpoint/2010/main" val="3175659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athe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260350"/>
            <a:ext cx="2724150" cy="4133850"/>
          </a:xfrm>
          <a:prstGeom prst="rect">
            <a:avLst/>
          </a:prstGeom>
          <a:noFill/>
          <a:extLst>
            <a:ext uri="{909E8E84-426E-40DD-AFC4-6F175D3DCCD1}">
              <a14:hiddenFill xmlns:a14="http://schemas.microsoft.com/office/drawing/2010/main">
                <a:solidFill>
                  <a:srgbClr val="FFFFFF"/>
                </a:solidFill>
              </a14:hiddenFill>
            </a:ext>
          </a:extLst>
        </p:spPr>
      </p:pic>
      <p:sp>
        <p:nvSpPr>
          <p:cNvPr id="62469" name="Text Box 5"/>
          <p:cNvSpPr txBox="1">
            <a:spLocks noChangeArrowheads="1"/>
          </p:cNvSpPr>
          <p:nvPr/>
        </p:nvSpPr>
        <p:spPr bwMode="auto">
          <a:xfrm>
            <a:off x="4151313" y="4724401"/>
            <a:ext cx="2665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t>Atheroma</a:t>
            </a:r>
          </a:p>
        </p:txBody>
      </p:sp>
      <p:sp>
        <p:nvSpPr>
          <p:cNvPr id="2" name="Veri Yer Tutucusu 1"/>
          <p:cNvSpPr>
            <a:spLocks noGrp="1"/>
          </p:cNvSpPr>
          <p:nvPr>
            <p:ph type="dt" sz="half" idx="10"/>
          </p:nvPr>
        </p:nvSpPr>
        <p:spPr/>
        <p:txBody>
          <a:bodyPr/>
          <a:lstStyle/>
          <a:p>
            <a:fld id="{95D07699-AE18-4BC7-9160-2286B261B16E}"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67</a:t>
            </a:fld>
            <a:endParaRPr lang="tr-TR"/>
          </a:p>
        </p:txBody>
      </p:sp>
    </p:spTree>
    <p:extLst>
      <p:ext uri="{BB962C8B-B14F-4D97-AF65-F5344CB8AC3E}">
        <p14:creationId xmlns:p14="http://schemas.microsoft.com/office/powerpoint/2010/main" val="5490915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1524000" y="0"/>
            <a:ext cx="9144000" cy="6858000"/>
          </a:xfrm>
        </p:spPr>
        <p:txBody>
          <a:bodyPr/>
          <a:lstStyle/>
          <a:p>
            <a:pPr>
              <a:lnSpc>
                <a:spcPct val="80000"/>
              </a:lnSpc>
              <a:buFontTx/>
              <a:buNone/>
            </a:pPr>
            <a:r>
              <a:rPr lang="tr-TR" altLang="tr-TR" b="1"/>
              <a:t>Yüksek Rakım Hastalığı </a:t>
            </a:r>
            <a:r>
              <a:rPr lang="tr-TR" altLang="tr-TR"/>
              <a:t>(İnsanlarda dağ hastalığı, Brisket hastalığı=Göğüs duvarının ödemli şişkinliği)</a:t>
            </a:r>
          </a:p>
          <a:p>
            <a:pPr>
              <a:lnSpc>
                <a:spcPct val="80000"/>
              </a:lnSpc>
            </a:pPr>
            <a:r>
              <a:rPr lang="tr-TR" altLang="tr-TR"/>
              <a:t>Yüksek rakımlı dağlık bölgelerde yaşayan hayvanlarda hipoksi nedeniyle kalp ve solunum sisteminde yetersizlik oluşmaktadır. </a:t>
            </a:r>
          </a:p>
          <a:p>
            <a:pPr>
              <a:lnSpc>
                <a:spcPct val="80000"/>
              </a:lnSpc>
            </a:pPr>
            <a:r>
              <a:rPr lang="tr-TR" altLang="tr-TR"/>
              <a:t>Hipoksiye karşı kardiyorespiratorik duyarlılık insanlarda orta derecede, sığırlarda yüksektir. Sığırların 2500 ve daha fazla rakımlı bölgelerde yaşamaları durumunda hipertansif kalp yetersizliği oluşur. </a:t>
            </a:r>
          </a:p>
          <a:p>
            <a:pPr>
              <a:lnSpc>
                <a:spcPct val="80000"/>
              </a:lnSpc>
            </a:pPr>
            <a:r>
              <a:rPr lang="tr-TR" altLang="tr-TR"/>
              <a:t>Hipertansiyon; hipoksi sonucu vazokonstrüksiyona bağlı olarak pulmoner arter ve arteriyollerin müsküler mediasındaki düz kas hücrelerinde yük hipertrofisinin meydana gelmesiyle oluşur. </a:t>
            </a:r>
          </a:p>
          <a:p>
            <a:pPr>
              <a:lnSpc>
                <a:spcPct val="80000"/>
              </a:lnSpc>
              <a:buFontTx/>
              <a:buNone/>
            </a:pPr>
            <a:r>
              <a:rPr lang="tr-TR" altLang="tr-TR"/>
              <a:t>Sonuçta sağ ventrikulusta </a:t>
            </a:r>
          </a:p>
          <a:p>
            <a:pPr>
              <a:lnSpc>
                <a:spcPct val="80000"/>
              </a:lnSpc>
            </a:pPr>
            <a:r>
              <a:rPr lang="tr-TR" altLang="tr-TR"/>
              <a:t>Hipertrofi ve dilatasyon </a:t>
            </a:r>
          </a:p>
          <a:p>
            <a:pPr>
              <a:lnSpc>
                <a:spcPct val="80000"/>
              </a:lnSpc>
            </a:pPr>
            <a:r>
              <a:rPr lang="tr-TR" altLang="tr-TR"/>
              <a:t>Konjestif kalp yetersizliği.</a:t>
            </a:r>
          </a:p>
        </p:txBody>
      </p:sp>
      <p:sp>
        <p:nvSpPr>
          <p:cNvPr id="2" name="Veri Yer Tutucusu 1"/>
          <p:cNvSpPr>
            <a:spLocks noGrp="1"/>
          </p:cNvSpPr>
          <p:nvPr>
            <p:ph type="dt" sz="half" idx="10"/>
          </p:nvPr>
        </p:nvSpPr>
        <p:spPr/>
        <p:txBody>
          <a:bodyPr/>
          <a:lstStyle/>
          <a:p>
            <a:fld id="{7BC5A9D8-2C2E-4AB5-83D0-C8F5CFAEC9ED}"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68</a:t>
            </a:fld>
            <a:endParaRPr lang="tr-TR"/>
          </a:p>
        </p:txBody>
      </p:sp>
    </p:spTree>
    <p:extLst>
      <p:ext uri="{BB962C8B-B14F-4D97-AF65-F5344CB8AC3E}">
        <p14:creationId xmlns:p14="http://schemas.microsoft.com/office/powerpoint/2010/main" val="1569733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1524000" y="0"/>
            <a:ext cx="9144000" cy="6858000"/>
          </a:xfrm>
        </p:spPr>
        <p:txBody>
          <a:bodyPr/>
          <a:lstStyle/>
          <a:p>
            <a:pPr>
              <a:lnSpc>
                <a:spcPct val="80000"/>
              </a:lnSpc>
              <a:buFontTx/>
              <a:buNone/>
            </a:pPr>
            <a:r>
              <a:rPr lang="tr-TR" altLang="tr-TR" sz="2000" b="1"/>
              <a:t>Diroflariazis</a:t>
            </a:r>
            <a:endParaRPr lang="tr-TR" altLang="tr-TR" sz="2000"/>
          </a:p>
          <a:p>
            <a:pPr>
              <a:lnSpc>
                <a:spcPct val="80000"/>
              </a:lnSpc>
            </a:pPr>
            <a:r>
              <a:rPr lang="tr-TR" altLang="tr-TR" sz="2200"/>
              <a:t>Köpekler bu parazitin önemli rezervuarı olup yaygın şekilde enfekte olan tek memelidir. </a:t>
            </a:r>
          </a:p>
          <a:p>
            <a:pPr>
              <a:lnSpc>
                <a:spcPct val="80000"/>
              </a:lnSpc>
            </a:pPr>
            <a:r>
              <a:rPr lang="tr-TR" altLang="tr-TR" sz="2200" i="1"/>
              <a:t>Drofilaria immitis</a:t>
            </a:r>
            <a:r>
              <a:rPr lang="tr-TR" altLang="tr-TR" sz="2200"/>
              <a:t>’in </a:t>
            </a:r>
            <a:r>
              <a:rPr lang="tr-TR" altLang="tr-TR" sz="2200">
                <a:solidFill>
                  <a:schemeClr val="accent2"/>
                </a:solidFill>
              </a:rPr>
              <a:t>olgunları köpeklerin akciğer arterlerinde ve sağ kalpte</a:t>
            </a:r>
            <a:r>
              <a:rPr lang="tr-TR" altLang="tr-TR" sz="2200"/>
              <a:t> yaşar. </a:t>
            </a:r>
          </a:p>
          <a:p>
            <a:pPr>
              <a:lnSpc>
                <a:spcPct val="80000"/>
              </a:lnSpc>
            </a:pPr>
            <a:r>
              <a:rPr lang="tr-TR" altLang="tr-TR" sz="2200"/>
              <a:t>Larva şekilleri sivrisineklerde bulunur.</a:t>
            </a:r>
          </a:p>
          <a:p>
            <a:pPr>
              <a:lnSpc>
                <a:spcPct val="80000"/>
              </a:lnSpc>
            </a:pPr>
            <a:r>
              <a:rPr lang="tr-TR" altLang="tr-TR" sz="2200"/>
              <a:t>Diroflariazis başlıca pulmoner vasküler sistemin bir hastalığıdır. </a:t>
            </a:r>
          </a:p>
          <a:p>
            <a:pPr>
              <a:lnSpc>
                <a:spcPct val="80000"/>
              </a:lnSpc>
            </a:pPr>
            <a:r>
              <a:rPr lang="tr-TR" altLang="tr-TR" sz="2200"/>
              <a:t>Akciğerlerin arterlerinde </a:t>
            </a:r>
            <a:r>
              <a:rPr lang="tr-TR" altLang="tr-TR" sz="2200">
                <a:solidFill>
                  <a:srgbClr val="FF3300"/>
                </a:solidFill>
              </a:rPr>
              <a:t>myointimal proliferasyon sonucu </a:t>
            </a:r>
            <a:r>
              <a:rPr lang="tr-TR" altLang="tr-TR" sz="2200"/>
              <a:t>bu damarlar pürüzlü bir görünüm oluşur, bu durum patognomoniktir. </a:t>
            </a:r>
          </a:p>
          <a:p>
            <a:pPr>
              <a:lnSpc>
                <a:spcPct val="80000"/>
              </a:lnSpc>
            </a:pPr>
            <a:r>
              <a:rPr lang="tr-TR" altLang="tr-TR" sz="2200"/>
              <a:t>Myointimal proliferasyon parazitle direkt temasın olduğu bölgelerde oluşur. </a:t>
            </a:r>
          </a:p>
          <a:p>
            <a:pPr>
              <a:lnSpc>
                <a:spcPct val="80000"/>
              </a:lnSpc>
            </a:pPr>
            <a:r>
              <a:rPr lang="tr-TR" altLang="tr-TR" sz="2200"/>
              <a:t>Parazitlerin mekanik irritasyonu ve endotel yıkımı söz konusudur. </a:t>
            </a:r>
          </a:p>
          <a:p>
            <a:pPr>
              <a:lnSpc>
                <a:spcPct val="80000"/>
              </a:lnSpc>
            </a:pPr>
            <a:r>
              <a:rPr lang="tr-TR" altLang="tr-TR" sz="2200"/>
              <a:t>Canlı ya da ölü parazitlere ilişkin </a:t>
            </a:r>
            <a:r>
              <a:rPr lang="tr-TR" altLang="tr-TR" sz="2200">
                <a:solidFill>
                  <a:schemeClr val="accent2"/>
                </a:solidFill>
              </a:rPr>
              <a:t>tromboz</a:t>
            </a:r>
            <a:r>
              <a:rPr lang="tr-TR" altLang="tr-TR" sz="2200"/>
              <a:t> oluşur. </a:t>
            </a:r>
          </a:p>
          <a:p>
            <a:pPr>
              <a:lnSpc>
                <a:spcPct val="80000"/>
              </a:lnSpc>
            </a:pPr>
            <a:r>
              <a:rPr lang="tr-TR" altLang="tr-TR" sz="2200"/>
              <a:t>Özellikle tedavi sonucu ölen parazitler </a:t>
            </a:r>
            <a:r>
              <a:rPr lang="tr-TR" altLang="tr-TR" sz="2200">
                <a:solidFill>
                  <a:schemeClr val="accent2"/>
                </a:solidFill>
              </a:rPr>
              <a:t>tromboembolilere</a:t>
            </a:r>
            <a:r>
              <a:rPr lang="tr-TR" altLang="tr-TR" sz="2200"/>
              <a:t> neden olurlar. </a:t>
            </a:r>
          </a:p>
          <a:p>
            <a:pPr>
              <a:lnSpc>
                <a:spcPct val="80000"/>
              </a:lnSpc>
            </a:pPr>
            <a:r>
              <a:rPr lang="tr-TR" altLang="tr-TR" sz="2200"/>
              <a:t>Genç köpeklerde sağ atrium ve vena kavaları dolduran olgun parazitlerin ölmesi sonucu venöz kanın kalbe geri dönüşü engellenir. </a:t>
            </a:r>
          </a:p>
          <a:p>
            <a:pPr>
              <a:lnSpc>
                <a:spcPct val="80000"/>
              </a:lnSpc>
            </a:pPr>
            <a:r>
              <a:rPr lang="tr-TR" altLang="tr-TR" sz="2200"/>
              <a:t>Obstrüksiyona bağlı oluşan şok ile karakterize vena kava sendromu meydana gelir. </a:t>
            </a:r>
          </a:p>
          <a:p>
            <a:pPr>
              <a:lnSpc>
                <a:spcPct val="80000"/>
              </a:lnSpc>
            </a:pPr>
            <a:r>
              <a:rPr lang="tr-TR" altLang="tr-TR" sz="2200"/>
              <a:t>Karaciğerde şiddetli konjesyon ve karaciğer yetersizliği oluşur. </a:t>
            </a:r>
          </a:p>
          <a:p>
            <a:pPr>
              <a:lnSpc>
                <a:spcPct val="80000"/>
              </a:lnSpc>
            </a:pPr>
            <a:endParaRPr lang="tr-TR" altLang="tr-TR" sz="2200"/>
          </a:p>
        </p:txBody>
      </p:sp>
      <p:sp>
        <p:nvSpPr>
          <p:cNvPr id="2" name="Veri Yer Tutucusu 1"/>
          <p:cNvSpPr>
            <a:spLocks noGrp="1"/>
          </p:cNvSpPr>
          <p:nvPr>
            <p:ph type="dt" sz="half" idx="10"/>
          </p:nvPr>
        </p:nvSpPr>
        <p:spPr/>
        <p:txBody>
          <a:bodyPr/>
          <a:lstStyle/>
          <a:p>
            <a:fld id="{CAA8BA86-B068-4AC2-84E1-361D5CE3323B}"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69</a:t>
            </a:fld>
            <a:endParaRPr lang="tr-TR"/>
          </a:p>
        </p:txBody>
      </p:sp>
    </p:spTree>
    <p:extLst>
      <p:ext uri="{BB962C8B-B14F-4D97-AF65-F5344CB8AC3E}">
        <p14:creationId xmlns:p14="http://schemas.microsoft.com/office/powerpoint/2010/main" val="411164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nafktü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4211638" cy="407511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nafktü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1"/>
            <a:ext cx="4932362" cy="4316413"/>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1F4696F1-F8FC-42B3-A7BF-CF5710358F13}"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7</a:t>
            </a:fld>
            <a:endParaRPr lang="tr-TR"/>
          </a:p>
        </p:txBody>
      </p:sp>
    </p:spTree>
    <p:extLst>
      <p:ext uri="{BB962C8B-B14F-4D97-AF65-F5344CB8AC3E}">
        <p14:creationId xmlns:p14="http://schemas.microsoft.com/office/powerpoint/2010/main" val="7232081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1524000" y="0"/>
            <a:ext cx="9144000" cy="6858000"/>
          </a:xfrm>
        </p:spPr>
        <p:txBody>
          <a:bodyPr/>
          <a:lstStyle/>
          <a:p>
            <a:endParaRPr lang="tr-TR" altLang="tr-TR"/>
          </a:p>
        </p:txBody>
      </p:sp>
      <p:pic>
        <p:nvPicPr>
          <p:cNvPr id="79875" name="Picture 3" descr="Canine Heart"/>
          <p:cNvPicPr>
            <a:picLocks noChangeAspect="1" noChangeArrowheads="1"/>
          </p:cNvPicPr>
          <p:nvPr/>
        </p:nvPicPr>
        <p:blipFill>
          <a:blip r:embed="rId2">
            <a:extLst>
              <a:ext uri="{28A0092B-C50C-407E-A947-70E740481C1C}">
                <a14:useLocalDpi xmlns:a14="http://schemas.microsoft.com/office/drawing/2010/main" val="0"/>
              </a:ext>
            </a:extLst>
          </a:blip>
          <a:srcRect t="16650"/>
          <a:stretch>
            <a:fillRect/>
          </a:stretch>
        </p:blipFill>
        <p:spPr bwMode="auto">
          <a:xfrm>
            <a:off x="2640014" y="188914"/>
            <a:ext cx="6097587" cy="6238875"/>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058A3B6C-8F05-46AA-A34D-C0227FC268E0}"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70</a:t>
            </a:fld>
            <a:endParaRPr lang="tr-TR"/>
          </a:p>
        </p:txBody>
      </p:sp>
    </p:spTree>
    <p:extLst>
      <p:ext uri="{BB962C8B-B14F-4D97-AF65-F5344CB8AC3E}">
        <p14:creationId xmlns:p14="http://schemas.microsoft.com/office/powerpoint/2010/main" val="1136715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İçerik Yer Tutucusu"/>
          <p:cNvSpPr>
            <a:spLocks noGrp="1"/>
          </p:cNvSpPr>
          <p:nvPr>
            <p:ph idx="1"/>
          </p:nvPr>
        </p:nvSpPr>
        <p:spPr>
          <a:xfrm>
            <a:off x="1524000" y="0"/>
            <a:ext cx="9144000" cy="6858000"/>
          </a:xfrm>
        </p:spPr>
        <p:txBody>
          <a:bodyPr/>
          <a:lstStyle/>
          <a:p>
            <a:pPr marL="6350" indent="22225" algn="just">
              <a:buNone/>
            </a:pPr>
            <a:endParaRPr lang="tr-TR" altLang="tr-TR" dirty="0"/>
          </a:p>
        </p:txBody>
      </p:sp>
      <p:sp>
        <p:nvSpPr>
          <p:cNvPr id="2" name="Veri Yer Tutucusu 1"/>
          <p:cNvSpPr>
            <a:spLocks noGrp="1"/>
          </p:cNvSpPr>
          <p:nvPr>
            <p:ph type="dt" sz="half" idx="10"/>
          </p:nvPr>
        </p:nvSpPr>
        <p:spPr/>
        <p:txBody>
          <a:bodyPr/>
          <a:lstStyle/>
          <a:p>
            <a:fld id="{96FE760E-9E54-4DDF-8763-7D8CC8FC445B}" type="datetime1">
              <a:rPr lang="tr-TR" smtClean="0"/>
              <a:t>22.05.2021</a:t>
            </a:fld>
            <a:endParaRPr lang="tr-TR" dirty="0"/>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71</a:t>
            </a:fld>
            <a:endParaRPr lang="tr-TR"/>
          </a:p>
        </p:txBody>
      </p:sp>
    </p:spTree>
    <p:extLst>
      <p:ext uri="{BB962C8B-B14F-4D97-AF65-F5344CB8AC3E}">
        <p14:creationId xmlns:p14="http://schemas.microsoft.com/office/powerpoint/2010/main" val="196257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ndok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0"/>
            <a:ext cx="5583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FB2E3177-D537-4862-AD2B-548A4259CA2D}"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8</a:t>
            </a:fld>
            <a:endParaRPr lang="tr-TR"/>
          </a:p>
        </p:txBody>
      </p:sp>
    </p:spTree>
    <p:extLst>
      <p:ext uri="{BB962C8B-B14F-4D97-AF65-F5344CB8AC3E}">
        <p14:creationId xmlns:p14="http://schemas.microsoft.com/office/powerpoint/2010/main" val="724267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Kalp anatom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839" y="6350"/>
            <a:ext cx="7680325"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E57A3B3B-8173-4EEC-9B60-9C6F4B47593A}" type="datetime1">
              <a:rPr lang="tr-TR" smtClean="0"/>
              <a:t>22.05.2021</a:t>
            </a:fld>
            <a:endParaRPr lang="tr-TR"/>
          </a:p>
        </p:txBody>
      </p:sp>
      <p:sp>
        <p:nvSpPr>
          <p:cNvPr id="3" name="Altbilgi Yer Tutucusu 2"/>
          <p:cNvSpPr>
            <a:spLocks noGrp="1"/>
          </p:cNvSpPr>
          <p:nvPr>
            <p:ph type="ftr" sz="quarter" idx="11"/>
          </p:nvPr>
        </p:nvSpPr>
        <p:spPr/>
        <p:txBody>
          <a:bodyPr/>
          <a:lstStyle/>
          <a:p>
            <a:r>
              <a:rPr lang="tr-TR" smtClean="0"/>
              <a:t>VPT-508 Kan ve Dolaşım Sistemi Hastalıkları Patolojisi</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9</a:t>
            </a:fld>
            <a:endParaRPr lang="tr-TR"/>
          </a:p>
        </p:txBody>
      </p:sp>
    </p:spTree>
    <p:extLst>
      <p:ext uri="{BB962C8B-B14F-4D97-AF65-F5344CB8AC3E}">
        <p14:creationId xmlns:p14="http://schemas.microsoft.com/office/powerpoint/2010/main" val="927883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{2EA5E8D9-936A-F349-A6E8-51E687A37EEA}tf10001076</Template>
  <TotalTime>370</TotalTime>
  <Words>3470</Words>
  <Application>Microsoft Office PowerPoint</Application>
  <PresentationFormat>Geniş ekran</PresentationFormat>
  <Paragraphs>610</Paragraphs>
  <Slides>71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71</vt:i4>
      </vt:variant>
    </vt:vector>
  </HeadingPairs>
  <TitlesOfParts>
    <vt:vector size="76" baseType="lpstr">
      <vt:lpstr>Arial</vt:lpstr>
      <vt:lpstr>Calibri</vt:lpstr>
      <vt:lpstr>Calibri Light</vt:lpstr>
      <vt:lpstr>Times New Roman</vt:lpstr>
      <vt:lpstr>Office Teması</vt:lpstr>
      <vt:lpstr>KAN VE DOLAŞIM SİSTEMİ HASTALIKLARI PATOLOJİSİ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Kalp kapakçıklarında Trombüslerin oluşumu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Kalbin ve Büyük Damarların Konjenital Anomalileri</vt:lpstr>
      <vt:lpstr>Gelişim Bozuklukları</vt:lpstr>
      <vt:lpstr>Patent Duktus Arteriozis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Serkan YILDIRIM</cp:lastModifiedBy>
  <cp:revision>33</cp:revision>
  <dcterms:created xsi:type="dcterms:W3CDTF">2020-09-28T06:36:33Z</dcterms:created>
  <dcterms:modified xsi:type="dcterms:W3CDTF">2021-05-22T14:24:21Z</dcterms:modified>
</cp:coreProperties>
</file>