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288" r:id="rId5"/>
    <p:sldId id="261" r:id="rId6"/>
    <p:sldId id="260" r:id="rId7"/>
    <p:sldId id="265" r:id="rId8"/>
    <p:sldId id="300" r:id="rId9"/>
    <p:sldId id="290" r:id="rId10"/>
    <p:sldId id="301" r:id="rId11"/>
    <p:sldId id="289" r:id="rId12"/>
    <p:sldId id="291" r:id="rId13"/>
    <p:sldId id="293" r:id="rId14"/>
    <p:sldId id="354" r:id="rId15"/>
    <p:sldId id="307" r:id="rId16"/>
    <p:sldId id="309" r:id="rId17"/>
    <p:sldId id="311" r:id="rId18"/>
    <p:sldId id="313" r:id="rId19"/>
    <p:sldId id="315" r:id="rId20"/>
    <p:sldId id="317" r:id="rId21"/>
    <p:sldId id="319" r:id="rId22"/>
    <p:sldId id="324" r:id="rId23"/>
    <p:sldId id="352" r:id="rId24"/>
    <p:sldId id="326" r:id="rId25"/>
    <p:sldId id="328" r:id="rId26"/>
    <p:sldId id="330" r:id="rId27"/>
    <p:sldId id="332" r:id="rId28"/>
    <p:sldId id="334" r:id="rId29"/>
    <p:sldId id="336" r:id="rId30"/>
    <p:sldId id="338" r:id="rId31"/>
    <p:sldId id="340" r:id="rId32"/>
    <p:sldId id="342" r:id="rId33"/>
    <p:sldId id="355" r:id="rId34"/>
    <p:sldId id="344" r:id="rId35"/>
    <p:sldId id="346" r:id="rId36"/>
    <p:sldId id="348" r:id="rId37"/>
    <p:sldId id="350" r:id="rId38"/>
    <p:sldId id="268" r:id="rId39"/>
    <p:sldId id="273" r:id="rId40"/>
    <p:sldId id="285" r:id="rId41"/>
    <p:sldId id="286" r:id="rId42"/>
    <p:sldId id="28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3666"/>
    <a:srgbClr val="B553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7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3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7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B1787-ABB1-4E70-9E27-195EF478325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160F7-E031-43FC-86B5-98ABBAEA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9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Besin Zehirlenmeleri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tr-TR" b="1" dirty="0"/>
              <a:t>«Bu ders içeriği eğitim amacıyla hazırlanmıştır. Çoğaltılması ve paylaşılması yasaktır. Ticari bir amaçla kullanılamaz »</a:t>
            </a:r>
            <a:endParaRPr lang="tr-TR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3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FFFF00"/>
                </a:solidFill>
              </a:rPr>
              <a:t>Patogenez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i="1" dirty="0" err="1" smtClean="0">
                <a:solidFill>
                  <a:srgbClr val="FF0000"/>
                </a:solidFill>
              </a:rPr>
              <a:t>Gıdadada</a:t>
            </a:r>
            <a:r>
              <a:rPr lang="tr-TR" b="1" i="1" dirty="0" smtClean="0">
                <a:solidFill>
                  <a:srgbClr val="FF0000"/>
                </a:solidFill>
              </a:rPr>
              <a:t> toksin mevcut: </a:t>
            </a:r>
            <a:r>
              <a:rPr lang="tr-TR" i="1" dirty="0"/>
              <a:t>(Kısa </a:t>
            </a:r>
            <a:r>
              <a:rPr lang="tr-TR" i="1" dirty="0" err="1"/>
              <a:t>İnkübasyon</a:t>
            </a:r>
            <a:r>
              <a:rPr lang="tr-TR" i="1" dirty="0"/>
              <a:t> süreli: 1-6 saat</a:t>
            </a:r>
            <a:r>
              <a:rPr lang="tr-TR" i="1" dirty="0" smtClean="0"/>
              <a:t>)</a:t>
            </a:r>
            <a:r>
              <a:rPr lang="tr-TR" dirty="0" smtClean="0"/>
              <a:t>( </a:t>
            </a:r>
            <a:r>
              <a:rPr lang="tr-TR" dirty="0" err="1"/>
              <a:t>S.aureus</a:t>
            </a:r>
            <a:r>
              <a:rPr lang="tr-TR" dirty="0"/>
              <a:t>, B. </a:t>
            </a:r>
            <a:r>
              <a:rPr lang="tr-TR" dirty="0" err="1"/>
              <a:t>cereus’un</a:t>
            </a:r>
            <a:r>
              <a:rPr lang="tr-TR" dirty="0"/>
              <a:t> kısa </a:t>
            </a:r>
            <a:r>
              <a:rPr lang="tr-TR" dirty="0" err="1"/>
              <a:t>inkübasyon</a:t>
            </a:r>
            <a:r>
              <a:rPr lang="tr-TR" dirty="0"/>
              <a:t> </a:t>
            </a:r>
            <a:r>
              <a:rPr lang="tr-TR" dirty="0" err="1"/>
              <a:t>periyodlu</a:t>
            </a:r>
            <a:r>
              <a:rPr lang="tr-TR" dirty="0"/>
              <a:t> besin zehirlenmesi, C. </a:t>
            </a:r>
            <a:r>
              <a:rPr lang="tr-TR" dirty="0" err="1"/>
              <a:t>botulinum</a:t>
            </a:r>
            <a:r>
              <a:rPr lang="tr-TR" dirty="0"/>
              <a:t> </a:t>
            </a:r>
            <a:r>
              <a:rPr lang="tr-TR" dirty="0" smtClean="0"/>
              <a:t>)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İn </a:t>
            </a:r>
            <a:r>
              <a:rPr lang="tr-TR" b="1" dirty="0" err="1" smtClean="0">
                <a:solidFill>
                  <a:srgbClr val="FF0000"/>
                </a:solidFill>
              </a:rPr>
              <a:t>vivo</a:t>
            </a:r>
            <a:r>
              <a:rPr lang="tr-TR" b="1" dirty="0" smtClean="0">
                <a:solidFill>
                  <a:srgbClr val="FF0000"/>
                </a:solidFill>
              </a:rPr>
              <a:t> toksin üretimi: </a:t>
            </a:r>
            <a:r>
              <a:rPr lang="tr-TR" i="1" dirty="0" smtClean="0"/>
              <a:t>Gıdada </a:t>
            </a:r>
            <a:r>
              <a:rPr lang="tr-TR" i="1" dirty="0"/>
              <a:t>mikroorganizmada  mevcut ancak toksin </a:t>
            </a:r>
            <a:r>
              <a:rPr lang="tr-TR" i="1" dirty="0" err="1"/>
              <a:t>invivo</a:t>
            </a:r>
            <a:r>
              <a:rPr lang="tr-TR" i="1" dirty="0"/>
              <a:t> (vücutta) </a:t>
            </a:r>
            <a:r>
              <a:rPr lang="tr-TR" i="1" dirty="0" smtClean="0"/>
              <a:t>salınır </a:t>
            </a:r>
          </a:p>
          <a:p>
            <a:pPr marL="0" indent="0">
              <a:buNone/>
            </a:pPr>
            <a:r>
              <a:rPr lang="tr-TR" i="1" dirty="0"/>
              <a:t> </a:t>
            </a:r>
            <a:r>
              <a:rPr lang="tr-TR" i="1" dirty="0" smtClean="0"/>
              <a:t>   </a:t>
            </a:r>
            <a:r>
              <a:rPr lang="tr-TR" dirty="0" smtClean="0"/>
              <a:t>(C</a:t>
            </a:r>
            <a:r>
              <a:rPr lang="tr-TR" dirty="0"/>
              <a:t>. </a:t>
            </a:r>
            <a:r>
              <a:rPr lang="tr-TR" dirty="0" err="1"/>
              <a:t>perfringens</a:t>
            </a:r>
            <a:r>
              <a:rPr lang="tr-TR" dirty="0"/>
              <a:t>, B. </a:t>
            </a:r>
            <a:r>
              <a:rPr lang="tr-TR" dirty="0" err="1"/>
              <a:t>cereus’un</a:t>
            </a:r>
            <a:r>
              <a:rPr lang="tr-TR" dirty="0"/>
              <a:t> uzun </a:t>
            </a:r>
            <a:r>
              <a:rPr lang="tr-TR" dirty="0" err="1"/>
              <a:t>inkübasyon</a:t>
            </a:r>
            <a:r>
              <a:rPr lang="tr-TR" dirty="0"/>
              <a:t> </a:t>
            </a:r>
            <a:r>
              <a:rPr lang="tr-TR" dirty="0" err="1"/>
              <a:t>periyodlu</a:t>
            </a:r>
            <a:r>
              <a:rPr lang="tr-TR" dirty="0"/>
              <a:t> besin zehirlenmesi, </a:t>
            </a:r>
            <a:r>
              <a:rPr lang="tr-TR" dirty="0" err="1"/>
              <a:t>İnfantil</a:t>
            </a:r>
            <a:r>
              <a:rPr lang="tr-TR" dirty="0"/>
              <a:t> </a:t>
            </a:r>
            <a:r>
              <a:rPr lang="tr-TR" dirty="0" err="1"/>
              <a:t>botulismus</a:t>
            </a:r>
            <a:r>
              <a:rPr lang="tr-TR" dirty="0"/>
              <a:t>, ETEC, EHEC, V. </a:t>
            </a:r>
            <a:r>
              <a:rPr lang="tr-TR" dirty="0" err="1"/>
              <a:t>cholerae</a:t>
            </a:r>
            <a:r>
              <a:rPr lang="tr-TR" dirty="0"/>
              <a:t> )</a:t>
            </a:r>
          </a:p>
          <a:p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Doku </a:t>
            </a:r>
            <a:r>
              <a:rPr lang="tr-TR" b="1" dirty="0" err="1" smtClean="0">
                <a:solidFill>
                  <a:srgbClr val="FF0000"/>
                </a:solidFill>
              </a:rPr>
              <a:t>invazyonu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r>
              <a:rPr lang="tr-TR" i="1" dirty="0"/>
              <a:t>Mikroorganizma dokuya </a:t>
            </a:r>
            <a:r>
              <a:rPr lang="tr-TR" i="1" dirty="0" err="1"/>
              <a:t>invaze</a:t>
            </a:r>
            <a:r>
              <a:rPr lang="tr-TR" i="1" dirty="0"/>
              <a:t> </a:t>
            </a:r>
            <a:r>
              <a:rPr lang="tr-TR" i="1" dirty="0" smtClean="0"/>
              <a:t>olur</a:t>
            </a:r>
          </a:p>
          <a:p>
            <a:r>
              <a:rPr lang="tr-TR" dirty="0"/>
              <a:t>( C. </a:t>
            </a:r>
            <a:r>
              <a:rPr lang="tr-TR" dirty="0" err="1"/>
              <a:t>jejuni</a:t>
            </a:r>
            <a:r>
              <a:rPr lang="tr-TR" dirty="0"/>
              <a:t>, </a:t>
            </a:r>
            <a:r>
              <a:rPr lang="tr-TR" dirty="0" err="1"/>
              <a:t>Salmonella</a:t>
            </a:r>
            <a:r>
              <a:rPr lang="tr-TR" dirty="0"/>
              <a:t>, </a:t>
            </a:r>
            <a:r>
              <a:rPr lang="tr-TR" dirty="0" err="1"/>
              <a:t>Shigella</a:t>
            </a:r>
            <a:r>
              <a:rPr lang="tr-TR" dirty="0"/>
              <a:t>, EIEC </a:t>
            </a:r>
            <a:r>
              <a:rPr lang="tr-TR" dirty="0" smtClean="0"/>
              <a:t>)</a:t>
            </a:r>
            <a:endParaRPr lang="tr-TR" i="1" dirty="0" smtClean="0"/>
          </a:p>
          <a:p>
            <a:r>
              <a:rPr lang="tr-TR" b="1" i="1" dirty="0" smtClean="0">
                <a:solidFill>
                  <a:srgbClr val="FF0000"/>
                </a:solidFill>
              </a:rPr>
              <a:t>Toksin oluşumu ve doku </a:t>
            </a:r>
            <a:r>
              <a:rPr lang="tr-TR" b="1" i="1" dirty="0" err="1" smtClean="0">
                <a:solidFill>
                  <a:srgbClr val="FF0000"/>
                </a:solidFill>
              </a:rPr>
              <a:t>invazyonu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Hem </a:t>
            </a:r>
            <a:r>
              <a:rPr lang="tr-TR" dirty="0" err="1" smtClean="0"/>
              <a:t>invazyon</a:t>
            </a:r>
            <a:r>
              <a:rPr lang="tr-TR" dirty="0" smtClean="0"/>
              <a:t> hem de toksin var</a:t>
            </a:r>
          </a:p>
          <a:p>
            <a:pPr marL="0" indent="0">
              <a:buNone/>
            </a:pPr>
            <a:r>
              <a:rPr lang="tr-TR" b="1" i="1" dirty="0">
                <a:solidFill>
                  <a:srgbClr val="FF0000"/>
                </a:solidFill>
              </a:rPr>
              <a:t> </a:t>
            </a:r>
            <a:r>
              <a:rPr lang="tr-TR" b="1" i="1" dirty="0" smtClean="0">
                <a:solidFill>
                  <a:srgbClr val="FF0000"/>
                </a:solidFill>
              </a:rPr>
              <a:t>   </a:t>
            </a:r>
            <a:r>
              <a:rPr lang="tr-TR" dirty="0" smtClean="0"/>
              <a:t>( </a:t>
            </a:r>
            <a:r>
              <a:rPr lang="tr-TR" dirty="0"/>
              <a:t>V. </a:t>
            </a:r>
            <a:r>
              <a:rPr lang="tr-TR" dirty="0" err="1"/>
              <a:t>parahemolyticus</a:t>
            </a:r>
            <a:r>
              <a:rPr lang="tr-TR" dirty="0"/>
              <a:t>, Y. </a:t>
            </a:r>
            <a:r>
              <a:rPr lang="tr-TR" dirty="0" err="1"/>
              <a:t>enterocolitica</a:t>
            </a:r>
            <a:r>
              <a:rPr lang="tr-TR" dirty="0"/>
              <a:t> )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i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6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Nasıl Fark Edilir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Aynı gıdayı yiyen kişilerde benzer akut gürültülü bulguların görülmesi:</a:t>
            </a:r>
          </a:p>
          <a:p>
            <a:pPr lvl="1"/>
            <a:r>
              <a:rPr lang="tr-TR" dirty="0" err="1" smtClean="0"/>
              <a:t>Gastrointestinal</a:t>
            </a:r>
            <a:r>
              <a:rPr lang="tr-TR" dirty="0" smtClean="0"/>
              <a:t> sistem</a:t>
            </a:r>
          </a:p>
          <a:p>
            <a:pPr lvl="2"/>
            <a:r>
              <a:rPr lang="tr-TR" dirty="0" smtClean="0"/>
              <a:t>Bulantı, kusma</a:t>
            </a:r>
          </a:p>
          <a:p>
            <a:pPr lvl="2"/>
            <a:r>
              <a:rPr lang="tr-TR" dirty="0" smtClean="0"/>
              <a:t>İshal </a:t>
            </a:r>
          </a:p>
          <a:p>
            <a:pPr lvl="1"/>
            <a:r>
              <a:rPr lang="tr-TR" dirty="0" smtClean="0"/>
              <a:t>Nörolojik sistem</a:t>
            </a:r>
          </a:p>
          <a:p>
            <a:pPr lvl="2"/>
            <a:r>
              <a:rPr lang="tr-TR" dirty="0" smtClean="0"/>
              <a:t>Baş dönmesi</a:t>
            </a:r>
          </a:p>
          <a:p>
            <a:pPr lvl="2"/>
            <a:r>
              <a:rPr lang="tr-TR" dirty="0" err="1" smtClean="0"/>
              <a:t>Botilismusta</a:t>
            </a:r>
            <a:r>
              <a:rPr lang="tr-TR" dirty="0" smtClean="0"/>
              <a:t> felçler, </a:t>
            </a:r>
            <a:r>
              <a:rPr lang="tr-TR" dirty="0" err="1" smtClean="0"/>
              <a:t>disfaji</a:t>
            </a:r>
            <a:r>
              <a:rPr lang="tr-TR" dirty="0" smtClean="0"/>
              <a:t>, </a:t>
            </a:r>
            <a:r>
              <a:rPr lang="tr-TR" dirty="0" err="1" smtClean="0"/>
              <a:t>myoz</a:t>
            </a:r>
            <a:r>
              <a:rPr lang="tr-TR" dirty="0" smtClean="0"/>
              <a:t>, </a:t>
            </a:r>
            <a:r>
              <a:rPr lang="tr-TR" dirty="0" err="1" smtClean="0"/>
              <a:t>pitoz</a:t>
            </a:r>
            <a:r>
              <a:rPr lang="tr-TR" dirty="0" smtClean="0"/>
              <a:t> </a:t>
            </a:r>
            <a:r>
              <a:rPr lang="tr-TR" dirty="0" err="1" smtClean="0"/>
              <a:t>vb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9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Bulantı-Kusma ile seyreden Besin Zehirlenmeleri-Kısa </a:t>
            </a:r>
            <a:r>
              <a:rPr lang="tr-TR" dirty="0" err="1" smtClean="0">
                <a:solidFill>
                  <a:srgbClr val="FFFF00"/>
                </a:solidFill>
              </a:rPr>
              <a:t>İnkübasyonlu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Staf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aureus</a:t>
            </a:r>
            <a:r>
              <a:rPr lang="tr-TR" b="1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S.aureus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taşıyıcıları neden olur</a:t>
            </a:r>
          </a:p>
          <a:p>
            <a:pPr lvl="1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A,B,C,D,E </a:t>
            </a:r>
            <a:r>
              <a:rPr 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enterotoksinlerinden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 sık A sorumlu</a:t>
            </a:r>
          </a:p>
          <a:p>
            <a:pPr lvl="1"/>
            <a:r>
              <a:rPr 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Enterotoksin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ısıya dayanıklı (</a:t>
            </a:r>
            <a:r>
              <a:rPr 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termolabil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Nadiren </a:t>
            </a:r>
            <a:r>
              <a:rPr 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S.epidermidis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etken olabilir</a:t>
            </a:r>
          </a:p>
          <a:p>
            <a:pPr lvl="1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Proteinden zengin şeker ve tuz içeren besinler yol açar:</a:t>
            </a:r>
          </a:p>
          <a:p>
            <a:pPr lvl="2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Mayonezli salatalar, patates salatası, yumurtalı salatalar</a:t>
            </a:r>
          </a:p>
          <a:p>
            <a:pPr lvl="2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Yaş pasta</a:t>
            </a:r>
          </a:p>
          <a:p>
            <a:pPr lvl="2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Sütlü, kremalı 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tatlılar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1-6 saat </a:t>
            </a:r>
            <a:r>
              <a:rPr lang="tr-TR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inkübasyon</a:t>
            </a:r>
            <a:endParaRPr lang="tr-T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Akut gürültülü tablo</a:t>
            </a:r>
          </a:p>
          <a:p>
            <a:pPr lvl="1"/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Gıdada tat değişikliği olmaz</a:t>
            </a:r>
          </a:p>
          <a:p>
            <a:pPr lvl="1"/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Kusma ön planda, %68’inde ishal de gelişir</a:t>
            </a:r>
          </a:p>
          <a:p>
            <a:pPr lvl="1"/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Gıdada, Kusmukta ve dışkıda etken üretilebilir </a:t>
            </a:r>
          </a:p>
          <a:p>
            <a:pPr marL="457200" lvl="1" indent="0">
              <a:buNone/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 toksin gösterilebilir</a:t>
            </a:r>
          </a:p>
          <a:p>
            <a:pPr lvl="1"/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Tedavide kaybettiği sıvıyı alması </a:t>
            </a:r>
          </a:p>
          <a:p>
            <a:pPr marL="457200" lvl="1" indent="0">
              <a:buNone/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yeterlidir, kendiliğinden düzelir</a:t>
            </a:r>
          </a:p>
        </p:txBody>
      </p:sp>
      <p:pic>
        <p:nvPicPr>
          <p:cNvPr id="4" name="6 Resim" descr="stafilok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585" y="1412776"/>
            <a:ext cx="22860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6 Resim" descr="s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265" y="5651109"/>
            <a:ext cx="2475094" cy="1097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Resim" descr="yumurt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709" y="3211562"/>
            <a:ext cx="24669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6 Resim" descr="salat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354" y="4509120"/>
            <a:ext cx="1857401" cy="11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7 Resim" descr="ta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359" y="4449486"/>
            <a:ext cx="158432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464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Bulantı-Kusma ile seyreden Besin Zehirlenmeleri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Bacillus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cereus</a:t>
            </a:r>
            <a:r>
              <a:rPr lang="tr-TR" b="1" dirty="0" smtClean="0">
                <a:solidFill>
                  <a:srgbClr val="C00000"/>
                </a:solidFill>
              </a:rPr>
              <a:t>-kısa </a:t>
            </a:r>
            <a:r>
              <a:rPr lang="tr-TR" b="1" dirty="0" err="1" smtClean="0">
                <a:solidFill>
                  <a:srgbClr val="C00000"/>
                </a:solidFill>
              </a:rPr>
              <a:t>inkübasyonlu</a:t>
            </a:r>
            <a:endParaRPr lang="tr-TR" b="1" dirty="0" smtClean="0">
              <a:solidFill>
                <a:srgbClr val="C00000"/>
              </a:solidFill>
            </a:endParaRPr>
          </a:p>
          <a:p>
            <a:pPr lvl="1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Kısa süreli besin </a:t>
            </a:r>
            <a:r>
              <a:rPr 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zeh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bu gruptadır</a:t>
            </a:r>
          </a:p>
          <a:p>
            <a:pPr lvl="1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Sıklıkla Çin lokantaları ve kızarmış pirinç sorumlu</a:t>
            </a:r>
          </a:p>
          <a:p>
            <a:pPr lvl="1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Pilavdan 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,süt 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tozu, puding, vanilya </a:t>
            </a:r>
            <a:r>
              <a:rPr lang="tr-TR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vb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sorumlu</a:t>
            </a:r>
          </a:p>
          <a:p>
            <a:pPr lvl="1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Kusma ön 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planda</a:t>
            </a:r>
            <a:endParaRPr lang="tr-TR" b="1" dirty="0" smtClean="0">
              <a:solidFill>
                <a:srgbClr val="C00000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rgbClr val="C00000"/>
                </a:solidFill>
              </a:rPr>
              <a:t>Norovirus</a:t>
            </a:r>
            <a:endParaRPr lang="tr-TR" b="1" dirty="0" smtClean="0">
              <a:solidFill>
                <a:srgbClr val="C00000"/>
              </a:solidFill>
            </a:endParaRPr>
          </a:p>
          <a:p>
            <a:pPr marL="742950" lvl="2" indent="-342900"/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Son yıllarda su kaynaklı salgınlar bildirilmiştir</a:t>
            </a:r>
          </a:p>
          <a:p>
            <a:pPr marL="742950" lvl="2" indent="-342900"/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Kusmanın ön planda olduğu akut </a:t>
            </a:r>
            <a:r>
              <a:rPr lang="tr-TR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gastroenterit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tablosu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Tedavi: Sıvı-elektrolit yeterli</a:t>
            </a:r>
          </a:p>
          <a:p>
            <a:pPr marL="457200" lvl="1" indent="0">
              <a:buNone/>
            </a:pPr>
            <a:endParaRPr lang="tr-T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83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95572-87DF-4519-B4D0-D30A097151C0}" type="slidenum">
              <a:rPr lang="tr-TR"/>
              <a:pPr>
                <a:defRPr/>
              </a:pPr>
              <a:t>14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BA52F30-6394-4449-98A7-0032556CE5D7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14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4800"/>
            <a:ext cx="7848600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000" dirty="0" smtClean="0">
                <a:solidFill>
                  <a:srgbClr val="FFFF00"/>
                </a:solidFill>
              </a:rPr>
              <a:t>NON-İNFLAMATUAR İSHAL İLE SEYREDEN BESİN ZEHİRLENMELERİ </a:t>
            </a:r>
            <a:endParaRPr lang="tr-TR" sz="3000" dirty="0" smtClean="0">
              <a:solidFill>
                <a:schemeClr val="tx1"/>
              </a:solidFill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86713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Besinin alınmasından 8-72 saat sonra ortaya çıkan;</a:t>
            </a:r>
          </a:p>
          <a:p>
            <a:pPr marL="1147763" lvl="2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charset="0"/>
              </a:rPr>
              <a:t>İshal,</a:t>
            </a:r>
          </a:p>
          <a:p>
            <a:pPr marL="1147763" lvl="2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charset="0"/>
              </a:rPr>
              <a:t>Karın ağrısı,</a:t>
            </a:r>
          </a:p>
          <a:p>
            <a:pPr marL="1147763" lvl="2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charset="0"/>
              </a:rPr>
              <a:t>Nadiren düşük ateş ile seyreder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</a:t>
            </a:r>
            <a:r>
              <a:rPr lang="tr-TR" sz="2800" dirty="0" err="1" smtClean="0">
                <a:latin typeface="Arial" charset="0"/>
              </a:rPr>
              <a:t>Etyolojide</a:t>
            </a:r>
            <a:r>
              <a:rPr lang="tr-TR" sz="2800" dirty="0" smtClean="0">
                <a:latin typeface="Arial" charset="0"/>
              </a:rPr>
              <a:t>;</a:t>
            </a:r>
          </a:p>
          <a:p>
            <a:pPr marL="1147763" lvl="2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i="1" dirty="0" err="1" smtClean="0">
                <a:latin typeface="Arial" charset="0"/>
              </a:rPr>
              <a:t>Clostridium</a:t>
            </a:r>
            <a:r>
              <a:rPr lang="tr-TR" sz="2000" i="1" dirty="0" smtClean="0">
                <a:latin typeface="Arial" charset="0"/>
              </a:rPr>
              <a:t> </a:t>
            </a:r>
            <a:r>
              <a:rPr lang="tr-TR" sz="2000" i="1" dirty="0" err="1" smtClean="0">
                <a:latin typeface="Arial" charset="0"/>
              </a:rPr>
              <a:t>perfringens</a:t>
            </a:r>
            <a:r>
              <a:rPr lang="tr-TR" sz="2000" i="1" dirty="0" smtClean="0">
                <a:latin typeface="Arial" charset="0"/>
              </a:rPr>
              <a:t>,</a:t>
            </a:r>
          </a:p>
          <a:p>
            <a:pPr marL="1147763" lvl="2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i="1" dirty="0" smtClean="0">
                <a:latin typeface="Arial" charset="0"/>
              </a:rPr>
              <a:t>B. </a:t>
            </a:r>
            <a:r>
              <a:rPr lang="tr-TR" sz="2000" i="1" dirty="0" err="1" smtClean="0">
                <a:latin typeface="Arial" charset="0"/>
              </a:rPr>
              <a:t>cereus</a:t>
            </a:r>
            <a:r>
              <a:rPr lang="tr-TR" sz="2000" i="1" dirty="0" smtClean="0">
                <a:latin typeface="Arial" charset="0"/>
              </a:rPr>
              <a:t>,</a:t>
            </a:r>
          </a:p>
          <a:p>
            <a:pPr marL="1147763" lvl="2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charset="0"/>
              </a:rPr>
              <a:t>ETEC (</a:t>
            </a:r>
            <a:r>
              <a:rPr lang="tr-TR" sz="2000" dirty="0" err="1" smtClean="0">
                <a:latin typeface="Arial" charset="0"/>
              </a:rPr>
              <a:t>Enterotoksijenik</a:t>
            </a:r>
            <a:r>
              <a:rPr lang="tr-TR" sz="2000" dirty="0" smtClean="0">
                <a:latin typeface="Arial" charset="0"/>
              </a:rPr>
              <a:t> </a:t>
            </a:r>
            <a:r>
              <a:rPr lang="tr-TR" sz="2000" i="1" dirty="0" smtClean="0">
                <a:latin typeface="Arial" charset="0"/>
              </a:rPr>
              <a:t>E. </a:t>
            </a:r>
            <a:r>
              <a:rPr lang="tr-TR" sz="2000" i="1" dirty="0" err="1" smtClean="0">
                <a:latin typeface="Arial" charset="0"/>
              </a:rPr>
              <a:t>coli</a:t>
            </a:r>
            <a:r>
              <a:rPr lang="tr-TR" sz="2000" i="1" dirty="0" smtClean="0">
                <a:latin typeface="Arial" charset="0"/>
              </a:rPr>
              <a:t>),</a:t>
            </a:r>
          </a:p>
          <a:p>
            <a:pPr marL="1147763" lvl="2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i="1" dirty="0" err="1" smtClean="0">
                <a:latin typeface="Arial" charset="0"/>
              </a:rPr>
              <a:t>Norovirus</a:t>
            </a:r>
            <a:r>
              <a:rPr lang="tr-TR" sz="2000" i="1" dirty="0" smtClean="0">
                <a:latin typeface="Arial" charset="0"/>
              </a:rPr>
              <a:t>,</a:t>
            </a:r>
          </a:p>
          <a:p>
            <a:pPr marL="1147763" lvl="2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i="1" dirty="0" err="1" smtClean="0">
                <a:latin typeface="Arial" charset="0"/>
              </a:rPr>
              <a:t>Norwalk</a:t>
            </a:r>
            <a:r>
              <a:rPr lang="tr-TR" sz="2000" i="1" dirty="0" smtClean="0">
                <a:latin typeface="Arial" charset="0"/>
              </a:rPr>
              <a:t> virüsü </a:t>
            </a:r>
          </a:p>
          <a:p>
            <a:pPr lvl="4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tr-TR" sz="1800" i="1" dirty="0" smtClean="0">
                <a:latin typeface="Arial" charset="0"/>
              </a:rPr>
              <a:t>					rol oynar</a:t>
            </a:r>
            <a:endParaRPr lang="tr-TR" sz="1800" dirty="0" smtClean="0">
              <a:latin typeface="Arial" charset="0"/>
            </a:endParaRPr>
          </a:p>
        </p:txBody>
      </p:sp>
      <p:pic>
        <p:nvPicPr>
          <p:cNvPr id="21510" name="Picture 6" descr="C:\Users\hp\Pictures\yumur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781300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7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52A36-E8FB-44D9-895A-02BB4DFC0951}" type="slidenum">
              <a:rPr lang="tr-TR"/>
              <a:pPr>
                <a:defRPr/>
              </a:pPr>
              <a:t>15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91C1D15-2A36-41D9-BEAE-65568A928BB4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15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1"/>
            <a:ext cx="7992121" cy="136815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000" dirty="0" smtClean="0">
                <a:solidFill>
                  <a:srgbClr val="FFFF00"/>
                </a:solidFill>
              </a:rPr>
              <a:t>NON-İNFLAMATUAR İSHAL İLE SEYREDEN BESİN ZEHİRLENMELERİ</a:t>
            </a:r>
            <a:r>
              <a:rPr lang="tr-TR" sz="3000" dirty="0" smtClean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8458200" cy="4543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200" b="1" i="1" dirty="0" err="1" smtClean="0">
                <a:solidFill>
                  <a:srgbClr val="C00000"/>
                </a:solidFill>
                <a:latin typeface="Arial" charset="0"/>
              </a:rPr>
              <a:t>Clostridium</a:t>
            </a:r>
            <a:r>
              <a:rPr lang="tr-TR" sz="2200" b="1" i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tr-TR" sz="2200" b="1" i="1" dirty="0" err="1" smtClean="0">
                <a:solidFill>
                  <a:srgbClr val="C00000"/>
                </a:solidFill>
                <a:latin typeface="Arial" charset="0"/>
              </a:rPr>
              <a:t>perfringens</a:t>
            </a:r>
            <a:r>
              <a:rPr lang="tr-TR" sz="2200" b="1" i="1" dirty="0" smtClean="0">
                <a:solidFill>
                  <a:srgbClr val="C00000"/>
                </a:solidFill>
                <a:latin typeface="Arial" charset="0"/>
              </a:rPr>
              <a:t> besin zehirlenmesi</a:t>
            </a:r>
            <a:r>
              <a:rPr lang="tr-TR" sz="2200" b="1" i="1" dirty="0" smtClean="0">
                <a:solidFill>
                  <a:schemeClr val="hlink"/>
                </a:solidFill>
                <a:latin typeface="Arial" charset="0"/>
              </a:rPr>
              <a:t>:</a:t>
            </a:r>
            <a:r>
              <a:rPr lang="tr-TR" sz="2200" b="1" i="1" dirty="0" smtClean="0">
                <a:latin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tr-TR" sz="22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</a:t>
            </a:r>
            <a:r>
              <a:rPr lang="tr-TR" sz="2200" dirty="0" err="1" smtClean="0">
                <a:latin typeface="Arial" charset="0"/>
              </a:rPr>
              <a:t>Termolabil</a:t>
            </a:r>
            <a:r>
              <a:rPr lang="tr-TR" sz="2200" dirty="0" smtClean="0">
                <a:latin typeface="Arial" charset="0"/>
              </a:rPr>
              <a:t> </a:t>
            </a:r>
            <a:r>
              <a:rPr lang="tr-TR" sz="2200" dirty="0" err="1" smtClean="0">
                <a:latin typeface="Arial" charset="0"/>
              </a:rPr>
              <a:t>ekzotoksini</a:t>
            </a:r>
            <a:r>
              <a:rPr lang="tr-TR" sz="2200" dirty="0" smtClean="0">
                <a:latin typeface="Arial" charset="0"/>
              </a:rPr>
              <a:t> </a:t>
            </a:r>
            <a:r>
              <a:rPr lang="tr-TR" sz="2200" dirty="0" err="1" smtClean="0">
                <a:latin typeface="Arial" charset="0"/>
              </a:rPr>
              <a:t>toksijenik</a:t>
            </a:r>
            <a:r>
              <a:rPr lang="tr-TR" sz="2200" dirty="0" smtClean="0">
                <a:latin typeface="Arial" charset="0"/>
              </a:rPr>
              <a:t> ishale neden olur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Kuluçka süresi 8-22 saat kadardır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Sulu ishal ile karakterizedir, olguların %80’ inde </a:t>
            </a:r>
            <a:r>
              <a:rPr lang="tr-TR" sz="2200" dirty="0" err="1" smtClean="0">
                <a:latin typeface="Arial" charset="0"/>
              </a:rPr>
              <a:t>epigastrik</a:t>
            </a:r>
            <a:r>
              <a:rPr lang="tr-TR" sz="2200" dirty="0" smtClean="0">
                <a:latin typeface="Arial" charset="0"/>
              </a:rPr>
              <a:t> ağrı eşlik eder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Semptomlar 12-24 saat içinde kaybolur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tr-TR" sz="22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</a:t>
            </a:r>
            <a:r>
              <a:rPr lang="tr-TR" sz="2200" dirty="0" err="1" smtClean="0">
                <a:latin typeface="Arial" charset="0"/>
              </a:rPr>
              <a:t>Enterotoksin</a:t>
            </a:r>
            <a:r>
              <a:rPr lang="tr-TR" sz="2200" dirty="0" smtClean="0">
                <a:latin typeface="Arial" charset="0"/>
              </a:rPr>
              <a:t> dışkıda ELISA ve lateks </a:t>
            </a:r>
            <a:r>
              <a:rPr lang="tr-TR" sz="2200" dirty="0" err="1" smtClean="0">
                <a:latin typeface="Arial" charset="0"/>
              </a:rPr>
              <a:t>ag</a:t>
            </a:r>
            <a:r>
              <a:rPr lang="tr-TR" sz="2200" dirty="0" smtClean="0">
                <a:latin typeface="Arial" charset="0"/>
              </a:rPr>
              <a:t> yöntemi ile saptanabilir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Kaynak etler (sığır, hindi, tavuk) ve et sularıdır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Tedavi: destek tedavisi şeklindedir.</a:t>
            </a:r>
          </a:p>
        </p:txBody>
      </p:sp>
      <p:pic>
        <p:nvPicPr>
          <p:cNvPr id="22534" name="6 Resim" descr="et suy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941888"/>
            <a:ext cx="24860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C:\Users\hp\Pictures\be 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448300"/>
            <a:ext cx="26193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0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7EAFD-B7E7-4392-B7DE-92C24D3A5A6E}" type="slidenum">
              <a:rPr lang="tr-TR"/>
              <a:pPr>
                <a:defRPr/>
              </a:pPr>
              <a:t>16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2E4E897-3A16-460B-818B-C4797A650853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16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4800"/>
            <a:ext cx="7783512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000" dirty="0" smtClean="0">
                <a:solidFill>
                  <a:srgbClr val="FFFF00"/>
                </a:solidFill>
              </a:rPr>
              <a:t>NON-İNFLAMATUAR İSHAL İLE SEYREDEN BESİN ZEHİRLENMELERİ</a:t>
            </a:r>
            <a:r>
              <a:rPr lang="tr-TR" sz="3000" dirty="0" smtClean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229600" cy="47529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000" b="1" i="1" dirty="0" err="1" smtClean="0">
                <a:solidFill>
                  <a:srgbClr val="C00000"/>
                </a:solidFill>
                <a:latin typeface="Arial" charset="0"/>
              </a:rPr>
              <a:t>Bacillus</a:t>
            </a:r>
            <a:r>
              <a:rPr lang="tr-TR" sz="2000" b="1" i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tr-TR" sz="2000" b="1" i="1" dirty="0" err="1" smtClean="0">
                <a:solidFill>
                  <a:srgbClr val="C00000"/>
                </a:solidFill>
                <a:latin typeface="Arial" charset="0"/>
              </a:rPr>
              <a:t>cereus</a:t>
            </a:r>
            <a:r>
              <a:rPr lang="tr-TR" sz="2000" b="1" i="1" dirty="0" smtClean="0">
                <a:solidFill>
                  <a:srgbClr val="C00000"/>
                </a:solidFill>
                <a:latin typeface="Arial" charset="0"/>
              </a:rPr>
              <a:t> besin zehirlenmesi: 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i="1" dirty="0" smtClean="0">
                <a:latin typeface="Arial" charset="0"/>
              </a:rPr>
              <a:t> B.</a:t>
            </a:r>
            <a:r>
              <a:rPr lang="tr-TR" sz="2000" i="1" dirty="0" err="1" smtClean="0">
                <a:latin typeface="Arial" charset="0"/>
              </a:rPr>
              <a:t>cereus</a:t>
            </a:r>
            <a:r>
              <a:rPr lang="tr-TR" sz="2000" dirty="0" smtClean="0">
                <a:latin typeface="Arial" charset="0"/>
              </a:rPr>
              <a:t>‘un  </a:t>
            </a:r>
            <a:r>
              <a:rPr lang="tr-TR" sz="2000" dirty="0" smtClean="0">
                <a:solidFill>
                  <a:srgbClr val="FF3300"/>
                </a:solidFill>
                <a:latin typeface="Arial" charset="0"/>
              </a:rPr>
              <a:t>ishal sendromu</a:t>
            </a:r>
            <a:r>
              <a:rPr lang="tr-TR" sz="2000" dirty="0" smtClean="0">
                <a:latin typeface="Arial" charset="0"/>
              </a:rPr>
              <a:t>nda </a:t>
            </a:r>
            <a:r>
              <a:rPr lang="tr-TR" sz="2000" dirty="0" err="1" smtClean="0">
                <a:latin typeface="Arial" charset="0"/>
              </a:rPr>
              <a:t>inkübasyon</a:t>
            </a:r>
            <a:r>
              <a:rPr lang="tr-TR" sz="2000" dirty="0" smtClean="0">
                <a:latin typeface="Arial" charset="0"/>
              </a:rPr>
              <a:t> periyodu in-</a:t>
            </a:r>
            <a:r>
              <a:rPr lang="tr-TR" sz="2000" dirty="0" err="1" smtClean="0">
                <a:latin typeface="Arial" charset="0"/>
              </a:rPr>
              <a:t>vivo</a:t>
            </a:r>
            <a:r>
              <a:rPr lang="tr-TR" sz="2000" dirty="0" smtClean="0">
                <a:latin typeface="Arial" charset="0"/>
              </a:rPr>
              <a:t> toksin salınışı nedeniyle biraz daha uzun (8-16 saat)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charset="0"/>
              </a:rPr>
              <a:t> Olaydan sorumlu toksin ısıya dayanıksız olup etkisi </a:t>
            </a:r>
            <a:r>
              <a:rPr lang="tr-TR" sz="2000" dirty="0" err="1" smtClean="0">
                <a:latin typeface="Arial" charset="0"/>
              </a:rPr>
              <a:t>cAMP</a:t>
            </a:r>
            <a:r>
              <a:rPr lang="tr-TR" sz="2000" dirty="0" smtClean="0">
                <a:latin typeface="Arial" charset="0"/>
              </a:rPr>
              <a:t> </a:t>
            </a:r>
            <a:r>
              <a:rPr lang="tr-TR" sz="2000" dirty="0" err="1" smtClean="0">
                <a:latin typeface="Arial" charset="0"/>
              </a:rPr>
              <a:t>salınımını</a:t>
            </a:r>
            <a:r>
              <a:rPr lang="tr-TR" sz="2000" dirty="0" smtClean="0">
                <a:latin typeface="Arial" charset="0"/>
              </a:rPr>
              <a:t> arttırmak şeklindedir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charset="0"/>
              </a:rPr>
              <a:t> Soğukta saklanılmasında yetersizlik olmuş her türlü besin ile bulaşabilir (iyi pişmemiş etler ve sebzelerle)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solidFill>
                  <a:srgbClr val="FF0000"/>
                </a:solidFill>
                <a:latin typeface="Arial" charset="0"/>
              </a:rPr>
              <a:t> İshal </a:t>
            </a:r>
            <a:r>
              <a:rPr lang="tr-TR" sz="2000" dirty="0" smtClean="0">
                <a:latin typeface="Arial" charset="0"/>
              </a:rPr>
              <a:t>ve %75 olguda eşlik eden kramp seklinde karın ağrısı başlıca bulgulardır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charset="0"/>
              </a:rPr>
              <a:t> Olguların ¼’ünde </a:t>
            </a:r>
            <a:r>
              <a:rPr lang="tr-TR" sz="2000" dirty="0" smtClean="0">
                <a:solidFill>
                  <a:srgbClr val="FF0000"/>
                </a:solidFill>
                <a:latin typeface="Arial" charset="0"/>
              </a:rPr>
              <a:t>kusma</a:t>
            </a:r>
            <a:r>
              <a:rPr lang="tr-TR" sz="2000" dirty="0" smtClean="0">
                <a:latin typeface="Arial" charset="0"/>
              </a:rPr>
              <a:t> vardır; </a:t>
            </a:r>
            <a:r>
              <a:rPr lang="tr-TR" sz="2000" dirty="0" smtClean="0">
                <a:solidFill>
                  <a:srgbClr val="FF0000"/>
                </a:solidFill>
                <a:latin typeface="Arial" charset="0"/>
              </a:rPr>
              <a:t>ateş</a:t>
            </a:r>
            <a:r>
              <a:rPr lang="tr-TR" sz="2000" dirty="0" smtClean="0">
                <a:latin typeface="Arial" charset="0"/>
              </a:rPr>
              <a:t> nadirdir; ishal 20-36 saatte düzelir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tr-TR" sz="2000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charset="0"/>
              </a:rPr>
              <a:t>Tedavi: destek tedavisi şeklindedir.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tr-TR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E7BE-AAC6-4B2F-89C3-20872A2183D5}" type="slidenum">
              <a:rPr lang="tr-TR"/>
              <a:pPr>
                <a:defRPr/>
              </a:pPr>
              <a:t>17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DF41C13-7478-4A34-8039-C73DB660FB4D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17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4800"/>
            <a:ext cx="7854950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000" dirty="0" smtClean="0">
                <a:solidFill>
                  <a:srgbClr val="FFFF00"/>
                </a:solidFill>
              </a:rPr>
              <a:t>NON-İNFLAMATUAR İSHAL İLE SEYREDEN BESİN ZEHİRLENMELERİ</a:t>
            </a:r>
            <a:r>
              <a:rPr lang="tr-TR" sz="3000" dirty="0" smtClean="0">
                <a:solidFill>
                  <a:schemeClr val="tx1"/>
                </a:solidFill>
              </a:rPr>
              <a:t>(4)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848600" cy="482441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r-TR" sz="2600" b="1" i="1" dirty="0" smtClean="0">
                <a:solidFill>
                  <a:srgbClr val="C00000"/>
                </a:solidFill>
                <a:latin typeface="Arial" charset="0"/>
              </a:rPr>
              <a:t>ETEC besin zehirlenmesi</a:t>
            </a:r>
            <a:r>
              <a:rPr lang="tr-TR" sz="2600" b="1" dirty="0" smtClean="0">
                <a:solidFill>
                  <a:srgbClr val="C00000"/>
                </a:solidFill>
                <a:latin typeface="Arial" charset="0"/>
              </a:rPr>
              <a:t>:</a:t>
            </a:r>
          </a:p>
          <a:p>
            <a:pPr marL="0" indent="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600" i="1" dirty="0" smtClean="0">
                <a:latin typeface="Arial" charset="0"/>
              </a:rPr>
              <a:t> </a:t>
            </a:r>
            <a:r>
              <a:rPr lang="tr-TR" sz="2600" dirty="0" smtClean="0">
                <a:latin typeface="Arial" charset="0"/>
              </a:rPr>
              <a:t>Isıya dayanıklı (ST) ve dayanıksız (LT) </a:t>
            </a:r>
            <a:r>
              <a:rPr lang="tr-TR" sz="2600" dirty="0" err="1" smtClean="0">
                <a:latin typeface="Arial" charset="0"/>
              </a:rPr>
              <a:t>enterotoksinler</a:t>
            </a:r>
            <a:r>
              <a:rPr lang="tr-TR" sz="2600" dirty="0" smtClean="0">
                <a:latin typeface="Arial" charset="0"/>
              </a:rPr>
              <a:t> </a:t>
            </a:r>
            <a:r>
              <a:rPr lang="tr-TR" sz="2600" dirty="0" err="1" smtClean="0">
                <a:latin typeface="Arial" charset="0"/>
              </a:rPr>
              <a:t>ouşturarak</a:t>
            </a:r>
            <a:r>
              <a:rPr lang="tr-TR" sz="2600" dirty="0" smtClean="0">
                <a:latin typeface="Arial" charset="0"/>
              </a:rPr>
              <a:t> </a:t>
            </a:r>
            <a:r>
              <a:rPr lang="tr-TR" sz="2600" dirty="0" err="1" smtClean="0">
                <a:latin typeface="Arial" charset="0"/>
              </a:rPr>
              <a:t>sekretuvar</a:t>
            </a:r>
            <a:r>
              <a:rPr lang="tr-TR" sz="2600" dirty="0" smtClean="0">
                <a:latin typeface="Arial" charset="0"/>
              </a:rPr>
              <a:t> tipte ishale neden olur</a:t>
            </a:r>
          </a:p>
          <a:p>
            <a:pPr marL="0" indent="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600" dirty="0" smtClean="0">
                <a:latin typeface="Arial" charset="0"/>
              </a:rPr>
              <a:t> Seyahat ishallerinin başta gelen etkeni olan ETEC ile meydana gelen tabloda </a:t>
            </a:r>
            <a:r>
              <a:rPr lang="tr-TR" sz="2600" dirty="0" err="1" smtClean="0">
                <a:latin typeface="Arial" charset="0"/>
              </a:rPr>
              <a:t>inkübasyon</a:t>
            </a:r>
            <a:r>
              <a:rPr lang="tr-TR" sz="2600" dirty="0" smtClean="0">
                <a:latin typeface="Arial" charset="0"/>
              </a:rPr>
              <a:t> periyodu 16-72 saat olup düzelmesi de 72-96 saatte olur</a:t>
            </a:r>
          </a:p>
          <a:p>
            <a:pPr marL="0" indent="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600" dirty="0" smtClean="0">
                <a:latin typeface="Arial" charset="0"/>
              </a:rPr>
              <a:t> Kramp şeklinde karın ağrısı ve ishal belli başlı bulgulardır</a:t>
            </a:r>
          </a:p>
          <a:p>
            <a:pPr marL="0" indent="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600" dirty="0" smtClean="0">
                <a:latin typeface="Arial" charset="0"/>
              </a:rPr>
              <a:t> Dışkı sulu ve fazla miktardadır. Bazen kolera benzeri tablo oluşabilir</a:t>
            </a:r>
          </a:p>
        </p:txBody>
      </p:sp>
    </p:spTree>
    <p:extLst>
      <p:ext uri="{BB962C8B-B14F-4D97-AF65-F5344CB8AC3E}">
        <p14:creationId xmlns:p14="http://schemas.microsoft.com/office/powerpoint/2010/main" val="16376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ABD27-20BC-40CB-A752-7C77422FA640}" type="slidenum">
              <a:rPr lang="tr-TR"/>
              <a:pPr>
                <a:defRPr/>
              </a:pPr>
              <a:t>18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FFA760D-C10E-4183-BE24-8945BDA67649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18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4800"/>
            <a:ext cx="7783512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000" dirty="0" smtClean="0">
                <a:solidFill>
                  <a:srgbClr val="FFFF00"/>
                </a:solidFill>
              </a:rPr>
              <a:t>NON-İNFLAMATUAR İSHAL İLE SEYREDEN BESİN ZEHİRLENMELERİ</a:t>
            </a:r>
            <a:r>
              <a:rPr lang="tr-TR" sz="3000" dirty="0" smtClean="0">
                <a:solidFill>
                  <a:schemeClr val="tx1"/>
                </a:solidFill>
              </a:rPr>
              <a:t>(5)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848600" cy="4784725"/>
          </a:xfrm>
        </p:spPr>
        <p:txBody>
          <a:bodyPr/>
          <a:lstStyle/>
          <a:p>
            <a:pPr marL="0" indent="0" eaLnBrk="1" hangingPunct="1"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tr-TR" dirty="0" smtClean="0">
                <a:latin typeface="Arial" charset="0"/>
              </a:rPr>
              <a:t> </a:t>
            </a:r>
          </a:p>
          <a:p>
            <a:pPr marL="0" indent="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latin typeface="Arial" charset="0"/>
              </a:rPr>
              <a:t>Tanı: </a:t>
            </a:r>
            <a:r>
              <a:rPr lang="tr-TR" dirty="0" err="1" smtClean="0">
                <a:latin typeface="Arial" charset="0"/>
              </a:rPr>
              <a:t>enterotoksin</a:t>
            </a:r>
            <a:r>
              <a:rPr lang="tr-TR" dirty="0" smtClean="0">
                <a:latin typeface="Arial" charset="0"/>
              </a:rPr>
              <a:t> veya genlerinin saptanması ile mümkün</a:t>
            </a:r>
          </a:p>
          <a:p>
            <a:pPr marL="0" indent="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Fluorokinolon</a:t>
            </a:r>
            <a:r>
              <a:rPr lang="tr-TR" dirty="0" smtClean="0">
                <a:latin typeface="Arial" charset="0"/>
              </a:rPr>
              <a:t> grubu ilaçlar ishal süresini kısalttığı için kullanılabilir</a:t>
            </a:r>
          </a:p>
        </p:txBody>
      </p:sp>
    </p:spTree>
    <p:extLst>
      <p:ext uri="{BB962C8B-B14F-4D97-AF65-F5344CB8AC3E}">
        <p14:creationId xmlns:p14="http://schemas.microsoft.com/office/powerpoint/2010/main" val="11858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4BB97-37F2-45B4-92F9-7A8BE6877030}" type="slidenum">
              <a:rPr lang="tr-TR"/>
              <a:pPr>
                <a:defRPr/>
              </a:pPr>
              <a:t>19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94BF7DA-E851-40ED-BE5C-ADB8011D7A4A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19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04800"/>
            <a:ext cx="7993063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000" dirty="0" smtClean="0">
                <a:solidFill>
                  <a:srgbClr val="FFFF00"/>
                </a:solidFill>
              </a:rPr>
              <a:t>NON-İNFLAMATUAR İSHAL İLE SEYREDEN BESİN ZEHİRLENMELERİ</a:t>
            </a:r>
            <a:r>
              <a:rPr lang="tr-TR" sz="3000" dirty="0" smtClean="0">
                <a:solidFill>
                  <a:schemeClr val="tx1"/>
                </a:solidFill>
              </a:rPr>
              <a:t>(7)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783512" cy="44005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200" b="1" i="1" dirty="0" err="1" smtClean="0">
                <a:solidFill>
                  <a:srgbClr val="C00000"/>
                </a:solidFill>
                <a:latin typeface="Arial" charset="0"/>
              </a:rPr>
              <a:t>Norwalk</a:t>
            </a:r>
            <a:r>
              <a:rPr lang="tr-TR" sz="2200" b="1" i="1" dirty="0" smtClean="0">
                <a:solidFill>
                  <a:srgbClr val="C00000"/>
                </a:solidFill>
                <a:latin typeface="Arial" charset="0"/>
              </a:rPr>
              <a:t> virüs ve diğer virüslerin neden olduğu besin zehirlenmeleri</a:t>
            </a:r>
            <a:r>
              <a:rPr lang="tr-TR" sz="2200" b="1" dirty="0" smtClean="0">
                <a:solidFill>
                  <a:srgbClr val="C00000"/>
                </a:solidFill>
                <a:latin typeface="Arial" charset="0"/>
              </a:rPr>
              <a:t>: 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Etken: </a:t>
            </a:r>
            <a:r>
              <a:rPr lang="tr-TR" sz="2200" i="1" dirty="0" err="1" smtClean="0">
                <a:latin typeface="Arial" charset="0"/>
              </a:rPr>
              <a:t>Norwalk</a:t>
            </a:r>
            <a:r>
              <a:rPr lang="tr-TR" sz="2200" i="1" dirty="0" smtClean="0">
                <a:latin typeface="Arial" charset="0"/>
              </a:rPr>
              <a:t> </a:t>
            </a:r>
            <a:r>
              <a:rPr lang="tr-TR" sz="2200" dirty="0" smtClean="0">
                <a:latin typeface="Arial" charset="0"/>
              </a:rPr>
              <a:t>ve </a:t>
            </a:r>
            <a:r>
              <a:rPr lang="tr-TR" sz="2200" i="1" dirty="0" err="1" smtClean="0">
                <a:latin typeface="Arial" charset="0"/>
              </a:rPr>
              <a:t>Norwalk</a:t>
            </a:r>
            <a:r>
              <a:rPr lang="tr-TR" sz="2200" i="1" dirty="0" smtClean="0">
                <a:latin typeface="Arial" charset="0"/>
              </a:rPr>
              <a:t> </a:t>
            </a:r>
            <a:r>
              <a:rPr lang="tr-TR" sz="2200" dirty="0" smtClean="0">
                <a:latin typeface="Arial" charset="0"/>
              </a:rPr>
              <a:t>benzeri </a:t>
            </a:r>
            <a:r>
              <a:rPr lang="tr-TR" sz="2200" dirty="0" err="1" smtClean="0">
                <a:latin typeface="Arial" charset="0"/>
              </a:rPr>
              <a:t>viruslar</a:t>
            </a:r>
            <a:endParaRPr lang="tr-TR" sz="2200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Bulantı, kusma, ishal, kramp şeklinde karın ağrısı, baş ağrısı, hafif ateş, halsizlik başlıca bulgulardır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24-48 saat içinde tablo düzelmektedir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İyi pişmemiş deniz ürünleri, </a:t>
            </a:r>
            <a:r>
              <a:rPr lang="tr-TR" sz="2200" dirty="0" err="1" smtClean="0">
                <a:latin typeface="Arial" charset="0"/>
              </a:rPr>
              <a:t>kontamine</a:t>
            </a:r>
            <a:r>
              <a:rPr lang="tr-TR" sz="2200" dirty="0" smtClean="0">
                <a:latin typeface="Arial" charset="0"/>
              </a:rPr>
              <a:t> içme suyu kaynak olabilmektedir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tr-TR" sz="2200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            Tedavide </a:t>
            </a:r>
            <a:r>
              <a:rPr lang="tr-TR" sz="2200" b="1" dirty="0" smtClean="0">
                <a:solidFill>
                  <a:srgbClr val="C00000"/>
                </a:solidFill>
                <a:latin typeface="Arial" charset="0"/>
              </a:rPr>
              <a:t>bizmut </a:t>
            </a:r>
            <a:r>
              <a:rPr lang="tr-TR" sz="2200" b="1" dirty="0" err="1" smtClean="0">
                <a:solidFill>
                  <a:srgbClr val="C00000"/>
                </a:solidFill>
                <a:latin typeface="Arial" charset="0"/>
              </a:rPr>
              <a:t>subsalisilat</a:t>
            </a:r>
            <a:endParaRPr lang="tr-TR" sz="2200" b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tr-TR" sz="2200" dirty="0" smtClean="0">
                <a:latin typeface="Arial" charset="0"/>
              </a:rPr>
              <a:t>              düzelmeyi      hızlandırabilir</a:t>
            </a:r>
          </a:p>
        </p:txBody>
      </p:sp>
      <p:pic>
        <p:nvPicPr>
          <p:cNvPr id="27654" name="6 Resim" descr="n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7148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7 Resim" descr="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24400"/>
            <a:ext cx="1655763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7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Tanım ve Etkenler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Vücuda</a:t>
            </a:r>
            <a:r>
              <a:rPr lang="en-US" dirty="0" smtClean="0"/>
              <a:t> </a:t>
            </a:r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; </a:t>
            </a:r>
            <a:r>
              <a:rPr lang="tr-TR" dirty="0" err="1" smtClean="0"/>
              <a:t>kontamine</a:t>
            </a:r>
            <a:r>
              <a:rPr lang="tr-TR" dirty="0" smtClean="0"/>
              <a:t>, </a:t>
            </a:r>
            <a:r>
              <a:rPr lang="en-US" dirty="0" err="1" smtClean="0"/>
              <a:t>bayat</a:t>
            </a:r>
            <a:r>
              <a:rPr lang="en-US" dirty="0" smtClean="0"/>
              <a:t>, </a:t>
            </a:r>
            <a:r>
              <a:rPr lang="en-US" dirty="0" err="1" smtClean="0"/>
              <a:t>küflenmiş</a:t>
            </a:r>
            <a:r>
              <a:rPr lang="en-US" dirty="0" smtClean="0"/>
              <a:t>, </a:t>
            </a:r>
            <a:r>
              <a:rPr lang="en-US" dirty="0" err="1" smtClean="0"/>
              <a:t>kirlenmiş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kirli</a:t>
            </a:r>
            <a:r>
              <a:rPr lang="en-US" dirty="0" smtClean="0"/>
              <a:t> </a:t>
            </a:r>
            <a:r>
              <a:rPr lang="en-US" dirty="0" err="1" smtClean="0"/>
              <a:t>sularla</a:t>
            </a:r>
            <a:r>
              <a:rPr lang="en-US" dirty="0" smtClean="0"/>
              <a:t> </a:t>
            </a:r>
            <a:r>
              <a:rPr lang="en-US" dirty="0" err="1" smtClean="0"/>
              <a:t>yıkanmış</a:t>
            </a:r>
            <a:r>
              <a:rPr lang="en-US" dirty="0" smtClean="0"/>
              <a:t> </a:t>
            </a:r>
            <a:r>
              <a:rPr lang="en-US" dirty="0" err="1" smtClean="0"/>
              <a:t>besinlerden</a:t>
            </a:r>
            <a:r>
              <a:rPr lang="en-US" dirty="0" smtClean="0"/>
              <a:t> </a:t>
            </a:r>
            <a:r>
              <a:rPr lang="en-US" dirty="0" err="1" smtClean="0"/>
              <a:t>kaynaklanan</a:t>
            </a:r>
            <a:r>
              <a:rPr lang="en-US" dirty="0" smtClean="0"/>
              <a:t> </a:t>
            </a:r>
            <a:r>
              <a:rPr lang="en-US" dirty="0" err="1" smtClean="0"/>
              <a:t>zehirlenmelere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(</a:t>
            </a:r>
            <a:r>
              <a:rPr lang="en-US" dirty="0" err="1" smtClean="0"/>
              <a:t>gıda</a:t>
            </a:r>
            <a:r>
              <a:rPr lang="en-US" dirty="0" smtClean="0"/>
              <a:t>) </a:t>
            </a:r>
            <a:r>
              <a:rPr lang="en-US" dirty="0" err="1" smtClean="0"/>
              <a:t>zehirlenmesi</a:t>
            </a:r>
            <a:r>
              <a:rPr lang="en-US" dirty="0" smtClean="0"/>
              <a:t> </a:t>
            </a:r>
            <a:r>
              <a:rPr lang="en-US" dirty="0" err="1" smtClean="0"/>
              <a:t>denir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/>
              <a:t>B</a:t>
            </a:r>
            <a:r>
              <a:rPr lang="en-US" dirty="0" err="1" smtClean="0"/>
              <a:t>esin</a:t>
            </a:r>
            <a:r>
              <a:rPr lang="en-US" dirty="0" smtClean="0"/>
              <a:t> </a:t>
            </a:r>
            <a:r>
              <a:rPr lang="en-US" dirty="0" err="1" smtClean="0"/>
              <a:t>zehirlenmelerine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etmenler</a:t>
            </a:r>
            <a:endParaRPr lang="tr-TR" dirty="0" smtClean="0"/>
          </a:p>
          <a:p>
            <a:pPr lvl="1"/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maddeler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toksinleri</a:t>
            </a:r>
            <a:endParaRPr lang="tr-TR" dirty="0" smtClean="0"/>
          </a:p>
          <a:p>
            <a:pPr lvl="1"/>
            <a:r>
              <a:rPr lang="en-US" dirty="0" err="1" smtClean="0"/>
              <a:t>metaller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tarım</a:t>
            </a:r>
            <a:r>
              <a:rPr lang="en-US" dirty="0" smtClean="0"/>
              <a:t> </a:t>
            </a:r>
            <a:r>
              <a:rPr lang="en-US" dirty="0" err="1" smtClean="0"/>
              <a:t>ilaçları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deterjanlar</a:t>
            </a:r>
            <a:endParaRPr lang="tr-TR" dirty="0" smtClean="0"/>
          </a:p>
          <a:p>
            <a:pPr lvl="1"/>
            <a:r>
              <a:rPr lang="en-US" dirty="0" err="1" smtClean="0"/>
              <a:t>plastikler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parazitler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mikroorganizmalar</a:t>
            </a:r>
            <a:r>
              <a:rPr lang="en-US" dirty="0" smtClean="0"/>
              <a:t> (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küf</a:t>
            </a:r>
            <a:r>
              <a:rPr lang="en-US" dirty="0" smtClean="0"/>
              <a:t>, </a:t>
            </a:r>
            <a:r>
              <a:rPr lang="en-US" dirty="0" err="1" smtClean="0"/>
              <a:t>maya</a:t>
            </a:r>
            <a:r>
              <a:rPr lang="en-US" dirty="0" smtClean="0"/>
              <a:t>) </a:t>
            </a:r>
            <a:r>
              <a:rPr lang="en-US" dirty="0" err="1" smtClean="0"/>
              <a:t>sayılabilir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86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9F911-CFB2-412F-8321-8B9CA2CE255C}" type="slidenum">
              <a:rPr lang="tr-TR"/>
              <a:pPr>
                <a:defRPr/>
              </a:pPr>
              <a:t>20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8FA5F3F-F274-4AC1-913D-42233B1705F6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20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543800" cy="1655763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600" b="1" dirty="0" smtClean="0">
                <a:solidFill>
                  <a:srgbClr val="FFFF00"/>
                </a:solidFill>
              </a:rPr>
              <a:t>İNFLAMATUAR İSHAL İLE SEYREDEN BESİN ZEHİRLENMELERİ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5038"/>
            <a:ext cx="7748588" cy="44243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tr-TR" i="1" dirty="0" err="1" smtClean="0">
                <a:latin typeface="Arial" charset="0"/>
              </a:rPr>
              <a:t>Salmonella</a:t>
            </a:r>
            <a:r>
              <a:rPr lang="tr-TR" i="1" dirty="0" smtClean="0">
                <a:latin typeface="Arial" charset="0"/>
              </a:rPr>
              <a:t>,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tr-TR" i="1" dirty="0" err="1" smtClean="0">
                <a:latin typeface="Arial" charset="0"/>
              </a:rPr>
              <a:t>Shigella</a:t>
            </a:r>
            <a:r>
              <a:rPr lang="tr-TR" i="1" dirty="0" smtClean="0">
                <a:latin typeface="Arial" charset="0"/>
              </a:rPr>
              <a:t>,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tr-TR" i="1" dirty="0" err="1" smtClean="0">
                <a:latin typeface="Arial" charset="0"/>
              </a:rPr>
              <a:t>Yersinia</a:t>
            </a:r>
            <a:r>
              <a:rPr lang="tr-TR" i="1" dirty="0" smtClean="0">
                <a:latin typeface="Arial" charset="0"/>
              </a:rPr>
              <a:t> </a:t>
            </a:r>
            <a:r>
              <a:rPr lang="tr-TR" dirty="0" smtClean="0">
                <a:latin typeface="Arial" charset="0"/>
              </a:rPr>
              <a:t>türleri ve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tr-TR" i="1" dirty="0" err="1" smtClean="0">
                <a:latin typeface="Arial" charset="0"/>
              </a:rPr>
              <a:t>Enteroinvaziv</a:t>
            </a:r>
            <a:r>
              <a:rPr lang="tr-TR" i="1" dirty="0" smtClean="0">
                <a:latin typeface="Arial" charset="0"/>
              </a:rPr>
              <a:t> E. </a:t>
            </a:r>
            <a:r>
              <a:rPr lang="tr-TR" i="1" dirty="0" err="1" smtClean="0">
                <a:latin typeface="Arial" charset="0"/>
              </a:rPr>
              <a:t>coli</a:t>
            </a:r>
            <a:r>
              <a:rPr lang="tr-TR" i="1" dirty="0" smtClean="0">
                <a:latin typeface="Arial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rgbClr val="FF3300"/>
                </a:solidFill>
                <a:latin typeface="Arial" charset="0"/>
              </a:rPr>
              <a:t>ateş</a:t>
            </a:r>
            <a:r>
              <a:rPr lang="tr-TR" dirty="0" smtClean="0">
                <a:latin typeface="Arial" charset="0"/>
              </a:rPr>
              <a:t>, </a:t>
            </a:r>
            <a:r>
              <a:rPr lang="tr-TR" dirty="0" smtClean="0">
                <a:solidFill>
                  <a:srgbClr val="FF3300"/>
                </a:solidFill>
                <a:latin typeface="Arial" charset="0"/>
              </a:rPr>
              <a:t>karın ağrısı</a:t>
            </a:r>
            <a:r>
              <a:rPr lang="tr-TR" dirty="0" smtClean="0">
                <a:latin typeface="Arial" charset="0"/>
              </a:rPr>
              <a:t> ve </a:t>
            </a:r>
            <a:r>
              <a:rPr lang="tr-TR" dirty="0" smtClean="0">
                <a:solidFill>
                  <a:srgbClr val="FF3300"/>
                </a:solidFill>
                <a:latin typeface="Arial" charset="0"/>
              </a:rPr>
              <a:t>ishal</a:t>
            </a:r>
            <a:r>
              <a:rPr lang="tr-TR" dirty="0" smtClean="0">
                <a:latin typeface="Arial" charset="0"/>
              </a:rPr>
              <a:t> ile seyreden bir tabloya neden olurlar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tr-TR" dirty="0" smtClean="0">
                <a:latin typeface="Arial" charset="0"/>
              </a:rPr>
              <a:t> </a:t>
            </a:r>
            <a:r>
              <a:rPr lang="tr-TR" dirty="0" smtClean="0">
                <a:solidFill>
                  <a:srgbClr val="FF3300"/>
                </a:solidFill>
                <a:latin typeface="Arial" charset="0"/>
              </a:rPr>
              <a:t>dışkı kan, mukus veya lökosit içerir</a:t>
            </a:r>
            <a:r>
              <a:rPr lang="tr-TR" dirty="0" smtClean="0">
                <a:latin typeface="Arial" charset="0"/>
              </a:rPr>
              <a:t> ve şekli de farklılıklar gösterir</a:t>
            </a:r>
          </a:p>
        </p:txBody>
      </p:sp>
      <p:pic>
        <p:nvPicPr>
          <p:cNvPr id="31750" name="7 Resim" descr="be 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060575"/>
            <a:ext cx="2628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8 Resim" descr="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2565400"/>
            <a:ext cx="2419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9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DA708-2E20-40B7-8AD7-4CD26D0627E9}" type="slidenum">
              <a:rPr lang="tr-TR"/>
              <a:pPr>
                <a:defRPr/>
              </a:pPr>
              <a:t>21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A1D53B1-F3C1-44AD-9010-7940F474BAD6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21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639050" cy="16002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İNFLAMATUAR İSHAL İLE SEYREDEN BESİN ZEHİRLENMELERİ</a:t>
            </a:r>
            <a:r>
              <a:rPr lang="tr-TR" sz="3000" dirty="0" smtClean="0">
                <a:solidFill>
                  <a:srgbClr val="FFFF00"/>
                </a:solidFill>
              </a:rPr>
              <a:t> (1-a)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916831"/>
            <a:ext cx="8346256" cy="4279181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b="1" i="1" dirty="0" err="1" smtClean="0">
                <a:solidFill>
                  <a:srgbClr val="FF3300"/>
                </a:solidFill>
                <a:latin typeface="Arial" charset="0"/>
              </a:rPr>
              <a:t>Non</a:t>
            </a:r>
            <a:r>
              <a:rPr lang="tr-TR" b="1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tr-TR" b="1" i="1" dirty="0" err="1" smtClean="0">
                <a:solidFill>
                  <a:srgbClr val="FF3300"/>
                </a:solidFill>
                <a:latin typeface="Arial" charset="0"/>
              </a:rPr>
              <a:t>tifoidal</a:t>
            </a:r>
            <a:r>
              <a:rPr lang="tr-TR" b="1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tr-TR" b="1" i="1" dirty="0" err="1" smtClean="0">
                <a:solidFill>
                  <a:srgbClr val="FF3300"/>
                </a:solidFill>
                <a:latin typeface="Arial" charset="0"/>
              </a:rPr>
              <a:t>salmonella</a:t>
            </a:r>
            <a:r>
              <a:rPr lang="tr-TR" b="1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tr-TR" b="1" i="1" dirty="0" err="1" smtClean="0">
                <a:solidFill>
                  <a:srgbClr val="FF3300"/>
                </a:solidFill>
                <a:latin typeface="Arial" charset="0"/>
              </a:rPr>
              <a:t>infeksiyonları</a:t>
            </a:r>
            <a:r>
              <a:rPr lang="tr-TR" b="1" dirty="0" smtClean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b="1" dirty="0" smtClean="0">
                <a:solidFill>
                  <a:schemeClr val="hlink"/>
                </a:solidFill>
                <a:latin typeface="Arial" charset="0"/>
              </a:rPr>
              <a:t>Etken:S.</a:t>
            </a:r>
            <a:r>
              <a:rPr lang="tr-TR" b="1" dirty="0" err="1" smtClean="0">
                <a:solidFill>
                  <a:schemeClr val="hlink"/>
                </a:solidFill>
                <a:latin typeface="Arial" charset="0"/>
              </a:rPr>
              <a:t>typimurium</a:t>
            </a:r>
            <a:r>
              <a:rPr lang="tr-TR" b="1" dirty="0" smtClean="0">
                <a:solidFill>
                  <a:schemeClr val="hlink"/>
                </a:solidFill>
                <a:latin typeface="Arial" charset="0"/>
              </a:rPr>
              <a:t>, S.</a:t>
            </a:r>
            <a:r>
              <a:rPr lang="tr-TR" b="1" dirty="0" err="1" smtClean="0">
                <a:solidFill>
                  <a:schemeClr val="hlink"/>
                </a:solidFill>
                <a:latin typeface="Arial" charset="0"/>
              </a:rPr>
              <a:t>enteridis</a:t>
            </a:r>
            <a:r>
              <a:rPr lang="tr-TR" b="1" dirty="0" smtClean="0">
                <a:solidFill>
                  <a:schemeClr val="hlink"/>
                </a:solidFill>
                <a:latin typeface="Arial" charset="0"/>
              </a:rPr>
              <a:t>,S.</a:t>
            </a:r>
            <a:r>
              <a:rPr lang="tr-TR" b="1" dirty="0" err="1" smtClean="0">
                <a:solidFill>
                  <a:schemeClr val="hlink"/>
                </a:solidFill>
                <a:latin typeface="Arial" charset="0"/>
              </a:rPr>
              <a:t>schottmuelleri</a:t>
            </a:r>
            <a:endParaRPr lang="tr-TR" b="1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latin typeface="Arial" charset="0"/>
              </a:rPr>
              <a:t>süt, et, yumurta gibi çeşitli hayvan kaynaklı besinler bulaşmada kaynak olabilir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latin typeface="Arial" charset="0"/>
              </a:rPr>
              <a:t> Son zamanlardaki artışın kontrolsüz antibiyotik kullanımı ve böylece </a:t>
            </a:r>
            <a:r>
              <a:rPr lang="tr-TR" dirty="0" err="1" smtClean="0">
                <a:latin typeface="Arial" charset="0"/>
              </a:rPr>
              <a:t>intestinal</a:t>
            </a:r>
            <a:r>
              <a:rPr lang="tr-TR" dirty="0" smtClean="0">
                <a:latin typeface="Arial" charset="0"/>
              </a:rPr>
              <a:t> floranın değişmesi ile ilgili olduğu düşünülmektedir</a:t>
            </a:r>
          </a:p>
        </p:txBody>
      </p:sp>
      <p:pic>
        <p:nvPicPr>
          <p:cNvPr id="32774" name="7 Resim" descr="tavu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4941168"/>
            <a:ext cx="1865312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10 Resim" descr="sal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" y="0"/>
            <a:ext cx="147151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7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0A17-A552-4E44-B2B8-5FF905F7F18D}" type="slidenum">
              <a:rPr lang="tr-TR"/>
              <a:pPr>
                <a:defRPr/>
              </a:pPr>
              <a:t>22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3788506-6D17-4D93-BC8A-EBB01005E2AE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22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İNFLAMATUAR İSHAL İLE SEYREDEN BESİN ZEHİRLENMELERİ</a:t>
            </a:r>
            <a:r>
              <a:rPr lang="tr-TR" sz="3000" dirty="0" smtClean="0">
                <a:solidFill>
                  <a:srgbClr val="FFFF00"/>
                </a:solidFill>
              </a:rPr>
              <a:t> (1-b)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7" y="2049677"/>
            <a:ext cx="7986713" cy="4400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endParaRPr lang="tr-TR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Semptomlar: baş ağrısı,halsizlik,iştahsızlık,üşüme,karın ağrısı,ishal,bulantı,kusma,ateş,paslı dil,ishal sulu pis kokulu nadiren mukuslu ve kanlı olabilir.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endParaRPr lang="tr-TR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Lab</a:t>
            </a:r>
            <a:r>
              <a:rPr lang="tr-TR" sz="2400" dirty="0" smtClean="0">
                <a:latin typeface="Arial" charset="0"/>
              </a:rPr>
              <a:t>.: Dışkıda orta derecede WBC</a:t>
            </a:r>
            <a:r>
              <a:rPr lang="tr-TR" sz="2400" b="1" dirty="0" smtClean="0">
                <a:latin typeface="Arial" charset="0"/>
                <a:sym typeface="Symbol" pitchFamily="18" charset="2"/>
              </a:rPr>
              <a:t></a:t>
            </a:r>
            <a:r>
              <a:rPr lang="tr-TR" sz="2400" dirty="0" smtClean="0">
                <a:latin typeface="Arial" charset="0"/>
              </a:rPr>
              <a:t>, az sayıda RBC saptanır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endParaRPr lang="tr-TR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Tanı: Şüpheli yiyecek ve dışkının kültürü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endParaRPr lang="tr-TR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Hastalık genellikle kendi kendini sınırlayıcıdır ve 2 günde ateş, 1 haftada ishal düzelir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endParaRPr lang="tr-TR" sz="2500" dirty="0" smtClean="0">
              <a:latin typeface="Arial" charset="0"/>
            </a:endParaRPr>
          </a:p>
        </p:txBody>
      </p:sp>
      <p:pic>
        <p:nvPicPr>
          <p:cNvPr id="33798" name="6 Resim" descr="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076700"/>
            <a:ext cx="16271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7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latin typeface="Arial" charset="0"/>
              </a:rPr>
              <a:t>Tedavi: Antibiyotik tedavisi, dışkıda </a:t>
            </a:r>
            <a:r>
              <a:rPr lang="tr-TR" dirty="0" err="1" smtClean="0">
                <a:latin typeface="Arial" charset="0"/>
              </a:rPr>
              <a:t>salmonella</a:t>
            </a:r>
            <a:r>
              <a:rPr lang="tr-TR" dirty="0" smtClean="0">
                <a:latin typeface="Arial" charset="0"/>
              </a:rPr>
              <a:t> salınım süresini uzatması ve antibiyotik direncini arttırması nedeni ile </a:t>
            </a:r>
            <a:r>
              <a:rPr lang="tr-TR" dirty="0" err="1" smtClean="0">
                <a:latin typeface="Arial" charset="0"/>
              </a:rPr>
              <a:t>kontrendikedir</a:t>
            </a:r>
            <a:endParaRPr lang="tr-TR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latin typeface="Arial" charset="0"/>
              </a:rPr>
              <a:t> Ancak, </a:t>
            </a:r>
            <a:r>
              <a:rPr lang="tr-TR" b="1" dirty="0" smtClean="0">
                <a:solidFill>
                  <a:srgbClr val="FF5050"/>
                </a:solidFill>
                <a:latin typeface="Arial" charset="0"/>
                <a:sym typeface="Symbol" pitchFamily="18" charset="2"/>
              </a:rPr>
              <a:t></a:t>
            </a:r>
            <a:r>
              <a:rPr lang="tr-TR" dirty="0" smtClean="0">
                <a:latin typeface="Arial" charset="0"/>
              </a:rPr>
              <a:t>ateşle ve </a:t>
            </a:r>
            <a:r>
              <a:rPr lang="tr-TR" dirty="0" err="1" smtClean="0">
                <a:latin typeface="Arial" charset="0"/>
              </a:rPr>
              <a:t>enterokolit</a:t>
            </a:r>
            <a:r>
              <a:rPr lang="tr-TR" dirty="0" smtClean="0">
                <a:latin typeface="Arial" charset="0"/>
              </a:rPr>
              <a:t> tablosu ile seyreden olgularda ve </a:t>
            </a:r>
            <a:r>
              <a:rPr lang="tr-TR" dirty="0" err="1" smtClean="0">
                <a:latin typeface="Arial" charset="0"/>
              </a:rPr>
              <a:t>immünkompremize</a:t>
            </a:r>
            <a:r>
              <a:rPr lang="tr-TR" dirty="0" smtClean="0">
                <a:latin typeface="Arial" charset="0"/>
              </a:rPr>
              <a:t> hastalarda kullanılabilir (</a:t>
            </a:r>
            <a:r>
              <a:rPr lang="tr-TR" dirty="0" err="1" smtClean="0">
                <a:latin typeface="Arial" charset="0"/>
              </a:rPr>
              <a:t>fluorokinolonlar</a:t>
            </a:r>
            <a:r>
              <a:rPr lang="tr-TR" dirty="0" smtClean="0">
                <a:latin typeface="Arial" charset="0"/>
              </a:rPr>
              <a:t>, </a:t>
            </a:r>
            <a:r>
              <a:rPr lang="tr-TR" dirty="0" err="1" smtClean="0">
                <a:latin typeface="Arial" charset="0"/>
              </a:rPr>
              <a:t>sefalosporinler</a:t>
            </a:r>
            <a:r>
              <a:rPr lang="tr-TR" dirty="0" smtClean="0">
                <a:latin typeface="Arial" charset="0"/>
              </a:rPr>
              <a:t>)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F2022-1104-4361-924A-7904995B5D4F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pic>
        <p:nvPicPr>
          <p:cNvPr id="34821" name="4 Resim" descr="salmonell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414972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C:\Users\hp\Pictures\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143500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175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E9110-667B-4D17-B0C7-FB2DC0A212BC}" type="slidenum">
              <a:rPr lang="tr-TR"/>
              <a:pPr>
                <a:defRPr/>
              </a:pPr>
              <a:t>24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9537D39-A9DE-454E-89CA-73EA456DBE24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24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İNFLAMATUAR İSHAL İLE SEYREDEN BESİN ZEHİRLENMELERİ</a:t>
            </a:r>
            <a:r>
              <a:rPr lang="tr-TR" sz="3000" dirty="0" smtClean="0">
                <a:solidFill>
                  <a:srgbClr val="FFFF00"/>
                </a:solidFill>
              </a:rPr>
              <a:t> (2)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229600" cy="4619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tr-TR" sz="2800" b="1" i="1" dirty="0" err="1" smtClean="0">
                <a:solidFill>
                  <a:srgbClr val="FF3300"/>
                </a:solidFill>
                <a:latin typeface="Arial" charset="0"/>
              </a:rPr>
              <a:t>Shigella</a:t>
            </a:r>
            <a:r>
              <a:rPr lang="tr-TR" sz="2800" b="1" i="1" dirty="0" smtClean="0">
                <a:solidFill>
                  <a:srgbClr val="FF3300"/>
                </a:solidFill>
                <a:latin typeface="Arial" charset="0"/>
              </a:rPr>
              <a:t> ve </a:t>
            </a:r>
            <a:r>
              <a:rPr lang="tr-TR" sz="2800" b="1" i="1" dirty="0" err="1" smtClean="0">
                <a:solidFill>
                  <a:srgbClr val="FF3300"/>
                </a:solidFill>
                <a:latin typeface="Arial" charset="0"/>
              </a:rPr>
              <a:t>Enteroinvaziv</a:t>
            </a:r>
            <a:r>
              <a:rPr lang="tr-TR" sz="2800" b="1" i="1" dirty="0" smtClean="0">
                <a:solidFill>
                  <a:srgbClr val="FF3300"/>
                </a:solidFill>
                <a:latin typeface="Arial" charset="0"/>
              </a:rPr>
              <a:t> E. </a:t>
            </a:r>
            <a:r>
              <a:rPr lang="tr-TR" sz="2800" b="1" i="1" dirty="0" err="1" smtClean="0">
                <a:solidFill>
                  <a:srgbClr val="FF3300"/>
                </a:solidFill>
                <a:latin typeface="Arial" charset="0"/>
              </a:rPr>
              <a:t>coli</a:t>
            </a:r>
            <a:r>
              <a:rPr lang="tr-TR" sz="2800" b="1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tr-TR" sz="2800" b="1" i="1" dirty="0" err="1" smtClean="0">
                <a:solidFill>
                  <a:srgbClr val="FF3300"/>
                </a:solidFill>
                <a:latin typeface="Arial" charset="0"/>
              </a:rPr>
              <a:t>infeksiyonları</a:t>
            </a:r>
            <a:r>
              <a:rPr lang="tr-TR" sz="2800" b="1" dirty="0" smtClean="0">
                <a:solidFill>
                  <a:schemeClr val="hlink"/>
                </a:solidFill>
                <a:latin typeface="Arial" charset="0"/>
              </a:rPr>
              <a:t>:</a:t>
            </a:r>
            <a:r>
              <a:rPr lang="tr-TR" sz="2800" dirty="0" smtClean="0">
                <a:latin typeface="Arial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  <a:sym typeface="Symbol" pitchFamily="18" charset="2"/>
              </a:rPr>
              <a:t></a:t>
            </a:r>
            <a:r>
              <a:rPr lang="tr-TR" sz="2800" dirty="0" smtClean="0">
                <a:latin typeface="Arial" charset="0"/>
              </a:rPr>
              <a:t>10 bakteri bile </a:t>
            </a:r>
            <a:r>
              <a:rPr lang="tr-TR" sz="2800" dirty="0" err="1" smtClean="0">
                <a:latin typeface="Arial" charset="0"/>
              </a:rPr>
              <a:t>şigelloz</a:t>
            </a:r>
            <a:r>
              <a:rPr lang="tr-TR" sz="2800" dirty="0" smtClean="0">
                <a:latin typeface="Arial" charset="0"/>
              </a:rPr>
              <a:t> için yeterlidir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Çeşitli yiyecekler bulaşmada aracı 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tr-TR" sz="2800" dirty="0" smtClean="0">
                <a:latin typeface="Arial" charset="0"/>
              </a:rPr>
              <a:t>olabilir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Klinik: Ateş, kramp tarzında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tr-TR" sz="2800" dirty="0" smtClean="0">
                <a:latin typeface="Arial" charset="0"/>
              </a:rPr>
              <a:t> karın ağrısı, </a:t>
            </a:r>
            <a:r>
              <a:rPr lang="tr-TR" sz="2800" dirty="0" err="1" smtClean="0">
                <a:latin typeface="Arial" charset="0"/>
              </a:rPr>
              <a:t>tenesmus</a:t>
            </a:r>
            <a:endParaRPr lang="tr-TR" sz="2800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</a:t>
            </a:r>
            <a:r>
              <a:rPr lang="tr-TR" sz="2800" dirty="0" err="1" smtClean="0">
                <a:latin typeface="Arial" charset="0"/>
              </a:rPr>
              <a:t>İnkübasyon</a:t>
            </a:r>
            <a:r>
              <a:rPr lang="tr-TR" sz="2800" dirty="0" smtClean="0">
                <a:latin typeface="Arial" charset="0"/>
              </a:rPr>
              <a:t> periyodu 16-72 saat olup hastalığın süresi 1 aya kadar uzayabilir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Dışkı bol lökosit, mukus ve eritrosit içerir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Tanı: Dışkı kültürü</a:t>
            </a:r>
          </a:p>
        </p:txBody>
      </p:sp>
      <p:pic>
        <p:nvPicPr>
          <p:cNvPr id="35846" name="6 Resim" descr="shige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997200"/>
            <a:ext cx="20955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9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68B60-65CD-4310-84C3-04F98866AEC7}" type="slidenum">
              <a:rPr lang="tr-TR"/>
              <a:pPr>
                <a:defRPr/>
              </a:pPr>
              <a:t>25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DABE092-D688-48D8-98FA-92CDF834678A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25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İNFLAMATUAR İSHAL İLE SEYREDEN BESİN ZEHİRLENMELERİ</a:t>
            </a:r>
            <a:r>
              <a:rPr lang="tr-TR" sz="3000" dirty="0" smtClean="0">
                <a:solidFill>
                  <a:srgbClr val="FFFF00"/>
                </a:solidFill>
              </a:rPr>
              <a:t> (3)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229600" cy="4619625"/>
          </a:xfrm>
        </p:spPr>
        <p:txBody>
          <a:bodyPr/>
          <a:lstStyle/>
          <a:p>
            <a:pPr marL="0" indent="0" eaLnBrk="1" hangingPunct="1"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tr-TR" sz="2800" b="1" i="1" dirty="0" err="1" smtClean="0">
                <a:solidFill>
                  <a:srgbClr val="FF3300"/>
                </a:solidFill>
                <a:latin typeface="Arial" charset="0"/>
              </a:rPr>
              <a:t>Shigella</a:t>
            </a:r>
            <a:r>
              <a:rPr lang="tr-TR" sz="2800" b="1" i="1" dirty="0" smtClean="0">
                <a:solidFill>
                  <a:srgbClr val="FF3300"/>
                </a:solidFill>
                <a:latin typeface="Arial" charset="0"/>
              </a:rPr>
              <a:t> ve </a:t>
            </a:r>
            <a:r>
              <a:rPr lang="tr-TR" sz="2800" b="1" i="1" dirty="0" err="1" smtClean="0">
                <a:solidFill>
                  <a:srgbClr val="FF3300"/>
                </a:solidFill>
                <a:latin typeface="Arial" charset="0"/>
              </a:rPr>
              <a:t>Enteroinvaziv</a:t>
            </a:r>
            <a:r>
              <a:rPr lang="tr-TR" sz="2800" b="1" i="1" dirty="0" smtClean="0">
                <a:solidFill>
                  <a:srgbClr val="FF3300"/>
                </a:solidFill>
                <a:latin typeface="Arial" charset="0"/>
              </a:rPr>
              <a:t> E. </a:t>
            </a:r>
            <a:r>
              <a:rPr lang="tr-TR" sz="2800" b="1" i="1" dirty="0" err="1" smtClean="0">
                <a:solidFill>
                  <a:srgbClr val="FF3300"/>
                </a:solidFill>
                <a:latin typeface="Arial" charset="0"/>
              </a:rPr>
              <a:t>coli</a:t>
            </a:r>
            <a:r>
              <a:rPr lang="tr-TR" sz="2800" b="1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tr-TR" sz="2800" b="1" i="1" dirty="0" err="1" smtClean="0">
                <a:solidFill>
                  <a:srgbClr val="FF3300"/>
                </a:solidFill>
                <a:latin typeface="Arial" charset="0"/>
              </a:rPr>
              <a:t>infeksiyonları</a:t>
            </a:r>
            <a:r>
              <a:rPr lang="tr-TR" sz="2800" b="1" dirty="0" smtClean="0">
                <a:solidFill>
                  <a:schemeClr val="hlink"/>
                </a:solidFill>
                <a:latin typeface="Arial" charset="0"/>
              </a:rPr>
              <a:t>:</a:t>
            </a:r>
            <a:r>
              <a:rPr lang="tr-TR" sz="2800" i="1" dirty="0" smtClean="0">
                <a:latin typeface="Arial" charset="0"/>
              </a:rPr>
              <a:t> </a:t>
            </a: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i="1" dirty="0" smtClean="0">
                <a:latin typeface="Arial" charset="0"/>
              </a:rPr>
              <a:t> </a:t>
            </a:r>
            <a:r>
              <a:rPr lang="tr-TR" sz="2800" dirty="0" err="1" smtClean="0">
                <a:latin typeface="Arial" charset="0"/>
              </a:rPr>
              <a:t>H</a:t>
            </a:r>
            <a:r>
              <a:rPr lang="tr-TR" sz="2400" dirty="0" err="1" smtClean="0">
                <a:latin typeface="Arial" charset="0"/>
              </a:rPr>
              <a:t>emolitik</a:t>
            </a:r>
            <a:r>
              <a:rPr lang="tr-TR" sz="2400" dirty="0" smtClean="0">
                <a:latin typeface="Arial" charset="0"/>
              </a:rPr>
              <a:t> üremik sendrom,</a:t>
            </a: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toksik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megakolon</a:t>
            </a:r>
            <a:r>
              <a:rPr lang="tr-TR" sz="2400" dirty="0" smtClean="0">
                <a:latin typeface="Arial" charset="0"/>
              </a:rPr>
              <a:t>, </a:t>
            </a: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err="1" smtClean="0">
                <a:latin typeface="Arial" charset="0"/>
              </a:rPr>
              <a:t>rektal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prolapsus</a:t>
            </a:r>
            <a:r>
              <a:rPr lang="tr-TR" sz="2400" dirty="0" smtClean="0">
                <a:latin typeface="Arial" charset="0"/>
              </a:rPr>
              <a:t>, </a:t>
            </a: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protein kaybıyla seyreden </a:t>
            </a:r>
            <a:r>
              <a:rPr lang="tr-TR" sz="2400" dirty="0" err="1" smtClean="0">
                <a:latin typeface="Arial" charset="0"/>
              </a:rPr>
              <a:t>enteropati</a:t>
            </a:r>
            <a:r>
              <a:rPr lang="tr-TR" sz="2400" dirty="0" smtClean="0">
                <a:latin typeface="Arial" charset="0"/>
              </a:rPr>
              <a:t>,</a:t>
            </a: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Reiter</a:t>
            </a:r>
            <a:r>
              <a:rPr lang="tr-TR" sz="2400" dirty="0" smtClean="0">
                <a:latin typeface="Arial" charset="0"/>
              </a:rPr>
              <a:t> sendromu gibi komplikasyonlarla seyredebilmekte ve </a:t>
            </a:r>
            <a:r>
              <a:rPr lang="tr-TR" sz="2400" dirty="0" err="1" smtClean="0">
                <a:latin typeface="Arial" charset="0"/>
              </a:rPr>
              <a:t>lökomoid</a:t>
            </a:r>
            <a:r>
              <a:rPr lang="tr-TR" sz="2400" dirty="0" smtClean="0">
                <a:latin typeface="Arial" charset="0"/>
              </a:rPr>
              <a:t> reaksiyona yol açabilmektedir </a:t>
            </a: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endParaRPr lang="tr-TR" sz="2400" dirty="0" smtClean="0">
              <a:latin typeface="Arial" charset="0"/>
            </a:endParaRP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TMP-SMZ </a:t>
            </a: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fluorokinolon</a:t>
            </a:r>
            <a:r>
              <a:rPr lang="tr-TR" sz="2400" dirty="0" smtClean="0">
                <a:latin typeface="Arial" charset="0"/>
              </a:rPr>
              <a:t> </a:t>
            </a:r>
            <a:endParaRPr lang="tr-TR" sz="2800" dirty="0" smtClean="0">
              <a:latin typeface="Arial" charset="0"/>
            </a:endParaRPr>
          </a:p>
        </p:txBody>
      </p:sp>
      <p:pic>
        <p:nvPicPr>
          <p:cNvPr id="36870" name="6 Resim" descr="shigell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724400"/>
            <a:ext cx="1914525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4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DFFDB-48BE-4086-BCB4-A648847F7A14}" type="slidenum">
              <a:rPr lang="tr-TR"/>
              <a:pPr>
                <a:defRPr/>
              </a:pPr>
              <a:t>26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F22686C-2B68-4C46-9C21-EED69FBE2AD5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26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4478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İNFLAMATUAR İSHAL İLE SEYREDEN BESİN ZEHİRLENMELERİ</a:t>
            </a:r>
            <a:r>
              <a:rPr lang="tr-TR" sz="3000" dirty="0" smtClean="0">
                <a:solidFill>
                  <a:srgbClr val="FFFF00"/>
                </a:solidFill>
              </a:rPr>
              <a:t> (4)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05000"/>
            <a:ext cx="7875587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200" b="1" i="1" dirty="0" err="1" smtClean="0">
                <a:solidFill>
                  <a:srgbClr val="FF3300"/>
                </a:solidFill>
                <a:latin typeface="Arial" charset="0"/>
              </a:rPr>
              <a:t>Campylobacter</a:t>
            </a:r>
            <a:r>
              <a:rPr lang="tr-TR" sz="2200" b="1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tr-TR" sz="2200" b="1" i="1" dirty="0" err="1" smtClean="0">
                <a:solidFill>
                  <a:srgbClr val="FF3300"/>
                </a:solidFill>
                <a:latin typeface="Arial" charset="0"/>
              </a:rPr>
              <a:t>jejuni</a:t>
            </a:r>
            <a:r>
              <a:rPr lang="tr-TR" sz="2200" b="1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tr-TR" sz="2200" b="1" i="1" dirty="0" err="1" smtClean="0">
                <a:solidFill>
                  <a:srgbClr val="FF3300"/>
                </a:solidFill>
                <a:latin typeface="Arial" charset="0"/>
              </a:rPr>
              <a:t>infeksiyonu</a:t>
            </a:r>
            <a:r>
              <a:rPr lang="tr-TR" sz="2200" b="1" dirty="0" smtClean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endParaRPr lang="tr-TR" sz="20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charset="0"/>
              </a:rPr>
              <a:t> </a:t>
            </a:r>
            <a:r>
              <a:rPr lang="tr-TR" sz="2400" dirty="0" smtClean="0">
                <a:latin typeface="Arial" charset="0"/>
              </a:rPr>
              <a:t>Süt, süt ürünleri,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tr-TR" sz="2400" dirty="0" smtClean="0">
                <a:latin typeface="Arial" charset="0"/>
              </a:rPr>
              <a:t> az pişmiş tavuk eti önemli kaynaklardır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endParaRPr lang="tr-TR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Klinik: 12-24 saatlik bir </a:t>
            </a:r>
            <a:r>
              <a:rPr lang="tr-TR" sz="2400" dirty="0" err="1" smtClean="0">
                <a:latin typeface="Arial" charset="0"/>
              </a:rPr>
              <a:t>inkübasyondan</a:t>
            </a:r>
            <a:r>
              <a:rPr lang="tr-TR" sz="2400" dirty="0" smtClean="0">
                <a:latin typeface="Arial" charset="0"/>
              </a:rPr>
              <a:t> sonra 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tr-TR" sz="2400" dirty="0" smtClean="0">
                <a:latin typeface="Arial" charset="0"/>
              </a:rPr>
              <a:t>ateş, </a:t>
            </a:r>
            <a:r>
              <a:rPr lang="tr-TR" sz="2400" dirty="0" err="1" smtClean="0">
                <a:latin typeface="Arial" charset="0"/>
              </a:rPr>
              <a:t>başağrısı</a:t>
            </a:r>
            <a:r>
              <a:rPr lang="tr-TR" sz="2400" dirty="0" smtClean="0">
                <a:latin typeface="Arial" charset="0"/>
              </a:rPr>
              <a:t>, halsizlik, kramp tarzında 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tr-TR" sz="2400" dirty="0" smtClean="0">
                <a:latin typeface="Arial" charset="0"/>
              </a:rPr>
              <a:t>karın ağrısı ve ishal ile gelişen tablo 5-7 gün içinde düzelir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Ateş hafif olabileceği gibi 40 dereceye de yükselebilir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Karın ağrısı bazen çok  şiddetlidir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Dışkı  sulu  veya  kanlı olabilir</a:t>
            </a:r>
          </a:p>
        </p:txBody>
      </p:sp>
      <p:pic>
        <p:nvPicPr>
          <p:cNvPr id="37894" name="6 Resim" descr="cam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445125"/>
            <a:ext cx="21240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7 Resim" descr="tavuk et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23495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78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A4255-2EE5-4BCF-AD67-154669E3A55E}" type="slidenum">
              <a:rPr lang="tr-TR"/>
              <a:pPr>
                <a:defRPr/>
              </a:pPr>
              <a:t>27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69B62AB-8DB2-437C-8DF5-0265BF57CAFD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27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İNFLAMATUAR İSHAL İLE SEYREDEN BESİN ZEHİRLENMELERİ</a:t>
            </a:r>
            <a:r>
              <a:rPr lang="tr-TR" sz="3000" dirty="0" smtClean="0">
                <a:solidFill>
                  <a:srgbClr val="FFFF00"/>
                </a:solidFill>
              </a:rPr>
              <a:t> (5)</a:t>
            </a:r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229600" cy="4495800"/>
          </a:xfrm>
        </p:spPr>
        <p:txBody>
          <a:bodyPr/>
          <a:lstStyle/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i="1" dirty="0" err="1" smtClean="0">
                <a:latin typeface="Arial" charset="0"/>
              </a:rPr>
              <a:t>Campylobacter</a:t>
            </a:r>
            <a:r>
              <a:rPr lang="tr-TR" sz="2400" i="1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infeksiyonlarından</a:t>
            </a:r>
            <a:r>
              <a:rPr lang="tr-TR" sz="2400" dirty="0" smtClean="0">
                <a:latin typeface="Arial" charset="0"/>
              </a:rPr>
              <a:t> 1-3 hafta sonra ortaya çıkabilen </a:t>
            </a:r>
            <a:r>
              <a:rPr lang="tr-TR" sz="2400" dirty="0" err="1" smtClean="0">
                <a:latin typeface="Arial" charset="0"/>
              </a:rPr>
              <a:t>asendan</a:t>
            </a:r>
            <a:r>
              <a:rPr lang="tr-TR" sz="2400" dirty="0" smtClean="0">
                <a:latin typeface="Arial" charset="0"/>
              </a:rPr>
              <a:t> paralizi ile seyreden </a:t>
            </a:r>
            <a:r>
              <a:rPr lang="tr-TR" sz="2400" b="1" i="1" dirty="0" err="1" smtClean="0">
                <a:solidFill>
                  <a:srgbClr val="FF3300"/>
                </a:solidFill>
                <a:latin typeface="Arial" charset="0"/>
              </a:rPr>
              <a:t>Guillain</a:t>
            </a:r>
            <a:r>
              <a:rPr lang="tr-TR" sz="2400" b="1" i="1" dirty="0" smtClean="0">
                <a:solidFill>
                  <a:srgbClr val="FF3300"/>
                </a:solidFill>
                <a:latin typeface="Arial" charset="0"/>
              </a:rPr>
              <a:t>-</a:t>
            </a:r>
            <a:r>
              <a:rPr lang="tr-TR" sz="2400" b="1" i="1" dirty="0" err="1" smtClean="0">
                <a:solidFill>
                  <a:srgbClr val="FF3300"/>
                </a:solidFill>
                <a:latin typeface="Arial" charset="0"/>
              </a:rPr>
              <a:t>Barre</a:t>
            </a:r>
            <a:r>
              <a:rPr lang="tr-TR" sz="2400" b="1" i="1" dirty="0" smtClean="0">
                <a:solidFill>
                  <a:srgbClr val="FF3300"/>
                </a:solidFill>
                <a:latin typeface="Arial" charset="0"/>
              </a:rPr>
              <a:t> sendromu</a:t>
            </a:r>
            <a:r>
              <a:rPr lang="tr-TR" sz="2400" dirty="0" smtClean="0">
                <a:latin typeface="Arial" charset="0"/>
              </a:rPr>
              <a:t>  1/2000 olguda saptanmış bir </a:t>
            </a:r>
            <a:r>
              <a:rPr lang="tr-TR" sz="2400" dirty="0" err="1" smtClean="0">
                <a:latin typeface="Arial" charset="0"/>
              </a:rPr>
              <a:t>postinfeksiyöz</a:t>
            </a:r>
            <a:r>
              <a:rPr lang="tr-TR" sz="2400" dirty="0" smtClean="0">
                <a:latin typeface="Arial" charset="0"/>
              </a:rPr>
              <a:t> komplikasyondur</a:t>
            </a: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Bir diğer </a:t>
            </a:r>
            <a:r>
              <a:rPr lang="tr-TR" sz="2400" dirty="0" err="1" smtClean="0">
                <a:latin typeface="Arial" charset="0"/>
              </a:rPr>
              <a:t>postinfeksiyöz</a:t>
            </a:r>
            <a:r>
              <a:rPr lang="tr-TR" sz="2400" dirty="0" smtClean="0">
                <a:latin typeface="Arial" charset="0"/>
              </a:rPr>
              <a:t> komplikasyon ise </a:t>
            </a:r>
            <a:r>
              <a:rPr lang="tr-TR" sz="2400" b="1" i="1" dirty="0" smtClean="0">
                <a:solidFill>
                  <a:srgbClr val="FF3300"/>
                </a:solidFill>
                <a:latin typeface="Arial" charset="0"/>
              </a:rPr>
              <a:t>reaktif </a:t>
            </a:r>
            <a:r>
              <a:rPr lang="tr-TR" sz="2400" b="1" i="1" dirty="0" err="1" smtClean="0">
                <a:solidFill>
                  <a:srgbClr val="FF3300"/>
                </a:solidFill>
                <a:latin typeface="Arial" charset="0"/>
              </a:rPr>
              <a:t>artrit</a:t>
            </a:r>
            <a:r>
              <a:rPr lang="tr-TR" sz="2400" dirty="0" err="1" smtClean="0">
                <a:latin typeface="Arial" charset="0"/>
              </a:rPr>
              <a:t>tir</a:t>
            </a:r>
            <a:endParaRPr lang="tr-TR" sz="2400" dirty="0" smtClean="0">
              <a:latin typeface="Arial" charset="0"/>
            </a:endParaRP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None/>
              <a:defRPr/>
            </a:pPr>
            <a:endParaRPr lang="tr-TR" sz="2400" dirty="0" smtClean="0">
              <a:latin typeface="Arial" charset="0"/>
            </a:endParaRPr>
          </a:p>
          <a:p>
            <a:pPr marL="0" indent="0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Tedavi: Her zaman gerekmeyebilir. Ciddi ishal olgularında antibiyotik kullanmak gerekebilir. </a:t>
            </a:r>
            <a:r>
              <a:rPr lang="tr-TR" sz="2400" dirty="0" err="1" smtClean="0">
                <a:latin typeface="Arial" charset="0"/>
              </a:rPr>
              <a:t>Eritromisin</a:t>
            </a:r>
            <a:r>
              <a:rPr lang="tr-TR" sz="2400" dirty="0" smtClean="0">
                <a:latin typeface="Arial" charset="0"/>
              </a:rPr>
              <a:t>, diğer </a:t>
            </a:r>
            <a:r>
              <a:rPr lang="tr-TR" sz="2400" dirty="0" err="1" smtClean="0">
                <a:latin typeface="Arial" charset="0"/>
              </a:rPr>
              <a:t>makrolidler</a:t>
            </a:r>
            <a:r>
              <a:rPr lang="tr-TR" sz="2400" dirty="0" smtClean="0">
                <a:latin typeface="Arial" charset="0"/>
              </a:rPr>
              <a:t> &amp; </a:t>
            </a:r>
            <a:r>
              <a:rPr lang="tr-TR" sz="2400" dirty="0" err="1" smtClean="0">
                <a:latin typeface="Arial" charset="0"/>
              </a:rPr>
              <a:t>fluorokinolonlar</a:t>
            </a:r>
            <a:r>
              <a:rPr lang="tr-TR" sz="2400" dirty="0" smtClean="0">
                <a:latin typeface="Arial" charset="0"/>
              </a:rPr>
              <a:t> da kullanılabilir</a:t>
            </a:r>
          </a:p>
        </p:txBody>
      </p:sp>
    </p:spTree>
    <p:extLst>
      <p:ext uri="{BB962C8B-B14F-4D97-AF65-F5344CB8AC3E}">
        <p14:creationId xmlns:p14="http://schemas.microsoft.com/office/powerpoint/2010/main" val="3063761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8139E-8027-41EC-8231-3603DB1EEC21}" type="slidenum">
              <a:rPr lang="tr-TR"/>
              <a:pPr>
                <a:defRPr/>
              </a:pPr>
              <a:t>28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C10E518-84FA-4073-A2B2-86E381E9068D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28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İNFLAMATUAR İSHAL İLE SEYREDEN BESİN ZEHİRLENMELERİ</a:t>
            </a:r>
            <a:r>
              <a:rPr lang="tr-TR" sz="3000" dirty="0" smtClean="0">
                <a:solidFill>
                  <a:srgbClr val="FFFF00"/>
                </a:solidFill>
              </a:rPr>
              <a:t> (7)</a:t>
            </a:r>
            <a:endParaRPr lang="tr-TR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534400" cy="4619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500" b="1" i="1" dirty="0" err="1" smtClean="0">
                <a:solidFill>
                  <a:srgbClr val="FF3300"/>
                </a:solidFill>
                <a:latin typeface="Arial" charset="0"/>
              </a:rPr>
              <a:t>Yersinia</a:t>
            </a:r>
            <a:r>
              <a:rPr lang="tr-TR" sz="2500" b="1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tr-TR" sz="2500" b="1" i="1" dirty="0" err="1" smtClean="0">
                <a:solidFill>
                  <a:srgbClr val="FF3300"/>
                </a:solidFill>
                <a:latin typeface="Arial" charset="0"/>
              </a:rPr>
              <a:t>enterocolitica</a:t>
            </a:r>
            <a:r>
              <a:rPr lang="tr-TR" sz="2500" b="1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tr-TR" sz="2500" b="1" i="1" dirty="0" err="1" smtClean="0">
                <a:solidFill>
                  <a:srgbClr val="FF3300"/>
                </a:solidFill>
                <a:latin typeface="Arial" charset="0"/>
              </a:rPr>
              <a:t>infeksiyonu</a:t>
            </a:r>
            <a:r>
              <a:rPr lang="tr-TR" sz="2500" b="1" dirty="0" smtClean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500" b="1" i="1" dirty="0" smtClean="0">
                <a:latin typeface="Arial" charset="0"/>
              </a:rPr>
              <a:t> </a:t>
            </a:r>
            <a:r>
              <a:rPr lang="tr-TR" sz="2500" dirty="0" smtClean="0">
                <a:latin typeface="Arial" charset="0"/>
              </a:rPr>
              <a:t>Değişik hayvanlarda bulunabilen dolayısıyla et ve süt gibi hayvansal ürünlerden kaynaklanan bir </a:t>
            </a:r>
            <a:r>
              <a:rPr lang="tr-TR" sz="2500" dirty="0" err="1" smtClean="0">
                <a:latin typeface="Arial" charset="0"/>
              </a:rPr>
              <a:t>infeksiyondur</a:t>
            </a:r>
            <a:endParaRPr lang="tr-TR" sz="2500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500" dirty="0" smtClean="0">
                <a:latin typeface="Arial" charset="0"/>
              </a:rPr>
              <a:t> En sık kışın görülür (+4</a:t>
            </a:r>
            <a:r>
              <a:rPr lang="tr-TR" sz="2500" dirty="0" smtClean="0">
                <a:latin typeface="Arial" charset="0"/>
                <a:cs typeface="Arial" charset="0"/>
              </a:rPr>
              <a:t>°</a:t>
            </a:r>
            <a:r>
              <a:rPr lang="tr-TR" sz="2500" dirty="0" err="1" smtClean="0">
                <a:latin typeface="Arial" charset="0"/>
              </a:rPr>
              <a:t>C’de</a:t>
            </a:r>
            <a:r>
              <a:rPr lang="tr-TR" sz="2500" dirty="0" smtClean="0">
                <a:latin typeface="Arial" charset="0"/>
              </a:rPr>
              <a:t> üreyebilme). 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500" dirty="0" smtClean="0">
                <a:latin typeface="Arial" charset="0"/>
              </a:rPr>
              <a:t> İshal dışında önemli bir klinik tablo da ateş ve karın ağrısı ile seyreden </a:t>
            </a:r>
            <a:r>
              <a:rPr lang="tr-TR" sz="2500" dirty="0" smtClean="0">
                <a:solidFill>
                  <a:srgbClr val="FF0000"/>
                </a:solidFill>
                <a:latin typeface="Arial" charset="0"/>
              </a:rPr>
              <a:t>akut apandisit </a:t>
            </a:r>
            <a:r>
              <a:rPr lang="tr-TR" sz="2500" dirty="0" smtClean="0">
                <a:latin typeface="Arial" charset="0"/>
              </a:rPr>
              <a:t>tablosunun gelişmesidir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tr-TR" sz="2500" dirty="0" smtClean="0">
                <a:latin typeface="Arial" charset="0"/>
              </a:rPr>
              <a:t> </a:t>
            </a:r>
          </a:p>
        </p:txBody>
      </p:sp>
      <p:pic>
        <p:nvPicPr>
          <p:cNvPr id="40966" name="7 Resim" descr="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437063"/>
            <a:ext cx="2419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9 Resim" descr="y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365625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10 Resim" descr="buzdolabı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2116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380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YERSİNİA 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HLA B27 (+) olanlarda daha sık olmak üzere görülen </a:t>
            </a:r>
            <a:r>
              <a:rPr lang="tr-TR" sz="2800" b="1" dirty="0" smtClean="0">
                <a:solidFill>
                  <a:srgbClr val="FFFF00"/>
                </a:solidFill>
                <a:latin typeface="Arial" charset="0"/>
              </a:rPr>
              <a:t>post-</a:t>
            </a:r>
            <a:r>
              <a:rPr lang="tr-TR" sz="2800" b="1" dirty="0" err="1" smtClean="0">
                <a:solidFill>
                  <a:srgbClr val="FFFF00"/>
                </a:solidFill>
                <a:latin typeface="Arial" charset="0"/>
              </a:rPr>
              <a:t>enterik</a:t>
            </a:r>
            <a:r>
              <a:rPr lang="tr-TR" sz="2800" b="1" dirty="0" smtClean="0">
                <a:solidFill>
                  <a:srgbClr val="FFFF00"/>
                </a:solidFill>
                <a:latin typeface="Arial" charset="0"/>
              </a:rPr>
              <a:t> reaktif </a:t>
            </a:r>
            <a:r>
              <a:rPr lang="tr-TR" sz="2800" b="1" dirty="0" err="1" smtClean="0">
                <a:solidFill>
                  <a:srgbClr val="FFFF00"/>
                </a:solidFill>
                <a:latin typeface="Arial" charset="0"/>
              </a:rPr>
              <a:t>artrit</a:t>
            </a:r>
            <a:r>
              <a:rPr lang="tr-TR" sz="2800" dirty="0" err="1" smtClean="0">
                <a:latin typeface="Arial" charset="0"/>
              </a:rPr>
              <a:t>in</a:t>
            </a:r>
            <a:r>
              <a:rPr lang="tr-TR" sz="2800" dirty="0" smtClean="0">
                <a:latin typeface="Arial" charset="0"/>
              </a:rPr>
              <a:t> bir etkeni de </a:t>
            </a:r>
            <a:r>
              <a:rPr lang="tr-TR" sz="2800" dirty="0" err="1" smtClean="0">
                <a:latin typeface="Arial" charset="0"/>
              </a:rPr>
              <a:t>yersinia</a:t>
            </a:r>
            <a:r>
              <a:rPr lang="tr-TR" sz="2800" dirty="0" smtClean="0">
                <a:latin typeface="Arial" charset="0"/>
              </a:rPr>
              <a:t> olup olaya </a:t>
            </a:r>
            <a:r>
              <a:rPr lang="tr-TR" sz="2800" dirty="0" err="1" smtClean="0">
                <a:latin typeface="Arial" charset="0"/>
              </a:rPr>
              <a:t>eritema</a:t>
            </a:r>
            <a:r>
              <a:rPr lang="tr-TR" sz="2800" dirty="0" smtClean="0">
                <a:latin typeface="Arial" charset="0"/>
              </a:rPr>
              <a:t> </a:t>
            </a:r>
            <a:r>
              <a:rPr lang="tr-TR" sz="2800" dirty="0" err="1" smtClean="0">
                <a:latin typeface="Arial" charset="0"/>
              </a:rPr>
              <a:t>nodozum</a:t>
            </a:r>
            <a:r>
              <a:rPr lang="tr-TR" sz="2800" dirty="0" smtClean="0">
                <a:latin typeface="Arial" charset="0"/>
              </a:rPr>
              <a:t> eşlik edebilir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Tanı:kültür (soğukta zenginleştirme yöntemi),</a:t>
            </a:r>
            <a:r>
              <a:rPr lang="tr-TR" sz="2800" dirty="0" err="1" smtClean="0">
                <a:latin typeface="Arial" charset="0"/>
              </a:rPr>
              <a:t>seroloji</a:t>
            </a:r>
            <a:endParaRPr lang="tr-TR" sz="2800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Tedavi: TMP-SMZ, </a:t>
            </a:r>
            <a:r>
              <a:rPr lang="tr-TR" sz="2800" dirty="0" err="1" smtClean="0">
                <a:latin typeface="Arial" charset="0"/>
              </a:rPr>
              <a:t>doksisiklin</a:t>
            </a:r>
            <a:r>
              <a:rPr lang="tr-TR" sz="2800" dirty="0" smtClean="0">
                <a:latin typeface="Arial" charset="0"/>
              </a:rPr>
              <a:t> ve </a:t>
            </a:r>
            <a:r>
              <a:rPr lang="tr-TR" sz="2800" dirty="0" err="1" smtClean="0">
                <a:latin typeface="Arial" charset="0"/>
              </a:rPr>
              <a:t>fluorokinolonlar</a:t>
            </a:r>
            <a:endParaRPr lang="tr-TR" sz="2800" dirty="0" smtClean="0">
              <a:latin typeface="Arial" charset="0"/>
            </a:endParaRP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23B6-6E6C-46D2-A958-C754B4CB17C1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  <p:pic>
        <p:nvPicPr>
          <p:cNvPr id="41989" name="4 Resim" descr="artr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868863"/>
            <a:ext cx="2505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90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 200’den fazla etken besin yoluyla bulaşır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Karın ağrısı</a:t>
            </a:r>
          </a:p>
          <a:p>
            <a:pPr>
              <a:defRPr/>
            </a:pPr>
            <a:r>
              <a:rPr lang="tr-TR" dirty="0"/>
              <a:t>İshal </a:t>
            </a:r>
          </a:p>
          <a:p>
            <a:pPr>
              <a:defRPr/>
            </a:pPr>
            <a:r>
              <a:rPr lang="tr-TR" dirty="0">
                <a:solidFill>
                  <a:srgbClr val="FF0000"/>
                </a:solidFill>
              </a:rPr>
              <a:t>Kusma</a:t>
            </a:r>
          </a:p>
          <a:p>
            <a:pPr>
              <a:defRPr/>
            </a:pPr>
            <a:r>
              <a:rPr lang="tr-TR" dirty="0"/>
              <a:t>Ateş</a:t>
            </a:r>
          </a:p>
          <a:p>
            <a:pPr>
              <a:defRPr/>
            </a:pPr>
            <a:r>
              <a:rPr lang="tr-TR" dirty="0"/>
              <a:t>Baş dönmesi</a:t>
            </a:r>
          </a:p>
          <a:p>
            <a:pPr>
              <a:defRPr/>
            </a:pPr>
            <a:r>
              <a:rPr lang="tr-TR" dirty="0"/>
              <a:t>Titreme</a:t>
            </a:r>
          </a:p>
          <a:p>
            <a:pPr>
              <a:defRPr/>
            </a:pPr>
            <a:r>
              <a:rPr lang="tr-TR" dirty="0"/>
              <a:t>Baş ve kas ağrısı</a:t>
            </a:r>
          </a:p>
          <a:p>
            <a:pPr>
              <a:defRPr/>
            </a:pPr>
            <a:r>
              <a:rPr lang="tr-TR" dirty="0"/>
              <a:t>Ölüm </a:t>
            </a:r>
          </a:p>
          <a:p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pPr marL="400050" lvl="1" indent="0">
              <a:buClr>
                <a:srgbClr val="FF3300"/>
              </a:buClr>
              <a:buFont typeface="Wingdings" pitchFamily="2" charset="2"/>
              <a:buChar char="Ø"/>
              <a:tabLst>
                <a:tab pos="365125" algn="l"/>
              </a:tabLst>
              <a:defRPr/>
            </a:pPr>
            <a:r>
              <a:rPr lang="tr-TR" dirty="0" smtClean="0">
                <a:latin typeface="Arial" charset="0"/>
              </a:rPr>
              <a:t>Bazıları </a:t>
            </a:r>
            <a:r>
              <a:rPr lang="tr-TR" dirty="0" err="1" smtClean="0">
                <a:solidFill>
                  <a:srgbClr val="FF0000"/>
                </a:solidFill>
                <a:latin typeface="Arial" charset="0"/>
              </a:rPr>
              <a:t>postinfeksiyöz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sendromlara</a:t>
            </a:r>
            <a:r>
              <a:rPr lang="tr-TR" dirty="0">
                <a:latin typeface="Arial" charset="0"/>
              </a:rPr>
              <a:t> neden olabilmektedir:</a:t>
            </a:r>
          </a:p>
          <a:p>
            <a:pPr marL="1238250" lvl="2">
              <a:buClr>
                <a:srgbClr val="FF3300"/>
              </a:buClr>
              <a:buFont typeface="Wingdings" pitchFamily="2" charset="2"/>
              <a:buChar char="Ø"/>
              <a:tabLst>
                <a:tab pos="365125" algn="l"/>
              </a:tabLst>
              <a:defRPr/>
            </a:pPr>
            <a:r>
              <a:rPr lang="tr-TR" i="1" dirty="0" err="1">
                <a:latin typeface="Arial" charset="0"/>
              </a:rPr>
              <a:t>E.coli</a:t>
            </a:r>
            <a:r>
              <a:rPr lang="tr-TR" i="1" dirty="0">
                <a:latin typeface="Arial" charset="0"/>
              </a:rPr>
              <a:t> </a:t>
            </a:r>
            <a:r>
              <a:rPr lang="tr-TR" dirty="0">
                <a:latin typeface="Arial" charset="0"/>
              </a:rPr>
              <a:t>O157:H7 </a:t>
            </a:r>
            <a:r>
              <a:rPr lang="tr-TR" dirty="0">
                <a:solidFill>
                  <a:srgbClr val="FF3300"/>
                </a:solidFill>
                <a:latin typeface="Arial" charset="0"/>
                <a:sym typeface="Symbol" pitchFamily="18" charset="2"/>
              </a:rPr>
              <a:t></a:t>
            </a:r>
            <a:r>
              <a:rPr lang="tr-TR" b="1" dirty="0">
                <a:solidFill>
                  <a:srgbClr val="FF3300"/>
                </a:solidFill>
                <a:latin typeface="Arial" charset="0"/>
                <a:sym typeface="Symbol" pitchFamily="18" charset="2"/>
              </a:rPr>
              <a:t></a:t>
            </a:r>
            <a:r>
              <a:rPr lang="tr-TR" dirty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hemolitik</a:t>
            </a:r>
            <a:r>
              <a:rPr lang="tr-TR" dirty="0">
                <a:latin typeface="Arial" charset="0"/>
              </a:rPr>
              <a:t> üremik sendroma,</a:t>
            </a:r>
          </a:p>
          <a:p>
            <a:pPr marL="1238250" lvl="2">
              <a:buClr>
                <a:srgbClr val="FF3300"/>
              </a:buClr>
              <a:buNone/>
              <a:tabLst>
                <a:tab pos="365125" algn="l"/>
              </a:tabLst>
              <a:defRPr/>
            </a:pPr>
            <a:endParaRPr lang="tr-TR" sz="1800" i="1" dirty="0">
              <a:latin typeface="Arial" charset="0"/>
            </a:endParaRPr>
          </a:p>
          <a:p>
            <a:pPr marL="1238250" lvl="2">
              <a:buClr>
                <a:srgbClr val="FF3300"/>
              </a:buClr>
              <a:buFont typeface="Wingdings" pitchFamily="2" charset="2"/>
              <a:buChar char="Ø"/>
              <a:tabLst>
                <a:tab pos="365125" algn="l"/>
              </a:tabLst>
              <a:defRPr/>
            </a:pPr>
            <a:r>
              <a:rPr lang="tr-TR" i="1" dirty="0" err="1">
                <a:latin typeface="Arial" charset="0"/>
              </a:rPr>
              <a:t>Campylobacter</a:t>
            </a:r>
            <a:r>
              <a:rPr lang="tr-TR" i="1" dirty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infeksiyonu</a:t>
            </a:r>
            <a:r>
              <a:rPr lang="tr-TR" dirty="0" smtClean="0">
                <a:latin typeface="Arial" charset="0"/>
              </a:rPr>
              <a:t> </a:t>
            </a:r>
            <a:r>
              <a:rPr lang="tr-TR" b="1" dirty="0" smtClean="0">
                <a:solidFill>
                  <a:srgbClr val="FF3300"/>
                </a:solidFill>
                <a:latin typeface="Arial" charset="0"/>
                <a:sym typeface="Symbol" pitchFamily="18" charset="2"/>
              </a:rPr>
              <a:t>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Guillain-Barre</a:t>
            </a:r>
            <a:r>
              <a:rPr lang="tr-TR" dirty="0">
                <a:latin typeface="Arial" charset="0"/>
              </a:rPr>
              <a:t> sendromuna,</a:t>
            </a:r>
          </a:p>
          <a:p>
            <a:pPr marL="1238250" lvl="2">
              <a:buClr>
                <a:srgbClr val="FF3300"/>
              </a:buClr>
              <a:buFont typeface="Wingdings" pitchFamily="2" charset="2"/>
              <a:buChar char="Ø"/>
              <a:tabLst>
                <a:tab pos="365125" algn="l"/>
              </a:tabLst>
              <a:defRPr/>
            </a:pPr>
            <a:endParaRPr lang="tr-TR" i="1" dirty="0">
              <a:latin typeface="Arial" charset="0"/>
            </a:endParaRPr>
          </a:p>
          <a:p>
            <a:pPr marL="1238250" lvl="2">
              <a:buClr>
                <a:srgbClr val="FF3300"/>
              </a:buClr>
              <a:buFont typeface="Wingdings" pitchFamily="2" charset="2"/>
              <a:buChar char="Ø"/>
              <a:tabLst>
                <a:tab pos="365125" algn="l"/>
              </a:tabLst>
              <a:defRPr/>
            </a:pPr>
            <a:r>
              <a:rPr lang="tr-TR" i="1" dirty="0" err="1">
                <a:latin typeface="Arial" charset="0"/>
              </a:rPr>
              <a:t>Salmonella</a:t>
            </a:r>
            <a:r>
              <a:rPr lang="tr-TR" i="1" dirty="0">
                <a:latin typeface="Arial" charset="0"/>
              </a:rPr>
              <a:t>, </a:t>
            </a:r>
            <a:r>
              <a:rPr lang="tr-TR" i="1" dirty="0" err="1">
                <a:latin typeface="Arial" charset="0"/>
              </a:rPr>
              <a:t>Shigella</a:t>
            </a:r>
            <a:r>
              <a:rPr lang="tr-TR" i="1" dirty="0">
                <a:latin typeface="Arial" charset="0"/>
              </a:rPr>
              <a:t>, </a:t>
            </a:r>
            <a:r>
              <a:rPr lang="tr-TR" i="1" dirty="0" err="1">
                <a:latin typeface="Arial" charset="0"/>
              </a:rPr>
              <a:t>Yersinia</a:t>
            </a:r>
            <a:r>
              <a:rPr lang="tr-TR" i="1" dirty="0">
                <a:latin typeface="Arial" charset="0"/>
              </a:rPr>
              <a:t> </a:t>
            </a:r>
            <a:r>
              <a:rPr lang="tr-TR" dirty="0">
                <a:latin typeface="Arial" charset="0"/>
              </a:rPr>
              <a:t>türleriyle gelişen </a:t>
            </a:r>
            <a:r>
              <a:rPr lang="tr-TR" dirty="0" err="1">
                <a:latin typeface="Arial" charset="0"/>
              </a:rPr>
              <a:t>infeksİyonlar</a:t>
            </a:r>
            <a:r>
              <a:rPr lang="tr-TR" dirty="0">
                <a:latin typeface="Arial" charset="0"/>
              </a:rPr>
              <a:t> </a:t>
            </a:r>
            <a:r>
              <a:rPr lang="tr-TR" b="1" dirty="0">
                <a:solidFill>
                  <a:srgbClr val="FF3300"/>
                </a:solidFill>
                <a:latin typeface="Arial" charset="0"/>
                <a:sym typeface="Symbol" pitchFamily="18" charset="2"/>
              </a:rPr>
              <a:t> </a:t>
            </a:r>
            <a:r>
              <a:rPr lang="tr-TR" dirty="0" err="1">
                <a:latin typeface="Arial" charset="0"/>
              </a:rPr>
              <a:t>Reiter</a:t>
            </a:r>
            <a:r>
              <a:rPr lang="tr-TR" dirty="0">
                <a:latin typeface="Arial" charset="0"/>
              </a:rPr>
              <a:t> sendromuna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2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55B91-352D-4EF2-AC29-D83BFA140044}" type="slidenum">
              <a:rPr lang="tr-TR"/>
              <a:pPr>
                <a:defRPr/>
              </a:pPr>
              <a:t>30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840116E-23AD-498E-8356-ACC82BAD3569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30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İNFLAMATUAR İSHAL İLE SEYREDEN BESİN ZEHİRLENMELERİ</a:t>
            </a:r>
            <a:r>
              <a:rPr lang="tr-TR" sz="3000" dirty="0" smtClean="0">
                <a:solidFill>
                  <a:srgbClr val="FFFF00"/>
                </a:solidFill>
              </a:rPr>
              <a:t> (8)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tr-TR" sz="2800" b="1" i="1" smtClean="0">
                <a:solidFill>
                  <a:srgbClr val="FF3300"/>
                </a:solidFill>
                <a:latin typeface="Arial" charset="0"/>
              </a:rPr>
              <a:t>Ishalle seyreden diğer besin zehirlenmeleri</a:t>
            </a:r>
            <a:r>
              <a:rPr lang="tr-TR" sz="2800" b="1" i="1" smtClean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800" smtClean="0">
                <a:latin typeface="Arial" charset="0"/>
              </a:rPr>
              <a:t> </a:t>
            </a:r>
            <a:r>
              <a:rPr lang="tr-TR" sz="2200" smtClean="0">
                <a:latin typeface="Arial" charset="0"/>
              </a:rPr>
              <a:t>E</a:t>
            </a:r>
            <a:r>
              <a:rPr lang="tr-TR" sz="2200" b="1" i="1" smtClean="0">
                <a:latin typeface="Arial" charset="0"/>
              </a:rPr>
              <a:t>. </a:t>
            </a:r>
            <a:r>
              <a:rPr lang="tr-TR" sz="2200" i="1" smtClean="0">
                <a:latin typeface="Arial" charset="0"/>
              </a:rPr>
              <a:t>coli 0157: H7,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200" i="1" smtClean="0">
                <a:latin typeface="Arial" charset="0"/>
              </a:rPr>
              <a:t> Entemoeba histolytica,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200" i="1" smtClean="0">
                <a:latin typeface="Arial" charset="0"/>
              </a:rPr>
              <a:t> Aeromonas hydrophila,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200" i="1" smtClean="0">
                <a:latin typeface="Arial" charset="0"/>
              </a:rPr>
              <a:t> Plesiomonas shigelloides,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200" i="1" smtClean="0">
                <a:latin typeface="Arial" charset="0"/>
              </a:rPr>
              <a:t> Arizona hinshawii,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200" i="1" smtClean="0">
                <a:latin typeface="Arial" charset="0"/>
              </a:rPr>
              <a:t> Listeria monocytogenes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200" i="1" smtClean="0">
                <a:latin typeface="Arial" charset="0"/>
              </a:rPr>
              <a:t> </a:t>
            </a:r>
            <a:r>
              <a:rPr lang="tr-TR" sz="2200" smtClean="0">
                <a:latin typeface="Arial" charset="0"/>
              </a:rPr>
              <a:t>Enterohemorajik </a:t>
            </a:r>
            <a:r>
              <a:rPr lang="tr-TR" sz="2200" i="1" smtClean="0">
                <a:latin typeface="Arial" charset="0"/>
              </a:rPr>
              <a:t>E.coli'ler </a:t>
            </a:r>
            <a:r>
              <a:rPr lang="tr-TR" sz="2200" smtClean="0">
                <a:latin typeface="Arial" charset="0"/>
              </a:rPr>
              <a:t>içinde </a:t>
            </a:r>
            <a:r>
              <a:rPr lang="tr-TR" sz="2200" i="1" smtClean="0">
                <a:latin typeface="Arial" charset="0"/>
              </a:rPr>
              <a:t>E.coli </a:t>
            </a:r>
            <a:r>
              <a:rPr lang="tr-TR" sz="2200" smtClean="0">
                <a:latin typeface="Arial" charset="0"/>
              </a:rPr>
              <a:t>O157:H7 kanlı ishal ile seyreden </a:t>
            </a:r>
            <a:r>
              <a:rPr lang="tr-TR" sz="2200" smtClean="0">
                <a:solidFill>
                  <a:srgbClr val="FF3300"/>
                </a:solidFill>
                <a:latin typeface="Arial" charset="0"/>
              </a:rPr>
              <a:t>hemorajik kolit</a:t>
            </a:r>
            <a:r>
              <a:rPr lang="tr-TR" sz="2200" smtClean="0">
                <a:latin typeface="Arial" charset="0"/>
              </a:rPr>
              <a:t>e en sık neden olan serotiptir</a:t>
            </a:r>
          </a:p>
          <a:p>
            <a:pPr marL="0" indent="0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2200" smtClean="0">
                <a:latin typeface="Arial" charset="0"/>
              </a:rPr>
              <a:t> Shiga-like toxin type l ve 2 yi salan O157:H7 dışında başka bazı serotipler de hemorajik kolit ve hemolitik üremik sendroma neden olur</a:t>
            </a:r>
          </a:p>
        </p:txBody>
      </p:sp>
    </p:spTree>
    <p:extLst>
      <p:ext uri="{BB962C8B-B14F-4D97-AF65-F5344CB8AC3E}">
        <p14:creationId xmlns:p14="http://schemas.microsoft.com/office/powerpoint/2010/main" val="2863926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D052E-7C0A-42F0-933E-2C17E471C48A}" type="slidenum">
              <a:rPr lang="tr-TR"/>
              <a:pPr>
                <a:defRPr/>
              </a:pPr>
              <a:t>31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D7CBA4D-5335-4CFD-BF34-D99CE1DBCB19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31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1252538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sz="4000" dirty="0" smtClean="0">
                <a:solidFill>
                  <a:srgbClr val="FFFF00"/>
                </a:solidFill>
              </a:rPr>
              <a:t>NÖROLOJİK SEMPTOMLARLA SEYREDEN </a:t>
            </a:r>
            <a:r>
              <a:rPr lang="tr-TR" sz="4000" dirty="0" err="1" smtClean="0">
                <a:solidFill>
                  <a:srgbClr val="FFFF00"/>
                </a:solidFill>
              </a:rPr>
              <a:t>BZ’leri</a:t>
            </a:r>
            <a:r>
              <a:rPr lang="tr-TR" sz="4000" dirty="0" smtClean="0">
                <a:solidFill>
                  <a:srgbClr val="FFFF00"/>
                </a:solidFill>
              </a:rPr>
              <a:t> </a:t>
            </a:r>
            <a:r>
              <a:rPr lang="tr-TR" sz="2900" dirty="0" smtClean="0">
                <a:solidFill>
                  <a:srgbClr val="FFFF00"/>
                </a:solidFill>
              </a:rPr>
              <a:t>(1)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28775"/>
            <a:ext cx="6751637" cy="48006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400" b="1" i="1" dirty="0" err="1" smtClean="0">
                <a:solidFill>
                  <a:srgbClr val="FF0000"/>
                </a:solidFill>
                <a:latin typeface="Arial" charset="0"/>
              </a:rPr>
              <a:t>Botulismus</a:t>
            </a:r>
            <a:r>
              <a:rPr lang="tr-TR" sz="2400" b="1" dirty="0" smtClean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tr-TR" sz="24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r>
              <a:rPr lang="tr-TR" sz="2400" i="1" dirty="0" smtClean="0">
                <a:latin typeface="Arial" charset="0"/>
              </a:rPr>
              <a:t>Cl</a:t>
            </a:r>
            <a:r>
              <a:rPr lang="tr-TR" sz="2400" i="1" dirty="0">
                <a:latin typeface="Arial" charset="0"/>
              </a:rPr>
              <a:t>. </a:t>
            </a:r>
            <a:r>
              <a:rPr lang="tr-TR" sz="2400" i="1" dirty="0" err="1">
                <a:latin typeface="Arial" charset="0"/>
              </a:rPr>
              <a:t>b</a:t>
            </a:r>
            <a:r>
              <a:rPr lang="tr-TR" sz="2400" i="1" dirty="0" err="1" smtClean="0">
                <a:latin typeface="Arial" charset="0"/>
              </a:rPr>
              <a:t>otulinum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/>
              <a:t>t</a:t>
            </a:r>
            <a:r>
              <a:rPr lang="en-US" sz="2400" dirty="0" err="1" smtClean="0"/>
              <a:t>oprakta</a:t>
            </a:r>
            <a:r>
              <a:rPr lang="en-US" sz="2400" dirty="0"/>
              <a:t>, </a:t>
            </a:r>
            <a:r>
              <a:rPr lang="en-US" sz="2400" dirty="0" err="1"/>
              <a:t>kaynak</a:t>
            </a:r>
            <a:r>
              <a:rPr lang="en-US" sz="2400" dirty="0"/>
              <a:t> </a:t>
            </a:r>
            <a:r>
              <a:rPr lang="en-US" sz="2400" dirty="0" err="1"/>
              <a:t>sularında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deniz</a:t>
            </a:r>
            <a:r>
              <a:rPr lang="en-US" sz="2400" dirty="0"/>
              <a:t> </a:t>
            </a:r>
            <a:r>
              <a:rPr lang="en-US" sz="2400" dirty="0" err="1"/>
              <a:t>suyunda</a:t>
            </a:r>
            <a:r>
              <a:rPr lang="en-US" sz="2400" dirty="0"/>
              <a:t> </a:t>
            </a:r>
            <a:r>
              <a:rPr lang="en-US" sz="2400" dirty="0" err="1"/>
              <a:t>bulunur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en-US" sz="2400" dirty="0"/>
              <a:t>Bu </a:t>
            </a:r>
            <a:r>
              <a:rPr lang="en-US" sz="2400" dirty="0" err="1"/>
              <a:t>bakteri</a:t>
            </a:r>
            <a:r>
              <a:rPr lang="en-US" sz="2400" dirty="0"/>
              <a:t> </a:t>
            </a:r>
            <a:r>
              <a:rPr lang="en-US" sz="2400" dirty="0" err="1"/>
              <a:t>oksijensiz</a:t>
            </a:r>
            <a:r>
              <a:rPr lang="en-US" sz="2400" dirty="0"/>
              <a:t> </a:t>
            </a:r>
            <a:r>
              <a:rPr lang="en-US" sz="2400" dirty="0" err="1"/>
              <a:t>ortamda</a:t>
            </a:r>
            <a:r>
              <a:rPr lang="en-US" sz="2400" dirty="0"/>
              <a:t> </a:t>
            </a:r>
            <a:r>
              <a:rPr lang="en-US" sz="2400" dirty="0" err="1"/>
              <a:t>çoğalabildiğinden</a:t>
            </a:r>
            <a:r>
              <a:rPr lang="en-US" sz="2400" dirty="0"/>
              <a:t> </a:t>
            </a:r>
            <a:r>
              <a:rPr lang="en-US" sz="2400" dirty="0" err="1"/>
              <a:t>özellikle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konserve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edilmiş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yiyecekler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önemli</a:t>
            </a:r>
            <a:r>
              <a:rPr lang="en-US" sz="2400" dirty="0"/>
              <a:t> </a:t>
            </a:r>
            <a:r>
              <a:rPr lang="en-US" sz="2400" dirty="0" err="1"/>
              <a:t>zehirlenme</a:t>
            </a:r>
            <a:r>
              <a:rPr lang="en-US" sz="2400" dirty="0"/>
              <a:t> </a:t>
            </a:r>
            <a:r>
              <a:rPr lang="en-US" sz="2400" dirty="0" err="1"/>
              <a:t>kaynaklarıdır</a:t>
            </a:r>
            <a:endParaRPr lang="tr-TR" sz="2400" i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i="1" dirty="0" smtClean="0">
                <a:latin typeface="Arial" charset="0"/>
              </a:rPr>
              <a:t>Cl. </a:t>
            </a:r>
            <a:r>
              <a:rPr lang="tr-TR" sz="2400" i="1" dirty="0" err="1" smtClean="0">
                <a:latin typeface="Arial" charset="0"/>
              </a:rPr>
              <a:t>botulinum</a:t>
            </a:r>
            <a:r>
              <a:rPr lang="tr-TR" sz="2400" dirty="0" err="1" smtClean="0">
                <a:latin typeface="Arial" charset="0"/>
              </a:rPr>
              <a:t>'un</a:t>
            </a:r>
            <a:r>
              <a:rPr lang="tr-TR" sz="2400" dirty="0" smtClean="0">
                <a:latin typeface="Arial" charset="0"/>
              </a:rPr>
              <a:t> etken olduğu </a:t>
            </a:r>
            <a:r>
              <a:rPr lang="tr-TR" sz="2400" dirty="0" err="1" smtClean="0">
                <a:latin typeface="Arial" charset="0"/>
              </a:rPr>
              <a:t>botulismusa</a:t>
            </a:r>
            <a:r>
              <a:rPr lang="tr-TR" sz="2400" dirty="0" smtClean="0">
                <a:latin typeface="Arial" charset="0"/>
              </a:rPr>
              <a:t> yol açan besinler genellikle konserve gibi </a:t>
            </a:r>
            <a:r>
              <a:rPr lang="tr-TR" sz="2400" dirty="0" err="1" smtClean="0">
                <a:latin typeface="Arial" charset="0"/>
              </a:rPr>
              <a:t>anaerob</a:t>
            </a:r>
            <a:r>
              <a:rPr lang="tr-TR" sz="2400" dirty="0" smtClean="0">
                <a:latin typeface="Arial" charset="0"/>
              </a:rPr>
              <a:t> koşulların sağlandığı tür besinlerdir</a:t>
            </a:r>
          </a:p>
          <a:p>
            <a:pPr marL="0" indent="0" eaLnBrk="1" hangingPunct="1">
              <a:lnSpc>
                <a:spcPct val="8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Isıya </a:t>
            </a:r>
            <a:r>
              <a:rPr lang="tr-TR" sz="2400" dirty="0" err="1" smtClean="0">
                <a:latin typeface="Arial" charset="0"/>
              </a:rPr>
              <a:t>nisbeten</a:t>
            </a:r>
            <a:r>
              <a:rPr lang="tr-TR" sz="2400" dirty="0" smtClean="0">
                <a:latin typeface="Arial" charset="0"/>
              </a:rPr>
              <a:t> dirençli </a:t>
            </a:r>
            <a:r>
              <a:rPr lang="tr-TR" sz="2400" dirty="0" err="1" smtClean="0">
                <a:latin typeface="Arial" charset="0"/>
              </a:rPr>
              <a:t>ekzotoksin</a:t>
            </a:r>
            <a:endParaRPr lang="tr-TR" sz="24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  <a:latin typeface="Arial" charset="0"/>
              </a:rPr>
              <a:t>Bilinen en öldürücü toksindir. </a:t>
            </a:r>
          </a:p>
          <a:p>
            <a:pPr marL="0" indent="0" eaLnBrk="1" hangingPunct="1">
              <a:lnSpc>
                <a:spcPct val="8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Etkisini motor nöron uçlarında </a:t>
            </a:r>
            <a:r>
              <a:rPr lang="tr-TR" sz="2400" dirty="0" err="1" smtClean="0">
                <a:latin typeface="Arial" charset="0"/>
              </a:rPr>
              <a:t>nöromüsküler</a:t>
            </a:r>
            <a:r>
              <a:rPr lang="tr-TR" sz="2400" dirty="0" smtClean="0">
                <a:latin typeface="Arial" charset="0"/>
              </a:rPr>
              <a:t> kavşakta </a:t>
            </a:r>
            <a:r>
              <a:rPr lang="tr-TR" sz="2400" dirty="0" err="1" smtClean="0">
                <a:latin typeface="Arial" charset="0"/>
              </a:rPr>
              <a:t>asetilkolin</a:t>
            </a:r>
            <a:r>
              <a:rPr lang="tr-TR" sz="2400" dirty="0" smtClean="0">
                <a:latin typeface="Arial" charset="0"/>
              </a:rPr>
              <a:t> salınımını önleyerek yapar. </a:t>
            </a:r>
          </a:p>
          <a:p>
            <a:pPr marL="0" indent="0" eaLnBrk="1" hangingPunct="1">
              <a:lnSpc>
                <a:spcPct val="8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b="1" dirty="0" smtClean="0">
                <a:solidFill>
                  <a:srgbClr val="FF0000"/>
                </a:solidFill>
                <a:latin typeface="Arial" charset="0"/>
              </a:rPr>
              <a:t>A, B ve E </a:t>
            </a:r>
            <a:r>
              <a:rPr lang="tr-TR" sz="2400" dirty="0" smtClean="0">
                <a:latin typeface="Arial" charset="0"/>
              </a:rPr>
              <a:t>en sıklıkla insan </a:t>
            </a:r>
            <a:r>
              <a:rPr lang="tr-TR" sz="2400" dirty="0" err="1" smtClean="0">
                <a:latin typeface="Arial" charset="0"/>
              </a:rPr>
              <a:t>botulismusuna</a:t>
            </a:r>
            <a:r>
              <a:rPr lang="tr-TR" sz="2400" dirty="0" smtClean="0">
                <a:latin typeface="Arial" charset="0"/>
              </a:rPr>
              <a:t> neden olan tiplerdir</a:t>
            </a:r>
          </a:p>
          <a:p>
            <a:pPr marL="0" indent="0" eaLnBrk="1" hangingPunct="1">
              <a:lnSpc>
                <a:spcPct val="8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endParaRPr lang="tr-TR" sz="2400" dirty="0" smtClean="0">
              <a:latin typeface="Arial" charset="0"/>
            </a:endParaRPr>
          </a:p>
        </p:txBody>
      </p:sp>
      <p:pic>
        <p:nvPicPr>
          <p:cNvPr id="45062" name="7 Resim" descr="konserv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591" y="4601846"/>
            <a:ext cx="18669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8 Resim" descr="b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1844824"/>
            <a:ext cx="18478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064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  <a:latin typeface="Arial" charset="0"/>
              </a:rPr>
              <a:t>Klinik 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6800" y="1773238"/>
            <a:ext cx="7543800" cy="4608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400" dirty="0" smtClean="0">
                <a:latin typeface="Arial" charset="0"/>
              </a:rPr>
              <a:t>Desenden tip paralizi oluşturur </a:t>
            </a:r>
          </a:p>
          <a:p>
            <a:pPr>
              <a:defRPr/>
            </a:pPr>
            <a:r>
              <a:rPr lang="tr-TR" sz="2400" dirty="0" smtClean="0">
                <a:latin typeface="Arial" charset="0"/>
              </a:rPr>
              <a:t>Görme bozukluğu ve </a:t>
            </a:r>
            <a:r>
              <a:rPr lang="tr-TR" sz="2400" dirty="0" err="1" smtClean="0">
                <a:latin typeface="Arial" charset="0"/>
              </a:rPr>
              <a:t>fotofobi</a:t>
            </a:r>
            <a:r>
              <a:rPr lang="tr-TR" sz="2400" dirty="0" smtClean="0">
                <a:latin typeface="Arial" charset="0"/>
              </a:rPr>
              <a:t> (%90), </a:t>
            </a:r>
          </a:p>
          <a:p>
            <a:pPr>
              <a:defRPr/>
            </a:pPr>
            <a:r>
              <a:rPr lang="tr-TR" sz="2400" dirty="0" err="1" smtClean="0">
                <a:latin typeface="Arial" charset="0"/>
              </a:rPr>
              <a:t>Pitozis</a:t>
            </a:r>
            <a:r>
              <a:rPr lang="tr-TR" sz="2400" dirty="0">
                <a:latin typeface="Arial" charset="0"/>
              </a:rPr>
              <a:t>, </a:t>
            </a:r>
            <a:r>
              <a:rPr lang="tr-TR" sz="2400" dirty="0" err="1">
                <a:latin typeface="Arial" charset="0"/>
              </a:rPr>
              <a:t>dilate</a:t>
            </a:r>
            <a:r>
              <a:rPr lang="tr-TR" sz="2400" dirty="0">
                <a:latin typeface="Arial" charset="0"/>
              </a:rPr>
              <a:t> </a:t>
            </a:r>
            <a:r>
              <a:rPr lang="tr-TR" sz="2400" dirty="0" err="1">
                <a:latin typeface="Arial" charset="0"/>
              </a:rPr>
              <a:t>reaksiyonsuz</a:t>
            </a:r>
            <a:r>
              <a:rPr lang="tr-TR" sz="2400" dirty="0">
                <a:latin typeface="Arial" charset="0"/>
              </a:rPr>
              <a:t> </a:t>
            </a:r>
            <a:r>
              <a:rPr lang="tr-TR" sz="2400" dirty="0" err="1">
                <a:latin typeface="Arial" charset="0"/>
              </a:rPr>
              <a:t>pupil</a:t>
            </a:r>
            <a:endParaRPr lang="tr-TR" sz="2400" dirty="0" smtClean="0">
              <a:latin typeface="Arial" charset="0"/>
            </a:endParaRPr>
          </a:p>
          <a:p>
            <a:pPr>
              <a:defRPr/>
            </a:pPr>
            <a:r>
              <a:rPr lang="tr-TR" sz="2400" dirty="0" err="1" smtClean="0">
                <a:latin typeface="Arial" charset="0"/>
              </a:rPr>
              <a:t>Disfaji</a:t>
            </a:r>
            <a:r>
              <a:rPr lang="tr-TR" sz="2400" dirty="0" smtClean="0">
                <a:latin typeface="Arial" charset="0"/>
              </a:rPr>
              <a:t> (%76), ağız </a:t>
            </a:r>
            <a:r>
              <a:rPr lang="tr-TR" sz="2400" dirty="0">
                <a:latin typeface="Arial" charset="0"/>
              </a:rPr>
              <a:t>kuruluğu, </a:t>
            </a:r>
            <a:endParaRPr lang="tr-TR" sz="2400" dirty="0" smtClean="0">
              <a:latin typeface="Arial" charset="0"/>
            </a:endParaRPr>
          </a:p>
          <a:p>
            <a:pPr>
              <a:defRPr/>
            </a:pPr>
            <a:r>
              <a:rPr lang="tr-TR" sz="2400" dirty="0">
                <a:latin typeface="Arial" charset="0"/>
              </a:rPr>
              <a:t>G</a:t>
            </a:r>
            <a:r>
              <a:rPr lang="tr-TR" sz="2400" dirty="0" smtClean="0">
                <a:latin typeface="Arial" charset="0"/>
              </a:rPr>
              <a:t>enel halsizlik (%58), </a:t>
            </a:r>
          </a:p>
          <a:p>
            <a:pPr>
              <a:defRPr/>
            </a:pPr>
            <a:r>
              <a:rPr lang="tr-TR" sz="2400" dirty="0">
                <a:latin typeface="Arial" charset="0"/>
              </a:rPr>
              <a:t>B</a:t>
            </a:r>
            <a:r>
              <a:rPr lang="tr-TR" sz="2400" dirty="0" smtClean="0">
                <a:latin typeface="Arial" charset="0"/>
              </a:rPr>
              <a:t>ulantı ve kusma (%56),</a:t>
            </a:r>
          </a:p>
          <a:p>
            <a:pPr>
              <a:defRPr/>
            </a:pPr>
            <a:r>
              <a:rPr lang="tr-TR" sz="2400" dirty="0" err="1">
                <a:latin typeface="Arial" charset="0"/>
              </a:rPr>
              <a:t>D</a:t>
            </a:r>
            <a:r>
              <a:rPr lang="tr-TR" sz="2400" dirty="0" err="1" smtClean="0">
                <a:latin typeface="Arial" charset="0"/>
              </a:rPr>
              <a:t>isfazi</a:t>
            </a:r>
            <a:r>
              <a:rPr lang="tr-TR" sz="2400" dirty="0" smtClean="0">
                <a:latin typeface="Arial" charset="0"/>
              </a:rPr>
              <a:t> (%58) </a:t>
            </a:r>
          </a:p>
          <a:p>
            <a:pPr>
              <a:defRPr/>
            </a:pPr>
            <a:r>
              <a:rPr lang="tr-TR" sz="2400" dirty="0" smtClean="0">
                <a:latin typeface="Arial" charset="0"/>
              </a:rPr>
              <a:t>Solunum güçlüğü, </a:t>
            </a:r>
          </a:p>
          <a:p>
            <a:pPr>
              <a:defRPr/>
            </a:pPr>
            <a:r>
              <a:rPr lang="tr-TR" sz="2400" dirty="0">
                <a:latin typeface="Arial" charset="0"/>
              </a:rPr>
              <a:t>K</a:t>
            </a:r>
            <a:r>
              <a:rPr lang="tr-TR" sz="2400" dirty="0" smtClean="0">
                <a:latin typeface="Arial" charset="0"/>
              </a:rPr>
              <a:t>as zayıflığı</a:t>
            </a:r>
            <a:endParaRPr lang="tr-TR" sz="2400" dirty="0">
              <a:latin typeface="Arial" charset="0"/>
            </a:endParaRPr>
          </a:p>
          <a:p>
            <a:pPr>
              <a:defRPr/>
            </a:pPr>
            <a:r>
              <a:rPr lang="tr-TR" sz="2400" dirty="0" err="1" smtClean="0">
                <a:latin typeface="Arial" charset="0"/>
              </a:rPr>
              <a:t>Postüral</a:t>
            </a:r>
            <a:r>
              <a:rPr lang="tr-TR" sz="2400" dirty="0" smtClean="0">
                <a:latin typeface="Arial" charset="0"/>
              </a:rPr>
              <a:t> hipotansiyon görülebilir.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B116D-FCC9-4CBD-B721-679AE7CEEE02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  <p:pic>
        <p:nvPicPr>
          <p:cNvPr id="46085" name="4 Resim" descr="boto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26222"/>
            <a:ext cx="2846929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433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charset="0"/>
              </a:rPr>
              <a:t>Semptomlar genellikle 18-24 saat sonra başlar ancak </a:t>
            </a:r>
            <a:endParaRPr lang="tr-TR" dirty="0" smtClean="0">
              <a:latin typeface="Arial" charset="0"/>
            </a:endParaRPr>
          </a:p>
          <a:p>
            <a:r>
              <a:rPr lang="tr-TR" dirty="0">
                <a:latin typeface="Arial" charset="0"/>
              </a:rPr>
              <a:t>G</a:t>
            </a:r>
            <a:r>
              <a:rPr lang="tr-TR" dirty="0" smtClean="0">
                <a:latin typeface="Arial" charset="0"/>
              </a:rPr>
              <a:t>ünler </a:t>
            </a:r>
            <a:r>
              <a:rPr lang="tr-TR" dirty="0">
                <a:latin typeface="Arial" charset="0"/>
              </a:rPr>
              <a:t>hatta haftalar sonra gelişen olgular da vardır. </a:t>
            </a:r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7771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A702D-1331-46FA-9AD7-963189E2F8E5}" type="slidenum">
              <a:rPr lang="tr-TR"/>
              <a:pPr>
                <a:defRPr/>
              </a:pPr>
              <a:t>34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00113" y="692149"/>
            <a:ext cx="7543800" cy="60293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tr-TR" sz="3100" dirty="0" err="1" smtClean="0"/>
              <a:t>Mortalite</a:t>
            </a:r>
            <a:r>
              <a:rPr lang="tr-TR" sz="3100" dirty="0" smtClean="0"/>
              <a:t> %25-60 arasında değişir. </a:t>
            </a:r>
          </a:p>
          <a:p>
            <a:pPr>
              <a:defRPr/>
            </a:pPr>
            <a:endParaRPr lang="tr-TR" sz="3100" dirty="0"/>
          </a:p>
          <a:p>
            <a:pPr>
              <a:defRPr/>
            </a:pPr>
            <a:r>
              <a:rPr lang="tr-TR" sz="3100" dirty="0" smtClean="0"/>
              <a:t>Ölüm solunum kaslarının felci sonucu ve </a:t>
            </a:r>
            <a:r>
              <a:rPr lang="tr-TR" sz="3100" dirty="0" err="1" smtClean="0"/>
              <a:t>aspirasyon</a:t>
            </a:r>
            <a:r>
              <a:rPr lang="tr-TR" sz="3100" dirty="0" smtClean="0"/>
              <a:t> </a:t>
            </a:r>
            <a:r>
              <a:rPr lang="tr-TR" sz="3100" dirty="0" err="1" smtClean="0"/>
              <a:t>pnömonisi</a:t>
            </a:r>
            <a:r>
              <a:rPr lang="tr-TR" sz="3100" dirty="0" smtClean="0"/>
              <a:t> iledir. </a:t>
            </a:r>
          </a:p>
          <a:p>
            <a:pPr>
              <a:defRPr/>
            </a:pPr>
            <a:endParaRPr lang="tr-TR" sz="3100" dirty="0" smtClean="0"/>
          </a:p>
          <a:p>
            <a:pPr>
              <a:defRPr/>
            </a:pPr>
            <a:r>
              <a:rPr lang="tr-TR" sz="3100" dirty="0" smtClean="0"/>
              <a:t>Tam iyileşme 2-6 ayı bulur.</a:t>
            </a:r>
          </a:p>
          <a:p>
            <a:pPr>
              <a:defRPr/>
            </a:pPr>
            <a:endParaRPr lang="tr-TR" sz="3100" dirty="0" smtClean="0"/>
          </a:p>
          <a:p>
            <a:pPr>
              <a:defRPr/>
            </a:pPr>
            <a:r>
              <a:rPr lang="tr-TR" sz="3100" dirty="0" smtClean="0"/>
              <a:t>Tanı: Klinik ve laboratuvar</a:t>
            </a:r>
          </a:p>
          <a:p>
            <a:pPr marL="0" indent="0">
              <a:buNone/>
              <a:defRPr/>
            </a:pPr>
            <a:r>
              <a:rPr lang="tr-TR" sz="3100" dirty="0"/>
              <a:t> </a:t>
            </a:r>
            <a:r>
              <a:rPr lang="tr-TR" sz="3100" dirty="0" smtClean="0"/>
              <a:t>(etkenin izolasyonu,toksinin </a:t>
            </a:r>
            <a:r>
              <a:rPr lang="tr-TR" sz="3100" dirty="0" err="1" smtClean="0"/>
              <a:t>serolojik</a:t>
            </a:r>
            <a:r>
              <a:rPr lang="tr-TR" sz="3100" dirty="0" smtClean="0"/>
              <a:t> yöntemlerle gösterilmesi,hayvan deneyi)</a:t>
            </a:r>
          </a:p>
          <a:p>
            <a:pPr>
              <a:defRPr/>
            </a:pPr>
            <a:endParaRPr lang="tr-TR" sz="3100" dirty="0" smtClean="0"/>
          </a:p>
          <a:p>
            <a:pPr>
              <a:defRPr/>
            </a:pPr>
            <a:r>
              <a:rPr lang="tr-TR" sz="3100" dirty="0" smtClean="0"/>
              <a:t>Tedavi: </a:t>
            </a:r>
            <a:r>
              <a:rPr lang="tr-TR" sz="3100" dirty="0" err="1" smtClean="0"/>
              <a:t>Polivalan</a:t>
            </a:r>
            <a:r>
              <a:rPr lang="tr-TR" sz="3100" dirty="0" smtClean="0"/>
              <a:t> antitoksin (A,B ve E tok.)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3100" dirty="0" smtClean="0"/>
              <a:t>              Bikarbonatlı mide lavajı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3100" dirty="0" smtClean="0"/>
              <a:t>              Lavman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3100" dirty="0" smtClean="0"/>
              <a:t>              Mekanik solunum desteği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3100" dirty="0" smtClean="0"/>
              <a:t>              </a:t>
            </a:r>
            <a:r>
              <a:rPr lang="tr-TR" sz="3100" dirty="0" err="1" smtClean="0"/>
              <a:t>Parenteral</a:t>
            </a:r>
            <a:r>
              <a:rPr lang="tr-TR" sz="3100" dirty="0" smtClean="0"/>
              <a:t> beslenme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8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800" dirty="0" smtClean="0"/>
              <a:t>               </a:t>
            </a:r>
            <a:endParaRPr lang="tr-TR" sz="2800" dirty="0"/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A5176F8-2DDA-42AD-9607-BBAFFF3D68A7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34</a:t>
            </a:fld>
            <a:endParaRPr lang="tr-TR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0901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D9899-055E-4366-A804-9E43EF057BB2}" type="slidenum">
              <a:rPr lang="tr-TR"/>
              <a:pPr>
                <a:defRPr/>
              </a:pPr>
              <a:t>35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956EE7C-BE9D-4683-8E2B-082A678424AE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35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4800"/>
            <a:ext cx="7783512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tr-TR" sz="4000" dirty="0" smtClean="0">
                <a:solidFill>
                  <a:srgbClr val="FFFF00"/>
                </a:solidFill>
              </a:rPr>
              <a:t>NÖROLOJİK SEMPTOMLARLA SEYREDEN </a:t>
            </a:r>
            <a:r>
              <a:rPr lang="tr-TR" sz="4000" dirty="0" err="1" smtClean="0">
                <a:solidFill>
                  <a:srgbClr val="FFFF00"/>
                </a:solidFill>
              </a:rPr>
              <a:t>BZ’leri</a:t>
            </a:r>
            <a:r>
              <a:rPr lang="tr-TR" sz="4000" dirty="0" smtClean="0">
                <a:solidFill>
                  <a:srgbClr val="FFFF00"/>
                </a:solidFill>
              </a:rPr>
              <a:t> </a:t>
            </a:r>
            <a:r>
              <a:rPr lang="tr-TR" sz="2900" dirty="0" smtClean="0">
                <a:solidFill>
                  <a:srgbClr val="FFFF00"/>
                </a:solidFill>
              </a:rPr>
              <a:t>(2)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eaLnBrk="1" hangingPunct="1"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Toplu zehirlenmelerde tanı daha kolay olmakta, </a:t>
            </a:r>
            <a:r>
              <a:rPr lang="tr-TR" sz="2800" dirty="0" err="1" smtClean="0">
                <a:latin typeface="Arial" charset="0"/>
              </a:rPr>
              <a:t>sporadik</a:t>
            </a:r>
            <a:r>
              <a:rPr lang="tr-TR" sz="2800" dirty="0" smtClean="0">
                <a:latin typeface="Arial" charset="0"/>
              </a:rPr>
              <a:t> olgularda akla gelmemesi nedeniyle gecikilebilmektedir</a:t>
            </a:r>
          </a:p>
          <a:p>
            <a:pPr marL="0" indent="0" eaLnBrk="1" hangingPunct="1"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 Tanıda </a:t>
            </a:r>
            <a:r>
              <a:rPr lang="tr-TR" sz="2800" dirty="0" err="1" smtClean="0">
                <a:latin typeface="Arial" charset="0"/>
              </a:rPr>
              <a:t>Guillain</a:t>
            </a:r>
            <a:r>
              <a:rPr lang="tr-TR" sz="2800" dirty="0" smtClean="0">
                <a:latin typeface="Arial" charset="0"/>
              </a:rPr>
              <a:t>-</a:t>
            </a:r>
            <a:r>
              <a:rPr lang="tr-TR" sz="2800" dirty="0" err="1" smtClean="0">
                <a:latin typeface="Arial" charset="0"/>
              </a:rPr>
              <a:t>Barre</a:t>
            </a:r>
            <a:r>
              <a:rPr lang="tr-TR" sz="2800" dirty="0" smtClean="0">
                <a:latin typeface="Arial" charset="0"/>
              </a:rPr>
              <a:t> sendromu, </a:t>
            </a:r>
          </a:p>
          <a:p>
            <a:pPr marL="0" indent="0" eaLnBrk="1" hangingPunct="1"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800" dirty="0" err="1" smtClean="0">
                <a:latin typeface="Arial" charset="0"/>
              </a:rPr>
              <a:t>myastenia</a:t>
            </a:r>
            <a:r>
              <a:rPr lang="tr-TR" sz="2800" dirty="0" smtClean="0">
                <a:latin typeface="Arial" charset="0"/>
              </a:rPr>
              <a:t> </a:t>
            </a:r>
            <a:r>
              <a:rPr lang="tr-TR" sz="2800" dirty="0" err="1" smtClean="0">
                <a:latin typeface="Arial" charset="0"/>
              </a:rPr>
              <a:t>gravis</a:t>
            </a:r>
            <a:r>
              <a:rPr lang="tr-TR" sz="2800" dirty="0" smtClean="0">
                <a:latin typeface="Arial" charset="0"/>
              </a:rPr>
              <a:t>, </a:t>
            </a:r>
          </a:p>
          <a:p>
            <a:pPr marL="0" indent="0" eaLnBrk="1" hangingPunct="1"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800" dirty="0" err="1" smtClean="0">
                <a:latin typeface="Arial" charset="0"/>
              </a:rPr>
              <a:t>poliomyelit</a:t>
            </a:r>
            <a:r>
              <a:rPr lang="tr-TR" sz="2800" dirty="0" smtClean="0">
                <a:latin typeface="Arial" charset="0"/>
              </a:rPr>
              <a:t>, </a:t>
            </a:r>
          </a:p>
          <a:p>
            <a:pPr marL="0" indent="0" eaLnBrk="1" hangingPunct="1"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Arial" charset="0"/>
              </a:rPr>
              <a:t>ilaç reaksiyonları, diğer kimyasal zehirler ve felç yapan diğer durumlar akla gelmelidir </a:t>
            </a:r>
          </a:p>
        </p:txBody>
      </p:sp>
    </p:spTree>
    <p:extLst>
      <p:ext uri="{BB962C8B-B14F-4D97-AF65-F5344CB8AC3E}">
        <p14:creationId xmlns:p14="http://schemas.microsoft.com/office/powerpoint/2010/main" val="2242603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5DDC0-8809-42CE-9586-01B8F093C4E9}" type="slidenum">
              <a:rPr lang="tr-TR"/>
              <a:pPr>
                <a:defRPr/>
              </a:pPr>
              <a:t>36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662EAD6-F2D4-4FA0-A754-F91EE19AA158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36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04800"/>
            <a:ext cx="6526088" cy="14319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solidFill>
                  <a:srgbClr val="FFFF00"/>
                </a:solidFill>
              </a:rPr>
              <a:t>NÖROLOJİK SEMPTOMLARLA SEYREDEN </a:t>
            </a:r>
            <a:r>
              <a:rPr lang="tr-TR" sz="4000" dirty="0" err="1" smtClean="0">
                <a:solidFill>
                  <a:srgbClr val="FFFF00"/>
                </a:solidFill>
              </a:rPr>
              <a:t>BZ’leri</a:t>
            </a:r>
            <a:r>
              <a:rPr lang="tr-TR" sz="4000" dirty="0" smtClean="0">
                <a:solidFill>
                  <a:srgbClr val="FFFF00"/>
                </a:solidFill>
              </a:rPr>
              <a:t> </a:t>
            </a:r>
            <a:r>
              <a:rPr lang="tr-TR" sz="2900" dirty="0" smtClean="0">
                <a:solidFill>
                  <a:srgbClr val="FFFF00"/>
                </a:solidFill>
              </a:rPr>
              <a:t>(4)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10513" cy="46196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 b="1" i="1" dirty="0" err="1" smtClean="0">
                <a:solidFill>
                  <a:srgbClr val="FF5050"/>
                </a:solidFill>
                <a:latin typeface="Arial" charset="0"/>
              </a:rPr>
              <a:t>İnfant</a:t>
            </a:r>
            <a:r>
              <a:rPr lang="tr-TR" sz="2400" b="1" i="1" dirty="0" smtClean="0">
                <a:solidFill>
                  <a:srgbClr val="FF5050"/>
                </a:solidFill>
                <a:latin typeface="Arial" charset="0"/>
              </a:rPr>
              <a:t> </a:t>
            </a:r>
            <a:r>
              <a:rPr lang="tr-TR" sz="2400" b="1" i="1" dirty="0" err="1" smtClean="0">
                <a:solidFill>
                  <a:srgbClr val="FF5050"/>
                </a:solidFill>
                <a:latin typeface="Arial" charset="0"/>
              </a:rPr>
              <a:t>botulismusu</a:t>
            </a:r>
            <a:r>
              <a:rPr lang="tr-TR" sz="2400" b="1" dirty="0" smtClean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Yenilen besindeki spor veya </a:t>
            </a:r>
            <a:r>
              <a:rPr lang="tr-TR" sz="2400" dirty="0" err="1" smtClean="0">
                <a:latin typeface="Arial" charset="0"/>
              </a:rPr>
              <a:t>vejetatif</a:t>
            </a:r>
            <a:r>
              <a:rPr lang="tr-TR" sz="2400" dirty="0" smtClean="0">
                <a:latin typeface="Arial" charset="0"/>
              </a:rPr>
              <a:t> formdaki </a:t>
            </a:r>
            <a:r>
              <a:rPr lang="tr-TR" sz="2400" i="1" dirty="0" err="1" smtClean="0">
                <a:latin typeface="Arial" charset="0"/>
              </a:rPr>
              <a:t>C.botulinum</a:t>
            </a:r>
            <a:r>
              <a:rPr lang="tr-TR" sz="2400" i="1" dirty="0" smtClean="0">
                <a:latin typeface="Arial" charset="0"/>
              </a:rPr>
              <a:t> </a:t>
            </a:r>
            <a:r>
              <a:rPr lang="tr-TR" sz="2400" dirty="0" smtClean="0">
                <a:latin typeface="Arial" charset="0"/>
              </a:rPr>
              <a:t>bakterilerince </a:t>
            </a:r>
            <a:r>
              <a:rPr lang="tr-TR" sz="2400" dirty="0" err="1" smtClean="0">
                <a:latin typeface="Arial" charset="0"/>
              </a:rPr>
              <a:t>nörotoksinin</a:t>
            </a:r>
            <a:r>
              <a:rPr lang="tr-TR" sz="2400" dirty="0" smtClean="0">
                <a:latin typeface="Arial" charset="0"/>
              </a:rPr>
              <a:t> salınımı barsak içinde olur</a:t>
            </a:r>
          </a:p>
          <a:p>
            <a:pPr marL="0" indent="0" eaLnBrk="1" hangingPunct="1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Hastalık 1 hafta - 11 ay yaş grubunda daha sıktır</a:t>
            </a:r>
          </a:p>
          <a:p>
            <a:pPr marL="0" indent="0" eaLnBrk="1" hangingPunct="1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Tip A ve B en sık görülenler olup özellikle tip B ile bal yenmesi arasında bir ilişki saptanmıştır. </a:t>
            </a:r>
          </a:p>
          <a:p>
            <a:pPr marL="0" indent="0" eaLnBrk="1" hangingPunct="1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dirty="0" err="1" smtClean="0">
                <a:latin typeface="Arial" charset="0"/>
              </a:rPr>
              <a:t>Konstipasyon</a:t>
            </a:r>
            <a:r>
              <a:rPr lang="tr-TR" sz="2400" dirty="0" smtClean="0">
                <a:latin typeface="Arial" charset="0"/>
              </a:rPr>
              <a:t>, letarji, emme yutma güçlüğü, güçsüzlük, baş boyun kontrolü bozukluğu, solunum sıkıntısı belli başlı bulgulardır</a:t>
            </a:r>
          </a:p>
          <a:p>
            <a:pPr marL="0" indent="0" eaLnBrk="1" hangingPunct="1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Tanı: Dışkıda </a:t>
            </a:r>
            <a:r>
              <a:rPr lang="tr-TR" sz="2400" i="1" dirty="0" smtClean="0">
                <a:latin typeface="Arial" charset="0"/>
              </a:rPr>
              <a:t>C. </a:t>
            </a:r>
            <a:r>
              <a:rPr lang="tr-TR" sz="2400" i="1" dirty="0" err="1" smtClean="0">
                <a:latin typeface="Arial" charset="0"/>
              </a:rPr>
              <a:t>botulinum</a:t>
            </a:r>
            <a:r>
              <a:rPr lang="tr-TR" sz="2400" i="1" dirty="0" smtClean="0">
                <a:latin typeface="Arial" charset="0"/>
              </a:rPr>
              <a:t> </a:t>
            </a:r>
            <a:r>
              <a:rPr lang="tr-TR" sz="2400" dirty="0" smtClean="0">
                <a:latin typeface="Arial" charset="0"/>
              </a:rPr>
              <a:t>ve / veya toksini araştırılır. EMG yapılır</a:t>
            </a:r>
          </a:p>
          <a:p>
            <a:pPr marL="0" indent="0" eaLnBrk="1" hangingPunct="1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Arial" charset="0"/>
              </a:rPr>
              <a:t> Tedavi: Yoğun bakım desteği</a:t>
            </a:r>
          </a:p>
        </p:txBody>
      </p:sp>
      <p:pic>
        <p:nvPicPr>
          <p:cNvPr id="49158" name="6 Resim" descr="kavano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9"/>
            <a:ext cx="2265264" cy="187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1210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13EAE-D907-49DB-AD68-F241000F2254}" type="slidenum">
              <a:rPr lang="tr-TR"/>
              <a:pPr>
                <a:defRPr/>
              </a:pPr>
              <a:t>37</a:t>
            </a:fld>
            <a:endParaRPr lang="tr-TR"/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23EC9DB-44EB-4AC0-B641-8A2E0330D901}" type="slidenum">
              <a:rPr lang="tr-TR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37</a:t>
            </a:fld>
            <a:endParaRPr lang="tr-TR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dirty="0" smtClean="0">
                <a:solidFill>
                  <a:srgbClr val="FFFF00"/>
                </a:solidFill>
              </a:rPr>
              <a:t>İNFEKSİYÖZ OLMAYAN BESİN ZEHİRLENMELERİ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5438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Ağır Metaller</a:t>
            </a:r>
            <a:r>
              <a:rPr lang="tr-TR" sz="2800" dirty="0" smtClean="0">
                <a:latin typeface="Arial" charset="0"/>
              </a:rPr>
              <a:t>: Bakır, çinko, demir, kadmiyum, teneke gibi kapların içinde bekletilmiş asidik yiyeceklerle de 5-60 dakika içinde ortaya çıkan: </a:t>
            </a:r>
          </a:p>
          <a:p>
            <a:pPr marL="400050" lvl="1" indent="0">
              <a:lnSpc>
                <a:spcPct val="90000"/>
              </a:lnSpc>
              <a:defRPr/>
            </a:pPr>
            <a:r>
              <a:rPr lang="tr-TR" sz="2400" dirty="0">
                <a:latin typeface="Arial" charset="0"/>
              </a:rPr>
              <a:t>B</a:t>
            </a:r>
            <a:r>
              <a:rPr lang="tr-TR" sz="2400" dirty="0" smtClean="0">
                <a:latin typeface="Arial" charset="0"/>
              </a:rPr>
              <a:t>ulantı, kusma, karın ağrısı ve ek olarak metalik tat ile kendini gösteren bir tablo gelişir. </a:t>
            </a:r>
          </a:p>
          <a:p>
            <a:pPr marL="400050" lvl="1" indent="0">
              <a:lnSpc>
                <a:spcPct val="90000"/>
              </a:lnSpc>
              <a:defRPr/>
            </a:pPr>
            <a:r>
              <a:rPr lang="tr-TR" sz="2400" dirty="0" smtClean="0">
                <a:latin typeface="Arial" charset="0"/>
              </a:rPr>
              <a:t>Kadmiyum ve çinko </a:t>
            </a:r>
            <a:r>
              <a:rPr lang="tr-TR" sz="2400" dirty="0" err="1" smtClean="0">
                <a:latin typeface="Arial" charset="0"/>
              </a:rPr>
              <a:t>miyaljiye</a:t>
            </a:r>
            <a:r>
              <a:rPr lang="tr-TR" sz="2400" dirty="0" smtClean="0">
                <a:latin typeface="Arial" charset="0"/>
              </a:rPr>
              <a:t>, kadmiyum </a:t>
            </a:r>
            <a:r>
              <a:rPr lang="tr-TR" sz="2400" dirty="0" err="1" smtClean="0">
                <a:latin typeface="Arial" charset="0"/>
              </a:rPr>
              <a:t>hipersalivasyona</a:t>
            </a:r>
            <a:r>
              <a:rPr lang="tr-TR" sz="2400" dirty="0" smtClean="0">
                <a:latin typeface="Arial" charset="0"/>
              </a:rPr>
              <a:t> neden olur. </a:t>
            </a:r>
          </a:p>
          <a:p>
            <a:pPr marL="400050" lvl="1" indent="0">
              <a:lnSpc>
                <a:spcPct val="90000"/>
              </a:lnSpc>
              <a:defRPr/>
            </a:pPr>
            <a:r>
              <a:rPr lang="tr-TR" sz="2400" dirty="0" smtClean="0">
                <a:latin typeface="Arial" charset="0"/>
              </a:rPr>
              <a:t>Semptomlar </a:t>
            </a:r>
            <a:r>
              <a:rPr lang="tr-TR" sz="2400" dirty="0" err="1" smtClean="0">
                <a:latin typeface="Arial" charset="0"/>
              </a:rPr>
              <a:t>spontan</a:t>
            </a:r>
            <a:r>
              <a:rPr lang="tr-TR" sz="2400" dirty="0" smtClean="0">
                <a:latin typeface="Arial" charset="0"/>
              </a:rPr>
              <a:t> düzelir</a:t>
            </a:r>
          </a:p>
        </p:txBody>
      </p:sp>
      <p:pic>
        <p:nvPicPr>
          <p:cNvPr id="50182" name="6 Resim" descr="tence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647060"/>
            <a:ext cx="1512168" cy="1210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8 Resim" descr="bakı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766" y="5028406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8045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Korunma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Temel olarak</a:t>
            </a:r>
          </a:p>
          <a:p>
            <a:pPr lvl="1"/>
            <a:r>
              <a:rPr lang="tr-TR" b="1" dirty="0" err="1" smtClean="0">
                <a:solidFill>
                  <a:srgbClr val="C00000"/>
                </a:solidFill>
              </a:rPr>
              <a:t>Fekal</a:t>
            </a:r>
            <a:r>
              <a:rPr lang="tr-TR" b="1" dirty="0" smtClean="0">
                <a:solidFill>
                  <a:srgbClr val="C00000"/>
                </a:solidFill>
              </a:rPr>
              <a:t> oral hastalıklara karşı korunma önlemleri </a:t>
            </a:r>
          </a:p>
          <a:p>
            <a:pPr lvl="2"/>
            <a:r>
              <a:rPr lang="tr-TR" dirty="0" smtClean="0"/>
              <a:t>El hijyeni</a:t>
            </a:r>
          </a:p>
          <a:p>
            <a:pPr lvl="2"/>
            <a:r>
              <a:rPr lang="tr-TR" dirty="0" smtClean="0"/>
              <a:t>Çiğ sebze meyveyi doğru yıkama</a:t>
            </a:r>
          </a:p>
          <a:p>
            <a:pPr lvl="2"/>
            <a:r>
              <a:rPr lang="tr-TR" dirty="0" smtClean="0"/>
              <a:t>Su sanitasyonu</a:t>
            </a:r>
          </a:p>
          <a:p>
            <a:pPr lvl="1"/>
            <a:r>
              <a:rPr lang="tr-TR" b="1" dirty="0" err="1" smtClean="0">
                <a:solidFill>
                  <a:srgbClr val="C00000"/>
                </a:solidFill>
              </a:rPr>
              <a:t>Non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fekal</a:t>
            </a:r>
            <a:r>
              <a:rPr lang="tr-TR" b="1" dirty="0" smtClean="0">
                <a:solidFill>
                  <a:srgbClr val="C00000"/>
                </a:solidFill>
              </a:rPr>
              <a:t> oral sindirim yolu bulaşa karşı korunma</a:t>
            </a:r>
          </a:p>
          <a:p>
            <a:pPr lvl="2"/>
            <a:r>
              <a:rPr lang="tr-TR" dirty="0" smtClean="0"/>
              <a:t>Sağlıklı ve güvenli gıda temini </a:t>
            </a:r>
          </a:p>
          <a:p>
            <a:pPr lvl="3"/>
            <a:r>
              <a:rPr lang="tr-TR" dirty="0" smtClean="0"/>
              <a:t>Son kullanma tarihi, markette ve evde uygun ısıda saklama koşulları ve süresi </a:t>
            </a:r>
            <a:r>
              <a:rPr lang="tr-TR" dirty="0" err="1" smtClean="0"/>
              <a:t>vb</a:t>
            </a:r>
            <a:endParaRPr lang="tr-TR" dirty="0" smtClean="0"/>
          </a:p>
          <a:p>
            <a:pPr lvl="2"/>
            <a:r>
              <a:rPr lang="tr-TR" dirty="0" smtClean="0"/>
              <a:t>Yeterli pişirme ve pişirdikten sonra soğukta saklama</a:t>
            </a:r>
          </a:p>
          <a:p>
            <a:pPr lvl="2"/>
            <a:r>
              <a:rPr lang="tr-TR" dirty="0" smtClean="0"/>
              <a:t>Çapraz </a:t>
            </a:r>
            <a:r>
              <a:rPr lang="tr-TR" dirty="0" err="1" smtClean="0"/>
              <a:t>kontaminasyonun</a:t>
            </a:r>
            <a:r>
              <a:rPr lang="tr-TR" dirty="0" smtClean="0"/>
              <a:t> önlenmesi </a:t>
            </a:r>
          </a:p>
          <a:p>
            <a:pPr lvl="3"/>
            <a:r>
              <a:rPr lang="tr-TR" dirty="0" smtClean="0"/>
              <a:t>Et ve et ürünleri için ayrı doğrama tahtası ve dezenfeksiyonu</a:t>
            </a:r>
          </a:p>
          <a:p>
            <a:pPr lvl="3"/>
            <a:r>
              <a:rPr lang="tr-TR" dirty="0" smtClean="0"/>
              <a:t>Temas eden diğer yüzeylerin </a:t>
            </a:r>
            <a:r>
              <a:rPr lang="tr-TR" dirty="0" err="1" smtClean="0"/>
              <a:t>dekonrtaminasyonu</a:t>
            </a:r>
            <a:endParaRPr lang="tr-TR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226490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Sebze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meyveleri</a:t>
            </a:r>
            <a:r>
              <a:rPr lang="en-US" dirty="0" smtClean="0"/>
              <a:t> </a:t>
            </a:r>
            <a:r>
              <a:rPr lang="en-US" dirty="0" err="1" smtClean="0"/>
              <a:t>bol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iyice</a:t>
            </a:r>
            <a:r>
              <a:rPr lang="en-US" dirty="0" smtClean="0"/>
              <a:t> </a:t>
            </a:r>
            <a:r>
              <a:rPr lang="en-US" dirty="0" err="1" smtClean="0"/>
              <a:t>yıkayın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>
                <a:solidFill>
                  <a:srgbClr val="C00000"/>
                </a:solidFill>
              </a:rPr>
              <a:t>Çiğ sebze meyvenin yıkanmasında ve ortam dezenfeksiyonunda</a:t>
            </a:r>
            <a:r>
              <a:rPr lang="tr-TR" dirty="0" smtClean="0">
                <a:solidFill>
                  <a:srgbClr val="C00000"/>
                </a:solidFill>
              </a:rPr>
              <a:t>: </a:t>
            </a:r>
            <a:r>
              <a:rPr lang="en-US" dirty="0" err="1" smtClean="0"/>
              <a:t>Çama</a:t>
            </a:r>
            <a:r>
              <a:rPr lang="tr-TR" dirty="0" err="1" smtClean="0"/>
              <a:t>şır</a:t>
            </a:r>
            <a:r>
              <a:rPr lang="en-US" dirty="0" smtClean="0"/>
              <a:t> </a:t>
            </a:r>
            <a:r>
              <a:rPr lang="en-US" dirty="0" err="1"/>
              <a:t>suyu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yap</a:t>
            </a:r>
            <a:r>
              <a:rPr lang="tr-TR" dirty="0"/>
              <a:t>ı</a:t>
            </a:r>
            <a:r>
              <a:rPr lang="en-US" dirty="0" err="1"/>
              <a:t>labilir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4 </a:t>
            </a:r>
            <a:r>
              <a:rPr lang="en-US" dirty="0" err="1"/>
              <a:t>litre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içerisine</a:t>
            </a:r>
            <a:r>
              <a:rPr lang="en-US" dirty="0"/>
              <a:t> 1 </a:t>
            </a:r>
            <a:r>
              <a:rPr lang="en-US" dirty="0" err="1"/>
              <a:t>yemek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tr-TR" dirty="0" err="1"/>
              <a:t>şığı</a:t>
            </a:r>
            <a:r>
              <a:rPr lang="en-US" dirty="0"/>
              <a:t> </a:t>
            </a:r>
            <a:r>
              <a:rPr lang="en-US" dirty="0" err="1"/>
              <a:t>çama</a:t>
            </a:r>
            <a:r>
              <a:rPr lang="tr-TR" dirty="0" err="1" smtClean="0"/>
              <a:t>şır</a:t>
            </a:r>
            <a:r>
              <a:rPr lang="en-US" dirty="0" smtClean="0"/>
              <a:t> </a:t>
            </a:r>
            <a:r>
              <a:rPr lang="en-US" dirty="0" err="1"/>
              <a:t>suyu</a:t>
            </a:r>
            <a:r>
              <a:rPr lang="en-US" dirty="0"/>
              <a:t> </a:t>
            </a:r>
            <a:r>
              <a:rPr lang="en-US" dirty="0" err="1"/>
              <a:t>koyarak</a:t>
            </a:r>
            <a:r>
              <a:rPr lang="en-US" dirty="0"/>
              <a:t> </a:t>
            </a:r>
            <a:r>
              <a:rPr lang="en-US" dirty="0" err="1"/>
              <a:t>haz</a:t>
            </a:r>
            <a:r>
              <a:rPr lang="tr-TR" dirty="0"/>
              <a:t>ırlayacağınız karışım</a:t>
            </a:r>
            <a:r>
              <a:rPr lang="en-US" dirty="0"/>
              <a:t> </a:t>
            </a:r>
            <a:r>
              <a:rPr lang="en-US" dirty="0" err="1"/>
              <a:t>dezenfeksiyon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yeterlidir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/>
              <a:t>ka</a:t>
            </a:r>
            <a:r>
              <a:rPr lang="tr-TR" dirty="0" err="1"/>
              <a:t>rışım</a:t>
            </a:r>
            <a:r>
              <a:rPr lang="en-US" dirty="0"/>
              <a:t>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haz</a:t>
            </a:r>
            <a:r>
              <a:rPr lang="tr-TR" dirty="0"/>
              <a:t>ı</a:t>
            </a:r>
            <a:r>
              <a:rPr lang="en-US" dirty="0" err="1"/>
              <a:t>rlamak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r>
              <a:rPr lang="tr-TR" dirty="0"/>
              <a:t>Bu işlem yıkama suyuna sirke katılarak da yapılabilir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err="1" smtClean="0"/>
              <a:t>İçme</a:t>
            </a:r>
            <a:r>
              <a:rPr lang="en-US" dirty="0" smtClean="0"/>
              <a:t> </a:t>
            </a:r>
            <a:r>
              <a:rPr lang="en-US" dirty="0" err="1" smtClean="0"/>
              <a:t>suyunuzu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 smtClean="0"/>
              <a:t>kaynaklardan</a:t>
            </a:r>
            <a:r>
              <a:rPr lang="en-US" dirty="0" smtClean="0"/>
              <a:t> satın </a:t>
            </a:r>
            <a:r>
              <a:rPr lang="en-US" dirty="0" err="1" smtClean="0"/>
              <a:t>alın</a:t>
            </a:r>
            <a:r>
              <a:rPr lang="en-US" dirty="0" smtClean="0"/>
              <a:t>, </a:t>
            </a:r>
            <a:r>
              <a:rPr lang="en-US" dirty="0" err="1" smtClean="0"/>
              <a:t>güvenilirliğinden</a:t>
            </a:r>
            <a:r>
              <a:rPr lang="en-US" dirty="0" smtClean="0"/>
              <a:t> </a:t>
            </a:r>
            <a:r>
              <a:rPr lang="en-US" dirty="0" err="1" smtClean="0"/>
              <a:t>emin</a:t>
            </a:r>
            <a:r>
              <a:rPr lang="en-US" dirty="0" smtClean="0"/>
              <a:t> </a:t>
            </a:r>
            <a:r>
              <a:rPr lang="en-US" dirty="0" err="1" smtClean="0"/>
              <a:t>değilseniz</a:t>
            </a:r>
            <a:r>
              <a:rPr lang="en-US" dirty="0" smtClean="0"/>
              <a:t> </a:t>
            </a:r>
            <a:r>
              <a:rPr lang="en-US" dirty="0" err="1" smtClean="0"/>
              <a:t>kaynatın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tuvalet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el </a:t>
            </a:r>
            <a:r>
              <a:rPr lang="en-US" dirty="0" err="1" smtClean="0"/>
              <a:t>temizliğine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Korunma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8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Mikrobiyolojik Etkenler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Bakteri</a:t>
            </a:r>
          </a:p>
          <a:p>
            <a:r>
              <a:rPr lang="tr-TR" dirty="0" err="1" smtClean="0"/>
              <a:t>Virus</a:t>
            </a:r>
            <a:r>
              <a:rPr lang="tr-TR" dirty="0" smtClean="0"/>
              <a:t> </a:t>
            </a:r>
          </a:p>
          <a:p>
            <a:r>
              <a:rPr lang="tr-TR" dirty="0" smtClean="0"/>
              <a:t>Parazit </a:t>
            </a:r>
          </a:p>
          <a:p>
            <a:r>
              <a:rPr lang="tr-TR" dirty="0" smtClean="0"/>
              <a:t>Mantar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877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Et </a:t>
            </a:r>
            <a:r>
              <a:rPr lang="en-US" dirty="0" err="1" smtClean="0"/>
              <a:t>ve</a:t>
            </a:r>
            <a:r>
              <a:rPr lang="en-US" dirty="0" smtClean="0"/>
              <a:t> et </a:t>
            </a:r>
            <a:r>
              <a:rPr lang="en-US" dirty="0" err="1" smtClean="0"/>
              <a:t>ürünlerini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 smtClean="0"/>
              <a:t>yerlerden</a:t>
            </a:r>
            <a:r>
              <a:rPr lang="en-US" dirty="0" smtClean="0"/>
              <a:t> satın </a:t>
            </a:r>
            <a:r>
              <a:rPr lang="en-US" dirty="0" err="1" smtClean="0"/>
              <a:t>alın</a:t>
            </a:r>
            <a:r>
              <a:rPr lang="en-US" dirty="0" smtClean="0"/>
              <a:t>.  </a:t>
            </a:r>
            <a:endParaRPr lang="tr-TR" dirty="0" smtClean="0"/>
          </a:p>
          <a:p>
            <a:r>
              <a:rPr lang="en-US" dirty="0" err="1" smtClean="0"/>
              <a:t>Kırık</a:t>
            </a:r>
            <a:r>
              <a:rPr lang="en-US" dirty="0" smtClean="0"/>
              <a:t>, </a:t>
            </a:r>
            <a:r>
              <a:rPr lang="en-US" dirty="0" err="1" smtClean="0"/>
              <a:t>çatlak</a:t>
            </a:r>
            <a:r>
              <a:rPr lang="en-US" dirty="0" smtClean="0"/>
              <a:t>, </a:t>
            </a:r>
            <a:r>
              <a:rPr lang="en-US" dirty="0" err="1" smtClean="0"/>
              <a:t>dışkı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kirlenmiş</a:t>
            </a:r>
            <a:r>
              <a:rPr lang="en-US" dirty="0" smtClean="0"/>
              <a:t> </a:t>
            </a:r>
            <a:r>
              <a:rPr lang="en-US" dirty="0" err="1" smtClean="0"/>
              <a:t>yumurta</a:t>
            </a:r>
            <a:r>
              <a:rPr lang="en-US" dirty="0" smtClean="0"/>
              <a:t> satın </a:t>
            </a:r>
            <a:r>
              <a:rPr lang="en-US" dirty="0" err="1" smtClean="0"/>
              <a:t>almayın</a:t>
            </a:r>
            <a:r>
              <a:rPr lang="en-US" dirty="0" smtClean="0"/>
              <a:t>.  </a:t>
            </a:r>
            <a:endParaRPr lang="tr-TR" dirty="0" smtClean="0"/>
          </a:p>
          <a:p>
            <a:r>
              <a:rPr lang="en-US" dirty="0" err="1" smtClean="0"/>
              <a:t>Yumurtayı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kullanmadan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yıkayın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Çiğ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pişmiş</a:t>
            </a:r>
            <a:r>
              <a:rPr lang="en-US" dirty="0" smtClean="0"/>
              <a:t> </a:t>
            </a:r>
            <a:r>
              <a:rPr lang="en-US" dirty="0" err="1" smtClean="0"/>
              <a:t>etleri</a:t>
            </a:r>
            <a:r>
              <a:rPr lang="en-US" dirty="0" smtClean="0"/>
              <a:t> </a:t>
            </a:r>
            <a:r>
              <a:rPr lang="en-US" dirty="0" err="1" smtClean="0"/>
              <a:t>hazırlarken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bıçak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doğrama</a:t>
            </a:r>
            <a:r>
              <a:rPr lang="en-US" dirty="0" smtClean="0"/>
              <a:t> </a:t>
            </a:r>
            <a:r>
              <a:rPr lang="en-US" dirty="0" err="1" smtClean="0"/>
              <a:t>tahtası</a:t>
            </a:r>
            <a:r>
              <a:rPr lang="en-US" dirty="0" smtClean="0"/>
              <a:t> </a:t>
            </a:r>
            <a:r>
              <a:rPr lang="en-US" dirty="0" err="1" smtClean="0"/>
              <a:t>kullanın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Terbiye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 </a:t>
            </a:r>
            <a:r>
              <a:rPr lang="en-US" dirty="0" err="1" smtClean="0"/>
              <a:t>etleri</a:t>
            </a:r>
            <a:r>
              <a:rPr lang="en-US" dirty="0" smtClean="0"/>
              <a:t> </a:t>
            </a:r>
            <a:r>
              <a:rPr lang="en-US" dirty="0" err="1" smtClean="0"/>
              <a:t>pişirinceye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üzeri</a:t>
            </a:r>
            <a:r>
              <a:rPr lang="en-US" dirty="0" smtClean="0"/>
              <a:t> </a:t>
            </a:r>
            <a:r>
              <a:rPr lang="en-US" dirty="0" err="1" smtClean="0"/>
              <a:t>kapalı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buzdolabında</a:t>
            </a:r>
            <a:r>
              <a:rPr lang="en-US" dirty="0" smtClean="0"/>
              <a:t> </a:t>
            </a:r>
            <a:r>
              <a:rPr lang="en-US" dirty="0" err="1" smtClean="0"/>
              <a:t>saklayın</a:t>
            </a:r>
            <a:r>
              <a:rPr lang="en-US" dirty="0" smtClean="0"/>
              <a:t>. </a:t>
            </a:r>
            <a:endParaRPr lang="tr-TR" dirty="0"/>
          </a:p>
          <a:p>
            <a:r>
              <a:rPr lang="en-US" dirty="0" err="1" smtClean="0"/>
              <a:t>Yiyeceklerinizi</a:t>
            </a:r>
            <a:r>
              <a:rPr lang="en-US" dirty="0" smtClean="0"/>
              <a:t> </a:t>
            </a:r>
            <a:r>
              <a:rPr lang="en-US" dirty="0" err="1" smtClean="0"/>
              <a:t>pişirirken</a:t>
            </a:r>
            <a:r>
              <a:rPr lang="en-US" dirty="0" smtClean="0"/>
              <a:t>, </a:t>
            </a:r>
            <a:r>
              <a:rPr lang="en-US" dirty="0" err="1" smtClean="0"/>
              <a:t>pişirme</a:t>
            </a:r>
            <a:r>
              <a:rPr lang="en-US" dirty="0" smtClean="0"/>
              <a:t> </a:t>
            </a:r>
            <a:r>
              <a:rPr lang="en-US" dirty="0" err="1" smtClean="0"/>
              <a:t>sıcaklığının</a:t>
            </a:r>
            <a:r>
              <a:rPr lang="en-US" dirty="0" smtClean="0"/>
              <a:t> </a:t>
            </a:r>
            <a:r>
              <a:rPr lang="en-US" dirty="0" err="1" smtClean="0"/>
              <a:t>bakterinin</a:t>
            </a:r>
            <a:r>
              <a:rPr lang="en-US" dirty="0" smtClean="0"/>
              <a:t> </a:t>
            </a:r>
            <a:r>
              <a:rPr lang="en-US" dirty="0" err="1" smtClean="0"/>
              <a:t>ölebileceği</a:t>
            </a:r>
            <a:r>
              <a:rPr lang="en-US" dirty="0" smtClean="0"/>
              <a:t> </a:t>
            </a:r>
            <a:r>
              <a:rPr lang="en-US" dirty="0" err="1" smtClean="0"/>
              <a:t>sıcaklığa</a:t>
            </a:r>
            <a:r>
              <a:rPr lang="en-US" dirty="0" smtClean="0"/>
              <a:t> (65˚C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üzeri</a:t>
            </a:r>
            <a:r>
              <a:rPr lang="en-US" dirty="0" smtClean="0"/>
              <a:t>) </a:t>
            </a:r>
            <a:r>
              <a:rPr lang="en-US" dirty="0" err="1" smtClean="0"/>
              <a:t>ulaşmasına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edin</a:t>
            </a:r>
            <a:r>
              <a:rPr lang="en-US" dirty="0" smtClean="0"/>
              <a:t>. </a:t>
            </a:r>
            <a:endParaRPr lang="tr-TR" dirty="0"/>
          </a:p>
          <a:p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tencerelerde</a:t>
            </a:r>
            <a:r>
              <a:rPr lang="en-US" dirty="0" smtClean="0"/>
              <a:t> </a:t>
            </a:r>
            <a:r>
              <a:rPr lang="en-US" dirty="0" err="1" smtClean="0"/>
              <a:t>yiyeceği</a:t>
            </a:r>
            <a:r>
              <a:rPr lang="en-US" dirty="0" smtClean="0"/>
              <a:t> </a:t>
            </a:r>
            <a:r>
              <a:rPr lang="en-US" dirty="0" err="1" smtClean="0"/>
              <a:t>pişirirken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karıştırın</a:t>
            </a:r>
            <a:r>
              <a:rPr lang="en-US" dirty="0" smtClean="0"/>
              <a:t>, </a:t>
            </a:r>
            <a:r>
              <a:rPr lang="en-US" dirty="0" err="1" smtClean="0"/>
              <a:t>yemeğin</a:t>
            </a:r>
            <a:r>
              <a:rPr lang="en-US" dirty="0" smtClean="0"/>
              <a:t> her </a:t>
            </a:r>
            <a:r>
              <a:rPr lang="en-US" dirty="0" err="1" smtClean="0"/>
              <a:t>tarafına</a:t>
            </a:r>
            <a:r>
              <a:rPr lang="en-US" dirty="0" smtClean="0"/>
              <a:t> </a:t>
            </a:r>
            <a:r>
              <a:rPr lang="en-US" dirty="0" err="1" smtClean="0"/>
              <a:t>sıcaklığın</a:t>
            </a:r>
            <a:r>
              <a:rPr lang="en-US" dirty="0" smtClean="0"/>
              <a:t> </a:t>
            </a:r>
            <a:r>
              <a:rPr lang="en-US" dirty="0" err="1" smtClean="0"/>
              <a:t>dengeli</a:t>
            </a:r>
            <a:r>
              <a:rPr lang="en-US" dirty="0" smtClean="0"/>
              <a:t> </a:t>
            </a:r>
            <a:r>
              <a:rPr lang="en-US" dirty="0" err="1" smtClean="0"/>
              <a:t>dağılımını</a:t>
            </a:r>
            <a:r>
              <a:rPr lang="en-US" dirty="0" smtClean="0"/>
              <a:t> </a:t>
            </a:r>
            <a:r>
              <a:rPr lang="en-US" dirty="0" err="1" smtClean="0"/>
              <a:t>sağlayın</a:t>
            </a:r>
            <a:r>
              <a:rPr lang="en-US" dirty="0" smtClean="0"/>
              <a:t>. </a:t>
            </a:r>
            <a:endParaRPr lang="tr-TR" dirty="0"/>
          </a:p>
          <a:p>
            <a:r>
              <a:rPr lang="en-US" dirty="0" err="1" smtClean="0"/>
              <a:t>Çiğ</a:t>
            </a:r>
            <a:r>
              <a:rPr lang="en-US" dirty="0" smtClean="0"/>
              <a:t> et, </a:t>
            </a:r>
            <a:r>
              <a:rPr lang="en-US" dirty="0" err="1" smtClean="0"/>
              <a:t>yumurta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kümes</a:t>
            </a:r>
            <a:r>
              <a:rPr lang="en-US" dirty="0" smtClean="0"/>
              <a:t> </a:t>
            </a:r>
            <a:r>
              <a:rPr lang="en-US" dirty="0" err="1" smtClean="0"/>
              <a:t>hayvanlarının</a:t>
            </a:r>
            <a:r>
              <a:rPr lang="en-US" dirty="0" smtClean="0"/>
              <a:t> </a:t>
            </a:r>
            <a:r>
              <a:rPr lang="en-US" dirty="0" err="1" smtClean="0"/>
              <a:t>etlerini</a:t>
            </a:r>
            <a:r>
              <a:rPr lang="en-US" dirty="0" smtClean="0"/>
              <a:t> </a:t>
            </a:r>
            <a:r>
              <a:rPr lang="en-US" dirty="0" err="1" smtClean="0"/>
              <a:t>elledikten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ellerinizi</a:t>
            </a:r>
            <a:r>
              <a:rPr lang="en-US" dirty="0" smtClean="0"/>
              <a:t> </a:t>
            </a:r>
            <a:r>
              <a:rPr lang="en-US" dirty="0" err="1" smtClean="0"/>
              <a:t>sıcak</a:t>
            </a:r>
            <a:r>
              <a:rPr lang="en-US" dirty="0" smtClean="0"/>
              <a:t> </a:t>
            </a:r>
            <a:r>
              <a:rPr lang="en-US" dirty="0" err="1" smtClean="0"/>
              <a:t>sabunlu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yıkayın</a:t>
            </a:r>
            <a:r>
              <a:rPr lang="en-US" dirty="0" smtClean="0"/>
              <a:t>. </a:t>
            </a:r>
            <a:endParaRPr lang="tr-TR" dirty="0"/>
          </a:p>
          <a:p>
            <a:r>
              <a:rPr lang="en-US" dirty="0" smtClean="0"/>
              <a:t>Her </a:t>
            </a:r>
            <a:r>
              <a:rPr lang="en-US" dirty="0" err="1" smtClean="0"/>
              <a:t>kullanımdan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gereç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yüzeyleri</a:t>
            </a:r>
            <a:r>
              <a:rPr lang="en-US" dirty="0" smtClean="0"/>
              <a:t> </a:t>
            </a:r>
            <a:r>
              <a:rPr lang="en-US" dirty="0" err="1" smtClean="0"/>
              <a:t>deterjanlı</a:t>
            </a:r>
            <a:r>
              <a:rPr lang="en-US" dirty="0" smtClean="0"/>
              <a:t> </a:t>
            </a:r>
            <a:r>
              <a:rPr lang="en-US" dirty="0" err="1" smtClean="0"/>
              <a:t>sıcak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iyice</a:t>
            </a:r>
            <a:r>
              <a:rPr lang="en-US" dirty="0" smtClean="0"/>
              <a:t> </a:t>
            </a:r>
            <a:r>
              <a:rPr lang="en-US" dirty="0" err="1" smtClean="0"/>
              <a:t>yıkayın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dezenfekte</a:t>
            </a:r>
            <a:r>
              <a:rPr lang="en-US" dirty="0" smtClean="0"/>
              <a:t> </a:t>
            </a:r>
            <a:r>
              <a:rPr lang="en-US" dirty="0" err="1" smtClean="0"/>
              <a:t>edin</a:t>
            </a:r>
            <a:r>
              <a:rPr lang="en-US" dirty="0" smtClean="0"/>
              <a:t>. </a:t>
            </a:r>
            <a:endParaRPr lang="tr-TR" dirty="0"/>
          </a:p>
          <a:p>
            <a:r>
              <a:rPr lang="en-US" dirty="0" err="1" smtClean="0"/>
              <a:t>Tuvalet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ellerinizi</a:t>
            </a:r>
            <a:r>
              <a:rPr lang="en-US" dirty="0" smtClean="0"/>
              <a:t> </a:t>
            </a:r>
            <a:r>
              <a:rPr lang="en-US" dirty="0" err="1" smtClean="0"/>
              <a:t>sabunlu</a:t>
            </a:r>
            <a:r>
              <a:rPr lang="en-US" dirty="0" smtClean="0"/>
              <a:t> </a:t>
            </a:r>
            <a:r>
              <a:rPr lang="en-US" dirty="0" err="1" smtClean="0"/>
              <a:t>suyla</a:t>
            </a:r>
            <a:r>
              <a:rPr lang="en-US" dirty="0" smtClean="0"/>
              <a:t> </a:t>
            </a:r>
            <a:r>
              <a:rPr lang="en-US" dirty="0" err="1" smtClean="0"/>
              <a:t>yıkayın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Korunma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1981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Korunma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Yemeklerinizi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tr-TR" dirty="0"/>
              <a:t>ğ</a:t>
            </a:r>
            <a:r>
              <a:rPr lang="en-US" dirty="0" err="1"/>
              <a:t>unca</a:t>
            </a:r>
            <a:r>
              <a:rPr lang="en-US" dirty="0"/>
              <a:t> </a:t>
            </a:r>
            <a:r>
              <a:rPr lang="en-US" dirty="0" err="1"/>
              <a:t>servise</a:t>
            </a:r>
            <a:r>
              <a:rPr lang="en-US" dirty="0"/>
              <a:t> yak</a:t>
            </a:r>
            <a:r>
              <a:rPr lang="tr-TR" dirty="0"/>
              <a:t>ı</a:t>
            </a:r>
            <a:r>
              <a:rPr lang="en-US" dirty="0"/>
              <a:t>n </a:t>
            </a:r>
            <a:r>
              <a:rPr lang="en-US" dirty="0" err="1"/>
              <a:t>zamanlarda</a:t>
            </a:r>
            <a:r>
              <a:rPr lang="en-US" dirty="0"/>
              <a:t> pi</a:t>
            </a:r>
            <a:r>
              <a:rPr lang="tr-TR" dirty="0"/>
              <a:t>ş</a:t>
            </a:r>
            <a:r>
              <a:rPr lang="en-US" dirty="0" err="1"/>
              <a:t>irin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bekletmeden</a:t>
            </a:r>
            <a:r>
              <a:rPr lang="en-US" dirty="0"/>
              <a:t> </a:t>
            </a:r>
            <a:r>
              <a:rPr lang="en-US" dirty="0" err="1" smtClean="0"/>
              <a:t>tüketin</a:t>
            </a:r>
            <a:endParaRPr lang="tr-TR" dirty="0" smtClean="0"/>
          </a:p>
          <a:p>
            <a:r>
              <a:rPr lang="en-US" dirty="0" err="1"/>
              <a:t>Pişirme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kısımdaki</a:t>
            </a:r>
            <a:r>
              <a:rPr lang="en-US" dirty="0"/>
              <a:t> </a:t>
            </a:r>
            <a:r>
              <a:rPr lang="en-US" dirty="0" err="1"/>
              <a:t>bakterilerin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hepsi</a:t>
            </a:r>
            <a:r>
              <a:rPr lang="en-US" dirty="0"/>
              <a:t> </a:t>
            </a:r>
            <a:r>
              <a:rPr lang="en-US" dirty="0" err="1"/>
              <a:t>ölür</a:t>
            </a:r>
            <a:r>
              <a:rPr lang="en-US" dirty="0"/>
              <a:t>, </a:t>
            </a:r>
            <a:r>
              <a:rPr lang="en-US" dirty="0" err="1"/>
              <a:t>fakat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kısımdakilerin</a:t>
            </a:r>
            <a:r>
              <a:rPr lang="en-US" dirty="0"/>
              <a:t> </a:t>
            </a:r>
            <a:r>
              <a:rPr lang="en-US" dirty="0" err="1"/>
              <a:t>hepsi</a:t>
            </a:r>
            <a:r>
              <a:rPr lang="en-US" dirty="0"/>
              <a:t> </a:t>
            </a:r>
            <a:r>
              <a:rPr lang="en-US" dirty="0" err="1"/>
              <a:t>ölmez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nedenle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parça</a:t>
            </a:r>
            <a:r>
              <a:rPr lang="en-US" dirty="0"/>
              <a:t> </a:t>
            </a:r>
            <a:r>
              <a:rPr lang="en-US" dirty="0" err="1"/>
              <a:t>etlerin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kısımlarının</a:t>
            </a:r>
            <a:r>
              <a:rPr lang="en-US" dirty="0"/>
              <a:t>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pişirilmesine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 smtClean="0"/>
              <a:t>edilmelidir</a:t>
            </a:r>
            <a:r>
              <a:rPr lang="tr-TR" dirty="0" smtClean="0"/>
              <a:t> </a:t>
            </a:r>
          </a:p>
          <a:p>
            <a:r>
              <a:rPr lang="en-US" dirty="0" err="1" smtClean="0"/>
              <a:t>Çiğ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pişmiş</a:t>
            </a:r>
            <a:r>
              <a:rPr lang="en-US" dirty="0"/>
              <a:t> </a:t>
            </a:r>
            <a:r>
              <a:rPr lang="en-US" dirty="0" err="1"/>
              <a:t>gıdalar</a:t>
            </a:r>
            <a:r>
              <a:rPr lang="en-US" dirty="0"/>
              <a:t> </a:t>
            </a:r>
            <a:r>
              <a:rPr lang="en-US" dirty="0" err="1"/>
              <a:t>birbirinden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tutulmalıdır</a:t>
            </a:r>
            <a:endParaRPr lang="tr-TR" dirty="0"/>
          </a:p>
          <a:p>
            <a:r>
              <a:rPr lang="en-US" b="1" dirty="0" err="1">
                <a:solidFill>
                  <a:srgbClr val="C00000"/>
                </a:solidFill>
              </a:rPr>
              <a:t>Gıdaların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saklama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koşullarına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dikkat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edilmelidir</a:t>
            </a:r>
            <a:endParaRPr lang="tr-TR" b="1" dirty="0" smtClean="0">
              <a:solidFill>
                <a:srgbClr val="C00000"/>
              </a:solidFill>
            </a:endParaRPr>
          </a:p>
          <a:p>
            <a:r>
              <a:rPr lang="en-US" dirty="0" err="1" smtClean="0"/>
              <a:t>Pişirip</a:t>
            </a:r>
            <a:r>
              <a:rPr lang="en-US" dirty="0"/>
              <a:t>,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tüketeceğiniz</a:t>
            </a:r>
            <a:r>
              <a:rPr lang="en-US" dirty="0"/>
              <a:t> </a:t>
            </a:r>
            <a:r>
              <a:rPr lang="en-US" dirty="0" err="1"/>
              <a:t>yemekleri</a:t>
            </a:r>
            <a:r>
              <a:rPr lang="en-US" dirty="0"/>
              <a:t> </a:t>
            </a:r>
            <a:r>
              <a:rPr lang="en-US" dirty="0" err="1"/>
              <a:t>oda</a:t>
            </a:r>
            <a:r>
              <a:rPr lang="en-US" dirty="0"/>
              <a:t> </a:t>
            </a:r>
            <a:r>
              <a:rPr lang="en-US" dirty="0" err="1"/>
              <a:t>sıcaklığında</a:t>
            </a:r>
            <a:r>
              <a:rPr lang="en-US" dirty="0"/>
              <a:t>, </a:t>
            </a:r>
            <a:r>
              <a:rPr lang="en-US" dirty="0" err="1"/>
              <a:t>tezgah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ocak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asla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saatten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soğumaya</a:t>
            </a:r>
            <a:r>
              <a:rPr lang="en-US" dirty="0"/>
              <a:t> </a:t>
            </a:r>
            <a:r>
              <a:rPr lang="en-US" dirty="0" err="1"/>
              <a:t>bırakmayın</a:t>
            </a:r>
            <a:r>
              <a:rPr lang="en-US" dirty="0" smtClean="0"/>
              <a:t>!</a:t>
            </a:r>
            <a:endParaRPr lang="tr-TR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Süt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sütlü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gıdalar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krema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deniz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ürünleri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soğuk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etli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ön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yemekler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kanepeler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sosis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salam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yumurta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yumurtalı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gıdalar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kremalı</a:t>
            </a:r>
            <a:r>
              <a:rPr lang="en-US" b="1" dirty="0">
                <a:solidFill>
                  <a:srgbClr val="FF0000"/>
                </a:solidFill>
              </a:rPr>
              <a:t> pasta </a:t>
            </a:r>
            <a:r>
              <a:rPr lang="en-US" b="1" dirty="0" err="1">
                <a:solidFill>
                  <a:srgbClr val="FF0000"/>
                </a:solidFill>
              </a:rPr>
              <a:t>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tatlılar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kıyma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kullanılmış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gıdalar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sandviçler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devamlı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olarak</a:t>
            </a:r>
            <a:r>
              <a:rPr lang="en-US" b="1" dirty="0">
                <a:solidFill>
                  <a:srgbClr val="FF0000"/>
                </a:solidFill>
              </a:rPr>
              <a:t> 5°C’nin </a:t>
            </a:r>
            <a:r>
              <a:rPr lang="en-US" b="1" dirty="0" err="1">
                <a:solidFill>
                  <a:srgbClr val="FF0000"/>
                </a:solidFill>
              </a:rPr>
              <a:t>altında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tutulmalıdır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sıcaklıklarının</a:t>
            </a:r>
            <a:r>
              <a:rPr lang="en-US" dirty="0"/>
              <a:t> </a:t>
            </a:r>
            <a:r>
              <a:rPr lang="en-US" dirty="0" err="1"/>
              <a:t>arttığı</a:t>
            </a:r>
            <a:r>
              <a:rPr lang="en-US" dirty="0"/>
              <a:t> </a:t>
            </a:r>
            <a:r>
              <a:rPr lang="en-US" dirty="0" err="1"/>
              <a:t>yaz</a:t>
            </a:r>
            <a:r>
              <a:rPr lang="en-US" dirty="0"/>
              <a:t> </a:t>
            </a:r>
            <a:r>
              <a:rPr lang="en-US" dirty="0" err="1"/>
              <a:t>aylarında</a:t>
            </a:r>
            <a:r>
              <a:rPr lang="en-US" dirty="0"/>
              <a:t> </a:t>
            </a:r>
            <a:r>
              <a:rPr lang="en-US" dirty="0" err="1"/>
              <a:t>pişmiş</a:t>
            </a:r>
            <a:r>
              <a:rPr lang="en-US" dirty="0"/>
              <a:t> </a:t>
            </a:r>
            <a:r>
              <a:rPr lang="en-US" dirty="0" err="1"/>
              <a:t>yemekleri</a:t>
            </a:r>
            <a:r>
              <a:rPr lang="en-US" dirty="0"/>
              <a:t> </a:t>
            </a:r>
            <a:r>
              <a:rPr lang="en-US" dirty="0" err="1"/>
              <a:t>oda</a:t>
            </a:r>
            <a:r>
              <a:rPr lang="en-US" dirty="0"/>
              <a:t> </a:t>
            </a:r>
            <a:r>
              <a:rPr lang="en-US" dirty="0" err="1"/>
              <a:t>sıcaklığında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saatten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bekletmeyin</a:t>
            </a:r>
            <a:endParaRPr lang="tr-TR" dirty="0"/>
          </a:p>
          <a:p>
            <a:r>
              <a:rPr lang="en-US" dirty="0" err="1"/>
              <a:t>Çi</a:t>
            </a:r>
            <a:r>
              <a:rPr lang="tr-TR" dirty="0"/>
              <a:t>ğ</a:t>
            </a:r>
            <a:r>
              <a:rPr lang="en-US" dirty="0"/>
              <a:t> et </a:t>
            </a:r>
            <a:r>
              <a:rPr lang="en-US" dirty="0" err="1"/>
              <a:t>ve</a:t>
            </a:r>
            <a:r>
              <a:rPr lang="en-US" dirty="0"/>
              <a:t> et </a:t>
            </a:r>
            <a:r>
              <a:rPr lang="en-US" dirty="0" err="1"/>
              <a:t>ürünleri</a:t>
            </a:r>
            <a:r>
              <a:rPr lang="en-US" dirty="0"/>
              <a:t>, pi</a:t>
            </a:r>
            <a:r>
              <a:rPr lang="tr-TR" dirty="0"/>
              <a:t>ş</a:t>
            </a:r>
            <a:r>
              <a:rPr lang="en-US" dirty="0" err="1"/>
              <a:t>irildikten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yava</a:t>
            </a:r>
            <a:r>
              <a:rPr lang="tr-TR" dirty="0"/>
              <a:t>ş</a:t>
            </a:r>
            <a:r>
              <a:rPr lang="en-US" dirty="0"/>
              <a:t> </a:t>
            </a:r>
            <a:r>
              <a:rPr lang="en-US" dirty="0" err="1"/>
              <a:t>yava</a:t>
            </a:r>
            <a:r>
              <a:rPr lang="tr-TR" dirty="0"/>
              <a:t>ş</a:t>
            </a:r>
            <a:r>
              <a:rPr lang="en-US" dirty="0"/>
              <a:t> so</a:t>
            </a:r>
            <a:r>
              <a:rPr lang="tr-TR" dirty="0"/>
              <a:t>ğ</a:t>
            </a:r>
            <a:r>
              <a:rPr lang="en-US" dirty="0" err="1"/>
              <a:t>umaya</a:t>
            </a:r>
            <a:r>
              <a:rPr lang="en-US" dirty="0"/>
              <a:t> b</a:t>
            </a:r>
            <a:r>
              <a:rPr lang="tr-TR" dirty="0"/>
              <a:t>ı</a:t>
            </a:r>
            <a:r>
              <a:rPr lang="en-US" dirty="0" err="1"/>
              <a:t>rak</a:t>
            </a:r>
            <a:r>
              <a:rPr lang="tr-TR" dirty="0"/>
              <a:t>ı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etler</a:t>
            </a:r>
            <a:r>
              <a:rPr lang="en-US" dirty="0"/>
              <a:t> h</a:t>
            </a:r>
            <a:r>
              <a:rPr lang="tr-TR" dirty="0"/>
              <a:t>ı</a:t>
            </a:r>
            <a:r>
              <a:rPr lang="en-US" dirty="0" err="1"/>
              <a:t>zla</a:t>
            </a:r>
            <a:r>
              <a:rPr lang="en-US" dirty="0"/>
              <a:t> </a:t>
            </a:r>
            <a:r>
              <a:rPr lang="en-US" dirty="0" err="1"/>
              <a:t>üredikleri</a:t>
            </a:r>
            <a:r>
              <a:rPr lang="en-US" dirty="0"/>
              <a:t> </a:t>
            </a:r>
            <a:r>
              <a:rPr lang="en-US" dirty="0" err="1"/>
              <a:t>besinlerdir</a:t>
            </a:r>
            <a:endParaRPr lang="tr-TR" dirty="0"/>
          </a:p>
          <a:p>
            <a:r>
              <a:rPr lang="en-US" dirty="0"/>
              <a:t>Pi</a:t>
            </a:r>
            <a:r>
              <a:rPr lang="tr-TR" dirty="0"/>
              <a:t>ş</a:t>
            </a:r>
            <a:r>
              <a:rPr lang="en-US" dirty="0" err="1"/>
              <a:t>irdikten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tüketmeyece</a:t>
            </a:r>
            <a:r>
              <a:rPr lang="tr-TR" dirty="0"/>
              <a:t>ğ</a:t>
            </a:r>
            <a:r>
              <a:rPr lang="en-US" dirty="0" err="1"/>
              <a:t>iniz</a:t>
            </a:r>
            <a:r>
              <a:rPr lang="en-US" dirty="0"/>
              <a:t> </a:t>
            </a:r>
            <a:r>
              <a:rPr lang="en-US" dirty="0" err="1"/>
              <a:t>yemekleri</a:t>
            </a:r>
            <a:r>
              <a:rPr lang="en-US" dirty="0"/>
              <a:t> h</a:t>
            </a:r>
            <a:r>
              <a:rPr lang="tr-TR" dirty="0"/>
              <a:t>ı</a:t>
            </a:r>
            <a:r>
              <a:rPr lang="en-US" dirty="0" err="1"/>
              <a:t>zla</a:t>
            </a:r>
            <a:r>
              <a:rPr lang="en-US" dirty="0"/>
              <a:t> so</a:t>
            </a:r>
            <a:r>
              <a:rPr lang="tr-TR" dirty="0"/>
              <a:t>ğ</a:t>
            </a:r>
            <a:r>
              <a:rPr lang="en-US" dirty="0" err="1"/>
              <a:t>utarak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edinceye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buzdolab</a:t>
            </a:r>
            <a:r>
              <a:rPr lang="tr-TR" dirty="0"/>
              <a:t>ı</a:t>
            </a:r>
            <a:r>
              <a:rPr lang="en-US" dirty="0" err="1"/>
              <a:t>nda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edin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 err="1"/>
              <a:t>Tüketece</a:t>
            </a:r>
            <a:r>
              <a:rPr lang="tr-TR" dirty="0"/>
              <a:t>ğ</a:t>
            </a:r>
            <a:r>
              <a:rPr lang="en-US" dirty="0" err="1"/>
              <a:t>iniz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tr-TR" dirty="0" err="1"/>
              <a:t>ını</a:t>
            </a:r>
            <a:r>
              <a:rPr lang="en-US" dirty="0"/>
              <a:t> </a:t>
            </a:r>
            <a:r>
              <a:rPr lang="tr-TR" dirty="0"/>
              <a:t>ı</a:t>
            </a:r>
            <a:r>
              <a:rPr lang="en-US" dirty="0"/>
              <a:t>s</a:t>
            </a:r>
            <a:r>
              <a:rPr lang="tr-TR" dirty="0"/>
              <a:t>ı</a:t>
            </a:r>
            <a:r>
              <a:rPr lang="en-US" dirty="0"/>
              <a:t>t</a:t>
            </a:r>
            <a:r>
              <a:rPr lang="tr-TR" dirty="0"/>
              <a:t>ı</a:t>
            </a:r>
            <a:r>
              <a:rPr lang="en-US" dirty="0"/>
              <a:t>n. </a:t>
            </a:r>
            <a:endParaRPr lang="tr-TR" dirty="0" smtClean="0"/>
          </a:p>
          <a:p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/>
              <a:t>tüketilecek</a:t>
            </a:r>
            <a:r>
              <a:rPr lang="en-US" dirty="0"/>
              <a:t> </a:t>
            </a:r>
            <a:r>
              <a:rPr lang="en-US" dirty="0" err="1"/>
              <a:t>artan</a:t>
            </a:r>
            <a:r>
              <a:rPr lang="en-US" dirty="0"/>
              <a:t> </a:t>
            </a:r>
            <a:r>
              <a:rPr lang="en-US" dirty="0" err="1"/>
              <a:t>yemekleri</a:t>
            </a:r>
            <a:r>
              <a:rPr lang="en-US" dirty="0"/>
              <a:t> </a:t>
            </a:r>
            <a:r>
              <a:rPr lang="en-US" dirty="0" err="1"/>
              <a:t>derhal</a:t>
            </a:r>
            <a:r>
              <a:rPr lang="en-US" dirty="0"/>
              <a:t> </a:t>
            </a:r>
            <a:r>
              <a:rPr lang="en-US" dirty="0" err="1"/>
              <a:t>buzdolab</a:t>
            </a:r>
            <a:r>
              <a:rPr lang="tr-TR" dirty="0"/>
              <a:t>ı</a:t>
            </a:r>
            <a:r>
              <a:rPr lang="en-US" dirty="0" err="1"/>
              <a:t>na</a:t>
            </a:r>
            <a:r>
              <a:rPr lang="tr-TR" dirty="0"/>
              <a:t> veya buzluğa</a:t>
            </a:r>
            <a:r>
              <a:rPr lang="en-US" dirty="0"/>
              <a:t> </a:t>
            </a:r>
            <a:r>
              <a:rPr lang="en-US" dirty="0" err="1"/>
              <a:t>koyun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tüketmeden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tr-TR" dirty="0" smtClean="0"/>
              <a:t>en az </a:t>
            </a:r>
            <a:r>
              <a:rPr lang="en-US" dirty="0" smtClean="0"/>
              <a:t>75ºC</a:t>
            </a:r>
            <a:r>
              <a:rPr lang="en-US" dirty="0"/>
              <a:t>’ ye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tr-TR" dirty="0" err="1"/>
              <a:t>ısıtı</a:t>
            </a:r>
            <a:r>
              <a:rPr lang="en-US" dirty="0"/>
              <a:t>n</a:t>
            </a:r>
            <a:r>
              <a:rPr lang="en-US" dirty="0" smtClean="0"/>
              <a:t>. </a:t>
            </a:r>
            <a:endParaRPr lang="tr-TR" dirty="0">
              <a:solidFill>
                <a:srgbClr val="C00000"/>
              </a:solidFill>
            </a:endParaRPr>
          </a:p>
          <a:p>
            <a:endParaRPr lang="tr-T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735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Korunma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Konserve</a:t>
            </a:r>
            <a:r>
              <a:rPr lang="en-US" dirty="0"/>
              <a:t> </a:t>
            </a:r>
            <a:r>
              <a:rPr lang="en-US" dirty="0" err="1"/>
              <a:t>besin</a:t>
            </a:r>
            <a:r>
              <a:rPr lang="en-US" dirty="0"/>
              <a:t> satın </a:t>
            </a:r>
            <a:r>
              <a:rPr lang="en-US" dirty="0" err="1"/>
              <a:t>alırken</a:t>
            </a:r>
            <a:r>
              <a:rPr lang="en-US" dirty="0"/>
              <a:t>, alt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kapakları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şişkin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olanları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kutusu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hasar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görmüş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kapağı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gevşemiş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kırık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ya</a:t>
            </a:r>
            <a:r>
              <a:rPr lang="en-US" b="1" dirty="0">
                <a:solidFill>
                  <a:srgbClr val="C00000"/>
                </a:solidFill>
              </a:rPr>
              <a:t> da </a:t>
            </a:r>
            <a:r>
              <a:rPr lang="en-US" b="1" dirty="0" err="1">
                <a:solidFill>
                  <a:srgbClr val="C00000"/>
                </a:solidFill>
              </a:rPr>
              <a:t>çatlak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olanları</a:t>
            </a:r>
            <a:r>
              <a:rPr lang="en-US" b="1" dirty="0">
                <a:solidFill>
                  <a:srgbClr val="C00000"/>
                </a:solidFill>
              </a:rPr>
              <a:t> satın </a:t>
            </a:r>
            <a:r>
              <a:rPr lang="en-US" b="1" dirty="0" err="1">
                <a:solidFill>
                  <a:srgbClr val="C00000"/>
                </a:solidFill>
              </a:rPr>
              <a:t>almayın</a:t>
            </a:r>
            <a:r>
              <a:rPr lang="en-US" dirty="0"/>
              <a:t>. </a:t>
            </a:r>
            <a:r>
              <a:rPr lang="en-US" b="1" dirty="0" err="1"/>
              <a:t>Konservelerde</a:t>
            </a:r>
            <a:r>
              <a:rPr lang="en-US" b="1" dirty="0"/>
              <a:t>, alt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üst</a:t>
            </a:r>
            <a:r>
              <a:rPr lang="en-US" b="1" dirty="0"/>
              <a:t> </a:t>
            </a:r>
            <a:r>
              <a:rPr lang="en-US" b="1" dirty="0" err="1"/>
              <a:t>kapakların</a:t>
            </a:r>
            <a:r>
              <a:rPr lang="en-US" b="1" dirty="0"/>
              <a:t> </a:t>
            </a:r>
            <a:r>
              <a:rPr lang="en-US" b="1" dirty="0" err="1"/>
              <a:t>şişkin</a:t>
            </a:r>
            <a:r>
              <a:rPr lang="en-US" b="1" dirty="0"/>
              <a:t>, bombe </a:t>
            </a:r>
            <a:r>
              <a:rPr lang="en-US" b="1" dirty="0" err="1"/>
              <a:t>yapmış</a:t>
            </a:r>
            <a:r>
              <a:rPr lang="en-US" b="1" dirty="0"/>
              <a:t> </a:t>
            </a:r>
            <a:r>
              <a:rPr lang="en-US" b="1" dirty="0" err="1"/>
              <a:t>olması</a:t>
            </a:r>
            <a:r>
              <a:rPr lang="en-US" b="1" dirty="0"/>
              <a:t> </a:t>
            </a:r>
            <a:r>
              <a:rPr lang="en-US" b="1" dirty="0" err="1"/>
              <a:t>içerisinde</a:t>
            </a:r>
            <a:r>
              <a:rPr lang="en-US" b="1" dirty="0"/>
              <a:t> </a:t>
            </a:r>
            <a:r>
              <a:rPr lang="en-US" b="1" dirty="0" err="1"/>
              <a:t>bakterilerin</a:t>
            </a:r>
            <a:r>
              <a:rPr lang="en-US" b="1" dirty="0"/>
              <a:t> </a:t>
            </a:r>
            <a:r>
              <a:rPr lang="en-US" b="1" dirty="0" err="1"/>
              <a:t>ürediğinin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göstergesidir</a:t>
            </a:r>
            <a:r>
              <a:rPr lang="en-US" b="1" dirty="0"/>
              <a:t>. </a:t>
            </a:r>
            <a:endParaRPr lang="tr-TR" b="1" dirty="0"/>
          </a:p>
          <a:p>
            <a:r>
              <a:rPr lang="en-US" dirty="0" err="1"/>
              <a:t>Evde</a:t>
            </a:r>
            <a:r>
              <a:rPr lang="en-US" dirty="0"/>
              <a:t> </a:t>
            </a:r>
            <a:r>
              <a:rPr lang="en-US" dirty="0" err="1"/>
              <a:t>hijyenik</a:t>
            </a:r>
            <a:r>
              <a:rPr lang="en-US" dirty="0"/>
              <a:t> </a:t>
            </a:r>
            <a:r>
              <a:rPr lang="en-US" dirty="0" err="1"/>
              <a:t>yönden</a:t>
            </a:r>
            <a:r>
              <a:rPr lang="en-US" dirty="0"/>
              <a:t> </a:t>
            </a:r>
            <a:r>
              <a:rPr lang="en-US" dirty="0" err="1"/>
              <a:t>sakıncalı</a:t>
            </a:r>
            <a:r>
              <a:rPr lang="en-US" dirty="0"/>
              <a:t> </a:t>
            </a:r>
            <a:r>
              <a:rPr lang="en-US" dirty="0" err="1"/>
              <a:t>olacağı</a:t>
            </a:r>
            <a:r>
              <a:rPr lang="en-US" dirty="0"/>
              <a:t> </a:t>
            </a:r>
            <a:r>
              <a:rPr lang="en-US" dirty="0" err="1"/>
              <a:t>düşüncesiyle</a:t>
            </a:r>
            <a:r>
              <a:rPr lang="en-US" dirty="0"/>
              <a:t> </a:t>
            </a:r>
            <a:r>
              <a:rPr lang="en-US" dirty="0" err="1"/>
              <a:t>konserve</a:t>
            </a:r>
            <a:r>
              <a:rPr lang="en-US" dirty="0"/>
              <a:t> </a:t>
            </a:r>
            <a:r>
              <a:rPr lang="en-US" dirty="0" err="1"/>
              <a:t>yapımı</a:t>
            </a:r>
            <a:r>
              <a:rPr lang="en-US" dirty="0"/>
              <a:t> </a:t>
            </a:r>
            <a:r>
              <a:rPr lang="en-US" dirty="0" err="1"/>
              <a:t>önerilmemektedir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 err="1"/>
              <a:t>Şayet</a:t>
            </a:r>
            <a:r>
              <a:rPr lang="en-US" dirty="0"/>
              <a:t> </a:t>
            </a:r>
            <a:r>
              <a:rPr lang="en-US" dirty="0" err="1"/>
              <a:t>evde</a:t>
            </a:r>
            <a:r>
              <a:rPr lang="en-US" dirty="0"/>
              <a:t> </a:t>
            </a:r>
            <a:r>
              <a:rPr lang="en-US" dirty="0" err="1"/>
              <a:t>konserve</a:t>
            </a:r>
            <a:r>
              <a:rPr lang="en-US" dirty="0"/>
              <a:t> </a:t>
            </a:r>
            <a:r>
              <a:rPr lang="en-US" dirty="0" err="1"/>
              <a:t>yapıyorsanız</a:t>
            </a:r>
            <a:r>
              <a:rPr lang="en-US" dirty="0"/>
              <a:t> </a:t>
            </a:r>
            <a:r>
              <a:rPr lang="en-US" dirty="0" err="1"/>
              <a:t>konserve</a:t>
            </a:r>
            <a:r>
              <a:rPr lang="en-US" dirty="0"/>
              <a:t> </a:t>
            </a:r>
            <a:r>
              <a:rPr lang="en-US" dirty="0" err="1"/>
              <a:t>yapım</a:t>
            </a:r>
            <a:r>
              <a:rPr lang="en-US" dirty="0"/>
              <a:t> </a:t>
            </a:r>
            <a:r>
              <a:rPr lang="en-US" dirty="0" err="1"/>
              <a:t>ilkelerine</a:t>
            </a:r>
            <a:r>
              <a:rPr lang="en-US" dirty="0"/>
              <a:t> </a:t>
            </a:r>
            <a:r>
              <a:rPr lang="en-US" dirty="0" err="1"/>
              <a:t>özenle</a:t>
            </a:r>
            <a:r>
              <a:rPr lang="en-US" dirty="0"/>
              <a:t> </a:t>
            </a:r>
            <a:r>
              <a:rPr lang="en-US" dirty="0" err="1"/>
              <a:t>uyunuz</a:t>
            </a:r>
            <a:r>
              <a:rPr lang="en-US" dirty="0" smtClean="0"/>
              <a:t>.</a:t>
            </a:r>
            <a:endParaRPr lang="tr-TR" b="1" dirty="0" smtClean="0">
              <a:solidFill>
                <a:srgbClr val="C00000"/>
              </a:solidFill>
            </a:endParaRPr>
          </a:p>
          <a:p>
            <a:r>
              <a:rPr lang="en-US" b="1" dirty="0" err="1" smtClean="0">
                <a:solidFill>
                  <a:srgbClr val="C00000"/>
                </a:solidFill>
              </a:rPr>
              <a:t>Dondurulmuş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gıdalar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çözdürüldükten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sonra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tekrar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dondurulmamalıdır</a:t>
            </a:r>
            <a:endParaRPr lang="tr-TR" b="1" dirty="0">
              <a:solidFill>
                <a:srgbClr val="C00000"/>
              </a:solidFill>
            </a:endParaRPr>
          </a:p>
          <a:p>
            <a:r>
              <a:rPr lang="en-US" b="1" dirty="0" err="1"/>
              <a:t>Açıkta</a:t>
            </a:r>
            <a:r>
              <a:rPr lang="en-US" b="1" dirty="0"/>
              <a:t> </a:t>
            </a:r>
            <a:r>
              <a:rPr lang="en-US" b="1" dirty="0" err="1"/>
              <a:t>satılan</a:t>
            </a:r>
            <a:r>
              <a:rPr lang="en-US" b="1" dirty="0"/>
              <a:t> </a:t>
            </a:r>
            <a:r>
              <a:rPr lang="en-US" b="1" dirty="0" err="1"/>
              <a:t>yiyecekler</a:t>
            </a:r>
            <a:r>
              <a:rPr lang="en-US" b="1" dirty="0"/>
              <a:t> </a:t>
            </a:r>
            <a:r>
              <a:rPr lang="en-US" b="1" dirty="0" err="1"/>
              <a:t>kesinlikle</a:t>
            </a:r>
            <a:r>
              <a:rPr lang="en-US" b="1" dirty="0"/>
              <a:t> satın </a:t>
            </a:r>
            <a:r>
              <a:rPr lang="en-US" b="1" dirty="0" err="1"/>
              <a:t>alınmamalıdır</a:t>
            </a:r>
            <a:endParaRPr lang="tr-TR" b="1" dirty="0"/>
          </a:p>
          <a:p>
            <a:r>
              <a:rPr lang="en-US" dirty="0" err="1">
                <a:solidFill>
                  <a:srgbClr val="C00000"/>
                </a:solidFill>
              </a:rPr>
              <a:t>Mekanik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vektörlerle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tr-TR" dirty="0">
                <a:solidFill>
                  <a:srgbClr val="C00000"/>
                </a:solidFill>
              </a:rPr>
              <a:t>(kara sinek böcekler </a:t>
            </a:r>
            <a:r>
              <a:rPr lang="tr-TR" dirty="0" err="1">
                <a:solidFill>
                  <a:srgbClr val="C00000"/>
                </a:solidFill>
              </a:rPr>
              <a:t>vb</a:t>
            </a:r>
            <a:r>
              <a:rPr lang="tr-TR" dirty="0">
                <a:solidFill>
                  <a:srgbClr val="C00000"/>
                </a:solidFill>
              </a:rPr>
              <a:t>) </a:t>
            </a:r>
            <a:r>
              <a:rPr lang="en-US" dirty="0" err="1" smtClean="0">
                <a:solidFill>
                  <a:srgbClr val="C00000"/>
                </a:solidFill>
              </a:rPr>
              <a:t>mücadele</a:t>
            </a:r>
            <a:r>
              <a:rPr lang="tr-TR" dirty="0" smtClean="0">
                <a:solidFill>
                  <a:srgbClr val="C00000"/>
                </a:solidFill>
              </a:rPr>
              <a:t> şarttır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Mikroorganizmalar gıdaya nasıl b</a:t>
            </a:r>
            <a:r>
              <a:rPr lang="en-US" dirty="0" err="1" smtClean="0">
                <a:solidFill>
                  <a:srgbClr val="FFFF00"/>
                </a:solidFill>
              </a:rPr>
              <a:t>ula</a:t>
            </a:r>
            <a:r>
              <a:rPr lang="tr-TR" dirty="0" err="1" smtClean="0">
                <a:solidFill>
                  <a:srgbClr val="FFFF00"/>
                </a:solidFill>
              </a:rPr>
              <a:t>şır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Gıdada mikroorganizmanın önceden varlığı (</a:t>
            </a:r>
            <a:r>
              <a:rPr lang="tr-TR" dirty="0" err="1" smtClean="0"/>
              <a:t>Örn:salmonella</a:t>
            </a:r>
            <a:r>
              <a:rPr lang="tr-TR" dirty="0" smtClean="0"/>
              <a:t> ile </a:t>
            </a:r>
            <a:r>
              <a:rPr lang="tr-TR" dirty="0" err="1" smtClean="0"/>
              <a:t>enfekte</a:t>
            </a:r>
            <a:r>
              <a:rPr lang="tr-TR" dirty="0" smtClean="0"/>
              <a:t> kümes hayvanı)</a:t>
            </a:r>
          </a:p>
          <a:p>
            <a:r>
              <a:rPr lang="tr-TR" dirty="0" smtClean="0"/>
              <a:t>Yetersiz pişirme ve saklama koşulları</a:t>
            </a:r>
          </a:p>
          <a:p>
            <a:r>
              <a:rPr lang="tr-TR" dirty="0" smtClean="0"/>
              <a:t>Piştikten sonra </a:t>
            </a:r>
            <a:r>
              <a:rPr lang="tr-TR" dirty="0" err="1" smtClean="0"/>
              <a:t>kontaminasyon</a:t>
            </a:r>
            <a:r>
              <a:rPr lang="tr-TR" dirty="0" smtClean="0"/>
              <a:t> (gıdanın açıkta olması, sinek vb.)</a:t>
            </a:r>
          </a:p>
          <a:p>
            <a:r>
              <a:rPr lang="en-US" dirty="0" err="1" smtClean="0"/>
              <a:t>Çapraz</a:t>
            </a:r>
            <a:r>
              <a:rPr lang="en-US" dirty="0" smtClean="0"/>
              <a:t> </a:t>
            </a:r>
            <a:r>
              <a:rPr lang="en-US" dirty="0" err="1" smtClean="0"/>
              <a:t>bulaşma</a:t>
            </a:r>
            <a:r>
              <a:rPr lang="en-US" dirty="0" smtClean="0"/>
              <a:t>; </a:t>
            </a:r>
            <a:r>
              <a:rPr lang="en-US" dirty="0" err="1" smtClean="0"/>
              <a:t>temiz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yiyeceğe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içeren</a:t>
            </a:r>
            <a:r>
              <a:rPr lang="en-US" dirty="0" smtClean="0"/>
              <a:t> </a:t>
            </a:r>
            <a:r>
              <a:rPr lang="en-US" dirty="0" err="1" smtClean="0"/>
              <a:t>etmenlerden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bulaşmasına</a:t>
            </a:r>
            <a:r>
              <a:rPr lang="en-US" dirty="0" smtClean="0"/>
              <a:t> </a:t>
            </a:r>
            <a:r>
              <a:rPr lang="en-US" dirty="0" err="1" smtClean="0"/>
              <a:t>denir</a:t>
            </a:r>
            <a:r>
              <a:rPr lang="en-US" dirty="0" smtClean="0"/>
              <a:t>. </a:t>
            </a:r>
            <a:endParaRPr lang="tr-TR" dirty="0" smtClean="0"/>
          </a:p>
          <a:p>
            <a:pPr lvl="1"/>
            <a:r>
              <a:rPr lang="en-US" dirty="0" smtClean="0"/>
              <a:t>Eller </a:t>
            </a:r>
            <a:endParaRPr lang="tr-TR" dirty="0" smtClean="0"/>
          </a:p>
          <a:p>
            <a:pPr lvl="1"/>
            <a:r>
              <a:rPr lang="en-US" dirty="0" err="1" smtClean="0"/>
              <a:t>Araç-gereçler</a:t>
            </a:r>
            <a:endParaRPr lang="tr-TR" dirty="0" smtClean="0"/>
          </a:p>
          <a:p>
            <a:pPr lvl="1"/>
            <a:r>
              <a:rPr lang="en-US" dirty="0" err="1" smtClean="0"/>
              <a:t>Doğrama</a:t>
            </a:r>
            <a:r>
              <a:rPr lang="en-US" dirty="0" smtClean="0"/>
              <a:t> </a:t>
            </a:r>
            <a:r>
              <a:rPr lang="en-US" dirty="0" err="1" smtClean="0"/>
              <a:t>tahtaları</a:t>
            </a:r>
            <a:endParaRPr lang="tr-TR" dirty="0" smtClean="0"/>
          </a:p>
          <a:p>
            <a:pPr lvl="1"/>
            <a:r>
              <a:rPr lang="en-US" dirty="0" err="1" smtClean="0"/>
              <a:t>Mutfak</a:t>
            </a:r>
            <a:r>
              <a:rPr lang="en-US" dirty="0" smtClean="0"/>
              <a:t> </a:t>
            </a:r>
            <a:r>
              <a:rPr lang="en-US" dirty="0" err="1" smtClean="0"/>
              <a:t>tezgahları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Mutfakta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bez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süngerler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Giysiler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Öksürme</a:t>
            </a:r>
            <a:r>
              <a:rPr lang="en-US" dirty="0" smtClean="0"/>
              <a:t>, </a:t>
            </a:r>
            <a:r>
              <a:rPr lang="en-US" dirty="0" err="1" smtClean="0"/>
              <a:t>hapşırmadan</a:t>
            </a:r>
            <a:r>
              <a:rPr lang="en-US" dirty="0" smtClean="0"/>
              <a:t> </a:t>
            </a:r>
            <a:r>
              <a:rPr lang="en-US" dirty="0" err="1" smtClean="0"/>
              <a:t>kaynaklanan</a:t>
            </a:r>
            <a:r>
              <a:rPr lang="en-US" dirty="0" smtClean="0"/>
              <a:t> </a:t>
            </a:r>
            <a:r>
              <a:rPr lang="en-US" dirty="0" err="1" smtClean="0"/>
              <a:t>damlacıklar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bulaşmış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potansiyel</a:t>
            </a:r>
            <a:r>
              <a:rPr lang="en-US" dirty="0" smtClean="0"/>
              <a:t> </a:t>
            </a:r>
            <a:r>
              <a:rPr lang="en-US" dirty="0" err="1" smtClean="0"/>
              <a:t>riskli</a:t>
            </a:r>
            <a:r>
              <a:rPr lang="en-US" dirty="0" smtClean="0"/>
              <a:t> </a:t>
            </a:r>
            <a:r>
              <a:rPr lang="en-US" dirty="0" err="1" smtClean="0"/>
              <a:t>besinlerden</a:t>
            </a:r>
            <a:r>
              <a:rPr lang="en-US" dirty="0" smtClean="0"/>
              <a:t> </a:t>
            </a:r>
            <a:r>
              <a:rPr lang="en-US" dirty="0" err="1" smtClean="0"/>
              <a:t>sızan</a:t>
            </a:r>
            <a:r>
              <a:rPr lang="en-US" dirty="0" smtClean="0"/>
              <a:t> </a:t>
            </a:r>
            <a:r>
              <a:rPr lang="en-US" dirty="0" err="1" smtClean="0"/>
              <a:t>sıvılarla</a:t>
            </a:r>
            <a:r>
              <a:rPr lang="en-US" dirty="0" smtClean="0"/>
              <a:t> </a:t>
            </a:r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etmiş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her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yüzey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1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Gıdadaki Risk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>
                <a:solidFill>
                  <a:srgbClr val="B55394"/>
                </a:solidFill>
              </a:rPr>
              <a:t>Yüksek</a:t>
            </a:r>
            <a:r>
              <a:rPr lang="en-US" b="1" dirty="0">
                <a:solidFill>
                  <a:srgbClr val="B55394"/>
                </a:solidFill>
              </a:rPr>
              <a:t> </a:t>
            </a:r>
            <a:r>
              <a:rPr lang="en-US" b="1" dirty="0" err="1">
                <a:solidFill>
                  <a:srgbClr val="B55394"/>
                </a:solidFill>
              </a:rPr>
              <a:t>Riskli</a:t>
            </a:r>
            <a:r>
              <a:rPr lang="en-US" b="1" dirty="0">
                <a:solidFill>
                  <a:srgbClr val="B55394"/>
                </a:solidFill>
              </a:rPr>
              <a:t> </a:t>
            </a:r>
            <a:r>
              <a:rPr lang="en-US" b="1" dirty="0" err="1" smtClean="0">
                <a:solidFill>
                  <a:srgbClr val="B55394"/>
                </a:solidFill>
              </a:rPr>
              <a:t>Gıdalar</a:t>
            </a:r>
            <a:endParaRPr lang="tr-TR" dirty="0"/>
          </a:p>
          <a:p>
            <a:pPr lvl="1"/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/</a:t>
            </a:r>
            <a:r>
              <a:rPr lang="en-US" dirty="0" err="1"/>
              <a:t>veya</a:t>
            </a:r>
            <a:r>
              <a:rPr lang="en-US" dirty="0"/>
              <a:t> protein </a:t>
            </a:r>
            <a:r>
              <a:rPr lang="en-US" dirty="0" err="1"/>
              <a:t>oranı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 smtClean="0"/>
              <a:t>gıdalardır</a:t>
            </a:r>
            <a:endParaRPr lang="tr-TR" dirty="0" smtClean="0"/>
          </a:p>
          <a:p>
            <a:pPr lvl="2"/>
            <a:r>
              <a:rPr lang="en-US" dirty="0" err="1" smtClean="0"/>
              <a:t>Süt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süt</a:t>
            </a:r>
            <a:r>
              <a:rPr lang="en-US" dirty="0"/>
              <a:t> </a:t>
            </a:r>
            <a:r>
              <a:rPr lang="en-US" dirty="0" err="1" smtClean="0"/>
              <a:t>ürünleri</a:t>
            </a:r>
            <a:endParaRPr lang="tr-TR" dirty="0" smtClean="0"/>
          </a:p>
          <a:p>
            <a:pPr lvl="2"/>
            <a:r>
              <a:rPr lang="en-US" dirty="0" err="1" smtClean="0"/>
              <a:t>Kremalı</a:t>
            </a:r>
            <a:r>
              <a:rPr lang="en-US" dirty="0" smtClean="0"/>
              <a:t> </a:t>
            </a:r>
            <a:r>
              <a:rPr lang="en-US" dirty="0" err="1"/>
              <a:t>yiyecekler</a:t>
            </a:r>
            <a:r>
              <a:rPr lang="en-US" dirty="0" smtClean="0"/>
              <a:t>,</a:t>
            </a:r>
            <a:endParaRPr lang="tr-TR" dirty="0" smtClean="0"/>
          </a:p>
          <a:p>
            <a:pPr lvl="2"/>
            <a:r>
              <a:rPr lang="en-US" dirty="0" err="1" smtClean="0"/>
              <a:t>Tavuk</a:t>
            </a:r>
            <a:r>
              <a:rPr lang="en-US" dirty="0" smtClean="0"/>
              <a:t> </a:t>
            </a:r>
            <a:r>
              <a:rPr lang="en-US" dirty="0" err="1"/>
              <a:t>mamulleri</a:t>
            </a:r>
            <a:r>
              <a:rPr lang="en-US" dirty="0" smtClean="0"/>
              <a:t>,</a:t>
            </a:r>
            <a:endParaRPr lang="tr-TR" dirty="0" smtClean="0"/>
          </a:p>
          <a:p>
            <a:pPr lvl="2"/>
            <a:r>
              <a:rPr lang="en-US" dirty="0" err="1" smtClean="0"/>
              <a:t>Mayonezli</a:t>
            </a:r>
            <a:r>
              <a:rPr lang="en-US" dirty="0"/>
              <a:t>, </a:t>
            </a:r>
            <a:endParaRPr lang="tr-TR" dirty="0" smtClean="0"/>
          </a:p>
          <a:p>
            <a:pPr lvl="2"/>
            <a:r>
              <a:rPr lang="en-US" dirty="0" err="1" smtClean="0"/>
              <a:t>yumurtalı</a:t>
            </a:r>
            <a:r>
              <a:rPr lang="en-US" dirty="0" smtClean="0"/>
              <a:t> </a:t>
            </a:r>
            <a:r>
              <a:rPr lang="en-US" dirty="0" err="1"/>
              <a:t>yiyecekler</a:t>
            </a:r>
            <a:r>
              <a:rPr lang="en-US" dirty="0" smtClean="0"/>
              <a:t>,</a:t>
            </a:r>
            <a:endParaRPr lang="tr-TR" dirty="0" smtClean="0"/>
          </a:p>
          <a:p>
            <a:pPr lvl="2"/>
            <a:r>
              <a:rPr lang="en-US" dirty="0" err="1" smtClean="0"/>
              <a:t>Pişirilip</a:t>
            </a:r>
            <a:r>
              <a:rPr lang="en-US" dirty="0" smtClean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koşullarda</a:t>
            </a:r>
            <a:r>
              <a:rPr lang="en-US" dirty="0"/>
              <a:t> </a:t>
            </a:r>
            <a:r>
              <a:rPr lang="en-US" dirty="0" err="1"/>
              <a:t>saklanmayan</a:t>
            </a:r>
            <a:r>
              <a:rPr lang="en-US" dirty="0"/>
              <a:t> </a:t>
            </a:r>
            <a:r>
              <a:rPr lang="en-US" dirty="0" err="1"/>
              <a:t>etler</a:t>
            </a:r>
            <a:r>
              <a:rPr lang="en-US" dirty="0" smtClean="0"/>
              <a:t>,</a:t>
            </a:r>
            <a:endParaRPr lang="tr-TR" dirty="0" smtClean="0"/>
          </a:p>
          <a:p>
            <a:pPr lvl="2"/>
            <a:r>
              <a:rPr lang="en-US" dirty="0" err="1" smtClean="0"/>
              <a:t>Deniz</a:t>
            </a:r>
            <a:r>
              <a:rPr lang="en-US" dirty="0" smtClean="0"/>
              <a:t> </a:t>
            </a:r>
            <a:r>
              <a:rPr lang="en-US" dirty="0" err="1"/>
              <a:t>ürünleri</a:t>
            </a:r>
            <a:endParaRPr lang="en-US" dirty="0"/>
          </a:p>
          <a:p>
            <a:r>
              <a:rPr lang="en-US" b="1" dirty="0" err="1" smtClean="0">
                <a:solidFill>
                  <a:srgbClr val="B55394"/>
                </a:solidFill>
              </a:rPr>
              <a:t>Düşük</a:t>
            </a:r>
            <a:r>
              <a:rPr lang="en-US" b="1" dirty="0" smtClean="0">
                <a:solidFill>
                  <a:srgbClr val="B55394"/>
                </a:solidFill>
              </a:rPr>
              <a:t> </a:t>
            </a:r>
            <a:r>
              <a:rPr lang="en-US" b="1" dirty="0" err="1">
                <a:solidFill>
                  <a:srgbClr val="B55394"/>
                </a:solidFill>
              </a:rPr>
              <a:t>Riskli</a:t>
            </a:r>
            <a:r>
              <a:rPr lang="en-US" b="1" dirty="0">
                <a:solidFill>
                  <a:srgbClr val="B55394"/>
                </a:solidFill>
              </a:rPr>
              <a:t> </a:t>
            </a:r>
            <a:r>
              <a:rPr lang="en-US" b="1" dirty="0" err="1">
                <a:solidFill>
                  <a:srgbClr val="B55394"/>
                </a:solidFill>
              </a:rPr>
              <a:t>Gıdalar</a:t>
            </a:r>
            <a:r>
              <a:rPr lang="en-US" b="1" dirty="0">
                <a:solidFill>
                  <a:srgbClr val="B55394"/>
                </a:solidFill>
              </a:rPr>
              <a:t> </a:t>
            </a:r>
            <a:endParaRPr lang="tr-TR" b="1" dirty="0" smtClean="0">
              <a:solidFill>
                <a:srgbClr val="B55394"/>
              </a:solidFill>
            </a:endParaRPr>
          </a:p>
          <a:p>
            <a:pPr lvl="1"/>
            <a:r>
              <a:rPr lang="en-US" dirty="0" err="1" smtClean="0"/>
              <a:t>Kurutulmuş</a:t>
            </a:r>
            <a:r>
              <a:rPr lang="en-US" dirty="0" smtClean="0"/>
              <a:t> </a:t>
            </a:r>
            <a:r>
              <a:rPr lang="en-US" dirty="0" err="1"/>
              <a:t>Salamura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 smtClean="0"/>
              <a:t>,</a:t>
            </a:r>
            <a:endParaRPr lang="tr-TR" dirty="0" smtClean="0"/>
          </a:p>
          <a:p>
            <a:pPr lvl="1"/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/>
              <a:t>miktarda</a:t>
            </a:r>
            <a:r>
              <a:rPr lang="en-US" dirty="0"/>
              <a:t> </a:t>
            </a:r>
            <a:r>
              <a:rPr lang="en-US" dirty="0" err="1" smtClean="0"/>
              <a:t>tuz</a:t>
            </a:r>
            <a:r>
              <a:rPr lang="tr-TR" dirty="0"/>
              <a:t> </a:t>
            </a:r>
            <a:r>
              <a:rPr lang="tr-TR" dirty="0" smtClean="0"/>
              <a:t>içeren</a:t>
            </a:r>
          </a:p>
          <a:p>
            <a:pPr lvl="1"/>
            <a:r>
              <a:rPr lang="en-US" dirty="0" err="1" smtClean="0"/>
              <a:t>şeker</a:t>
            </a:r>
            <a:r>
              <a:rPr lang="en-US" dirty="0" smtClean="0"/>
              <a:t> </a:t>
            </a:r>
            <a:r>
              <a:rPr lang="en-US" dirty="0" err="1" smtClean="0"/>
              <a:t>içeren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k</a:t>
            </a:r>
            <a:r>
              <a:rPr lang="en-US" dirty="0" err="1" smtClean="0"/>
              <a:t>oruyucu</a:t>
            </a:r>
            <a:r>
              <a:rPr lang="en-US" dirty="0" smtClean="0"/>
              <a:t> </a:t>
            </a:r>
            <a:r>
              <a:rPr lang="en-US" dirty="0" err="1"/>
              <a:t>katkı</a:t>
            </a:r>
            <a:r>
              <a:rPr lang="en-US" dirty="0"/>
              <a:t> </a:t>
            </a:r>
            <a:r>
              <a:rPr lang="en-US" dirty="0" err="1"/>
              <a:t>maddesi</a:t>
            </a:r>
            <a:r>
              <a:rPr lang="en-US" dirty="0"/>
              <a:t> </a:t>
            </a:r>
            <a:r>
              <a:rPr lang="en-US" dirty="0" err="1" smtClean="0"/>
              <a:t>içeren</a:t>
            </a:r>
            <a:r>
              <a:rPr lang="tr-TR" dirty="0" smtClean="0"/>
              <a:t> </a:t>
            </a:r>
            <a:r>
              <a:rPr lang="en-US" dirty="0" err="1" smtClean="0"/>
              <a:t>gıdalar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3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Kişisel duyarlılık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hastalığa</a:t>
            </a:r>
            <a:r>
              <a:rPr lang="en-US" dirty="0" smtClean="0"/>
              <a:t> </a:t>
            </a:r>
            <a:r>
              <a:rPr lang="en-US" dirty="0" err="1" smtClean="0"/>
              <a:t>herkes</a:t>
            </a:r>
            <a:r>
              <a:rPr lang="en-US" dirty="0" smtClean="0"/>
              <a:t> </a:t>
            </a:r>
            <a:r>
              <a:rPr lang="en-US" dirty="0" err="1" smtClean="0"/>
              <a:t>yakalanabilir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duyarlıdır</a:t>
            </a:r>
            <a:r>
              <a:rPr lang="en-US" dirty="0" smtClean="0"/>
              <a:t>. </a:t>
            </a:r>
            <a:endParaRPr lang="tr-TR" dirty="0"/>
          </a:p>
          <a:p>
            <a:pPr lvl="1"/>
            <a:r>
              <a:rPr lang="en-US" dirty="0" err="1" smtClean="0"/>
              <a:t>bebekler</a:t>
            </a:r>
            <a:r>
              <a:rPr lang="en-US" dirty="0" smtClean="0"/>
              <a:t>, </a:t>
            </a:r>
            <a:r>
              <a:rPr lang="en-US" dirty="0" err="1" smtClean="0"/>
              <a:t>çocuklar</a:t>
            </a:r>
            <a:r>
              <a:rPr lang="en-US" dirty="0" smtClean="0"/>
              <a:t>, </a:t>
            </a:r>
            <a:r>
              <a:rPr lang="en-US" dirty="0" err="1" smtClean="0"/>
              <a:t>gebeler</a:t>
            </a:r>
            <a:r>
              <a:rPr lang="en-US" dirty="0" smtClean="0"/>
              <a:t>, </a:t>
            </a:r>
            <a:r>
              <a:rPr lang="en-US" dirty="0" err="1" smtClean="0"/>
              <a:t>yaşlılar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bağışıklık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zayıf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endParaRPr lang="tr-TR" dirty="0" smtClean="0"/>
          </a:p>
          <a:p>
            <a:r>
              <a:rPr lang="en-US" dirty="0" err="1" smtClean="0"/>
              <a:t>Bireylerin</a:t>
            </a:r>
            <a:r>
              <a:rPr lang="en-US" dirty="0" smtClean="0"/>
              <a:t> </a:t>
            </a:r>
            <a:r>
              <a:rPr lang="en-US" dirty="0" err="1" smtClean="0"/>
              <a:t>kontamine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yedikten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gösterdikleri</a:t>
            </a:r>
            <a:r>
              <a:rPr lang="en-US" dirty="0" smtClean="0"/>
              <a:t> </a:t>
            </a:r>
            <a:r>
              <a:rPr lang="en-US" dirty="0" err="1" smtClean="0"/>
              <a:t>tepki</a:t>
            </a:r>
            <a:r>
              <a:rPr lang="en-US" dirty="0" smtClean="0"/>
              <a:t>, </a:t>
            </a:r>
            <a:endParaRPr lang="tr-TR" dirty="0" smtClean="0"/>
          </a:p>
          <a:p>
            <a:pPr lvl="1"/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toksine</a:t>
            </a:r>
            <a:r>
              <a:rPr lang="en-US" dirty="0" smtClean="0"/>
              <a:t>, </a:t>
            </a:r>
            <a:endParaRPr lang="tr-TR" dirty="0" smtClean="0"/>
          </a:p>
          <a:p>
            <a:pPr lvl="1"/>
            <a:r>
              <a:rPr lang="en-US" dirty="0" err="1" smtClean="0"/>
              <a:t>besinin</a:t>
            </a:r>
            <a:r>
              <a:rPr lang="en-US" dirty="0" smtClean="0"/>
              <a:t> ne </a:t>
            </a:r>
            <a:r>
              <a:rPr lang="en-US" dirty="0" err="1" smtClean="0"/>
              <a:t>oranda</a:t>
            </a:r>
            <a:r>
              <a:rPr lang="en-US" dirty="0" smtClean="0"/>
              <a:t> </a:t>
            </a:r>
            <a:r>
              <a:rPr lang="en-US" dirty="0" err="1" smtClean="0"/>
              <a:t>kontamine</a:t>
            </a:r>
            <a:r>
              <a:rPr lang="en-US" dirty="0" smtClean="0"/>
              <a:t> </a:t>
            </a:r>
            <a:r>
              <a:rPr lang="en-US" dirty="0" err="1" smtClean="0"/>
              <a:t>olduğuna</a:t>
            </a:r>
            <a:r>
              <a:rPr lang="en-US" dirty="0" smtClean="0"/>
              <a:t>,</a:t>
            </a:r>
            <a:endParaRPr lang="tr-TR" dirty="0" smtClean="0"/>
          </a:p>
          <a:p>
            <a:pPr lvl="1"/>
            <a:r>
              <a:rPr lang="en-US" dirty="0" err="1" smtClean="0"/>
              <a:t>tüketilen</a:t>
            </a:r>
            <a:r>
              <a:rPr lang="en-US" dirty="0" smtClean="0"/>
              <a:t> </a:t>
            </a:r>
            <a:r>
              <a:rPr lang="en-US" dirty="0" err="1" smtClean="0"/>
              <a:t>miktara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bakteriye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gösterdiği</a:t>
            </a:r>
            <a:r>
              <a:rPr lang="en-US" dirty="0" smtClean="0"/>
              <a:t> </a:t>
            </a:r>
            <a:r>
              <a:rPr lang="en-US" dirty="0" err="1" smtClean="0"/>
              <a:t>duyarlılığa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değişiklik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endParaRPr lang="tr-TR" dirty="0"/>
          </a:p>
          <a:p>
            <a:pPr lvl="2"/>
            <a:r>
              <a:rPr lang="tr-TR" dirty="0" smtClean="0"/>
              <a:t>k</a:t>
            </a:r>
            <a:r>
              <a:rPr lang="en-US" dirty="0" err="1" smtClean="0"/>
              <a:t>imisinde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belirti</a:t>
            </a:r>
            <a:r>
              <a:rPr lang="en-US" dirty="0" smtClean="0"/>
              <a:t> </a:t>
            </a:r>
            <a:r>
              <a:rPr lang="en-US" dirty="0" err="1" smtClean="0"/>
              <a:t>görülmezken</a:t>
            </a:r>
            <a:r>
              <a:rPr lang="en-US" dirty="0" smtClean="0"/>
              <a:t>, </a:t>
            </a:r>
            <a:r>
              <a:rPr lang="en-US" dirty="0" err="1" smtClean="0"/>
              <a:t>kimisinde</a:t>
            </a:r>
            <a:r>
              <a:rPr lang="en-US" dirty="0" smtClean="0"/>
              <a:t> de </a:t>
            </a:r>
            <a:r>
              <a:rPr lang="en-US" dirty="0" err="1" smtClean="0"/>
              <a:t>belirtiler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seyredebilir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2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Son 72 </a:t>
            </a:r>
            <a:r>
              <a:rPr lang="tr-TR" dirty="0" err="1"/>
              <a:t>sa</a:t>
            </a:r>
            <a:r>
              <a:rPr lang="tr-TR" dirty="0"/>
              <a:t> içinde yenilen gıdanın türü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err="1"/>
              <a:t>İnkübasyon</a:t>
            </a:r>
            <a:r>
              <a:rPr lang="tr-TR" dirty="0"/>
              <a:t> süresi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/>
              <a:t>Aynı gıdayı yiyen şahıslarda benzer klinik tablo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/>
              <a:t>Eşlik eden semptomlar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25368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3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tr-TR" dirty="0" err="1" smtClean="0">
                <a:solidFill>
                  <a:srgbClr val="FFFF00"/>
                </a:solidFill>
              </a:rPr>
              <a:t>Patogenez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Mikroorganizmalarla</a:t>
            </a:r>
          </a:p>
          <a:p>
            <a:r>
              <a:rPr lang="tr-TR" dirty="0" smtClean="0"/>
              <a:t>Toksinleri ile</a:t>
            </a:r>
          </a:p>
          <a:p>
            <a:pPr marL="514350" indent="-514350">
              <a:buAutoNum type="arabicPeriod"/>
            </a:pPr>
            <a:r>
              <a:rPr lang="tr-TR" i="1" dirty="0" smtClean="0"/>
              <a:t>Gıdada mikroorganizma mevcuttur ve toksin de üremiştir (Kısa </a:t>
            </a:r>
            <a:r>
              <a:rPr lang="tr-TR" i="1" dirty="0" err="1" smtClean="0"/>
              <a:t>İnkübasyon</a:t>
            </a:r>
            <a:r>
              <a:rPr lang="tr-TR" i="1" dirty="0" smtClean="0"/>
              <a:t> süreli: 1-6 saat)</a:t>
            </a:r>
          </a:p>
          <a:p>
            <a:pPr marL="514350" indent="-514350">
              <a:buAutoNum type="arabicPeriod"/>
            </a:pPr>
            <a:r>
              <a:rPr lang="tr-TR" i="1" dirty="0" smtClean="0"/>
              <a:t>Gıdada mikroorganizmada  mevcut ancak toksin </a:t>
            </a:r>
            <a:r>
              <a:rPr lang="tr-TR" i="1" dirty="0" err="1" smtClean="0"/>
              <a:t>invivo</a:t>
            </a:r>
            <a:r>
              <a:rPr lang="tr-TR" i="1" dirty="0" smtClean="0"/>
              <a:t> (vücutta) salınır</a:t>
            </a:r>
          </a:p>
          <a:p>
            <a:pPr marL="514350" indent="-514350">
              <a:buAutoNum type="arabicPeriod"/>
            </a:pPr>
            <a:r>
              <a:rPr lang="tr-TR" i="1" dirty="0" smtClean="0"/>
              <a:t>Mikroorganizma dokuya </a:t>
            </a:r>
            <a:r>
              <a:rPr lang="tr-TR" i="1" dirty="0" err="1" smtClean="0"/>
              <a:t>invaze</a:t>
            </a:r>
            <a:r>
              <a:rPr lang="tr-TR" i="1" dirty="0" smtClean="0"/>
              <a:t> olur</a:t>
            </a:r>
          </a:p>
          <a:p>
            <a:pPr marL="514350" indent="-514350">
              <a:buAutoNum type="arabicPeriod"/>
            </a:pPr>
            <a:r>
              <a:rPr lang="tr-TR" i="1" dirty="0" smtClean="0"/>
              <a:t>Hem </a:t>
            </a:r>
            <a:r>
              <a:rPr lang="tr-TR" i="1" dirty="0" err="1" smtClean="0"/>
              <a:t>invaziv</a:t>
            </a:r>
            <a:r>
              <a:rPr lang="tr-TR" i="1" dirty="0" smtClean="0"/>
              <a:t> olan hem de toksin oluşturanlar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3397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2711</Words>
  <Application>Microsoft Office PowerPoint</Application>
  <PresentationFormat>Ekran Gösterisi (4:3)</PresentationFormat>
  <Paragraphs>413</Paragraphs>
  <Slides>42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7" baseType="lpstr">
      <vt:lpstr>Arial</vt:lpstr>
      <vt:lpstr>Calibri</vt:lpstr>
      <vt:lpstr>Symbol</vt:lpstr>
      <vt:lpstr>Wingdings</vt:lpstr>
      <vt:lpstr>Ofis Teması</vt:lpstr>
      <vt:lpstr>Besin Zehirlenmeleri</vt:lpstr>
      <vt:lpstr>Tanım ve Etkenler</vt:lpstr>
      <vt:lpstr> 200’den fazla etken besin yoluyla bulaşır</vt:lpstr>
      <vt:lpstr>Mikrobiyolojik Etkenler</vt:lpstr>
      <vt:lpstr>Mikroorganizmalar gıdaya nasıl bulaşır?</vt:lpstr>
      <vt:lpstr>Gıdadaki Risk</vt:lpstr>
      <vt:lpstr>Kişisel duyarlılık</vt:lpstr>
      <vt:lpstr>PowerPoint Sunusu</vt:lpstr>
      <vt:lpstr>Patogenez</vt:lpstr>
      <vt:lpstr>Patogenez</vt:lpstr>
      <vt:lpstr>Nasıl Fark Edilir</vt:lpstr>
      <vt:lpstr>Bulantı-Kusma ile seyreden Besin Zehirlenmeleri-Kısa İnkübasyonlu</vt:lpstr>
      <vt:lpstr>Bulantı-Kusma ile seyreden Besin Zehirlenmeleri</vt:lpstr>
      <vt:lpstr>NON-İNFLAMATUAR İSHAL İLE SEYREDEN BESİN ZEHİRLENMELERİ </vt:lpstr>
      <vt:lpstr>NON-İNFLAMATUAR İSHAL İLE SEYREDEN BESİN ZEHİRLENMELERİ(2)</vt:lpstr>
      <vt:lpstr>NON-İNFLAMATUAR İSHAL İLE SEYREDEN BESİN ZEHİRLENMELERİ(3)</vt:lpstr>
      <vt:lpstr>NON-İNFLAMATUAR İSHAL İLE SEYREDEN BESİN ZEHİRLENMELERİ(4)</vt:lpstr>
      <vt:lpstr>NON-İNFLAMATUAR İSHAL İLE SEYREDEN BESİN ZEHİRLENMELERİ(5)</vt:lpstr>
      <vt:lpstr>NON-İNFLAMATUAR İSHAL İLE SEYREDEN BESİN ZEHİRLENMELERİ(7)</vt:lpstr>
      <vt:lpstr>İNFLAMATUAR İSHAL İLE SEYREDEN BESİN ZEHİRLENMELERİ</vt:lpstr>
      <vt:lpstr>İNFLAMATUAR İSHAL İLE SEYREDEN BESİN ZEHİRLENMELERİ (1-a)</vt:lpstr>
      <vt:lpstr>İNFLAMATUAR İSHAL İLE SEYREDEN BESİN ZEHİRLENMELERİ (1-b)</vt:lpstr>
      <vt:lpstr>PowerPoint Sunusu</vt:lpstr>
      <vt:lpstr>İNFLAMATUAR İSHAL İLE SEYREDEN BESİN ZEHİRLENMELERİ (2)</vt:lpstr>
      <vt:lpstr>İNFLAMATUAR İSHAL İLE SEYREDEN BESİN ZEHİRLENMELERİ (3)</vt:lpstr>
      <vt:lpstr>İNFLAMATUAR İSHAL İLE SEYREDEN BESİN ZEHİRLENMELERİ (4)</vt:lpstr>
      <vt:lpstr>İNFLAMATUAR İSHAL İLE SEYREDEN BESİN ZEHİRLENMELERİ (5)</vt:lpstr>
      <vt:lpstr>İNFLAMATUAR İSHAL İLE SEYREDEN BESİN ZEHİRLENMELERİ (7)</vt:lpstr>
      <vt:lpstr>YERSİNİA </vt:lpstr>
      <vt:lpstr>İNFLAMATUAR İSHAL İLE SEYREDEN BESİN ZEHİRLENMELERİ (8)</vt:lpstr>
      <vt:lpstr>NÖROLOJİK SEMPTOMLARLA SEYREDEN BZ’leri (1)</vt:lpstr>
      <vt:lpstr>Klinik </vt:lpstr>
      <vt:lpstr>PowerPoint Sunusu</vt:lpstr>
      <vt:lpstr>PowerPoint Sunusu</vt:lpstr>
      <vt:lpstr>NÖROLOJİK SEMPTOMLARLA SEYREDEN BZ’leri (2)</vt:lpstr>
      <vt:lpstr>NÖROLOJİK SEMPTOMLARLA SEYREDEN BZ’leri (4)</vt:lpstr>
      <vt:lpstr>İNFEKSİYÖZ OLMAYAN BESİN ZEHİRLENMELERİ</vt:lpstr>
      <vt:lpstr>Korunma</vt:lpstr>
      <vt:lpstr>Korunma</vt:lpstr>
      <vt:lpstr>Korunma</vt:lpstr>
      <vt:lpstr>Korunma</vt:lpstr>
      <vt:lpstr>Korunma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Besin Zehirlenmeleri</dc:title>
  <dc:creator>User</dc:creator>
  <cp:lastModifiedBy>Windows Kullanıcısı</cp:lastModifiedBy>
  <cp:revision>25</cp:revision>
  <dcterms:created xsi:type="dcterms:W3CDTF">2018-09-17T08:38:55Z</dcterms:created>
  <dcterms:modified xsi:type="dcterms:W3CDTF">2020-04-07T09:06:25Z</dcterms:modified>
</cp:coreProperties>
</file>