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5"/>
  </p:notesMasterIdLst>
  <p:sldIdLst>
    <p:sldId id="256" r:id="rId3"/>
    <p:sldId id="279" r:id="rId4"/>
    <p:sldId id="280" r:id="rId5"/>
    <p:sldId id="282" r:id="rId6"/>
    <p:sldId id="284" r:id="rId7"/>
    <p:sldId id="286" r:id="rId8"/>
    <p:sldId id="257" r:id="rId9"/>
    <p:sldId id="258" r:id="rId10"/>
    <p:sldId id="275" r:id="rId11"/>
    <p:sldId id="296" r:id="rId12"/>
    <p:sldId id="269" r:id="rId13"/>
    <p:sldId id="259" r:id="rId14"/>
    <p:sldId id="261" r:id="rId15"/>
    <p:sldId id="274" r:id="rId16"/>
    <p:sldId id="263" r:id="rId17"/>
    <p:sldId id="264" r:id="rId18"/>
    <p:sldId id="265" r:id="rId19"/>
    <p:sldId id="276" r:id="rId20"/>
    <p:sldId id="271" r:id="rId21"/>
    <p:sldId id="266" r:id="rId22"/>
    <p:sldId id="268" r:id="rId23"/>
    <p:sldId id="270" r:id="rId24"/>
    <p:sldId id="260" r:id="rId25"/>
    <p:sldId id="299" r:id="rId26"/>
    <p:sldId id="262" r:id="rId27"/>
    <p:sldId id="290" r:id="rId28"/>
    <p:sldId id="301" r:id="rId29"/>
    <p:sldId id="288" r:id="rId30"/>
    <p:sldId id="295" r:id="rId31"/>
    <p:sldId id="294" r:id="rId32"/>
    <p:sldId id="298" r:id="rId33"/>
    <p:sldId id="293" r:id="rId3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853AE-7571-45C0-91CD-51C07D29ABB9}" type="datetimeFigureOut">
              <a:rPr lang="tr-TR" smtClean="0"/>
              <a:t>9.09.2022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BB3D3-1A8C-439E-A467-BF2731E21E7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938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Antibiotic consumption</a:t>
            </a:r>
            <a:r>
              <a:rPr lang="en-US" baseline="0" dirty="0" smtClean="0"/>
              <a:t> the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DB2A2-8E61-8040-8D05-BE67E8E7C9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5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E284-FE8C-422E-961F-5D035EA89C56}" type="datetimeFigureOut">
              <a:rPr lang="tr-TR" smtClean="0"/>
              <a:t>9.09.2022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5692-F9D4-4A08-B592-25ECC43EDA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9854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E284-FE8C-422E-961F-5D035EA89C56}" type="datetimeFigureOut">
              <a:rPr lang="tr-TR" smtClean="0"/>
              <a:t>9.09.2022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5692-F9D4-4A08-B592-25ECC43EDA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746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E284-FE8C-422E-961F-5D035EA89C56}" type="datetimeFigureOut">
              <a:rPr lang="tr-TR" smtClean="0"/>
              <a:t>9.09.2022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5692-F9D4-4A08-B592-25ECC43EDA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3241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599" y="1295401"/>
            <a:ext cx="10970684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599" y="3307976"/>
            <a:ext cx="10970684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9/9/2022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57091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400" b="0" i="0" u="none" strike="noStrike" kern="1200" cap="none" spc="0" normalizeH="0" baseline="0" noProof="0">
                <a:ln>
                  <a:noFill/>
                </a:ln>
                <a:solidFill>
                  <a:srgbClr val="80B606"/>
                </a:solidFill>
                <a:effectLst/>
                <a:uLnTx/>
                <a:uFillTx/>
                <a:latin typeface="Wingdings" pitchFamily="2" charset="2"/>
                <a:ea typeface="+mn-ea"/>
                <a:cs typeface="+mn-cs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1861006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B14C7-2563-435F-A1BB-04E62FB4ED8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9/9/2022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C7B8-7CBC-473F-8A13-8225ADB832D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966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36695"/>
            <a:ext cx="85344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5200" y="3609696"/>
            <a:ext cx="69088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E80666-FB37-4B36-9149-507F3B0178E3}" type="datetimeFigureOut">
              <a:rPr lang="en-US" smtClean="0">
                <a:solidFill>
                  <a:prstClr val="white"/>
                </a:solidFill>
              </a:rPr>
              <a:pPr/>
              <a:t>9/9/2022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651999" y="6356351"/>
            <a:ext cx="1928284" cy="365125"/>
          </a:xfrm>
        </p:spPr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2F5E10-5301-4EE6-90D2-A6C4A3F62BE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57091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400" b="0" i="0" u="none" strike="noStrike" kern="1200" cap="none" spc="0" normalizeH="0" baseline="0" noProof="0">
                <a:ln>
                  <a:noFill/>
                </a:ln>
                <a:solidFill>
                  <a:srgbClr val="80B606"/>
                </a:solidFill>
                <a:effectLst/>
                <a:uLnTx/>
                <a:uFillTx/>
                <a:latin typeface="Wingdings" pitchFamily="2" charset="2"/>
                <a:ea typeface="+mn-ea"/>
                <a:cs typeface="+mn-cs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686805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7552" y="2784475"/>
            <a:ext cx="5023104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9671" y="2784475"/>
            <a:ext cx="5023104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B14C7-2563-435F-A1BB-04E62FB4ED8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9/9/2022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C7B8-7CBC-473F-8A13-8225ADB832D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465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552" y="2232211"/>
            <a:ext cx="5023104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7552" y="3160060"/>
            <a:ext cx="5023104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5437" y="2232211"/>
            <a:ext cx="5023104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5437" y="3160060"/>
            <a:ext cx="5023104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B14C7-2563-435F-A1BB-04E62FB4ED8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9/9/2022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C7B8-7CBC-473F-8A13-8225ADB832D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800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2784475"/>
            <a:ext cx="10208683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B14C7-2563-435F-A1BB-04E62FB4ED8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9/9/2022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C7B8-7CBC-473F-8A13-8225ADB832D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016000" y="4497070"/>
            <a:ext cx="10208683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6587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1344" y="2784475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B14C7-2563-435F-A1BB-04E62FB4ED8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9/9/2022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C7B8-7CBC-473F-8A13-8225ADB832D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181344" y="4497070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987552" y="2784475"/>
            <a:ext cx="5023104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2286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1344" y="2784475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B14C7-2563-435F-A1BB-04E62FB4ED8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9/9/2022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C7B8-7CBC-473F-8A13-8225ADB832D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181344" y="4497070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986367" y="2784475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986367" y="4497070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444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E284-FE8C-422E-961F-5D035EA89C56}" type="datetimeFigureOut">
              <a:rPr lang="tr-TR" smtClean="0"/>
              <a:t>9.09.2022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5692-F9D4-4A08-B592-25ECC43EDA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15912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B14C7-2563-435F-A1BB-04E62FB4ED8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9/9/2022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C7B8-7CBC-473F-8A13-8225ADB832D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5184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B14C7-2563-435F-A1BB-04E62FB4ED8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9/9/2022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C7B8-7CBC-473F-8A13-8225ADB832D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172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1"/>
            <a:ext cx="4679577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0" y="273051"/>
            <a:ext cx="48768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649071"/>
            <a:ext cx="4679577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1B14C7-2563-435F-A1BB-04E62FB4ED88}" type="datetimeFigureOut">
              <a:rPr lang="en-US" smtClean="0">
                <a:solidFill>
                  <a:prstClr val="white"/>
                </a:solidFill>
              </a:rPr>
              <a:pPr/>
              <a:t>9/9/2022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C7B8-7CBC-473F-8A13-8225ADB832D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9240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5234" y="381001"/>
            <a:ext cx="4847167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35234" y="2649071"/>
            <a:ext cx="4847167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1B14C7-2563-435F-A1BB-04E62FB4ED88}" type="datetimeFigureOut">
              <a:rPr lang="en-US" smtClean="0">
                <a:solidFill>
                  <a:prstClr val="white"/>
                </a:solidFill>
              </a:rPr>
              <a:pPr/>
              <a:t>9/9/2022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C7B8-7CBC-473F-8A13-8225ADB832D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04800" y="1143000"/>
            <a:ext cx="56896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726336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5234" y="381001"/>
            <a:ext cx="4847167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35234" y="2649071"/>
            <a:ext cx="4847167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1B14C7-2563-435F-A1BB-04E62FB4ED88}" type="datetimeFigureOut">
              <a:rPr lang="en-US" smtClean="0">
                <a:solidFill>
                  <a:prstClr val="white"/>
                </a:solidFill>
              </a:rPr>
              <a:pPr/>
              <a:t>9/9/2022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C7B8-7CBC-473F-8A13-8225ADB832D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320800" y="2590800"/>
            <a:ext cx="46736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306234" y="1260475"/>
            <a:ext cx="1672167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59834" y="762000"/>
            <a:ext cx="2789767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675958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568389"/>
            <a:ext cx="10970684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B14C7-2563-435F-A1BB-04E62FB4ED8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9/9/2022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C7B8-7CBC-473F-8A13-8225ADB832D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5016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274639"/>
            <a:ext cx="2032000" cy="5851525"/>
          </a:xfrm>
        </p:spPr>
        <p:txBody>
          <a:bodyPr vert="eaVert" anchor="t" anchorCtr="0"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16859"/>
            <a:ext cx="80264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B14C7-2563-435F-A1BB-04E62FB4ED8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9/9/2022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C7B8-7CBC-473F-8A13-8225ADB832D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2945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B14C7-2563-435F-A1BB-04E62FB4ED8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9/9/2022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C7B8-7CBC-473F-8A13-8225ADB832D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9279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E284-FE8C-422E-961F-5D035EA89C56}" type="datetimeFigureOut">
              <a:rPr lang="tr-TR" smtClean="0"/>
              <a:t>9.09.2022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5692-F9D4-4A08-B592-25ECC43EDA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1650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E284-FE8C-422E-961F-5D035EA89C56}" type="datetimeFigureOut">
              <a:rPr lang="tr-TR" smtClean="0"/>
              <a:t>9.09.2022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5692-F9D4-4A08-B592-25ECC43EDA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6807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E284-FE8C-422E-961F-5D035EA89C56}" type="datetimeFigureOut">
              <a:rPr lang="tr-TR" smtClean="0"/>
              <a:t>9.09.2022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5692-F9D4-4A08-B592-25ECC43EDA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8356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E284-FE8C-422E-961F-5D035EA89C56}" type="datetimeFigureOut">
              <a:rPr lang="tr-TR" smtClean="0"/>
              <a:t>9.09.2022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5692-F9D4-4A08-B592-25ECC43EDA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2608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E284-FE8C-422E-961F-5D035EA89C56}" type="datetimeFigureOut">
              <a:rPr lang="tr-TR" smtClean="0"/>
              <a:t>9.09.2022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5692-F9D4-4A08-B592-25ECC43EDA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8816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E284-FE8C-422E-961F-5D035EA89C56}" type="datetimeFigureOut">
              <a:rPr lang="tr-TR" smtClean="0"/>
              <a:t>9.09.2022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5692-F9D4-4A08-B592-25ECC43EDA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807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E284-FE8C-422E-961F-5D035EA89C56}" type="datetimeFigureOut">
              <a:rPr lang="tr-TR" smtClean="0"/>
              <a:t>9.09.2022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5692-F9D4-4A08-B592-25ECC43EDA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9632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9E284-FE8C-422E-961F-5D035EA89C56}" type="datetimeFigureOut">
              <a:rPr lang="tr-TR" smtClean="0"/>
              <a:t>9.09.2022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A5692-F9D4-4A08-B592-25ECC43EDA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24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45141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6367" y="2770095"/>
            <a:ext cx="10217152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01B14C7-2563-435F-A1BB-04E62FB4ED8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9/9/2022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719484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40400" y="6356351"/>
            <a:ext cx="71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082C7B8-7CBC-473F-8A13-8225ADB832D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877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Antibiyotik Kullanım İlkeleri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Prof. Dr. Zülal Özkurt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88149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Genetik veya </a:t>
            </a:r>
            <a:r>
              <a:rPr lang="tr-TR" dirty="0" err="1">
                <a:solidFill>
                  <a:srgbClr val="FF0000"/>
                </a:solidFill>
              </a:rPr>
              <a:t>metabolik</a:t>
            </a:r>
            <a:r>
              <a:rPr lang="tr-TR" dirty="0">
                <a:solidFill>
                  <a:srgbClr val="FF0000"/>
                </a:solidFill>
              </a:rPr>
              <a:t> bozukluklar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G</a:t>
            </a:r>
            <a:r>
              <a:rPr lang="tr-TR" dirty="0" err="1" smtClean="0"/>
              <a:t>lukoz</a:t>
            </a:r>
            <a:r>
              <a:rPr lang="tr-TR" dirty="0" smtClean="0"/>
              <a:t> </a:t>
            </a:r>
            <a:r>
              <a:rPr lang="tr-TR" dirty="0"/>
              <a:t>6 fosfat </a:t>
            </a:r>
            <a:r>
              <a:rPr lang="tr-TR" dirty="0" err="1"/>
              <a:t>dehidrogenaz</a:t>
            </a:r>
            <a:r>
              <a:rPr lang="tr-TR" dirty="0"/>
              <a:t> </a:t>
            </a:r>
            <a:r>
              <a:rPr lang="tr-TR" dirty="0" smtClean="0"/>
              <a:t>enzim eksikliğinde </a:t>
            </a:r>
            <a:r>
              <a:rPr lang="tr-TR" dirty="0" err="1"/>
              <a:t>sülfonamidler</a:t>
            </a:r>
            <a:r>
              <a:rPr lang="tr-TR" dirty="0"/>
              <a:t>, </a:t>
            </a:r>
            <a:r>
              <a:rPr lang="tr-TR" dirty="0" err="1"/>
              <a:t>nitrofurantoin</a:t>
            </a:r>
            <a:r>
              <a:rPr lang="tr-TR" dirty="0"/>
              <a:t>, </a:t>
            </a:r>
            <a:r>
              <a:rPr lang="tr-TR" dirty="0" err="1"/>
              <a:t>furazolidin</a:t>
            </a:r>
            <a:r>
              <a:rPr lang="tr-TR" dirty="0"/>
              <a:t>, </a:t>
            </a:r>
            <a:r>
              <a:rPr lang="tr-TR" dirty="0" err="1"/>
              <a:t>kloramfenikol</a:t>
            </a:r>
            <a:r>
              <a:rPr lang="tr-TR" dirty="0"/>
              <a:t> gibi antibiyotiklerin kullanılmasıyla </a:t>
            </a:r>
            <a:r>
              <a:rPr lang="tr-TR" dirty="0" err="1"/>
              <a:t>hemoliz</a:t>
            </a:r>
            <a:r>
              <a:rPr lang="tr-TR" dirty="0"/>
              <a:t> oluşabilir. </a:t>
            </a:r>
          </a:p>
        </p:txBody>
      </p:sp>
    </p:spTree>
    <p:extLst>
      <p:ext uri="{BB962C8B-B14F-4D97-AF65-F5344CB8AC3E}">
        <p14:creationId xmlns:p14="http://schemas.microsoft.com/office/powerpoint/2010/main" val="1548524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C00000"/>
                </a:solidFill>
              </a:rPr>
              <a:t>HAMİLELİKTE KULLANILMAYAN ANTİBİYOTİKLER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Sulfonamidler</a:t>
            </a:r>
            <a:r>
              <a:rPr lang="tr-TR" dirty="0" smtClean="0"/>
              <a:t>       (</a:t>
            </a:r>
            <a:r>
              <a:rPr lang="tr-TR" dirty="0" err="1" smtClean="0"/>
              <a:t>teratojenik</a:t>
            </a:r>
            <a:r>
              <a:rPr lang="tr-TR" dirty="0" smtClean="0"/>
              <a:t>, </a:t>
            </a:r>
            <a:r>
              <a:rPr lang="tr-TR" dirty="0" err="1" smtClean="0"/>
              <a:t>folik</a:t>
            </a:r>
            <a:r>
              <a:rPr lang="tr-TR" dirty="0" smtClean="0"/>
              <a:t> asit sentezini bozar,)</a:t>
            </a:r>
          </a:p>
          <a:p>
            <a:r>
              <a:rPr lang="tr-TR" dirty="0" err="1" smtClean="0"/>
              <a:t>Aminoglikozidler</a:t>
            </a:r>
            <a:r>
              <a:rPr lang="tr-TR" dirty="0" smtClean="0"/>
              <a:t>  (</a:t>
            </a:r>
            <a:r>
              <a:rPr lang="tr-TR" dirty="0" err="1" smtClean="0"/>
              <a:t>Nefrotoksik</a:t>
            </a:r>
            <a:r>
              <a:rPr lang="tr-TR" dirty="0" smtClean="0"/>
              <a:t>, </a:t>
            </a:r>
            <a:r>
              <a:rPr lang="tr-TR" dirty="0" err="1" smtClean="0"/>
              <a:t>ototoksik</a:t>
            </a:r>
            <a:r>
              <a:rPr lang="tr-TR" dirty="0" smtClean="0"/>
              <a:t>)</a:t>
            </a:r>
          </a:p>
          <a:p>
            <a:r>
              <a:rPr lang="tr-TR" dirty="0" err="1" smtClean="0"/>
              <a:t>Kinolonlar</a:t>
            </a:r>
            <a:r>
              <a:rPr lang="tr-TR" dirty="0" smtClean="0"/>
              <a:t>              (</a:t>
            </a:r>
            <a:r>
              <a:rPr lang="tr-TR" dirty="0" err="1" smtClean="0"/>
              <a:t>kondrotoksik</a:t>
            </a:r>
            <a:r>
              <a:rPr lang="tr-TR" dirty="0" smtClean="0"/>
              <a:t>)</a:t>
            </a:r>
          </a:p>
          <a:p>
            <a:r>
              <a:rPr lang="tr-TR" dirty="0" err="1" smtClean="0"/>
              <a:t>Tetrasiklin</a:t>
            </a:r>
            <a:r>
              <a:rPr lang="tr-TR" dirty="0" smtClean="0"/>
              <a:t>              (</a:t>
            </a:r>
            <a:r>
              <a:rPr lang="tr-TR" dirty="0" err="1" smtClean="0"/>
              <a:t>fetusta</a:t>
            </a:r>
            <a:r>
              <a:rPr lang="tr-TR" dirty="0" smtClean="0"/>
              <a:t> diş ve kemik gelişimini olumsuz etkiler, dişlerde kahverengi lekeler, yapısal bozukluk)</a:t>
            </a:r>
          </a:p>
          <a:p>
            <a:r>
              <a:rPr lang="tr-TR" dirty="0" err="1" smtClean="0"/>
              <a:t>Kloramfenikol</a:t>
            </a:r>
            <a:r>
              <a:rPr lang="tr-TR" dirty="0" smtClean="0"/>
              <a:t>  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18725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Antibiyotik Seçimini Etkileyen İlaca Ait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Özellikler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Antibiyotiğin etkisi</a:t>
            </a:r>
          </a:p>
          <a:p>
            <a:r>
              <a:rPr lang="tr-TR" dirty="0" err="1"/>
              <a:t>Antibakteriyel</a:t>
            </a:r>
            <a:r>
              <a:rPr lang="tr-TR" dirty="0"/>
              <a:t> </a:t>
            </a:r>
            <a:r>
              <a:rPr lang="tr-TR" dirty="0" smtClean="0"/>
              <a:t>spektrum</a:t>
            </a:r>
          </a:p>
          <a:p>
            <a:r>
              <a:rPr lang="tr-TR" dirty="0" smtClean="0"/>
              <a:t>Post-antibiyotik etki</a:t>
            </a:r>
          </a:p>
          <a:p>
            <a:r>
              <a:rPr lang="tr-TR" dirty="0" smtClean="0"/>
              <a:t>Hücre içi ve dışı etkinlik</a:t>
            </a:r>
          </a:p>
          <a:p>
            <a:r>
              <a:rPr lang="tr-TR" dirty="0" smtClean="0"/>
              <a:t>Antibiyotiklerin yan etkileri</a:t>
            </a:r>
          </a:p>
          <a:p>
            <a:r>
              <a:rPr lang="tr-TR" dirty="0"/>
              <a:t>İlaçlar ile etkileşim</a:t>
            </a:r>
          </a:p>
          <a:p>
            <a:r>
              <a:rPr lang="tr-TR" dirty="0" smtClean="0"/>
              <a:t>Maliyet</a:t>
            </a:r>
          </a:p>
          <a:p>
            <a:r>
              <a:rPr lang="tr-TR" dirty="0" smtClean="0"/>
              <a:t>Kombine antibiyotik kullanımı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0806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Antibiyotiğin dozu ve doz aralığı</a:t>
            </a:r>
          </a:p>
          <a:p>
            <a:r>
              <a:rPr lang="tr-TR" dirty="0" smtClean="0"/>
              <a:t>Antibiyotiğin veriliş yolu</a:t>
            </a:r>
          </a:p>
          <a:p>
            <a:r>
              <a:rPr lang="tr-TR" dirty="0" smtClean="0"/>
              <a:t>Antibiyotiklerin atılım yolları</a:t>
            </a:r>
          </a:p>
          <a:p>
            <a:r>
              <a:rPr lang="tr-TR" dirty="0" err="1" smtClean="0"/>
              <a:t>Farmakokinetik</a:t>
            </a:r>
            <a:r>
              <a:rPr lang="tr-TR" dirty="0" smtClean="0"/>
              <a:t>, farmakodinamik</a:t>
            </a:r>
            <a:endParaRPr lang="tr-TR" dirty="0"/>
          </a:p>
          <a:p>
            <a:r>
              <a:rPr lang="tr-TR" dirty="0" smtClean="0"/>
              <a:t>Antibiyotik tedavisine cevabın izlenmesi</a:t>
            </a:r>
          </a:p>
        </p:txBody>
      </p:sp>
    </p:spTree>
    <p:extLst>
      <p:ext uri="{BB962C8B-B14F-4D97-AF65-F5344CB8AC3E}">
        <p14:creationId xmlns:p14="http://schemas.microsoft.com/office/powerpoint/2010/main" val="1456798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tr-TR" sz="3200" b="1" dirty="0" err="1">
                <a:solidFill>
                  <a:srgbClr val="FF0000"/>
                </a:solidFill>
              </a:rPr>
              <a:t>Antibiyotiklerin</a:t>
            </a:r>
            <a:r>
              <a:rPr lang="en-AU" altLang="tr-TR" sz="3200" b="1" dirty="0">
                <a:solidFill>
                  <a:srgbClr val="FF0000"/>
                </a:solidFill>
              </a:rPr>
              <a:t> </a:t>
            </a:r>
            <a:r>
              <a:rPr lang="en-AU" altLang="tr-TR" sz="3200" b="1" dirty="0" err="1">
                <a:solidFill>
                  <a:srgbClr val="FF0000"/>
                </a:solidFill>
              </a:rPr>
              <a:t>ana</a:t>
            </a:r>
            <a:r>
              <a:rPr lang="en-AU" altLang="tr-TR" sz="3200" b="1" dirty="0">
                <a:solidFill>
                  <a:srgbClr val="FF0000"/>
                </a:solidFill>
              </a:rPr>
              <a:t> </a:t>
            </a:r>
            <a:r>
              <a:rPr lang="en-AU" altLang="tr-TR" sz="3200" b="1" dirty="0" err="1">
                <a:solidFill>
                  <a:srgbClr val="FF0000"/>
                </a:solidFill>
              </a:rPr>
              <a:t>atılım</a:t>
            </a:r>
            <a:r>
              <a:rPr lang="en-AU" altLang="tr-TR" sz="3200" b="1" dirty="0">
                <a:solidFill>
                  <a:srgbClr val="FF0000"/>
                </a:solidFill>
              </a:rPr>
              <a:t> </a:t>
            </a:r>
            <a:r>
              <a:rPr lang="en-AU" altLang="tr-TR" sz="3200" b="1" dirty="0" err="1">
                <a:solidFill>
                  <a:srgbClr val="FF0000"/>
                </a:solidFill>
              </a:rPr>
              <a:t>yolları</a:t>
            </a:r>
            <a:endParaRPr lang="en-AU" altLang="tr-TR" sz="4400" b="1" dirty="0">
              <a:solidFill>
                <a:srgbClr val="FF0000"/>
              </a:solidFill>
            </a:endParaRPr>
          </a:p>
        </p:txBody>
      </p:sp>
      <p:sp>
        <p:nvSpPr>
          <p:cNvPr id="34819" name="Rectangle 1027"/>
          <p:cNvSpPr>
            <a:spLocks noGrp="1" noChangeArrowheads="1"/>
          </p:cNvSpPr>
          <p:nvPr>
            <p:ph sz="half" idx="1"/>
          </p:nvPr>
        </p:nvSpPr>
        <p:spPr>
          <a:xfrm>
            <a:off x="609603" y="1885950"/>
            <a:ext cx="5362223" cy="4171950"/>
          </a:xfrm>
          <a:prstGeom prst="rect">
            <a:avLst/>
          </a:prstGeom>
        </p:spPr>
        <p:txBody>
          <a:bodyPr/>
          <a:lstStyle/>
          <a:p>
            <a:pPr>
              <a:buClr>
                <a:schemeClr val="tx1"/>
              </a:buClr>
              <a:buFontTx/>
              <a:buChar char="•"/>
            </a:pPr>
            <a:r>
              <a:rPr lang="en-AU" altLang="tr-TR" sz="2400" b="1" dirty="0" err="1">
                <a:solidFill>
                  <a:schemeClr val="tx2"/>
                </a:solidFill>
              </a:rPr>
              <a:t>Karaciğer</a:t>
            </a:r>
            <a:endParaRPr lang="en-AU" altLang="tr-TR" sz="2400" b="1" dirty="0">
              <a:solidFill>
                <a:schemeClr val="tx2"/>
              </a:solidFill>
            </a:endParaRPr>
          </a:p>
          <a:p>
            <a:pPr lvl="1">
              <a:buClr>
                <a:schemeClr val="tx1"/>
              </a:buClr>
              <a:buFontTx/>
              <a:buChar char="•"/>
            </a:pPr>
            <a:r>
              <a:rPr lang="en-AU" altLang="tr-TR" sz="2000" b="1" dirty="0" err="1"/>
              <a:t>Sefoperazon</a:t>
            </a:r>
            <a:endParaRPr lang="en-AU" altLang="tr-TR" sz="2000" b="1" dirty="0"/>
          </a:p>
          <a:p>
            <a:pPr lvl="1">
              <a:buClr>
                <a:schemeClr val="tx1"/>
              </a:buClr>
              <a:buFontTx/>
              <a:buChar char="•"/>
            </a:pPr>
            <a:r>
              <a:rPr lang="en-AU" altLang="tr-TR" sz="2000" b="1" dirty="0" err="1"/>
              <a:t>Kloramfenikol</a:t>
            </a:r>
            <a:endParaRPr lang="en-AU" altLang="tr-TR" sz="2000" b="1" dirty="0"/>
          </a:p>
          <a:p>
            <a:pPr lvl="1">
              <a:buClr>
                <a:schemeClr val="tx1"/>
              </a:buClr>
              <a:buFontTx/>
              <a:buChar char="•"/>
            </a:pPr>
            <a:r>
              <a:rPr lang="en-AU" altLang="tr-TR" sz="2000" b="1" dirty="0" err="1"/>
              <a:t>Klindamisin</a:t>
            </a:r>
            <a:endParaRPr lang="en-AU" altLang="tr-TR" sz="2000" b="1" dirty="0"/>
          </a:p>
          <a:p>
            <a:pPr lvl="1">
              <a:buClr>
                <a:schemeClr val="tx1"/>
              </a:buClr>
              <a:buFontTx/>
              <a:buChar char="•"/>
            </a:pPr>
            <a:r>
              <a:rPr lang="en-AU" altLang="tr-TR" sz="2000" b="1" dirty="0" err="1"/>
              <a:t>Doksisiklin</a:t>
            </a:r>
            <a:endParaRPr lang="en-AU" altLang="tr-TR" sz="2000" b="1" dirty="0"/>
          </a:p>
          <a:p>
            <a:pPr lvl="1">
              <a:buClr>
                <a:schemeClr val="tx1"/>
              </a:buClr>
              <a:buFontTx/>
              <a:buChar char="•"/>
            </a:pPr>
            <a:r>
              <a:rPr lang="en-AU" altLang="tr-TR" sz="2000" b="1" dirty="0" err="1"/>
              <a:t>Eritromisin</a:t>
            </a:r>
            <a:endParaRPr lang="en-AU" altLang="tr-TR" sz="2000" b="1" dirty="0"/>
          </a:p>
          <a:p>
            <a:pPr lvl="1">
              <a:buClr>
                <a:schemeClr val="tx1"/>
              </a:buClr>
              <a:buFontTx/>
              <a:buChar char="•"/>
            </a:pPr>
            <a:r>
              <a:rPr lang="en-AU" altLang="tr-TR" sz="2000" b="1" dirty="0" err="1"/>
              <a:t>Metronidazol</a:t>
            </a:r>
            <a:endParaRPr lang="en-AU" altLang="tr-TR" sz="2000" b="1" dirty="0"/>
          </a:p>
          <a:p>
            <a:pPr lvl="1">
              <a:buClr>
                <a:schemeClr val="tx1"/>
              </a:buClr>
              <a:buFontTx/>
              <a:buChar char="•"/>
            </a:pPr>
            <a:r>
              <a:rPr lang="en-AU" altLang="tr-TR" sz="2000" b="1" dirty="0" err="1"/>
              <a:t>Nafsilin</a:t>
            </a:r>
            <a:endParaRPr lang="en-AU" altLang="tr-TR" sz="2000" b="1" dirty="0"/>
          </a:p>
          <a:p>
            <a:pPr lvl="1">
              <a:buClr>
                <a:schemeClr val="tx1"/>
              </a:buClr>
              <a:buFontTx/>
              <a:buChar char="•"/>
            </a:pPr>
            <a:r>
              <a:rPr lang="en-AU" altLang="tr-TR" sz="2000" b="1" dirty="0" err="1"/>
              <a:t>Rifampin</a:t>
            </a:r>
            <a:endParaRPr lang="en-AU" altLang="tr-TR" sz="2000" b="1" dirty="0"/>
          </a:p>
          <a:p>
            <a:pPr lvl="1">
              <a:buClr>
                <a:schemeClr val="tx1"/>
              </a:buClr>
              <a:buFontTx/>
              <a:buChar char="•"/>
            </a:pPr>
            <a:r>
              <a:rPr lang="en-AU" altLang="tr-TR" sz="2000" b="1" dirty="0" err="1"/>
              <a:t>Sulfametoksazol</a:t>
            </a:r>
            <a:endParaRPr lang="en-AU" altLang="tr-TR" sz="2000" b="1" dirty="0"/>
          </a:p>
        </p:txBody>
      </p:sp>
      <p:sp>
        <p:nvSpPr>
          <p:cNvPr id="34820" name="Rectangle 1028"/>
          <p:cNvSpPr>
            <a:spLocks noGrp="1" noChangeArrowheads="1"/>
          </p:cNvSpPr>
          <p:nvPr>
            <p:ph sz="half" idx="2"/>
          </p:nvPr>
        </p:nvSpPr>
        <p:spPr>
          <a:xfrm>
            <a:off x="6152447" y="1885950"/>
            <a:ext cx="5362223" cy="4171950"/>
          </a:xfrm>
          <a:prstGeom prst="rect">
            <a:avLst/>
          </a:prstGeom>
        </p:spPr>
        <p:txBody>
          <a:bodyPr/>
          <a:lstStyle/>
          <a:p>
            <a:pPr>
              <a:buClr>
                <a:schemeClr val="tx1"/>
              </a:buClr>
              <a:buFontTx/>
              <a:buChar char="•"/>
            </a:pPr>
            <a:r>
              <a:rPr lang="en-AU" altLang="tr-TR" sz="2400" b="1" dirty="0" err="1">
                <a:solidFill>
                  <a:schemeClr val="tx2"/>
                </a:solidFill>
              </a:rPr>
              <a:t>Böbrekler</a:t>
            </a:r>
            <a:endParaRPr lang="en-AU" altLang="tr-TR" sz="2400" b="1" dirty="0">
              <a:solidFill>
                <a:schemeClr val="tx2"/>
              </a:solidFill>
            </a:endParaRPr>
          </a:p>
          <a:p>
            <a:pPr lvl="1">
              <a:buClr>
                <a:schemeClr val="tx1"/>
              </a:buClr>
              <a:buFontTx/>
              <a:buChar char="•"/>
            </a:pPr>
            <a:r>
              <a:rPr lang="en-AU" altLang="tr-TR" sz="2000" b="1" dirty="0" err="1"/>
              <a:t>Aminoglikozidler</a:t>
            </a:r>
            <a:endParaRPr lang="en-AU" altLang="tr-TR" sz="2000" b="1" dirty="0"/>
          </a:p>
          <a:p>
            <a:pPr lvl="1">
              <a:buClr>
                <a:schemeClr val="tx1"/>
              </a:buClr>
              <a:buFontTx/>
              <a:buChar char="•"/>
            </a:pPr>
            <a:r>
              <a:rPr lang="en-AU" altLang="tr-TR" sz="2000" b="1" dirty="0" err="1"/>
              <a:t>Aztreonam</a:t>
            </a:r>
            <a:endParaRPr lang="en-AU" altLang="tr-TR" sz="2000" b="1" dirty="0"/>
          </a:p>
          <a:p>
            <a:pPr lvl="1">
              <a:buClr>
                <a:schemeClr val="tx1"/>
              </a:buClr>
              <a:buFontTx/>
              <a:buChar char="•"/>
            </a:pPr>
            <a:r>
              <a:rPr lang="en-AU" altLang="tr-TR" sz="2000" b="1" dirty="0" err="1"/>
              <a:t>Sefalosporinler</a:t>
            </a:r>
            <a:endParaRPr lang="en-AU" altLang="tr-TR" sz="2000" b="1" dirty="0"/>
          </a:p>
          <a:p>
            <a:pPr lvl="1">
              <a:buClr>
                <a:schemeClr val="tx1"/>
              </a:buClr>
              <a:buFontTx/>
              <a:buChar char="•"/>
            </a:pPr>
            <a:r>
              <a:rPr lang="en-AU" altLang="tr-TR" sz="2000" b="1" dirty="0" err="1"/>
              <a:t>Karbapenemler</a:t>
            </a:r>
            <a:endParaRPr lang="en-AU" altLang="tr-TR" sz="2000" b="1" dirty="0"/>
          </a:p>
          <a:p>
            <a:pPr lvl="1">
              <a:buClr>
                <a:schemeClr val="tx1"/>
              </a:buClr>
              <a:buFontTx/>
              <a:buChar char="•"/>
            </a:pPr>
            <a:r>
              <a:rPr lang="en-AU" altLang="tr-TR" sz="2000" b="1" dirty="0" err="1"/>
              <a:t>Kinolonlar</a:t>
            </a:r>
            <a:endParaRPr lang="en-AU" altLang="tr-TR" sz="2000" b="1" dirty="0"/>
          </a:p>
          <a:p>
            <a:pPr lvl="1">
              <a:buClr>
                <a:schemeClr val="tx1"/>
              </a:buClr>
              <a:buFontTx/>
              <a:buChar char="•"/>
            </a:pPr>
            <a:r>
              <a:rPr lang="en-AU" altLang="tr-TR" sz="2000" b="1" dirty="0" err="1"/>
              <a:t>Penisilinler</a:t>
            </a:r>
            <a:endParaRPr lang="en-AU" altLang="tr-TR" sz="2000" b="1" dirty="0"/>
          </a:p>
          <a:p>
            <a:pPr lvl="1">
              <a:buClr>
                <a:schemeClr val="tx1"/>
              </a:buClr>
              <a:buFontTx/>
              <a:buChar char="•"/>
            </a:pPr>
            <a:r>
              <a:rPr lang="en-AU" altLang="tr-TR" sz="2000" b="1" dirty="0" err="1"/>
              <a:t>Trimetoprim</a:t>
            </a:r>
            <a:endParaRPr lang="en-AU" altLang="tr-TR" sz="2000" b="1" dirty="0"/>
          </a:p>
          <a:p>
            <a:pPr lvl="1">
              <a:buClr>
                <a:schemeClr val="tx1"/>
              </a:buClr>
              <a:buFontTx/>
              <a:buChar char="•"/>
            </a:pPr>
            <a:r>
              <a:rPr lang="en-AU" altLang="tr-TR" sz="2000" b="1" dirty="0" err="1"/>
              <a:t>Tetrasiklin</a:t>
            </a:r>
            <a:endParaRPr lang="en-AU" altLang="tr-TR" sz="2000" b="1" dirty="0"/>
          </a:p>
          <a:p>
            <a:pPr lvl="1">
              <a:buClr>
                <a:schemeClr val="tx1"/>
              </a:buClr>
              <a:buFontTx/>
              <a:buChar char="•"/>
            </a:pPr>
            <a:r>
              <a:rPr lang="en-AU" altLang="tr-TR" sz="2000" b="1" dirty="0" err="1"/>
              <a:t>Glikopeptidler</a:t>
            </a:r>
            <a:endParaRPr lang="en-AU" altLang="tr-TR" sz="2000" b="1" dirty="0"/>
          </a:p>
          <a:p>
            <a:pPr lvl="1">
              <a:buClr>
                <a:schemeClr val="tx1"/>
              </a:buClr>
              <a:buFontTx/>
              <a:buChar char="•"/>
            </a:pPr>
            <a:endParaRPr lang="en-AU" altLang="tr-TR" sz="20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549" y="2297430"/>
            <a:ext cx="2016316" cy="129159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830" y="2171700"/>
            <a:ext cx="2884170" cy="1543050"/>
          </a:xfrm>
          <a:prstGeom prst="rect">
            <a:avLst/>
          </a:prstGeom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14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10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ZAMANA BAĞLI BAKTERİSİDAL ETKİ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Bazı antibiyotiklerin </a:t>
            </a:r>
            <a:r>
              <a:rPr lang="tr-TR" dirty="0" err="1" smtClean="0"/>
              <a:t>bakterisidal</a:t>
            </a:r>
            <a:r>
              <a:rPr lang="tr-TR" dirty="0" smtClean="0"/>
              <a:t> etkisi zamana bağlıdır</a:t>
            </a:r>
          </a:p>
          <a:p>
            <a:r>
              <a:rPr lang="tr-TR" dirty="0" smtClean="0"/>
              <a:t>Minimal inhibitör konsantrasyonun üzerindeki dozlar </a:t>
            </a:r>
            <a:r>
              <a:rPr lang="tr-TR" dirty="0" err="1" smtClean="0"/>
              <a:t>bakterisidal</a:t>
            </a:r>
            <a:r>
              <a:rPr lang="tr-TR" dirty="0" smtClean="0"/>
              <a:t> etkiyi arttırmaz. Bu antibiyotikler mümkün olan en düşük dozda (MIC </a:t>
            </a:r>
            <a:r>
              <a:rPr lang="tr-TR" dirty="0" err="1" smtClean="0"/>
              <a:t>ın</a:t>
            </a:r>
            <a:r>
              <a:rPr lang="tr-TR" dirty="0" smtClean="0"/>
              <a:t> üzerinde) devamlı </a:t>
            </a:r>
            <a:r>
              <a:rPr lang="tr-TR" dirty="0" err="1" smtClean="0"/>
              <a:t>infüzyonla</a:t>
            </a:r>
            <a:r>
              <a:rPr lang="tr-TR" dirty="0" smtClean="0"/>
              <a:t> verilerek hem yan etkileri azaltılır hem de maksimum </a:t>
            </a:r>
            <a:r>
              <a:rPr lang="tr-TR" dirty="0" err="1" smtClean="0"/>
              <a:t>bakterisidal</a:t>
            </a:r>
            <a:r>
              <a:rPr lang="tr-TR" dirty="0" smtClean="0"/>
              <a:t> etki elde edilir. Devamlı </a:t>
            </a:r>
            <a:r>
              <a:rPr lang="tr-TR" dirty="0" err="1" smtClean="0"/>
              <a:t>infüzyon</a:t>
            </a:r>
            <a:r>
              <a:rPr lang="tr-TR" dirty="0" smtClean="0"/>
              <a:t> yerine sık aralıklarla da verilebilir.</a:t>
            </a:r>
          </a:p>
          <a:p>
            <a:pPr lvl="1"/>
            <a:r>
              <a:rPr lang="tr-TR" dirty="0" smtClean="0"/>
              <a:t>BETA LAKTAMLAR (Penisilinler, </a:t>
            </a:r>
            <a:r>
              <a:rPr lang="tr-TR" dirty="0" err="1" smtClean="0"/>
              <a:t>Sefalosporinler</a:t>
            </a:r>
            <a:r>
              <a:rPr lang="tr-TR" dirty="0" smtClean="0"/>
              <a:t> )</a:t>
            </a:r>
          </a:p>
          <a:p>
            <a:pPr lvl="1"/>
            <a:r>
              <a:rPr lang="tr-TR" dirty="0" smtClean="0"/>
              <a:t>MAKROLİDLER</a:t>
            </a:r>
          </a:p>
          <a:p>
            <a:pPr lvl="1"/>
            <a:r>
              <a:rPr lang="tr-TR" dirty="0" smtClean="0"/>
              <a:t>KARBAPENEMLER</a:t>
            </a:r>
          </a:p>
          <a:p>
            <a:pPr lvl="1"/>
            <a:r>
              <a:rPr lang="tr-TR" dirty="0" smtClean="0"/>
              <a:t>MONOBAKTAMLAR </a:t>
            </a:r>
          </a:p>
          <a:p>
            <a:pPr lvl="1"/>
            <a:r>
              <a:rPr lang="tr-TR" dirty="0" smtClean="0"/>
              <a:t>VANKOMİSİN</a:t>
            </a:r>
          </a:p>
          <a:p>
            <a:pPr lvl="1"/>
            <a:r>
              <a:rPr lang="tr-TR" dirty="0" smtClean="0"/>
              <a:t>LİNEZOLİD</a:t>
            </a:r>
          </a:p>
          <a:p>
            <a:pPr lvl="1"/>
            <a:r>
              <a:rPr lang="tr-TR" dirty="0" smtClean="0"/>
              <a:t>KLİNDAMİSİN</a:t>
            </a:r>
          </a:p>
        </p:txBody>
      </p:sp>
    </p:spTree>
    <p:extLst>
      <p:ext uri="{BB962C8B-B14F-4D97-AF65-F5344CB8AC3E}">
        <p14:creationId xmlns:p14="http://schemas.microsoft.com/office/powerpoint/2010/main" val="906413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KONSANTRASYONA BAĞLI BAKTERİSİDAL ETKİ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Bazı antibiyotiklerin </a:t>
            </a:r>
            <a:r>
              <a:rPr lang="tr-TR" dirty="0" err="1" smtClean="0"/>
              <a:t>bakterisidal</a:t>
            </a:r>
            <a:r>
              <a:rPr lang="tr-TR" dirty="0" smtClean="0"/>
              <a:t> etkisi doza bağlı olarak artar. Bu antibiyotikler büyük dozlarda uzun aralıklarda verilir. Uzun aralıklar </a:t>
            </a:r>
            <a:r>
              <a:rPr lang="tr-TR" dirty="0" err="1" smtClean="0"/>
              <a:t>toksisiteyi</a:t>
            </a:r>
            <a:r>
              <a:rPr lang="tr-TR" dirty="0" smtClean="0"/>
              <a:t> azaltırken yüksek dozlar maksimum </a:t>
            </a:r>
            <a:r>
              <a:rPr lang="tr-TR" dirty="0" err="1" smtClean="0"/>
              <a:t>bakterisidal</a:t>
            </a:r>
            <a:r>
              <a:rPr lang="tr-TR" dirty="0" smtClean="0"/>
              <a:t> etkiyi sağlar. (Günde tek doz </a:t>
            </a:r>
            <a:r>
              <a:rPr lang="tr-TR" dirty="0" err="1" smtClean="0"/>
              <a:t>aminoglikozid</a:t>
            </a:r>
            <a:r>
              <a:rPr lang="tr-TR" dirty="0" smtClean="0"/>
              <a:t> uygulaması gibi )</a:t>
            </a:r>
          </a:p>
          <a:p>
            <a:pPr lvl="1"/>
            <a:r>
              <a:rPr lang="tr-TR" dirty="0" smtClean="0"/>
              <a:t>AMİNOGLİKOZİDLER</a:t>
            </a:r>
          </a:p>
          <a:p>
            <a:pPr lvl="1"/>
            <a:r>
              <a:rPr lang="tr-TR" dirty="0"/>
              <a:t>KİNOLONLAR</a:t>
            </a:r>
          </a:p>
          <a:p>
            <a:pPr lvl="1"/>
            <a:r>
              <a:rPr lang="tr-TR" dirty="0" smtClean="0"/>
              <a:t>KLORAMFENİKOL</a:t>
            </a:r>
          </a:p>
          <a:p>
            <a:pPr lvl="1"/>
            <a:r>
              <a:rPr lang="tr-TR" dirty="0" smtClean="0"/>
              <a:t>DAPTOMİSİN</a:t>
            </a:r>
          </a:p>
          <a:p>
            <a:pPr lvl="1"/>
            <a:r>
              <a:rPr lang="tr-TR" dirty="0" smtClean="0"/>
              <a:t>METRONİDAZOL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80412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POST ANTİBİYOTİK ETKİ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Antibiyotik konsantrasyonu MIC değerinin altına düştüğü halde </a:t>
            </a:r>
            <a:r>
              <a:rPr lang="tr-TR" dirty="0" err="1" smtClean="0"/>
              <a:t>antimikrobiyal</a:t>
            </a:r>
            <a:r>
              <a:rPr lang="tr-TR" dirty="0" smtClean="0"/>
              <a:t> etki bir süre daha devam etmektedir. Bu antibiyotikler düşük doz uygulamayı takiben bakteri üremesini uzun süre duraklatırlar ve fagositozu kolaylaştırırlar. </a:t>
            </a:r>
          </a:p>
          <a:p>
            <a:pPr lvl="1"/>
            <a:r>
              <a:rPr lang="tr-TR" dirty="0" err="1" smtClean="0"/>
              <a:t>Aminoglikozidler</a:t>
            </a:r>
            <a:r>
              <a:rPr lang="tr-TR" dirty="0" smtClean="0"/>
              <a:t>, </a:t>
            </a:r>
          </a:p>
          <a:p>
            <a:pPr lvl="1"/>
            <a:r>
              <a:rPr lang="tr-TR" dirty="0" err="1" smtClean="0"/>
              <a:t>Vankomisin</a:t>
            </a:r>
            <a:r>
              <a:rPr lang="tr-TR" dirty="0" smtClean="0"/>
              <a:t>, </a:t>
            </a:r>
          </a:p>
          <a:p>
            <a:pPr lvl="1"/>
            <a:r>
              <a:rPr lang="tr-TR" dirty="0" err="1" smtClean="0"/>
              <a:t>Karbapenemler</a:t>
            </a:r>
            <a:r>
              <a:rPr lang="tr-TR" dirty="0" smtClean="0"/>
              <a:t> (</a:t>
            </a:r>
            <a:r>
              <a:rPr lang="tr-TR" dirty="0" err="1" smtClean="0"/>
              <a:t>imipenem</a:t>
            </a:r>
            <a:r>
              <a:rPr lang="tr-TR" dirty="0" smtClean="0"/>
              <a:t>; </a:t>
            </a:r>
            <a:r>
              <a:rPr lang="tr-TR" dirty="0" err="1" smtClean="0"/>
              <a:t>meropenem</a:t>
            </a:r>
            <a:r>
              <a:rPr lang="tr-TR" dirty="0" smtClean="0"/>
              <a:t>)</a:t>
            </a:r>
          </a:p>
          <a:p>
            <a:pPr lvl="1"/>
            <a:r>
              <a:rPr lang="tr-TR" dirty="0" err="1" smtClean="0"/>
              <a:t>Kinolonların</a:t>
            </a:r>
            <a:r>
              <a:rPr lang="tr-TR" dirty="0" smtClean="0"/>
              <a:t> post antibiyotik etkileri vardır.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87036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404" y="404812"/>
            <a:ext cx="9496771" cy="604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78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Uygulama Yolu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Hafif ve orta enfeksiyonlarda ağızdan (PO)</a:t>
            </a:r>
          </a:p>
          <a:p>
            <a:endParaRPr lang="tr-TR" dirty="0" smtClean="0"/>
          </a:p>
          <a:p>
            <a:r>
              <a:rPr lang="tr-TR" dirty="0" smtClean="0"/>
              <a:t>Ağır enfeksiyonlarda damar içi (</a:t>
            </a:r>
            <a:r>
              <a:rPr lang="tr-TR" dirty="0" err="1" smtClean="0"/>
              <a:t>intravenöz</a:t>
            </a:r>
            <a:r>
              <a:rPr lang="tr-TR" dirty="0" smtClean="0"/>
              <a:t> IV)</a:t>
            </a:r>
          </a:p>
          <a:p>
            <a:pPr lvl="1"/>
            <a:r>
              <a:rPr lang="tr-TR" dirty="0" err="1" smtClean="0"/>
              <a:t>Sepsis</a:t>
            </a:r>
            <a:r>
              <a:rPr lang="tr-TR" dirty="0" smtClean="0"/>
              <a:t>, menenjit, beyin apsesi, </a:t>
            </a:r>
            <a:r>
              <a:rPr lang="tr-TR" dirty="0" err="1" smtClean="0"/>
              <a:t>endokardit</a:t>
            </a:r>
            <a:r>
              <a:rPr lang="tr-TR" dirty="0" smtClean="0"/>
              <a:t> tüm tedavi boyunca IV kullanılır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28318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 smtClean="0">
                <a:solidFill>
                  <a:srgbClr val="FF0000"/>
                </a:solidFill>
              </a:rPr>
              <a:t>Antibiyotik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</a:t>
            </a:r>
            <a:r>
              <a:rPr lang="en-US" b="1" dirty="0" err="1" smtClean="0">
                <a:solidFill>
                  <a:srgbClr val="FF0000"/>
                </a:solidFill>
              </a:rPr>
              <a:t>edir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ne </a:t>
            </a:r>
            <a:r>
              <a:rPr lang="en-US" b="1" dirty="0" err="1" smtClean="0">
                <a:solidFill>
                  <a:srgbClr val="FF0000"/>
                </a:solidFill>
              </a:rPr>
              <a:t>zaman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kullanılır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192087"/>
            <a:ext cx="10515600" cy="2984876"/>
          </a:xfrm>
        </p:spPr>
        <p:txBody>
          <a:bodyPr/>
          <a:lstStyle/>
          <a:p>
            <a:r>
              <a:rPr lang="en-US" b="1" dirty="0" err="1" smtClean="0"/>
              <a:t>Bakterileri</a:t>
            </a:r>
            <a:r>
              <a:rPr lang="en-US" b="1" dirty="0" smtClean="0"/>
              <a:t> </a:t>
            </a:r>
            <a:r>
              <a:rPr lang="en-US" b="1" dirty="0" err="1" smtClean="0"/>
              <a:t>öldüren</a:t>
            </a:r>
            <a:r>
              <a:rPr lang="en-US" b="1" dirty="0" smtClean="0"/>
              <a:t> </a:t>
            </a:r>
            <a:r>
              <a:rPr lang="en-US" b="1" dirty="0" err="1" smtClean="0"/>
              <a:t>ilaçlardır</a:t>
            </a:r>
            <a:endParaRPr lang="en-US" b="1" dirty="0" smtClean="0"/>
          </a:p>
          <a:p>
            <a:r>
              <a:rPr lang="en-US" b="1" dirty="0" err="1" smtClean="0"/>
              <a:t>Sadece</a:t>
            </a:r>
            <a:r>
              <a:rPr lang="en-US" b="1" dirty="0" smtClean="0"/>
              <a:t> </a:t>
            </a:r>
            <a:r>
              <a:rPr lang="en-US" b="1" dirty="0" err="1" smtClean="0"/>
              <a:t>bakterilerle</a:t>
            </a:r>
            <a:r>
              <a:rPr lang="en-US" b="1" dirty="0" smtClean="0"/>
              <a:t> </a:t>
            </a:r>
            <a:r>
              <a:rPr lang="en-US" b="1" dirty="0" err="1" smtClean="0"/>
              <a:t>gelişen</a:t>
            </a:r>
            <a:r>
              <a:rPr lang="en-US" b="1" dirty="0" smtClean="0"/>
              <a:t> </a:t>
            </a:r>
            <a:r>
              <a:rPr lang="en-US" b="1" dirty="0" err="1" smtClean="0"/>
              <a:t>enfeksiyonların</a:t>
            </a:r>
            <a:r>
              <a:rPr lang="en-US" b="1" dirty="0" smtClean="0"/>
              <a:t> </a:t>
            </a:r>
            <a:r>
              <a:rPr lang="en-US" b="1" dirty="0" err="1" smtClean="0"/>
              <a:t>tedavisinde</a:t>
            </a:r>
            <a:r>
              <a:rPr lang="en-US" b="1" dirty="0" smtClean="0"/>
              <a:t> </a:t>
            </a:r>
            <a:r>
              <a:rPr lang="en-US" b="1" dirty="0" err="1" smtClean="0"/>
              <a:t>kullanılır</a:t>
            </a:r>
            <a:endParaRPr lang="en-US" b="1" dirty="0" smtClean="0"/>
          </a:p>
          <a:p>
            <a:pPr lvl="1"/>
            <a:r>
              <a:rPr lang="en-US" b="1" dirty="0" smtClean="0"/>
              <a:t>Virus, </a:t>
            </a:r>
            <a:r>
              <a:rPr lang="en-US" b="1" dirty="0" err="1" smtClean="0"/>
              <a:t>parazit</a:t>
            </a:r>
            <a:r>
              <a:rPr lang="en-US" b="1" dirty="0" smtClean="0"/>
              <a:t>, </a:t>
            </a:r>
            <a:r>
              <a:rPr lang="tr-TR" b="1" dirty="0" smtClean="0"/>
              <a:t>m</a:t>
            </a:r>
            <a:r>
              <a:rPr lang="en-US" b="1" dirty="0" err="1" smtClean="0"/>
              <a:t>antar</a:t>
            </a:r>
            <a:r>
              <a:rPr lang="en-US" b="1" dirty="0" smtClean="0"/>
              <a:t> </a:t>
            </a:r>
            <a:r>
              <a:rPr lang="en-US" b="1" dirty="0" err="1" smtClean="0"/>
              <a:t>gibi</a:t>
            </a:r>
            <a:r>
              <a:rPr lang="en-US" b="1" dirty="0" smtClean="0"/>
              <a:t> </a:t>
            </a:r>
            <a:r>
              <a:rPr lang="en-US" b="1" dirty="0" err="1" smtClean="0"/>
              <a:t>diğer</a:t>
            </a:r>
            <a:r>
              <a:rPr lang="en-US" b="1" dirty="0" smtClean="0"/>
              <a:t> </a:t>
            </a:r>
            <a:r>
              <a:rPr lang="en-US" b="1" dirty="0" err="1" smtClean="0"/>
              <a:t>canlıların</a:t>
            </a:r>
            <a:r>
              <a:rPr lang="en-US" b="1" dirty="0" smtClean="0"/>
              <a:t> </a:t>
            </a:r>
            <a:r>
              <a:rPr lang="en-US" b="1" dirty="0" err="1" smtClean="0"/>
              <a:t>yol</a:t>
            </a:r>
            <a:r>
              <a:rPr lang="en-US" b="1" dirty="0" smtClean="0"/>
              <a:t> </a:t>
            </a:r>
            <a:r>
              <a:rPr lang="en-US" b="1" dirty="0" err="1" smtClean="0"/>
              <a:t>açtığı</a:t>
            </a:r>
            <a:r>
              <a:rPr lang="en-US" b="1" dirty="0" smtClean="0"/>
              <a:t> </a:t>
            </a:r>
            <a:r>
              <a:rPr lang="en-US" b="1" dirty="0" err="1" smtClean="0"/>
              <a:t>enfeksiyonlarda</a:t>
            </a:r>
            <a:r>
              <a:rPr lang="en-US" b="1" dirty="0" smtClean="0"/>
              <a:t> </a:t>
            </a:r>
            <a:r>
              <a:rPr lang="en-US" b="1" dirty="0" err="1" smtClean="0"/>
              <a:t>işe</a:t>
            </a:r>
            <a:r>
              <a:rPr lang="en-US" b="1" dirty="0" smtClean="0"/>
              <a:t> </a:t>
            </a:r>
            <a:r>
              <a:rPr lang="en-US" b="1" dirty="0" err="1" smtClean="0"/>
              <a:t>yaramaz</a:t>
            </a:r>
            <a:endParaRPr lang="en-US" b="1" dirty="0"/>
          </a:p>
        </p:txBody>
      </p:sp>
      <p:pic>
        <p:nvPicPr>
          <p:cNvPr id="2050" name="Picture 2" descr="C:\Users\User\Pictures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983" y="0"/>
            <a:ext cx="3821017" cy="290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5529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İNTRASELLÜLER BAKTERİLERE ETKİLİ ANTİBİYOTİKLER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TETRASİKLİNLER</a:t>
            </a:r>
          </a:p>
          <a:p>
            <a:r>
              <a:rPr lang="tr-TR" dirty="0" smtClean="0"/>
              <a:t>KLORAMFENİKOL</a:t>
            </a:r>
          </a:p>
          <a:p>
            <a:r>
              <a:rPr lang="tr-TR" dirty="0" smtClean="0"/>
              <a:t>TRİMETOPRİM / SÜLFOMETAKSAZOL</a:t>
            </a:r>
          </a:p>
          <a:p>
            <a:r>
              <a:rPr lang="tr-TR" dirty="0" smtClean="0"/>
              <a:t>KİNOLONLAR</a:t>
            </a:r>
          </a:p>
          <a:p>
            <a:r>
              <a:rPr lang="tr-TR" dirty="0" smtClean="0"/>
              <a:t>MAKROLİDLER</a:t>
            </a:r>
          </a:p>
          <a:p>
            <a:r>
              <a:rPr lang="tr-TR" dirty="0" smtClean="0"/>
              <a:t>KLİNDAMİSİN</a:t>
            </a:r>
          </a:p>
          <a:p>
            <a:r>
              <a:rPr lang="tr-TR" dirty="0" smtClean="0"/>
              <a:t>RİFAMPİSİN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91903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>
                <a:solidFill>
                  <a:srgbClr val="C00000"/>
                </a:solidFill>
              </a:rPr>
              <a:t>Beyin Omurilik Sıvısına İyi Geçen Ve </a:t>
            </a:r>
            <a:r>
              <a:rPr lang="tr-TR" sz="3600" dirty="0" err="1" smtClean="0">
                <a:solidFill>
                  <a:srgbClr val="C00000"/>
                </a:solidFill>
              </a:rPr>
              <a:t>Mss</a:t>
            </a:r>
            <a:r>
              <a:rPr lang="tr-TR" sz="3600" dirty="0" smtClean="0">
                <a:solidFill>
                  <a:srgbClr val="C00000"/>
                </a:solidFill>
              </a:rPr>
              <a:t> Enfeksiyonlarında Tercih Edilebilecek Antibiyotikler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• Penisilinler</a:t>
            </a:r>
          </a:p>
          <a:p>
            <a:pPr marL="0" indent="0">
              <a:buNone/>
            </a:pPr>
            <a:r>
              <a:rPr lang="tr-TR" dirty="0" smtClean="0"/>
              <a:t>• 3. Kuşak </a:t>
            </a:r>
            <a:r>
              <a:rPr lang="tr-TR" dirty="0" err="1" smtClean="0"/>
              <a:t>Sefalosporinler</a:t>
            </a:r>
            <a:r>
              <a:rPr lang="tr-TR" dirty="0" smtClean="0"/>
              <a:t> (</a:t>
            </a:r>
            <a:r>
              <a:rPr lang="tr-TR" dirty="0" err="1" smtClean="0"/>
              <a:t>Sefotaksim</a:t>
            </a:r>
            <a:r>
              <a:rPr lang="tr-TR" dirty="0" smtClean="0"/>
              <a:t>, </a:t>
            </a:r>
            <a:r>
              <a:rPr lang="tr-TR" dirty="0" err="1" smtClean="0"/>
              <a:t>Seftriakson</a:t>
            </a:r>
            <a:r>
              <a:rPr lang="tr-TR" dirty="0" smtClean="0"/>
              <a:t>, </a:t>
            </a:r>
            <a:r>
              <a:rPr lang="tr-TR" dirty="0" err="1" smtClean="0"/>
              <a:t>Seftazidim</a:t>
            </a:r>
            <a:r>
              <a:rPr lang="tr-TR" dirty="0" smtClean="0"/>
              <a:t>)</a:t>
            </a:r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 err="1" smtClean="0"/>
              <a:t>Kloramfenikol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 err="1" smtClean="0"/>
              <a:t>Rifampisin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 err="1" smtClean="0"/>
              <a:t>Trimetoprim</a:t>
            </a:r>
            <a:r>
              <a:rPr lang="tr-TR" dirty="0" smtClean="0"/>
              <a:t> / </a:t>
            </a:r>
            <a:r>
              <a:rPr lang="tr-TR" dirty="0" err="1" smtClean="0"/>
              <a:t>Sulfametaksazol</a:t>
            </a:r>
            <a:endParaRPr lang="tr-TR" dirty="0" smtClean="0"/>
          </a:p>
          <a:p>
            <a:r>
              <a:rPr lang="tr-TR" dirty="0" err="1" smtClean="0"/>
              <a:t>Linezolid</a:t>
            </a:r>
            <a:endParaRPr lang="tr-TR" dirty="0" smtClean="0"/>
          </a:p>
          <a:p>
            <a:r>
              <a:rPr lang="tr-TR" dirty="0" err="1" smtClean="0"/>
              <a:t>Karbapenemlerden</a:t>
            </a:r>
            <a:r>
              <a:rPr lang="tr-TR" dirty="0" smtClean="0"/>
              <a:t> </a:t>
            </a:r>
            <a:r>
              <a:rPr lang="tr-TR" dirty="0" err="1" smtClean="0"/>
              <a:t>meropenem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genellikle BOS a iyi geçer ve MSS enfeksiyonlarında kullanılabilirler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340610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OTOTOKSİK ANTİBİYOTİKLER: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AMİNOGLİKOZİDLER</a:t>
            </a:r>
          </a:p>
          <a:p>
            <a:r>
              <a:rPr lang="tr-TR" dirty="0" smtClean="0"/>
              <a:t>ERİTROMİSİN</a:t>
            </a:r>
          </a:p>
          <a:p>
            <a:r>
              <a:rPr lang="tr-TR" dirty="0" smtClean="0"/>
              <a:t>KLARİTROMİSİN</a:t>
            </a:r>
          </a:p>
          <a:p>
            <a:r>
              <a:rPr lang="tr-TR" dirty="0" smtClean="0"/>
              <a:t>AZİTROMİSİN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VANKOMİSİN</a:t>
            </a:r>
          </a:p>
          <a:p>
            <a:r>
              <a:rPr lang="tr-TR" dirty="0" smtClean="0"/>
              <a:t>MİNOSİKLİN ( %20 )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33128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Kombine antibiyotik kullanımı</a:t>
            </a:r>
            <a:br>
              <a:rPr lang="tr-TR" dirty="0" smtClean="0">
                <a:solidFill>
                  <a:srgbClr val="FF0000"/>
                </a:solidFill>
              </a:rPr>
            </a:b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/>
              <a:t>H</a:t>
            </a:r>
            <a:r>
              <a:rPr lang="tr-TR" dirty="0" smtClean="0"/>
              <a:t>ayatı tehdit eden enfeksiyonlarda kombine edilebilir</a:t>
            </a:r>
          </a:p>
          <a:p>
            <a:pPr lvl="1"/>
            <a:r>
              <a:rPr lang="tr-TR" dirty="0" smtClean="0"/>
              <a:t>Dirençli bakteriyel </a:t>
            </a:r>
            <a:r>
              <a:rPr lang="tr-TR" dirty="0"/>
              <a:t>e</a:t>
            </a:r>
            <a:r>
              <a:rPr lang="tr-TR" dirty="0" smtClean="0"/>
              <a:t>nfeksiyonlar</a:t>
            </a:r>
          </a:p>
          <a:p>
            <a:pPr lvl="1"/>
            <a:r>
              <a:rPr lang="tr-TR" dirty="0" err="1" smtClean="0"/>
              <a:t>sepsis</a:t>
            </a:r>
            <a:r>
              <a:rPr lang="tr-TR" dirty="0" smtClean="0"/>
              <a:t> </a:t>
            </a:r>
          </a:p>
          <a:p>
            <a:pPr lvl="1"/>
            <a:r>
              <a:rPr lang="tr-TR" dirty="0" smtClean="0"/>
              <a:t>menenjit </a:t>
            </a:r>
          </a:p>
          <a:p>
            <a:pPr lvl="1"/>
            <a:r>
              <a:rPr lang="tr-TR" dirty="0" err="1" smtClean="0"/>
              <a:t>endokardit</a:t>
            </a:r>
            <a:r>
              <a:rPr lang="tr-TR" dirty="0" smtClean="0"/>
              <a:t> </a:t>
            </a:r>
          </a:p>
          <a:p>
            <a:pPr lvl="1"/>
            <a:r>
              <a:rPr lang="tr-TR" dirty="0" err="1" smtClean="0"/>
              <a:t>febril</a:t>
            </a:r>
            <a:r>
              <a:rPr lang="tr-TR" dirty="0" smtClean="0"/>
              <a:t> </a:t>
            </a:r>
            <a:r>
              <a:rPr lang="tr-TR" dirty="0" err="1" smtClean="0"/>
              <a:t>nötropeni</a:t>
            </a:r>
            <a:r>
              <a:rPr lang="tr-TR" dirty="0" smtClean="0"/>
              <a:t> </a:t>
            </a:r>
          </a:p>
          <a:p>
            <a:pPr lvl="1"/>
            <a:r>
              <a:rPr lang="tr-TR" dirty="0" err="1" smtClean="0"/>
              <a:t>intraabdominal</a:t>
            </a:r>
            <a:r>
              <a:rPr lang="tr-TR" dirty="0" smtClean="0"/>
              <a:t> enfeksiyonlar </a:t>
            </a:r>
          </a:p>
          <a:p>
            <a:pPr lvl="1"/>
            <a:r>
              <a:rPr lang="tr-TR" dirty="0" err="1" smtClean="0"/>
              <a:t>aspirasyon</a:t>
            </a:r>
            <a:r>
              <a:rPr lang="tr-TR" dirty="0" smtClean="0"/>
              <a:t> </a:t>
            </a:r>
            <a:r>
              <a:rPr lang="tr-TR" dirty="0" err="1" smtClean="0"/>
              <a:t>pnömonisi</a:t>
            </a:r>
            <a:r>
              <a:rPr lang="tr-TR" dirty="0" smtClean="0"/>
              <a:t> </a:t>
            </a:r>
          </a:p>
          <a:p>
            <a:r>
              <a:rPr lang="tr-TR" dirty="0"/>
              <a:t>D</a:t>
            </a:r>
            <a:r>
              <a:rPr lang="tr-TR" dirty="0" smtClean="0"/>
              <a:t>irenç gelişimini engellemek</a:t>
            </a:r>
          </a:p>
          <a:p>
            <a:pPr lvl="1"/>
            <a:r>
              <a:rPr lang="tr-TR" dirty="0" smtClean="0"/>
              <a:t>Tüberküloz</a:t>
            </a:r>
          </a:p>
          <a:p>
            <a:pPr lvl="1"/>
            <a:r>
              <a:rPr lang="tr-TR" dirty="0" smtClean="0"/>
              <a:t>Yoğun bakım enfeksiyonları</a:t>
            </a:r>
          </a:p>
          <a:p>
            <a:r>
              <a:rPr lang="tr-TR" dirty="0" smtClean="0"/>
              <a:t>Sinerji sağlamak ve ilaç </a:t>
            </a:r>
            <a:r>
              <a:rPr lang="tr-TR" dirty="0" err="1" smtClean="0"/>
              <a:t>toksistesini</a:t>
            </a:r>
            <a:r>
              <a:rPr lang="tr-TR" dirty="0" smtClean="0"/>
              <a:t> engellemek için de kombine kullanılabilir</a:t>
            </a:r>
          </a:p>
          <a:p>
            <a:pPr lvl="1"/>
            <a:r>
              <a:rPr lang="tr-TR" dirty="0" err="1" smtClean="0"/>
              <a:t>İnfektif</a:t>
            </a:r>
            <a:r>
              <a:rPr lang="tr-TR" dirty="0" smtClean="0"/>
              <a:t> </a:t>
            </a:r>
            <a:r>
              <a:rPr lang="tr-TR" dirty="0" err="1" smtClean="0"/>
              <a:t>endokardit</a:t>
            </a:r>
            <a:endParaRPr lang="tr-TR" dirty="0" smtClean="0"/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9435667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08070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C00000"/>
                </a:solidFill>
              </a:rPr>
              <a:t>Uygunsuz  Antibiyotik Kullanımının Sakıncaları</a:t>
            </a:r>
            <a:br>
              <a:rPr lang="tr-TR" dirty="0" smtClean="0">
                <a:solidFill>
                  <a:srgbClr val="C00000"/>
                </a:solidFill>
              </a:rPr>
            </a:b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Antibiyotiklerin uygunsuz ve gelişigüzel kullanımı ile </a:t>
            </a:r>
            <a:r>
              <a:rPr lang="tr-TR" dirty="0" err="1" smtClean="0"/>
              <a:t>infeksiyonların</a:t>
            </a:r>
            <a:r>
              <a:rPr lang="tr-TR" dirty="0" smtClean="0"/>
              <a:t> tedavisinde önemli sorunlar yaşanmaktadır. Bunlar:</a:t>
            </a:r>
          </a:p>
          <a:p>
            <a:endParaRPr lang="tr-TR" dirty="0" smtClean="0"/>
          </a:p>
          <a:p>
            <a:pPr lvl="1"/>
            <a:r>
              <a:rPr lang="tr-TR" dirty="0" smtClean="0"/>
              <a:t>Antibiyotiklerin etkisine karşı direnç gelişimi</a:t>
            </a:r>
          </a:p>
          <a:p>
            <a:pPr lvl="1"/>
            <a:r>
              <a:rPr lang="tr-TR" dirty="0"/>
              <a:t>Süper </a:t>
            </a:r>
            <a:r>
              <a:rPr lang="tr-TR" dirty="0" err="1"/>
              <a:t>infeksiyon</a:t>
            </a:r>
            <a:r>
              <a:rPr lang="tr-TR" dirty="0"/>
              <a:t>; dirençli bakterilere bağlı yeni </a:t>
            </a:r>
            <a:r>
              <a:rPr lang="tr-TR" dirty="0" err="1"/>
              <a:t>infeksiyon</a:t>
            </a:r>
            <a:r>
              <a:rPr lang="tr-TR" dirty="0"/>
              <a:t> gelişimi</a:t>
            </a:r>
          </a:p>
          <a:p>
            <a:pPr lvl="2"/>
            <a:r>
              <a:rPr lang="tr-TR" dirty="0"/>
              <a:t>Tam dirençli bakterilerle gelişen ve tedavi edilemeyen enfeksiyonlar</a:t>
            </a:r>
          </a:p>
          <a:p>
            <a:pPr lvl="1"/>
            <a:r>
              <a:rPr lang="tr-TR" dirty="0" err="1" smtClean="0"/>
              <a:t>Toksik</a:t>
            </a:r>
            <a:r>
              <a:rPr lang="tr-TR" dirty="0" smtClean="0"/>
              <a:t> ve alerjik etkiler</a:t>
            </a:r>
          </a:p>
          <a:p>
            <a:pPr lvl="1"/>
            <a:r>
              <a:rPr lang="tr-TR" dirty="0" smtClean="0"/>
              <a:t>Hastalık tanısının maskelenmesi</a:t>
            </a:r>
          </a:p>
          <a:p>
            <a:pPr lvl="1"/>
            <a:r>
              <a:rPr lang="tr-TR" dirty="0" smtClean="0"/>
              <a:t>Yüksek maliyet</a:t>
            </a:r>
          </a:p>
          <a:p>
            <a:pPr lvl="1"/>
            <a:r>
              <a:rPr lang="tr-TR" dirty="0" smtClean="0"/>
              <a:t>Hekime ve ilaca güvensizlik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437245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Antibiyotiklerin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y</a:t>
            </a:r>
            <a:r>
              <a:rPr lang="en-US" b="1" dirty="0" err="1" smtClean="0">
                <a:solidFill>
                  <a:srgbClr val="FF0000"/>
                </a:solidFill>
              </a:rPr>
              <a:t>anlış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kullanılmasının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nedenleri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24000" y="2564904"/>
            <a:ext cx="9144000" cy="4293096"/>
          </a:xfrm>
        </p:spPr>
        <p:txBody>
          <a:bodyPr>
            <a:normAutofit fontScale="85000" lnSpcReduction="20000"/>
          </a:bodyPr>
          <a:lstStyle/>
          <a:p>
            <a:pPr marL="349250" lvl="1" indent="0">
              <a:buNone/>
            </a:pPr>
            <a:r>
              <a:rPr lang="en-US" sz="3500" b="1" dirty="0" err="1"/>
              <a:t>Antibiyotiklerin</a:t>
            </a:r>
            <a:r>
              <a:rPr lang="en-US" sz="3500" b="1" dirty="0"/>
              <a:t> </a:t>
            </a:r>
            <a:r>
              <a:rPr lang="en-US" sz="3500" b="1" dirty="0">
                <a:solidFill>
                  <a:srgbClr val="FF0000"/>
                </a:solidFill>
              </a:rPr>
              <a:t>%30’undan </a:t>
            </a:r>
            <a:r>
              <a:rPr lang="en-US" sz="3500" b="1" dirty="0" err="1">
                <a:solidFill>
                  <a:srgbClr val="FF0000"/>
                </a:solidFill>
              </a:rPr>
              <a:t>fazlası</a:t>
            </a:r>
            <a:r>
              <a:rPr lang="en-US" sz="3500" b="1" dirty="0">
                <a:solidFill>
                  <a:srgbClr val="FF0000"/>
                </a:solidFill>
              </a:rPr>
              <a:t> </a:t>
            </a:r>
            <a:r>
              <a:rPr lang="en-US" sz="3500" b="1" dirty="0" err="1">
                <a:solidFill>
                  <a:srgbClr val="FF0000"/>
                </a:solidFill>
              </a:rPr>
              <a:t>yanlış</a:t>
            </a:r>
            <a:r>
              <a:rPr lang="en-US" sz="3500" b="1" dirty="0">
                <a:solidFill>
                  <a:srgbClr val="FF0000"/>
                </a:solidFill>
              </a:rPr>
              <a:t> </a:t>
            </a:r>
            <a:r>
              <a:rPr lang="en-US" sz="3500" b="1" dirty="0" err="1">
                <a:solidFill>
                  <a:srgbClr val="FF0000"/>
                </a:solidFill>
              </a:rPr>
              <a:t>kullanılıyor</a:t>
            </a:r>
            <a:endParaRPr lang="en-US" sz="3500" b="1" dirty="0">
              <a:solidFill>
                <a:srgbClr val="FF0000"/>
              </a:solidFill>
            </a:endParaRPr>
          </a:p>
          <a:p>
            <a:pPr lvl="2"/>
            <a:endParaRPr lang="en-US" sz="3300" b="1" dirty="0"/>
          </a:p>
          <a:p>
            <a:pPr lvl="2"/>
            <a:r>
              <a:rPr lang="en-US" sz="3300" b="1" dirty="0" err="1">
                <a:solidFill>
                  <a:srgbClr val="D8134F"/>
                </a:solidFill>
              </a:rPr>
              <a:t>Gereksiz</a:t>
            </a:r>
            <a:endParaRPr lang="en-US" sz="3300" b="1" dirty="0">
              <a:solidFill>
                <a:srgbClr val="D8134F"/>
              </a:solidFill>
            </a:endParaRPr>
          </a:p>
          <a:p>
            <a:pPr lvl="3"/>
            <a:r>
              <a:rPr lang="en-US" sz="3300" b="1" dirty="0"/>
              <a:t>Grip, </a:t>
            </a:r>
            <a:r>
              <a:rPr lang="en-US" sz="3300" b="1" dirty="0" err="1"/>
              <a:t>nezle</a:t>
            </a:r>
            <a:r>
              <a:rPr lang="en-US" sz="3300" b="1" dirty="0"/>
              <a:t>, </a:t>
            </a:r>
            <a:r>
              <a:rPr lang="en-US" sz="3300" b="1" dirty="0" err="1"/>
              <a:t>soğuk</a:t>
            </a:r>
            <a:r>
              <a:rPr lang="en-US" sz="3300" b="1" dirty="0"/>
              <a:t> </a:t>
            </a:r>
            <a:r>
              <a:rPr lang="en-US" sz="3300" b="1" dirty="0" err="1"/>
              <a:t>algınlığında</a:t>
            </a:r>
            <a:r>
              <a:rPr lang="en-US" sz="3300" b="1" dirty="0"/>
              <a:t> </a:t>
            </a:r>
            <a:r>
              <a:rPr lang="en-US" sz="3300" b="1" dirty="0" err="1"/>
              <a:t>antibiyotikler</a:t>
            </a:r>
            <a:r>
              <a:rPr lang="en-US" sz="3300" b="1" dirty="0"/>
              <a:t> </a:t>
            </a:r>
            <a:r>
              <a:rPr lang="en-US" sz="3300" b="1" dirty="0" err="1"/>
              <a:t>gereksizdir</a:t>
            </a:r>
            <a:endParaRPr lang="en-US" sz="3300" b="1" dirty="0"/>
          </a:p>
          <a:p>
            <a:pPr marL="1035050" lvl="3" indent="0">
              <a:buNone/>
            </a:pPr>
            <a:r>
              <a:rPr lang="en-US" sz="3300" b="1" dirty="0"/>
              <a:t>(Bu </a:t>
            </a:r>
            <a:r>
              <a:rPr lang="en-US" sz="3300" b="1" dirty="0" err="1"/>
              <a:t>hastalıklar</a:t>
            </a:r>
            <a:r>
              <a:rPr lang="en-US" sz="3300" b="1" dirty="0"/>
              <a:t> </a:t>
            </a:r>
            <a:r>
              <a:rPr lang="en-US" sz="3300" b="1" dirty="0" err="1"/>
              <a:t>viraldir</a:t>
            </a:r>
            <a:r>
              <a:rPr lang="en-US" sz="3300" b="1" dirty="0"/>
              <a:t>, </a:t>
            </a:r>
            <a:r>
              <a:rPr lang="en-US" sz="3300" b="1" dirty="0" err="1"/>
              <a:t>antibiyotik</a:t>
            </a:r>
            <a:r>
              <a:rPr lang="en-US" sz="3300" b="1" dirty="0"/>
              <a:t> </a:t>
            </a:r>
            <a:r>
              <a:rPr lang="en-US" sz="3300" b="1" dirty="0" err="1"/>
              <a:t>virusları</a:t>
            </a:r>
            <a:r>
              <a:rPr lang="en-US" sz="3300" b="1" dirty="0"/>
              <a:t> </a:t>
            </a:r>
            <a:r>
              <a:rPr lang="en-US" sz="3300" b="1" dirty="0" err="1"/>
              <a:t>öldüremez</a:t>
            </a:r>
            <a:r>
              <a:rPr lang="en-US" sz="3300" b="1" dirty="0"/>
              <a:t>)</a:t>
            </a:r>
          </a:p>
          <a:p>
            <a:pPr lvl="2"/>
            <a:r>
              <a:rPr lang="en-US" sz="3300" b="1" dirty="0" err="1">
                <a:solidFill>
                  <a:srgbClr val="D8134F"/>
                </a:solidFill>
              </a:rPr>
              <a:t>Uzun</a:t>
            </a:r>
            <a:r>
              <a:rPr lang="en-US" sz="3300" b="1" dirty="0">
                <a:solidFill>
                  <a:srgbClr val="D8134F"/>
                </a:solidFill>
              </a:rPr>
              <a:t> </a:t>
            </a:r>
            <a:r>
              <a:rPr lang="en-US" sz="3300" b="1" dirty="0" err="1">
                <a:solidFill>
                  <a:srgbClr val="D8134F"/>
                </a:solidFill>
              </a:rPr>
              <a:t>süre</a:t>
            </a:r>
            <a:endParaRPr lang="en-US" sz="3300" b="1" dirty="0">
              <a:solidFill>
                <a:srgbClr val="D8134F"/>
              </a:solidFill>
            </a:endParaRPr>
          </a:p>
          <a:p>
            <a:pPr lvl="2"/>
            <a:r>
              <a:rPr lang="en-US" sz="3300" b="1" dirty="0">
                <a:solidFill>
                  <a:srgbClr val="D8134F"/>
                </a:solidFill>
              </a:rPr>
              <a:t>Hasta </a:t>
            </a:r>
            <a:r>
              <a:rPr lang="en-US" sz="3300" b="1" dirty="0" err="1">
                <a:solidFill>
                  <a:srgbClr val="D8134F"/>
                </a:solidFill>
              </a:rPr>
              <a:t>ısrarı</a:t>
            </a:r>
            <a:r>
              <a:rPr lang="en-US" sz="3300" b="1" dirty="0">
                <a:solidFill>
                  <a:srgbClr val="D8134F"/>
                </a:solidFill>
              </a:rPr>
              <a:t> </a:t>
            </a:r>
            <a:r>
              <a:rPr lang="en-US" sz="3300" b="1" dirty="0" err="1"/>
              <a:t>nedeniyle</a:t>
            </a:r>
            <a:r>
              <a:rPr lang="en-US" sz="3300" b="1" dirty="0"/>
              <a:t> </a:t>
            </a:r>
            <a:r>
              <a:rPr lang="en-US" sz="3300" b="1" dirty="0" err="1"/>
              <a:t>hekimin</a:t>
            </a:r>
            <a:r>
              <a:rPr lang="en-US" sz="3300" b="1" dirty="0"/>
              <a:t> </a:t>
            </a:r>
            <a:r>
              <a:rPr lang="en-US" sz="3300" b="1" dirty="0" err="1"/>
              <a:t>reçete</a:t>
            </a:r>
            <a:r>
              <a:rPr lang="en-US" sz="3300" b="1" dirty="0"/>
              <a:t> </a:t>
            </a:r>
            <a:r>
              <a:rPr lang="en-US" sz="3300" b="1" dirty="0" err="1"/>
              <a:t>yazması</a:t>
            </a:r>
            <a:endParaRPr lang="en-US" sz="3300" b="1" dirty="0"/>
          </a:p>
          <a:p>
            <a:pPr lvl="2"/>
            <a:r>
              <a:rPr lang="en-US" sz="3300" b="1" dirty="0" err="1">
                <a:solidFill>
                  <a:srgbClr val="D8134F"/>
                </a:solidFill>
              </a:rPr>
              <a:t>Örnek</a:t>
            </a:r>
            <a:r>
              <a:rPr lang="en-US" sz="3300" b="1" dirty="0">
                <a:solidFill>
                  <a:srgbClr val="D8134F"/>
                </a:solidFill>
              </a:rPr>
              <a:t> </a:t>
            </a:r>
            <a:r>
              <a:rPr lang="en-US" sz="3300" b="1" dirty="0" err="1">
                <a:solidFill>
                  <a:srgbClr val="D8134F"/>
                </a:solidFill>
              </a:rPr>
              <a:t>alınmadan</a:t>
            </a:r>
            <a:endParaRPr lang="en-US" sz="3300" b="1" dirty="0">
              <a:solidFill>
                <a:srgbClr val="D8134F"/>
              </a:solidFill>
            </a:endParaRPr>
          </a:p>
          <a:p>
            <a:pPr lvl="2"/>
            <a:r>
              <a:rPr lang="en-US" sz="3300" b="1" dirty="0"/>
              <a:t>48 </a:t>
            </a:r>
            <a:r>
              <a:rPr lang="en-US" sz="3300" b="1" dirty="0" err="1"/>
              <a:t>saat</a:t>
            </a:r>
            <a:r>
              <a:rPr lang="en-US" sz="3300" b="1" dirty="0"/>
              <a:t> </a:t>
            </a:r>
            <a:r>
              <a:rPr lang="en-US" sz="3300" b="1" dirty="0" err="1"/>
              <a:t>sonra</a:t>
            </a:r>
            <a:r>
              <a:rPr lang="en-US" sz="3300" b="1" dirty="0"/>
              <a:t> </a:t>
            </a:r>
            <a:r>
              <a:rPr lang="en-US" sz="3300" b="1" dirty="0" err="1"/>
              <a:t>tedavi</a:t>
            </a:r>
            <a:r>
              <a:rPr lang="en-US" sz="3300" b="1" dirty="0"/>
              <a:t> </a:t>
            </a:r>
            <a:r>
              <a:rPr lang="en-US" sz="3300" b="1" dirty="0" err="1">
                <a:solidFill>
                  <a:srgbClr val="D8134F"/>
                </a:solidFill>
              </a:rPr>
              <a:t>yeniden</a:t>
            </a:r>
            <a:r>
              <a:rPr lang="en-US" sz="3300" b="1" dirty="0">
                <a:solidFill>
                  <a:srgbClr val="D8134F"/>
                </a:solidFill>
              </a:rPr>
              <a:t> </a:t>
            </a:r>
            <a:r>
              <a:rPr lang="en-US" sz="3300" b="1" dirty="0" err="1">
                <a:solidFill>
                  <a:srgbClr val="D8134F"/>
                </a:solidFill>
              </a:rPr>
              <a:t>değerlendirilmemesi</a:t>
            </a:r>
            <a:endParaRPr lang="en-US" dirty="0">
              <a:solidFill>
                <a:srgbClr val="D813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65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CDC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63775" y="2492896"/>
            <a:ext cx="8008689" cy="3744416"/>
          </a:xfrm>
        </p:spPr>
        <p:txBody>
          <a:bodyPr>
            <a:normAutofit fontScale="25000" lnSpcReduction="20000"/>
          </a:bodyPr>
          <a:lstStyle/>
          <a:p>
            <a:r>
              <a:rPr lang="en-US" sz="9600" b="1" dirty="0" err="1"/>
              <a:t>Basit</a:t>
            </a:r>
            <a:r>
              <a:rPr lang="en-US" sz="9600" b="1" dirty="0"/>
              <a:t> </a:t>
            </a:r>
            <a:r>
              <a:rPr lang="en-US" sz="9600" b="1" dirty="0" err="1"/>
              <a:t>bir</a:t>
            </a:r>
            <a:r>
              <a:rPr lang="en-US" sz="9600" b="1" dirty="0"/>
              <a:t> </a:t>
            </a:r>
            <a:r>
              <a:rPr lang="en-US" sz="9600" b="1" dirty="0">
                <a:solidFill>
                  <a:srgbClr val="D8134F"/>
                </a:solidFill>
              </a:rPr>
              <a:t>“</a:t>
            </a:r>
            <a:r>
              <a:rPr lang="en-US" sz="9600" b="1" dirty="0" err="1">
                <a:solidFill>
                  <a:srgbClr val="D8134F"/>
                </a:solidFill>
              </a:rPr>
              <a:t>k</a:t>
            </a:r>
            <a:r>
              <a:rPr lang="en-US" sz="9600" b="1" dirty="0" err="1">
                <a:solidFill>
                  <a:srgbClr val="D8134F"/>
                </a:solidFill>
              </a:rPr>
              <a:t>ontrol</a:t>
            </a:r>
            <a:r>
              <a:rPr lang="en-US" sz="9600" b="1" dirty="0">
                <a:solidFill>
                  <a:srgbClr val="D8134F"/>
                </a:solidFill>
              </a:rPr>
              <a:t> </a:t>
            </a:r>
            <a:r>
              <a:rPr lang="en-US" sz="9600" b="1" dirty="0" err="1">
                <a:solidFill>
                  <a:srgbClr val="D8134F"/>
                </a:solidFill>
              </a:rPr>
              <a:t>listesi</a:t>
            </a:r>
            <a:r>
              <a:rPr lang="en-US" sz="9600" b="1" dirty="0">
                <a:solidFill>
                  <a:srgbClr val="D8134F"/>
                </a:solidFill>
              </a:rPr>
              <a:t>” </a:t>
            </a:r>
            <a:r>
              <a:rPr lang="en-US" sz="9600" b="1" dirty="0" err="1"/>
              <a:t>akılcı</a:t>
            </a:r>
            <a:r>
              <a:rPr lang="en-US" sz="9600" b="1" dirty="0"/>
              <a:t> </a:t>
            </a:r>
            <a:r>
              <a:rPr lang="en-US" sz="9600" b="1" dirty="0" err="1"/>
              <a:t>antibiyotik</a:t>
            </a:r>
            <a:r>
              <a:rPr lang="en-US" sz="9600" b="1" dirty="0"/>
              <a:t> </a:t>
            </a:r>
            <a:r>
              <a:rPr lang="en-US" sz="9600" b="1" dirty="0" err="1"/>
              <a:t>kullanımını</a:t>
            </a:r>
            <a:r>
              <a:rPr lang="en-US" sz="9600" b="1" dirty="0"/>
              <a:t> </a:t>
            </a:r>
            <a:r>
              <a:rPr lang="en-US" sz="9600" b="1" dirty="0" err="1"/>
              <a:t>kolaylaştırır</a:t>
            </a:r>
            <a:endParaRPr lang="en-US" sz="9600" b="1" dirty="0"/>
          </a:p>
          <a:p>
            <a:r>
              <a:rPr lang="en-US" sz="9600" b="1" dirty="0"/>
              <a:t>CDC </a:t>
            </a:r>
            <a:r>
              <a:rPr lang="en-US" sz="9600" b="1" dirty="0">
                <a:solidFill>
                  <a:srgbClr val="D8134F"/>
                </a:solidFill>
              </a:rPr>
              <a:t>183 </a:t>
            </a:r>
            <a:r>
              <a:rPr lang="en-US" sz="9600" b="1" dirty="0" err="1">
                <a:solidFill>
                  <a:srgbClr val="D8134F"/>
                </a:solidFill>
              </a:rPr>
              <a:t>hastane</a:t>
            </a:r>
            <a:r>
              <a:rPr lang="en-US" sz="9600" b="1" dirty="0">
                <a:solidFill>
                  <a:srgbClr val="D8134F"/>
                </a:solidFill>
              </a:rPr>
              <a:t> 11 000 </a:t>
            </a:r>
            <a:r>
              <a:rPr lang="en-US" sz="9600" b="1" dirty="0" err="1">
                <a:solidFill>
                  <a:srgbClr val="D8134F"/>
                </a:solidFill>
              </a:rPr>
              <a:t>hastaya</a:t>
            </a:r>
            <a:r>
              <a:rPr lang="en-US" sz="9600" b="1" dirty="0">
                <a:solidFill>
                  <a:srgbClr val="D8134F"/>
                </a:solidFill>
              </a:rPr>
              <a:t> </a:t>
            </a:r>
            <a:r>
              <a:rPr lang="en-US" sz="9600" b="1" dirty="0" err="1">
                <a:solidFill>
                  <a:srgbClr val="D8134F"/>
                </a:solidFill>
              </a:rPr>
              <a:t>ait</a:t>
            </a:r>
            <a:r>
              <a:rPr lang="en-US" sz="9600" b="1" dirty="0">
                <a:solidFill>
                  <a:srgbClr val="D8134F"/>
                </a:solidFill>
              </a:rPr>
              <a:t> </a:t>
            </a:r>
            <a:r>
              <a:rPr lang="en-US" sz="9600" b="1" dirty="0" err="1"/>
              <a:t>veri</a:t>
            </a:r>
            <a:r>
              <a:rPr lang="en-US" sz="9600" b="1" dirty="0"/>
              <a:t> </a:t>
            </a:r>
            <a:r>
              <a:rPr lang="en-US" sz="9600" b="1" dirty="0" err="1"/>
              <a:t>analizi</a:t>
            </a:r>
            <a:r>
              <a:rPr lang="en-US" sz="9600" b="1" dirty="0"/>
              <a:t>:</a:t>
            </a:r>
          </a:p>
          <a:p>
            <a:r>
              <a:rPr lang="en-US" sz="9600" b="1" dirty="0" err="1"/>
              <a:t>Antibiyotiklerin</a:t>
            </a:r>
            <a:r>
              <a:rPr lang="en-US" sz="9600" b="1" dirty="0"/>
              <a:t> %50’si </a:t>
            </a:r>
            <a:r>
              <a:rPr lang="en-US" sz="9600" b="1" dirty="0" err="1"/>
              <a:t>şu</a:t>
            </a:r>
            <a:r>
              <a:rPr lang="en-US" sz="9600" b="1" dirty="0"/>
              <a:t> </a:t>
            </a:r>
            <a:r>
              <a:rPr lang="en-US" sz="9600" b="1" dirty="0" err="1"/>
              <a:t>üç</a:t>
            </a:r>
            <a:r>
              <a:rPr lang="en-US" sz="9600" b="1" dirty="0"/>
              <a:t> </a:t>
            </a:r>
            <a:r>
              <a:rPr lang="en-US" sz="9600" b="1" dirty="0" err="1"/>
              <a:t>endikasyon</a:t>
            </a:r>
            <a:r>
              <a:rPr lang="en-US" sz="9600" b="1" dirty="0"/>
              <a:t> </a:t>
            </a:r>
            <a:r>
              <a:rPr lang="en-US" sz="9600" b="1" dirty="0" err="1"/>
              <a:t>için</a:t>
            </a:r>
            <a:r>
              <a:rPr lang="en-US" sz="9600" b="1" dirty="0"/>
              <a:t> </a:t>
            </a:r>
            <a:r>
              <a:rPr lang="en-US" sz="9600" b="1" dirty="0" err="1"/>
              <a:t>kullanılmakta</a:t>
            </a:r>
            <a:r>
              <a:rPr lang="en-US" sz="9600" b="1" dirty="0"/>
              <a:t>:</a:t>
            </a:r>
          </a:p>
          <a:p>
            <a:pPr lvl="1"/>
            <a:r>
              <a:rPr lang="en-US" sz="9600" b="1" dirty="0" err="1">
                <a:solidFill>
                  <a:srgbClr val="D8134F"/>
                </a:solidFill>
              </a:rPr>
              <a:t>Akut</a:t>
            </a:r>
            <a:r>
              <a:rPr lang="en-US" sz="9600" b="1" dirty="0">
                <a:solidFill>
                  <a:srgbClr val="D8134F"/>
                </a:solidFill>
              </a:rPr>
              <a:t> </a:t>
            </a:r>
            <a:r>
              <a:rPr lang="en-US" sz="9600" b="1" dirty="0" err="1">
                <a:solidFill>
                  <a:srgbClr val="D8134F"/>
                </a:solidFill>
              </a:rPr>
              <a:t>solunum</a:t>
            </a:r>
            <a:r>
              <a:rPr lang="en-US" sz="9600" b="1" dirty="0">
                <a:solidFill>
                  <a:srgbClr val="D8134F"/>
                </a:solidFill>
              </a:rPr>
              <a:t> </a:t>
            </a:r>
            <a:r>
              <a:rPr lang="en-US" sz="9600" b="1" dirty="0" err="1">
                <a:solidFill>
                  <a:srgbClr val="D8134F"/>
                </a:solidFill>
              </a:rPr>
              <a:t>yolu</a:t>
            </a:r>
            <a:r>
              <a:rPr lang="en-US" sz="9600" b="1" dirty="0">
                <a:solidFill>
                  <a:srgbClr val="D8134F"/>
                </a:solidFill>
              </a:rPr>
              <a:t> </a:t>
            </a:r>
            <a:r>
              <a:rPr lang="en-US" sz="9600" b="1" dirty="0" err="1">
                <a:solidFill>
                  <a:srgbClr val="D8134F"/>
                </a:solidFill>
              </a:rPr>
              <a:t>enfeksiyonları</a:t>
            </a:r>
            <a:endParaRPr lang="en-US" sz="9600" b="1" dirty="0"/>
          </a:p>
          <a:p>
            <a:pPr lvl="1"/>
            <a:r>
              <a:rPr lang="en-US" sz="9600" b="1" dirty="0" err="1">
                <a:solidFill>
                  <a:srgbClr val="D8134F"/>
                </a:solidFill>
              </a:rPr>
              <a:t>Üriner</a:t>
            </a:r>
            <a:r>
              <a:rPr lang="en-US" sz="9600" b="1" dirty="0">
                <a:solidFill>
                  <a:srgbClr val="D8134F"/>
                </a:solidFill>
              </a:rPr>
              <a:t> </a:t>
            </a:r>
            <a:r>
              <a:rPr lang="en-US" sz="9600" b="1" dirty="0" err="1">
                <a:solidFill>
                  <a:srgbClr val="D8134F"/>
                </a:solidFill>
              </a:rPr>
              <a:t>sistem</a:t>
            </a:r>
            <a:r>
              <a:rPr lang="en-US" sz="9600" b="1" dirty="0">
                <a:solidFill>
                  <a:srgbClr val="D8134F"/>
                </a:solidFill>
              </a:rPr>
              <a:t> </a:t>
            </a:r>
            <a:r>
              <a:rPr lang="en-US" sz="9600" b="1" dirty="0" err="1">
                <a:solidFill>
                  <a:srgbClr val="D8134F"/>
                </a:solidFill>
              </a:rPr>
              <a:t>enfeksiyonları</a:t>
            </a:r>
            <a:endParaRPr lang="en-US" sz="9600" b="1" dirty="0">
              <a:solidFill>
                <a:srgbClr val="D8134F"/>
              </a:solidFill>
            </a:endParaRPr>
          </a:p>
          <a:p>
            <a:pPr lvl="1"/>
            <a:r>
              <a:rPr lang="en-US" sz="9600" b="1" dirty="0" err="1">
                <a:solidFill>
                  <a:srgbClr val="D8134F"/>
                </a:solidFill>
              </a:rPr>
              <a:t>İshal</a:t>
            </a:r>
            <a:endParaRPr lang="en-US" sz="9600" b="1" dirty="0">
              <a:solidFill>
                <a:srgbClr val="D8134F"/>
              </a:solidFill>
            </a:endParaRPr>
          </a:p>
          <a:p>
            <a:pPr marL="349250" lvl="1" indent="0">
              <a:buNone/>
            </a:pPr>
            <a:r>
              <a:rPr lang="en-US" sz="9600" b="1" dirty="0"/>
              <a:t> </a:t>
            </a:r>
          </a:p>
          <a:p>
            <a:pPr lvl="1"/>
            <a:endParaRPr lang="en-US" sz="9600" b="1" dirty="0"/>
          </a:p>
          <a:p>
            <a:pPr marL="349250" lvl="1" indent="0">
              <a:buNone/>
            </a:pPr>
            <a:r>
              <a:rPr lang="en-US" sz="5600" dirty="0"/>
              <a:t>Lee GC et</a:t>
            </a:r>
            <a:r>
              <a:rPr lang="en-US" sz="5600" baseline="30000" dirty="0"/>
              <a:t> </a:t>
            </a:r>
            <a:r>
              <a:rPr lang="en-US" sz="5600" dirty="0"/>
              <a:t>al. Outpatient antibiotic prescribing in the United States: 2000 to 2010. BMC Med. 2014</a:t>
            </a:r>
          </a:p>
          <a:p>
            <a:pPr lvl="1"/>
            <a:endParaRPr lang="en-US" sz="56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5596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Ekonomik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boyut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19536" y="2276872"/>
            <a:ext cx="4824536" cy="4581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Antibiyotikler</a:t>
            </a:r>
            <a:r>
              <a:rPr lang="en-US" sz="2400" dirty="0"/>
              <a:t> </a:t>
            </a:r>
          </a:p>
          <a:p>
            <a:r>
              <a:rPr lang="en-US" sz="2400" dirty="0"/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Reçetelerin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% 3-</a:t>
            </a: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5’ini </a:t>
            </a: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İlaç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harcamalarının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% 6-</a:t>
            </a: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35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’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ini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Hastane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harcamaları</a:t>
            </a: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 önemli </a:t>
            </a:r>
          </a:p>
          <a:p>
            <a:pPr marL="0" indent="0">
              <a:buNone/>
            </a:pP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bir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yer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oluşturmaktadır</a:t>
            </a:r>
            <a:r>
              <a:rPr lang="en-US" sz="2400" dirty="0"/>
              <a:t>. </a:t>
            </a:r>
            <a:endParaRPr lang="en-US" sz="2400" b="1" dirty="0">
              <a:solidFill>
                <a:srgbClr val="D8134F"/>
              </a:solidFill>
            </a:endParaRPr>
          </a:p>
          <a:p>
            <a:r>
              <a:rPr lang="en-US" sz="2400" b="1" dirty="0"/>
              <a:t>2001-2010 </a:t>
            </a:r>
            <a:r>
              <a:rPr lang="en-US" sz="2400" b="1" dirty="0" err="1"/>
              <a:t>Türkiye’deki</a:t>
            </a:r>
            <a:r>
              <a:rPr lang="en-US" sz="2400" b="1" dirty="0"/>
              <a:t> </a:t>
            </a:r>
            <a:r>
              <a:rPr lang="en-US" sz="2400" b="1" dirty="0" err="1"/>
              <a:t>masraf</a:t>
            </a:r>
            <a:r>
              <a:rPr lang="en-US" sz="2400" b="1" dirty="0"/>
              <a:t>: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D8134F"/>
                </a:solidFill>
              </a:rPr>
              <a:t>       4.5 </a:t>
            </a:r>
            <a:r>
              <a:rPr lang="en-US" sz="2400" b="1" dirty="0" err="1">
                <a:solidFill>
                  <a:srgbClr val="D8134F"/>
                </a:solidFill>
              </a:rPr>
              <a:t>milyondan</a:t>
            </a:r>
            <a:r>
              <a:rPr lang="en-US" sz="2400" b="1" dirty="0">
                <a:solidFill>
                  <a:srgbClr val="D8134F"/>
                </a:solidFill>
              </a:rPr>
              <a:t> 32 </a:t>
            </a:r>
            <a:r>
              <a:rPr lang="en-US" sz="2400" b="1" dirty="0" err="1">
                <a:solidFill>
                  <a:srgbClr val="D8134F"/>
                </a:solidFill>
              </a:rPr>
              <a:t>milyon</a:t>
            </a:r>
            <a:r>
              <a:rPr lang="en-US" sz="2400" b="1" dirty="0">
                <a:solidFill>
                  <a:srgbClr val="D8134F"/>
                </a:solidFill>
              </a:rPr>
              <a:t> TL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D8134F"/>
                </a:solidFill>
              </a:rPr>
              <a:t>                 </a:t>
            </a:r>
            <a:r>
              <a:rPr lang="en-US" sz="2400" b="1" dirty="0" err="1">
                <a:solidFill>
                  <a:srgbClr val="D8134F"/>
                </a:solidFill>
              </a:rPr>
              <a:t>yükselmiştir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056" y="2818476"/>
            <a:ext cx="3960440" cy="346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3909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Amerika’da her yıl 2 milyon dirençli enfeksiyon ve 23 000 ölüm gerçekleşmektedir</a:t>
            </a:r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055" y="2776452"/>
            <a:ext cx="8163098" cy="402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1118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214" y="0"/>
            <a:ext cx="9144000" cy="684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9142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Akılcı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Antibiyotik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</a:t>
            </a:r>
            <a:r>
              <a:rPr lang="en-US" b="1" dirty="0" err="1" smtClean="0">
                <a:solidFill>
                  <a:srgbClr val="FF0000"/>
                </a:solidFill>
              </a:rPr>
              <a:t>ullanım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İlkeleri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3775" y="2204865"/>
            <a:ext cx="8008689" cy="3832399"/>
          </a:xfrm>
        </p:spPr>
        <p:txBody>
          <a:bodyPr>
            <a:noAutofit/>
          </a:bodyPr>
          <a:lstStyle/>
          <a:p>
            <a:r>
              <a:rPr lang="en-US" b="1" dirty="0" err="1"/>
              <a:t>Doğru</a:t>
            </a:r>
            <a:r>
              <a:rPr lang="en-US" b="1" dirty="0"/>
              <a:t> </a:t>
            </a:r>
            <a:r>
              <a:rPr lang="en-US" b="1" dirty="0" err="1"/>
              <a:t>endikasyon</a:t>
            </a:r>
            <a:endParaRPr lang="en-US" b="1" dirty="0"/>
          </a:p>
          <a:p>
            <a:pPr lvl="1"/>
            <a:r>
              <a:rPr lang="en-US" sz="2800" b="1" dirty="0" err="1"/>
              <a:t>Sadece</a:t>
            </a:r>
            <a:r>
              <a:rPr lang="en-US" sz="2800" b="1" dirty="0"/>
              <a:t> </a:t>
            </a:r>
            <a:r>
              <a:rPr lang="en-US" sz="2800" b="1" dirty="0" err="1"/>
              <a:t>bakteriyel</a:t>
            </a:r>
            <a:r>
              <a:rPr lang="en-US" sz="2800" b="1" dirty="0"/>
              <a:t> </a:t>
            </a:r>
            <a:r>
              <a:rPr lang="en-US" sz="2800" b="1" dirty="0" err="1"/>
              <a:t>enfeksiyonlarda</a:t>
            </a:r>
            <a:endParaRPr lang="en-US" sz="2800" b="1" dirty="0"/>
          </a:p>
          <a:p>
            <a:r>
              <a:rPr lang="tr-TR" b="1" dirty="0"/>
              <a:t>Uygun d</a:t>
            </a:r>
            <a:r>
              <a:rPr lang="en-US" b="1" dirty="0" err="1"/>
              <a:t>oz</a:t>
            </a:r>
            <a:endParaRPr lang="tr-TR" b="1" dirty="0"/>
          </a:p>
          <a:p>
            <a:r>
              <a:rPr lang="tr-TR" b="1" dirty="0"/>
              <a:t>Uygun doz aralıkları</a:t>
            </a:r>
            <a:endParaRPr lang="en-US" b="1" dirty="0"/>
          </a:p>
          <a:p>
            <a:r>
              <a:rPr lang="tr-TR" b="1" dirty="0"/>
              <a:t>Uygun </a:t>
            </a:r>
            <a:r>
              <a:rPr lang="en-US" b="1" dirty="0" err="1"/>
              <a:t>Süre</a:t>
            </a:r>
            <a:endParaRPr lang="en-US" b="1" dirty="0"/>
          </a:p>
          <a:p>
            <a:r>
              <a:rPr lang="en-US" b="1" dirty="0"/>
              <a:t>En </a:t>
            </a:r>
            <a:r>
              <a:rPr lang="en-US" b="1" dirty="0" err="1"/>
              <a:t>az</a:t>
            </a:r>
            <a:r>
              <a:rPr lang="en-US" b="1" dirty="0"/>
              <a:t> </a:t>
            </a:r>
            <a:r>
              <a:rPr lang="en-US" b="1" dirty="0" err="1"/>
              <a:t>toksik</a:t>
            </a:r>
            <a:endParaRPr lang="en-US" b="1" dirty="0"/>
          </a:p>
          <a:p>
            <a:r>
              <a:rPr lang="en-US" b="1" dirty="0"/>
              <a:t>En </a:t>
            </a:r>
            <a:r>
              <a:rPr lang="en-US" b="1" dirty="0" err="1"/>
              <a:t>dar</a:t>
            </a:r>
            <a:r>
              <a:rPr lang="en-US" b="1" dirty="0"/>
              <a:t> </a:t>
            </a:r>
            <a:r>
              <a:rPr lang="en-US" b="1" dirty="0" err="1"/>
              <a:t>spektrumlu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079114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Rehberlerden yararlanalım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2705" y="1512917"/>
            <a:ext cx="5453150" cy="519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3164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524000" y="1"/>
            <a:ext cx="9252520" cy="980728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TEK DÜNYA TEK SAĞLIK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56" y="789709"/>
            <a:ext cx="10474038" cy="6068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6502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b="1" dirty="0" smtClean="0">
                <a:solidFill>
                  <a:srgbClr val="FF0000"/>
                </a:solidFill>
              </a:rPr>
              <a:t>Antibiyotik 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Kullanımı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135560" y="2348880"/>
            <a:ext cx="9073008" cy="4320480"/>
          </a:xfrm>
        </p:spPr>
        <p:txBody>
          <a:bodyPr>
            <a:normAutofit/>
          </a:bodyPr>
          <a:lstStyle/>
          <a:p>
            <a:r>
              <a:rPr lang="en-US" sz="2400" b="1" dirty="0" err="1"/>
              <a:t>Antibiyotikler</a:t>
            </a:r>
            <a:r>
              <a:rPr lang="en-US" sz="2400" b="1" dirty="0"/>
              <a:t> </a:t>
            </a:r>
            <a:r>
              <a:rPr lang="en-US" sz="2400" b="1" dirty="0" err="1"/>
              <a:t>tüm</a:t>
            </a:r>
            <a:r>
              <a:rPr lang="en-US" sz="2400" b="1" dirty="0"/>
              <a:t> </a:t>
            </a:r>
            <a:r>
              <a:rPr lang="en-US" sz="2400" b="1" dirty="0" err="1"/>
              <a:t>dünyada</a:t>
            </a:r>
            <a:r>
              <a:rPr lang="en-US" sz="2400" b="1" dirty="0"/>
              <a:t> en </a:t>
            </a:r>
            <a:r>
              <a:rPr lang="en-US" sz="2400" b="1" dirty="0" err="1"/>
              <a:t>sık</a:t>
            </a:r>
            <a:r>
              <a:rPr lang="en-US" sz="2400" b="1" dirty="0"/>
              <a:t> </a:t>
            </a:r>
            <a:r>
              <a:rPr lang="en-US" sz="2400" b="1" dirty="0" err="1"/>
              <a:t>kullanılan</a:t>
            </a:r>
            <a:r>
              <a:rPr lang="en-US" sz="2400" b="1" dirty="0"/>
              <a:t> </a:t>
            </a:r>
            <a:r>
              <a:rPr lang="en-US" sz="2400" b="1" dirty="0" err="1"/>
              <a:t>ilaçlardır</a:t>
            </a:r>
            <a:endParaRPr lang="en-US" sz="2400" b="1" dirty="0"/>
          </a:p>
          <a:p>
            <a:r>
              <a:rPr lang="en-US" sz="2400" b="1" dirty="0"/>
              <a:t>2000-2010 </a:t>
            </a:r>
            <a:r>
              <a:rPr lang="en-US" sz="2400" b="1" dirty="0" err="1"/>
              <a:t>döneminde</a:t>
            </a:r>
            <a:r>
              <a:rPr lang="en-US" sz="2400" b="1" dirty="0"/>
              <a:t> 71 </a:t>
            </a:r>
            <a:r>
              <a:rPr lang="en-US" sz="2400" b="1" dirty="0" err="1"/>
              <a:t>ülkede</a:t>
            </a:r>
            <a:r>
              <a:rPr lang="en-US" sz="2400" b="1" dirty="0"/>
              <a:t> </a:t>
            </a:r>
            <a:r>
              <a:rPr lang="en-US" sz="2400" b="1" dirty="0" err="1"/>
              <a:t>antibiyotik</a:t>
            </a:r>
            <a:r>
              <a:rPr lang="en-US" sz="2400" b="1" dirty="0"/>
              <a:t> </a:t>
            </a:r>
            <a:r>
              <a:rPr lang="en-US" sz="2400" b="1" dirty="0" err="1"/>
              <a:t>kullanımında</a:t>
            </a:r>
            <a:r>
              <a:rPr lang="en-US" sz="2400" b="1" dirty="0"/>
              <a:t>: </a:t>
            </a:r>
          </a:p>
          <a:p>
            <a:pPr lvl="1"/>
            <a:r>
              <a:rPr lang="en-US" b="1" dirty="0">
                <a:solidFill>
                  <a:srgbClr val="D8134F"/>
                </a:solidFill>
              </a:rPr>
              <a:t> % 36  </a:t>
            </a:r>
            <a:r>
              <a:rPr lang="en-US" b="1" dirty="0" err="1">
                <a:solidFill>
                  <a:srgbClr val="D8134F"/>
                </a:solidFill>
              </a:rPr>
              <a:t>artış</a:t>
            </a:r>
            <a:r>
              <a:rPr lang="en-US" b="1" dirty="0">
                <a:solidFill>
                  <a:srgbClr val="D8134F"/>
                </a:solidFill>
              </a:rPr>
              <a:t> </a:t>
            </a:r>
          </a:p>
          <a:p>
            <a:pPr marL="393192" lvl="1" indent="0">
              <a:buNone/>
            </a:pP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54 083 964 813</a:t>
            </a:r>
            <a:r>
              <a:rPr lang="en-US" b="1" dirty="0"/>
              <a:t>’den      </a:t>
            </a:r>
            <a:r>
              <a:rPr lang="en-US" b="1" dirty="0">
                <a:solidFill>
                  <a:srgbClr val="FF0000"/>
                </a:solidFill>
              </a:rPr>
              <a:t>73 620 748 816 </a:t>
            </a:r>
            <a:r>
              <a:rPr lang="en-US" b="1" dirty="0" err="1"/>
              <a:t>birime</a:t>
            </a:r>
            <a:r>
              <a:rPr lang="en-US" b="1" dirty="0"/>
              <a:t>  </a:t>
            </a:r>
            <a:r>
              <a:rPr lang="en-US" b="1" dirty="0" err="1"/>
              <a:t>yülseldi</a:t>
            </a:r>
            <a:endParaRPr lang="en-US" b="1" dirty="0"/>
          </a:p>
          <a:p>
            <a:pPr lvl="1"/>
            <a:r>
              <a:rPr lang="en-US" b="1" dirty="0" err="1"/>
              <a:t>Brazilya</a:t>
            </a:r>
            <a:r>
              <a:rPr lang="en-US" b="1" dirty="0"/>
              <a:t>, </a:t>
            </a:r>
            <a:r>
              <a:rPr lang="en-US" b="1" dirty="0" err="1"/>
              <a:t>Rusya</a:t>
            </a:r>
            <a:r>
              <a:rPr lang="en-US" b="1" dirty="0"/>
              <a:t>, </a:t>
            </a:r>
            <a:r>
              <a:rPr lang="en-US" b="1" dirty="0" err="1"/>
              <a:t>Hindistan</a:t>
            </a:r>
            <a:r>
              <a:rPr lang="en-US" b="1" dirty="0"/>
              <a:t>, </a:t>
            </a:r>
            <a:r>
              <a:rPr lang="en-US" b="1" dirty="0" err="1"/>
              <a:t>Çin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Güney</a:t>
            </a:r>
            <a:r>
              <a:rPr lang="en-US" b="1" dirty="0"/>
              <a:t> </a:t>
            </a:r>
            <a:r>
              <a:rPr lang="en-US" b="1" dirty="0" err="1"/>
              <a:t>Afrika</a:t>
            </a:r>
            <a:r>
              <a:rPr lang="en-US" b="1" dirty="0"/>
              <a:t> </a:t>
            </a:r>
            <a:r>
              <a:rPr lang="en-US" b="1" dirty="0" err="1"/>
              <a:t>bu</a:t>
            </a:r>
            <a:r>
              <a:rPr lang="en-US" b="1" dirty="0"/>
              <a:t> </a:t>
            </a:r>
          </a:p>
          <a:p>
            <a:pPr marL="349250" lvl="1" indent="0">
              <a:buNone/>
            </a:pPr>
            <a:r>
              <a:rPr lang="en-US" b="1" dirty="0" err="1"/>
              <a:t>artışın</a:t>
            </a:r>
            <a:r>
              <a:rPr lang="en-US" b="1" dirty="0"/>
              <a:t> </a:t>
            </a:r>
            <a:r>
              <a:rPr lang="en-US" b="1" dirty="0">
                <a:solidFill>
                  <a:srgbClr val="D8134F"/>
                </a:solidFill>
              </a:rPr>
              <a:t>% 76’sından </a:t>
            </a:r>
            <a:r>
              <a:rPr lang="en-US" b="1" dirty="0" err="1">
                <a:solidFill>
                  <a:srgbClr val="D8134F"/>
                </a:solidFill>
              </a:rPr>
              <a:t>sorumlu</a:t>
            </a:r>
            <a:r>
              <a:rPr lang="en-US" b="1" dirty="0">
                <a:solidFill>
                  <a:srgbClr val="D8134F"/>
                </a:solidFill>
              </a:rPr>
              <a:t> </a:t>
            </a:r>
          </a:p>
          <a:p>
            <a:pPr lvl="1"/>
            <a:r>
              <a:rPr lang="en-US" b="1" dirty="0"/>
              <a:t> Son </a:t>
            </a:r>
            <a:r>
              <a:rPr lang="en-US" b="1" dirty="0" err="1"/>
              <a:t>kuşak</a:t>
            </a:r>
            <a:r>
              <a:rPr lang="en-US" b="1" dirty="0"/>
              <a:t> </a:t>
            </a:r>
            <a:r>
              <a:rPr lang="en-US" b="1" dirty="0" err="1"/>
              <a:t>antibiyotikler</a:t>
            </a:r>
            <a:r>
              <a:rPr lang="en-US" b="1" dirty="0"/>
              <a:t> bile </a:t>
            </a:r>
            <a:r>
              <a:rPr lang="en-US" b="1" dirty="0" err="1"/>
              <a:t>çok</a:t>
            </a:r>
            <a:r>
              <a:rPr lang="en-US" b="1" dirty="0"/>
              <a:t> </a:t>
            </a:r>
            <a:r>
              <a:rPr lang="en-US" b="1" dirty="0" err="1"/>
              <a:t>kullanılmaya</a:t>
            </a:r>
            <a:r>
              <a:rPr lang="en-US" b="1" dirty="0"/>
              <a:t> </a:t>
            </a:r>
            <a:r>
              <a:rPr lang="en-US" b="1" dirty="0" err="1"/>
              <a:t>başlandı</a:t>
            </a:r>
            <a:r>
              <a:rPr lang="en-US" b="1" dirty="0"/>
              <a:t>	 </a:t>
            </a:r>
            <a:r>
              <a:rPr lang="en-US" b="1" dirty="0" err="1">
                <a:solidFill>
                  <a:srgbClr val="C00000"/>
                </a:solidFill>
              </a:rPr>
              <a:t>Karbapenemler</a:t>
            </a:r>
            <a:r>
              <a:rPr lang="en-US" b="1" dirty="0">
                <a:solidFill>
                  <a:srgbClr val="C00000"/>
                </a:solidFill>
              </a:rPr>
              <a:t> (%45), </a:t>
            </a:r>
            <a:r>
              <a:rPr lang="en-US" b="1" dirty="0" err="1">
                <a:solidFill>
                  <a:srgbClr val="C00000"/>
                </a:solidFill>
              </a:rPr>
              <a:t>polimiksin</a:t>
            </a:r>
            <a:r>
              <a:rPr lang="en-US" b="1" dirty="0">
                <a:solidFill>
                  <a:srgbClr val="C00000"/>
                </a:solidFill>
              </a:rPr>
              <a:t> (</a:t>
            </a:r>
            <a:r>
              <a:rPr lang="en-US" dirty="0">
                <a:solidFill>
                  <a:srgbClr val="C00000"/>
                </a:solidFill>
              </a:rPr>
              <a:t>%</a:t>
            </a:r>
            <a:r>
              <a:rPr lang="en-US" b="1" dirty="0">
                <a:solidFill>
                  <a:srgbClr val="C00000"/>
                </a:solidFill>
              </a:rPr>
              <a:t>1</a:t>
            </a:r>
            <a:r>
              <a:rPr lang="en-US" dirty="0">
                <a:solidFill>
                  <a:srgbClr val="C00000"/>
                </a:solidFill>
              </a:rPr>
              <a:t>3)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128" y="21356"/>
            <a:ext cx="3419872" cy="218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563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User\Desktop\12246786_327138280743580_2109503172499769039_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79" y="0"/>
            <a:ext cx="119952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77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44146"/>
            <a:ext cx="5132244" cy="636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443" y="44145"/>
            <a:ext cx="4902604" cy="636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8914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C00000"/>
                </a:solidFill>
              </a:rPr>
              <a:t>Kullanım </a:t>
            </a:r>
            <a:r>
              <a:rPr lang="tr-TR" dirty="0" err="1" smtClean="0">
                <a:solidFill>
                  <a:srgbClr val="C00000"/>
                </a:solidFill>
              </a:rPr>
              <a:t>Endikasyonuna</a:t>
            </a:r>
            <a:r>
              <a:rPr lang="tr-TR" dirty="0" smtClean="0">
                <a:solidFill>
                  <a:srgbClr val="C00000"/>
                </a:solidFill>
              </a:rPr>
              <a:t> Yönelik Antibiyotik Seçimi</a:t>
            </a:r>
            <a:br>
              <a:rPr lang="tr-TR" dirty="0" smtClean="0">
                <a:solidFill>
                  <a:srgbClr val="C00000"/>
                </a:solidFill>
              </a:rPr>
            </a:b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396538"/>
            <a:ext cx="10515600" cy="478042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tr-TR" dirty="0" smtClean="0"/>
          </a:p>
          <a:p>
            <a:r>
              <a:rPr lang="tr-TR" dirty="0" err="1" smtClean="0"/>
              <a:t>Endikasyonuna</a:t>
            </a:r>
            <a:r>
              <a:rPr lang="tr-TR" dirty="0" smtClean="0"/>
              <a:t> göre antibiyotik kullanımını </a:t>
            </a:r>
          </a:p>
          <a:p>
            <a:pPr marL="514350" indent="-514350">
              <a:buAutoNum type="arabicPeriod"/>
            </a:pPr>
            <a:r>
              <a:rPr lang="tr-TR" dirty="0" smtClean="0">
                <a:solidFill>
                  <a:srgbClr val="C00000"/>
                </a:solidFill>
              </a:rPr>
              <a:t>Tedavi amaçlı kullanım</a:t>
            </a:r>
          </a:p>
          <a:p>
            <a:pPr marL="0" indent="0">
              <a:buNone/>
            </a:pPr>
            <a:r>
              <a:rPr lang="tr-TR" dirty="0" smtClean="0">
                <a:solidFill>
                  <a:srgbClr val="C00000"/>
                </a:solidFill>
              </a:rPr>
              <a:t>       </a:t>
            </a:r>
            <a:r>
              <a:rPr lang="tr-TR" dirty="0" smtClean="0"/>
              <a:t>Antibiyotik kullanmak için </a:t>
            </a:r>
            <a:r>
              <a:rPr lang="tr-TR" dirty="0" smtClean="0">
                <a:solidFill>
                  <a:srgbClr val="C00000"/>
                </a:solidFill>
              </a:rPr>
              <a:t>bakteriyel</a:t>
            </a:r>
            <a:r>
              <a:rPr lang="tr-TR" dirty="0" smtClean="0"/>
              <a:t> enfeksiyon varlığı gerekir</a:t>
            </a:r>
            <a:endParaRPr lang="tr-TR" dirty="0" smtClean="0">
              <a:solidFill>
                <a:srgbClr val="C00000"/>
              </a:solidFill>
            </a:endParaRPr>
          </a:p>
          <a:p>
            <a:pPr marL="514350" indent="-514350">
              <a:buAutoNum type="alphaLcParenR"/>
            </a:pPr>
            <a:r>
              <a:rPr lang="tr-TR" dirty="0"/>
              <a:t>K</a:t>
            </a:r>
            <a:r>
              <a:rPr lang="tr-TR" dirty="0" smtClean="0"/>
              <a:t>anıtlanmış enfeksiyon varlığında antibiyotik kullanımı </a:t>
            </a:r>
          </a:p>
          <a:p>
            <a:pPr marL="0" indent="0">
              <a:buNone/>
            </a:pPr>
            <a:r>
              <a:rPr lang="tr-TR" dirty="0" smtClean="0"/>
              <a:t>       (enfeksiyon etkeni mikrobiyolojik olarak gösterilmiştir)</a:t>
            </a:r>
          </a:p>
          <a:p>
            <a:pPr marL="0" indent="0">
              <a:buNone/>
            </a:pPr>
            <a:r>
              <a:rPr lang="tr-TR" dirty="0" smtClean="0"/>
              <a:t>b)    Ampirik antibiyotik kullanımı </a:t>
            </a:r>
          </a:p>
          <a:p>
            <a:pPr marL="0" indent="0">
              <a:buNone/>
            </a:pPr>
            <a:r>
              <a:rPr lang="tr-TR" dirty="0" smtClean="0"/>
              <a:t>       (etken gösterilememiştir ancak klinik ve </a:t>
            </a:r>
            <a:r>
              <a:rPr lang="tr-TR" dirty="0" err="1" smtClean="0"/>
              <a:t>lab</a:t>
            </a:r>
            <a:r>
              <a:rPr lang="tr-TR" dirty="0" smtClean="0"/>
              <a:t>. olarak ciddi enfeksiyon tablosu vardır)</a:t>
            </a:r>
          </a:p>
          <a:p>
            <a:pPr marL="0" indent="0">
              <a:buNone/>
            </a:pPr>
            <a:r>
              <a:rPr lang="tr-TR" dirty="0" smtClean="0">
                <a:solidFill>
                  <a:srgbClr val="C00000"/>
                </a:solidFill>
              </a:rPr>
              <a:t>2.   </a:t>
            </a:r>
            <a:r>
              <a:rPr lang="tr-TR" dirty="0" err="1" smtClean="0">
                <a:solidFill>
                  <a:srgbClr val="C00000"/>
                </a:solidFill>
              </a:rPr>
              <a:t>Profilaktik</a:t>
            </a:r>
            <a:r>
              <a:rPr lang="tr-TR" dirty="0" smtClean="0">
                <a:solidFill>
                  <a:srgbClr val="C00000"/>
                </a:solidFill>
              </a:rPr>
              <a:t> antibiyotik kullanımı</a:t>
            </a:r>
          </a:p>
          <a:p>
            <a:pPr marL="971550" lvl="1" indent="-514350">
              <a:buAutoNum type="alphaLcParenR"/>
            </a:pPr>
            <a:r>
              <a:rPr lang="tr-TR" dirty="0" smtClean="0"/>
              <a:t>Cerrahi </a:t>
            </a:r>
            <a:r>
              <a:rPr lang="tr-TR" dirty="0" err="1" smtClean="0"/>
              <a:t>profilaksi</a:t>
            </a:r>
            <a:r>
              <a:rPr lang="tr-TR" dirty="0" smtClean="0"/>
              <a:t> (Cerrahi kesi yerinin enfeksiyonunun önlenmesidir)</a:t>
            </a:r>
          </a:p>
          <a:p>
            <a:pPr marL="971550" lvl="1" indent="-514350">
              <a:buAutoNum type="alphaLcParenR"/>
            </a:pPr>
            <a:r>
              <a:rPr lang="tr-TR" dirty="0" smtClean="0"/>
              <a:t>Cerrahi dışı </a:t>
            </a:r>
            <a:r>
              <a:rPr lang="tr-TR" dirty="0" err="1" smtClean="0"/>
              <a:t>profilaksi</a:t>
            </a:r>
            <a:endParaRPr lang="tr-TR" dirty="0" smtClean="0"/>
          </a:p>
          <a:p>
            <a:pPr marL="457200" lvl="1" indent="0">
              <a:buNone/>
            </a:pPr>
            <a:r>
              <a:rPr lang="tr-TR" dirty="0" err="1" smtClean="0"/>
              <a:t>enfektif</a:t>
            </a:r>
            <a:r>
              <a:rPr lang="tr-TR" dirty="0" smtClean="0"/>
              <a:t> </a:t>
            </a:r>
            <a:r>
              <a:rPr lang="tr-TR" dirty="0" err="1" smtClean="0"/>
              <a:t>endokardit</a:t>
            </a:r>
            <a:r>
              <a:rPr lang="tr-TR" dirty="0" smtClean="0"/>
              <a:t>, akut </a:t>
            </a:r>
            <a:r>
              <a:rPr lang="tr-TR" dirty="0" err="1" smtClean="0"/>
              <a:t>romatizmal</a:t>
            </a:r>
            <a:r>
              <a:rPr lang="tr-TR" dirty="0" smtClean="0"/>
              <a:t> ateş, malarya, bakteriyel menenjit, tüberküloz ve </a:t>
            </a:r>
            <a:r>
              <a:rPr lang="tr-TR" dirty="0" err="1" smtClean="0"/>
              <a:t>Pneumocystis</a:t>
            </a:r>
            <a:r>
              <a:rPr lang="tr-TR" dirty="0" smtClean="0"/>
              <a:t> </a:t>
            </a:r>
            <a:r>
              <a:rPr lang="tr-TR" dirty="0" err="1" smtClean="0"/>
              <a:t>carinii</a:t>
            </a:r>
            <a:r>
              <a:rPr lang="tr-TR" dirty="0" smtClean="0"/>
              <a:t>, </a:t>
            </a:r>
            <a:r>
              <a:rPr lang="tr-TR" dirty="0" err="1" smtClean="0"/>
              <a:t>kistik</a:t>
            </a:r>
            <a:r>
              <a:rPr lang="tr-TR" dirty="0" smtClean="0"/>
              <a:t> </a:t>
            </a:r>
            <a:r>
              <a:rPr lang="tr-TR" dirty="0" err="1" smtClean="0"/>
              <a:t>fibroz</a:t>
            </a:r>
            <a:r>
              <a:rPr lang="tr-TR" dirty="0" smtClean="0"/>
              <a:t> akut alevlenme </a:t>
            </a:r>
            <a:r>
              <a:rPr lang="tr-TR" dirty="0" err="1" smtClean="0"/>
              <a:t>profilaksileridir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15193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Antibiyotik Seçimini Etkileyen Konağa</a:t>
            </a:r>
            <a:br>
              <a:rPr lang="tr-TR" dirty="0" smtClean="0">
                <a:solidFill>
                  <a:srgbClr val="C00000"/>
                </a:solidFill>
              </a:rPr>
            </a:br>
            <a:r>
              <a:rPr lang="tr-TR" dirty="0" smtClean="0">
                <a:solidFill>
                  <a:srgbClr val="C00000"/>
                </a:solidFill>
              </a:rPr>
              <a:t>Ait Faktörler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Yaş</a:t>
            </a:r>
          </a:p>
          <a:p>
            <a:r>
              <a:rPr lang="tr-TR" dirty="0" smtClean="0"/>
              <a:t>Genetik veya </a:t>
            </a:r>
            <a:r>
              <a:rPr lang="tr-TR" dirty="0" err="1" smtClean="0"/>
              <a:t>metabolik</a:t>
            </a:r>
            <a:r>
              <a:rPr lang="tr-TR" dirty="0" smtClean="0"/>
              <a:t> bozukluklar</a:t>
            </a:r>
          </a:p>
          <a:p>
            <a:r>
              <a:rPr lang="tr-TR" dirty="0" smtClean="0"/>
              <a:t>Böbrek ve karaciğer fonksiyonları</a:t>
            </a:r>
          </a:p>
          <a:p>
            <a:r>
              <a:rPr lang="tr-TR" dirty="0" smtClean="0"/>
              <a:t>Alerji öyküsü</a:t>
            </a:r>
          </a:p>
          <a:p>
            <a:r>
              <a:rPr lang="tr-TR" dirty="0" smtClean="0"/>
              <a:t>Gebelik</a:t>
            </a:r>
          </a:p>
          <a:p>
            <a:r>
              <a:rPr lang="tr-TR" dirty="0" smtClean="0"/>
              <a:t>Enfeksiyonun yeri</a:t>
            </a:r>
          </a:p>
          <a:p>
            <a:r>
              <a:rPr lang="tr-TR" dirty="0" err="1" smtClean="0"/>
              <a:t>Humoral</a:t>
            </a:r>
            <a:r>
              <a:rPr lang="tr-TR" dirty="0" smtClean="0"/>
              <a:t> ve hücresel </a:t>
            </a:r>
            <a:r>
              <a:rPr lang="tr-TR" dirty="0" err="1" smtClean="0"/>
              <a:t>immün</a:t>
            </a:r>
            <a:r>
              <a:rPr lang="tr-TR" dirty="0" smtClean="0"/>
              <a:t> yetersizlik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66628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C00000"/>
                </a:solidFill>
              </a:rPr>
              <a:t>Y</a:t>
            </a:r>
            <a:r>
              <a:rPr lang="tr-TR" dirty="0" smtClean="0">
                <a:solidFill>
                  <a:srgbClr val="C00000"/>
                </a:solidFill>
              </a:rPr>
              <a:t>aş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Kloramfenikol</a:t>
            </a:r>
            <a:r>
              <a:rPr lang="tr-TR" dirty="0" smtClean="0"/>
              <a:t> gebelerde ve yeni doğanda </a:t>
            </a:r>
            <a:r>
              <a:rPr lang="tr-TR" dirty="0" err="1" smtClean="0"/>
              <a:t>kontrendike</a:t>
            </a:r>
            <a:r>
              <a:rPr lang="tr-TR" dirty="0" smtClean="0"/>
              <a:t>, Gri bebek sendromu yapar</a:t>
            </a:r>
          </a:p>
          <a:p>
            <a:r>
              <a:rPr lang="tr-TR" dirty="0" err="1" smtClean="0"/>
              <a:t>Kinolonlar</a:t>
            </a:r>
            <a:r>
              <a:rPr lang="tr-TR" dirty="0" smtClean="0"/>
              <a:t> </a:t>
            </a:r>
            <a:r>
              <a:rPr lang="tr-TR" dirty="0" err="1" smtClean="0"/>
              <a:t>kondrotoksiktir</a:t>
            </a:r>
            <a:r>
              <a:rPr lang="tr-TR" dirty="0"/>
              <a:t>,</a:t>
            </a:r>
            <a:r>
              <a:rPr lang="tr-TR" dirty="0" smtClean="0"/>
              <a:t> 18 yaşın altında kullanılmaz</a:t>
            </a:r>
          </a:p>
          <a:p>
            <a:r>
              <a:rPr lang="tr-TR" dirty="0" err="1" smtClean="0"/>
              <a:t>Tetrasiklinler</a:t>
            </a:r>
            <a:r>
              <a:rPr lang="tr-TR" dirty="0" smtClean="0"/>
              <a:t> 8 yaşın altında kullanılmaz dişlerde yapısal bozukluk ve kahverengileşme yapar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0757297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</TotalTime>
  <Words>830</Words>
  <Application>Microsoft Office PowerPoint</Application>
  <PresentationFormat>Geniş ekran</PresentationFormat>
  <Paragraphs>204</Paragraphs>
  <Slides>32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Calisto MT</vt:lpstr>
      <vt:lpstr>Wingdings</vt:lpstr>
      <vt:lpstr>Office Teması</vt:lpstr>
      <vt:lpstr>Genesis</vt:lpstr>
      <vt:lpstr>Antibiyotik Kullanım İlkeleri</vt:lpstr>
      <vt:lpstr>Antibiyotik nedir  ne zaman kullanılır</vt:lpstr>
      <vt:lpstr>PowerPoint Sunusu</vt:lpstr>
      <vt:lpstr>Antibiyotik  Kullanımı</vt:lpstr>
      <vt:lpstr>PowerPoint Sunusu</vt:lpstr>
      <vt:lpstr>PowerPoint Sunusu</vt:lpstr>
      <vt:lpstr>Kullanım Endikasyonuna Yönelik Antibiyotik Seçimi </vt:lpstr>
      <vt:lpstr>Antibiyotik Seçimini Etkileyen Konağa Ait Faktörler</vt:lpstr>
      <vt:lpstr>Yaş</vt:lpstr>
      <vt:lpstr>Genetik veya metabolik bozukluklar </vt:lpstr>
      <vt:lpstr>HAMİLELİKTE KULLANILMAYAN ANTİBİYOTİKLER </vt:lpstr>
      <vt:lpstr>Antibiyotik Seçimini Etkileyen İlaca Ait Özellikler</vt:lpstr>
      <vt:lpstr>PowerPoint Sunusu</vt:lpstr>
      <vt:lpstr>Antibiyotiklerin ana atılım yolları</vt:lpstr>
      <vt:lpstr>ZAMANA BAĞLI BAKTERİSİDAL ETKİ</vt:lpstr>
      <vt:lpstr>KONSANTRASYONA BAĞLI BAKTERİSİDAL ETKİ</vt:lpstr>
      <vt:lpstr>POST ANTİBİYOTİK ETKİ</vt:lpstr>
      <vt:lpstr>PowerPoint Sunusu</vt:lpstr>
      <vt:lpstr>Uygulama Yolu</vt:lpstr>
      <vt:lpstr>İNTRASELLÜLER BAKTERİLERE ETKİLİ ANTİBİYOTİKLER</vt:lpstr>
      <vt:lpstr>Beyin Omurilik Sıvısına İyi Geçen Ve Mss Enfeksiyonlarında Tercih Edilebilecek Antibiyotikler</vt:lpstr>
      <vt:lpstr>OTOTOKSİK ANTİBİYOTİKLER: </vt:lpstr>
      <vt:lpstr>Kombine antibiyotik kullanımı </vt:lpstr>
      <vt:lpstr>PowerPoint Sunusu</vt:lpstr>
      <vt:lpstr>Uygunsuz  Antibiyotik Kullanımının Sakıncaları </vt:lpstr>
      <vt:lpstr>Antibiyotiklerin yanlış kullanılmasının nedenleri</vt:lpstr>
      <vt:lpstr>CDC</vt:lpstr>
      <vt:lpstr>Ekonomik boyut</vt:lpstr>
      <vt:lpstr>PowerPoint Sunusu</vt:lpstr>
      <vt:lpstr>Akılcı Antibiyotik Kullanım İlkeleri</vt:lpstr>
      <vt:lpstr>Rehberlerden yararlanalım</vt:lpstr>
      <vt:lpstr>TEK DÜNYA TEK SAĞLIK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Windows Kullanıcısı</dc:creator>
  <cp:lastModifiedBy>Windows Kullanıcısı</cp:lastModifiedBy>
  <cp:revision>38</cp:revision>
  <dcterms:created xsi:type="dcterms:W3CDTF">2022-08-29T08:03:33Z</dcterms:created>
  <dcterms:modified xsi:type="dcterms:W3CDTF">2022-09-09T12:24:51Z</dcterms:modified>
</cp:coreProperties>
</file>