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62" r:id="rId4"/>
    <p:sldId id="263" r:id="rId5"/>
    <p:sldId id="258" r:id="rId6"/>
    <p:sldId id="259" r:id="rId7"/>
    <p:sldId id="260" r:id="rId8"/>
    <p:sldId id="264" r:id="rId9"/>
    <p:sldId id="301" r:id="rId10"/>
    <p:sldId id="309" r:id="rId11"/>
    <p:sldId id="310" r:id="rId12"/>
    <p:sldId id="311" r:id="rId13"/>
    <p:sldId id="302" r:id="rId14"/>
    <p:sldId id="265" r:id="rId15"/>
    <p:sldId id="266" r:id="rId16"/>
    <p:sldId id="267" r:id="rId17"/>
    <p:sldId id="268" r:id="rId18"/>
    <p:sldId id="273" r:id="rId19"/>
    <p:sldId id="269" r:id="rId20"/>
    <p:sldId id="270" r:id="rId21"/>
    <p:sldId id="271" r:id="rId22"/>
    <p:sldId id="272" r:id="rId23"/>
    <p:sldId id="274" r:id="rId24"/>
    <p:sldId id="275" r:id="rId25"/>
    <p:sldId id="312" r:id="rId26"/>
    <p:sldId id="276" r:id="rId27"/>
    <p:sldId id="313" r:id="rId28"/>
    <p:sldId id="277" r:id="rId29"/>
    <p:sldId id="278" r:id="rId30"/>
    <p:sldId id="279" r:id="rId31"/>
    <p:sldId id="280" r:id="rId32"/>
    <p:sldId id="282" r:id="rId33"/>
    <p:sldId id="281" r:id="rId34"/>
    <p:sldId id="283" r:id="rId35"/>
    <p:sldId id="303" r:id="rId36"/>
    <p:sldId id="304" r:id="rId37"/>
    <p:sldId id="305" r:id="rId38"/>
    <p:sldId id="306" r:id="rId39"/>
    <p:sldId id="284" r:id="rId40"/>
    <p:sldId id="285" r:id="rId41"/>
    <p:sldId id="286" r:id="rId42"/>
    <p:sldId id="287" r:id="rId43"/>
    <p:sldId id="288" r:id="rId44"/>
    <p:sldId id="290" r:id="rId45"/>
    <p:sldId id="289" r:id="rId46"/>
    <p:sldId id="291" r:id="rId47"/>
    <p:sldId id="292" r:id="rId48"/>
    <p:sldId id="293" r:id="rId49"/>
    <p:sldId id="307" r:id="rId50"/>
    <p:sldId id="308" r:id="rId51"/>
    <p:sldId id="294" r:id="rId52"/>
    <p:sldId id="295" r:id="rId53"/>
    <p:sldId id="296" r:id="rId54"/>
    <p:sldId id="297" r:id="rId55"/>
    <p:sldId id="298" r:id="rId56"/>
    <p:sldId id="299" r:id="rId57"/>
    <p:sldId id="300"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9" autoAdjust="0"/>
    <p:restoredTop sz="94660"/>
  </p:normalViewPr>
  <p:slideViewPr>
    <p:cSldViewPr snapToGrid="0">
      <p:cViewPr varScale="1">
        <p:scale>
          <a:sx n="81" d="100"/>
          <a:sy n="81" d="100"/>
        </p:scale>
        <p:origin x="67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3223833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3360197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0101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1717343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799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629115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3621007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411758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2759858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DA41A9E6-100E-4059-898B-0C15F1737A90}" type="datetimeFigureOut">
              <a:rPr lang="tr-TR" smtClean="0"/>
              <a:t>7.03.2024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3433842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1A9E6-100E-4059-898B-0C15F1737A90}" type="datetimeFigureOut">
              <a:rPr lang="tr-TR" smtClean="0"/>
              <a:t>7.03.2024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1045954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1A9E6-100E-4059-898B-0C15F1737A90}" type="datetimeFigureOut">
              <a:rPr lang="tr-TR" smtClean="0"/>
              <a:t>7.03.2024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398501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DA41A9E6-100E-4059-898B-0C15F1737A90}" type="datetimeFigureOut">
              <a:rPr lang="tr-TR" smtClean="0"/>
              <a:t>7.03.2024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1133181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41A9E6-100E-4059-898B-0C15F1737A90}" type="datetimeFigureOut">
              <a:rPr lang="tr-TR" smtClean="0"/>
              <a:t>7.03.2024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4183795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DA41A9E6-100E-4059-898B-0C15F1737A90}" type="datetimeFigureOut">
              <a:rPr lang="tr-TR" smtClean="0"/>
              <a:t>7.03.2024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27300B-8459-4881-8A6B-C2AB23DAF889}" type="slidenum">
              <a:rPr lang="tr-TR" smtClean="0"/>
              <a:t>‹#›</a:t>
            </a:fld>
            <a:endParaRPr lang="tr-TR"/>
          </a:p>
        </p:txBody>
      </p:sp>
    </p:spTree>
    <p:extLst>
      <p:ext uri="{BB962C8B-B14F-4D97-AF65-F5344CB8AC3E}">
        <p14:creationId xmlns:p14="http://schemas.microsoft.com/office/powerpoint/2010/main" val="105640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527300B-8459-4881-8A6B-C2AB23DAF889}" type="slidenum">
              <a:rPr lang="tr-TR" smtClean="0"/>
              <a:t>‹#›</a:t>
            </a:fld>
            <a:endParaRPr lang="tr-TR"/>
          </a:p>
        </p:txBody>
      </p:sp>
      <p:sp>
        <p:nvSpPr>
          <p:cNvPr id="5" name="Date Placeholder 4"/>
          <p:cNvSpPr>
            <a:spLocks noGrp="1"/>
          </p:cNvSpPr>
          <p:nvPr>
            <p:ph type="dt" sz="half" idx="10"/>
          </p:nvPr>
        </p:nvSpPr>
        <p:spPr/>
        <p:txBody>
          <a:bodyPr/>
          <a:lstStyle/>
          <a:p>
            <a:fld id="{DA41A9E6-100E-4059-898B-0C15F1737A90}" type="datetimeFigureOut">
              <a:rPr lang="tr-TR" smtClean="0"/>
              <a:t>7.03.2024</a:t>
            </a:fld>
            <a:endParaRPr lang="tr-TR"/>
          </a:p>
        </p:txBody>
      </p:sp>
    </p:spTree>
    <p:extLst>
      <p:ext uri="{BB962C8B-B14F-4D97-AF65-F5344CB8AC3E}">
        <p14:creationId xmlns:p14="http://schemas.microsoft.com/office/powerpoint/2010/main" val="276605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41A9E6-100E-4059-898B-0C15F1737A90}" type="datetimeFigureOut">
              <a:rPr lang="tr-TR" smtClean="0"/>
              <a:t>7.03.2024</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27300B-8459-4881-8A6B-C2AB23DAF889}" type="slidenum">
              <a:rPr lang="tr-TR" smtClean="0"/>
              <a:t>‹#›</a:t>
            </a:fld>
            <a:endParaRPr lang="tr-TR"/>
          </a:p>
        </p:txBody>
      </p:sp>
    </p:spTree>
    <p:extLst>
      <p:ext uri="{BB962C8B-B14F-4D97-AF65-F5344CB8AC3E}">
        <p14:creationId xmlns:p14="http://schemas.microsoft.com/office/powerpoint/2010/main" val="207678091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A07CC9-6FA7-4879-8BCC-754F15A03ED5}"/>
              </a:ext>
            </a:extLst>
          </p:cNvPr>
          <p:cNvSpPr>
            <a:spLocks noGrp="1"/>
          </p:cNvSpPr>
          <p:nvPr>
            <p:ph type="ctrTitle"/>
          </p:nvPr>
        </p:nvSpPr>
        <p:spPr>
          <a:xfrm>
            <a:off x="263951" y="1239625"/>
            <a:ext cx="10209227" cy="2811211"/>
          </a:xfrm>
        </p:spPr>
        <p:txBody>
          <a:bodyPr/>
          <a:lstStyle/>
          <a:p>
            <a:pPr algn="ctr"/>
            <a:r>
              <a:rPr lang="tr-TR" dirty="0">
                <a:solidFill>
                  <a:srgbClr val="FF0000"/>
                </a:solidFill>
              </a:rPr>
              <a:t>2. KONU</a:t>
            </a:r>
            <a:br>
              <a:rPr lang="tr-TR" dirty="0"/>
            </a:br>
            <a:r>
              <a:rPr lang="tr-TR" dirty="0"/>
              <a:t>SÖZLEŞMELİ PERSONEL</a:t>
            </a:r>
          </a:p>
        </p:txBody>
      </p:sp>
      <p:sp>
        <p:nvSpPr>
          <p:cNvPr id="3" name="Alt Başlık 2">
            <a:extLst>
              <a:ext uri="{FF2B5EF4-FFF2-40B4-BE49-F238E27FC236}">
                <a16:creationId xmlns:a16="http://schemas.microsoft.com/office/drawing/2014/main" id="{4AEAE2A0-231B-4F40-B263-E49BDB01535F}"/>
              </a:ext>
            </a:extLst>
          </p:cNvPr>
          <p:cNvSpPr>
            <a:spLocks noGrp="1"/>
          </p:cNvSpPr>
          <p:nvPr>
            <p:ph type="subTitle" idx="1"/>
          </p:nvPr>
        </p:nvSpPr>
        <p:spPr>
          <a:xfrm>
            <a:off x="1507067" y="4722829"/>
            <a:ext cx="7766936" cy="895546"/>
          </a:xfrm>
        </p:spPr>
        <p:txBody>
          <a:bodyPr>
            <a:noAutofit/>
          </a:bodyPr>
          <a:lstStyle/>
          <a:p>
            <a:pPr algn="ctr"/>
            <a:r>
              <a:rPr lang="tr-TR" sz="2400" b="1" dirty="0"/>
              <a:t>Ders Adı: </a:t>
            </a:r>
            <a:r>
              <a:rPr lang="tr-TR" sz="2400" dirty="0"/>
              <a:t>Kamu Personel Yönetimi</a:t>
            </a:r>
          </a:p>
          <a:p>
            <a:pPr algn="ctr"/>
            <a:r>
              <a:rPr lang="tr-TR" sz="2400" b="1" dirty="0"/>
              <a:t>Öğretim Üyesi: </a:t>
            </a:r>
            <a:r>
              <a:rPr lang="tr-TR" sz="2400" dirty="0"/>
              <a:t>Dr. </a:t>
            </a:r>
            <a:r>
              <a:rPr lang="tr-TR" sz="2400" dirty="0" err="1"/>
              <a:t>Öğr</a:t>
            </a:r>
            <a:r>
              <a:rPr lang="tr-TR" sz="2400" dirty="0"/>
              <a:t>. Üyesi Adnan KARATAŞ</a:t>
            </a:r>
          </a:p>
        </p:txBody>
      </p:sp>
    </p:spTree>
    <p:extLst>
      <p:ext uri="{BB962C8B-B14F-4D97-AF65-F5344CB8AC3E}">
        <p14:creationId xmlns:p14="http://schemas.microsoft.com/office/powerpoint/2010/main" val="3901095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C89BA5-51E2-488D-A2CD-217FFFE9B309}"/>
              </a:ext>
            </a:extLst>
          </p:cNvPr>
          <p:cNvSpPr>
            <a:spLocks noGrp="1"/>
          </p:cNvSpPr>
          <p:nvPr>
            <p:ph type="title"/>
          </p:nvPr>
        </p:nvSpPr>
        <p:spPr/>
        <p:txBody>
          <a:bodyPr/>
          <a:lstStyle/>
          <a:p>
            <a:r>
              <a:rPr lang="tr-TR" dirty="0"/>
              <a:t>3 Sayılı </a:t>
            </a:r>
            <a:r>
              <a:rPr lang="tr-TR" dirty="0" err="1"/>
              <a:t>CBK</a:t>
            </a:r>
            <a:r>
              <a:rPr lang="tr-TR" dirty="0"/>
              <a:t> </a:t>
            </a:r>
          </a:p>
        </p:txBody>
      </p:sp>
      <p:sp>
        <p:nvSpPr>
          <p:cNvPr id="3" name="İçerik Yer Tutucusu 2">
            <a:extLst>
              <a:ext uri="{FF2B5EF4-FFF2-40B4-BE49-F238E27FC236}">
                <a16:creationId xmlns:a16="http://schemas.microsoft.com/office/drawing/2014/main" id="{A46BCFAA-52C8-4BD8-A193-5BE80471CC56}"/>
              </a:ext>
            </a:extLst>
          </p:cNvPr>
          <p:cNvSpPr>
            <a:spLocks noGrp="1"/>
          </p:cNvSpPr>
          <p:nvPr>
            <p:ph idx="1"/>
          </p:nvPr>
        </p:nvSpPr>
        <p:spPr>
          <a:xfrm>
            <a:off x="677334" y="1404595"/>
            <a:ext cx="8596668" cy="4636768"/>
          </a:xfrm>
        </p:spPr>
        <p:txBody>
          <a:bodyPr/>
          <a:lstStyle/>
          <a:p>
            <a:r>
              <a:rPr lang="tr-TR" dirty="0"/>
              <a:t>MADDE 2- </a:t>
            </a:r>
          </a:p>
          <a:p>
            <a:pPr lvl="1"/>
            <a:r>
              <a:rPr lang="tr-TR" dirty="0"/>
              <a:t>(1) Anayasanın 104 üncü maddesine göre yürütme yetkisinin sahibi olan Cumhurbaşkanı, atamaya yetkili amirlere ait yetkileri haizdir.</a:t>
            </a:r>
          </a:p>
          <a:p>
            <a:pPr lvl="1"/>
            <a:r>
              <a:rPr lang="tr-TR" dirty="0"/>
              <a:t>(2) Bu Cumhurbaşkanlığı Kararnamesine ekli (I) sayılı cetvelde yer alan kadro, pozisyon ve görevlere </a:t>
            </a:r>
            <a:r>
              <a:rPr lang="tr-TR" dirty="0">
                <a:solidFill>
                  <a:srgbClr val="FF0000"/>
                </a:solidFill>
              </a:rPr>
              <a:t>Cumhurbaşkanı kararıyla</a:t>
            </a:r>
            <a:r>
              <a:rPr lang="tr-TR" dirty="0"/>
              <a:t>, (II) sayılı cetvelde yer alan kadro, pozisyon ve görevlere </a:t>
            </a:r>
            <a:r>
              <a:rPr lang="tr-TR" dirty="0">
                <a:solidFill>
                  <a:srgbClr val="FF0000"/>
                </a:solidFill>
              </a:rPr>
              <a:t>Cumhurbaşkanı onayı</a:t>
            </a:r>
            <a:r>
              <a:rPr lang="tr-TR" dirty="0"/>
              <a:t> ile atama yapılır. </a:t>
            </a:r>
          </a:p>
          <a:p>
            <a:pPr lvl="1"/>
            <a:r>
              <a:rPr lang="tr-TR" dirty="0"/>
              <a:t>Bu cetvellerde sayılmayan kadro, pozisyon ve görevlere, ilgili Cumhurbaşkanı yardımcısı, bakan veya atamaya yetkili amirler tarafından atama yapılır. Cumhurbaşkanı yardımcısı ve bakan bu yetkisini alt kademedeki yöneticilere devredebilir.</a:t>
            </a:r>
          </a:p>
        </p:txBody>
      </p:sp>
    </p:spTree>
    <p:extLst>
      <p:ext uri="{BB962C8B-B14F-4D97-AF65-F5344CB8AC3E}">
        <p14:creationId xmlns:p14="http://schemas.microsoft.com/office/powerpoint/2010/main" val="959798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9182BFC-51BB-48E1-A30D-F249B4AC0168}"/>
              </a:ext>
            </a:extLst>
          </p:cNvPr>
          <p:cNvSpPr>
            <a:spLocks noGrp="1"/>
          </p:cNvSpPr>
          <p:nvPr>
            <p:ph type="title"/>
          </p:nvPr>
        </p:nvSpPr>
        <p:spPr/>
        <p:txBody>
          <a:bodyPr/>
          <a:lstStyle/>
          <a:p>
            <a:r>
              <a:rPr lang="tr-TR" dirty="0"/>
              <a:t>3 sayılı </a:t>
            </a:r>
            <a:r>
              <a:rPr lang="tr-TR" dirty="0" err="1"/>
              <a:t>CBK</a:t>
            </a:r>
            <a:r>
              <a:rPr lang="tr-TR" dirty="0"/>
              <a:t> – I sayılı cetvel</a:t>
            </a:r>
          </a:p>
        </p:txBody>
      </p:sp>
      <p:sp>
        <p:nvSpPr>
          <p:cNvPr id="3" name="İçerik Yer Tutucusu 2">
            <a:extLst>
              <a:ext uri="{FF2B5EF4-FFF2-40B4-BE49-F238E27FC236}">
                <a16:creationId xmlns:a16="http://schemas.microsoft.com/office/drawing/2014/main" id="{CD8EF361-1B10-4499-8B95-C5436C142DE7}"/>
              </a:ext>
            </a:extLst>
          </p:cNvPr>
          <p:cNvSpPr>
            <a:spLocks noGrp="1"/>
          </p:cNvSpPr>
          <p:nvPr>
            <p:ph sz="half" idx="1"/>
          </p:nvPr>
        </p:nvSpPr>
        <p:spPr/>
        <p:txBody>
          <a:bodyPr>
            <a:normAutofit fontScale="85000" lnSpcReduction="20000"/>
          </a:bodyPr>
          <a:lstStyle/>
          <a:p>
            <a:r>
              <a:rPr lang="tr-TR" dirty="0"/>
              <a:t>DİYANET İŞLERİ BAŞKANI</a:t>
            </a:r>
          </a:p>
          <a:p>
            <a:r>
              <a:rPr lang="tr-TR" dirty="0"/>
              <a:t>MİLLİ İSTİHBARAT TEŞKİLATI BAŞKANI</a:t>
            </a:r>
          </a:p>
          <a:p>
            <a:r>
              <a:rPr lang="tr-TR" dirty="0"/>
              <a:t>MİLLİ GÜVENLİK KURULU GENEL SEKRETERİ</a:t>
            </a:r>
          </a:p>
          <a:p>
            <a:r>
              <a:rPr lang="tr-TR" dirty="0"/>
              <a:t>DEVLET DENETLEME KURULU BAŞKAN VE ÜYELERİ</a:t>
            </a:r>
          </a:p>
          <a:p>
            <a:r>
              <a:rPr lang="tr-TR" dirty="0"/>
              <a:t>SAVUNMA SANAYİİ BAŞKANI</a:t>
            </a:r>
          </a:p>
          <a:p>
            <a:r>
              <a:rPr lang="tr-TR" dirty="0"/>
              <a:t>BAKAN YARDIMCILARI</a:t>
            </a:r>
          </a:p>
          <a:p>
            <a:r>
              <a:rPr lang="tr-TR" dirty="0"/>
              <a:t>CUMHURBAŞKANLIĞI OFİS BAŞKANLARI</a:t>
            </a:r>
          </a:p>
          <a:p>
            <a:r>
              <a:rPr lang="tr-TR" dirty="0"/>
              <a:t>CUMHURBAŞKANLIĞINA BAĞLI KURUM VE KURUL BAŞKANLARI</a:t>
            </a:r>
          </a:p>
          <a:p>
            <a:r>
              <a:rPr lang="tr-TR" dirty="0"/>
              <a:t>TÜRKİYE RADYO – TELEVİZYON KURUMU GENEL MÜDÜRÜ</a:t>
            </a:r>
          </a:p>
          <a:p>
            <a:r>
              <a:rPr lang="tr-TR" dirty="0"/>
              <a:t>TÜRKİYE RADYO – TELEVİZYON KURUMU YÖNETİM KURULU BAŞKAN VE ÜYELERİ</a:t>
            </a:r>
          </a:p>
          <a:p>
            <a:endParaRPr lang="tr-TR" dirty="0"/>
          </a:p>
        </p:txBody>
      </p:sp>
      <p:sp>
        <p:nvSpPr>
          <p:cNvPr id="7" name="İçerik Yer Tutucusu 6">
            <a:extLst>
              <a:ext uri="{FF2B5EF4-FFF2-40B4-BE49-F238E27FC236}">
                <a16:creationId xmlns:a16="http://schemas.microsoft.com/office/drawing/2014/main" id="{C20D2A63-106E-45CB-8122-777B20BADE7B}"/>
              </a:ext>
            </a:extLst>
          </p:cNvPr>
          <p:cNvSpPr>
            <a:spLocks noGrp="1"/>
          </p:cNvSpPr>
          <p:nvPr>
            <p:ph sz="half" idx="2"/>
          </p:nvPr>
        </p:nvSpPr>
        <p:spPr/>
        <p:txBody>
          <a:bodyPr>
            <a:normAutofit fontScale="85000" lnSpcReduction="20000"/>
          </a:bodyPr>
          <a:lstStyle/>
          <a:p>
            <a:r>
              <a:rPr lang="tr-TR" dirty="0"/>
              <a:t>TÜRKİYE CUMHURİYET MERKEZ BANKASI BAŞKANI</a:t>
            </a:r>
          </a:p>
          <a:p>
            <a:r>
              <a:rPr lang="tr-TR" dirty="0"/>
              <a:t>ÖZELLEŞTİRME İDARESİ BAŞKANI</a:t>
            </a:r>
          </a:p>
          <a:p>
            <a:r>
              <a:rPr lang="tr-TR" dirty="0"/>
              <a:t>SAYIŞTAY BAŞSAVCISI</a:t>
            </a:r>
          </a:p>
          <a:p>
            <a:r>
              <a:rPr lang="tr-TR" dirty="0"/>
              <a:t>VALİLER</a:t>
            </a:r>
          </a:p>
          <a:p>
            <a:r>
              <a:rPr lang="tr-TR" dirty="0"/>
              <a:t>BÜYÜKELÇİLER, DAİMİ TEMSİLCİ/DELEGELER</a:t>
            </a:r>
          </a:p>
          <a:p>
            <a:r>
              <a:rPr lang="tr-TR" dirty="0"/>
              <a:t>DÜZENLEYİCİ VE DENETLEYİCİ KURUMLAR BAŞKAN VE ÜYELERİ (RTÜK VE</a:t>
            </a:r>
          </a:p>
          <a:p>
            <a:r>
              <a:rPr lang="tr-TR" dirty="0"/>
              <a:t>KİŞİSEL VERİLERİ KORUMA KURULUNUN TBMM’CE SEÇİLEN ÜYELERİ HARİÇ)</a:t>
            </a:r>
          </a:p>
          <a:p>
            <a:r>
              <a:rPr lang="tr-TR" dirty="0"/>
              <a:t>TASARRUF MEVDUATI SİGORTA FONU BAŞKAN VE ÜYELERİ</a:t>
            </a:r>
          </a:p>
          <a:p>
            <a:r>
              <a:rPr lang="tr-TR" dirty="0"/>
              <a:t>YÜKSEKÖĞRETİM KURULU ÜYELERİ</a:t>
            </a:r>
          </a:p>
          <a:p>
            <a:endParaRPr lang="tr-TR" dirty="0"/>
          </a:p>
        </p:txBody>
      </p:sp>
    </p:spTree>
    <p:extLst>
      <p:ext uri="{BB962C8B-B14F-4D97-AF65-F5344CB8AC3E}">
        <p14:creationId xmlns:p14="http://schemas.microsoft.com/office/powerpoint/2010/main" val="1149183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F5D678A-F732-45B0-8D7C-5CC223D7F358}"/>
              </a:ext>
            </a:extLst>
          </p:cNvPr>
          <p:cNvSpPr>
            <a:spLocks noGrp="1"/>
          </p:cNvSpPr>
          <p:nvPr>
            <p:ph type="title"/>
          </p:nvPr>
        </p:nvSpPr>
        <p:spPr/>
        <p:txBody>
          <a:bodyPr/>
          <a:lstStyle/>
          <a:p>
            <a:r>
              <a:rPr lang="tr-TR" dirty="0"/>
              <a:t>3 sayılı </a:t>
            </a:r>
            <a:r>
              <a:rPr lang="tr-TR" dirty="0" err="1"/>
              <a:t>CBK</a:t>
            </a:r>
            <a:r>
              <a:rPr lang="tr-TR" dirty="0"/>
              <a:t> – II sayılı cetvel</a:t>
            </a:r>
          </a:p>
        </p:txBody>
      </p:sp>
      <p:sp>
        <p:nvSpPr>
          <p:cNvPr id="3" name="İçerik Yer Tutucusu 2">
            <a:extLst>
              <a:ext uri="{FF2B5EF4-FFF2-40B4-BE49-F238E27FC236}">
                <a16:creationId xmlns:a16="http://schemas.microsoft.com/office/drawing/2014/main" id="{13DAC7F7-0C80-4B93-B98E-7CEECD87869A}"/>
              </a:ext>
            </a:extLst>
          </p:cNvPr>
          <p:cNvSpPr>
            <a:spLocks noGrp="1"/>
          </p:cNvSpPr>
          <p:nvPr>
            <p:ph sz="half" idx="1"/>
          </p:nvPr>
        </p:nvSpPr>
        <p:spPr/>
        <p:txBody>
          <a:bodyPr>
            <a:normAutofit fontScale="70000" lnSpcReduction="20000"/>
          </a:bodyPr>
          <a:lstStyle/>
          <a:p>
            <a:r>
              <a:rPr lang="tr-TR" dirty="0"/>
              <a:t>DIŞİŞLERİ BAKANLIĞI TEFTİŞ KURULU ÜYELERİ</a:t>
            </a:r>
          </a:p>
          <a:p>
            <a:r>
              <a:rPr lang="tr-TR" dirty="0"/>
              <a:t>DİPLOMASİ AKADEMİSİ BAŞKANI</a:t>
            </a:r>
          </a:p>
          <a:p>
            <a:r>
              <a:rPr lang="tr-TR" dirty="0"/>
              <a:t>MUSHAFLARI İNCELEME VE KIRAAT KURULU ÜYELERİ</a:t>
            </a:r>
          </a:p>
          <a:p>
            <a:r>
              <a:rPr lang="tr-TR" dirty="0"/>
              <a:t>HELAL AKREDİTASYON KURUMU YÖNETİM KURULU ÜYELERİ</a:t>
            </a:r>
          </a:p>
          <a:p>
            <a:r>
              <a:rPr lang="tr-TR" dirty="0"/>
              <a:t>TOPLU KONUT İDARESİ BAŞKAN YARDIMCILARI</a:t>
            </a:r>
          </a:p>
          <a:p>
            <a:r>
              <a:rPr lang="tr-TR" dirty="0"/>
              <a:t>TÜRKİYE İSTATİSTİK KURUMU BAŞKAN YARDIMCILARI</a:t>
            </a:r>
          </a:p>
          <a:p>
            <a:r>
              <a:rPr lang="tr-TR" dirty="0"/>
              <a:t>ATATÜRK KÜLTÜR, DİL VE TARİH YÜKSEK KURUMU BAĞLI KURUM BAŞKANLARI</a:t>
            </a:r>
          </a:p>
          <a:p>
            <a:r>
              <a:rPr lang="tr-TR" dirty="0"/>
              <a:t>SAYIŞTAY SAVCILARI</a:t>
            </a:r>
          </a:p>
          <a:p>
            <a:r>
              <a:rPr lang="tr-TR" dirty="0"/>
              <a:t>BÖLGE KALKINMA İDARESİ BAŞKAN YARDIMCILARI</a:t>
            </a:r>
          </a:p>
          <a:p>
            <a:endParaRPr lang="tr-TR" dirty="0"/>
          </a:p>
        </p:txBody>
      </p:sp>
      <p:sp>
        <p:nvSpPr>
          <p:cNvPr id="4" name="İçerik Yer Tutucusu 3">
            <a:extLst>
              <a:ext uri="{FF2B5EF4-FFF2-40B4-BE49-F238E27FC236}">
                <a16:creationId xmlns:a16="http://schemas.microsoft.com/office/drawing/2014/main" id="{435D5DD6-6242-42B0-B8C1-D5ABEBF9A281}"/>
              </a:ext>
            </a:extLst>
          </p:cNvPr>
          <p:cNvSpPr>
            <a:spLocks noGrp="1"/>
          </p:cNvSpPr>
          <p:nvPr>
            <p:ph sz="half" idx="2"/>
          </p:nvPr>
        </p:nvSpPr>
        <p:spPr/>
        <p:txBody>
          <a:bodyPr>
            <a:normAutofit fontScale="70000" lnSpcReduction="20000"/>
          </a:bodyPr>
          <a:lstStyle/>
          <a:p>
            <a:r>
              <a:rPr lang="tr-TR" dirty="0"/>
              <a:t>TÜRK İŞBİRLİĞİ VE KOORDİNASYON AJANSI BAŞKAN YARDIMCILARI</a:t>
            </a:r>
          </a:p>
          <a:p>
            <a:r>
              <a:rPr lang="tr-TR" dirty="0"/>
              <a:t>POLİS AKADEMİSİ BAŞKANI</a:t>
            </a:r>
          </a:p>
          <a:p>
            <a:r>
              <a:rPr lang="tr-TR" dirty="0"/>
              <a:t>ADLİ TIP KURUMU BAŞKAN YARDIMCILARI, İHTİSAS KURULLARI BAŞKAN VE ÜYELERİ</a:t>
            </a:r>
          </a:p>
          <a:p>
            <a:r>
              <a:rPr lang="tr-TR" dirty="0"/>
              <a:t>BAKANLIK DAİRE BAŞKANLARI</a:t>
            </a:r>
          </a:p>
          <a:p>
            <a:r>
              <a:rPr lang="tr-TR" dirty="0"/>
              <a:t>BAKANLIK MÜFETTİŞLERİ (ADALET, MÜLKİYE, VERGİ VE İŞ MÜFETTİŞLERİ DÂHİL)</a:t>
            </a:r>
          </a:p>
          <a:p>
            <a:r>
              <a:rPr lang="tr-TR" dirty="0"/>
              <a:t>HAZİNE KONTROLÖRLERİ,</a:t>
            </a:r>
          </a:p>
          <a:p>
            <a:r>
              <a:rPr lang="tr-TR" dirty="0" err="1"/>
              <a:t>I.HUKUK</a:t>
            </a:r>
            <a:r>
              <a:rPr lang="tr-TR" dirty="0"/>
              <a:t> MÜŞAVİRLERİ (BAKANLIK (…)15 BAĞLI, İLGİLİ, İLİŞKİLİ KURULUŞLARI)</a:t>
            </a:r>
          </a:p>
          <a:p>
            <a:r>
              <a:rPr lang="tr-TR" dirty="0"/>
              <a:t>ÇALIŞMA VE SOSYAL GÜVENLİK EĞİTİM ARAŞTIRMA MERKEZİ BAŞKANI</a:t>
            </a:r>
          </a:p>
          <a:p>
            <a:r>
              <a:rPr lang="tr-TR" dirty="0"/>
              <a:t>GENEL MÜDÜR YARDIMCILARI (BAĞLI, İLGİLİ, İLİŞKİLİ KURULUŞLAR DÂHİL)</a:t>
            </a:r>
          </a:p>
          <a:p>
            <a:r>
              <a:rPr lang="tr-TR" dirty="0"/>
              <a:t>GELİR İDARESİ DAİRE BAŞKANLARI</a:t>
            </a:r>
          </a:p>
        </p:txBody>
      </p:sp>
    </p:spTree>
    <p:extLst>
      <p:ext uri="{BB962C8B-B14F-4D97-AF65-F5344CB8AC3E}">
        <p14:creationId xmlns:p14="http://schemas.microsoft.com/office/powerpoint/2010/main" val="2218613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69795"/>
            <a:ext cx="8381214" cy="5307168"/>
          </a:xfrm>
        </p:spPr>
        <p:txBody>
          <a:bodyPr/>
          <a:lstStyle/>
          <a:p>
            <a:r>
              <a:rPr lang="tr-TR" dirty="0"/>
              <a:t>Bu kişilerin sözleşmelerini devlet adına kimin imzalayacağı </a:t>
            </a:r>
            <a:r>
              <a:rPr lang="tr-TR" dirty="0" err="1"/>
              <a:t>CB</a:t>
            </a:r>
            <a:r>
              <a:rPr lang="tr-TR" dirty="0"/>
              <a:t> tarafından belirlenir.</a:t>
            </a:r>
          </a:p>
          <a:p>
            <a:r>
              <a:rPr lang="tr-TR" dirty="0"/>
              <a:t>Ödenecek ücretleri (sözleşme taban ve tava ücreti) kadroların emsalleriyle aynı ücret şeklindedir. Emsali yoksa </a:t>
            </a:r>
            <a:r>
              <a:rPr lang="tr-TR" dirty="0" err="1"/>
              <a:t>CB</a:t>
            </a:r>
            <a:r>
              <a:rPr lang="tr-TR" dirty="0"/>
              <a:t> tarafından belirlenir.</a:t>
            </a:r>
          </a:p>
          <a:p>
            <a:r>
              <a:rPr lang="tr-TR" dirty="0"/>
              <a:t>Kimi durumda sözleşmeyi imzalayan kişi tarafından belirlenir.</a:t>
            </a:r>
          </a:p>
          <a:p>
            <a:r>
              <a:rPr lang="tr-TR" dirty="0"/>
              <a:t>Sözleşme süreci üst kademe kamu yöneticisi görev süresi ile sınırlıdır. Görev süresi biten veya ilişiği kesilen üst kadem yöneticisi ilişiği kesilir ve sözleşme feshedilir.</a:t>
            </a:r>
          </a:p>
        </p:txBody>
      </p:sp>
    </p:spTree>
    <p:extLst>
      <p:ext uri="{BB962C8B-B14F-4D97-AF65-F5344CB8AC3E}">
        <p14:creationId xmlns:p14="http://schemas.microsoft.com/office/powerpoint/2010/main" val="60925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Cumhurbaşkanlığı Teşkilat Personeli</a:t>
            </a:r>
          </a:p>
        </p:txBody>
      </p:sp>
      <p:sp>
        <p:nvSpPr>
          <p:cNvPr id="3" name="İçerik Yer Tutucusu 2"/>
          <p:cNvSpPr>
            <a:spLocks noGrp="1"/>
          </p:cNvSpPr>
          <p:nvPr>
            <p:ph idx="1"/>
          </p:nvPr>
        </p:nvSpPr>
        <p:spPr/>
        <p:txBody>
          <a:bodyPr>
            <a:normAutofit lnSpcReduction="10000"/>
          </a:bodyPr>
          <a:lstStyle/>
          <a:p>
            <a:r>
              <a:rPr lang="tr-TR" dirty="0"/>
              <a:t>1 sayılı </a:t>
            </a:r>
            <a:r>
              <a:rPr lang="tr-TR" dirty="0" err="1"/>
              <a:t>CBK</a:t>
            </a:r>
            <a:r>
              <a:rPr lang="tr-TR" dirty="0"/>
              <a:t> ile Cumhurbaşkanlığı İdari İşler Başkanlığı ve Cumhurbaşkanlığı Ofisleri kurulmuş ve istihdam edilecek personel belirlenmiştir. </a:t>
            </a:r>
          </a:p>
          <a:p>
            <a:r>
              <a:rPr lang="tr-TR" dirty="0" err="1"/>
              <a:t>CB</a:t>
            </a:r>
            <a:r>
              <a:rPr lang="tr-TR" dirty="0"/>
              <a:t> teşkilatının yapacağı görevlerde asli veya yardımcı ayrımı gütmeden kadrolu olmayan sözleşmeye dayalı personel sistemi kurulmuştur.</a:t>
            </a:r>
          </a:p>
          <a:p>
            <a:pPr marL="514350" indent="-514350">
              <a:buFont typeface="+mj-lt"/>
              <a:buAutoNum type="arabicPeriod"/>
            </a:pPr>
            <a:r>
              <a:rPr lang="tr-TR" b="1" dirty="0"/>
              <a:t>Cumhurbaşkanlığı İdari İşler Başkanlığı Personeli</a:t>
            </a:r>
          </a:p>
          <a:p>
            <a:pPr lvl="1"/>
            <a:r>
              <a:rPr lang="tr-TR" dirty="0"/>
              <a:t>Kadrolu personel (istisnai memur statüsünde), kadroya bağlı süreli personel (kamuda çalışan adli veya idari yargı mensupları) kadroya bağlı olmayan personel  (kadro ve özlük kendi kurumunda kalacak sadece görevlendirilecek), kısmi zamanlı personel, sözleşmeli personel görev yapmaktadır.</a:t>
            </a:r>
          </a:p>
          <a:p>
            <a:pPr lvl="1"/>
            <a:r>
              <a:rPr lang="tr-TR" dirty="0"/>
              <a:t>Sözleşmeli personel 657 ve diğer kanunlardaki sözleşme hükümleri değil CBK-1 ve sözleşmeye göre çalıştırılan kişilerdir. Eğer bu mevzuatta ve sözleşmede yer almayan hükümlerin söz konusu olduğu bir durum varsa; sözleşmeli çalıştırmaya ilişkin diğer mevzuat uygulanır.</a:t>
            </a:r>
          </a:p>
        </p:txBody>
      </p:sp>
    </p:spTree>
    <p:extLst>
      <p:ext uri="{BB962C8B-B14F-4D97-AF65-F5344CB8AC3E}">
        <p14:creationId xmlns:p14="http://schemas.microsoft.com/office/powerpoint/2010/main" val="3106994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2- Cumhurbaşkanlığı Ofislerindeki Personel</a:t>
            </a:r>
          </a:p>
          <a:p>
            <a:pPr lvl="1"/>
            <a:r>
              <a:rPr lang="tr-TR" dirty="0"/>
              <a:t>Cumhurbaşkanlığına bağlı, özel bütçeli, kamu tüzel kişiliğine haiz, idari ve mali özerkliğe sahip </a:t>
            </a:r>
            <a:r>
              <a:rPr lang="tr-TR" b="1" i="1" dirty="0"/>
              <a:t>Dijital Dönüşüm Ofisi, Finans Ofisi, İnsan Kaynakları Ofisi ve Yatırım Ofisi </a:t>
            </a:r>
            <a:r>
              <a:rPr lang="tr-TR" dirty="0"/>
              <a:t>kurulmuştur.</a:t>
            </a:r>
          </a:p>
          <a:p>
            <a:pPr lvl="1"/>
            <a:r>
              <a:rPr lang="tr-TR" dirty="0"/>
              <a:t>Ofisler </a:t>
            </a:r>
            <a:r>
              <a:rPr lang="tr-TR" b="1" dirty="0"/>
              <a:t>5523 sayılı kanuna (m.10) </a:t>
            </a:r>
            <a:r>
              <a:rPr lang="tr-TR" dirty="0"/>
              <a:t>göre personel istihdam etmektedir.</a:t>
            </a:r>
          </a:p>
          <a:p>
            <a:pPr lvl="1"/>
            <a:r>
              <a:rPr lang="tr-TR" dirty="0"/>
              <a:t>İş mevzuatına tabi uzman personel ve destek personeli eliyle işlemler yürütülmektedir.</a:t>
            </a:r>
          </a:p>
          <a:p>
            <a:pPr lvl="1"/>
            <a:r>
              <a:rPr lang="tr-TR" dirty="0"/>
              <a:t>Ücretler Cumhurbaşkanı tarafından belirlenir.</a:t>
            </a:r>
          </a:p>
          <a:p>
            <a:pPr lvl="1"/>
            <a:r>
              <a:rPr lang="tr-TR" dirty="0"/>
              <a:t>Personele ilişkin tüm ihtilaflar İş Mahkemelerinde görülür.</a:t>
            </a:r>
          </a:p>
          <a:p>
            <a:pPr lvl="1"/>
            <a:r>
              <a:rPr lang="tr-TR" dirty="0"/>
              <a:t>Yerli veya yabancı danışman veya uzman da istihdam edilebilir.</a:t>
            </a:r>
          </a:p>
        </p:txBody>
      </p:sp>
    </p:spTree>
    <p:extLst>
      <p:ext uri="{BB962C8B-B14F-4D97-AF65-F5344CB8AC3E}">
        <p14:creationId xmlns:p14="http://schemas.microsoft.com/office/powerpoint/2010/main" val="350240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3- 703 Sayılı KHK (9 Temmuz 2018) ile Getirilen Hükümler</a:t>
            </a:r>
          </a:p>
        </p:txBody>
      </p:sp>
      <p:sp>
        <p:nvSpPr>
          <p:cNvPr id="3" name="İçerik Yer Tutucusu 2"/>
          <p:cNvSpPr>
            <a:spLocks noGrp="1"/>
          </p:cNvSpPr>
          <p:nvPr>
            <p:ph idx="1"/>
          </p:nvPr>
        </p:nvSpPr>
        <p:spPr/>
        <p:txBody>
          <a:bodyPr>
            <a:normAutofit/>
          </a:bodyPr>
          <a:lstStyle/>
          <a:p>
            <a:r>
              <a:rPr lang="tr-TR" b="1" dirty="0"/>
              <a:t>1- Sözleşmeli uzman ve Uzman Yardımcısı İstihdamı (İdari Hizmet Sözleşmesiyle ya da İş Mevzuatına Tabi Olarak)</a:t>
            </a:r>
          </a:p>
          <a:p>
            <a:pPr lvl="1"/>
            <a:r>
              <a:rPr lang="tr-TR" dirty="0"/>
              <a:t>Sadece uzman veya uzman yardımcısı istihdam edilebilir.</a:t>
            </a:r>
          </a:p>
          <a:p>
            <a:pPr lvl="1"/>
            <a:r>
              <a:rPr lang="tr-TR" dirty="0"/>
              <a:t>Devlet memuru istihdam edilmeyen kamu kurumlarında istihdam edilirler.</a:t>
            </a:r>
          </a:p>
          <a:p>
            <a:pPr lvl="1"/>
            <a:r>
              <a:rPr lang="tr-TR" dirty="0" err="1"/>
              <a:t>CBK’larda</a:t>
            </a:r>
            <a:r>
              <a:rPr lang="tr-TR" dirty="0"/>
              <a:t> bu istihdam şeklinin ilgili kurum için öngörülmesi gerektir.</a:t>
            </a:r>
          </a:p>
          <a:p>
            <a:pPr lvl="1"/>
            <a:r>
              <a:rPr lang="tr-TR" dirty="0"/>
              <a:t>Sadece kurumun görev alanına giren konularda çalıştırılmak üzere istihdam edilirler.</a:t>
            </a:r>
          </a:p>
          <a:p>
            <a:pPr lvl="1"/>
            <a:r>
              <a:rPr lang="tr-TR" dirty="0"/>
              <a:t>657 veya diğer kanunlardaki sözleşmeli personel hükümlerine tabi değildirler.</a:t>
            </a:r>
          </a:p>
          <a:p>
            <a:pPr lvl="1"/>
            <a:r>
              <a:rPr lang="tr-TR" dirty="0"/>
              <a:t>İdari hizmet sözleşmesiyle ya da iş mevzuatına tabi olarak istihdam edilirler.</a:t>
            </a:r>
          </a:p>
          <a:p>
            <a:pPr lvl="1"/>
            <a:r>
              <a:rPr lang="tr-TR" dirty="0"/>
              <a:t>Bu kişiler için 657 sayılı kanunun 41 maddesinin 2,3,4,5 fıkraları kıyasen uygulanır.</a:t>
            </a:r>
          </a:p>
          <a:p>
            <a:pPr lvl="2"/>
            <a:r>
              <a:rPr lang="tr-TR" dirty="0"/>
              <a:t>Yani genel koşullar, özel yarışma sınavları, sözlü sınavlar, uzmanlık tezi vb.</a:t>
            </a:r>
          </a:p>
        </p:txBody>
      </p:sp>
    </p:spTree>
    <p:extLst>
      <p:ext uri="{BB962C8B-B14F-4D97-AF65-F5344CB8AC3E}">
        <p14:creationId xmlns:p14="http://schemas.microsoft.com/office/powerpoint/2010/main" val="3380162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0292"/>
            <a:ext cx="9012810" cy="6032809"/>
          </a:xfrm>
        </p:spPr>
        <p:txBody>
          <a:bodyPr>
            <a:normAutofit lnSpcReduction="10000"/>
          </a:bodyPr>
          <a:lstStyle/>
          <a:p>
            <a:r>
              <a:rPr lang="tr-TR" b="1" dirty="0"/>
              <a:t>2- Yerli veya Yabancı Sözleşmeli Personel İstihdamı</a:t>
            </a:r>
          </a:p>
          <a:p>
            <a:pPr lvl="1"/>
            <a:r>
              <a:rPr lang="tr-TR" dirty="0"/>
              <a:t>Kamu hizmetlerinin vatandaşlar (TC uyruğu) tarafından yürütülmesi esastır. </a:t>
            </a:r>
          </a:p>
          <a:p>
            <a:pPr lvl="1"/>
            <a:r>
              <a:rPr lang="tr-TR" dirty="0"/>
              <a:t>Ancak bazı kanunlar (teşkilat kanunu veya özel kanunlar) yabancı uzmanların devlet hizmetlerinde görev yapmasına izin vermektedir.</a:t>
            </a:r>
          </a:p>
          <a:p>
            <a:pPr lvl="2"/>
            <a:r>
              <a:rPr lang="tr-TR" dirty="0"/>
              <a:t>Haziran 2016 itibariyle 1681 yabancı uyruklu kişi görev yapmaktadır. (Üniversiteler vb.)</a:t>
            </a:r>
          </a:p>
          <a:p>
            <a:pPr lvl="1"/>
            <a:r>
              <a:rPr lang="tr-TR" dirty="0"/>
              <a:t>Teşkilat kanunuyla izin verilen bu durum 703 sayılı KHK ile değiştirilmiştir.</a:t>
            </a:r>
          </a:p>
          <a:p>
            <a:pPr lvl="2"/>
            <a:r>
              <a:rPr lang="tr-TR" dirty="0"/>
              <a:t>Cumhurbaşkanlığı, bakanlıklar ile diğer kamu kurum ve kuruluşlarının tamamında tam zamanlı, kısmi zamanlı veya projelerle sınırlı olarak sözleşmeli yabancı personel istihdam edilebilecektir. </a:t>
            </a:r>
          </a:p>
          <a:p>
            <a:pPr lvl="1"/>
            <a:r>
              <a:rPr lang="tr-TR" dirty="0"/>
              <a:t>Şartlar:</a:t>
            </a:r>
          </a:p>
          <a:p>
            <a:pPr lvl="2"/>
            <a:r>
              <a:rPr lang="tr-TR" dirty="0" err="1"/>
              <a:t>CBK’larda</a:t>
            </a:r>
            <a:r>
              <a:rPr lang="tr-TR" dirty="0"/>
              <a:t> ilgili kurumların öngörülmesi gerekir.</a:t>
            </a:r>
          </a:p>
          <a:p>
            <a:pPr lvl="2"/>
            <a:r>
              <a:rPr lang="tr-TR" dirty="0"/>
              <a:t>657 ve diğer kanunlardaki sözleşmeli personel hükümlerinden bağımsız istihdam edilir.</a:t>
            </a:r>
          </a:p>
          <a:p>
            <a:pPr lvl="2"/>
            <a:r>
              <a:rPr lang="tr-TR" dirty="0"/>
              <a:t>Özel bilgi ve uzmanlık gerektiren geçici mahiyetteki işlerde istihdam edilirler.</a:t>
            </a:r>
          </a:p>
          <a:p>
            <a:pPr lvl="2"/>
            <a:r>
              <a:rPr lang="tr-TR" dirty="0"/>
              <a:t>İstihdamlar; tam zamanlı, kısmi zamanlı veya proje ile sınırlı olabilir.</a:t>
            </a:r>
          </a:p>
          <a:p>
            <a:pPr lvl="2"/>
            <a:r>
              <a:rPr lang="tr-TR" dirty="0"/>
              <a:t>Ücretler 657 sayılı kanun 4/B sözleşmelileri için uygulanan sözleşme ücreti tavan ücretinin beş katını aşmamak şartıyla, yürütülen görev esas alınarak </a:t>
            </a:r>
            <a:r>
              <a:rPr lang="tr-TR" dirty="0" err="1"/>
              <a:t>CB</a:t>
            </a:r>
            <a:r>
              <a:rPr lang="tr-TR" dirty="0"/>
              <a:t> veya görevlendireceği makam tarafından belirlenir.</a:t>
            </a:r>
          </a:p>
          <a:p>
            <a:pPr lvl="2"/>
            <a:r>
              <a:rPr lang="tr-TR" dirty="0"/>
              <a:t>5510 sayılı kanun kapsamında da bu kişiler sigortalı sayılırlar. (m.4/1(a)) (İşçi-SSK)</a:t>
            </a:r>
          </a:p>
          <a:p>
            <a:pPr lvl="3"/>
            <a:r>
              <a:rPr lang="tr-TR" dirty="0"/>
              <a:t>Ancak </a:t>
            </a:r>
            <a:r>
              <a:rPr lang="tr-TR" dirty="0" err="1"/>
              <a:t>CBK</a:t>
            </a:r>
            <a:r>
              <a:rPr lang="tr-TR" dirty="0"/>
              <a:t> ile m.4/1(c) hükmünde de değerlendirilebilir. (Kamu görevlisi-Emekli Sandığı)</a:t>
            </a:r>
          </a:p>
          <a:p>
            <a:pPr lvl="2"/>
            <a:r>
              <a:rPr lang="tr-TR" dirty="0"/>
              <a:t>Sözleşme bitiminde kazanılmış hak taleplerinde bulunamazlar</a:t>
            </a:r>
          </a:p>
        </p:txBody>
      </p:sp>
    </p:spTree>
    <p:extLst>
      <p:ext uri="{BB962C8B-B14F-4D97-AF65-F5344CB8AC3E}">
        <p14:creationId xmlns:p14="http://schemas.microsoft.com/office/powerpoint/2010/main" val="1870969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Hangi Kurumlar bu şekilde istihdam edebilir:</a:t>
            </a:r>
          </a:p>
          <a:p>
            <a:pPr lvl="1"/>
            <a:r>
              <a:rPr lang="tr-TR" dirty="0"/>
              <a:t>Afet Ve Acil Durum Yönetimi Başkanlığı, Çalışma Ve Sosyal Güvenlik Eğitim Ve Araştırma Merkezi, Gelir İdaresi Başkanlığı, Göç İdaresi </a:t>
            </a:r>
            <a:r>
              <a:rPr lang="tr-TR" dirty="0" err="1"/>
              <a:t>GM</a:t>
            </a:r>
            <a:r>
              <a:rPr lang="tr-TR" dirty="0"/>
              <a:t>, KOSGEB, Mesleki Yeterlilik Kurumu, Milli Piyango İdaresi, TİKA, TÜBA, TÜBİTAK, </a:t>
            </a:r>
            <a:r>
              <a:rPr lang="tr-TR" dirty="0" err="1"/>
              <a:t>TÜİK</a:t>
            </a:r>
            <a:r>
              <a:rPr lang="tr-TR" dirty="0"/>
              <a:t>, Türkiye Uzay Ajansı, ÖSYM Başkanlığı, Özelleştirme İdaresi </a:t>
            </a:r>
            <a:r>
              <a:rPr lang="tr-TR" dirty="0" err="1"/>
              <a:t>Bşk</a:t>
            </a:r>
            <a:r>
              <a:rPr lang="tr-TR" dirty="0"/>
              <a:t>, Maden ve Petrol İşleri Genel Müdürlüğü, Sivil Havacılık Genel Müdürlüğü, Su Enstitüsü </a:t>
            </a:r>
          </a:p>
          <a:p>
            <a:pPr lvl="1"/>
            <a:endParaRPr lang="tr-TR" dirty="0"/>
          </a:p>
        </p:txBody>
      </p:sp>
    </p:spTree>
    <p:extLst>
      <p:ext uri="{BB962C8B-B14F-4D97-AF65-F5344CB8AC3E}">
        <p14:creationId xmlns:p14="http://schemas.microsoft.com/office/powerpoint/2010/main" val="4249832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6410"/>
            <a:ext cx="8871408" cy="6311590"/>
          </a:xfrm>
        </p:spPr>
        <p:txBody>
          <a:bodyPr>
            <a:normAutofit/>
          </a:bodyPr>
          <a:lstStyle/>
          <a:p>
            <a:pPr marL="0" indent="0">
              <a:buNone/>
            </a:pPr>
            <a:r>
              <a:rPr lang="tr-TR" b="1" dirty="0"/>
              <a:t>3- İdari Hizmet Sözleşmesiyle Sözleşmeli Personel İstihdamı</a:t>
            </a:r>
          </a:p>
          <a:p>
            <a:pPr lvl="1"/>
            <a:r>
              <a:rPr lang="tr-TR" dirty="0"/>
              <a:t>Devlet memuru istihdam etmeyen kamu kurum ve kuruluşları olmalıdır.</a:t>
            </a:r>
          </a:p>
          <a:p>
            <a:pPr lvl="1"/>
            <a:r>
              <a:rPr lang="tr-TR" dirty="0" err="1"/>
              <a:t>CBK’larda</a:t>
            </a:r>
            <a:r>
              <a:rPr lang="tr-TR" dirty="0"/>
              <a:t> ilgili kurum veya hizmetin öngörülmesi gereklidir.</a:t>
            </a:r>
          </a:p>
          <a:p>
            <a:pPr lvl="1"/>
            <a:r>
              <a:rPr lang="tr-TR" dirty="0"/>
              <a:t>657 ve diğer kanunlardaki sözleşmeli personel hükümlerinden bağımsız istihdam edilir.</a:t>
            </a:r>
          </a:p>
          <a:p>
            <a:pPr lvl="1"/>
            <a:r>
              <a:rPr lang="tr-TR" dirty="0"/>
              <a:t>Bu kişilerin ücretleri 375 sayılı KHK ile belirlenmiştir.</a:t>
            </a:r>
          </a:p>
          <a:p>
            <a:pPr lvl="2"/>
            <a:r>
              <a:rPr lang="tr-TR" dirty="0"/>
              <a:t>Ayni veya nakdi ödemelerin toplamı emsal teşkil edilen personelin maaşlarını aşmamak suretiyle </a:t>
            </a:r>
            <a:r>
              <a:rPr lang="tr-TR" dirty="0" err="1"/>
              <a:t>CB</a:t>
            </a:r>
            <a:r>
              <a:rPr lang="tr-TR" dirty="0"/>
              <a:t> veya görevlendireceği makam tarafından belirlenir.</a:t>
            </a:r>
          </a:p>
          <a:p>
            <a:pPr lvl="3"/>
            <a:r>
              <a:rPr lang="tr-TR" dirty="0"/>
              <a:t>Emsal kurumlar: </a:t>
            </a:r>
            <a:r>
              <a:rPr lang="tr-TR" dirty="0" err="1"/>
              <a:t>CB</a:t>
            </a:r>
            <a:r>
              <a:rPr lang="tr-TR" dirty="0"/>
              <a:t> İdari İşler </a:t>
            </a:r>
            <a:r>
              <a:rPr lang="tr-TR" dirty="0" err="1"/>
              <a:t>Bşk</a:t>
            </a:r>
            <a:r>
              <a:rPr lang="tr-TR" dirty="0"/>
              <a:t>, TBMM İdari Teşkilatı, </a:t>
            </a:r>
            <a:r>
              <a:rPr lang="tr-TR" dirty="0" err="1"/>
              <a:t>TMSF</a:t>
            </a:r>
            <a:r>
              <a:rPr lang="tr-TR" dirty="0"/>
              <a:t>, KOSGEB vb.</a:t>
            </a:r>
          </a:p>
          <a:p>
            <a:pPr lvl="2"/>
            <a:r>
              <a:rPr lang="tr-TR" dirty="0"/>
              <a:t>5510 sayılı kanun kapsamında da bu kişiler sigortalı sayılırlar. (m.4/1(a)) (İşçi-SSK)</a:t>
            </a:r>
          </a:p>
          <a:p>
            <a:pPr lvl="3"/>
            <a:r>
              <a:rPr lang="tr-TR" dirty="0"/>
              <a:t>Ancak </a:t>
            </a:r>
            <a:r>
              <a:rPr lang="tr-TR" dirty="0" err="1"/>
              <a:t>CBK</a:t>
            </a:r>
            <a:r>
              <a:rPr lang="tr-TR" dirty="0"/>
              <a:t> ile m.4/1(c) hükmünde de değerlendirilebilir. (Kamu görevlisi-Emekli Sandığı)</a:t>
            </a:r>
          </a:p>
          <a:p>
            <a:pPr lvl="3"/>
            <a:r>
              <a:rPr lang="tr-TR" dirty="0"/>
              <a:t>657 sayılı kanunun 4-c’si (geçici personel) karıştırılmamalıdır</a:t>
            </a:r>
          </a:p>
          <a:p>
            <a:pPr lvl="1"/>
            <a:r>
              <a:rPr lang="tr-TR" dirty="0"/>
              <a:t>Kurumsal hizmetlerin gerektirmesi halinde aranacak öğrenim ve yabancı dil şartı ile diğer şartlar, bu kişilerin işe alınmaları, sınav ve istisnaları, sözleşme süresi usul ve esasları, görev, yetki ve yükümlülükleri, sözleşmelerin feshi, ile istihdamlarına dair diğer hükümler </a:t>
            </a:r>
            <a:r>
              <a:rPr lang="tr-TR" dirty="0" err="1"/>
              <a:t>DPB</a:t>
            </a:r>
            <a:r>
              <a:rPr lang="tr-TR" dirty="0"/>
              <a:t> görüşü alınarak ilgili kurumca çıkarılacak yönetmelik ile belirlenir. </a:t>
            </a:r>
          </a:p>
          <a:p>
            <a:pPr lvl="1"/>
            <a:r>
              <a:rPr lang="tr-TR" dirty="0"/>
              <a:t>Bu şekilde kişi istihdam edebilen kamu kurumları:</a:t>
            </a:r>
          </a:p>
          <a:p>
            <a:pPr lvl="2"/>
            <a:r>
              <a:rPr lang="tr-TR" dirty="0"/>
              <a:t>KOSGEB, PTT AŞ, Sivil Havacılık </a:t>
            </a:r>
            <a:r>
              <a:rPr lang="tr-TR" dirty="0" err="1"/>
              <a:t>GM</a:t>
            </a:r>
            <a:r>
              <a:rPr lang="tr-TR" dirty="0"/>
              <a:t>, Türkiye Su Enstitüsü, TSE, Ulusal Bor Arş. </a:t>
            </a:r>
            <a:r>
              <a:rPr lang="tr-TR" dirty="0" err="1"/>
              <a:t>Ens</a:t>
            </a:r>
            <a:endParaRPr lang="tr-TR" dirty="0"/>
          </a:p>
        </p:txBody>
      </p:sp>
    </p:spTree>
    <p:extLst>
      <p:ext uri="{BB962C8B-B14F-4D97-AF65-F5344CB8AC3E}">
        <p14:creationId xmlns:p14="http://schemas.microsoft.com/office/powerpoint/2010/main" val="887066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Ders Planı</a:t>
            </a:r>
          </a:p>
        </p:txBody>
      </p:sp>
      <p:sp>
        <p:nvSpPr>
          <p:cNvPr id="3" name="İçerik Yer Tutucusu 2"/>
          <p:cNvSpPr>
            <a:spLocks noGrp="1"/>
          </p:cNvSpPr>
          <p:nvPr>
            <p:ph idx="1"/>
          </p:nvPr>
        </p:nvSpPr>
        <p:spPr>
          <a:xfrm>
            <a:off x="677334" y="1677971"/>
            <a:ext cx="8596668" cy="4363391"/>
          </a:xfrm>
        </p:spPr>
        <p:txBody>
          <a:bodyPr>
            <a:normAutofit/>
          </a:bodyPr>
          <a:lstStyle/>
          <a:p>
            <a:r>
              <a:rPr lang="tr-TR" dirty="0"/>
              <a:t>SÖZLEŞMELİ PERSONEL</a:t>
            </a:r>
          </a:p>
          <a:p>
            <a:pPr marL="571500" indent="-571500">
              <a:buFont typeface="+mj-lt"/>
              <a:buAutoNum type="romanUcPeriod"/>
            </a:pPr>
            <a:r>
              <a:rPr lang="tr-TR" dirty="0"/>
              <a:t>SÖZLEŞMELİ İSTİHDAMINDA SON GELİŞMELER</a:t>
            </a:r>
          </a:p>
          <a:p>
            <a:pPr marL="914400" lvl="1" indent="-457200">
              <a:buFont typeface="+mj-lt"/>
              <a:buAutoNum type="arabicPeriod"/>
            </a:pPr>
            <a:r>
              <a:rPr lang="tr-TR" dirty="0"/>
              <a:t>Sözleşmeli Üst Kademe Yöneticileri</a:t>
            </a:r>
          </a:p>
          <a:p>
            <a:pPr marL="914400" lvl="1" indent="-457200">
              <a:buFont typeface="+mj-lt"/>
              <a:buAutoNum type="arabicPeriod"/>
            </a:pPr>
            <a:r>
              <a:rPr lang="tr-TR" dirty="0"/>
              <a:t>Cumhurbaşkanlığı Teşkilatı Personeli</a:t>
            </a:r>
          </a:p>
          <a:p>
            <a:pPr lvl="2"/>
            <a:r>
              <a:rPr lang="tr-TR" dirty="0" err="1"/>
              <a:t>CB</a:t>
            </a:r>
            <a:r>
              <a:rPr lang="tr-TR" dirty="0"/>
              <a:t>. İdari İşler Başkanlığı Personeli</a:t>
            </a:r>
          </a:p>
          <a:p>
            <a:pPr lvl="2"/>
            <a:r>
              <a:rPr lang="tr-TR" dirty="0" err="1"/>
              <a:t>CB</a:t>
            </a:r>
            <a:r>
              <a:rPr lang="tr-TR" dirty="0"/>
              <a:t>. Ofislerindeki Personel</a:t>
            </a:r>
          </a:p>
          <a:p>
            <a:pPr marL="914400" lvl="1" indent="-457200">
              <a:buFont typeface="+mj-lt"/>
              <a:buAutoNum type="arabicPeriod"/>
            </a:pPr>
            <a:r>
              <a:rPr lang="tr-TR" dirty="0"/>
              <a:t>703 sayılı KHK ile Getirilen Hükümler</a:t>
            </a:r>
          </a:p>
          <a:p>
            <a:pPr lvl="2"/>
            <a:r>
              <a:rPr lang="tr-TR" dirty="0"/>
              <a:t>Sözleşmeli Uzman ve Uzman Yardımcısı İstihdamı</a:t>
            </a:r>
          </a:p>
          <a:p>
            <a:pPr lvl="2"/>
            <a:r>
              <a:rPr lang="tr-TR" dirty="0"/>
              <a:t>Yerli veya Yabancı Sözleşmeli Personel İstihdamı</a:t>
            </a:r>
          </a:p>
          <a:p>
            <a:pPr lvl="2"/>
            <a:r>
              <a:rPr lang="tr-TR" dirty="0"/>
              <a:t>İdari Hizmet Sözleşmesiyle Sözleşmeli Personel İstihdamı</a:t>
            </a:r>
          </a:p>
          <a:p>
            <a:pPr lvl="2"/>
            <a:r>
              <a:rPr lang="tr-TR" dirty="0"/>
              <a:t>İş Mevzuatına Tabi Sözleşmeli Personel İstihdamı</a:t>
            </a:r>
          </a:p>
          <a:p>
            <a:pPr lvl="2"/>
            <a:r>
              <a:rPr lang="tr-TR" dirty="0"/>
              <a:t>Vekalet ve İstisnai Sözleşme İle Sözleşmeli Personel İstihdamı</a:t>
            </a:r>
          </a:p>
        </p:txBody>
      </p:sp>
    </p:spTree>
    <p:extLst>
      <p:ext uri="{BB962C8B-B14F-4D97-AF65-F5344CB8AC3E}">
        <p14:creationId xmlns:p14="http://schemas.microsoft.com/office/powerpoint/2010/main" val="2326314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46048"/>
            <a:ext cx="8748860" cy="6171567"/>
          </a:xfrm>
        </p:spPr>
        <p:txBody>
          <a:bodyPr/>
          <a:lstStyle/>
          <a:p>
            <a:r>
              <a:rPr lang="tr-TR" b="1" dirty="0"/>
              <a:t>4- İş Mevzuatına Tabi Sözleşmeli Personel İstihdamı</a:t>
            </a:r>
          </a:p>
          <a:p>
            <a:pPr lvl="1"/>
            <a:r>
              <a:rPr lang="tr-TR" dirty="0"/>
              <a:t>Devlet memuru istihdam etmeyen kamu kurum ve kuruluşları olmalıdır.</a:t>
            </a:r>
          </a:p>
          <a:p>
            <a:pPr lvl="1"/>
            <a:r>
              <a:rPr lang="tr-TR" dirty="0" err="1"/>
              <a:t>CBK’larda</a:t>
            </a:r>
            <a:r>
              <a:rPr lang="tr-TR" dirty="0"/>
              <a:t> ilgili kurum veya hizmetin öngörülmesi gereklidir.</a:t>
            </a:r>
          </a:p>
          <a:p>
            <a:pPr lvl="1"/>
            <a:r>
              <a:rPr lang="tr-TR" dirty="0"/>
              <a:t>Personele ilişkin tüm ihtilaflar iş mahkemelerinde görülür.</a:t>
            </a:r>
          </a:p>
          <a:p>
            <a:pPr lvl="1"/>
            <a:r>
              <a:rPr lang="tr-TR" dirty="0"/>
              <a:t>Bu kişilerin ücretleri 375 sayılı KHK ile belirlenmiştir.</a:t>
            </a:r>
          </a:p>
          <a:p>
            <a:pPr lvl="2"/>
            <a:r>
              <a:rPr lang="tr-TR" dirty="0"/>
              <a:t>Ayni veya nakdi ödemelerin toplamı emsal teşkil edilen personelin maaşlarını aşmamak suretiyle </a:t>
            </a:r>
            <a:r>
              <a:rPr lang="tr-TR" dirty="0" err="1"/>
              <a:t>CB</a:t>
            </a:r>
            <a:r>
              <a:rPr lang="tr-TR" dirty="0"/>
              <a:t> veya görevlendireceği makam tarafından belirlenir.</a:t>
            </a:r>
          </a:p>
          <a:p>
            <a:pPr lvl="3"/>
            <a:r>
              <a:rPr lang="tr-TR" dirty="0"/>
              <a:t>Emsal kurumlar: </a:t>
            </a:r>
            <a:r>
              <a:rPr lang="tr-TR" dirty="0" err="1"/>
              <a:t>CB</a:t>
            </a:r>
            <a:r>
              <a:rPr lang="tr-TR" dirty="0"/>
              <a:t> İdari İşler </a:t>
            </a:r>
            <a:r>
              <a:rPr lang="tr-TR" dirty="0" err="1"/>
              <a:t>Bşk</a:t>
            </a:r>
            <a:r>
              <a:rPr lang="tr-TR" dirty="0"/>
              <a:t>, TBMM İdari Teşkilatı, </a:t>
            </a:r>
            <a:r>
              <a:rPr lang="tr-TR" dirty="0" err="1"/>
              <a:t>TMSF</a:t>
            </a:r>
            <a:r>
              <a:rPr lang="tr-TR" dirty="0"/>
              <a:t> KOSGEB vb.</a:t>
            </a:r>
          </a:p>
          <a:p>
            <a:pPr lvl="1"/>
            <a:r>
              <a:rPr lang="tr-TR" dirty="0"/>
              <a:t>Kurumsal hizmetlerin gerektirmesi halinde aranacak öğrenim ve yabancı dil şartı ile diğer şartlar, bu kişilerin işe alınmaları, sınav ve istisnaları, sözleşme süresi usul ve esasları, görev, yetki ve yükümlülükleri, sözleşmelerin feshi, ile istihdamlarına dair diğer hükümler </a:t>
            </a:r>
            <a:r>
              <a:rPr lang="tr-TR" dirty="0" err="1"/>
              <a:t>DPB</a:t>
            </a:r>
            <a:r>
              <a:rPr lang="tr-TR" dirty="0"/>
              <a:t> görüşü alınarak ilgili kurumca çıkarılacak yönetmelik ile belirlenir. </a:t>
            </a:r>
          </a:p>
          <a:p>
            <a:pPr lvl="1"/>
            <a:r>
              <a:rPr lang="tr-TR" dirty="0"/>
              <a:t>Hangi kurumlar:</a:t>
            </a:r>
          </a:p>
          <a:p>
            <a:pPr lvl="2"/>
            <a:r>
              <a:rPr lang="tr-TR" dirty="0"/>
              <a:t>Çanakkale savaşları Gelibolu tarihi alan bakanlığı, Kalkınma Ajansları, Mesleki Yeterlilik Kurulu, Spor Toto Teşkilat Başkanlığı, TÜBİTAK, </a:t>
            </a:r>
            <a:r>
              <a:rPr lang="tr-TR" dirty="0" err="1"/>
              <a:t>TÜRKAK</a:t>
            </a:r>
            <a:r>
              <a:rPr lang="tr-TR" dirty="0"/>
              <a:t>, TAEK, Türkiye Uzay Ajansı </a:t>
            </a:r>
          </a:p>
          <a:p>
            <a:pPr lvl="2"/>
            <a:endParaRPr lang="tr-TR" dirty="0"/>
          </a:p>
        </p:txBody>
      </p:sp>
    </p:spTree>
    <p:extLst>
      <p:ext uri="{BB962C8B-B14F-4D97-AF65-F5344CB8AC3E}">
        <p14:creationId xmlns:p14="http://schemas.microsoft.com/office/powerpoint/2010/main" val="36184076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842" y="103695"/>
            <a:ext cx="10595728" cy="6754305"/>
          </a:xfrm>
        </p:spPr>
        <p:txBody>
          <a:bodyPr>
            <a:normAutofit/>
          </a:bodyPr>
          <a:lstStyle/>
          <a:p>
            <a:pPr marL="0" indent="0">
              <a:buNone/>
            </a:pPr>
            <a:r>
              <a:rPr lang="tr-TR" b="1" dirty="0"/>
              <a:t>5- Vekalet ve İstisna Sözleşmesi İle Sözleşmeli Personel İstihdamı</a:t>
            </a:r>
          </a:p>
          <a:p>
            <a:pPr lvl="2"/>
            <a:r>
              <a:rPr lang="tr-TR" dirty="0"/>
              <a:t>Vekalet Sözleşmesi: Vekilin vekalet verenin bir işini yapmayı üstlendiği sözleşmedir. </a:t>
            </a:r>
          </a:p>
          <a:p>
            <a:pPr lvl="2"/>
            <a:r>
              <a:rPr lang="tr-TR" dirty="0"/>
              <a:t>İstisna/Eser Sözleşmesi: Yüklenicinin bir eser meydana getirmeyi, iş sahibinde bunun karşılığında bir bedel ödemeyi kabul ettiğini sözleşmedir. </a:t>
            </a:r>
          </a:p>
          <a:p>
            <a:pPr lvl="1"/>
            <a:r>
              <a:rPr lang="tr-TR" dirty="0"/>
              <a:t>Bakanlıklar ve kamu kurum ve kuruluşları bu istihdam türünü kullanabilir.</a:t>
            </a:r>
          </a:p>
          <a:p>
            <a:pPr lvl="1"/>
            <a:r>
              <a:rPr lang="tr-TR" dirty="0" err="1"/>
              <a:t>CBK’larda</a:t>
            </a:r>
            <a:r>
              <a:rPr lang="tr-TR" dirty="0"/>
              <a:t> bu istihdam türünün öngörülmesi gereklidir.</a:t>
            </a:r>
          </a:p>
          <a:p>
            <a:pPr lvl="1"/>
            <a:r>
              <a:rPr lang="tr-TR" dirty="0"/>
              <a:t>Özel bilgi ve uzmanlık gerektiren geçici mahiyetteki işlerde istihdam edilirler.</a:t>
            </a:r>
          </a:p>
          <a:p>
            <a:pPr lvl="1"/>
            <a:r>
              <a:rPr lang="tr-TR" dirty="0"/>
              <a:t>Yabancı danışman veya uzmanlar</a:t>
            </a:r>
          </a:p>
          <a:p>
            <a:pPr lvl="2"/>
            <a:r>
              <a:rPr lang="tr-TR" dirty="0"/>
              <a:t>Vekalet veya istisna sözleşmesi ile</a:t>
            </a:r>
          </a:p>
          <a:p>
            <a:pPr lvl="1"/>
            <a:r>
              <a:rPr lang="tr-TR" dirty="0"/>
              <a:t>Yerli danışman veya uzmanlar</a:t>
            </a:r>
          </a:p>
          <a:p>
            <a:pPr lvl="2"/>
            <a:r>
              <a:rPr lang="tr-TR" dirty="0"/>
              <a:t>Sadece istisna sözleşmesiyle</a:t>
            </a:r>
          </a:p>
          <a:p>
            <a:pPr lvl="1"/>
            <a:r>
              <a:rPr lang="tr-TR" dirty="0"/>
              <a:t>Personelin durumuna ilişkin ihtilaflar iş mahkemelerinde görülür.</a:t>
            </a:r>
          </a:p>
          <a:p>
            <a:pPr lvl="1"/>
            <a:r>
              <a:rPr lang="tr-TR" dirty="0"/>
              <a:t>Kamu kurumlarında geçirdikleri süreler, kazanılmış hak teşkil etmez.</a:t>
            </a:r>
          </a:p>
          <a:p>
            <a:pPr lvl="1"/>
            <a:r>
              <a:rPr lang="tr-TR" dirty="0"/>
              <a:t>Ücretler 657 sayılı kanun 4/B sözleşmelileri için uygulanan sözleşme ücreti tavan ücretinin üç katını aşmamak şartıyla, yürütülen görev esas alınarak </a:t>
            </a:r>
            <a:r>
              <a:rPr lang="tr-TR" dirty="0" err="1"/>
              <a:t>CB</a:t>
            </a:r>
            <a:r>
              <a:rPr lang="tr-TR" dirty="0"/>
              <a:t> veya görevlendireceği makam tarafından belirlenir.</a:t>
            </a:r>
          </a:p>
          <a:p>
            <a:pPr lvl="1"/>
            <a:r>
              <a:rPr lang="tr-TR" dirty="0"/>
              <a:t>Personelin işe alınma ve özlük hakları </a:t>
            </a:r>
            <a:r>
              <a:rPr lang="tr-TR" dirty="0" err="1"/>
              <a:t>DPB</a:t>
            </a:r>
            <a:r>
              <a:rPr lang="tr-TR" dirty="0"/>
              <a:t> görüşü alınarak yönetmelikle belirlenir.</a:t>
            </a:r>
          </a:p>
          <a:p>
            <a:pPr lvl="1"/>
            <a:r>
              <a:rPr lang="tr-TR" dirty="0"/>
              <a:t>Hangi Kurumlar bu şekilde istihdam edebilir:</a:t>
            </a:r>
          </a:p>
          <a:p>
            <a:pPr lvl="2"/>
            <a:r>
              <a:rPr lang="tr-TR" dirty="0"/>
              <a:t>Çanakkale savaşları Gelibolu tarihi alan başkanlığı, KOSGEB, </a:t>
            </a:r>
            <a:r>
              <a:rPr lang="tr-TR" dirty="0" err="1"/>
              <a:t>TÜRKAK</a:t>
            </a:r>
            <a:r>
              <a:rPr lang="tr-TR" dirty="0"/>
              <a:t>, Türk Patent ve Marka Kurumu, Tarım ve Kırsal Kalkınmayı Destekleme kurum Başkanlığı, Türkiye Yazma Eserler Kurumu Başkanlığı</a:t>
            </a:r>
          </a:p>
          <a:p>
            <a:pPr lvl="1"/>
            <a:endParaRPr lang="tr-TR" dirty="0"/>
          </a:p>
        </p:txBody>
      </p:sp>
    </p:spTree>
    <p:extLst>
      <p:ext uri="{BB962C8B-B14F-4D97-AF65-F5344CB8AC3E}">
        <p14:creationId xmlns:p14="http://schemas.microsoft.com/office/powerpoint/2010/main" val="363378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II. GENEL SÖZLEŞME KATEGORİSİ</a:t>
            </a:r>
            <a:br>
              <a:rPr lang="tr-TR" dirty="0"/>
            </a:br>
            <a:r>
              <a:rPr lang="tr-TR" dirty="0"/>
              <a:t>4/</a:t>
            </a:r>
            <a:r>
              <a:rPr lang="tr-TR" dirty="0" err="1"/>
              <a:t>B’LİLER</a:t>
            </a:r>
            <a:endParaRPr lang="tr-TR" dirty="0"/>
          </a:p>
        </p:txBody>
      </p:sp>
      <p:sp>
        <p:nvSpPr>
          <p:cNvPr id="3" name="İçerik Yer Tutucusu 2"/>
          <p:cNvSpPr>
            <a:spLocks noGrp="1"/>
          </p:cNvSpPr>
          <p:nvPr>
            <p:ph idx="1"/>
          </p:nvPr>
        </p:nvSpPr>
        <p:spPr/>
        <p:txBody>
          <a:bodyPr>
            <a:normAutofit/>
          </a:bodyPr>
          <a:lstStyle/>
          <a:p>
            <a:r>
              <a:rPr lang="tr-TR" dirty="0"/>
              <a:t>Kalkınma planı, yıllık program ve iş programlarında yer alan önemli projelerin hazırlanması, gerçekleştirilmesi, işletilmesi ve işlerliği için şart olan, zaruri ve istisnai hallere münhasır olmak üzere özel bir meslek bilgisine ve ihtisasına ihtiyaç gösteren geçici işlerde, Cumhurbaşkanınca belirlenen esas ve usuller çerçevesinde, ihdas edilen pozisyonlarda , mali yılla sınırlı olarak sözleşme ile çalıştırılmasına karar verilen ve işçi sayılmayan kamu hizmeti görevlileridir. (657 sayılı kanun m.4/b)</a:t>
            </a:r>
          </a:p>
          <a:p>
            <a:r>
              <a:rPr lang="tr-TR" dirty="0"/>
              <a:t>TBMM 977 sayılı komisyon raporunda(27.05.2014) da özel ihtisas isteyen geçici veya süreli olan hizmetlerin sözleşme ile alınacak personel tarafından görülebileceği, ancak sürekli hizmetlerin bu şekilde yürütülemeyeceği kabul edilmiştir.</a:t>
            </a:r>
          </a:p>
        </p:txBody>
      </p:sp>
    </p:spTree>
    <p:extLst>
      <p:ext uri="{BB962C8B-B14F-4D97-AF65-F5344CB8AC3E}">
        <p14:creationId xmlns:p14="http://schemas.microsoft.com/office/powerpoint/2010/main" val="3593263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34898"/>
            <a:ext cx="8447202" cy="5742065"/>
          </a:xfrm>
        </p:spPr>
        <p:txBody>
          <a:bodyPr>
            <a:normAutofit/>
          </a:bodyPr>
          <a:lstStyle/>
          <a:p>
            <a:r>
              <a:rPr lang="tr-TR" dirty="0"/>
              <a:t>1978 yılında kabul edilen Bütçe Kanununun «Sözleşmeli Personel İstihdamı» başlıklı maddesine istinaden Bakanlar Kurulu tarafından «Sözleşmeli Personel Çalıştırılmasına İlişkin Esaslar» çıkarılmıştır.</a:t>
            </a:r>
          </a:p>
          <a:p>
            <a:r>
              <a:rPr lang="tr-TR" dirty="0"/>
              <a:t>Genel bütçeli daireler, Katma bütçeli daireler, Döner sermayeli kuruluşlar, Belediyeler, İl Özel İdareleri, KİT’ler bu kapsamda değerlendirilmiştir.</a:t>
            </a:r>
          </a:p>
          <a:p>
            <a:r>
              <a:rPr lang="tr-TR" dirty="0"/>
              <a:t>Kanun hükmü ve Esasların ilk şeklinden; emeklilik, tazminat, doğum izni askerlik, sicil, disiplin gibi temel konulara yer verilmemiştir.</a:t>
            </a:r>
          </a:p>
          <a:p>
            <a:r>
              <a:rPr lang="tr-TR" dirty="0"/>
              <a:t>Dolayısıyla bu kişilerin tüm bu hakları kullanamayacak kadar kısa süreli mi istihdam edileceği gündeme gelmiştir.</a:t>
            </a:r>
          </a:p>
          <a:p>
            <a:r>
              <a:rPr lang="tr-TR" dirty="0"/>
              <a:t>Bu istihdam türü memurluğa geçiş için basamak olarak kullanılmaktadır. </a:t>
            </a:r>
          </a:p>
          <a:p>
            <a:r>
              <a:rPr lang="tr-TR" dirty="0"/>
              <a:t>4/B </a:t>
            </a:r>
            <a:r>
              <a:rPr lang="tr-TR" dirty="0" err="1"/>
              <a:t>li</a:t>
            </a:r>
            <a:r>
              <a:rPr lang="tr-TR" dirty="0"/>
              <a:t> sayısı sürekli artmakla birlikte memurluğa geçişlerin olmasından dolayı net bir sayı tespit edilememektedir.</a:t>
            </a:r>
          </a:p>
        </p:txBody>
      </p:sp>
    </p:spTree>
    <p:extLst>
      <p:ext uri="{BB962C8B-B14F-4D97-AF65-F5344CB8AC3E}">
        <p14:creationId xmlns:p14="http://schemas.microsoft.com/office/powerpoint/2010/main" val="19410625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1- 657 Sayılı Kanundaki Düzenleme</a:t>
            </a:r>
          </a:p>
        </p:txBody>
      </p:sp>
      <p:sp>
        <p:nvSpPr>
          <p:cNvPr id="3" name="İçerik Yer Tutucusu 2"/>
          <p:cNvSpPr>
            <a:spLocks noGrp="1"/>
          </p:cNvSpPr>
          <p:nvPr>
            <p:ph idx="1"/>
          </p:nvPr>
        </p:nvSpPr>
        <p:spPr>
          <a:xfrm>
            <a:off x="884724" y="2367627"/>
            <a:ext cx="8596668" cy="3880773"/>
          </a:xfrm>
        </p:spPr>
        <p:txBody>
          <a:bodyPr>
            <a:normAutofit/>
          </a:bodyPr>
          <a:lstStyle/>
          <a:p>
            <a:r>
              <a:rPr lang="tr-TR" dirty="0"/>
              <a:t>M.4/B-1 Sözleşmeli personel:</a:t>
            </a:r>
          </a:p>
          <a:p>
            <a:endParaRPr lang="tr-TR" dirty="0"/>
          </a:p>
          <a:p>
            <a:r>
              <a:rPr lang="tr-TR" dirty="0"/>
              <a:t>Kalkınma planı, yıllık program ve iş programlarında yer alan önemli projelerin hazırlanması, gerçekleştirilmesi, işletilmesi ve işlerliği için şart olan, zaruri ve istisnai hallere münhasır olmak üzere özel bir meslek bilgisine ve ihtisasına ihtiyaç gösteren geçici işlerde, Cumhurbaşkanınca belirlenen esas ve usuller çerçevesinde, ihdas edilen pozisyonlarda, mali yılla sınırlı olarak sözleşme ile çalıştırılmasına karar verilen ve işçi sayılmayan kamu hizmeti görevlileridir.</a:t>
            </a:r>
          </a:p>
        </p:txBody>
      </p:sp>
    </p:spTree>
    <p:extLst>
      <p:ext uri="{BB962C8B-B14F-4D97-AF65-F5344CB8AC3E}">
        <p14:creationId xmlns:p14="http://schemas.microsoft.com/office/powerpoint/2010/main" val="1202540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BE1881C-9C07-44B6-A491-3918808FF830}"/>
              </a:ext>
            </a:extLst>
          </p:cNvPr>
          <p:cNvSpPr>
            <a:spLocks noGrp="1"/>
          </p:cNvSpPr>
          <p:nvPr>
            <p:ph idx="1"/>
          </p:nvPr>
        </p:nvSpPr>
        <p:spPr>
          <a:xfrm>
            <a:off x="677334" y="405353"/>
            <a:ext cx="8596668" cy="5636009"/>
          </a:xfrm>
        </p:spPr>
        <p:txBody>
          <a:bodyPr/>
          <a:lstStyle/>
          <a:p>
            <a:r>
              <a:rPr lang="tr-TR" dirty="0"/>
              <a:t>B-2: Ancak, yabancı uyrukluların; Millî Eğitim Bakanlığında norm kadro sonucu ortaya çıkan öğretmen ihtiyacının kadrolu öğretmen istihdamıyla kapatılamaması hallerinde öğretmenlerin; hizmetine kısmi zamanlı olarak ihtiyaç duyulacakların; Adli Tıp Müessesesi uzmanlarının; Devlet Konservatuvarları sanatçı öğretim üyelerinin; İstanbul Belediyesi Konservatuvarı sanatçılarının; dış kuruluşlarda ve yurtdışı teşkilatlarında belirli bazı hizmetlerde çalıştırılacak personelin de zorunlu hallerde sözleşme ile istihdamları caizdir.</a:t>
            </a:r>
          </a:p>
          <a:p>
            <a:r>
              <a:rPr lang="tr-TR" dirty="0"/>
              <a:t>Bu fıkranın diğer paragraflarındaki hükümler ile özel kanunlarındaki hükümler saklı kalmak kaydıyla, bu Kanuna tâbi kamu idarelerinde Cumhurbaşkanınca belirlenecek pozisyon unvanlarında çalıştırılmak üzere işin geçici olması şartı aranmaksızın sözleşmeli personel istihdam edilebilir</a:t>
            </a:r>
          </a:p>
        </p:txBody>
      </p:sp>
    </p:spTree>
    <p:extLst>
      <p:ext uri="{BB962C8B-B14F-4D97-AF65-F5344CB8AC3E}">
        <p14:creationId xmlns:p14="http://schemas.microsoft.com/office/powerpoint/2010/main" val="13252961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23746"/>
            <a:ext cx="8154971" cy="6043042"/>
          </a:xfrm>
        </p:spPr>
        <p:txBody>
          <a:bodyPr>
            <a:normAutofit/>
          </a:bodyPr>
          <a:lstStyle/>
          <a:p>
            <a:r>
              <a:rPr lang="tr-TR" dirty="0"/>
              <a:t>Sözleşmeli Personel Pozisyonlarının İhdası (2 Sayılı </a:t>
            </a:r>
            <a:r>
              <a:rPr lang="tr-TR" dirty="0" err="1"/>
              <a:t>CBK</a:t>
            </a:r>
            <a:r>
              <a:rPr lang="tr-TR" dirty="0"/>
              <a:t>)</a:t>
            </a:r>
          </a:p>
          <a:p>
            <a:pPr lvl="1"/>
            <a:r>
              <a:rPr lang="tr-TR" dirty="0"/>
              <a:t>Amaç MADDE 1 – (1) Bu Cumhurbaşkanlığı Kararnamesinin amacı, kapsamında bulunan kamu kurum ve kuruluşlarına ait kadro ve pozisyonların ihdası, iptali ve kullanılmasına dair esas ve usulleri düzenlemektir.</a:t>
            </a:r>
          </a:p>
          <a:p>
            <a:pPr lvl="1"/>
            <a:r>
              <a:rPr lang="tr-TR" dirty="0"/>
              <a:t>Bu Cumhurbaşkanlığı Kararnamesi, 10/12/2003 tarihli ve 5018 sayılı </a:t>
            </a:r>
            <a:r>
              <a:rPr lang="tr-TR" dirty="0">
                <a:solidFill>
                  <a:srgbClr val="FF0000"/>
                </a:solidFill>
              </a:rPr>
              <a:t>Kamu Malî Yönetimi ve Kontrol Kanunu</a:t>
            </a:r>
            <a:r>
              <a:rPr lang="tr-TR" dirty="0"/>
              <a:t>na ekli (I), (II) ve (IV) sayılı cetvellerde yer alan idareler ile bunlara bağlı döner sermayeli kuruluşlar, kanunlarla veya Cumhurbaşkanlığı Kararnameleriyle kurulan diğer idareler, fonlar ve kefalet sandıkları hakkında uygulanır.</a:t>
            </a:r>
          </a:p>
          <a:p>
            <a:pPr lvl="1"/>
            <a:r>
              <a:rPr lang="tr-TR" dirty="0"/>
              <a:t>Bu Cumhurbaşkanlığı Kararnamesi kapsamına giren kurum ve kuruluşların;</a:t>
            </a:r>
          </a:p>
          <a:p>
            <a:pPr lvl="2"/>
            <a:r>
              <a:rPr lang="tr-TR" dirty="0"/>
              <a:t>a) 657 sayılı Kanuna tabi memur kadroları ekli (I) sayılı cetvelde,</a:t>
            </a:r>
          </a:p>
          <a:p>
            <a:pPr lvl="2"/>
            <a:r>
              <a:rPr lang="tr-TR" dirty="0"/>
              <a:t>b) Hâkimlik ve savcılık mesleklerinde bulunanlara ve bu mesleklerden sayılan görevlere ait kadroları (II) sayılı cetvelde,</a:t>
            </a:r>
          </a:p>
          <a:p>
            <a:pPr lvl="2"/>
            <a:r>
              <a:rPr lang="tr-TR" dirty="0"/>
              <a:t>c) Öğretim elemanı kadroları (III) sayılı cetvelde,</a:t>
            </a:r>
          </a:p>
          <a:p>
            <a:pPr lvl="2"/>
            <a:r>
              <a:rPr lang="tr-TR" dirty="0"/>
              <a:t>ç) Sözleşmeli personel pozisyonları (IV) sayılı cetvelde,</a:t>
            </a:r>
          </a:p>
          <a:p>
            <a:pPr lvl="2"/>
            <a:r>
              <a:rPr lang="tr-TR" dirty="0"/>
              <a:t>d) İşçi kadroları (V) sayılı cetvelde,</a:t>
            </a:r>
          </a:p>
          <a:p>
            <a:pPr lvl="1"/>
            <a:r>
              <a:rPr lang="tr-TR" dirty="0"/>
              <a:t>düzenlenir.</a:t>
            </a:r>
          </a:p>
          <a:p>
            <a:pPr lvl="1"/>
            <a:r>
              <a:rPr lang="tr-TR" dirty="0"/>
              <a:t>MADDE 5 – (1) Bu Cumhurbaşkanlığı Kararnamesi kapsamına giren kurum ve kuruluşların kadroları Cumhurbaşkanlığı Kararnamesiyle ihdas edilir.</a:t>
            </a:r>
          </a:p>
        </p:txBody>
      </p:sp>
    </p:spTree>
    <p:extLst>
      <p:ext uri="{BB962C8B-B14F-4D97-AF65-F5344CB8AC3E}">
        <p14:creationId xmlns:p14="http://schemas.microsoft.com/office/powerpoint/2010/main" val="3907253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1E05C09-3E24-4C37-ACEB-1D730D2795A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A87F141-CE75-4EEE-A823-B3ED37C2CF8E}"/>
              </a:ext>
            </a:extLst>
          </p:cNvPr>
          <p:cNvSpPr>
            <a:spLocks noGrp="1"/>
          </p:cNvSpPr>
          <p:nvPr>
            <p:ph idx="1"/>
          </p:nvPr>
        </p:nvSpPr>
        <p:spPr/>
        <p:txBody>
          <a:bodyPr>
            <a:normAutofit fontScale="92500" lnSpcReduction="20000"/>
          </a:bodyPr>
          <a:lstStyle/>
          <a:p>
            <a:r>
              <a:rPr lang="tr-TR" dirty="0"/>
              <a:t>MADDE 8-(2) Bu Cumhurbaşkanlığı Kararnamesi kapsamına giren kuruluşların,</a:t>
            </a:r>
          </a:p>
          <a:p>
            <a:r>
              <a:rPr lang="tr-TR" dirty="0"/>
              <a:t>a) Sözleşmeli personel pozisyonları; sayı, unvan, nitelik, sözleşme ücreti ve sürelerinin belirlenmesi suretiyle merkezde toplam sayı olarak, taşrada ise bölge veya il bazında Cumhurbaşkanınca ihdas edilebilir.</a:t>
            </a:r>
          </a:p>
          <a:p>
            <a:r>
              <a:rPr lang="tr-TR" dirty="0"/>
              <a:t>b) (Değişik:RG-21/4/2021-31461-CK-73/43 </a:t>
            </a:r>
            <a:r>
              <a:rPr lang="tr-TR" dirty="0" err="1"/>
              <a:t>md.</a:t>
            </a:r>
            <a:r>
              <a:rPr lang="tr-TR" dirty="0"/>
              <a:t>) Sözleşmeli personel pozisyonlarına ilişkin birimler arası aktarmalar Cumhurbaşkanlığınca yapılır.</a:t>
            </a:r>
          </a:p>
          <a:p>
            <a:r>
              <a:rPr lang="tr-TR" dirty="0"/>
              <a:t>c) Sözleşmeli personel pozisyonlarından boş olanların açıktan alım amacıyla kullanılması, Cumhurbaşkanlığının iznine tâbidir. (Ek cümle: RG-6/2/2019-30678 - CK-31/1 </a:t>
            </a:r>
            <a:r>
              <a:rPr lang="tr-TR" dirty="0" err="1"/>
              <a:t>md.</a:t>
            </a:r>
            <a:r>
              <a:rPr lang="tr-TR" dirty="0"/>
              <a:t>) Yükseköğretim kurumlarının araştırma-geliştirme proje hizmetlerine ilişkin pozisyonlarda çalıştırılacaklar için açıktan alım izni aranmaz.[4]</a:t>
            </a:r>
          </a:p>
          <a:p>
            <a:r>
              <a:rPr lang="tr-TR" dirty="0"/>
              <a:t>(3) İhdas ve izin işlemleri tamamlanmaksızın sürekli işçi ve sözleşmeli personel çalıştırılamaz.</a:t>
            </a:r>
          </a:p>
          <a:p>
            <a:r>
              <a:rPr lang="tr-TR" dirty="0"/>
              <a:t>(4) Boş kadro ve pozisyonlara yapılacak atamalar, atamanın yapıldığı tarihten itibaren bir ay içerisinde Strateji ve Bütçe Başkanlığına bildirilir.</a:t>
            </a:r>
          </a:p>
        </p:txBody>
      </p:sp>
    </p:spTree>
    <p:extLst>
      <p:ext uri="{BB962C8B-B14F-4D97-AF65-F5344CB8AC3E}">
        <p14:creationId xmlns:p14="http://schemas.microsoft.com/office/powerpoint/2010/main" val="3334878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79863"/>
            <a:ext cx="8626311" cy="5597100"/>
          </a:xfrm>
        </p:spPr>
        <p:txBody>
          <a:bodyPr>
            <a:normAutofit/>
          </a:bodyPr>
          <a:lstStyle/>
          <a:p>
            <a:r>
              <a:rPr lang="tr-TR" dirty="0"/>
              <a:t>Sözleşmeli personel istihdamı ile ilgili olarak ayrıntıları düzenleyen «Sözleşmeli Personel Çalıştırmaya İlişkin Esaslar» günümüze kadar 48 değişikliğe tabi olmuştur. </a:t>
            </a:r>
          </a:p>
          <a:p>
            <a:r>
              <a:rPr lang="tr-TR" dirty="0"/>
              <a:t>Bu </a:t>
            </a:r>
            <a:r>
              <a:rPr lang="tr-TR" b="1" u="sng" dirty="0"/>
              <a:t>esaslar</a:t>
            </a:r>
            <a:r>
              <a:rPr lang="tr-TR" dirty="0"/>
              <a:t> çağdaş yönetim anlayışlarına ve günümüz mevcut yapısına uyum sağlayamadığı (Danıştay 2009/364 sayılı karar) için; konuyla ilgili  yeni bir </a:t>
            </a:r>
            <a:r>
              <a:rPr lang="tr-TR" b="1" u="sng" dirty="0"/>
              <a:t>kanuna</a:t>
            </a:r>
            <a:r>
              <a:rPr lang="tr-TR" dirty="0"/>
              <a:t> ihtiyacı vardır.</a:t>
            </a:r>
          </a:p>
          <a:p>
            <a:r>
              <a:rPr lang="tr-TR" dirty="0"/>
              <a:t>Nitekim günümüzde bu düzenleme yetkisi </a:t>
            </a:r>
            <a:r>
              <a:rPr lang="tr-TR" dirty="0" err="1"/>
              <a:t>CB</a:t>
            </a:r>
            <a:r>
              <a:rPr lang="tr-TR" dirty="0"/>
              <a:t> tarafından kullanılmaktadır. Çalışma koşulları/güvencesi bakımından meclis devre dışı kalmış konumdadır.</a:t>
            </a:r>
          </a:p>
          <a:p>
            <a:r>
              <a:rPr lang="tr-TR" dirty="0"/>
              <a:t>Bu durum </a:t>
            </a:r>
            <a:r>
              <a:rPr lang="tr-TR" dirty="0" err="1"/>
              <a:t>CB</a:t>
            </a:r>
            <a:r>
              <a:rPr lang="tr-TR" dirty="0"/>
              <a:t> tarafından hem sözleşmeli hem de memur statüsündeki kişilerin çalışma koşullarına çok fazla ve sık müdahale anlamına gelmektedir.</a:t>
            </a:r>
          </a:p>
        </p:txBody>
      </p:sp>
    </p:spTree>
    <p:extLst>
      <p:ext uri="{BB962C8B-B14F-4D97-AF65-F5344CB8AC3E}">
        <p14:creationId xmlns:p14="http://schemas.microsoft.com/office/powerpoint/2010/main" val="3973144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2- 4/</a:t>
            </a:r>
            <a:r>
              <a:rPr lang="tr-TR" dirty="0" err="1"/>
              <a:t>B’li</a:t>
            </a:r>
            <a:r>
              <a:rPr lang="tr-TR" dirty="0"/>
              <a:t> Olma Koşulları</a:t>
            </a:r>
          </a:p>
        </p:txBody>
      </p:sp>
      <p:sp>
        <p:nvSpPr>
          <p:cNvPr id="3" name="İçerik Yer Tutucusu 2"/>
          <p:cNvSpPr>
            <a:spLocks noGrp="1"/>
          </p:cNvSpPr>
          <p:nvPr>
            <p:ph idx="1"/>
          </p:nvPr>
        </p:nvSpPr>
        <p:spPr/>
        <p:txBody>
          <a:bodyPr/>
          <a:lstStyle/>
          <a:p>
            <a:r>
              <a:rPr lang="tr-TR" dirty="0"/>
              <a:t>Sözleşmeli personel seçiminde uygulanacak </a:t>
            </a:r>
            <a:r>
              <a:rPr lang="tr-TR" u="sng" dirty="0"/>
              <a:t>sınav ile istisnaları, bunlara ödenebilecek ücretlerin üst sınırları ile verilecek iş sonu tazminatı miktarı, kullandırılacak izinler, pozisyon unvan ve nitelikleri, sözleşme hükümlerine uyulmaması hallerindeki müeyyideler, sözleşme fesih halleri, pozisyonların iptali, istihdamına dair hususlar ile sözleşme esas ve usulleri </a:t>
            </a:r>
            <a:r>
              <a:rPr lang="tr-TR" b="1" dirty="0"/>
              <a:t>Cumhurbaşkanınca</a:t>
            </a:r>
            <a:r>
              <a:rPr lang="tr-TR" dirty="0"/>
              <a:t> belirlenir. (</a:t>
            </a:r>
            <a:r>
              <a:rPr lang="tr-TR" dirty="0" err="1"/>
              <a:t>DMK</a:t>
            </a:r>
            <a:r>
              <a:rPr lang="tr-TR" dirty="0"/>
              <a:t> m.4/B-3)</a:t>
            </a:r>
          </a:p>
        </p:txBody>
      </p:sp>
    </p:spTree>
    <p:extLst>
      <p:ext uri="{BB962C8B-B14F-4D97-AF65-F5344CB8AC3E}">
        <p14:creationId xmlns:p14="http://schemas.microsoft.com/office/powerpoint/2010/main" val="107766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168924"/>
            <a:ext cx="10515600" cy="5008039"/>
          </a:xfrm>
        </p:spPr>
        <p:txBody>
          <a:bodyPr>
            <a:normAutofit/>
          </a:bodyPr>
          <a:lstStyle/>
          <a:p>
            <a:pPr marL="571500" indent="-571500">
              <a:buFont typeface="+mj-lt"/>
              <a:buAutoNum type="romanUcPeriod" startAt="2"/>
            </a:pPr>
            <a:r>
              <a:rPr lang="tr-TR" dirty="0"/>
              <a:t>GENEL SÖZLEŞMELİ KATEGORİSİ (4/</a:t>
            </a:r>
            <a:r>
              <a:rPr lang="tr-TR" dirty="0" err="1"/>
              <a:t>B’LİLER</a:t>
            </a:r>
            <a:r>
              <a:rPr lang="tr-TR" dirty="0"/>
              <a:t>)</a:t>
            </a:r>
          </a:p>
          <a:p>
            <a:pPr marL="1028700" lvl="1" indent="-571500">
              <a:buFont typeface="+mj-lt"/>
              <a:buAutoNum type="arabicPeriod"/>
            </a:pPr>
            <a:r>
              <a:rPr lang="tr-TR" dirty="0"/>
              <a:t>657 Sayılı Kanundaki Düzenleme</a:t>
            </a:r>
          </a:p>
          <a:p>
            <a:pPr marL="1028700" lvl="1" indent="-571500">
              <a:buFont typeface="+mj-lt"/>
              <a:buAutoNum type="arabicPeriod"/>
            </a:pPr>
            <a:r>
              <a:rPr lang="tr-TR" dirty="0"/>
              <a:t>4/</a:t>
            </a:r>
            <a:r>
              <a:rPr lang="tr-TR" dirty="0" err="1"/>
              <a:t>B’li</a:t>
            </a:r>
            <a:r>
              <a:rPr lang="tr-TR" dirty="0"/>
              <a:t> Olma Koşulları</a:t>
            </a:r>
          </a:p>
          <a:p>
            <a:pPr marL="1028700" lvl="1" indent="-571500">
              <a:buFont typeface="+mj-lt"/>
              <a:buAutoNum type="arabicPeriod"/>
            </a:pPr>
            <a:r>
              <a:rPr lang="tr-TR" dirty="0"/>
              <a:t>Çalışma Süresi, Haklar ve Yasaklar</a:t>
            </a:r>
          </a:p>
          <a:p>
            <a:pPr marL="571500" indent="-571500">
              <a:buFont typeface="+mj-lt"/>
              <a:buAutoNum type="romanUcPeriod" startAt="2"/>
            </a:pPr>
            <a:r>
              <a:rPr lang="tr-TR" dirty="0"/>
              <a:t>KİT’LERDE SÖZLEŞMELİ PERSONEL İSTİHDAMI</a:t>
            </a:r>
          </a:p>
          <a:p>
            <a:pPr marL="1028700" lvl="1" indent="-571500">
              <a:buFont typeface="+mj-lt"/>
              <a:buAutoNum type="arabicPeriod"/>
            </a:pPr>
            <a:r>
              <a:rPr lang="tr-TR" dirty="0"/>
              <a:t>KİT’lerde İstihdam </a:t>
            </a:r>
          </a:p>
          <a:p>
            <a:pPr marL="1028700" lvl="1" indent="-571500">
              <a:buFont typeface="+mj-lt"/>
              <a:buAutoNum type="arabicPeriod"/>
            </a:pPr>
            <a:r>
              <a:rPr lang="tr-TR" dirty="0"/>
              <a:t>399’lu Olma Koşulları</a:t>
            </a:r>
          </a:p>
          <a:p>
            <a:pPr marL="1028700" lvl="1" indent="-571500">
              <a:buFont typeface="+mj-lt"/>
              <a:buAutoNum type="arabicPeriod"/>
            </a:pPr>
            <a:r>
              <a:rPr lang="tr-TR" dirty="0"/>
              <a:t>Yükümlülük, Çalışma Saatleri ve Yasaklar</a:t>
            </a:r>
          </a:p>
          <a:p>
            <a:pPr marL="1028700" lvl="1" indent="-571500">
              <a:buFont typeface="+mj-lt"/>
              <a:buAutoNum type="arabicPeriod"/>
            </a:pPr>
            <a:r>
              <a:rPr lang="tr-TR" dirty="0"/>
              <a:t>Haklar</a:t>
            </a:r>
          </a:p>
          <a:p>
            <a:pPr marL="1028700" lvl="1" indent="-571500">
              <a:buFont typeface="+mj-lt"/>
              <a:buAutoNum type="arabicPeriod"/>
            </a:pPr>
            <a:r>
              <a:rPr lang="tr-TR" dirty="0"/>
              <a:t>Sicil ve Başarı Değerlendirmesi</a:t>
            </a:r>
          </a:p>
          <a:p>
            <a:pPr marL="571500" indent="-571500">
              <a:buFont typeface="+mj-lt"/>
              <a:buAutoNum type="romanUcPeriod" startAt="2"/>
            </a:pPr>
            <a:r>
              <a:rPr lang="tr-TR" dirty="0"/>
              <a:t>BELEDİYELERDE SÖZLEŞMELİ İSTİHDAMI</a:t>
            </a:r>
          </a:p>
          <a:p>
            <a:pPr marL="571500" indent="-571500">
              <a:buFont typeface="+mj-lt"/>
              <a:buAutoNum type="romanUcPeriod" startAt="2"/>
            </a:pPr>
            <a:r>
              <a:rPr lang="tr-TR" dirty="0"/>
              <a:t>DİĞER SÖZLEŞMELİ PERSONEL TÜRLERİ</a:t>
            </a:r>
          </a:p>
        </p:txBody>
      </p:sp>
    </p:spTree>
    <p:extLst>
      <p:ext uri="{BB962C8B-B14F-4D97-AF65-F5344CB8AC3E}">
        <p14:creationId xmlns:p14="http://schemas.microsoft.com/office/powerpoint/2010/main" val="40826675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79502"/>
            <a:ext cx="8390641" cy="6177776"/>
          </a:xfrm>
        </p:spPr>
        <p:txBody>
          <a:bodyPr>
            <a:normAutofit/>
          </a:bodyPr>
          <a:lstStyle/>
          <a:p>
            <a:r>
              <a:rPr lang="tr-TR" dirty="0"/>
              <a:t>4/</a:t>
            </a:r>
            <a:r>
              <a:rPr lang="tr-TR" dirty="0" err="1"/>
              <a:t>B’li</a:t>
            </a:r>
            <a:r>
              <a:rPr lang="tr-TR" dirty="0"/>
              <a:t> olabilmek için aranan koşullar:</a:t>
            </a:r>
          </a:p>
          <a:p>
            <a:pPr lvl="1"/>
            <a:r>
              <a:rPr lang="tr-TR" dirty="0"/>
              <a:t>İlgili kurumun özel şartlarını sağlamak</a:t>
            </a:r>
          </a:p>
          <a:p>
            <a:pPr lvl="1"/>
            <a:r>
              <a:rPr lang="tr-TR" dirty="0"/>
              <a:t>Unvanın gerektirdiği asgari niteliği taşımak</a:t>
            </a:r>
          </a:p>
          <a:p>
            <a:pPr lvl="1"/>
            <a:r>
              <a:rPr lang="tr-TR" dirty="0"/>
              <a:t>65 yaş sınırını aşmamış olmak</a:t>
            </a:r>
          </a:p>
          <a:p>
            <a:pPr lvl="1"/>
            <a:r>
              <a:rPr lang="tr-TR" dirty="0"/>
              <a:t>Kamu haklarından mahrum olmamak</a:t>
            </a:r>
          </a:p>
          <a:p>
            <a:pPr lvl="1"/>
            <a:r>
              <a:rPr lang="tr-TR" dirty="0"/>
              <a:t>Askerlikle ilişiği olmamak</a:t>
            </a:r>
          </a:p>
          <a:p>
            <a:pPr lvl="1"/>
            <a:r>
              <a:rPr lang="tr-TR" dirty="0"/>
              <a:t>657 sayılı kanun 48. madde suçlarından mahkum olmamak</a:t>
            </a:r>
          </a:p>
          <a:p>
            <a:pPr lvl="1"/>
            <a:r>
              <a:rPr lang="tr-TR" dirty="0"/>
              <a:t>Güvenlik soruşturmasından geçmiş olmak</a:t>
            </a:r>
          </a:p>
          <a:p>
            <a:pPr lvl="1"/>
            <a:r>
              <a:rPr lang="tr-TR" dirty="0"/>
              <a:t>Sınav şartı mesleğin niteliğine göre değişmektedir.</a:t>
            </a:r>
          </a:p>
          <a:p>
            <a:pPr lvl="2"/>
            <a:r>
              <a:rPr lang="tr-TR" dirty="0"/>
              <a:t>Kiminde sınav yok (hekim, avukat vb.), kiminde mesleki uygulama sınavı (dans uzmanı, deniz trafik kılavuzu, fotoğrafçı vb.), kiminde ise yazılı ve sözlü sınav vardır. (anketör, İmam-hatip, tercüman, insan kaynakları uzmanı vb.)</a:t>
            </a:r>
          </a:p>
          <a:p>
            <a:pPr lvl="1"/>
            <a:r>
              <a:rPr lang="tr-TR" dirty="0"/>
              <a:t>Üç farklı şekilde yerleştirme yapılabilir</a:t>
            </a:r>
          </a:p>
          <a:p>
            <a:pPr lvl="2"/>
            <a:r>
              <a:rPr lang="tr-TR" dirty="0"/>
              <a:t>Doğrudan merkezi yerleştirme</a:t>
            </a:r>
          </a:p>
          <a:p>
            <a:pPr lvl="2"/>
            <a:r>
              <a:rPr lang="tr-TR" dirty="0"/>
              <a:t>İlgili kurum tarafından yapılacak yerleştirme (sınavsız)</a:t>
            </a:r>
          </a:p>
          <a:p>
            <a:pPr lvl="2"/>
            <a:r>
              <a:rPr lang="tr-TR" dirty="0"/>
              <a:t>İlgili kurum tarafından yapılacak sözlü/yazılı sınav sonucu yerleştirme</a:t>
            </a:r>
          </a:p>
        </p:txBody>
      </p:sp>
    </p:spTree>
    <p:extLst>
      <p:ext uri="{BB962C8B-B14F-4D97-AF65-F5344CB8AC3E}">
        <p14:creationId xmlns:p14="http://schemas.microsoft.com/office/powerpoint/2010/main" val="4018059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Çalışma Süresi, Haklar ve Yasaklar</a:t>
            </a:r>
          </a:p>
        </p:txBody>
      </p:sp>
      <p:sp>
        <p:nvSpPr>
          <p:cNvPr id="3" name="İçerik Yer Tutucusu 2"/>
          <p:cNvSpPr>
            <a:spLocks noGrp="1"/>
          </p:cNvSpPr>
          <p:nvPr>
            <p:ph idx="1"/>
          </p:nvPr>
        </p:nvSpPr>
        <p:spPr>
          <a:xfrm>
            <a:off x="838200" y="1825624"/>
            <a:ext cx="8107837" cy="4853955"/>
          </a:xfrm>
        </p:spPr>
        <p:txBody>
          <a:bodyPr/>
          <a:lstStyle/>
          <a:p>
            <a:pPr marL="514350" indent="-514350">
              <a:buFont typeface="+mj-lt"/>
              <a:buAutoNum type="arabicPeriod"/>
            </a:pPr>
            <a:r>
              <a:rPr lang="tr-TR" dirty="0"/>
              <a:t>Çalışma Süresi</a:t>
            </a:r>
          </a:p>
          <a:p>
            <a:pPr lvl="1"/>
            <a:r>
              <a:rPr lang="tr-TR" dirty="0"/>
              <a:t>Memurlar için belirlenen sürelerle aynıdır.</a:t>
            </a:r>
          </a:p>
          <a:p>
            <a:pPr lvl="1"/>
            <a:r>
              <a:rPr lang="tr-TR" dirty="0"/>
              <a:t>Tam gün çalıştırmayı gerekli kılmayan durumlarda Maliye Bakanlığı görüşü alınarak yeni bir düzenleme yapılabilir.</a:t>
            </a:r>
          </a:p>
          <a:p>
            <a:pPr lvl="1"/>
            <a:r>
              <a:rPr lang="tr-TR" dirty="0"/>
              <a:t>Sözleşmeli personel o gün bitirilmesi gereken işlerin bitimine kadar çalışmak zorundadır. </a:t>
            </a:r>
          </a:p>
          <a:p>
            <a:pPr lvl="2"/>
            <a:r>
              <a:rPr lang="tr-TR" dirty="0"/>
              <a:t>Ancak fazla çalıştırma için her 8 saat için 1 gün izin verilir.</a:t>
            </a:r>
          </a:p>
          <a:p>
            <a:pPr lvl="2"/>
            <a:r>
              <a:rPr lang="tr-TR" dirty="0"/>
              <a:t>24 saatlik devam eden hizmetlerde (güvenlik hizmetleri gibi) hamile kadın (24 haftadan- doğumdan sonra 2 yıl) ve engellilere (isteği dışında) gece nöbeti yazılamaz.</a:t>
            </a:r>
          </a:p>
        </p:txBody>
      </p:sp>
    </p:spTree>
    <p:extLst>
      <p:ext uri="{BB962C8B-B14F-4D97-AF65-F5344CB8AC3E}">
        <p14:creationId xmlns:p14="http://schemas.microsoft.com/office/powerpoint/2010/main" val="89747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35620"/>
            <a:ext cx="9295614" cy="5541343"/>
          </a:xfrm>
        </p:spPr>
        <p:txBody>
          <a:bodyPr>
            <a:normAutofit/>
          </a:bodyPr>
          <a:lstStyle/>
          <a:p>
            <a:pPr marL="0" indent="0">
              <a:buNone/>
            </a:pPr>
            <a:r>
              <a:rPr lang="tr-TR" dirty="0"/>
              <a:t>2- İzin Hakkı</a:t>
            </a:r>
          </a:p>
          <a:p>
            <a:pPr lvl="1"/>
            <a:r>
              <a:rPr lang="tr-TR" dirty="0"/>
              <a:t>Yıllık İzin Hakkı</a:t>
            </a:r>
          </a:p>
          <a:p>
            <a:pPr lvl="2"/>
            <a:r>
              <a:rPr lang="tr-TR" dirty="0" err="1"/>
              <a:t>SGK’ye</a:t>
            </a:r>
            <a:r>
              <a:rPr lang="tr-TR" dirty="0"/>
              <a:t> prim ödemek şartıyla 1-10 yıl çalışanlara 20 gün, 10 yıldan fazla çalışanlara 30 gün yıllık izin verilir. </a:t>
            </a:r>
          </a:p>
          <a:p>
            <a:pPr lvl="3"/>
            <a:r>
              <a:rPr lang="tr-TR" dirty="0"/>
              <a:t>Sözleşmeli öğretmenlerin yaz tatilleri yıllık izin sayıldığı için ayrıca izin verilmez.</a:t>
            </a:r>
          </a:p>
          <a:p>
            <a:pPr lvl="1"/>
            <a:r>
              <a:rPr lang="tr-TR" dirty="0"/>
              <a:t>Doğum, Süt ve Mazeret İzni</a:t>
            </a:r>
          </a:p>
          <a:p>
            <a:pPr lvl="2"/>
            <a:r>
              <a:rPr lang="tr-TR" dirty="0"/>
              <a:t>Sözleşmeli kadın personele doğumdan önce 8 doğumda sonra 8 hafta olmak üzere 16 haftalık ücretli izin verilir.</a:t>
            </a:r>
          </a:p>
          <a:p>
            <a:pPr lvl="3"/>
            <a:r>
              <a:rPr lang="tr-TR" dirty="0"/>
              <a:t>Çoğul gebeliklerde doğum öncesine 2 hafta daha eklenir</a:t>
            </a:r>
          </a:p>
          <a:p>
            <a:pPr lvl="3"/>
            <a:r>
              <a:rPr lang="tr-TR" dirty="0"/>
              <a:t>Doğum öncesinde çalışabilir raporu almak şartıyla doğum öncesi iznini doğum sonrasında kullanabilir.</a:t>
            </a:r>
          </a:p>
          <a:p>
            <a:pPr lvl="2"/>
            <a:r>
              <a:rPr lang="tr-TR" dirty="0"/>
              <a:t>Kadınlara doğum izinlerinden sonra ilk 6 ay 3 saat, ikinci 6 ay 1.5 saat izin verilir.</a:t>
            </a:r>
          </a:p>
          <a:p>
            <a:pPr lvl="2"/>
            <a:r>
              <a:rPr lang="tr-TR" dirty="0"/>
              <a:t>Eşi doğum yapan erkek çalışana 10 gün izin verilir.</a:t>
            </a:r>
          </a:p>
          <a:p>
            <a:pPr lvl="2"/>
            <a:r>
              <a:rPr lang="tr-TR" dirty="0"/>
              <a:t>Çalışanın kendisinin, çocuğunun evlenmesi ve eşinin, çocuğunun, kendinin veya eşinin anne-baba-kardeşinin ölmesi durumunda 7 gün izin verilir.</a:t>
            </a:r>
          </a:p>
          <a:p>
            <a:pPr lvl="2"/>
            <a:r>
              <a:rPr lang="tr-TR" dirty="0"/>
              <a:t>Yıllık izin hakkı bulunmayan çalışanlara yetkili amirince 10 gün mazeret izni verebilir.</a:t>
            </a:r>
          </a:p>
          <a:p>
            <a:pPr lvl="2"/>
            <a:r>
              <a:rPr lang="tr-TR" dirty="0"/>
              <a:t>Ağır kaza veya tedavisi uzun süren hastalıklar sebebiyle (anne-baba-eş-çocuk-kardeş) sağlık raporu ile belgelendirmek şartıyla 3 ay izin verilebilir.</a:t>
            </a:r>
          </a:p>
        </p:txBody>
      </p:sp>
    </p:spTree>
    <p:extLst>
      <p:ext uri="{BB962C8B-B14F-4D97-AF65-F5344CB8AC3E}">
        <p14:creationId xmlns:p14="http://schemas.microsoft.com/office/powerpoint/2010/main" val="2033753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46410"/>
            <a:ext cx="8503763" cy="5630553"/>
          </a:xfrm>
        </p:spPr>
        <p:txBody>
          <a:bodyPr>
            <a:normAutofit/>
          </a:bodyPr>
          <a:lstStyle/>
          <a:p>
            <a:pPr marL="0" indent="0">
              <a:buNone/>
            </a:pPr>
            <a:r>
              <a:rPr lang="tr-TR" dirty="0"/>
              <a:t>3- Sendika Hakkı</a:t>
            </a:r>
          </a:p>
          <a:p>
            <a:pPr lvl="1"/>
            <a:r>
              <a:rPr lang="tr-TR" dirty="0"/>
              <a:t>657 sayılı Kanunda ve Esaslarda kamu görevlilerinin sendika hakları düzenlenmemiştir. </a:t>
            </a:r>
          </a:p>
          <a:p>
            <a:pPr lvl="1"/>
            <a:r>
              <a:rPr lang="tr-TR" dirty="0"/>
              <a:t>2007 tarihinde 5620 sayılı kanun ile kamu görevlisi tanımında yapılan değişiklik ile 4/</a:t>
            </a:r>
            <a:r>
              <a:rPr lang="tr-TR" dirty="0" err="1"/>
              <a:t>B’liler</a:t>
            </a:r>
            <a:r>
              <a:rPr lang="tr-TR" dirty="0"/>
              <a:t> sendikal hakları tam olarak netlik kazanmıştır</a:t>
            </a:r>
          </a:p>
          <a:p>
            <a:pPr lvl="2"/>
            <a:r>
              <a:rPr lang="tr-TR" dirty="0"/>
              <a:t>Kamu görevlisi; kamu kurum ve kuruluşlarında işçi statüsü dışında bir kadro veya sözleşmeli personel pozisyonunda çalışan, adaylık veya deneme süresini tamamlamış kişilerdir.</a:t>
            </a:r>
          </a:p>
          <a:p>
            <a:pPr marL="0" indent="0">
              <a:buNone/>
            </a:pPr>
            <a:r>
              <a:rPr lang="tr-TR" dirty="0"/>
              <a:t>4- İş Sonu Tazminatı</a:t>
            </a:r>
          </a:p>
          <a:p>
            <a:pPr lvl="1"/>
            <a:r>
              <a:rPr lang="tr-TR" dirty="0"/>
              <a:t>İş sonu tazminatına ilişkin bir hüküm ilk başlarda yoktur.</a:t>
            </a:r>
          </a:p>
          <a:p>
            <a:pPr lvl="1"/>
            <a:r>
              <a:rPr lang="tr-TR" dirty="0"/>
              <a:t>Ancak Danıştay bu durumu «eşitlik ilkesine ve hukuka aykırı» bulduğu için 5335 sayılı kanunla 657 sayılı kanunun 4/B maddesi değişerek Bakanlar Kuruluna değişiklik yapma yetkisi tanınmıştır.</a:t>
            </a:r>
          </a:p>
          <a:p>
            <a:pPr lvl="2"/>
            <a:r>
              <a:rPr lang="tr-TR" dirty="0"/>
              <a:t>2005/9245 sayılı </a:t>
            </a:r>
            <a:r>
              <a:rPr lang="tr-TR" dirty="0" err="1"/>
              <a:t>BK</a:t>
            </a:r>
            <a:r>
              <a:rPr lang="tr-TR" dirty="0"/>
              <a:t> kararı ile iş son tazminat hakkı verilmiştir.</a:t>
            </a:r>
          </a:p>
        </p:txBody>
      </p:sp>
    </p:spTree>
    <p:extLst>
      <p:ext uri="{BB962C8B-B14F-4D97-AF65-F5344CB8AC3E}">
        <p14:creationId xmlns:p14="http://schemas.microsoft.com/office/powerpoint/2010/main" val="1679146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44966"/>
            <a:ext cx="8880835" cy="6490009"/>
          </a:xfrm>
        </p:spPr>
        <p:txBody>
          <a:bodyPr>
            <a:normAutofit fontScale="92500" lnSpcReduction="20000"/>
          </a:bodyPr>
          <a:lstStyle/>
          <a:p>
            <a:pPr marL="0" indent="0">
              <a:buNone/>
            </a:pPr>
            <a:r>
              <a:rPr lang="tr-TR" dirty="0"/>
              <a:t>5- Sözleşmeyi Feshetme Hakkı</a:t>
            </a:r>
          </a:p>
          <a:p>
            <a:pPr lvl="1"/>
            <a:r>
              <a:rPr lang="tr-TR" dirty="0"/>
              <a:t>Yönetimin tek taraflı fesih hakkı</a:t>
            </a:r>
          </a:p>
          <a:p>
            <a:pPr lvl="1"/>
            <a:r>
              <a:rPr lang="tr-TR" dirty="0"/>
              <a:t>Kişinin tek taraflı fesih hakkı</a:t>
            </a:r>
          </a:p>
          <a:p>
            <a:pPr lvl="1"/>
            <a:r>
              <a:rPr lang="tr-TR" dirty="0"/>
              <a:t>Sözleşmenin kendiliğinden sona ermesi</a:t>
            </a:r>
          </a:p>
          <a:p>
            <a:pPr marL="0" indent="0">
              <a:buNone/>
            </a:pPr>
            <a:r>
              <a:rPr lang="tr-TR" dirty="0"/>
              <a:t>6- Ücret Hakkı</a:t>
            </a:r>
          </a:p>
          <a:p>
            <a:pPr lvl="1"/>
            <a:r>
              <a:rPr lang="tr-TR" dirty="0"/>
              <a:t>Pozisyon unvanı, eğitim düzeyi, hizmet süresi, toplu sözleşmeler</a:t>
            </a:r>
          </a:p>
          <a:p>
            <a:pPr marL="0" indent="0">
              <a:buNone/>
            </a:pPr>
            <a:r>
              <a:rPr lang="tr-TR" dirty="0"/>
              <a:t>7- Yeniden Hizmete Alınma</a:t>
            </a:r>
          </a:p>
          <a:p>
            <a:pPr lvl="1"/>
            <a:r>
              <a:rPr lang="tr-TR" dirty="0"/>
              <a:t>Bekleme süresi gerektirmeyen</a:t>
            </a:r>
          </a:p>
          <a:p>
            <a:pPr lvl="2"/>
            <a:r>
              <a:rPr lang="tr-TR" dirty="0"/>
              <a:t>Doğum/Evlat edinme: 2 yıl içerisinde, Askerlik 30 gün içerisinde</a:t>
            </a:r>
          </a:p>
          <a:p>
            <a:pPr lvl="1"/>
            <a:r>
              <a:rPr lang="tr-TR" dirty="0"/>
              <a:t>Bir yıl bekleme süresi gerektiren haller</a:t>
            </a:r>
          </a:p>
          <a:p>
            <a:pPr lvl="2"/>
            <a:r>
              <a:rPr lang="tr-TR" dirty="0"/>
              <a:t>Sözleşmelerin feshedilmesinin üzerinden 1 yıl geçmesi gerekir</a:t>
            </a:r>
          </a:p>
          <a:p>
            <a:pPr marL="0" indent="0">
              <a:buNone/>
            </a:pPr>
            <a:r>
              <a:rPr lang="tr-TR" dirty="0"/>
              <a:t>8- Diğer Haklar</a:t>
            </a:r>
          </a:p>
          <a:p>
            <a:pPr lvl="1"/>
            <a:r>
              <a:rPr lang="tr-TR" dirty="0"/>
              <a:t>Görev yeri ve görev tanımı dışında çalıştırılamazlar, sözleşme süresi mali yıl ile sınırlı.</a:t>
            </a:r>
          </a:p>
          <a:p>
            <a:pPr marL="0" indent="0">
              <a:buNone/>
            </a:pPr>
            <a:r>
              <a:rPr lang="tr-TR" dirty="0"/>
              <a:t>9- Yasaklar</a:t>
            </a:r>
          </a:p>
          <a:p>
            <a:pPr lvl="1"/>
            <a:r>
              <a:rPr lang="tr-TR" dirty="0"/>
              <a:t>Kazanç getirecek ek işte çalışamazlar</a:t>
            </a:r>
          </a:p>
          <a:p>
            <a:pPr lvl="2"/>
            <a:r>
              <a:rPr lang="tr-TR" dirty="0"/>
              <a:t>Avukat, Uzman hekim, hekim, ilçe ve bucak belediyesinde çalışacak teknik personel, devlet tiyatrosu opera ve bale personeli HARİÇTİR (375 sayılı KHK ek m.8)</a:t>
            </a:r>
          </a:p>
          <a:p>
            <a:pPr marL="0" indent="0">
              <a:buNone/>
            </a:pPr>
            <a:r>
              <a:rPr lang="tr-TR" dirty="0"/>
              <a:t>10- Kurum İçi Yer Değişikliği</a:t>
            </a:r>
          </a:p>
          <a:p>
            <a:pPr lvl="1"/>
            <a:r>
              <a:rPr lang="tr-TR" dirty="0"/>
              <a:t>Kural olarak kurumlar arası yer değişikliği yoktur. </a:t>
            </a:r>
          </a:p>
          <a:p>
            <a:pPr lvl="1"/>
            <a:r>
              <a:rPr lang="tr-TR" dirty="0"/>
              <a:t>İstisnalar: karşılıklı yer değiştirme, eş durumu, sağlık nedeni, şehit eş, can güvenliği tehlikesi, 3 yıl hizmet etmiş olmak</a:t>
            </a:r>
          </a:p>
        </p:txBody>
      </p:sp>
    </p:spTree>
    <p:extLst>
      <p:ext uri="{BB962C8B-B14F-4D97-AF65-F5344CB8AC3E}">
        <p14:creationId xmlns:p14="http://schemas.microsoft.com/office/powerpoint/2010/main" val="1476703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Mali Yıl içerisinde, 5 yılını dolduran sözleşmeli personelin sözleşmesi yenilenebilir mi?</a:t>
            </a:r>
          </a:p>
        </p:txBody>
      </p:sp>
      <p:sp>
        <p:nvSpPr>
          <p:cNvPr id="3" name="İçerik Yer Tutucusu 2"/>
          <p:cNvSpPr>
            <a:spLocks noGrp="1"/>
          </p:cNvSpPr>
          <p:nvPr>
            <p:ph idx="1"/>
          </p:nvPr>
        </p:nvSpPr>
        <p:spPr/>
        <p:txBody>
          <a:bodyPr/>
          <a:lstStyle/>
          <a:p>
            <a:r>
              <a:rPr lang="tr-TR" dirty="0"/>
              <a:t>Sorun:</a:t>
            </a:r>
          </a:p>
          <a:p>
            <a:pPr lvl="1"/>
            <a:r>
              <a:rPr lang="tr-TR" dirty="0"/>
              <a:t>Unvana göre sözleşme ücreti "0-5 yılı arası çalışanlar" ve "5-10 yıl arası çalışanlar" olarak değişebiliyor.</a:t>
            </a:r>
          </a:p>
          <a:p>
            <a:pPr lvl="1"/>
            <a:r>
              <a:rPr lang="tr-TR" dirty="0"/>
              <a:t>5 yıllık süre ocak ayından önce (örneğin eylül ayında) doluyor.</a:t>
            </a:r>
          </a:p>
          <a:p>
            <a:pPr lvl="1"/>
            <a:r>
              <a:rPr lang="tr-TR" dirty="0"/>
              <a:t>5 yıl doldurulan ay içinde mi sözleşme yenilenmeli yoksa ocak ayı beklenmeli mi?</a:t>
            </a:r>
          </a:p>
          <a:p>
            <a:pPr lvl="1"/>
            <a:r>
              <a:rPr lang="tr-TR" dirty="0"/>
              <a:t>İdareye başvuru yapılabilir mi?</a:t>
            </a:r>
          </a:p>
          <a:p>
            <a:pPr lvl="1"/>
            <a:r>
              <a:rPr lang="tr-TR" dirty="0"/>
              <a:t>Dava açılırsa ne olur?</a:t>
            </a:r>
          </a:p>
        </p:txBody>
      </p:sp>
    </p:spTree>
    <p:extLst>
      <p:ext uri="{BB962C8B-B14F-4D97-AF65-F5344CB8AC3E}">
        <p14:creationId xmlns:p14="http://schemas.microsoft.com/office/powerpoint/2010/main" val="3559762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Sorunu Çözümleme</a:t>
            </a:r>
          </a:p>
        </p:txBody>
      </p:sp>
      <p:sp>
        <p:nvSpPr>
          <p:cNvPr id="3" name="İçerik Yer Tutucusu 2"/>
          <p:cNvSpPr>
            <a:spLocks noGrp="1"/>
          </p:cNvSpPr>
          <p:nvPr>
            <p:ph idx="1"/>
          </p:nvPr>
        </p:nvSpPr>
        <p:spPr>
          <a:xfrm>
            <a:off x="838200" y="1382750"/>
            <a:ext cx="8596668" cy="5475249"/>
          </a:xfrm>
        </p:spPr>
        <p:txBody>
          <a:bodyPr>
            <a:normAutofit lnSpcReduction="10000"/>
          </a:bodyPr>
          <a:lstStyle/>
          <a:p>
            <a:r>
              <a:rPr lang="tr-TR" dirty="0"/>
              <a:t>657 sayılı Kanunun 4/B maddesi</a:t>
            </a:r>
          </a:p>
          <a:p>
            <a:pPr lvl="1"/>
            <a:r>
              <a:rPr lang="tr-TR" i="1" dirty="0"/>
              <a:t>: …</a:t>
            </a:r>
            <a:r>
              <a:rPr lang="tr-TR" b="1" i="1" dirty="0"/>
              <a:t>ücretlerin üst sınırları</a:t>
            </a:r>
            <a:r>
              <a:rPr lang="tr-TR" i="1" dirty="0"/>
              <a:t>….Cumhurbaşkanınca belirlenir.</a:t>
            </a:r>
          </a:p>
          <a:p>
            <a:r>
              <a:rPr lang="tr-TR" dirty="0"/>
              <a:t>6/6/1978 tarihli ve 7/15754 sayılı Bakanlar Kurulu Kararı eki Sözleşmeli Personel Çalıştırılmasına İlişkin Usul ve Esaslar </a:t>
            </a:r>
          </a:p>
          <a:p>
            <a:pPr lvl="1"/>
            <a:r>
              <a:rPr lang="tr-TR" dirty="0"/>
              <a:t>3. maddesi: </a:t>
            </a:r>
            <a:r>
              <a:rPr lang="tr-TR" i="1" dirty="0"/>
              <a:t>Sözleşmeli personelin ücreti; pozisyon unvanı, bu unvana ilişkin eğitim düzeyi, kamu kurum ve kuruluşlarında aynı kadro veya pozisyon unvanında </a:t>
            </a:r>
            <a:r>
              <a:rPr lang="tr-TR" b="1" i="1" dirty="0"/>
              <a:t>geçen hizmet süresi</a:t>
            </a:r>
            <a:r>
              <a:rPr lang="tr-TR" i="1" dirty="0"/>
              <a:t> dikkate alınarak tespit edilir</a:t>
            </a:r>
          </a:p>
          <a:p>
            <a:pPr lvl="1"/>
            <a:r>
              <a:rPr lang="tr-TR" dirty="0"/>
              <a:t>5. maddesi: </a:t>
            </a:r>
            <a:r>
              <a:rPr lang="tr-TR" i="1" dirty="0"/>
              <a:t>Sözleşme süreleri mali yıl ile sınırlıdır</a:t>
            </a:r>
          </a:p>
          <a:p>
            <a:pPr lvl="1"/>
            <a:r>
              <a:rPr lang="tr-TR" dirty="0"/>
              <a:t>14. maddesi: </a:t>
            </a:r>
            <a:r>
              <a:rPr lang="tr-TR" i="1" dirty="0"/>
              <a:t>657 sayılı Kanunun değişik 4 üncü maddesinin (B) fıkrasına göre çalıştırılacak sözleşmeli personelin sayısı, unvanı, nitelikleri, </a:t>
            </a:r>
            <a:r>
              <a:rPr lang="tr-TR" b="1" i="1" dirty="0"/>
              <a:t>sözleşme ücreti ve süreleri ilgili Bakanlığın önerisi ve Devlet Personel Başkanlığının olumlu görüşü üzerine Maliye Bakanlığınca saptanır. </a:t>
            </a:r>
          </a:p>
          <a:p>
            <a:r>
              <a:rPr lang="tr-TR" dirty="0"/>
              <a:t>10/07/2018 tarihli 2 sayılı Genel Kadro ve Usulü Hakkında Cumhurbaşkanlığı Kararnamesi</a:t>
            </a:r>
          </a:p>
          <a:p>
            <a:pPr lvl="1"/>
            <a:r>
              <a:rPr lang="tr-TR" dirty="0"/>
              <a:t> </a:t>
            </a:r>
            <a:r>
              <a:rPr lang="tr-TR" b="1" dirty="0"/>
              <a:t>8. maddesi:</a:t>
            </a:r>
            <a:r>
              <a:rPr lang="tr-TR" i="1" dirty="0"/>
              <a:t> Bu Cumhurbaşkanlığı Kararnamesi kapsamına giren kuruluşların,</a:t>
            </a:r>
            <a:br>
              <a:rPr lang="tr-TR" i="1" dirty="0"/>
            </a:br>
            <a:r>
              <a:rPr lang="tr-TR" i="1" dirty="0"/>
              <a:t>a) Sözleşmeli personel pozisyonları; sayı, unvan, nitelik, </a:t>
            </a:r>
            <a:r>
              <a:rPr lang="tr-TR" b="1" i="1" dirty="0"/>
              <a:t>sözleşme ücreti ve sürelerinin </a:t>
            </a:r>
            <a:r>
              <a:rPr lang="tr-TR" i="1" dirty="0"/>
              <a:t>belirlenmesi suretiyle merkezde toplam sayı olarak, taşrada ise bölge veya il bazında Cumhurbaşkanınca ihdas edilebilir.</a:t>
            </a:r>
            <a:endParaRPr lang="tr-TR" dirty="0"/>
          </a:p>
        </p:txBody>
      </p:sp>
    </p:spTree>
    <p:extLst>
      <p:ext uri="{BB962C8B-B14F-4D97-AF65-F5344CB8AC3E}">
        <p14:creationId xmlns:p14="http://schemas.microsoft.com/office/powerpoint/2010/main" val="27615786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490654"/>
            <a:ext cx="8513190" cy="5686309"/>
          </a:xfrm>
        </p:spPr>
        <p:txBody>
          <a:bodyPr>
            <a:normAutofit/>
          </a:bodyPr>
          <a:lstStyle/>
          <a:p>
            <a:r>
              <a:rPr lang="tr-TR" dirty="0"/>
              <a:t>375 sayılı Kanunun Hükmünde Kararnamenin ek 7. maddesi: </a:t>
            </a:r>
          </a:p>
          <a:p>
            <a:pPr lvl="1"/>
            <a:r>
              <a:rPr lang="tr-TR" i="1" dirty="0"/>
              <a:t>"...657 sayılı Kanunun 4 üncü maddesinin (B) fıkrası ile birinci fıkrada belirtilen mevzuat kapsamında, bir önceki mali yılda vizeli mevcut pozisyon ve tip sözleşme örnekleri yeni bir vize yapılmasına gerek kalmaksızın içinde bulunulan mali yılda da kullanılmaya devam olunur. Bu pozisyonlarda bir önceki mali yılda istihdam edilen personelden, içinde bulunulan mali yılda da görevlerine devam etmeleri uygun görülenlerle, mevcut sözleşme ücretlerine içinde bulunulan mali yıl için mevzuat uyarınca yapılacak artışlar ilave edilmek suretiyle yeni sözleşme yapılır..."</a:t>
            </a:r>
            <a:r>
              <a:rPr lang="tr-TR" dirty="0"/>
              <a:t> hükmü yer almakta olup, mali yıl bitip yeni mali yıl için görevine devam etmekte olan personel için yeni sözleşme yapılması gerekmekte olup; mali yıl içinde yapılan artışlarda </a:t>
            </a:r>
            <a:r>
              <a:rPr lang="tr-TR" b="1" dirty="0"/>
              <a:t>"yeni bir sözleşme yapılmaksızın"</a:t>
            </a:r>
            <a:r>
              <a:rPr lang="tr-TR" dirty="0"/>
              <a:t> ücrete eklenmektedir.</a:t>
            </a:r>
          </a:p>
          <a:p>
            <a:pPr lvl="1"/>
            <a:r>
              <a:rPr lang="tr-TR" dirty="0"/>
              <a:t>Sözleşme dönemi içinde kurumlarca gerekçe gösterilerek sözleşmenin tek taraflı feshedilmesi Esaslarda düzenlenmekle birlikte,</a:t>
            </a:r>
            <a:r>
              <a:rPr lang="tr-TR" b="1" dirty="0"/>
              <a:t> hizmet süresi bir üst gruba yükselenlerin sözleşme ücretlerinin nasıl artırılacağı konusunda bir düzenleme bulunmamaktadır.</a:t>
            </a:r>
            <a:endParaRPr lang="tr-TR" dirty="0"/>
          </a:p>
        </p:txBody>
      </p:sp>
    </p:spTree>
    <p:extLst>
      <p:ext uri="{BB962C8B-B14F-4D97-AF65-F5344CB8AC3E}">
        <p14:creationId xmlns:p14="http://schemas.microsoft.com/office/powerpoint/2010/main" val="1227594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57561"/>
            <a:ext cx="8664019" cy="5619402"/>
          </a:xfrm>
        </p:spPr>
        <p:txBody>
          <a:bodyPr/>
          <a:lstStyle/>
          <a:p>
            <a:r>
              <a:rPr lang="tr-TR" dirty="0"/>
              <a:t>Ancak idarenin personelin </a:t>
            </a:r>
            <a:r>
              <a:rPr lang="tr-TR" b="1" dirty="0"/>
              <a:t>aleyhine</a:t>
            </a:r>
            <a:r>
              <a:rPr lang="tr-TR" dirty="0"/>
              <a:t> </a:t>
            </a:r>
            <a:r>
              <a:rPr lang="tr-TR" b="1" dirty="0"/>
              <a:t>olmamak</a:t>
            </a:r>
            <a:r>
              <a:rPr lang="tr-TR" dirty="0"/>
              <a:t> kaydıyla, "sözleşmede üstün taraf olmasından" ötürü tek taraflı düzenleme yapma yetkisi her zaman bulunmaktadır. Nitekim sözleşme ücretleri hizmet yılına göre "tavan" olarak belirlenmekte, kurum ise bu tavanı geçmemek üzere ücreti belirleyebilmektedir. </a:t>
            </a:r>
            <a:r>
              <a:rPr lang="tr-TR" b="1" dirty="0"/>
              <a:t>Kurumun bu yetkisi ile sözleşme ücretinin belirlenmesinde "hizmetin" de dikkate alınacağı hükmü dikkate alındığında, </a:t>
            </a:r>
            <a:r>
              <a:rPr lang="tr-TR" b="1" u="sng" dirty="0"/>
              <a:t>yeni bir sözleşmeye gerek olmaksızın yetkili makamın onayı ile ücretin bir üst gruba yükseltilmesinde hukuken bir sakınca yoktur.</a:t>
            </a:r>
          </a:p>
          <a:p>
            <a:r>
              <a:rPr lang="tr-TR" dirty="0"/>
              <a:t>Kurumun takdir hakkı var mıdır?</a:t>
            </a:r>
          </a:p>
          <a:p>
            <a:pPr lvl="1"/>
            <a:r>
              <a:rPr lang="tr-TR" b="1" i="1" dirty="0"/>
              <a:t>Ücrette adalet sağlanmasının</a:t>
            </a:r>
            <a:r>
              <a:rPr lang="tr-TR" i="1" dirty="0"/>
              <a:t> bir gereğidir."</a:t>
            </a:r>
            <a:r>
              <a:rPr lang="tr-TR" dirty="0"/>
              <a:t> (Danıştay 5. Daire, K:1992/1960).</a:t>
            </a:r>
          </a:p>
          <a:p>
            <a:r>
              <a:rPr lang="tr-TR" dirty="0"/>
              <a:t>Kanuni süresi içinde açılacak davada; kişi geriye dönük mali haklarını alır. </a:t>
            </a:r>
            <a:r>
              <a:rPr lang="tr-TR" dirty="0" err="1"/>
              <a:t>Örn</a:t>
            </a:r>
            <a:r>
              <a:rPr lang="tr-TR" dirty="0"/>
              <a:t>. Eylül ayından itibaren maaş farkını alır.</a:t>
            </a:r>
          </a:p>
        </p:txBody>
      </p:sp>
    </p:spTree>
    <p:extLst>
      <p:ext uri="{BB962C8B-B14F-4D97-AF65-F5344CB8AC3E}">
        <p14:creationId xmlns:p14="http://schemas.microsoft.com/office/powerpoint/2010/main" val="11671420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III. KİTLERDE SÖZLEŞMELİ PERSONEL İSTİHDAMI</a:t>
            </a:r>
          </a:p>
        </p:txBody>
      </p:sp>
      <p:sp>
        <p:nvSpPr>
          <p:cNvPr id="3" name="İçerik Yer Tutucusu 2"/>
          <p:cNvSpPr>
            <a:spLocks noGrp="1"/>
          </p:cNvSpPr>
          <p:nvPr>
            <p:ph idx="1"/>
          </p:nvPr>
        </p:nvSpPr>
        <p:spPr>
          <a:xfrm>
            <a:off x="838200" y="1572322"/>
            <a:ext cx="8852555" cy="5285677"/>
          </a:xfrm>
        </p:spPr>
        <p:txBody>
          <a:bodyPr>
            <a:normAutofit/>
          </a:bodyPr>
          <a:lstStyle/>
          <a:p>
            <a:r>
              <a:rPr lang="tr-TR" dirty="0"/>
              <a:t>Devletçilik politikalarıyla birlikte Türkiye’de 1929 sonrasında devlet kapitalizmin ortaya çıktığı öne sürülmektedir.</a:t>
            </a:r>
          </a:p>
          <a:p>
            <a:r>
              <a:rPr lang="tr-TR" dirty="0"/>
              <a:t>KİT’ler bunun bir yansımasıdır. </a:t>
            </a:r>
          </a:p>
          <a:p>
            <a:r>
              <a:rPr lang="tr-TR" dirty="0"/>
              <a:t>Demokrat Partiyle birlikte devletin ekonomideki rolü yadsınmakla birlikte bu etkinliği artırılması yönünde adımlar atılmıştır.</a:t>
            </a:r>
          </a:p>
          <a:p>
            <a:pPr lvl="1"/>
            <a:r>
              <a:rPr lang="tr-TR" dirty="0"/>
              <a:t>İktisadi, Sosyal ve Siyasi birçok neden vardır</a:t>
            </a:r>
          </a:p>
          <a:p>
            <a:r>
              <a:rPr lang="tr-TR" dirty="0"/>
              <a:t>KİT, İktisadi Devlet Teşekkülü (</a:t>
            </a:r>
            <a:r>
              <a:rPr lang="tr-TR" dirty="0" err="1"/>
              <a:t>İDT</a:t>
            </a:r>
            <a:r>
              <a:rPr lang="tr-TR" dirty="0"/>
              <a:t>) ve Kamu İktisadi Kuruluşlarının (KİK) ortak adıdır.</a:t>
            </a:r>
          </a:p>
          <a:p>
            <a:pPr lvl="1"/>
            <a:r>
              <a:rPr lang="tr-TR" dirty="0" err="1"/>
              <a:t>İDT</a:t>
            </a:r>
            <a:r>
              <a:rPr lang="tr-TR" dirty="0"/>
              <a:t>: </a:t>
            </a:r>
            <a:r>
              <a:rPr lang="tr-TR" dirty="0" err="1"/>
              <a:t>MKEK</a:t>
            </a:r>
            <a:r>
              <a:rPr lang="tr-TR" dirty="0"/>
              <a:t>, DMO, TTK, Tİ, ETİ MADEN, </a:t>
            </a:r>
            <a:r>
              <a:rPr lang="tr-TR" dirty="0" err="1"/>
              <a:t>TEMSAN</a:t>
            </a:r>
            <a:r>
              <a:rPr lang="tr-TR" dirty="0"/>
              <a:t>, TEİAŞ, TETAŞ, BOTAŞ, TPAO, TMO, ÇAYKUR, TİGEM, TCDD, </a:t>
            </a:r>
            <a:r>
              <a:rPr lang="tr-TR" dirty="0" err="1"/>
              <a:t>ESK</a:t>
            </a:r>
            <a:r>
              <a:rPr lang="tr-TR" dirty="0"/>
              <a:t>, TMO, Halk Bankası, Ziraat Bankası, </a:t>
            </a:r>
          </a:p>
          <a:p>
            <a:pPr lvl="1"/>
            <a:r>
              <a:rPr lang="tr-TR" dirty="0"/>
              <a:t>KİK: </a:t>
            </a:r>
            <a:r>
              <a:rPr lang="tr-TR" dirty="0" err="1"/>
              <a:t>KEGM</a:t>
            </a:r>
            <a:r>
              <a:rPr lang="tr-TR" dirty="0"/>
              <a:t>, DHMİ</a:t>
            </a:r>
          </a:p>
          <a:p>
            <a:pPr lvl="1"/>
            <a:r>
              <a:rPr lang="tr-TR" dirty="0"/>
              <a:t>Müessese(%100), Bağlı Ortaklık(%50’den fazlası), İştirak (%15-%50) arası</a:t>
            </a:r>
          </a:p>
          <a:p>
            <a:r>
              <a:rPr lang="tr-TR" dirty="0"/>
              <a:t>KİT’ler kamu yönetimi örgütü içerisinde «ilgili kuruluşlar» altında incelenmektedir.</a:t>
            </a:r>
          </a:p>
          <a:p>
            <a:pPr lvl="1"/>
            <a:r>
              <a:rPr lang="tr-TR" dirty="0"/>
              <a:t>Hangi denetim sistemi: İdari Vesayet</a:t>
            </a:r>
          </a:p>
        </p:txBody>
      </p:sp>
    </p:spTree>
    <p:extLst>
      <p:ext uri="{BB962C8B-B14F-4D97-AF65-F5344CB8AC3E}">
        <p14:creationId xmlns:p14="http://schemas.microsoft.com/office/powerpoint/2010/main" val="311744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Sözleşmeli Personel</a:t>
            </a:r>
          </a:p>
        </p:txBody>
      </p:sp>
      <p:sp>
        <p:nvSpPr>
          <p:cNvPr id="3" name="İçerik Yer Tutucusu 2"/>
          <p:cNvSpPr>
            <a:spLocks noGrp="1"/>
          </p:cNvSpPr>
          <p:nvPr>
            <p:ph idx="1"/>
          </p:nvPr>
        </p:nvSpPr>
        <p:spPr>
          <a:xfrm>
            <a:off x="838200" y="1572322"/>
            <a:ext cx="8748860" cy="4604641"/>
          </a:xfrm>
        </p:spPr>
        <p:txBody>
          <a:bodyPr>
            <a:normAutofit/>
          </a:bodyPr>
          <a:lstStyle/>
          <a:p>
            <a:r>
              <a:rPr lang="tr-TR" dirty="0"/>
              <a:t>Özel bir </a:t>
            </a:r>
            <a:r>
              <a:rPr lang="tr-TR" u="sng" dirty="0"/>
              <a:t>meslek bilgisine ve uzmanlığına </a:t>
            </a:r>
            <a:r>
              <a:rPr lang="tr-TR" dirty="0"/>
              <a:t>gereksinim duyulan </a:t>
            </a:r>
            <a:r>
              <a:rPr lang="tr-TR" u="sng" dirty="0"/>
              <a:t>zorunlu ve istisnai</a:t>
            </a:r>
            <a:r>
              <a:rPr lang="tr-TR" dirty="0"/>
              <a:t> işler için, </a:t>
            </a:r>
            <a:r>
              <a:rPr lang="tr-TR" u="sng" dirty="0"/>
              <a:t>geçici olarak </a:t>
            </a:r>
            <a:r>
              <a:rPr lang="tr-TR" dirty="0"/>
              <a:t>ve </a:t>
            </a:r>
            <a:r>
              <a:rPr lang="tr-TR" u="sng" dirty="0"/>
              <a:t>sözleşmelerinde belirtilen ücretle </a:t>
            </a:r>
            <a:r>
              <a:rPr lang="tr-TR" dirty="0"/>
              <a:t>istihdam edilen </a:t>
            </a:r>
            <a:r>
              <a:rPr lang="tr-TR" u="sng" dirty="0"/>
              <a:t>kamu görevlileridir</a:t>
            </a:r>
            <a:r>
              <a:rPr lang="tr-TR" dirty="0"/>
              <a:t>.</a:t>
            </a:r>
          </a:p>
          <a:p>
            <a:r>
              <a:rPr lang="tr-TR" dirty="0"/>
              <a:t>Esasen kamu yönetiminin personeli sözleşme ilişkisiyle istihdam edilemez.</a:t>
            </a:r>
          </a:p>
          <a:p>
            <a:r>
              <a:rPr lang="tr-TR" dirty="0"/>
              <a:t>Sözleşmeli istihdam kamu yönetiminin asli değil istisnai istihdam biçimi olmalıdır.</a:t>
            </a:r>
          </a:p>
          <a:p>
            <a:pPr lvl="1"/>
            <a:r>
              <a:rPr lang="tr-TR" dirty="0"/>
              <a:t>Kamu kurumlarının kişileri işe alma ve özlük hakları bakımından geniş takdir yetkisi olmamasından dolayı.</a:t>
            </a:r>
          </a:p>
          <a:p>
            <a:pPr lvl="1"/>
            <a:r>
              <a:rPr lang="tr-TR" dirty="0"/>
              <a:t>Hizmetlerin işleyişi, çalışma koşulları ve ücret konusunda kişi veya kurum iradelerinin önemli olmamasından dolayı.</a:t>
            </a:r>
          </a:p>
          <a:p>
            <a:r>
              <a:rPr lang="tr-TR" dirty="0"/>
              <a:t>Ancak bu istihdam şekli istisnai ve sınırlı bir durumdan çıkarak; </a:t>
            </a:r>
            <a:r>
              <a:rPr lang="tr-TR" u="sng" dirty="0"/>
              <a:t>sürekli giderek yaygınlaşan bir biçime gelmiştir</a:t>
            </a:r>
            <a:r>
              <a:rPr lang="tr-TR" dirty="0"/>
              <a:t>.</a:t>
            </a:r>
          </a:p>
        </p:txBody>
      </p:sp>
    </p:spTree>
    <p:extLst>
      <p:ext uri="{BB962C8B-B14F-4D97-AF65-F5344CB8AC3E}">
        <p14:creationId xmlns:p14="http://schemas.microsoft.com/office/powerpoint/2010/main" val="14765225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1-KİT’lerde İstihdam ve Sayısal Durum</a:t>
            </a:r>
          </a:p>
        </p:txBody>
      </p:sp>
      <p:sp>
        <p:nvSpPr>
          <p:cNvPr id="3" name="İçerik Yer Tutucusu 2"/>
          <p:cNvSpPr>
            <a:spLocks noGrp="1"/>
          </p:cNvSpPr>
          <p:nvPr>
            <p:ph idx="1"/>
          </p:nvPr>
        </p:nvSpPr>
        <p:spPr/>
        <p:txBody>
          <a:bodyPr>
            <a:normAutofit/>
          </a:bodyPr>
          <a:lstStyle/>
          <a:p>
            <a:r>
              <a:rPr lang="tr-TR" dirty="0"/>
              <a:t>KİT’lerdeki sözleşmeli personel uygulamasının yaygınlık kazanması, özelleştirme uygulamalarının hız kazandığı döneme denk gelmektedir.</a:t>
            </a:r>
          </a:p>
          <a:p>
            <a:r>
              <a:rPr lang="tr-TR" dirty="0"/>
              <a:t>Özelleştirilmesi planlanan kurumlardan sözleşmeli personele daha fazla ücret vererek, özendirilmiş yada başka kurumlara naklen geçiş hakkı sağlanmıştır.</a:t>
            </a:r>
          </a:p>
          <a:p>
            <a:r>
              <a:rPr lang="tr-TR" dirty="0"/>
              <a:t>399 Sayılı KHK ile sözleşmeli personelin özlük haklarında da iyileştirmelere gidilmiştir. </a:t>
            </a:r>
          </a:p>
          <a:p>
            <a:pPr lvl="1"/>
            <a:r>
              <a:rPr lang="tr-TR" dirty="0"/>
              <a:t>Böylelikle KİT’lerde sözleşmelilerin asıl memurluğun istisna olduğu bir duruma gidilmiştir.</a:t>
            </a:r>
          </a:p>
          <a:p>
            <a:pPr lvl="1"/>
            <a:r>
              <a:rPr lang="tr-TR" dirty="0"/>
              <a:t>Dolayısıyla yönetimle uyumlu ve sessiz bir personel kitlesi yaratılmak hedeflenmiştir.</a:t>
            </a:r>
          </a:p>
        </p:txBody>
      </p:sp>
    </p:spTree>
    <p:extLst>
      <p:ext uri="{BB962C8B-B14F-4D97-AF65-F5344CB8AC3E}">
        <p14:creationId xmlns:p14="http://schemas.microsoft.com/office/powerpoint/2010/main" val="9613137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93541"/>
            <a:ext cx="8352934" cy="4883422"/>
          </a:xfrm>
        </p:spPr>
        <p:txBody>
          <a:bodyPr/>
          <a:lstStyle/>
          <a:p>
            <a:r>
              <a:rPr lang="tr-TR" dirty="0"/>
              <a:t>399 sayılı KHK ile KİT’lerde memurlar, sözleşmeli personel ve işçiler olmak üzere üç istihdam türü benimsenmiştir.</a:t>
            </a:r>
          </a:p>
          <a:p>
            <a:r>
              <a:rPr lang="tr-TR" dirty="0"/>
              <a:t>Sözleşmeli personel ise kısmi zamanlı ve tam zamanlı çalışanlar olarak ikiye ayrılmıştır.</a:t>
            </a:r>
          </a:p>
          <a:p>
            <a:r>
              <a:rPr lang="tr-TR" dirty="0"/>
              <a:t>Buralarda çalışan memurlar için 657 sayılı kanun hükümleri uygulanırken;</a:t>
            </a:r>
          </a:p>
          <a:p>
            <a:r>
              <a:rPr lang="tr-TR" dirty="0"/>
              <a:t>Sözleşmeli personel ’in unvanları, sayıları, kadroların iptali ve değişimi konusunda Cumhurbaşkanı yetkili kılınmıştır.</a:t>
            </a:r>
          </a:p>
          <a:p>
            <a:endParaRPr lang="tr-TR" dirty="0"/>
          </a:p>
        </p:txBody>
      </p:sp>
    </p:spTree>
    <p:extLst>
      <p:ext uri="{BB962C8B-B14F-4D97-AF65-F5344CB8AC3E}">
        <p14:creationId xmlns:p14="http://schemas.microsoft.com/office/powerpoint/2010/main" val="8020966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677334" y="609600"/>
            <a:ext cx="10515600" cy="5530295"/>
          </a:xfrm>
          <a:prstGeom prst="rect">
            <a:avLst/>
          </a:prstGeom>
        </p:spPr>
      </p:pic>
    </p:spTree>
    <p:extLst>
      <p:ext uri="{BB962C8B-B14F-4D97-AF65-F5344CB8AC3E}">
        <p14:creationId xmlns:p14="http://schemas.microsoft.com/office/powerpoint/2010/main" val="33078455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677334" y="609600"/>
            <a:ext cx="10559604" cy="2322319"/>
          </a:xfrm>
          <a:prstGeom prst="rect">
            <a:avLst/>
          </a:prstGeom>
        </p:spPr>
      </p:pic>
      <p:sp>
        <p:nvSpPr>
          <p:cNvPr id="5" name="İçerik Yer Tutucusu 2"/>
          <p:cNvSpPr txBox="1">
            <a:spLocks/>
          </p:cNvSpPr>
          <p:nvPr/>
        </p:nvSpPr>
        <p:spPr>
          <a:xfrm>
            <a:off x="838200" y="3323063"/>
            <a:ext cx="10515600" cy="285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dirty="0"/>
              <a:t>Özel Hukuk hükümlerine tabi kurulup; İş Kanunları çerçevesinde personel çalıştıran kurumlar. </a:t>
            </a:r>
          </a:p>
        </p:txBody>
      </p:sp>
    </p:spTree>
    <p:extLst>
      <p:ext uri="{BB962C8B-B14F-4D97-AF65-F5344CB8AC3E}">
        <p14:creationId xmlns:p14="http://schemas.microsoft.com/office/powerpoint/2010/main" val="39219478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stretch>
            <a:fillRect/>
          </a:stretch>
        </p:blipFill>
        <p:spPr>
          <a:xfrm>
            <a:off x="677334" y="609600"/>
            <a:ext cx="10516542" cy="3281324"/>
          </a:xfrm>
          <a:prstGeom prst="rect">
            <a:avLst/>
          </a:prstGeom>
        </p:spPr>
      </p:pic>
      <p:sp>
        <p:nvSpPr>
          <p:cNvPr id="5" name="İçerik Yer Tutucusu 2"/>
          <p:cNvSpPr txBox="1">
            <a:spLocks/>
          </p:cNvSpPr>
          <p:nvPr/>
        </p:nvSpPr>
        <p:spPr>
          <a:xfrm>
            <a:off x="838200" y="4226311"/>
            <a:ext cx="10515600" cy="28539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dirty="0"/>
              <a:t>Özelleştirilen Kurumlarda İş Hukukuna tabi personel</a:t>
            </a:r>
          </a:p>
        </p:txBody>
      </p:sp>
    </p:spTree>
    <p:extLst>
      <p:ext uri="{BB962C8B-B14F-4D97-AF65-F5344CB8AC3E}">
        <p14:creationId xmlns:p14="http://schemas.microsoft.com/office/powerpoint/2010/main" val="36053044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2- 399’lu Olma Koşulları</a:t>
            </a:r>
          </a:p>
        </p:txBody>
      </p:sp>
      <p:sp>
        <p:nvSpPr>
          <p:cNvPr id="3" name="İçerik Yer Tutucusu 2"/>
          <p:cNvSpPr>
            <a:spLocks noGrp="1"/>
          </p:cNvSpPr>
          <p:nvPr>
            <p:ph idx="1"/>
          </p:nvPr>
        </p:nvSpPr>
        <p:spPr>
          <a:xfrm>
            <a:off x="838200" y="1304693"/>
            <a:ext cx="8795994" cy="5397190"/>
          </a:xfrm>
        </p:spPr>
        <p:txBody>
          <a:bodyPr>
            <a:normAutofit/>
          </a:bodyPr>
          <a:lstStyle/>
          <a:p>
            <a:pPr marL="0" indent="0">
              <a:buNone/>
            </a:pPr>
            <a:r>
              <a:rPr lang="tr-TR" dirty="0"/>
              <a:t>1- ATAMA VE İŞE ALMADA YETKİLİ ORGAN</a:t>
            </a:r>
          </a:p>
          <a:p>
            <a:pPr lvl="1"/>
            <a:r>
              <a:rPr lang="tr-TR" dirty="0"/>
              <a:t>Genel müdürler, </a:t>
            </a:r>
            <a:r>
              <a:rPr lang="tr-TR" dirty="0" err="1"/>
              <a:t>CB</a:t>
            </a:r>
            <a:r>
              <a:rPr lang="tr-TR" dirty="0"/>
              <a:t> kararıyla; </a:t>
            </a:r>
            <a:r>
              <a:rPr lang="tr-TR" dirty="0" err="1"/>
              <a:t>GM</a:t>
            </a:r>
            <a:r>
              <a:rPr lang="tr-TR" dirty="0"/>
              <a:t> yardımcıları ve KİT yönetim kurulu üyeleri </a:t>
            </a:r>
            <a:r>
              <a:rPr lang="tr-TR" dirty="0" err="1"/>
              <a:t>CB</a:t>
            </a:r>
            <a:r>
              <a:rPr lang="tr-TR" dirty="0"/>
              <a:t> onayıyla atanırlar.</a:t>
            </a:r>
          </a:p>
          <a:p>
            <a:pPr lvl="1"/>
            <a:r>
              <a:rPr lang="tr-TR" dirty="0"/>
              <a:t>Diğer personel yönetim kurulu kararıyla atanır.</a:t>
            </a:r>
          </a:p>
          <a:p>
            <a:pPr lvl="1"/>
            <a:r>
              <a:rPr lang="tr-TR" dirty="0"/>
              <a:t>Sözleşmeli personel ile «tip sözleşmesi yapılır»</a:t>
            </a:r>
          </a:p>
          <a:p>
            <a:pPr lvl="1"/>
            <a:r>
              <a:rPr lang="tr-TR" dirty="0"/>
              <a:t>İlk defa işe alınacak kişiler ile 6 aylık sözleşme yapılır. Sözleşmeler 1 takvim yılı olarak yeniden düzenlenebilir.</a:t>
            </a:r>
          </a:p>
          <a:p>
            <a:pPr lvl="1"/>
            <a:r>
              <a:rPr lang="tr-TR" dirty="0"/>
              <a:t>Görev yeri ve unvan değişirse sözleşme yeniden düzenlenir.</a:t>
            </a:r>
          </a:p>
          <a:p>
            <a:pPr marL="0" indent="0">
              <a:buNone/>
            </a:pPr>
            <a:r>
              <a:rPr lang="tr-TR" dirty="0"/>
              <a:t>2- İŞE ALINACAKLARDA ARANAN KOŞULLAR</a:t>
            </a:r>
          </a:p>
          <a:p>
            <a:pPr lvl="1"/>
            <a:r>
              <a:rPr lang="tr-TR" dirty="0"/>
              <a:t>Kamu haklarından mahrum olmamak, 18 yaşını doldurmak, belirli suçlardan hükümlü olmamak, en az ortaokul mezunu olmak (işim mahiyetine göre), akıl sağlığı yerinde olmak, güvenlik soruşturmasını geçmiş olmak</a:t>
            </a:r>
          </a:p>
          <a:p>
            <a:pPr marL="0" indent="0">
              <a:buNone/>
            </a:pPr>
            <a:r>
              <a:rPr lang="tr-TR" dirty="0"/>
              <a:t>3- GÖREV ve YER DEĞİŞİKLİĞİ</a:t>
            </a:r>
          </a:p>
          <a:p>
            <a:pPr lvl="1"/>
            <a:r>
              <a:rPr lang="tr-TR" dirty="0"/>
              <a:t>Hizmetin gereklerine göre ve çalışanın durumuna göre, boş pozisyonlara ve sicil durumuna bağlı olarak yer değişimi/görev değişimi yapılabilir.</a:t>
            </a:r>
          </a:p>
        </p:txBody>
      </p:sp>
    </p:spTree>
    <p:extLst>
      <p:ext uri="{BB962C8B-B14F-4D97-AF65-F5344CB8AC3E}">
        <p14:creationId xmlns:p14="http://schemas.microsoft.com/office/powerpoint/2010/main" val="2727211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Yükümlülük, Çalışma Saatleri ve Yasaklar</a:t>
            </a:r>
          </a:p>
        </p:txBody>
      </p:sp>
      <p:sp>
        <p:nvSpPr>
          <p:cNvPr id="3" name="İçerik Yer Tutucusu 2"/>
          <p:cNvSpPr>
            <a:spLocks noGrp="1"/>
          </p:cNvSpPr>
          <p:nvPr>
            <p:ph idx="1"/>
          </p:nvPr>
        </p:nvSpPr>
        <p:spPr>
          <a:xfrm>
            <a:off x="838200" y="1326995"/>
            <a:ext cx="9239054" cy="4849968"/>
          </a:xfrm>
        </p:spPr>
        <p:txBody>
          <a:bodyPr>
            <a:normAutofit/>
          </a:bodyPr>
          <a:lstStyle/>
          <a:p>
            <a:r>
              <a:rPr lang="tr-TR" dirty="0"/>
              <a:t>Çalışanlar görevleriyle ilgili olarak verdikleri zarardan veya yaptıkları işlemlerden dolayı özel hukuk hükümlerine tabidirler.</a:t>
            </a:r>
          </a:p>
          <a:p>
            <a:r>
              <a:rPr lang="tr-TR" dirty="0"/>
              <a:t>KİT’lerin paraları veya para hükmündeki değerleri evraklarına karşı işlenen suçlardan dolayı memur hükmünde değerlendirilirler</a:t>
            </a:r>
          </a:p>
          <a:p>
            <a:r>
              <a:rPr lang="tr-TR" dirty="0"/>
              <a:t>Görevlerine ilişkin sırları görevleri bitmesi durumunda ifşa ederlerse, memur olarak değerlendirilirler.</a:t>
            </a:r>
          </a:p>
          <a:p>
            <a:r>
              <a:rPr lang="tr-TR" dirty="0"/>
              <a:t>Genel Müdür ve Yönetim kurulu üyelerinin yargılanması 4483 sayılı «memurlar ve diğer kamu görevlilerinin yargılanması hakkında kanun» hükmünce yapılır.</a:t>
            </a:r>
          </a:p>
          <a:p>
            <a:r>
              <a:rPr lang="tr-TR" dirty="0"/>
              <a:t>Haftalık çalışma saati 40 saattir. </a:t>
            </a:r>
          </a:p>
          <a:p>
            <a:r>
              <a:rPr lang="tr-TR" dirty="0"/>
              <a:t>Görevin niteliğine ve kurumun işleyişine göre (24 saatlik hizmet) çalışma saatleri yönetim kurulu kararıyla değiştirilebilir.</a:t>
            </a:r>
          </a:p>
          <a:p>
            <a:r>
              <a:rPr lang="tr-TR" dirty="0"/>
              <a:t>Grev, başka iş, hediye alma, basına bilgi verme, siyasi faaliyet, toplu eylemde bulunma, gizli bilgileri açıklama yasakları vardır.</a:t>
            </a:r>
          </a:p>
        </p:txBody>
      </p:sp>
    </p:spTree>
    <p:extLst>
      <p:ext uri="{BB962C8B-B14F-4D97-AF65-F5344CB8AC3E}">
        <p14:creationId xmlns:p14="http://schemas.microsoft.com/office/powerpoint/2010/main" val="585910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4- Haklar</a:t>
            </a:r>
          </a:p>
        </p:txBody>
      </p:sp>
      <p:sp>
        <p:nvSpPr>
          <p:cNvPr id="3" name="İçerik Yer Tutucusu 2"/>
          <p:cNvSpPr>
            <a:spLocks noGrp="1"/>
          </p:cNvSpPr>
          <p:nvPr>
            <p:ph idx="1"/>
          </p:nvPr>
        </p:nvSpPr>
        <p:spPr/>
        <p:txBody>
          <a:bodyPr>
            <a:normAutofit fontScale="92500" lnSpcReduction="10000"/>
          </a:bodyPr>
          <a:lstStyle/>
          <a:p>
            <a:r>
              <a:rPr lang="tr-TR" dirty="0"/>
              <a:t>Hizmet süresi 1-10 yıl arasında ise 20 gün; 10 yıldan fazla ise 30 gün yıllık izin hakkı vardır.</a:t>
            </a:r>
          </a:p>
          <a:p>
            <a:r>
              <a:rPr lang="tr-TR" dirty="0"/>
              <a:t>Yapılan işin mahiyetine göre yıllık izin kullanım zamanlarına kısıtlama getirilebilir.</a:t>
            </a:r>
          </a:p>
          <a:p>
            <a:pPr lvl="1"/>
            <a:r>
              <a:rPr lang="tr-TR" dirty="0"/>
              <a:t>Mali yıl kapanışı vb. gerekçelerle</a:t>
            </a:r>
          </a:p>
          <a:p>
            <a:r>
              <a:rPr lang="tr-TR" dirty="0"/>
              <a:t>KİT sözleşmeli personelinin izinleri memurlarla paralel hale getirilmiştir. (2013 yılı 6495 sayılı kanun m.67)</a:t>
            </a:r>
          </a:p>
          <a:p>
            <a:r>
              <a:rPr lang="tr-TR" dirty="0"/>
              <a:t>Sözleşmeli personelin aylık tavan ücretleri 2018 tarihinde yapılan 4. toplu sözleşme ile; bundan sonra toplu sözleşmeler ile belirleneceği hükmü verilmiştir.</a:t>
            </a:r>
          </a:p>
          <a:p>
            <a:r>
              <a:rPr lang="tr-TR" dirty="0"/>
              <a:t>Temel ücret, başarı ücreti, kıdem ücreti başlıklarında ücret ödemesi yapılabilir.</a:t>
            </a:r>
          </a:p>
          <a:p>
            <a:r>
              <a:rPr lang="tr-TR" dirty="0"/>
              <a:t>İş sonu tazminatından yararlanabilirler</a:t>
            </a:r>
          </a:p>
          <a:p>
            <a:r>
              <a:rPr lang="tr-TR" dirty="0"/>
              <a:t>Sendikalara üye olabilirler</a:t>
            </a:r>
          </a:p>
          <a:p>
            <a:r>
              <a:rPr lang="tr-TR" dirty="0"/>
              <a:t>Talepleri doğrultusunda görevden çekilebilirler</a:t>
            </a:r>
          </a:p>
        </p:txBody>
      </p:sp>
    </p:spTree>
    <p:extLst>
      <p:ext uri="{BB962C8B-B14F-4D97-AF65-F5344CB8AC3E}">
        <p14:creationId xmlns:p14="http://schemas.microsoft.com/office/powerpoint/2010/main" val="31205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 Sicil ve Başarı Değerlemesi</a:t>
            </a:r>
          </a:p>
        </p:txBody>
      </p:sp>
      <p:sp>
        <p:nvSpPr>
          <p:cNvPr id="3" name="İçerik Yer Tutucusu 2"/>
          <p:cNvSpPr>
            <a:spLocks noGrp="1"/>
          </p:cNvSpPr>
          <p:nvPr>
            <p:ph idx="1"/>
          </p:nvPr>
        </p:nvSpPr>
        <p:spPr/>
        <p:txBody>
          <a:bodyPr/>
          <a:lstStyle/>
          <a:p>
            <a:r>
              <a:rPr lang="tr-TR" dirty="0"/>
              <a:t>Çalışanların tamamı sözleşmeli personel kütüğüne kaydedilir ve bir sicil numarası ve dosyası verilir.</a:t>
            </a:r>
          </a:p>
          <a:p>
            <a:r>
              <a:rPr lang="tr-TR" dirty="0"/>
              <a:t>Çalışanlar 59 puan aşağısı, 60-75, 76-89, 90 puan yukarısı şeklinde 4 başarı düzeyine göre değerlendirilir. (düşükten yükseğe: D-C-B-A)</a:t>
            </a:r>
          </a:p>
          <a:p>
            <a:r>
              <a:rPr lang="tr-TR" dirty="0"/>
              <a:t>D başarı notu olanlarla 6 aylık yeni sözleşme yapılır ve izlenir. Eğer yine aynı düzeyde ise sözleşme sonlandırılır.</a:t>
            </a:r>
          </a:p>
          <a:p>
            <a:r>
              <a:rPr lang="tr-TR" dirty="0"/>
              <a:t>C düzeyi %2, B düzeyi %4 ve A düzeyi %8 oranında başarı ücreti alarak sözleşmesi yenilenir.</a:t>
            </a:r>
          </a:p>
          <a:p>
            <a:pPr lvl="1"/>
            <a:r>
              <a:rPr lang="tr-TR" dirty="0"/>
              <a:t>D düzeyi başarı ücreti yoktur.</a:t>
            </a:r>
          </a:p>
        </p:txBody>
      </p:sp>
    </p:spTree>
    <p:extLst>
      <p:ext uri="{BB962C8B-B14F-4D97-AF65-F5344CB8AC3E}">
        <p14:creationId xmlns:p14="http://schemas.microsoft.com/office/powerpoint/2010/main" val="4348813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1CDD26-7C64-4689-8A55-01AB16FD7E0B}"/>
              </a:ext>
            </a:extLst>
          </p:cNvPr>
          <p:cNvSpPr>
            <a:spLocks noGrp="1"/>
          </p:cNvSpPr>
          <p:nvPr>
            <p:ph type="title"/>
          </p:nvPr>
        </p:nvSpPr>
        <p:spPr/>
        <p:txBody>
          <a:bodyPr/>
          <a:lstStyle/>
          <a:p>
            <a:r>
              <a:rPr lang="tr-TR" dirty="0"/>
              <a:t>6-Disiplin ve Görevden Uzaklaştırma</a:t>
            </a:r>
          </a:p>
        </p:txBody>
      </p:sp>
      <p:sp>
        <p:nvSpPr>
          <p:cNvPr id="3" name="İçerik Yer Tutucusu 2">
            <a:extLst>
              <a:ext uri="{FF2B5EF4-FFF2-40B4-BE49-F238E27FC236}">
                <a16:creationId xmlns:a16="http://schemas.microsoft.com/office/drawing/2014/main" id="{42A46F90-EECB-4619-A900-A3BBB8D914B8}"/>
              </a:ext>
            </a:extLst>
          </p:cNvPr>
          <p:cNvSpPr>
            <a:spLocks noGrp="1"/>
          </p:cNvSpPr>
          <p:nvPr>
            <p:ph idx="1"/>
          </p:nvPr>
        </p:nvSpPr>
        <p:spPr/>
        <p:txBody>
          <a:bodyPr/>
          <a:lstStyle/>
          <a:p>
            <a:r>
              <a:rPr lang="tr-TR" dirty="0"/>
              <a:t>Kademe ilerlemesi durdurma cezası yoktur. Aylıktan kesme olarak uygulanır.</a:t>
            </a:r>
          </a:p>
          <a:p>
            <a:r>
              <a:rPr lang="tr-TR" dirty="0"/>
              <a:t>KHK’da hüküm olmayan hallerde 657 hükümleri uygulanır.</a:t>
            </a:r>
          </a:p>
          <a:p>
            <a:r>
              <a:rPr lang="tr-TR" dirty="0"/>
              <a:t>Görevden uzaklaştırma yetkisi işe alma yetkisi olan makam veya bu makamı devralan makam, bakanlık veya müfettiştir.</a:t>
            </a:r>
          </a:p>
          <a:p>
            <a:r>
              <a:rPr lang="tr-TR" dirty="0"/>
              <a:t>2/3 maaş almaya devam eder.</a:t>
            </a:r>
          </a:p>
          <a:p>
            <a:endParaRPr lang="tr-TR" dirty="0"/>
          </a:p>
        </p:txBody>
      </p:sp>
    </p:spTree>
    <p:extLst>
      <p:ext uri="{BB962C8B-B14F-4D97-AF65-F5344CB8AC3E}">
        <p14:creationId xmlns:p14="http://schemas.microsoft.com/office/powerpoint/2010/main" val="4025450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01804"/>
            <a:ext cx="8371788" cy="6133171"/>
          </a:xfrm>
        </p:spPr>
        <p:txBody>
          <a:bodyPr>
            <a:normAutofit/>
          </a:bodyPr>
          <a:lstStyle/>
          <a:p>
            <a:r>
              <a:rPr lang="tr-TR" dirty="0"/>
              <a:t>Sözleşmeli personel istihdamının temel amacı 1980 sonrası KİT’leri zayıflatarak özelleştirmeleri kolaylaştırmaktı.</a:t>
            </a:r>
          </a:p>
          <a:p>
            <a:r>
              <a:rPr lang="tr-TR" dirty="0"/>
              <a:t>Ancak bu uygulamanın tüm kamu yönetimini kapsayacak şekilde yaygınlaştırılmaya çalışıldığı görülmektedir. </a:t>
            </a:r>
          </a:p>
          <a:p>
            <a:r>
              <a:rPr lang="tr-TR" dirty="0"/>
              <a:t>657 sayılı kanunda sadece DPT’de çalışacak yabancı uzmanlar için getirilen bu uygulama istisnai iken zamanla yaygınlaşmış ve çeşitlenmiştir.</a:t>
            </a:r>
          </a:p>
          <a:p>
            <a:r>
              <a:rPr lang="tr-TR" dirty="0"/>
              <a:t> 1980 sonrası Türk Kamu Personel Rejiminin temel istihdam şekli olan memurluğun aleyhinde gelişim göstermiştir.</a:t>
            </a:r>
          </a:p>
          <a:p>
            <a:r>
              <a:rPr lang="tr-TR" dirty="0"/>
              <a:t>Ancak bu uygulama 1990’lı yıllara kadar </a:t>
            </a:r>
            <a:r>
              <a:rPr lang="tr-TR" dirty="0" err="1"/>
              <a:t>AYM</a:t>
            </a:r>
            <a:r>
              <a:rPr lang="tr-TR" dirty="0"/>
              <a:t> ve Danıştay kararlarıyla hükümetlerin istediği şekilde hayata geçirilememiştir. </a:t>
            </a:r>
          </a:p>
          <a:p>
            <a:r>
              <a:rPr lang="tr-TR" dirty="0"/>
              <a:t>Bu yargı kararlarıyla güvenceli ve statü hukukuna tabi bir istihdam haline gelmiştir.</a:t>
            </a:r>
          </a:p>
          <a:p>
            <a:r>
              <a:rPr lang="tr-TR" dirty="0"/>
              <a:t>Ayrıca bu yöndeki mevzuat değişiklikleri de güvenceli durumu pekiştirmiştir.</a:t>
            </a:r>
          </a:p>
        </p:txBody>
      </p:sp>
    </p:spTree>
    <p:extLst>
      <p:ext uri="{BB962C8B-B14F-4D97-AF65-F5344CB8AC3E}">
        <p14:creationId xmlns:p14="http://schemas.microsoft.com/office/powerpoint/2010/main" val="19462244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B515805-3D13-4937-AB05-0CE5DE8CD34E}"/>
              </a:ext>
            </a:extLst>
          </p:cNvPr>
          <p:cNvSpPr>
            <a:spLocks noGrp="1"/>
          </p:cNvSpPr>
          <p:nvPr>
            <p:ph type="title"/>
          </p:nvPr>
        </p:nvSpPr>
        <p:spPr/>
        <p:txBody>
          <a:bodyPr/>
          <a:lstStyle/>
          <a:p>
            <a:r>
              <a:rPr lang="tr-TR" dirty="0"/>
              <a:t>7-Sözleşmenin Sona Ermesi</a:t>
            </a:r>
          </a:p>
        </p:txBody>
      </p:sp>
      <p:sp>
        <p:nvSpPr>
          <p:cNvPr id="3" name="İçerik Yer Tutucusu 2">
            <a:extLst>
              <a:ext uri="{FF2B5EF4-FFF2-40B4-BE49-F238E27FC236}">
                <a16:creationId xmlns:a16="http://schemas.microsoft.com/office/drawing/2014/main" id="{24BEC613-AD27-40C3-9843-2569131504C0}"/>
              </a:ext>
            </a:extLst>
          </p:cNvPr>
          <p:cNvSpPr>
            <a:spLocks noGrp="1"/>
          </p:cNvSpPr>
          <p:nvPr>
            <p:ph idx="1"/>
          </p:nvPr>
        </p:nvSpPr>
        <p:spPr>
          <a:xfrm>
            <a:off x="677334" y="1404594"/>
            <a:ext cx="8596668" cy="5453405"/>
          </a:xfrm>
        </p:spPr>
        <p:txBody>
          <a:bodyPr>
            <a:normAutofit lnSpcReduction="10000"/>
          </a:bodyPr>
          <a:lstStyle/>
          <a:p>
            <a:r>
              <a:rPr lang="tr-TR" dirty="0"/>
              <a:t>Teşebbüs veya bağlı ortaklıklarda çalışan sözleşmeli personelin sözleşmesi aşağıdaki hallerde feshedilir:</a:t>
            </a:r>
          </a:p>
          <a:p>
            <a:pPr lvl="1"/>
            <a:r>
              <a:rPr lang="tr-TR" dirty="0"/>
              <a:t>a) İzinsiz veya kabul edilebilir bir mazereti olmaksızın kesintisiz 5 gün veya bir sözleşme dönemi içinde kesintili 10 gün göreve gelmemek, </a:t>
            </a:r>
          </a:p>
          <a:p>
            <a:pPr lvl="2"/>
            <a:r>
              <a:rPr lang="tr-TR" dirty="0"/>
              <a:t>Devlet memurları? (müstafi)</a:t>
            </a:r>
          </a:p>
          <a:p>
            <a:pPr lvl="1"/>
            <a:r>
              <a:rPr lang="tr-TR" dirty="0"/>
              <a:t>b) İşe alınma şartlarından herhangi birini taşımadığının anlaşılması veya bu şartlardan birinin sonradan kaybedilmesi,</a:t>
            </a:r>
          </a:p>
          <a:p>
            <a:pPr lvl="1"/>
            <a:r>
              <a:rPr lang="tr-TR" dirty="0"/>
              <a:t>c) Görev veya görev yerinin değişmesi halinde belirlenen süre içinde mücbir bir sebep olmaksızın yeni görevine başlamamak,</a:t>
            </a:r>
          </a:p>
          <a:p>
            <a:pPr lvl="1"/>
            <a:r>
              <a:rPr lang="tr-TR" dirty="0"/>
              <a:t>d) Bu Kanun Hükmünde Kararname ile sözleşme hükümlerine aykırı davranışlarda bulunmak,</a:t>
            </a:r>
          </a:p>
          <a:p>
            <a:pPr lvl="1"/>
            <a:r>
              <a:rPr lang="tr-TR" dirty="0"/>
              <a:t>e) Sicil ve başarı değerlendirmeleri birbirini izleyen iki sözleşme döneminde (D) düzeyinde olmak,</a:t>
            </a:r>
          </a:p>
          <a:p>
            <a:pPr lvl="1"/>
            <a:r>
              <a:rPr lang="tr-TR" dirty="0"/>
              <a:t>f) Terör örgütleriyle eylem birliği içerisinde olmak, bu örgütlere yardım etmek, kamu imkân ve kaynaklarını bu örgütleri desteklemeye yönelik kullanmak ya da kullandırmak, bu örgütlerin propagandasını yapmak,</a:t>
            </a:r>
          </a:p>
          <a:p>
            <a:pPr lvl="1"/>
            <a:r>
              <a:rPr lang="tr-TR" dirty="0"/>
              <a:t>İstek, yaş haddi, </a:t>
            </a:r>
            <a:r>
              <a:rPr lang="tr-TR" dirty="0" err="1"/>
              <a:t>malüllük</a:t>
            </a:r>
            <a:r>
              <a:rPr lang="tr-TR" dirty="0"/>
              <a:t> veya sicil sebeplerinden biri ile emekliye ayrılma hallerinde sözleşme sona erer.</a:t>
            </a:r>
          </a:p>
        </p:txBody>
      </p:sp>
    </p:spTree>
    <p:extLst>
      <p:ext uri="{BB962C8B-B14F-4D97-AF65-F5344CB8AC3E}">
        <p14:creationId xmlns:p14="http://schemas.microsoft.com/office/powerpoint/2010/main" val="347120990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IV. BELEDİYELERDE SÖZLEŞMELİ İSTİHDAMI</a:t>
            </a:r>
          </a:p>
        </p:txBody>
      </p:sp>
      <p:sp>
        <p:nvSpPr>
          <p:cNvPr id="3" name="İçerik Yer Tutucusu 2"/>
          <p:cNvSpPr>
            <a:spLocks noGrp="1"/>
          </p:cNvSpPr>
          <p:nvPr>
            <p:ph idx="1"/>
          </p:nvPr>
        </p:nvSpPr>
        <p:spPr/>
        <p:txBody>
          <a:bodyPr/>
          <a:lstStyle/>
          <a:p>
            <a:r>
              <a:rPr lang="tr-TR" dirty="0"/>
              <a:t>Gümümüzde belediyeler iki farklı kanuna göre 5 farklı türde sözleşmeli personel çalıştırmaktadır.</a:t>
            </a:r>
          </a:p>
          <a:p>
            <a:pPr lvl="1"/>
            <a:r>
              <a:rPr lang="tr-TR" dirty="0"/>
              <a:t>657 sayılı kanun m.4/B ve 5393 sayılı kanun m.49</a:t>
            </a:r>
          </a:p>
          <a:p>
            <a:pPr lvl="1"/>
            <a:r>
              <a:rPr lang="tr-TR" dirty="0"/>
              <a:t>5216 sayılı kanunla da </a:t>
            </a:r>
            <a:r>
              <a:rPr lang="tr-TR" dirty="0" err="1"/>
              <a:t>BŞ</a:t>
            </a:r>
            <a:r>
              <a:rPr lang="tr-TR" dirty="0"/>
              <a:t> Belediyelerinde de sözleşmeli istihdamının önü açılmıştır.</a:t>
            </a:r>
          </a:p>
          <a:p>
            <a:pPr lvl="1"/>
            <a:r>
              <a:rPr lang="tr-TR" dirty="0"/>
              <a:t>5393 sayılı kanun en açık ve ayrıntılı şekilde sözleşmeli istihdamı düzenlemektedir.</a:t>
            </a:r>
          </a:p>
          <a:p>
            <a:pPr lvl="2"/>
            <a:r>
              <a:rPr lang="tr-TR" dirty="0"/>
              <a:t>Norm kadro ve sözleşmeli personel istihdamı başlıklı madde</a:t>
            </a:r>
          </a:p>
          <a:p>
            <a:pPr lvl="2"/>
            <a:r>
              <a:rPr lang="tr-TR" dirty="0"/>
              <a:t>Tam zamanlı ve kısmi zamanlı personel çalıştırmaya olanak sağlamaktadır.</a:t>
            </a:r>
          </a:p>
        </p:txBody>
      </p:sp>
    </p:spTree>
    <p:extLst>
      <p:ext uri="{BB962C8B-B14F-4D97-AF65-F5344CB8AC3E}">
        <p14:creationId xmlns:p14="http://schemas.microsoft.com/office/powerpoint/2010/main" val="25853725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92784"/>
            <a:ext cx="10125784" cy="813847"/>
          </a:xfrm>
        </p:spPr>
        <p:txBody>
          <a:bodyPr/>
          <a:lstStyle/>
          <a:p>
            <a:r>
              <a:rPr lang="tr-TR" dirty="0"/>
              <a:t>1- 657 M.4/B’ye Göre Sözleşmeli İstihdamı</a:t>
            </a:r>
          </a:p>
        </p:txBody>
      </p:sp>
      <p:sp>
        <p:nvSpPr>
          <p:cNvPr id="3" name="İçerik Yer Tutucusu 2"/>
          <p:cNvSpPr>
            <a:spLocks noGrp="1"/>
          </p:cNvSpPr>
          <p:nvPr>
            <p:ph idx="1"/>
          </p:nvPr>
        </p:nvSpPr>
        <p:spPr>
          <a:xfrm>
            <a:off x="838200" y="1390727"/>
            <a:ext cx="10515600" cy="1809673"/>
          </a:xfrm>
        </p:spPr>
        <p:txBody>
          <a:bodyPr/>
          <a:lstStyle/>
          <a:p>
            <a:r>
              <a:rPr lang="tr-TR" dirty="0"/>
              <a:t>Kamu idareleri kurum ve kuruluşları 4/</a:t>
            </a:r>
            <a:r>
              <a:rPr lang="tr-TR" dirty="0" err="1"/>
              <a:t>B’li</a:t>
            </a:r>
            <a:r>
              <a:rPr lang="tr-TR" dirty="0"/>
              <a:t> çalıştırma olanağı olduğu için bu yönteme kullanma olanağı vardır.</a:t>
            </a:r>
          </a:p>
          <a:p>
            <a:r>
              <a:rPr lang="tr-TR" dirty="0"/>
              <a:t>Ancak 5393 sayılı kanun (2005 yılı) yürürlüğe girdikten sonra 4/B yöntemi çok fazla tercih edilmemiştir.</a:t>
            </a:r>
          </a:p>
        </p:txBody>
      </p:sp>
      <p:sp>
        <p:nvSpPr>
          <p:cNvPr id="6" name="İçerik Yer Tutucusu 2"/>
          <p:cNvSpPr txBox="1">
            <a:spLocks/>
          </p:cNvSpPr>
          <p:nvPr/>
        </p:nvSpPr>
        <p:spPr>
          <a:xfrm>
            <a:off x="838200" y="4350505"/>
            <a:ext cx="10515600" cy="9756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defTabSz="457200">
              <a:buClr>
                <a:schemeClr val="accent1"/>
              </a:buClr>
              <a:buSzPct val="80000"/>
              <a:buFont typeface="Wingdings 3" charset="2"/>
              <a:buChar char=""/>
            </a:pPr>
            <a:r>
              <a:rPr lang="tr-TR" sz="1800" dirty="0">
                <a:solidFill>
                  <a:schemeClr val="tx1">
                    <a:lumMod val="75000"/>
                    <a:lumOff val="25000"/>
                  </a:schemeClr>
                </a:solidFill>
              </a:rPr>
              <a:t>Belediye opera ve tiyatroları ile konservatuvarları sanatçı çalıştırma imkanı bulmuştur.</a:t>
            </a:r>
          </a:p>
          <a:p>
            <a:pPr marL="342900" indent="-342900" defTabSz="457200">
              <a:buClr>
                <a:schemeClr val="accent1"/>
              </a:buClr>
              <a:buSzPct val="80000"/>
              <a:buFont typeface="Wingdings 3" charset="2"/>
              <a:buChar char=""/>
            </a:pPr>
            <a:r>
              <a:rPr lang="tr-TR" sz="1800" dirty="0">
                <a:solidFill>
                  <a:schemeClr val="tx1">
                    <a:lumMod val="75000"/>
                    <a:lumOff val="25000"/>
                  </a:schemeClr>
                </a:solidFill>
              </a:rPr>
              <a:t>Bu kişilerle ilgili 657 sayılı kanun hükümleri ve Hizmet Sözleşmesi hükümleri uygulanır</a:t>
            </a:r>
          </a:p>
        </p:txBody>
      </p:sp>
      <p:sp>
        <p:nvSpPr>
          <p:cNvPr id="7" name="Unvan 1">
            <a:extLst>
              <a:ext uri="{FF2B5EF4-FFF2-40B4-BE49-F238E27FC236}">
                <a16:creationId xmlns:a16="http://schemas.microsoft.com/office/drawing/2014/main" id="{8789CD05-3C9C-4543-B936-2E7FAA9D1F8C}"/>
              </a:ext>
            </a:extLst>
          </p:cNvPr>
          <p:cNvSpPr txBox="1">
            <a:spLocks/>
          </p:cNvSpPr>
          <p:nvPr/>
        </p:nvSpPr>
        <p:spPr>
          <a:xfrm>
            <a:off x="838200" y="3321360"/>
            <a:ext cx="10125784" cy="813847"/>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dirty="0"/>
              <a:t>2- 657 Ek Geçici M.13’e Göre Sözleşmeli İstihdamı</a:t>
            </a:r>
          </a:p>
        </p:txBody>
      </p:sp>
    </p:spTree>
    <p:extLst>
      <p:ext uri="{BB962C8B-B14F-4D97-AF65-F5344CB8AC3E}">
        <p14:creationId xmlns:p14="http://schemas.microsoft.com/office/powerpoint/2010/main" val="33979421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3- Belediye Kanununa Göre Tam Zamanlı Sözleşmeli İstihdamı</a:t>
            </a:r>
          </a:p>
        </p:txBody>
      </p:sp>
      <p:sp>
        <p:nvSpPr>
          <p:cNvPr id="3" name="İçerik Yer Tutucusu 2"/>
          <p:cNvSpPr>
            <a:spLocks noGrp="1"/>
          </p:cNvSpPr>
          <p:nvPr>
            <p:ph idx="1"/>
          </p:nvPr>
        </p:nvSpPr>
        <p:spPr/>
        <p:txBody>
          <a:bodyPr>
            <a:normAutofit fontScale="92500" lnSpcReduction="10000"/>
          </a:bodyPr>
          <a:lstStyle/>
          <a:p>
            <a:r>
              <a:rPr lang="tr-TR" dirty="0"/>
              <a:t>Belediye personeli, belediye başkanı tarafından atanır. Birim müdürlüğü ve üstü yönetici kadrolarına yapılan atamalar ilk toplantıda belediye meclisinin bilgisine sunulur</a:t>
            </a:r>
          </a:p>
          <a:p>
            <a:r>
              <a:rPr lang="tr-TR" dirty="0"/>
              <a:t>Belediye ve bağlı kuruluşlarında, norm kadroya uygun olarak çevre, sağlık, veterinerlik, teknik, hukuk, ekonomi, bilişim ve iletişim, plânlama, araştırma ve geliştirme, eğitim ve danışmanlık alanlarında avukat, mimar, mühendis, şehir ve bölge plâncısı, çözümleyici ve programcı, tabip, uzman tabip, ebe, hemşire, veteriner, kimyager, teknisyen ve tekniker gibi uzman ve teknik personel yıllık sözleşme ile çalıştırılabilir</a:t>
            </a:r>
          </a:p>
          <a:p>
            <a:r>
              <a:rPr lang="tr-TR" dirty="0"/>
              <a:t> Bu personelin, yürütecekleri hizmetler için ihdas edilmiş kadro unvanının gerektirdiği nitelikleri taşımaları şarttır. Bu fıkra uyarınca sözleşmeli olarak istihdam edileceklere ödenecek net ücret, söz konusu kadro unvanı için birinci derecenin birinci kademesi esas alınmak suretiyle 657 sayılı Devlet Memurları Kanununa göre tespit edilecek her türlü ödemeler toplamının net tutarının yüzde 25 fazlasını geçmemek üzere belediye meclisi kararıyla belirlenir. </a:t>
            </a:r>
          </a:p>
        </p:txBody>
      </p:sp>
    </p:spTree>
    <p:extLst>
      <p:ext uri="{BB962C8B-B14F-4D97-AF65-F5344CB8AC3E}">
        <p14:creationId xmlns:p14="http://schemas.microsoft.com/office/powerpoint/2010/main" val="33876826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4- Belediye Kanununa Göre Bazı Unvanlarda Kısmi Süreli Sözleşmeli İstihdamı</a:t>
            </a:r>
          </a:p>
        </p:txBody>
      </p:sp>
      <p:sp>
        <p:nvSpPr>
          <p:cNvPr id="3" name="İçerik Yer Tutucusu 2"/>
          <p:cNvSpPr>
            <a:spLocks noGrp="1"/>
          </p:cNvSpPr>
          <p:nvPr>
            <p:ph idx="1"/>
          </p:nvPr>
        </p:nvSpPr>
        <p:spPr/>
        <p:txBody>
          <a:bodyPr>
            <a:normAutofit fontScale="85000" lnSpcReduction="10000"/>
          </a:bodyPr>
          <a:lstStyle/>
          <a:p>
            <a:r>
              <a:rPr lang="tr-TR" dirty="0"/>
              <a:t>Avukat, mimar, mühendis (inşaat mühendisi ve harita mühendisi olmak kaydıyla) ve veteriner kadrosu bulunmayan veya işlerin azlığı nedeniyle bu unvanlarda kadrolu personel istihdamına ihtiyaç duyulmayan belediyelerde, bu hizmetlerin yürütülmesi amacıyla, haftanın ya da ayın belirli gün veya saatlerinde kısmi zamanlı olarak sözleşme ile personel çalıştırılabilir.</a:t>
            </a:r>
          </a:p>
          <a:p>
            <a:r>
              <a:rPr lang="tr-TR" dirty="0"/>
              <a:t>Kısmi zamanlı olarak çalıştırılacak personel sayısı yukarıda belirtilen her unvan için birden fazla olamaz ve bunlarla yapılacak sözleşme süresi takvim yılını aşamaz. </a:t>
            </a:r>
          </a:p>
          <a:p>
            <a:r>
              <a:rPr lang="tr-TR" dirty="0"/>
              <a:t>Bunlara ödenecek net ücret, aynı unvanlı kadroların birinci derecesinin birinci kademesi için yapılması gereken bütün ödemeler toplamının net tutarının yarısını geçmemek ve çalıştırılacak süre ile orantılı olmak üzere belediye meclisi kararı ile tespit edilir. </a:t>
            </a:r>
          </a:p>
          <a:p>
            <a:r>
              <a:rPr lang="tr-TR" dirty="0"/>
              <a:t>Bu kapsamda sözleşmeli personel olarak çalıştırılanlar için iş sonu tazminatı ödenmez ve işsizlik sigortası primi yatırılmaz.</a:t>
            </a:r>
          </a:p>
          <a:p>
            <a:r>
              <a:rPr lang="tr-TR" dirty="0"/>
              <a:t>Bunlardan yaptıkları başka işler sebebiyle herhangi bir sosyal güvenlik kurumuna tâbi olanlar için sosyal sigorta ve genel sağlık sigortası primi yatırılmaz ve aynı kişi birden fazla belediye veya bağlı kuruluşta çalıştırılamaz</a:t>
            </a:r>
          </a:p>
        </p:txBody>
      </p:sp>
    </p:spTree>
    <p:extLst>
      <p:ext uri="{BB962C8B-B14F-4D97-AF65-F5344CB8AC3E}">
        <p14:creationId xmlns:p14="http://schemas.microsoft.com/office/powerpoint/2010/main" val="7787855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5- 4/B’ye Göre Kısmi Süreli Sözleşmeli İstihdamı</a:t>
            </a:r>
          </a:p>
        </p:txBody>
      </p:sp>
      <p:sp>
        <p:nvSpPr>
          <p:cNvPr id="3" name="İçerik Yer Tutucusu 2"/>
          <p:cNvSpPr>
            <a:spLocks noGrp="1"/>
          </p:cNvSpPr>
          <p:nvPr>
            <p:ph idx="1"/>
          </p:nvPr>
        </p:nvSpPr>
        <p:spPr/>
        <p:txBody>
          <a:bodyPr/>
          <a:lstStyle/>
          <a:p>
            <a:r>
              <a:rPr lang="tr-TR" dirty="0"/>
              <a:t>Bir önceki başlıkta sayılan unvanlara ilişkin hizmetler dışında kalmak ve o hizmet için ihdas edilmiş kadro bulunmamak kaydıyla, Çevre ve Şehircilik Bakanlığınca 4. başlıktaki sözleşmeli personel istihdamı uygun görülmüş olan kadro unvanlarına ilişkin görevlerde, 657 sayılı Kanunun 4 üncü maddesinin (B) fıkrasına göre münhasıran kısmi süreli olarak sözleşmeli personel çalıştırılabilir</a:t>
            </a:r>
          </a:p>
        </p:txBody>
      </p:sp>
    </p:spTree>
    <p:extLst>
      <p:ext uri="{BB962C8B-B14F-4D97-AF65-F5344CB8AC3E}">
        <p14:creationId xmlns:p14="http://schemas.microsoft.com/office/powerpoint/2010/main" val="1000378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6- İl Özel İdarelerinde Sözleşmeli Personel İstihdamı</a:t>
            </a:r>
          </a:p>
        </p:txBody>
      </p:sp>
      <p:sp>
        <p:nvSpPr>
          <p:cNvPr id="3" name="İçerik Yer Tutucusu 2"/>
          <p:cNvSpPr>
            <a:spLocks noGrp="1"/>
          </p:cNvSpPr>
          <p:nvPr>
            <p:ph idx="1"/>
          </p:nvPr>
        </p:nvSpPr>
        <p:spPr/>
        <p:txBody>
          <a:bodyPr/>
          <a:lstStyle/>
          <a:p>
            <a:r>
              <a:rPr lang="tr-TR" dirty="0"/>
              <a:t>İl Özel idaresi Kanunu un Norm Kadro ve Personel İstihdamı başlıklı 36. maddesinde ve 5393 sayılı kanun m.85’e göre il özel idarelerinde sözleşmeli personel (tam veya kısmi zamanlı) çalıştırılmasında 5393 sayılı kanunun m.49 hükümleri uygulanır.</a:t>
            </a:r>
          </a:p>
        </p:txBody>
      </p:sp>
    </p:spTree>
    <p:extLst>
      <p:ext uri="{BB962C8B-B14F-4D97-AF65-F5344CB8AC3E}">
        <p14:creationId xmlns:p14="http://schemas.microsoft.com/office/powerpoint/2010/main" val="24180761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V. DİĞER SÖZLEŞMELİ PERSONEL TÜRLERİ</a:t>
            </a:r>
          </a:p>
        </p:txBody>
      </p:sp>
      <p:sp>
        <p:nvSpPr>
          <p:cNvPr id="3" name="İçerik Yer Tutucusu 2"/>
          <p:cNvSpPr>
            <a:spLocks noGrp="1"/>
          </p:cNvSpPr>
          <p:nvPr>
            <p:ph idx="1"/>
          </p:nvPr>
        </p:nvSpPr>
        <p:spPr/>
        <p:txBody>
          <a:bodyPr/>
          <a:lstStyle/>
          <a:p>
            <a:pPr marL="514350" indent="-514350">
              <a:buFont typeface="+mj-lt"/>
              <a:buAutoNum type="arabicPeriod"/>
            </a:pPr>
            <a:r>
              <a:rPr lang="tr-TR" dirty="0"/>
              <a:t>Askeri kurumlardaki sözleşmeli personel</a:t>
            </a:r>
          </a:p>
          <a:p>
            <a:pPr lvl="1"/>
            <a:r>
              <a:rPr lang="tr-TR" dirty="0"/>
              <a:t>Sözleşmeli subay/astsubay, sözleşmeli uzman erbaş, sözleşmeli er/erbaş</a:t>
            </a:r>
          </a:p>
          <a:p>
            <a:pPr marL="514350" indent="-514350">
              <a:buFont typeface="+mj-lt"/>
              <a:buAutoNum type="arabicPeriod"/>
            </a:pPr>
            <a:r>
              <a:rPr lang="tr-TR" dirty="0"/>
              <a:t>Sağlık Kamu hizmetlerindeki sözleşmeli personel</a:t>
            </a:r>
          </a:p>
          <a:p>
            <a:pPr lvl="1"/>
            <a:r>
              <a:rPr lang="tr-TR" dirty="0"/>
              <a:t>İl sağlık müdürü, ilçe sağlık müdürü, başkan, başkan </a:t>
            </a:r>
            <a:r>
              <a:rPr lang="tr-TR" dirty="0" err="1"/>
              <a:t>yrd</a:t>
            </a:r>
            <a:r>
              <a:rPr lang="tr-TR" dirty="0"/>
              <a:t>, başhekim, başhekim </a:t>
            </a:r>
            <a:r>
              <a:rPr lang="tr-TR" dirty="0" err="1"/>
              <a:t>yrd</a:t>
            </a:r>
            <a:r>
              <a:rPr lang="tr-TR" dirty="0"/>
              <a:t>, müdür, müdür </a:t>
            </a:r>
            <a:r>
              <a:rPr lang="tr-TR" dirty="0" err="1"/>
              <a:t>yrd</a:t>
            </a:r>
            <a:r>
              <a:rPr lang="tr-TR" dirty="0"/>
              <a:t>, uzman, sözleşmeli yerli ve yabancı uzman, sözleşmeli sağlık personeli, sözleşmeli aile hekimi, aile hekimleri</a:t>
            </a:r>
          </a:p>
          <a:p>
            <a:pPr marL="514350" indent="-514350">
              <a:buFont typeface="+mj-lt"/>
              <a:buAutoNum type="arabicPeriod"/>
            </a:pPr>
            <a:r>
              <a:rPr lang="tr-TR" dirty="0"/>
              <a:t>TBMM Sözleşmeli Personeli</a:t>
            </a:r>
          </a:p>
          <a:p>
            <a:pPr lvl="1"/>
            <a:r>
              <a:rPr lang="tr-TR" dirty="0"/>
              <a:t>Sözleşmeli bilişim uzmanı</a:t>
            </a:r>
          </a:p>
          <a:p>
            <a:pPr marL="514350" indent="-514350">
              <a:buFont typeface="+mj-lt"/>
              <a:buAutoNum type="arabicPeriod"/>
            </a:pPr>
            <a:r>
              <a:rPr lang="tr-TR" dirty="0"/>
              <a:t>Sözleşmeli sanatçılar</a:t>
            </a:r>
          </a:p>
          <a:p>
            <a:pPr marL="514350" indent="-514350">
              <a:buFont typeface="+mj-lt"/>
              <a:buAutoNum type="arabicPeriod"/>
            </a:pPr>
            <a:endParaRPr lang="tr-TR" dirty="0"/>
          </a:p>
        </p:txBody>
      </p:sp>
    </p:spTree>
    <p:extLst>
      <p:ext uri="{BB962C8B-B14F-4D97-AF65-F5344CB8AC3E}">
        <p14:creationId xmlns:p14="http://schemas.microsoft.com/office/powerpoint/2010/main" val="225237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524107"/>
            <a:ext cx="8381214" cy="5652856"/>
          </a:xfrm>
        </p:spPr>
        <p:txBody>
          <a:bodyPr>
            <a:normAutofit/>
          </a:bodyPr>
          <a:lstStyle/>
          <a:p>
            <a:r>
              <a:rPr lang="tr-TR" dirty="0"/>
              <a:t>Mevzuat değişimlerinin arkasında ise toplumsal karşı çıkışlar, siyasi baskılar ve oy kaygıları etkili olmuştur.</a:t>
            </a:r>
          </a:p>
          <a:p>
            <a:r>
              <a:rPr lang="tr-TR" dirty="0"/>
              <a:t>Nitekim belli dönemlerde sözleşmeleri kadrosundan sınavsız olarak memur kadrosuna geçişler olmuştur.</a:t>
            </a:r>
          </a:p>
          <a:p>
            <a:r>
              <a:rPr lang="tr-TR" dirty="0"/>
              <a:t>Yüksek yargıları kararları, merkezi yönetim ve yerel yönetimlerde memurluk sisteminin çözülmesini engellerken; KİT’lerde çalışanlarınkini sadece geciktirmiştir. (</a:t>
            </a:r>
            <a:r>
              <a:rPr lang="tr-TR" b="1" u="sng" dirty="0"/>
              <a:t>1991/7 sayılı </a:t>
            </a:r>
            <a:r>
              <a:rPr lang="tr-TR" b="1" u="sng" dirty="0" err="1"/>
              <a:t>AYM</a:t>
            </a:r>
            <a:r>
              <a:rPr lang="tr-TR" b="1" u="sng" dirty="0"/>
              <a:t> Kararı</a:t>
            </a:r>
            <a:r>
              <a:rPr lang="tr-TR" dirty="0"/>
              <a:t>)</a:t>
            </a:r>
          </a:p>
          <a:p>
            <a:r>
              <a:rPr lang="tr-TR" dirty="0"/>
              <a:t>5393 sayılı Belediye Kanunu ve 5302 sayılı İl Özel İdaresi kanunu ile Yerel </a:t>
            </a:r>
            <a:r>
              <a:rPr lang="tr-TR" dirty="0" err="1"/>
              <a:t>Yönetimler’de</a:t>
            </a:r>
            <a:r>
              <a:rPr lang="tr-TR" dirty="0"/>
              <a:t> de sözleşmeli istihdamın önü açılmıştır.</a:t>
            </a:r>
          </a:p>
          <a:p>
            <a:r>
              <a:rPr lang="tr-TR" dirty="0" err="1"/>
              <a:t>AYM’nin</a:t>
            </a:r>
            <a:r>
              <a:rPr lang="tr-TR" dirty="0"/>
              <a:t> almış olduğu bu yöndeki kararlar neticesinde yeni bir düzenleme yapma gerekliliği ortaya çıkmıştır. </a:t>
            </a:r>
          </a:p>
          <a:p>
            <a:pPr lvl="1"/>
            <a:r>
              <a:rPr lang="tr-TR" dirty="0"/>
              <a:t>Nitekim anlaşmazlıkların çözümünde idari yargının yetkili olması statü hakkını da beraberinde getirmiştir.</a:t>
            </a:r>
          </a:p>
          <a:p>
            <a:pPr lvl="1"/>
            <a:r>
              <a:rPr lang="tr-TR" dirty="0"/>
              <a:t>399 sayılı KHK ile sözleşmeli personel, memurlara benzer statüye kavuşmuştur.</a:t>
            </a:r>
          </a:p>
          <a:p>
            <a:endParaRPr lang="tr-TR" dirty="0"/>
          </a:p>
        </p:txBody>
      </p:sp>
    </p:spTree>
    <p:extLst>
      <p:ext uri="{BB962C8B-B14F-4D97-AF65-F5344CB8AC3E}">
        <p14:creationId xmlns:p14="http://schemas.microsoft.com/office/powerpoint/2010/main" val="665563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I. SÖZLEŞMELİ İSTİHDAMINDA SON GELİŞMELER</a:t>
            </a:r>
          </a:p>
        </p:txBody>
      </p:sp>
      <p:sp>
        <p:nvSpPr>
          <p:cNvPr id="3" name="İçerik Yer Tutucusu 2"/>
          <p:cNvSpPr>
            <a:spLocks noGrp="1"/>
          </p:cNvSpPr>
          <p:nvPr>
            <p:ph idx="1"/>
          </p:nvPr>
        </p:nvSpPr>
        <p:spPr/>
        <p:txBody>
          <a:bodyPr/>
          <a:lstStyle/>
          <a:p>
            <a:r>
              <a:rPr lang="tr-TR" dirty="0"/>
              <a:t>2018 tarihli 703 sayılı KHK ve </a:t>
            </a:r>
            <a:r>
              <a:rPr lang="tr-TR" dirty="0" err="1"/>
              <a:t>CB</a:t>
            </a:r>
            <a:r>
              <a:rPr lang="tr-TR" dirty="0"/>
              <a:t> kararnameleri, özellikle üst yönetim personeli, uzman ve teknik personel istihdamında sözleşmeli istihdamı temel istihdam şekli haline getirmiştir.</a:t>
            </a:r>
          </a:p>
          <a:p>
            <a:r>
              <a:rPr lang="tr-TR" dirty="0" err="1"/>
              <a:t>CB</a:t>
            </a:r>
            <a:r>
              <a:rPr lang="tr-TR" dirty="0"/>
              <a:t> Ofislerinde ve kariyer meslek kadroları dahil bazı kurumlarda İş Kanununa tabi istihdam biçimleri de uygulanmaya başlanmıştır. </a:t>
            </a:r>
          </a:p>
          <a:p>
            <a:r>
              <a:rPr lang="tr-TR" dirty="0"/>
              <a:t>Cumhur Başkanlığı Kararnameleri (</a:t>
            </a:r>
            <a:r>
              <a:rPr lang="tr-TR" dirty="0" err="1"/>
              <a:t>CBK</a:t>
            </a:r>
            <a:r>
              <a:rPr lang="tr-TR" dirty="0"/>
              <a:t>) ile ABD personel sistemine benzer bir yapı hayata geçirilmiştir.</a:t>
            </a:r>
          </a:p>
          <a:p>
            <a:r>
              <a:rPr lang="tr-TR" dirty="0"/>
              <a:t>Güvenceli liyakat yerini esnek istihdam, esnek ve performansa dayalı ücret uygulaması gibi uygulamalara bırakmıştır.</a:t>
            </a:r>
          </a:p>
        </p:txBody>
      </p:sp>
    </p:spTree>
    <p:extLst>
      <p:ext uri="{BB962C8B-B14F-4D97-AF65-F5344CB8AC3E}">
        <p14:creationId xmlns:p14="http://schemas.microsoft.com/office/powerpoint/2010/main" val="173011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1- Sözleşmeli Üst Kademe Yöneticileri</a:t>
            </a:r>
          </a:p>
        </p:txBody>
      </p:sp>
      <p:sp>
        <p:nvSpPr>
          <p:cNvPr id="3" name="İçerik Yer Tutucusu 2"/>
          <p:cNvSpPr>
            <a:spLocks noGrp="1"/>
          </p:cNvSpPr>
          <p:nvPr>
            <p:ph idx="1"/>
          </p:nvPr>
        </p:nvSpPr>
        <p:spPr>
          <a:xfrm>
            <a:off x="838200" y="1690688"/>
            <a:ext cx="8435802" cy="4966589"/>
          </a:xfrm>
        </p:spPr>
        <p:txBody>
          <a:bodyPr>
            <a:normAutofit/>
          </a:bodyPr>
          <a:lstStyle/>
          <a:p>
            <a:r>
              <a:rPr lang="tr-TR" b="1" dirty="0"/>
              <a:t>3 sayılı </a:t>
            </a:r>
            <a:r>
              <a:rPr lang="tr-TR" b="1" dirty="0" err="1"/>
              <a:t>CBK</a:t>
            </a:r>
            <a:r>
              <a:rPr lang="tr-TR" b="1" dirty="0"/>
              <a:t> </a:t>
            </a:r>
            <a:r>
              <a:rPr lang="tr-TR" dirty="0"/>
              <a:t>ile Türkiye’de ilk defa üst kademe yöneticilerin kadrolu istihdamının yanı sıra sözleşmeli istihdamının da önü açılmıştır (m.5).</a:t>
            </a:r>
          </a:p>
          <a:p>
            <a:r>
              <a:rPr lang="tr-TR" dirty="0"/>
              <a:t>Böylelikle görev süresi sınırlı, </a:t>
            </a:r>
            <a:r>
              <a:rPr lang="tr-TR" dirty="0" err="1"/>
              <a:t>CB</a:t>
            </a:r>
            <a:r>
              <a:rPr lang="tr-TR" dirty="0"/>
              <a:t> tarafından atanan, özel veya kamu kesiminden gelen elit bir yönetici kesimi oluşturulmaktadır.</a:t>
            </a:r>
          </a:p>
          <a:p>
            <a:r>
              <a:rPr lang="tr-TR" dirty="0"/>
              <a:t>Genellikle yüksek güven duyulan makamlara yapılan bu atamalar, siyasi tercihleri barındırmakla birlikte liyakati de dikkate almalıdır.</a:t>
            </a:r>
          </a:p>
          <a:p>
            <a:pPr lvl="1"/>
            <a:r>
              <a:rPr lang="tr-TR" dirty="0"/>
              <a:t>Aksi halde siyasi kayırmacılık ve nepotizm ortaya çıkabilir.</a:t>
            </a:r>
          </a:p>
          <a:p>
            <a:r>
              <a:rPr lang="tr-TR" dirty="0"/>
              <a:t>Bu </a:t>
            </a:r>
            <a:r>
              <a:rPr lang="tr-TR" dirty="0" err="1"/>
              <a:t>CBK’da</a:t>
            </a:r>
            <a:r>
              <a:rPr lang="tr-TR" dirty="0"/>
              <a:t> </a:t>
            </a:r>
            <a:r>
              <a:rPr lang="tr-TR" u="sng" dirty="0"/>
              <a:t>sayma yoluyla </a:t>
            </a:r>
            <a:r>
              <a:rPr lang="tr-TR" dirty="0"/>
              <a:t>belirtilen kadro, pozisyon ve görevlere atananlar; bu görevlerinde 657 sayılı kanun veya diğer kanunlardaki sözleşmeli personel hükümlerine tabi olmaksızın çalışırlar.</a:t>
            </a:r>
          </a:p>
          <a:p>
            <a:pPr lvl="1"/>
            <a:r>
              <a:rPr lang="tr-TR" dirty="0" err="1"/>
              <a:t>DİB</a:t>
            </a:r>
            <a:r>
              <a:rPr lang="tr-TR" dirty="0"/>
              <a:t>, MİT </a:t>
            </a:r>
            <a:r>
              <a:rPr lang="tr-TR" dirty="0" err="1"/>
              <a:t>Bşk</a:t>
            </a:r>
            <a:r>
              <a:rPr lang="tr-TR" dirty="0"/>
              <a:t>, MGK Genel </a:t>
            </a:r>
            <a:r>
              <a:rPr lang="tr-TR" dirty="0" err="1"/>
              <a:t>Skr</a:t>
            </a:r>
            <a:r>
              <a:rPr lang="tr-TR" dirty="0"/>
              <a:t>, </a:t>
            </a:r>
            <a:r>
              <a:rPr lang="tr-TR" dirty="0" err="1"/>
              <a:t>DDK</a:t>
            </a:r>
            <a:r>
              <a:rPr lang="tr-TR" dirty="0"/>
              <a:t> </a:t>
            </a:r>
            <a:r>
              <a:rPr lang="tr-TR" dirty="0" err="1"/>
              <a:t>Bşk</a:t>
            </a:r>
            <a:r>
              <a:rPr lang="tr-TR" dirty="0"/>
              <a:t> ve </a:t>
            </a:r>
            <a:r>
              <a:rPr lang="tr-TR" dirty="0" err="1"/>
              <a:t>Yrd</a:t>
            </a:r>
            <a:r>
              <a:rPr lang="tr-TR" dirty="0"/>
              <a:t>, Bakan </a:t>
            </a:r>
            <a:r>
              <a:rPr lang="tr-TR" dirty="0" err="1"/>
              <a:t>Yrd</a:t>
            </a:r>
            <a:r>
              <a:rPr lang="tr-TR" dirty="0"/>
              <a:t>, </a:t>
            </a:r>
            <a:r>
              <a:rPr lang="tr-TR" dirty="0" err="1"/>
              <a:t>CB</a:t>
            </a:r>
            <a:r>
              <a:rPr lang="tr-TR" dirty="0"/>
              <a:t> Ofis Başkanları, Valiler, Büyükelçiler, Düzenleyici ve Denetleyici Kurul başkanları ve üyeleri, YÖK Üyeleri, Rektörler, Genel Müdürler</a:t>
            </a:r>
          </a:p>
        </p:txBody>
      </p:sp>
    </p:spTree>
    <p:extLst>
      <p:ext uri="{BB962C8B-B14F-4D97-AF65-F5344CB8AC3E}">
        <p14:creationId xmlns:p14="http://schemas.microsoft.com/office/powerpoint/2010/main" val="328623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3 sayılı </a:t>
            </a:r>
            <a:r>
              <a:rPr lang="tr-TR" dirty="0" err="1"/>
              <a:t>CBK</a:t>
            </a:r>
            <a:r>
              <a:rPr lang="tr-TR" dirty="0"/>
              <a:t> ya göre hangi kurumlara nasıl atanmaktadır?</a:t>
            </a:r>
          </a:p>
          <a:p>
            <a:endParaRPr lang="tr-TR" dirty="0"/>
          </a:p>
          <a:p>
            <a:pPr marL="0" indent="0">
              <a:buNone/>
            </a:pPr>
            <a:r>
              <a:rPr lang="tr-TR" dirty="0"/>
              <a:t>2006-Kaymakamlık</a:t>
            </a:r>
          </a:p>
          <a:p>
            <a:pPr marL="457200" lvl="1" indent="0">
              <a:buNone/>
            </a:pPr>
            <a:r>
              <a:rPr lang="tr-TR" dirty="0"/>
              <a:t>Türkiye Radyo ve Televizyon Kurumunu Genel Müdürü hangi kurum tarafından hangi yöntemle atanır?</a:t>
            </a:r>
          </a:p>
          <a:p>
            <a:pPr marL="914400" lvl="2" indent="0">
              <a:buNone/>
            </a:pPr>
            <a:r>
              <a:rPr lang="tr-TR" dirty="0"/>
              <a:t>2006 yılındaki cevap: TRT üst kurulunca önerilen 3 aday arasından </a:t>
            </a:r>
            <a:r>
              <a:rPr lang="tr-TR" dirty="0" err="1"/>
              <a:t>BK</a:t>
            </a:r>
            <a:r>
              <a:rPr lang="tr-TR" dirty="0"/>
              <a:t> tarafından</a:t>
            </a:r>
          </a:p>
          <a:p>
            <a:pPr marL="914400" lvl="2" indent="0">
              <a:buNone/>
            </a:pPr>
            <a:r>
              <a:rPr lang="tr-TR" dirty="0"/>
              <a:t>Güncel Cevap: ?</a:t>
            </a:r>
          </a:p>
        </p:txBody>
      </p:sp>
    </p:spTree>
    <p:extLst>
      <p:ext uri="{BB962C8B-B14F-4D97-AF65-F5344CB8AC3E}">
        <p14:creationId xmlns:p14="http://schemas.microsoft.com/office/powerpoint/2010/main" val="772865906"/>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281</TotalTime>
  <Words>5995</Words>
  <Application>Microsoft Office PowerPoint</Application>
  <PresentationFormat>Geniş ekran</PresentationFormat>
  <Paragraphs>425</Paragraphs>
  <Slides>57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57</vt:i4>
      </vt:variant>
    </vt:vector>
  </HeadingPairs>
  <TitlesOfParts>
    <vt:vector size="61" baseType="lpstr">
      <vt:lpstr>Arial</vt:lpstr>
      <vt:lpstr>Trebuchet MS</vt:lpstr>
      <vt:lpstr>Wingdings 3</vt:lpstr>
      <vt:lpstr>Yüzeyler</vt:lpstr>
      <vt:lpstr>2. KONU SÖZLEŞMELİ PERSONEL</vt:lpstr>
      <vt:lpstr>Ders Planı</vt:lpstr>
      <vt:lpstr>PowerPoint Sunusu</vt:lpstr>
      <vt:lpstr>Sözleşmeli Personel</vt:lpstr>
      <vt:lpstr>PowerPoint Sunusu</vt:lpstr>
      <vt:lpstr>PowerPoint Sunusu</vt:lpstr>
      <vt:lpstr>I. SÖZLEŞMELİ İSTİHDAMINDA SON GELİŞMELER</vt:lpstr>
      <vt:lpstr>1- Sözleşmeli Üst Kademe Yöneticileri</vt:lpstr>
      <vt:lpstr>PowerPoint Sunusu</vt:lpstr>
      <vt:lpstr>3 Sayılı CBK </vt:lpstr>
      <vt:lpstr>3 sayılı CBK – I sayılı cetvel</vt:lpstr>
      <vt:lpstr>3 sayılı CBK – II sayılı cetvel</vt:lpstr>
      <vt:lpstr>PowerPoint Sunusu</vt:lpstr>
      <vt:lpstr>2- Cumhurbaşkanlığı Teşkilat Personeli</vt:lpstr>
      <vt:lpstr>PowerPoint Sunusu</vt:lpstr>
      <vt:lpstr>3- 703 Sayılı KHK (9 Temmuz 2018) ile Getirilen Hükümler</vt:lpstr>
      <vt:lpstr>PowerPoint Sunusu</vt:lpstr>
      <vt:lpstr>PowerPoint Sunusu</vt:lpstr>
      <vt:lpstr>PowerPoint Sunusu</vt:lpstr>
      <vt:lpstr>PowerPoint Sunusu</vt:lpstr>
      <vt:lpstr>PowerPoint Sunusu</vt:lpstr>
      <vt:lpstr>II. GENEL SÖZLEŞME KATEGORİSİ 4/B’LİLER</vt:lpstr>
      <vt:lpstr>PowerPoint Sunusu</vt:lpstr>
      <vt:lpstr>1- 657 Sayılı Kanundaki Düzenleme</vt:lpstr>
      <vt:lpstr>PowerPoint Sunusu</vt:lpstr>
      <vt:lpstr>PowerPoint Sunusu</vt:lpstr>
      <vt:lpstr>PowerPoint Sunusu</vt:lpstr>
      <vt:lpstr>PowerPoint Sunusu</vt:lpstr>
      <vt:lpstr>2- 4/B’li Olma Koşulları</vt:lpstr>
      <vt:lpstr>PowerPoint Sunusu</vt:lpstr>
      <vt:lpstr>3- Çalışma Süresi, Haklar ve Yasaklar</vt:lpstr>
      <vt:lpstr>PowerPoint Sunusu</vt:lpstr>
      <vt:lpstr>PowerPoint Sunusu</vt:lpstr>
      <vt:lpstr>PowerPoint Sunusu</vt:lpstr>
      <vt:lpstr>Mali Yıl içerisinde, 5 yılını dolduran sözleşmeli personelin sözleşmesi yenilenebilir mi?</vt:lpstr>
      <vt:lpstr>Sorunu Çözümleme</vt:lpstr>
      <vt:lpstr>PowerPoint Sunusu</vt:lpstr>
      <vt:lpstr>PowerPoint Sunusu</vt:lpstr>
      <vt:lpstr>III. KİTLERDE SÖZLEŞMELİ PERSONEL İSTİHDAMI</vt:lpstr>
      <vt:lpstr>1-KİT’lerde İstihdam ve Sayısal Durum</vt:lpstr>
      <vt:lpstr>PowerPoint Sunusu</vt:lpstr>
      <vt:lpstr>PowerPoint Sunusu</vt:lpstr>
      <vt:lpstr>PowerPoint Sunusu</vt:lpstr>
      <vt:lpstr>PowerPoint Sunusu</vt:lpstr>
      <vt:lpstr>2- 399’lu Olma Koşulları</vt:lpstr>
      <vt:lpstr>3- Yükümlülük, Çalışma Saatleri ve Yasaklar</vt:lpstr>
      <vt:lpstr>4- Haklar</vt:lpstr>
      <vt:lpstr>5- Sicil ve Başarı Değerlemesi</vt:lpstr>
      <vt:lpstr>6-Disiplin ve Görevden Uzaklaştırma</vt:lpstr>
      <vt:lpstr>7-Sözleşmenin Sona Ermesi</vt:lpstr>
      <vt:lpstr>IV. BELEDİYELERDE SÖZLEŞMELİ İSTİHDAMI</vt:lpstr>
      <vt:lpstr>1- 657 M.4/B’ye Göre Sözleşmeli İstihdamı</vt:lpstr>
      <vt:lpstr>3- Belediye Kanununa Göre Tam Zamanlı Sözleşmeli İstihdamı</vt:lpstr>
      <vt:lpstr>4- Belediye Kanununa Göre Bazı Unvanlarda Kısmi Süreli Sözleşmeli İstihdamı</vt:lpstr>
      <vt:lpstr>5- 4/B’ye Göre Kısmi Süreli Sözleşmeli İstihdamı</vt:lpstr>
      <vt:lpstr>6- İl Özel İdarelerinde Sözleşmeli Personel İstihdamı</vt:lpstr>
      <vt:lpstr>V. DİĞER SÖZLEŞMELİ PERSONEL TÜRLERİ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 İSLAMİYET ÖNCESİ TÜRK DEVLETLERİNDE YÖNETİM</dc:title>
  <dc:creator>Adnan KARATAŞ</dc:creator>
  <cp:lastModifiedBy>Adnan KARATAŞ</cp:lastModifiedBy>
  <cp:revision>49</cp:revision>
  <dcterms:created xsi:type="dcterms:W3CDTF">2024-02-25T16:13:15Z</dcterms:created>
  <dcterms:modified xsi:type="dcterms:W3CDTF">2024-03-07T07:41:19Z</dcterms:modified>
</cp:coreProperties>
</file>