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6" r:id="rId4"/>
    <p:sldId id="293" r:id="rId5"/>
    <p:sldId id="292" r:id="rId6"/>
    <p:sldId id="294" r:id="rId7"/>
    <p:sldId id="291" r:id="rId8"/>
    <p:sldId id="290" r:id="rId9"/>
    <p:sldId id="289" r:id="rId10"/>
    <p:sldId id="295" r:id="rId11"/>
    <p:sldId id="299" r:id="rId12"/>
    <p:sldId id="298" r:id="rId13"/>
    <p:sldId id="297" r:id="rId14"/>
    <p:sldId id="296" r:id="rId15"/>
    <p:sldId id="288" r:id="rId16"/>
    <p:sldId id="302" r:id="rId17"/>
    <p:sldId id="301" r:id="rId18"/>
    <p:sldId id="307" r:id="rId19"/>
    <p:sldId id="308" r:id="rId20"/>
    <p:sldId id="312" r:id="rId21"/>
    <p:sldId id="309" r:id="rId22"/>
    <p:sldId id="310" r:id="rId23"/>
    <p:sldId id="311" r:id="rId24"/>
    <p:sldId id="305" r:id="rId25"/>
    <p:sldId id="354" r:id="rId26"/>
    <p:sldId id="304" r:id="rId27"/>
    <p:sldId id="300" r:id="rId2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719"/>
  </p:normalViewPr>
  <p:slideViewPr>
    <p:cSldViewPr>
      <p:cViewPr varScale="1">
        <p:scale>
          <a:sx n="57" d="100"/>
          <a:sy n="57" d="100"/>
        </p:scale>
        <p:origin x="5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19.10.2020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714348" y="4983163"/>
            <a:ext cx="7615237" cy="1052512"/>
          </a:xfrm>
          <a:prstGeom prst="rect">
            <a:avLst/>
          </a:prstGeom>
        </p:spPr>
        <p:txBody>
          <a:bodyPr lIns="45720" rIns="45720" anchor="b">
            <a:normAutofit fontScale="9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Doç. Dr</a:t>
            </a:r>
            <a:r>
              <a:rPr lang="tr-TR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. </a:t>
            </a:r>
            <a:r>
              <a:rPr lang="tr-TR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Hasan DOĞAN</a:t>
            </a:r>
          </a:p>
          <a:p>
            <a:pPr algn="ctr" fontAlgn="auto">
              <a:spcAft>
                <a:spcPts val="0"/>
              </a:spcAft>
              <a:defRPr/>
            </a:pPr>
            <a:endParaRPr lang="tr-TR" sz="1500" b="1" dirty="0" smtClean="0">
              <a:solidFill>
                <a:schemeClr val="tx2">
                  <a:lumMod val="90000"/>
                  <a:lumOff val="10000"/>
                </a:schemeClr>
              </a:solidFill>
              <a:latin typeface="Apple Chancery"/>
              <a:ea typeface="+mj-ea"/>
              <a:cs typeface="Apple Chancery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tr-TR" sz="15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Tıbbi Biyoloji Anabilim Dalı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tr-TR" sz="15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pple Chancery"/>
                <a:ea typeface="+mj-ea"/>
                <a:cs typeface="Apple Chancery"/>
              </a:rPr>
              <a:t>2019-20</a:t>
            </a:r>
          </a:p>
        </p:txBody>
      </p:sp>
      <p:sp>
        <p:nvSpPr>
          <p:cNvPr id="6" name="2 İçerik Yer Tutucusu"/>
          <p:cNvSpPr txBox="1">
            <a:spLocks/>
          </p:cNvSpPr>
          <p:nvPr/>
        </p:nvSpPr>
        <p:spPr>
          <a:xfrm>
            <a:off x="457200" y="71414"/>
            <a:ext cx="8229600" cy="3285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tr-TR" sz="8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pitchFamily="34" charset="0"/>
              <a:buNone/>
            </a:pPr>
            <a:r>
              <a:rPr lang="tr-T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Moleküler Tanı</a:t>
            </a:r>
          </a:p>
          <a:p>
            <a:pPr algn="ctr">
              <a:buFont typeface="Arial" pitchFamily="34" charset="0"/>
              <a:buNone/>
            </a:pPr>
            <a:r>
              <a:rPr lang="tr-T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yöntemleri-1</a:t>
            </a:r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307" y="6475692"/>
            <a:ext cx="2822693" cy="35359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98011"/>
            <a:ext cx="2771800" cy="95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49.3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5214" r="90" b="7547"/>
          <a:stretch/>
        </p:blipFill>
        <p:spPr>
          <a:xfrm>
            <a:off x="179513" y="548680"/>
            <a:ext cx="4392488" cy="2562558"/>
          </a:xfrm>
          <a:prstGeom prst="rect">
            <a:avLst/>
          </a:prstGeom>
        </p:spPr>
      </p:pic>
      <p:pic>
        <p:nvPicPr>
          <p:cNvPr id="5" name="Picture 4" descr="Ekran Resmi 2015-11-24 6.49.4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r="2321" b="7187"/>
          <a:stretch/>
        </p:blipFill>
        <p:spPr>
          <a:xfrm>
            <a:off x="4652505" y="548680"/>
            <a:ext cx="4493370" cy="2514223"/>
          </a:xfrm>
          <a:prstGeom prst="rect">
            <a:avLst/>
          </a:prstGeom>
        </p:spPr>
      </p:pic>
      <p:pic>
        <p:nvPicPr>
          <p:cNvPr id="6" name="Picture 5" descr="Ekran Resmi 2015-11-24 6.49.50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7911"/>
          <a:stretch/>
        </p:blipFill>
        <p:spPr>
          <a:xfrm>
            <a:off x="2123728" y="3645024"/>
            <a:ext cx="4572000" cy="24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5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49.53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909" r="1043" b="4496"/>
          <a:stretch/>
        </p:blipFill>
        <p:spPr>
          <a:xfrm>
            <a:off x="179512" y="332656"/>
            <a:ext cx="4320479" cy="2732152"/>
          </a:xfrm>
        </p:spPr>
      </p:pic>
      <p:pic>
        <p:nvPicPr>
          <p:cNvPr id="5" name="Picture 4" descr="Ekran Resmi 2015-11-24 6.49.5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r="1868" b="8154"/>
          <a:stretch/>
        </p:blipFill>
        <p:spPr>
          <a:xfrm>
            <a:off x="4750717" y="332656"/>
            <a:ext cx="4424194" cy="2669607"/>
          </a:xfrm>
          <a:prstGeom prst="rect">
            <a:avLst/>
          </a:prstGeom>
        </p:spPr>
      </p:pic>
      <p:pic>
        <p:nvPicPr>
          <p:cNvPr id="6" name="Picture 5" descr="Ekran Resmi 2015-11-24 6.50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 b="7670"/>
          <a:stretch/>
        </p:blipFill>
        <p:spPr>
          <a:xfrm>
            <a:off x="1403648" y="3212976"/>
            <a:ext cx="6372200" cy="34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6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50.13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5214" r="852" b="9377"/>
          <a:stretch/>
        </p:blipFill>
        <p:spPr>
          <a:xfrm>
            <a:off x="107505" y="548680"/>
            <a:ext cx="4392488" cy="2713479"/>
          </a:xfrm>
        </p:spPr>
      </p:pic>
      <p:pic>
        <p:nvPicPr>
          <p:cNvPr id="5" name="Picture 4" descr="Ekran Resmi 2015-11-24 6.50.2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r="1567" b="5979"/>
          <a:stretch/>
        </p:blipFill>
        <p:spPr>
          <a:xfrm>
            <a:off x="4621415" y="548680"/>
            <a:ext cx="4554326" cy="2664296"/>
          </a:xfrm>
          <a:prstGeom prst="rect">
            <a:avLst/>
          </a:prstGeom>
        </p:spPr>
      </p:pic>
      <p:pic>
        <p:nvPicPr>
          <p:cNvPr id="6" name="Picture 5" descr="Ekran Resmi 2015-11-24 6.50.3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r="3086" b="6914"/>
          <a:stretch/>
        </p:blipFill>
        <p:spPr>
          <a:xfrm>
            <a:off x="2195736" y="3789040"/>
            <a:ext cx="4513452" cy="252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50.42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35697" y="632246"/>
            <a:ext cx="4536303" cy="2613597"/>
          </a:xfrm>
        </p:spPr>
      </p:pic>
      <p:pic>
        <p:nvPicPr>
          <p:cNvPr id="5" name="Picture 4" descr="Ekran Resmi 2015-11-24 6.50.4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84" r="2469" b="6914"/>
          <a:stretch/>
        </p:blipFill>
        <p:spPr>
          <a:xfrm>
            <a:off x="4788024" y="620688"/>
            <a:ext cx="4355976" cy="2673849"/>
          </a:xfrm>
          <a:prstGeom prst="rect">
            <a:avLst/>
          </a:prstGeom>
        </p:spPr>
      </p:pic>
      <p:pic>
        <p:nvPicPr>
          <p:cNvPr id="6" name="Picture 5" descr="Ekran Resmi 2015-11-24 6.50.4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r="1234" b="6913"/>
          <a:stretch/>
        </p:blipFill>
        <p:spPr>
          <a:xfrm>
            <a:off x="2123728" y="3501008"/>
            <a:ext cx="5148063" cy="28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3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50.59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107505" y="908720"/>
            <a:ext cx="4320479" cy="2625155"/>
          </a:xfrm>
        </p:spPr>
      </p:pic>
      <p:pic>
        <p:nvPicPr>
          <p:cNvPr id="5" name="Picture 4" descr="Ekran Resmi 2015-11-24 6.51.0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r="2160" b="8148"/>
          <a:stretch/>
        </p:blipFill>
        <p:spPr>
          <a:xfrm>
            <a:off x="4584811" y="908720"/>
            <a:ext cx="4559189" cy="2603293"/>
          </a:xfrm>
          <a:prstGeom prst="rect">
            <a:avLst/>
          </a:prstGeom>
        </p:spPr>
      </p:pic>
      <p:pic>
        <p:nvPicPr>
          <p:cNvPr id="6" name="Picture 5" descr="Ekran Resmi 2015-11-24 6.51.30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5" r="3087" b="7902"/>
          <a:stretch/>
        </p:blipFill>
        <p:spPr>
          <a:xfrm>
            <a:off x="107504" y="3933056"/>
            <a:ext cx="4320480" cy="2481928"/>
          </a:xfrm>
          <a:prstGeom prst="rect">
            <a:avLst/>
          </a:prstGeom>
        </p:spPr>
      </p:pic>
      <p:pic>
        <p:nvPicPr>
          <p:cNvPr id="7" name="Picture 6" descr="Ekran Resmi 2015-11-24 7.47.18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r="2315" b="5925"/>
          <a:stretch/>
        </p:blipFill>
        <p:spPr>
          <a:xfrm>
            <a:off x="4633310" y="3933056"/>
            <a:ext cx="4510690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4 9.29.58 PM jel el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467544" y="105273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79664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8.51.14 PM jel-rflp 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7349" r="9621" b="21578"/>
          <a:stretch/>
        </p:blipFill>
        <p:spPr>
          <a:xfrm>
            <a:off x="15280" y="188640"/>
            <a:ext cx="6284080" cy="3528392"/>
          </a:xfrm>
        </p:spPr>
      </p:pic>
      <p:pic>
        <p:nvPicPr>
          <p:cNvPr id="5" name="Picture 4" descr="Ekran Resmi 2015-11-24 9.32.3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4398" r="1567" b="6462"/>
          <a:stretch/>
        </p:blipFill>
        <p:spPr>
          <a:xfrm>
            <a:off x="96633" y="4293096"/>
            <a:ext cx="3837595" cy="2195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Ekran Resmi 2015-11-24 9.31.56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10679" r="18929" b="11294"/>
          <a:stretch/>
        </p:blipFill>
        <p:spPr>
          <a:xfrm>
            <a:off x="6289739" y="1268760"/>
            <a:ext cx="2854261" cy="2448272"/>
          </a:xfrm>
          <a:prstGeom prst="rect">
            <a:avLst/>
          </a:prstGeom>
        </p:spPr>
      </p:pic>
      <p:pic>
        <p:nvPicPr>
          <p:cNvPr id="7" name="Picture 6" descr="Ekran Resmi 2015-11-24 9.30.57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0" r="7605" b="6703"/>
          <a:stretch/>
        </p:blipFill>
        <p:spPr>
          <a:xfrm>
            <a:off x="4572000" y="4077072"/>
            <a:ext cx="4460099" cy="23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9.30.0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t="5176" r="116" b="9397"/>
          <a:stretch/>
        </p:blipFill>
        <p:spPr>
          <a:xfrm>
            <a:off x="1763688" y="3170395"/>
            <a:ext cx="5472608" cy="3657305"/>
          </a:xfrm>
        </p:spPr>
      </p:pic>
      <p:pic>
        <p:nvPicPr>
          <p:cNvPr id="5" name="Picture 4" descr="Ekran Resmi 2015-11-24 9.31.1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6666" r="1235" b="5185"/>
          <a:stretch/>
        </p:blipFill>
        <p:spPr>
          <a:xfrm>
            <a:off x="-32367" y="620688"/>
            <a:ext cx="4398498" cy="2484595"/>
          </a:xfrm>
          <a:prstGeom prst="rect">
            <a:avLst/>
          </a:prstGeom>
        </p:spPr>
      </p:pic>
      <p:pic>
        <p:nvPicPr>
          <p:cNvPr id="6" name="Picture 5" descr="Ekran Resmi 2015-11-24 9.32.09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t="7407" b="10864"/>
          <a:stretch/>
        </p:blipFill>
        <p:spPr>
          <a:xfrm>
            <a:off x="4644008" y="608096"/>
            <a:ext cx="4499992" cy="25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2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" y="0"/>
            <a:ext cx="9142787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8280400" cy="6119813"/>
          </a:xfrm>
          <a:noFill/>
          <a:ln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568" r="8311" b="23636"/>
          <a:stretch>
            <a:fillRect/>
          </a:stretch>
        </p:blipFill>
        <p:spPr bwMode="auto">
          <a:xfrm>
            <a:off x="1907704" y="3861048"/>
            <a:ext cx="53292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04" name="Group 16"/>
          <p:cNvGrpSpPr>
            <a:grpSpLocks/>
          </p:cNvGrpSpPr>
          <p:nvPr/>
        </p:nvGrpSpPr>
        <p:grpSpPr bwMode="auto">
          <a:xfrm>
            <a:off x="785813" y="4005263"/>
            <a:ext cx="1101725" cy="1265237"/>
            <a:chOff x="495" y="2523"/>
            <a:chExt cx="694" cy="797"/>
          </a:xfrm>
        </p:grpSpPr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495" y="3089"/>
              <a:ext cx="4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tr-TR" altLang="tr-TR" sz="1400">
                  <a:solidFill>
                    <a:schemeClr val="bg1"/>
                  </a:solidFill>
                  <a:latin typeface="Times New Roman" pitchFamily="18" charset="0"/>
                </a:rPr>
                <a:t>100 bp</a:t>
              </a:r>
            </a:p>
          </p:txBody>
        </p:sp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495" y="2862"/>
              <a:ext cx="4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tr-TR" altLang="tr-TR" sz="1400">
                  <a:solidFill>
                    <a:schemeClr val="bg1"/>
                  </a:solidFill>
                  <a:latin typeface="Times New Roman" pitchFamily="18" charset="0"/>
                </a:rPr>
                <a:t>200</a:t>
              </a:r>
              <a:r>
                <a:rPr lang="tr-TR" altLang="tr-TR" sz="1400">
                  <a:latin typeface="Times New Roman" pitchFamily="18" charset="0"/>
                </a:rPr>
                <a:t> </a:t>
              </a:r>
              <a:r>
                <a:rPr lang="tr-TR" altLang="tr-TR" sz="1400">
                  <a:solidFill>
                    <a:schemeClr val="bg1"/>
                  </a:solidFill>
                  <a:latin typeface="Times New Roman" pitchFamily="18" charset="0"/>
                </a:rPr>
                <a:t>bp</a:t>
              </a:r>
            </a:p>
          </p:txBody>
        </p:sp>
        <p:sp>
          <p:nvSpPr>
            <p:cNvPr id="37898" name="Text Box 10"/>
            <p:cNvSpPr txBox="1">
              <a:spLocks noChangeArrowheads="1"/>
            </p:cNvSpPr>
            <p:nvPr/>
          </p:nvSpPr>
          <p:spPr bwMode="auto">
            <a:xfrm>
              <a:off x="917" y="2862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tr-TR" b="1">
                  <a:solidFill>
                    <a:schemeClr val="bg1"/>
                  </a:solidFill>
                </a:rPr>
                <a:t>►</a:t>
              </a:r>
              <a:endParaRPr lang="tr-TR" altLang="tr-TR" b="1">
                <a:solidFill>
                  <a:schemeClr val="bg1"/>
                </a:solidFill>
              </a:endParaRPr>
            </a:p>
          </p:txBody>
        </p:sp>
        <p:sp>
          <p:nvSpPr>
            <p:cNvPr id="37899" name="Text Box 11"/>
            <p:cNvSpPr txBox="1">
              <a:spLocks noChangeArrowheads="1"/>
            </p:cNvSpPr>
            <p:nvPr/>
          </p:nvSpPr>
          <p:spPr bwMode="auto">
            <a:xfrm>
              <a:off x="521" y="2523"/>
              <a:ext cx="4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tr-TR" altLang="tr-TR" sz="1400">
                  <a:solidFill>
                    <a:schemeClr val="bg1"/>
                  </a:solidFill>
                  <a:latin typeface="Times New Roman" pitchFamily="18" charset="0"/>
                </a:rPr>
                <a:t>400 bp</a:t>
              </a:r>
            </a:p>
          </p:txBody>
        </p:sp>
        <p:sp>
          <p:nvSpPr>
            <p:cNvPr id="37900" name="Rectangle 12"/>
            <p:cNvSpPr>
              <a:spLocks noChangeArrowheads="1"/>
            </p:cNvSpPr>
            <p:nvPr/>
          </p:nvSpPr>
          <p:spPr bwMode="auto">
            <a:xfrm>
              <a:off x="904" y="3089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tr-TR" b="1" dirty="0">
                  <a:solidFill>
                    <a:schemeClr val="bg1"/>
                  </a:solidFill>
                </a:rPr>
                <a:t>►</a:t>
              </a:r>
              <a:endParaRPr lang="tr-TR" altLang="tr-TR" b="1" dirty="0">
                <a:solidFill>
                  <a:schemeClr val="bg1"/>
                </a:solidFill>
              </a:endParaRPr>
            </a:p>
          </p:txBody>
        </p:sp>
        <p:sp>
          <p:nvSpPr>
            <p:cNvPr id="37901" name="Rectangle 13"/>
            <p:cNvSpPr>
              <a:spLocks noChangeArrowheads="1"/>
            </p:cNvSpPr>
            <p:nvPr/>
          </p:nvSpPr>
          <p:spPr bwMode="auto">
            <a:xfrm>
              <a:off x="930" y="2523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tr-TR" b="1">
                  <a:solidFill>
                    <a:schemeClr val="bg1"/>
                  </a:solidFill>
                </a:rPr>
                <a:t>►</a:t>
              </a:r>
              <a:endParaRPr lang="tr-TR" altLang="tr-TR" b="1">
                <a:solidFill>
                  <a:schemeClr val="bg1"/>
                </a:solidFill>
              </a:endParaRPr>
            </a:p>
          </p:txBody>
        </p:sp>
        <p:sp>
          <p:nvSpPr>
            <p:cNvPr id="37902" name="Rectangle 14"/>
            <p:cNvSpPr>
              <a:spLocks noChangeArrowheads="1"/>
            </p:cNvSpPr>
            <p:nvPr/>
          </p:nvSpPr>
          <p:spPr bwMode="auto">
            <a:xfrm>
              <a:off x="930" y="2670"/>
              <a:ext cx="25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tr-TR" b="1">
                  <a:solidFill>
                    <a:schemeClr val="bg1"/>
                  </a:solidFill>
                </a:rPr>
                <a:t>►</a:t>
              </a:r>
              <a:endParaRPr lang="tr-TR" altLang="tr-TR" b="1">
                <a:solidFill>
                  <a:schemeClr val="bg1"/>
                </a:solidFill>
              </a:endParaRPr>
            </a:p>
          </p:txBody>
        </p:sp>
        <p:sp>
          <p:nvSpPr>
            <p:cNvPr id="37903" name="Text Box 15"/>
            <p:cNvSpPr txBox="1">
              <a:spLocks noChangeArrowheads="1"/>
            </p:cNvSpPr>
            <p:nvPr/>
          </p:nvSpPr>
          <p:spPr bwMode="auto">
            <a:xfrm>
              <a:off x="508" y="2670"/>
              <a:ext cx="4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tr-TR" altLang="tr-TR" sz="1400" dirty="0">
                  <a:solidFill>
                    <a:schemeClr val="bg1"/>
                  </a:solidFill>
                  <a:latin typeface="Times New Roman" pitchFamily="18" charset="0"/>
                </a:rPr>
                <a:t>300 </a:t>
              </a:r>
              <a:r>
                <a:rPr lang="tr-TR" altLang="tr-TR" sz="1400" dirty="0" err="1">
                  <a:solidFill>
                    <a:schemeClr val="bg1"/>
                  </a:solidFill>
                  <a:latin typeface="Times New Roman" pitchFamily="18" charset="0"/>
                </a:rPr>
                <a:t>bp</a:t>
              </a:r>
              <a:endParaRPr lang="tr-TR" altLang="tr-TR" sz="1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Moleküler Tanı </a:t>
            </a:r>
            <a: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yöntemleri</a:t>
            </a:r>
            <a:br>
              <a:rPr lang="tr-T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398903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1. PCR – </a:t>
            </a:r>
            <a:r>
              <a:rPr lang="en-US" dirty="0" err="1" smtClean="0">
                <a:solidFill>
                  <a:srgbClr val="FF0000"/>
                </a:solidFill>
              </a:rPr>
              <a:t>Elektroforez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2. Real-Time PCR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3. Sanger </a:t>
            </a:r>
            <a:r>
              <a:rPr lang="en-US" dirty="0" err="1" smtClean="0">
                <a:solidFill>
                  <a:srgbClr val="0070C0"/>
                </a:solidFill>
              </a:rPr>
              <a:t>Sekans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4. Next Generation </a:t>
            </a:r>
            <a:r>
              <a:rPr lang="en-US" dirty="0" err="1" smtClean="0">
                <a:solidFill>
                  <a:srgbClr val="0070C0"/>
                </a:solidFill>
              </a:rPr>
              <a:t>Sekans</a:t>
            </a:r>
            <a:r>
              <a:rPr lang="en-US" dirty="0" smtClean="0">
                <a:solidFill>
                  <a:srgbClr val="0070C0"/>
                </a:solidFill>
              </a:rPr>
              <a:t> (NGS)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5. Microarray (CGH, SNP array, RNA exp. ar.)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5517232"/>
            <a:ext cx="432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OMİM= http</a:t>
            </a:r>
            <a:r>
              <a:rPr lang="hr-HR" dirty="0"/>
              <a:t>://www.ncbi.nlm.nih.gov/omim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83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ASO (Allele </a:t>
            </a:r>
            <a:r>
              <a:rPr lang="en-US" dirty="0" err="1" smtClean="0"/>
              <a:t>Spesific</a:t>
            </a:r>
            <a:r>
              <a:rPr lang="en-US" dirty="0" smtClean="0"/>
              <a:t> </a:t>
            </a:r>
            <a:r>
              <a:rPr lang="en-US" dirty="0" err="1" smtClean="0"/>
              <a:t>Oligonukleotide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Ekran Resmi 2015-11-24 9.13.04 PM as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2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HLA-B*27</a:t>
            </a:r>
            <a:endParaRPr lang="tr-TR" dirty="0"/>
          </a:p>
        </p:txBody>
      </p:sp>
      <p:pic>
        <p:nvPicPr>
          <p:cNvPr id="7170" name="Picture 2" descr="F:\2013 INHOUSE HLA B27\ınhouse HLA-B27 2013.05.07-1 ME.bmp"/>
          <p:cNvPicPr>
            <a:picLocks noChangeAspect="1" noChangeArrowheads="1"/>
          </p:cNvPicPr>
          <p:nvPr/>
        </p:nvPicPr>
        <p:blipFill rotWithShape="1">
          <a:blip r:embed="rId2"/>
          <a:srcRect l="-1" t="21007" r="-467" b="23367"/>
          <a:stretch/>
        </p:blipFill>
        <p:spPr bwMode="auto">
          <a:xfrm>
            <a:off x="4427984" y="836712"/>
            <a:ext cx="4296692" cy="3396212"/>
          </a:xfrm>
          <a:prstGeom prst="rect">
            <a:avLst/>
          </a:prstGeom>
          <a:noFill/>
        </p:spPr>
      </p:pic>
      <p:pic>
        <p:nvPicPr>
          <p:cNvPr id="3" name="Picture 2" descr="Ekran Resmi 2015-11-25 9.23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755"/>
            <a:ext cx="9144000" cy="17549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4941168"/>
            <a:ext cx="432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1-2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1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2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1-2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1-2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4572000" y="908720"/>
            <a:ext cx="1008112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F:\2013 INHOUSE HLA B27\ınhouse HLA-B27 2013.01.02-2 ME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71612"/>
            <a:ext cx="4035828" cy="4643470"/>
          </a:xfrm>
          <a:prstGeom prst="rect">
            <a:avLst/>
          </a:prstGeom>
          <a:noFill/>
        </p:spPr>
      </p:pic>
      <p:pic>
        <p:nvPicPr>
          <p:cNvPr id="6147" name="Picture 3" descr="F:\2013 INHOUSE HLA B27\ınhouse HLA-B27 2013.01.02-1 M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4286280" cy="4664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3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2013 INHOUSE HLA B27\ınhouse HLA-B27 2013.08.14 M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721640"/>
            <a:ext cx="4276725" cy="4876800"/>
          </a:xfrm>
          <a:prstGeom prst="rect">
            <a:avLst/>
          </a:prstGeom>
          <a:noFill/>
        </p:spPr>
      </p:pic>
      <p:sp>
        <p:nvSpPr>
          <p:cNvPr id="3" name="Text Box 36"/>
          <p:cNvSpPr txBox="1">
            <a:spLocks noChangeArrowheads="1"/>
          </p:cNvSpPr>
          <p:nvPr/>
        </p:nvSpPr>
        <p:spPr bwMode="auto">
          <a:xfrm>
            <a:off x="4860032" y="908720"/>
            <a:ext cx="1008112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  <a:p>
            <a:endParaRPr lang="en-US" sz="1200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8.54.0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5799" r="19407" b="40575"/>
          <a:stretch/>
        </p:blipFill>
        <p:spPr>
          <a:xfrm>
            <a:off x="323528" y="242706"/>
            <a:ext cx="5688632" cy="2733086"/>
          </a:xfrm>
        </p:spPr>
      </p:pic>
      <p:pic>
        <p:nvPicPr>
          <p:cNvPr id="5" name="Picture 4" descr="Ekran Resmi 2015-11-24 8.55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8519" r="21605" b="4074"/>
          <a:stretch/>
        </p:blipFill>
        <p:spPr>
          <a:xfrm>
            <a:off x="251520" y="2924944"/>
            <a:ext cx="4541659" cy="3679056"/>
          </a:xfrm>
          <a:prstGeom prst="rect">
            <a:avLst/>
          </a:prstGeom>
        </p:spPr>
      </p:pic>
      <p:pic>
        <p:nvPicPr>
          <p:cNvPr id="6" name="Picture 5" descr="Ekran Resmi 2015-11-24 8.55.2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t="58517" r="44754" b="1"/>
          <a:stretch/>
        </p:blipFill>
        <p:spPr>
          <a:xfrm>
            <a:off x="5652120" y="4221088"/>
            <a:ext cx="3384376" cy="2370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248" y="3789040"/>
            <a:ext cx="123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Palindroms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6093296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Normal – Wild Type</a:t>
            </a:r>
          </a:p>
          <a:p>
            <a:pPr algn="ctr"/>
            <a:r>
              <a:rPr lang="en-US" sz="1400" dirty="0" smtClean="0"/>
              <a:t>87bp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5373216"/>
            <a:ext cx="1126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Mutant Type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h8f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6672"/>
            <a:ext cx="245903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980728"/>
            <a:ext cx="1756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Restriction</a:t>
            </a:r>
          </a:p>
          <a:p>
            <a:r>
              <a:rPr lang="en-US" sz="2800" dirty="0" smtClean="0"/>
              <a:t>enzymes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16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Ekran Resmi 2015-11-24 8.56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4" t="24161" r="10429" b="8001"/>
          <a:stretch/>
        </p:blipFill>
        <p:spPr>
          <a:xfrm>
            <a:off x="107504" y="1700808"/>
            <a:ext cx="2853614" cy="3600400"/>
          </a:xfrm>
          <a:prstGeom prst="rect">
            <a:avLst/>
          </a:prstGeom>
        </p:spPr>
      </p:pic>
      <p:pic>
        <p:nvPicPr>
          <p:cNvPr id="6" name="Picture 5" descr="Ekran Resmi 2015-11-24 8.5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6" t="24034" r="11061" b="6095"/>
          <a:stretch/>
        </p:blipFill>
        <p:spPr>
          <a:xfrm>
            <a:off x="3131840" y="1675225"/>
            <a:ext cx="2880320" cy="3625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48478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Homozigot</a:t>
            </a:r>
            <a:r>
              <a:rPr lang="en-US" dirty="0" smtClean="0"/>
              <a:t> WT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14847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Heterozigot</a:t>
            </a:r>
            <a:r>
              <a:rPr lang="en-US" dirty="0" smtClean="0"/>
              <a:t> MW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79912" y="1484784"/>
            <a:ext cx="165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Homozigot</a:t>
            </a:r>
            <a:r>
              <a:rPr lang="en-US" dirty="0" smtClean="0"/>
              <a:t> MM</a:t>
            </a:r>
            <a:endParaRPr lang="en-US" dirty="0"/>
          </a:p>
        </p:txBody>
      </p:sp>
      <p:pic>
        <p:nvPicPr>
          <p:cNvPr id="15" name="Picture 14" descr="Ekran Resmi 2015-12-08 2.19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8803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9.32.4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1" t="13593" r="13540" b="17758"/>
          <a:stretch/>
        </p:blipFill>
        <p:spPr>
          <a:xfrm>
            <a:off x="0" y="836712"/>
            <a:ext cx="9083427" cy="5328592"/>
          </a:xfrm>
        </p:spPr>
      </p:pic>
    </p:spTree>
    <p:extLst>
      <p:ext uri="{BB962C8B-B14F-4D97-AF65-F5344CB8AC3E}">
        <p14:creationId xmlns:p14="http://schemas.microsoft.com/office/powerpoint/2010/main" val="380014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tr-TR" dirty="0" smtClean="0"/>
              <a:t>Hücrelerde </a:t>
            </a:r>
            <a:r>
              <a:rPr lang="tr-TR" dirty="0"/>
              <a:t>DNA doğal olarak </a:t>
            </a:r>
            <a:r>
              <a:rPr lang="tr-TR" dirty="0" err="1"/>
              <a:t>replikasyon</a:t>
            </a:r>
            <a:r>
              <a:rPr lang="tr-TR" dirty="0"/>
              <a:t> ile çoğalır. </a:t>
            </a:r>
            <a:r>
              <a:rPr lang="tr-TR" dirty="0" err="1"/>
              <a:t>Polimeraz</a:t>
            </a:r>
            <a:r>
              <a:rPr lang="tr-TR" dirty="0"/>
              <a:t> zincir reaksiyonu ise; spesifik bir DNA parçası kopyaları </a:t>
            </a:r>
            <a:r>
              <a:rPr lang="tr-TR" dirty="0" err="1"/>
              <a:t>primerler</a:t>
            </a:r>
            <a:r>
              <a:rPr lang="tr-TR" dirty="0"/>
              <a:t> tarafından yönlendirilerek </a:t>
            </a:r>
            <a:r>
              <a:rPr lang="tr-TR" dirty="0" err="1"/>
              <a:t>enzimatik</a:t>
            </a:r>
            <a:r>
              <a:rPr lang="tr-TR" dirty="0"/>
              <a:t> olarak sentezlenmesi şeklinde tanımlanan </a:t>
            </a:r>
            <a:r>
              <a:rPr lang="tr-TR" i="1" dirty="0"/>
              <a:t>in </a:t>
            </a:r>
            <a:r>
              <a:rPr lang="tr-TR" i="1" dirty="0" err="1"/>
              <a:t>vitro</a:t>
            </a:r>
            <a:r>
              <a:rPr lang="tr-TR" dirty="0"/>
              <a:t> bir yöntemdir</a:t>
            </a:r>
            <a:r>
              <a:rPr lang="tr-TR" dirty="0" smtClean="0"/>
              <a:t>.</a:t>
            </a:r>
            <a:r>
              <a:rPr lang="tr-TR" dirty="0"/>
              <a:t> 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tr-TR" dirty="0" err="1" smtClean="0"/>
              <a:t>Polimeraz</a:t>
            </a:r>
            <a:r>
              <a:rPr lang="tr-TR" dirty="0" smtClean="0"/>
              <a:t> </a:t>
            </a:r>
            <a:r>
              <a:rPr lang="tr-TR" dirty="0"/>
              <a:t>Zincir Reaksiyonu çift zincirli bir DNA molekülünde hedef dizilere </a:t>
            </a:r>
            <a:r>
              <a:rPr lang="tr-TR" dirty="0" err="1"/>
              <a:t>oligonükleotid</a:t>
            </a:r>
            <a:r>
              <a:rPr lang="tr-TR" dirty="0"/>
              <a:t> </a:t>
            </a:r>
            <a:r>
              <a:rPr lang="tr-TR" dirty="0" err="1"/>
              <a:t>primerlerinin</a:t>
            </a:r>
            <a:r>
              <a:rPr lang="tr-TR" dirty="0"/>
              <a:t> </a:t>
            </a:r>
            <a:r>
              <a:rPr lang="tr-TR" dirty="0" smtClean="0"/>
              <a:t>ısı/sıcaklığın etkisiyle bağlanması </a:t>
            </a:r>
            <a:r>
              <a:rPr lang="tr-TR" dirty="0"/>
              <a:t>ve uzaması esasına dayanır.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tr-TR" dirty="0"/>
              <a:t>PCR </a:t>
            </a:r>
            <a:r>
              <a:rPr lang="tr-TR" dirty="0" smtClean="0"/>
              <a:t>3 </a:t>
            </a:r>
            <a:r>
              <a:rPr lang="tr-TR" dirty="0"/>
              <a:t>aşamanın tekrarlanması ile gerçekleştirilir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9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PCR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fontScale="47500" lnSpcReduction="20000"/>
          </a:bodyPr>
          <a:lstStyle/>
          <a:p>
            <a:pPr marL="514350" lvl="0" indent="-514350">
              <a:lnSpc>
                <a:spcPct val="140000"/>
              </a:lnSpc>
              <a:buFont typeface="+mj-lt"/>
              <a:buAutoNum type="arabicPeriod"/>
            </a:pPr>
            <a:r>
              <a:rPr lang="tr-TR" b="1" dirty="0" err="1"/>
              <a:t>Denatürasyon</a:t>
            </a:r>
            <a:r>
              <a:rPr lang="tr-TR" b="1" dirty="0"/>
              <a:t>:</a:t>
            </a:r>
            <a:r>
              <a:rPr lang="tr-TR" dirty="0"/>
              <a:t> </a:t>
            </a:r>
            <a:r>
              <a:rPr lang="tr-TR" dirty="0" err="1"/>
              <a:t>Primerlerin</a:t>
            </a:r>
            <a:r>
              <a:rPr lang="tr-TR" dirty="0"/>
              <a:t> bağlanabilmesi için çift iplikli DNA’nın yüksek sıcaklıklarda tek zincirli hale getirildiği aşamadır</a:t>
            </a:r>
            <a:r>
              <a:rPr lang="tr-TR" dirty="0" smtClean="0"/>
              <a:t>. Genellikle </a:t>
            </a:r>
            <a:r>
              <a:rPr lang="tr-TR" dirty="0"/>
              <a:t>en etkin </a:t>
            </a:r>
            <a:r>
              <a:rPr lang="tr-TR" dirty="0" err="1"/>
              <a:t>denatürasyon</a:t>
            </a:r>
            <a:r>
              <a:rPr lang="tr-TR" dirty="0"/>
              <a:t> sıcaklığı 92-95 </a:t>
            </a:r>
            <a:r>
              <a:rPr lang="tr-TR" baseline="30000" dirty="0" err="1"/>
              <a:t>o</a:t>
            </a:r>
            <a:r>
              <a:rPr lang="tr-TR" dirty="0" err="1"/>
              <a:t>C</a:t>
            </a:r>
            <a:r>
              <a:rPr lang="tr-TR" dirty="0"/>
              <a:t> </a:t>
            </a:r>
            <a:r>
              <a:rPr lang="tr-TR" dirty="0" err="1"/>
              <a:t>dir</a:t>
            </a:r>
            <a:r>
              <a:rPr lang="tr-TR" dirty="0" smtClean="0"/>
              <a:t>.</a:t>
            </a:r>
          </a:p>
          <a:p>
            <a:pPr marL="514350" lvl="0" indent="-514350">
              <a:lnSpc>
                <a:spcPct val="140000"/>
              </a:lnSpc>
              <a:buFont typeface="+mj-lt"/>
              <a:buAutoNum type="arabicPeriod"/>
            </a:pPr>
            <a:endParaRPr lang="en-US" dirty="0"/>
          </a:p>
          <a:p>
            <a:pPr marL="514350" lvl="0" indent="-514350">
              <a:lnSpc>
                <a:spcPct val="140000"/>
              </a:lnSpc>
              <a:buFont typeface="+mj-lt"/>
              <a:buAutoNum type="arabicPeriod"/>
            </a:pPr>
            <a:r>
              <a:rPr lang="tr-TR" b="1" dirty="0" err="1"/>
              <a:t>Annealing</a:t>
            </a:r>
            <a:r>
              <a:rPr lang="tr-TR" b="1" dirty="0"/>
              <a:t> (</a:t>
            </a:r>
            <a:r>
              <a:rPr lang="tr-TR" b="1" dirty="0" err="1"/>
              <a:t>Primerlerin</a:t>
            </a:r>
            <a:r>
              <a:rPr lang="tr-TR" b="1" dirty="0"/>
              <a:t> bağlanması):</a:t>
            </a:r>
            <a:r>
              <a:rPr lang="tr-TR" dirty="0"/>
              <a:t>Tek zincirli DNA molekülleri üzerinde </a:t>
            </a:r>
            <a:r>
              <a:rPr lang="tr-TR" dirty="0" err="1"/>
              <a:t>primerler</a:t>
            </a:r>
            <a:r>
              <a:rPr lang="tr-TR" dirty="0"/>
              <a:t> kendilerine </a:t>
            </a:r>
            <a:r>
              <a:rPr lang="tr-TR" dirty="0" err="1"/>
              <a:t>komplementer</a:t>
            </a:r>
            <a:r>
              <a:rPr lang="tr-TR" dirty="0"/>
              <a:t> olan bölgelerle </a:t>
            </a:r>
            <a:r>
              <a:rPr lang="tr-TR" dirty="0" err="1" smtClean="0"/>
              <a:t>hibridleşirler</a:t>
            </a:r>
            <a:r>
              <a:rPr lang="tr-TR" dirty="0" smtClean="0"/>
              <a:t>. </a:t>
            </a:r>
            <a:r>
              <a:rPr lang="tr-TR" dirty="0" err="1" smtClean="0"/>
              <a:t>Primerler</a:t>
            </a:r>
            <a:r>
              <a:rPr lang="tr-TR" dirty="0" smtClean="0"/>
              <a:t> </a:t>
            </a:r>
            <a:r>
              <a:rPr lang="tr-TR" dirty="0"/>
              <a:t>çoğaltılacak  olan DNA bölgeleri sınırlarını belirleyerek DNA </a:t>
            </a:r>
            <a:r>
              <a:rPr lang="tr-TR" dirty="0" err="1"/>
              <a:t>polimeraz</a:t>
            </a:r>
            <a:r>
              <a:rPr lang="tr-TR" dirty="0"/>
              <a:t> için serbest 3’ OH ucu oluşturmak üzere kalıp DNA ya bağlanır</a:t>
            </a:r>
            <a:r>
              <a:rPr lang="tr-TR" dirty="0" smtClean="0"/>
              <a:t>. Bu </a:t>
            </a:r>
            <a:r>
              <a:rPr lang="tr-TR" dirty="0"/>
              <a:t>aşamada </a:t>
            </a:r>
            <a:r>
              <a:rPr lang="tr-TR" dirty="0" err="1"/>
              <a:t>Tm</a:t>
            </a:r>
            <a:r>
              <a:rPr lang="tr-TR" dirty="0"/>
              <a:t>/bağlanma sıcaklığı oranı  PCR reaksiyonunun gerçekleşmesi açısından çok önemlidir</a:t>
            </a:r>
            <a:r>
              <a:rPr lang="tr-TR" dirty="0" smtClean="0"/>
              <a:t>.</a:t>
            </a:r>
          </a:p>
          <a:p>
            <a:pPr marL="514350" lvl="0" indent="-514350">
              <a:lnSpc>
                <a:spcPct val="140000"/>
              </a:lnSpc>
              <a:buFont typeface="+mj-lt"/>
              <a:buAutoNum type="arabicPeriod"/>
            </a:pPr>
            <a:endParaRPr lang="en-US" dirty="0"/>
          </a:p>
          <a:p>
            <a:pPr marL="514350" lvl="0" indent="-514350">
              <a:lnSpc>
                <a:spcPct val="140000"/>
              </a:lnSpc>
              <a:buFont typeface="+mj-lt"/>
              <a:buAutoNum type="arabicPeriod"/>
            </a:pPr>
            <a:r>
              <a:rPr lang="tr-TR" b="1" dirty="0" err="1"/>
              <a:t>Extension</a:t>
            </a:r>
            <a:r>
              <a:rPr lang="tr-TR" b="1" dirty="0"/>
              <a:t> (Uzama): </a:t>
            </a:r>
            <a:r>
              <a:rPr lang="tr-TR" dirty="0" err="1"/>
              <a:t>Taq</a:t>
            </a:r>
            <a:r>
              <a:rPr lang="tr-TR" dirty="0"/>
              <a:t> DNA </a:t>
            </a:r>
            <a:r>
              <a:rPr lang="tr-TR" dirty="0" err="1"/>
              <a:t>polimeraz</a:t>
            </a:r>
            <a:r>
              <a:rPr lang="tr-TR" dirty="0"/>
              <a:t> enzimi uygun tampon ve dört çeşit </a:t>
            </a:r>
            <a:r>
              <a:rPr lang="tr-TR" dirty="0" err="1"/>
              <a:t>deoksiribonükleozid</a:t>
            </a:r>
            <a:r>
              <a:rPr lang="tr-TR" dirty="0"/>
              <a:t> </a:t>
            </a:r>
            <a:r>
              <a:rPr lang="tr-TR" dirty="0" err="1"/>
              <a:t>trifosfat</a:t>
            </a:r>
            <a:r>
              <a:rPr lang="tr-TR" dirty="0"/>
              <a:t> (</a:t>
            </a:r>
            <a:r>
              <a:rPr lang="tr-TR" dirty="0" err="1"/>
              <a:t>dNTP</a:t>
            </a:r>
            <a:r>
              <a:rPr lang="tr-TR" dirty="0"/>
              <a:t>) varlığında </a:t>
            </a:r>
            <a:r>
              <a:rPr lang="tr-TR" dirty="0" err="1"/>
              <a:t>primerlerin</a:t>
            </a:r>
            <a:r>
              <a:rPr lang="tr-TR" dirty="0"/>
              <a:t> 3’ OH ucundan uzamasını sağlar</a:t>
            </a:r>
            <a:r>
              <a:rPr lang="tr-TR" dirty="0" smtClean="0"/>
              <a:t>. Bu </a:t>
            </a:r>
            <a:r>
              <a:rPr lang="tr-TR" dirty="0"/>
              <a:t>aşamada genellikle </a:t>
            </a:r>
            <a:r>
              <a:rPr lang="tr-TR" dirty="0" err="1"/>
              <a:t>Taq</a:t>
            </a:r>
            <a:r>
              <a:rPr lang="tr-TR" dirty="0"/>
              <a:t> DNA </a:t>
            </a:r>
            <a:r>
              <a:rPr lang="tr-TR" dirty="0" err="1"/>
              <a:t>polimeraz</a:t>
            </a:r>
            <a:r>
              <a:rPr lang="tr-TR" dirty="0"/>
              <a:t> enziminin </a:t>
            </a:r>
            <a:r>
              <a:rPr lang="tr-TR" dirty="0" err="1"/>
              <a:t>polimerizasyon</a:t>
            </a:r>
            <a:r>
              <a:rPr lang="tr-TR" dirty="0"/>
              <a:t> aktivitesi için en uygun sıcaklık olan 72</a:t>
            </a:r>
            <a:r>
              <a:rPr lang="tr-TR" baseline="30000" dirty="0"/>
              <a:t>0</a:t>
            </a:r>
            <a:r>
              <a:rPr lang="tr-TR" dirty="0"/>
              <a:t>C tercih edilir</a:t>
            </a:r>
            <a:r>
              <a:rPr lang="tr-TR" dirty="0" smtClean="0"/>
              <a:t>.</a:t>
            </a:r>
            <a:endParaRPr lang="en-US" dirty="0"/>
          </a:p>
          <a:p>
            <a:pPr marL="0" lvl="0" indent="0">
              <a:lnSpc>
                <a:spcPct val="140000"/>
              </a:lnSpc>
              <a:buNone/>
            </a:pPr>
            <a:r>
              <a:rPr lang="tr-TR" dirty="0"/>
              <a:t> 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tr-TR" dirty="0" err="1" smtClean="0"/>
              <a:t>Ardarda</a:t>
            </a:r>
            <a:r>
              <a:rPr lang="tr-TR" dirty="0" smtClean="0"/>
              <a:t> </a:t>
            </a:r>
            <a:r>
              <a:rPr lang="tr-TR" dirty="0"/>
              <a:t>tekrarlanan </a:t>
            </a:r>
            <a:r>
              <a:rPr lang="tr-TR" b="1" dirty="0" err="1"/>
              <a:t>denatürasyon</a:t>
            </a:r>
            <a:r>
              <a:rPr lang="tr-TR" b="1" dirty="0"/>
              <a:t> ,</a:t>
            </a:r>
            <a:r>
              <a:rPr lang="tr-TR" b="1" dirty="0" err="1"/>
              <a:t>annealing</a:t>
            </a:r>
            <a:r>
              <a:rPr lang="tr-TR" b="1" dirty="0"/>
              <a:t> ve </a:t>
            </a:r>
            <a:r>
              <a:rPr lang="tr-TR" b="1" dirty="0" err="1"/>
              <a:t>extension</a:t>
            </a:r>
            <a:r>
              <a:rPr lang="tr-TR" b="1" dirty="0"/>
              <a:t> </a:t>
            </a:r>
            <a:r>
              <a:rPr lang="tr-TR" dirty="0"/>
              <a:t>aşamaları ile DNA parçaları şekilde gösterildiği gibi </a:t>
            </a:r>
            <a:r>
              <a:rPr lang="tr-TR" dirty="0" err="1"/>
              <a:t>üssel</a:t>
            </a:r>
            <a:r>
              <a:rPr lang="tr-TR" dirty="0"/>
              <a:t> olarak çoğalır</a:t>
            </a:r>
            <a:r>
              <a:rPr lang="tr-TR" dirty="0" smtClean="0"/>
              <a:t>. Bu </a:t>
            </a:r>
            <a:r>
              <a:rPr lang="tr-TR" dirty="0" err="1"/>
              <a:t>üssel</a:t>
            </a:r>
            <a:r>
              <a:rPr lang="tr-TR" dirty="0"/>
              <a:t> artışın </a:t>
            </a:r>
            <a:r>
              <a:rPr lang="tr-TR" dirty="0" smtClean="0"/>
              <a:t>sebebi, bir </a:t>
            </a:r>
            <a:r>
              <a:rPr lang="tr-TR" dirty="0"/>
              <a:t>döngü sonucu sentezlenen ürünün bir sonraki döngüde diğer </a:t>
            </a:r>
            <a:r>
              <a:rPr lang="tr-TR" dirty="0" err="1"/>
              <a:t>primerler</a:t>
            </a:r>
            <a:r>
              <a:rPr lang="tr-TR" dirty="0"/>
              <a:t> için kalıp görevi </a:t>
            </a:r>
            <a:r>
              <a:rPr lang="tr-TR" dirty="0" err="1" smtClean="0"/>
              <a:t>yapmasıdır.Matematiksel</a:t>
            </a:r>
            <a:r>
              <a:rPr lang="tr-TR" dirty="0" smtClean="0"/>
              <a:t> </a:t>
            </a:r>
            <a:r>
              <a:rPr lang="tr-TR" dirty="0"/>
              <a:t>olarak </a:t>
            </a:r>
            <a:r>
              <a:rPr lang="tr-TR" dirty="0" err="1"/>
              <a:t>amplifikasyon</a:t>
            </a:r>
            <a:r>
              <a:rPr lang="tr-TR" dirty="0"/>
              <a:t> aşağıdaki formülle ifade edilir.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tr-TR" dirty="0"/>
              <a:t>          </a:t>
            </a:r>
            <a:r>
              <a:rPr lang="tr-TR" dirty="0" err="1"/>
              <a:t>Amplifikasyon</a:t>
            </a:r>
            <a:r>
              <a:rPr lang="tr-TR" dirty="0"/>
              <a:t>=2</a:t>
            </a:r>
            <a:r>
              <a:rPr lang="tr-TR" baseline="30000" dirty="0"/>
              <a:t>n 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tr-TR" dirty="0" smtClean="0"/>
              <a:t> </a:t>
            </a:r>
            <a:r>
              <a:rPr lang="tr-TR" dirty="0" err="1"/>
              <a:t>n:Döngü</a:t>
            </a:r>
            <a:r>
              <a:rPr lang="tr-TR" dirty="0"/>
              <a:t> sayısı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t="332" r="11348"/>
          <a:stretch/>
        </p:blipFill>
        <p:spPr>
          <a:xfrm>
            <a:off x="395536" y="980728"/>
            <a:ext cx="4086243" cy="5472608"/>
          </a:xfrm>
          <a:ln>
            <a:solidFill>
              <a:srgbClr val="4F81BD"/>
            </a:solidFill>
          </a:ln>
        </p:spPr>
      </p:pic>
      <p:pic>
        <p:nvPicPr>
          <p:cNvPr id="5" name="Picture 4" descr="Untitled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986" r="8600"/>
          <a:stretch/>
        </p:blipFill>
        <p:spPr>
          <a:xfrm>
            <a:off x="4716016" y="1844824"/>
            <a:ext cx="4213926" cy="439248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281517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PCR</a:t>
            </a:r>
            <a:endParaRPr lang="en-US" dirty="0"/>
          </a:p>
        </p:txBody>
      </p:sp>
      <p:pic>
        <p:nvPicPr>
          <p:cNvPr id="4" name="Content Placeholder 3" descr="Ekran Resmi 2015-11-24 7.23.0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>
            <a:fillRect/>
          </a:stretch>
        </p:blipFill>
        <p:spPr/>
      </p:pic>
      <p:pic>
        <p:nvPicPr>
          <p:cNvPr id="3" name="Picture 2" descr="real-time-pcr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28800"/>
            <a:ext cx="4545240" cy="26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PCR</a:t>
            </a:r>
            <a:endParaRPr lang="en-US" dirty="0"/>
          </a:p>
        </p:txBody>
      </p:sp>
      <p:pic>
        <p:nvPicPr>
          <p:cNvPr id="4" name="Content Placeholder 3" descr="Ekran Resmi 2015-11-24 7.24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" b="2728"/>
          <a:stretch>
            <a:fillRect/>
          </a:stretch>
        </p:blipFill>
        <p:spPr>
          <a:xfrm>
            <a:off x="395536" y="1268760"/>
            <a:ext cx="8229600" cy="4525963"/>
          </a:xfrm>
        </p:spPr>
      </p:pic>
      <p:pic>
        <p:nvPicPr>
          <p:cNvPr id="3" name="Picture 2" descr="image.ax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140968"/>
            <a:ext cx="2808312" cy="2664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6093296"/>
            <a:ext cx="413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1993: </a:t>
            </a:r>
            <a:r>
              <a:rPr lang="en-US" altLang="zh-TW" dirty="0"/>
              <a:t>Mullis KB, </a:t>
            </a:r>
            <a:r>
              <a:rPr lang="en-US" dirty="0" smtClean="0"/>
              <a:t>Nobel </a:t>
            </a:r>
            <a:r>
              <a:rPr lang="en-US" dirty="0"/>
              <a:t>Prize for Chemistry</a:t>
            </a:r>
          </a:p>
        </p:txBody>
      </p:sp>
    </p:spTree>
    <p:extLst>
      <p:ext uri="{BB962C8B-B14F-4D97-AF65-F5344CB8AC3E}">
        <p14:creationId xmlns:p14="http://schemas.microsoft.com/office/powerpoint/2010/main" val="290391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kran Resmi 2015-11-24 6.47.44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6003" b="9154"/>
          <a:stretch/>
        </p:blipFill>
        <p:spPr>
          <a:xfrm>
            <a:off x="510780" y="1600200"/>
            <a:ext cx="8176020" cy="4363879"/>
          </a:xfrm>
        </p:spPr>
      </p:pic>
    </p:spTree>
    <p:extLst>
      <p:ext uri="{BB962C8B-B14F-4D97-AF65-F5344CB8AC3E}">
        <p14:creationId xmlns:p14="http://schemas.microsoft.com/office/powerpoint/2010/main" val="236125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Ekran Resmi 2015-11-24 6.47.56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179512" y="476672"/>
            <a:ext cx="4392488" cy="2481139"/>
          </a:xfrm>
        </p:spPr>
      </p:pic>
      <p:pic>
        <p:nvPicPr>
          <p:cNvPr id="5" name="Picture 4" descr="Ekran Resmi 2015-11-24 6.48.5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4795" r="965" b="7680"/>
          <a:stretch/>
        </p:blipFill>
        <p:spPr>
          <a:xfrm>
            <a:off x="4788024" y="476672"/>
            <a:ext cx="4355976" cy="2520280"/>
          </a:xfrm>
          <a:prstGeom prst="rect">
            <a:avLst/>
          </a:prstGeom>
        </p:spPr>
      </p:pic>
      <p:pic>
        <p:nvPicPr>
          <p:cNvPr id="6" name="Picture 5" descr="Ekran Resmi 2015-11-24 6.48.58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 b="7429"/>
          <a:stretch/>
        </p:blipFill>
        <p:spPr>
          <a:xfrm>
            <a:off x="2195736" y="3789040"/>
            <a:ext cx="4427984" cy="25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1268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263</Words>
  <Application>Microsoft Office PowerPoint</Application>
  <PresentationFormat>Ekran Gösterisi (4:3)</PresentationFormat>
  <Paragraphs>62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34" baseType="lpstr">
      <vt:lpstr>Apple Chancery</vt:lpstr>
      <vt:lpstr>Arial</vt:lpstr>
      <vt:lpstr>Arial Rounded MT Bold</vt:lpstr>
      <vt:lpstr>Calibri</vt:lpstr>
      <vt:lpstr>新細明體</vt:lpstr>
      <vt:lpstr>Times New Roman</vt:lpstr>
      <vt:lpstr>Ofis Teması</vt:lpstr>
      <vt:lpstr>PowerPoint Sunusu</vt:lpstr>
      <vt:lpstr>Moleküler Tanı yöntemleri </vt:lpstr>
      <vt:lpstr>PCR</vt:lpstr>
      <vt:lpstr>PCR</vt:lpstr>
      <vt:lpstr>PowerPoint Sunusu</vt:lpstr>
      <vt:lpstr>PCR</vt:lpstr>
      <vt:lpstr>PCR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ASO (Allele Spesific Oligonukleotide)</vt:lpstr>
      <vt:lpstr>HLA-B*27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Ömer</dc:creator>
  <cp:lastModifiedBy>User</cp:lastModifiedBy>
  <cp:revision>117</cp:revision>
  <dcterms:created xsi:type="dcterms:W3CDTF">2013-10-02T06:12:29Z</dcterms:created>
  <dcterms:modified xsi:type="dcterms:W3CDTF">2020-10-19T07:40:12Z</dcterms:modified>
</cp:coreProperties>
</file>