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20"/>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1162"/>
    <a:srgbClr val="110F50"/>
    <a:srgbClr val="100D50"/>
    <a:srgbClr val="0F0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49"/>
    <p:restoredTop sz="96835"/>
  </p:normalViewPr>
  <p:slideViewPr>
    <p:cSldViewPr snapToGrid="0" snapToObjects="1">
      <p:cViewPr varScale="1">
        <p:scale>
          <a:sx n="83" d="100"/>
          <a:sy n="83" d="100"/>
        </p:scale>
        <p:origin x="1162" y="101"/>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3C8D0D-7507-44B5-BF86-9B7EE280158D}" type="datetimeFigureOut">
              <a:rPr lang="tr-TR" smtClean="0"/>
              <a:pPr/>
              <a:t>14.06.2021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0A8F55-591F-4C82-A106-4949E9E692F5}" type="slidenum">
              <a:rPr lang="tr-TR" smtClean="0"/>
              <a:pPr/>
              <a:t>‹#›</a:t>
            </a:fld>
            <a:endParaRPr lang="tr-TR"/>
          </a:p>
        </p:txBody>
      </p:sp>
    </p:spTree>
    <p:extLst>
      <p:ext uri="{BB962C8B-B14F-4D97-AF65-F5344CB8AC3E}">
        <p14:creationId xmlns:p14="http://schemas.microsoft.com/office/powerpoint/2010/main" val="1380911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F60A8F55-591F-4C82-A106-4949E9E692F5}" type="slidenum">
              <a:rPr lang="tr-TR" smtClean="0"/>
              <a:pPr/>
              <a:t>2</a:t>
            </a:fld>
            <a:endParaRPr lang="tr-TR"/>
          </a:p>
        </p:txBody>
      </p:sp>
    </p:spTree>
    <p:extLst>
      <p:ext uri="{BB962C8B-B14F-4D97-AF65-F5344CB8AC3E}">
        <p14:creationId xmlns:p14="http://schemas.microsoft.com/office/powerpoint/2010/main" val="16378850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r>
              <a:rPr lang="tr-TR" smtClean="0"/>
              <a:t>28.09.2020</a:t>
            </a:r>
            <a:endParaRPr lang="tr-TR"/>
          </a:p>
        </p:txBody>
      </p:sp>
      <p:sp>
        <p:nvSpPr>
          <p:cNvPr id="19" name="18 Altbilgi Yer Tutucusu"/>
          <p:cNvSpPr>
            <a:spLocks noGrp="1"/>
          </p:cNvSpPr>
          <p:nvPr>
            <p:ph type="ftr" sz="quarter" idx="11"/>
          </p:nvPr>
        </p:nvSpPr>
        <p:spPr/>
        <p:txBody>
          <a:bodyPr/>
          <a:lstStyle/>
          <a:p>
            <a:r>
              <a:rPr lang="tr-TR" smtClean="0"/>
              <a:t>KİD 620 –Görsel Kimlik Kılavuzu</a:t>
            </a:r>
            <a:endParaRPr lang="tr-TR" dirty="0"/>
          </a:p>
        </p:txBody>
      </p:sp>
      <p:sp>
        <p:nvSpPr>
          <p:cNvPr id="27" name="26 Slayt Numarası Yer Tutucusu"/>
          <p:cNvSpPr>
            <a:spLocks noGrp="1"/>
          </p:cNvSpPr>
          <p:nvPr>
            <p:ph type="sldNum" sz="quarter" idx="12"/>
          </p:nvPr>
        </p:nvSpPr>
        <p:spPr/>
        <p:txBody>
          <a:bodyPr/>
          <a:lstStyle/>
          <a:p>
            <a:fld id="{50F4E6BD-4CAD-3E44-B214-2CFB9D00E5E7}" type="slidenum">
              <a:rPr lang="tr-TR" smtClean="0"/>
              <a:pPr/>
              <a:t>‹#›</a:t>
            </a:fld>
            <a:endParaRPr lang="tr-TR"/>
          </a:p>
        </p:txBody>
      </p:sp>
      <p:pic>
        <p:nvPicPr>
          <p:cNvPr id="7" name="Resim 6">
            <a:extLst>
              <a:ext uri="{FF2B5EF4-FFF2-40B4-BE49-F238E27FC236}">
                <a16:creationId xmlns:a16="http://schemas.microsoft.com/office/drawing/2014/main" id="{697C9482-0B13-8C46-B789-1676CF68126E}"/>
              </a:ext>
            </a:extLst>
          </p:cNvPr>
          <p:cNvPicPr>
            <a:picLocks noChangeAspect="1"/>
          </p:cNvPicPr>
          <p:nvPr userDrawn="1"/>
        </p:nvPicPr>
        <p:blipFill>
          <a:blip r:embed="rId2"/>
          <a:stretch>
            <a:fillRect/>
          </a:stretch>
        </p:blipFill>
        <p:spPr>
          <a:xfrm>
            <a:off x="0" y="0"/>
            <a:ext cx="12192000" cy="655745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r>
              <a:rPr lang="tr-TR" smtClean="0"/>
              <a:t>28.09.2020</a:t>
            </a:r>
            <a:endParaRPr lang="tr-TR" dirty="0"/>
          </a:p>
        </p:txBody>
      </p:sp>
      <p:sp>
        <p:nvSpPr>
          <p:cNvPr id="5" name="4 Altbilgi Yer Tutucusu"/>
          <p:cNvSpPr>
            <a:spLocks noGrp="1"/>
          </p:cNvSpPr>
          <p:nvPr>
            <p:ph type="ftr" sz="quarter" idx="11"/>
          </p:nvPr>
        </p:nvSpPr>
        <p:spPr/>
        <p:txBody>
          <a:bodyPr/>
          <a:lstStyle/>
          <a:p>
            <a:r>
              <a:rPr lang="tr-TR" smtClean="0"/>
              <a:t>KİD 620 –Görsel Kimlik Kılavuzu</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a:t>
            </a:fld>
            <a:endParaRPr lang="tr-TR" dirty="0"/>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r>
              <a:rPr lang="tr-TR" smtClean="0"/>
              <a:t>28.09.2020</a:t>
            </a:r>
            <a:endParaRPr lang="tr-TR"/>
          </a:p>
        </p:txBody>
      </p:sp>
      <p:sp>
        <p:nvSpPr>
          <p:cNvPr id="5" name="4 Altbilgi Yer Tutucusu"/>
          <p:cNvSpPr>
            <a:spLocks noGrp="1"/>
          </p:cNvSpPr>
          <p:nvPr>
            <p:ph type="ftr" sz="quarter" idx="11"/>
          </p:nvPr>
        </p:nvSpPr>
        <p:spPr/>
        <p:txBody>
          <a:bodyPr/>
          <a:lstStyle/>
          <a:p>
            <a:r>
              <a:rPr lang="tr-TR" smtClean="0"/>
              <a:t>KİD 620 –Görsel Kimlik Kılavuzu</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r>
              <a:rPr lang="tr-TR" smtClean="0"/>
              <a:t>28.09.2020</a:t>
            </a:r>
            <a:endParaRPr lang="tr-TR" dirty="0"/>
          </a:p>
        </p:txBody>
      </p:sp>
      <p:sp>
        <p:nvSpPr>
          <p:cNvPr id="5" name="4 Altbilgi Yer Tutucusu"/>
          <p:cNvSpPr>
            <a:spLocks noGrp="1"/>
          </p:cNvSpPr>
          <p:nvPr>
            <p:ph type="ftr" sz="quarter" idx="11"/>
          </p:nvPr>
        </p:nvSpPr>
        <p:spPr/>
        <p:txBody>
          <a:bodyPr/>
          <a:lstStyle/>
          <a:p>
            <a:r>
              <a:rPr lang="tr-TR" smtClean="0"/>
              <a:t>KİD 620 –Görsel Kimlik Kılavuzu</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r>
              <a:rPr lang="tr-TR" smtClean="0"/>
              <a:t>28.09.2020</a:t>
            </a:r>
            <a:endParaRPr lang="tr-TR" dirty="0"/>
          </a:p>
        </p:txBody>
      </p:sp>
      <p:sp>
        <p:nvSpPr>
          <p:cNvPr id="5" name="4 Altbilgi Yer Tutucusu"/>
          <p:cNvSpPr>
            <a:spLocks noGrp="1"/>
          </p:cNvSpPr>
          <p:nvPr>
            <p:ph type="ftr" sz="quarter" idx="11"/>
          </p:nvPr>
        </p:nvSpPr>
        <p:spPr/>
        <p:txBody>
          <a:bodyPr/>
          <a:lstStyle/>
          <a:p>
            <a:r>
              <a:rPr lang="tr-TR" smtClean="0"/>
              <a:t>KİD 620 –Görsel Kimlik Kılavuzu</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r>
              <a:rPr lang="tr-TR" smtClean="0"/>
              <a:t>28.09.2020</a:t>
            </a:r>
            <a:endParaRPr lang="tr-TR"/>
          </a:p>
        </p:txBody>
      </p:sp>
      <p:sp>
        <p:nvSpPr>
          <p:cNvPr id="6" name="5 Altbilgi Yer Tutucusu"/>
          <p:cNvSpPr>
            <a:spLocks noGrp="1"/>
          </p:cNvSpPr>
          <p:nvPr>
            <p:ph type="ftr" sz="quarter" idx="11"/>
          </p:nvPr>
        </p:nvSpPr>
        <p:spPr/>
        <p:txBody>
          <a:bodyPr/>
          <a:lstStyle/>
          <a:p>
            <a:r>
              <a:rPr lang="tr-TR" smtClean="0"/>
              <a:t>KİD 620 –Görsel Kimlik Kılavuzu</a:t>
            </a:r>
            <a:endParaRPr lang="tr-TR" dirty="0"/>
          </a:p>
        </p:txBody>
      </p:sp>
      <p:sp>
        <p:nvSpPr>
          <p:cNvPr id="7" name="6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r>
              <a:rPr lang="tr-TR" smtClean="0"/>
              <a:t>28.09.2020</a:t>
            </a:r>
            <a:endParaRPr lang="tr-TR"/>
          </a:p>
        </p:txBody>
      </p:sp>
      <p:sp>
        <p:nvSpPr>
          <p:cNvPr id="8" name="7 Altbilgi Yer Tutucusu"/>
          <p:cNvSpPr>
            <a:spLocks noGrp="1"/>
          </p:cNvSpPr>
          <p:nvPr>
            <p:ph type="ftr" sz="quarter" idx="11"/>
          </p:nvPr>
        </p:nvSpPr>
        <p:spPr/>
        <p:txBody>
          <a:bodyPr/>
          <a:lstStyle/>
          <a:p>
            <a:r>
              <a:rPr lang="tr-TR" smtClean="0"/>
              <a:t>KİD 620 –Görsel Kimlik Kılavuzu</a:t>
            </a:r>
            <a:endParaRPr lang="tr-TR" dirty="0"/>
          </a:p>
        </p:txBody>
      </p:sp>
      <p:sp>
        <p:nvSpPr>
          <p:cNvPr id="9" name="8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r>
              <a:rPr lang="tr-TR" smtClean="0"/>
              <a:t>28.09.2020</a:t>
            </a:r>
            <a:endParaRPr lang="tr-TR"/>
          </a:p>
        </p:txBody>
      </p:sp>
      <p:sp>
        <p:nvSpPr>
          <p:cNvPr id="4" name="3 Altbilgi Yer Tutucusu"/>
          <p:cNvSpPr>
            <a:spLocks noGrp="1"/>
          </p:cNvSpPr>
          <p:nvPr>
            <p:ph type="ftr" sz="quarter" idx="11"/>
          </p:nvPr>
        </p:nvSpPr>
        <p:spPr/>
        <p:txBody>
          <a:bodyPr/>
          <a:lstStyle/>
          <a:p>
            <a:r>
              <a:rPr lang="tr-TR" smtClean="0"/>
              <a:t>KİD 620 –Görsel Kimlik Kılavuzu</a:t>
            </a:r>
            <a:endParaRPr lang="tr-TR" dirty="0"/>
          </a:p>
        </p:txBody>
      </p:sp>
      <p:sp>
        <p:nvSpPr>
          <p:cNvPr id="5" name="4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r>
              <a:rPr lang="tr-TR" smtClean="0"/>
              <a:t>28.09.2020</a:t>
            </a:r>
            <a:endParaRPr lang="tr-TR"/>
          </a:p>
        </p:txBody>
      </p:sp>
      <p:sp>
        <p:nvSpPr>
          <p:cNvPr id="3" name="2 Altbilgi Yer Tutucusu"/>
          <p:cNvSpPr>
            <a:spLocks noGrp="1"/>
          </p:cNvSpPr>
          <p:nvPr>
            <p:ph type="ftr" sz="quarter" idx="11"/>
          </p:nvPr>
        </p:nvSpPr>
        <p:spPr/>
        <p:txBody>
          <a:bodyPr/>
          <a:lstStyle/>
          <a:p>
            <a:r>
              <a:rPr lang="tr-TR" smtClean="0"/>
              <a:t>KİD 620 –Görsel Kimlik Kılavuzu</a:t>
            </a:r>
            <a:endParaRPr lang="tr-TR" dirty="0"/>
          </a:p>
        </p:txBody>
      </p:sp>
      <p:sp>
        <p:nvSpPr>
          <p:cNvPr id="4" name="3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r>
              <a:rPr lang="tr-TR" smtClean="0"/>
              <a:t>28.09.2020</a:t>
            </a:r>
            <a:endParaRPr lang="tr-TR"/>
          </a:p>
        </p:txBody>
      </p:sp>
      <p:sp>
        <p:nvSpPr>
          <p:cNvPr id="6" name="5 Altbilgi Yer Tutucusu"/>
          <p:cNvSpPr>
            <a:spLocks noGrp="1"/>
          </p:cNvSpPr>
          <p:nvPr>
            <p:ph type="ftr" sz="quarter" idx="11"/>
          </p:nvPr>
        </p:nvSpPr>
        <p:spPr/>
        <p:txBody>
          <a:bodyPr/>
          <a:lstStyle/>
          <a:p>
            <a:r>
              <a:rPr lang="tr-TR" smtClean="0"/>
              <a:t>KİD 620 –Görsel Kimlik Kılavuzu</a:t>
            </a:r>
            <a:endParaRPr lang="tr-TR" dirty="0"/>
          </a:p>
        </p:txBody>
      </p:sp>
      <p:sp>
        <p:nvSpPr>
          <p:cNvPr id="7" name="6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r>
              <a:rPr lang="tr-TR" smtClean="0"/>
              <a:t>28.09.2020</a:t>
            </a:r>
            <a:endParaRPr lang="tr-TR"/>
          </a:p>
        </p:txBody>
      </p:sp>
      <p:sp>
        <p:nvSpPr>
          <p:cNvPr id="6" name="5 Altbilgi Yer Tutucusu"/>
          <p:cNvSpPr>
            <a:spLocks noGrp="1"/>
          </p:cNvSpPr>
          <p:nvPr>
            <p:ph type="ftr" sz="quarter" idx="11"/>
          </p:nvPr>
        </p:nvSpPr>
        <p:spPr/>
        <p:txBody>
          <a:bodyPr/>
          <a:lstStyle/>
          <a:p>
            <a:r>
              <a:rPr lang="tr-TR" smtClean="0"/>
              <a:t>KİD 620 –Görsel Kimlik Kılavuzu</a:t>
            </a:r>
            <a:endParaRPr lang="tr-TR" dirty="0"/>
          </a:p>
        </p:txBody>
      </p:sp>
      <p:sp>
        <p:nvSpPr>
          <p:cNvPr id="7" name="6 Slayt Numarası Yer Tutucusu"/>
          <p:cNvSpPr>
            <a:spLocks noGrp="1"/>
          </p:cNvSpPr>
          <p:nvPr>
            <p:ph type="sldNum" sz="quarter" idx="12"/>
          </p:nvPr>
        </p:nvSpPr>
        <p:spPr>
          <a:xfrm>
            <a:off x="10769600" y="6356351"/>
            <a:ext cx="812800" cy="365125"/>
          </a:xfrm>
        </p:spPr>
        <p:txBody>
          <a:bodyPr/>
          <a:lstStyle/>
          <a:p>
            <a:fld id="{50F4E6BD-4CAD-3E44-B214-2CFB9D00E5E7}"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28.09.2020</a:t>
            </a:r>
            <a:endParaRPr lang="tr-TR" dirty="0"/>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KİD 620 –Görsel Kimlik Kılavuzu</a:t>
            </a:r>
            <a:endParaRPr lang="tr-TR" dirty="0"/>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0F4E6BD-4CAD-3E44-B214-2CFB9D00E5E7}" type="slidenum">
              <a:rPr lang="tr-TR" smtClean="0"/>
              <a:pPr/>
              <a:t>‹#›</a:t>
            </a:fld>
            <a:endParaRPr lang="tr-TR" dirty="0"/>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cxnSp>
        <p:nvCxnSpPr>
          <p:cNvPr id="14" name="Düz Bağlayıcı 6">
            <a:extLst>
              <a:ext uri="{FF2B5EF4-FFF2-40B4-BE49-F238E27FC236}">
                <a16:creationId xmlns:a16="http://schemas.microsoft.com/office/drawing/2014/main" id="{84DA3CEB-A4D8-7948-9AB0-A7CC0CE19F4C}"/>
              </a:ext>
            </a:extLst>
          </p:cNvPr>
          <p:cNvCxnSpPr>
            <a:cxnSpLocks/>
          </p:cNvCxnSpPr>
          <p:nvPr userDrawn="1"/>
        </p:nvCxnSpPr>
        <p:spPr>
          <a:xfrm>
            <a:off x="4208106" y="586338"/>
            <a:ext cx="7159095"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5" name="Resim 7">
            <a:extLst>
              <a:ext uri="{FF2B5EF4-FFF2-40B4-BE49-F238E27FC236}">
                <a16:creationId xmlns:a16="http://schemas.microsoft.com/office/drawing/2014/main" id="{C0E5A012-2939-D141-8D23-592AE5C7C125}"/>
              </a:ext>
            </a:extLst>
          </p:cNvPr>
          <p:cNvPicPr>
            <a:picLocks noChangeAspect="1"/>
          </p:cNvPicPr>
          <p:nvPr userDrawn="1"/>
        </p:nvPicPr>
        <p:blipFill>
          <a:blip r:embed="rId13"/>
          <a:stretch>
            <a:fillRect/>
          </a:stretch>
        </p:blipFill>
        <p:spPr>
          <a:xfrm>
            <a:off x="526518" y="126419"/>
            <a:ext cx="610521" cy="610521"/>
          </a:xfrm>
          <a:prstGeom prst="rect">
            <a:avLst/>
          </a:prstGeom>
        </p:spPr>
      </p:pic>
      <p:sp>
        <p:nvSpPr>
          <p:cNvPr id="16" name="Dikdörtgen 9"/>
          <p:cNvSpPr/>
          <p:nvPr userDrawn="1"/>
        </p:nvSpPr>
        <p:spPr>
          <a:xfrm>
            <a:off x="1154644" y="217192"/>
            <a:ext cx="6096000" cy="400110"/>
          </a:xfrm>
          <a:prstGeom prst="rect">
            <a:avLst/>
          </a:prstGeom>
        </p:spPr>
        <p:txBody>
          <a:bodyPr>
            <a:spAutoFit/>
          </a:bodyPr>
          <a:lstStyle/>
          <a:p>
            <a:pPr algn="l"/>
            <a:r>
              <a:rPr lang="tr-TR" sz="1000" b="0" dirty="0" smtClean="0">
                <a:solidFill>
                  <a:schemeClr val="bg1">
                    <a:lumMod val="50000"/>
                  </a:schemeClr>
                </a:solidFill>
                <a:latin typeface="Times New Roman" panose="02020603050405020304" pitchFamily="18" charset="0"/>
                <a:cs typeface="Times New Roman" panose="02020603050405020304" pitchFamily="18" charset="0"/>
              </a:rPr>
              <a:t>İSPİR HAMZA POLAT MESLEK YÜKSEKOKULU</a:t>
            </a:r>
          </a:p>
          <a:p>
            <a:pPr algn="l"/>
            <a:r>
              <a:rPr lang="tr-TR" sz="1000" b="0" dirty="0" err="1" smtClean="0">
                <a:solidFill>
                  <a:schemeClr val="bg1">
                    <a:lumMod val="50000"/>
                  </a:schemeClr>
                </a:solidFill>
                <a:latin typeface="Times New Roman" panose="02020603050405020304" pitchFamily="18" charset="0"/>
                <a:cs typeface="Times New Roman" panose="02020603050405020304" pitchFamily="18" charset="0"/>
              </a:rPr>
              <a:t>Ispir</a:t>
            </a:r>
            <a:r>
              <a:rPr lang="tr-TR" sz="1000" b="0" baseline="0" dirty="0" smtClean="0">
                <a:solidFill>
                  <a:schemeClr val="bg1">
                    <a:lumMod val="50000"/>
                  </a:schemeClr>
                </a:solidFill>
                <a:latin typeface="Times New Roman" panose="02020603050405020304" pitchFamily="18" charset="0"/>
                <a:cs typeface="Times New Roman" panose="02020603050405020304" pitchFamily="18" charset="0"/>
              </a:rPr>
              <a:t> Hamza Polat </a:t>
            </a:r>
            <a:r>
              <a:rPr lang="tr-TR" sz="1000" b="0" baseline="0" dirty="0" err="1" smtClean="0">
                <a:solidFill>
                  <a:schemeClr val="bg1">
                    <a:lumMod val="50000"/>
                  </a:schemeClr>
                </a:solidFill>
                <a:latin typeface="Times New Roman" panose="02020603050405020304" pitchFamily="18" charset="0"/>
                <a:cs typeface="Times New Roman" panose="02020603050405020304" pitchFamily="18" charset="0"/>
              </a:rPr>
              <a:t>Vocational</a:t>
            </a:r>
            <a:r>
              <a:rPr lang="tr-TR" sz="1000" b="0" baseline="0" dirty="0" smtClean="0">
                <a:solidFill>
                  <a:schemeClr val="bg1">
                    <a:lumMod val="50000"/>
                  </a:schemeClr>
                </a:solidFill>
                <a:latin typeface="Times New Roman" panose="02020603050405020304" pitchFamily="18" charset="0"/>
                <a:cs typeface="Times New Roman" panose="02020603050405020304" pitchFamily="18" charset="0"/>
              </a:rPr>
              <a:t> </a:t>
            </a:r>
            <a:r>
              <a:rPr lang="tr-TR" sz="1000" b="0" baseline="0" dirty="0" err="1" smtClean="0">
                <a:solidFill>
                  <a:schemeClr val="bg1">
                    <a:lumMod val="50000"/>
                  </a:schemeClr>
                </a:solidFill>
                <a:latin typeface="Times New Roman" panose="02020603050405020304" pitchFamily="18" charset="0"/>
                <a:cs typeface="Times New Roman" panose="02020603050405020304" pitchFamily="18" charset="0"/>
              </a:rPr>
              <a:t>School</a:t>
            </a:r>
            <a:endParaRPr lang="tr-TR" sz="1000" b="0" dirty="0">
              <a:solidFill>
                <a:schemeClr val="bg1">
                  <a:lumMod val="50000"/>
                </a:schemeClr>
              </a:solidFill>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tr-TR" dirty="0" smtClean="0"/>
              <a:t>ORMANCILIK İŞ BİLGİSİ</a:t>
            </a:r>
            <a:endParaRPr lang="tr-TR" dirty="0"/>
          </a:p>
        </p:txBody>
      </p:sp>
      <p:sp>
        <p:nvSpPr>
          <p:cNvPr id="6" name="Alt Başlık 2">
            <a:extLst>
              <a:ext uri="{FF2B5EF4-FFF2-40B4-BE49-F238E27FC236}">
                <a16:creationId xmlns:a16="http://schemas.microsoft.com/office/drawing/2014/main" id="{1C42A7E1-4275-024A-8631-43CFA2748EDF}"/>
              </a:ext>
            </a:extLst>
          </p:cNvPr>
          <p:cNvSpPr txBox="1">
            <a:spLocks/>
          </p:cNvSpPr>
          <p:nvPr/>
        </p:nvSpPr>
        <p:spPr>
          <a:xfrm>
            <a:off x="2209799" y="864973"/>
            <a:ext cx="8809653" cy="84820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dirty="0" smtClean="0">
                <a:solidFill>
                  <a:srgbClr val="FFFF00"/>
                </a:solidFill>
                <a:latin typeface="Times New Roman" panose="02020603050405020304" pitchFamily="18" charset="0"/>
                <a:cs typeface="Times New Roman" panose="02020603050405020304" pitchFamily="18" charset="0"/>
              </a:rPr>
              <a:t>İSPİR HAMZA POLAT MESLEK YÜKSEKOKULU</a:t>
            </a:r>
          </a:p>
          <a:p>
            <a:pPr algn="l"/>
            <a:r>
              <a:rPr lang="tr-TR" dirty="0" err="1" smtClean="0">
                <a:solidFill>
                  <a:srgbClr val="FFFF00"/>
                </a:solidFill>
                <a:latin typeface="Times New Roman" panose="02020603050405020304" pitchFamily="18" charset="0"/>
                <a:cs typeface="Times New Roman" panose="02020603050405020304" pitchFamily="18" charset="0"/>
              </a:rPr>
              <a:t>Ispir</a:t>
            </a:r>
            <a:r>
              <a:rPr lang="tr-TR" dirty="0" smtClean="0">
                <a:solidFill>
                  <a:srgbClr val="FFFF00"/>
                </a:solidFill>
                <a:latin typeface="Times New Roman" panose="02020603050405020304" pitchFamily="18" charset="0"/>
                <a:cs typeface="Times New Roman" panose="02020603050405020304" pitchFamily="18" charset="0"/>
              </a:rPr>
              <a:t> Hamza Polat </a:t>
            </a:r>
            <a:r>
              <a:rPr lang="tr-TR" dirty="0" err="1" smtClean="0">
                <a:solidFill>
                  <a:srgbClr val="FFFF00"/>
                </a:solidFill>
                <a:latin typeface="Times New Roman" panose="02020603050405020304" pitchFamily="18" charset="0"/>
                <a:cs typeface="Times New Roman" panose="02020603050405020304" pitchFamily="18" charset="0"/>
              </a:rPr>
              <a:t>Vocational</a:t>
            </a:r>
            <a:r>
              <a:rPr lang="tr-TR" dirty="0" smtClean="0">
                <a:solidFill>
                  <a:srgbClr val="FFFF00"/>
                </a:solidFill>
                <a:latin typeface="Times New Roman" panose="02020603050405020304" pitchFamily="18" charset="0"/>
                <a:cs typeface="Times New Roman" panose="02020603050405020304" pitchFamily="18" charset="0"/>
              </a:rPr>
              <a:t> </a:t>
            </a:r>
            <a:r>
              <a:rPr lang="tr-TR" dirty="0" err="1" smtClean="0">
                <a:solidFill>
                  <a:srgbClr val="FFFF00"/>
                </a:solidFill>
                <a:latin typeface="Times New Roman" panose="02020603050405020304" pitchFamily="18" charset="0"/>
                <a:cs typeface="Times New Roman" panose="02020603050405020304" pitchFamily="18" charset="0"/>
              </a:rPr>
              <a:t>School</a:t>
            </a:r>
            <a:endParaRPr lang="tr-TR"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1030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026942"/>
            <a:ext cx="10515600" cy="5150021"/>
          </a:xfrm>
        </p:spPr>
        <p:txBody>
          <a:bodyPr/>
          <a:lstStyle/>
          <a:p>
            <a:pPr algn="just"/>
            <a:r>
              <a:rPr lang="tr-TR" sz="3200" dirty="0" smtClean="0"/>
              <a:t>Tundra;</a:t>
            </a:r>
          </a:p>
          <a:p>
            <a:pPr algn="just"/>
            <a:endParaRPr lang="tr-TR" dirty="0" smtClean="0"/>
          </a:p>
          <a:p>
            <a:pPr algn="just"/>
            <a:r>
              <a:rPr lang="tr-TR" dirty="0" smtClean="0"/>
              <a:t>Yüksek enlem derecelerinde (arktik) ve çok yüksek rakımlarda (</a:t>
            </a:r>
            <a:r>
              <a:rPr lang="tr-TR" dirty="0" err="1" smtClean="0"/>
              <a:t>alpin</a:t>
            </a:r>
            <a:r>
              <a:rPr lang="tr-TR" dirty="0" smtClean="0"/>
              <a:t>) oluşan vejetasyon tipidir. </a:t>
            </a:r>
          </a:p>
          <a:p>
            <a:pPr algn="just"/>
            <a:endParaRPr lang="tr-TR" dirty="0" smtClean="0"/>
          </a:p>
          <a:p>
            <a:pPr algn="just"/>
            <a:r>
              <a:rPr lang="tr-TR" dirty="0" smtClean="0"/>
              <a:t>Arasında yosun, ot ve likenlerin yer aldığı bodur çalı toplumlarıdır. </a:t>
            </a:r>
          </a:p>
          <a:p>
            <a:pPr algn="just"/>
            <a:endParaRPr lang="tr-TR" dirty="0" smtClean="0"/>
          </a:p>
          <a:p>
            <a:pPr algn="just"/>
            <a:r>
              <a:rPr lang="tr-TR" dirty="0" smtClean="0"/>
              <a:t>İçinde çayırların, sazların, karayosunlarının ve likenlerin yer aldığı, ağaçsız, geniş düzlüklerdir.</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956603"/>
            <a:ext cx="10515600" cy="5220360"/>
          </a:xfrm>
        </p:spPr>
        <p:txBody>
          <a:bodyPr/>
          <a:lstStyle/>
          <a:p>
            <a:pPr algn="just"/>
            <a:r>
              <a:rPr lang="tr-TR" sz="3200" dirty="0" smtClean="0"/>
              <a:t>Step (Bozkır</a:t>
            </a:r>
            <a:r>
              <a:rPr lang="tr-TR" dirty="0" smtClean="0"/>
              <a:t>);</a:t>
            </a:r>
          </a:p>
          <a:p>
            <a:pPr algn="just"/>
            <a:endParaRPr lang="tr-TR" dirty="0" smtClean="0"/>
          </a:p>
          <a:p>
            <a:pPr algn="just"/>
            <a:r>
              <a:rPr lang="tr-TR" dirty="0" smtClean="0"/>
              <a:t>Kurak yetişme ortamlarında, ormanların, hatta ağaçların hemen hiç görülmediği, kurakçıl otlardan, çalılardan ve bodur ağaççıklardan oluşmuş bitki toplumudur. </a:t>
            </a:r>
          </a:p>
          <a:p>
            <a:pPr algn="just"/>
            <a:r>
              <a:rPr lang="tr-TR" dirty="0" smtClean="0"/>
              <a:t>İlkbaharda türce zengin ve yeşil bir toplum iken yazın kuruyarak sarı bir renge bürünür. </a:t>
            </a:r>
          </a:p>
          <a:p>
            <a:pPr algn="just"/>
            <a:r>
              <a:rPr lang="tr-TR" dirty="0" smtClean="0"/>
              <a:t>Çölden farkı mera olarak kullanılabilmesidir. </a:t>
            </a:r>
          </a:p>
          <a:p>
            <a:pPr algn="just"/>
            <a:r>
              <a:rPr lang="tr-TR" dirty="0" smtClean="0"/>
              <a:t>Yaz aylarında nadiren görülen yağışların ardından da hemen yeşillerin ve otlatmaya uygun hale gelir.</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998806"/>
            <a:ext cx="10515600" cy="5178157"/>
          </a:xfrm>
        </p:spPr>
        <p:txBody>
          <a:bodyPr/>
          <a:lstStyle/>
          <a:p>
            <a:endParaRPr lang="tr-TR" sz="3200" dirty="0" smtClean="0"/>
          </a:p>
          <a:p>
            <a:r>
              <a:rPr lang="tr-TR" sz="3200" dirty="0" err="1" smtClean="0"/>
              <a:t>Preri</a:t>
            </a:r>
            <a:r>
              <a:rPr lang="tr-TR" sz="3200" dirty="0" smtClean="0"/>
              <a:t>;</a:t>
            </a:r>
          </a:p>
          <a:p>
            <a:endParaRPr lang="tr-TR" sz="3200" dirty="0" smtClean="0"/>
          </a:p>
          <a:p>
            <a:pPr algn="just"/>
            <a:r>
              <a:rPr lang="tr-TR" dirty="0" smtClean="0"/>
              <a:t> Kuzey Amerika’nın yağış ve sıcaklık bakımından fakir yetişme ortamlarında görülen, uzun boylu otlardan oluşan çayırlık alanlardır.</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844062"/>
            <a:ext cx="10515600" cy="5332901"/>
          </a:xfrm>
        </p:spPr>
        <p:txBody>
          <a:bodyPr/>
          <a:lstStyle/>
          <a:p>
            <a:r>
              <a:rPr lang="tr-TR" sz="3200" dirty="0" smtClean="0"/>
              <a:t>Savan;</a:t>
            </a:r>
          </a:p>
          <a:p>
            <a:pPr algn="just"/>
            <a:r>
              <a:rPr lang="tr-TR" dirty="0" smtClean="0"/>
              <a:t> Orman ve step vejetasyonları arasında, </a:t>
            </a:r>
          </a:p>
          <a:p>
            <a:pPr algn="just"/>
            <a:r>
              <a:rPr lang="tr-TR" dirty="0" smtClean="0"/>
              <a:t>Gevşek kapalı veya serbest duruma gelmiş ağaç ve ağaççıklardan, geniş otlak ve çalılıklardan meydana gelmiş bitki toplumudur. </a:t>
            </a:r>
          </a:p>
          <a:p>
            <a:pPr algn="just"/>
            <a:r>
              <a:rPr lang="tr-TR" dirty="0" smtClean="0"/>
              <a:t>Güney Afrika’nın yaklaşık %46’sı savanlarla kaplıdır. </a:t>
            </a:r>
          </a:p>
          <a:p>
            <a:pPr algn="just"/>
            <a:r>
              <a:rPr lang="tr-TR" dirty="0" smtClean="0"/>
              <a:t>En geniş yayılışını </a:t>
            </a:r>
            <a:r>
              <a:rPr lang="tr-TR" dirty="0" err="1" smtClean="0"/>
              <a:t>Kalahari</a:t>
            </a:r>
            <a:r>
              <a:rPr lang="tr-TR" dirty="0" smtClean="0"/>
              <a:t> Bölgesinde, </a:t>
            </a:r>
            <a:r>
              <a:rPr lang="tr-TR" dirty="0" err="1" smtClean="0"/>
              <a:t>Botswana</a:t>
            </a:r>
            <a:r>
              <a:rPr lang="tr-TR" dirty="0" smtClean="0"/>
              <a:t>, </a:t>
            </a:r>
            <a:r>
              <a:rPr lang="tr-TR" dirty="0" err="1" smtClean="0"/>
              <a:t>Namibia</a:t>
            </a:r>
            <a:r>
              <a:rPr lang="tr-TR" dirty="0" smtClean="0"/>
              <a:t> ve Zimbabwe’de yapar. </a:t>
            </a:r>
          </a:p>
          <a:p>
            <a:pPr algn="just"/>
            <a:r>
              <a:rPr lang="tr-TR" dirty="0" smtClean="0"/>
              <a:t>Deniz seviyesinden başlayarak, 2000 m rakıma kadar ulaşır.</a:t>
            </a:r>
          </a:p>
          <a:p>
            <a:pPr algn="just"/>
            <a:r>
              <a:rPr lang="tr-TR" dirty="0" smtClean="0"/>
              <a:t> Yıllık toplam yağış 230-1000 mm arasında değişir.</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069145"/>
            <a:ext cx="10515600" cy="5107818"/>
          </a:xfrm>
        </p:spPr>
        <p:txBody>
          <a:bodyPr/>
          <a:lstStyle/>
          <a:p>
            <a:r>
              <a:rPr lang="tr-TR" sz="3200" dirty="0" smtClean="0"/>
              <a:t>Orman;</a:t>
            </a:r>
          </a:p>
          <a:p>
            <a:pPr algn="just">
              <a:buNone/>
            </a:pPr>
            <a:endParaRPr lang="tr-TR" dirty="0" smtClean="0"/>
          </a:p>
          <a:p>
            <a:pPr algn="just"/>
            <a:r>
              <a:rPr lang="tr-TR" dirty="0" smtClean="0"/>
              <a:t>Kendine özgü bir iklim ve toprak şartları oluşturabilecek kadar genişlikte bir alanı kaplayan ağaçların, ağaççıkların, çalıların, otsu bitkilerin, mantarların, toprak üstü ve altında yaşayan diğer makro ve mikro fauna ve flora elemanlarının, canlı ve cansız yaşama alanlarıyla birlikte kurdukları bir sosyal birim veya ilişkiler bütünlüğüdür (orman ekosistemi).</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970671"/>
            <a:ext cx="10515600" cy="5206292"/>
          </a:xfrm>
        </p:spPr>
        <p:txBody>
          <a:bodyPr/>
          <a:lstStyle/>
          <a:p>
            <a:endParaRPr lang="tr-TR" dirty="0" smtClean="0"/>
          </a:p>
          <a:p>
            <a:pPr algn="just"/>
            <a:r>
              <a:rPr lang="tr-TR" sz="3200" dirty="0" smtClean="0"/>
              <a:t>Oluştuğu Materyale Göre Orman Vejetasyonu Çeşitleri;</a:t>
            </a:r>
          </a:p>
          <a:p>
            <a:pPr algn="just">
              <a:buNone/>
            </a:pPr>
            <a:endParaRPr lang="tr-TR" dirty="0" smtClean="0"/>
          </a:p>
          <a:p>
            <a:pPr algn="just"/>
            <a:r>
              <a:rPr lang="tr-TR" dirty="0" smtClean="0"/>
              <a:t>Koru Ormanı  </a:t>
            </a:r>
          </a:p>
          <a:p>
            <a:pPr algn="just"/>
            <a:endParaRPr lang="tr-TR" dirty="0" smtClean="0"/>
          </a:p>
          <a:p>
            <a:pPr algn="just"/>
            <a:r>
              <a:rPr lang="tr-TR" dirty="0" smtClean="0"/>
              <a:t>Baltalık Ormanı </a:t>
            </a:r>
          </a:p>
          <a:p>
            <a:pPr algn="just"/>
            <a:endParaRPr lang="tr-TR" dirty="0" smtClean="0"/>
          </a:p>
          <a:p>
            <a:pPr algn="just"/>
            <a:r>
              <a:rPr lang="tr-TR" dirty="0" smtClean="0"/>
              <a:t>Korulu Baltalık Ormanı</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125415"/>
            <a:ext cx="10515600" cy="5051548"/>
          </a:xfrm>
        </p:spPr>
        <p:txBody>
          <a:bodyPr/>
          <a:lstStyle/>
          <a:p>
            <a:endParaRPr lang="tr-TR" sz="3200" dirty="0" smtClean="0"/>
          </a:p>
          <a:p>
            <a:pPr algn="just"/>
            <a:r>
              <a:rPr lang="tr-TR" sz="3200" dirty="0" smtClean="0"/>
              <a:t>Koru Ormanı</a:t>
            </a:r>
            <a:r>
              <a:rPr lang="tr-TR" dirty="0" smtClean="0"/>
              <a:t>;</a:t>
            </a:r>
          </a:p>
          <a:p>
            <a:pPr algn="just"/>
            <a:endParaRPr lang="tr-TR" dirty="0" smtClean="0"/>
          </a:p>
          <a:p>
            <a:pPr algn="just"/>
            <a:r>
              <a:rPr lang="tr-TR" dirty="0" smtClean="0"/>
              <a:t>Doğal koşullar altında ekseriyeti tohumdan gelişmiş veya doğal gençleşme koşullarının bulunmadığı ormanlık alanlarla hiç orman örtüsü taşımamış sahalarda, tohum ekimi ya da fidan dikimiyle, insan eliyle kurulmuş ormanlardır.</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167618"/>
            <a:ext cx="10515600" cy="5009345"/>
          </a:xfrm>
        </p:spPr>
        <p:txBody>
          <a:bodyPr/>
          <a:lstStyle/>
          <a:p>
            <a:pPr algn="just"/>
            <a:r>
              <a:rPr lang="tr-TR" sz="3200" dirty="0" smtClean="0"/>
              <a:t>Baltalık Ormanı;</a:t>
            </a:r>
          </a:p>
          <a:p>
            <a:pPr algn="just"/>
            <a:endParaRPr lang="tr-TR" dirty="0" smtClean="0"/>
          </a:p>
          <a:p>
            <a:pPr algn="just"/>
            <a:r>
              <a:rPr lang="tr-TR" dirty="0" smtClean="0"/>
              <a:t>Ekseriyetle kök ve kütük sürgünleri ile kurulmuş ormanlardır.</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252025"/>
            <a:ext cx="10515600" cy="4924938"/>
          </a:xfrm>
        </p:spPr>
        <p:txBody>
          <a:bodyPr/>
          <a:lstStyle/>
          <a:p>
            <a:pPr algn="just"/>
            <a:endParaRPr lang="tr-TR" sz="3200" dirty="0" smtClean="0"/>
          </a:p>
          <a:p>
            <a:pPr algn="just"/>
            <a:r>
              <a:rPr lang="tr-TR" sz="3200" dirty="0" smtClean="0"/>
              <a:t>Korulu Baltalık Ormanı</a:t>
            </a:r>
            <a:r>
              <a:rPr lang="tr-TR" dirty="0" smtClean="0"/>
              <a:t>;</a:t>
            </a:r>
          </a:p>
          <a:p>
            <a:pPr algn="just"/>
            <a:endParaRPr lang="tr-TR" dirty="0" smtClean="0"/>
          </a:p>
          <a:p>
            <a:pPr algn="just"/>
            <a:r>
              <a:rPr lang="tr-TR" dirty="0" smtClean="0"/>
              <a:t>Kök ve kütük sürgünlerinden oluşan bireylerle, tohumdan gelişmiş bireylerin birlikte kurdukları ormanlardır.</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18</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Genel Bilgiler </a:t>
            </a:r>
            <a:endParaRPr lang="tr-TR" dirty="0">
              <a:latin typeface="+mn-lt"/>
            </a:endParaRPr>
          </a:p>
        </p:txBody>
      </p:sp>
      <p:sp>
        <p:nvSpPr>
          <p:cNvPr id="3" name="İçerik Yer Tutucusu 2"/>
          <p:cNvSpPr>
            <a:spLocks noGrp="1"/>
          </p:cNvSpPr>
          <p:nvPr>
            <p:ph idx="1"/>
          </p:nvPr>
        </p:nvSpPr>
        <p:spPr/>
        <p:txBody>
          <a:bodyPr/>
          <a:lstStyle/>
          <a:p>
            <a:pPr algn="just"/>
            <a:r>
              <a:rPr lang="tr-TR" sz="4000" dirty="0" smtClean="0"/>
              <a:t>Bitki ve Bitki Çeşitleri;</a:t>
            </a:r>
          </a:p>
          <a:p>
            <a:pPr algn="just"/>
            <a:r>
              <a:rPr lang="tr-TR" dirty="0" smtClean="0"/>
              <a:t>Otsu bitki  </a:t>
            </a:r>
          </a:p>
          <a:p>
            <a:pPr algn="just"/>
            <a:r>
              <a:rPr lang="tr-TR" dirty="0" smtClean="0"/>
              <a:t>Çalı  </a:t>
            </a:r>
          </a:p>
          <a:p>
            <a:pPr algn="just"/>
            <a:r>
              <a:rPr lang="tr-TR" dirty="0" smtClean="0"/>
              <a:t>Ağaççık  </a:t>
            </a:r>
          </a:p>
          <a:p>
            <a:pPr algn="just"/>
            <a:r>
              <a:rPr lang="tr-TR" dirty="0" smtClean="0"/>
              <a:t>Ağaç</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pPr/>
              <a:t>2</a:t>
            </a:fld>
            <a:endParaRPr lang="tr-TR"/>
          </a:p>
        </p:txBody>
      </p:sp>
    </p:spTree>
    <p:extLst>
      <p:ext uri="{BB962C8B-B14F-4D97-AF65-F5344CB8AC3E}">
        <p14:creationId xmlns:p14="http://schemas.microsoft.com/office/powerpoint/2010/main" val="1093597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69145"/>
            <a:ext cx="10515600" cy="5107818"/>
          </a:xfrm>
        </p:spPr>
        <p:txBody>
          <a:bodyPr/>
          <a:lstStyle/>
          <a:p>
            <a:pPr algn="just"/>
            <a:r>
              <a:rPr lang="tr-TR" sz="3200" dirty="0" smtClean="0"/>
              <a:t>Otsu Bitki</a:t>
            </a:r>
          </a:p>
          <a:p>
            <a:pPr algn="just"/>
            <a:endParaRPr lang="tr-TR" dirty="0" smtClean="0"/>
          </a:p>
          <a:p>
            <a:pPr algn="just"/>
            <a:r>
              <a:rPr lang="tr-TR" dirty="0" smtClean="0"/>
              <a:t>Kısa ömürlü, tek veya çok gövdeli, odunsu olmayan bitki.</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pPr/>
              <a:t>3</a:t>
            </a:fld>
            <a:endParaRPr lang="tr-TR"/>
          </a:p>
        </p:txBody>
      </p:sp>
    </p:spTree>
    <p:extLst>
      <p:ext uri="{BB962C8B-B14F-4D97-AF65-F5344CB8AC3E}">
        <p14:creationId xmlns:p14="http://schemas.microsoft.com/office/powerpoint/2010/main" val="1261653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7"/>
          <p:cNvSpPr>
            <a:spLocks noGrp="1"/>
          </p:cNvSpPr>
          <p:nvPr>
            <p:ph sz="quarter" idx="2"/>
          </p:nvPr>
        </p:nvSpPr>
        <p:spPr>
          <a:xfrm>
            <a:off x="1448972" y="1012874"/>
            <a:ext cx="9087730" cy="4177983"/>
          </a:xfrm>
        </p:spPr>
        <p:txBody>
          <a:bodyPr/>
          <a:lstStyle/>
          <a:p>
            <a:pPr algn="just"/>
            <a:r>
              <a:rPr lang="tr-TR" dirty="0" smtClean="0"/>
              <a:t>Çalı;</a:t>
            </a:r>
          </a:p>
          <a:p>
            <a:pPr algn="just"/>
            <a:r>
              <a:rPr lang="tr-TR" dirty="0" smtClean="0"/>
              <a:t>Tepesi, gövdesi ve kökleri olan, </a:t>
            </a:r>
          </a:p>
          <a:p>
            <a:pPr algn="just"/>
            <a:endParaRPr lang="tr-TR" dirty="0" smtClean="0"/>
          </a:p>
          <a:p>
            <a:pPr algn="just"/>
            <a:r>
              <a:rPr lang="tr-TR" dirty="0" smtClean="0"/>
              <a:t>Normal yapıları itibariyle kök boğazından veya kök boğazına çok yakın bir kısımdan gelişmiş birden fazla gövdesi bulunan </a:t>
            </a:r>
          </a:p>
          <a:p>
            <a:pPr algn="just"/>
            <a:endParaRPr lang="tr-TR" dirty="0" smtClean="0"/>
          </a:p>
          <a:p>
            <a:pPr algn="just"/>
            <a:r>
              <a:rPr lang="tr-TR" dirty="0" smtClean="0"/>
              <a:t>Boyları 4- 5 </a:t>
            </a:r>
            <a:r>
              <a:rPr lang="tr-TR" dirty="0" err="1" smtClean="0"/>
              <a:t>m’den</a:t>
            </a:r>
            <a:r>
              <a:rPr lang="tr-TR" dirty="0" smtClean="0"/>
              <a:t> de fazla uzayabilen odunsu bitkiler </a:t>
            </a:r>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pPr/>
              <a:t>4</a:t>
            </a:fld>
            <a:endParaRPr lang="tr-TR"/>
          </a:p>
        </p:txBody>
      </p:sp>
    </p:spTree>
    <p:extLst>
      <p:ext uri="{BB962C8B-B14F-4D97-AF65-F5344CB8AC3E}">
        <p14:creationId xmlns:p14="http://schemas.microsoft.com/office/powerpoint/2010/main" val="1308186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026942"/>
            <a:ext cx="10515600" cy="5150021"/>
          </a:xfrm>
        </p:spPr>
        <p:txBody>
          <a:bodyPr/>
          <a:lstStyle/>
          <a:p>
            <a:r>
              <a:rPr lang="tr-TR" dirty="0" smtClean="0"/>
              <a:t>Ağaççık;</a:t>
            </a:r>
          </a:p>
          <a:p>
            <a:endParaRPr lang="tr-TR" dirty="0" smtClean="0"/>
          </a:p>
          <a:p>
            <a:pPr algn="just"/>
            <a:r>
              <a:rPr lang="tr-TR" dirty="0" smtClean="0"/>
              <a:t>Bağımsız tepe ve kök sistemine sahip; </a:t>
            </a:r>
          </a:p>
          <a:p>
            <a:pPr algn="just"/>
            <a:endParaRPr lang="tr-TR" dirty="0" smtClean="0"/>
          </a:p>
          <a:p>
            <a:pPr algn="just"/>
            <a:r>
              <a:rPr lang="tr-TR" dirty="0" smtClean="0"/>
              <a:t>Boyları 5 m den kısa ve yerden 1 m yüksekliğe kadar tek gövdeli odunsu bitkiler</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322363"/>
            <a:ext cx="10515600" cy="4854600"/>
          </a:xfrm>
        </p:spPr>
        <p:txBody>
          <a:bodyPr/>
          <a:lstStyle/>
          <a:p>
            <a:pPr algn="just"/>
            <a:r>
              <a:rPr lang="tr-TR" sz="3200" dirty="0" smtClean="0"/>
              <a:t>Ağaç;</a:t>
            </a:r>
          </a:p>
          <a:p>
            <a:pPr algn="just"/>
            <a:r>
              <a:rPr lang="tr-TR" dirty="0" smtClean="0"/>
              <a:t> Bağımsız bir tepeye ve kök sistemine sahip; </a:t>
            </a:r>
          </a:p>
          <a:p>
            <a:pPr algn="just"/>
            <a:endParaRPr lang="tr-TR" dirty="0" smtClean="0"/>
          </a:p>
          <a:p>
            <a:pPr algn="just"/>
            <a:r>
              <a:rPr lang="tr-TR" dirty="0" smtClean="0"/>
              <a:t>Boyu ve göğüs yüksekliği çapı sırasıyla asgari 5 m ve 10 cm olan; </a:t>
            </a:r>
          </a:p>
          <a:p>
            <a:pPr algn="just"/>
            <a:endParaRPr lang="tr-TR" dirty="0" smtClean="0"/>
          </a:p>
          <a:p>
            <a:pPr algn="just"/>
            <a:r>
              <a:rPr lang="tr-TR" dirty="0" smtClean="0"/>
              <a:t>Normal hâllerde, yerden 1 m yüksekliğe kadar tek gövdeli odunsu bitkiler.</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984738"/>
            <a:ext cx="10515600" cy="5192225"/>
          </a:xfrm>
        </p:spPr>
        <p:txBody>
          <a:bodyPr>
            <a:normAutofit fontScale="92500" lnSpcReduction="10000"/>
          </a:bodyPr>
          <a:lstStyle/>
          <a:p>
            <a:pPr algn="just"/>
            <a:r>
              <a:rPr lang="tr-TR" sz="3200" dirty="0" smtClean="0"/>
              <a:t>Bitki Toplumları;</a:t>
            </a:r>
          </a:p>
          <a:p>
            <a:pPr algn="just"/>
            <a:r>
              <a:rPr lang="tr-TR" sz="3200" dirty="0" smtClean="0"/>
              <a:t>Flora  </a:t>
            </a:r>
          </a:p>
          <a:p>
            <a:pPr algn="just"/>
            <a:r>
              <a:rPr lang="tr-TR" sz="3200" dirty="0" smtClean="0"/>
              <a:t>Vejetasyon ve Başlıca Tipleri  </a:t>
            </a:r>
          </a:p>
          <a:p>
            <a:pPr algn="just"/>
            <a:r>
              <a:rPr lang="tr-TR" sz="3200" dirty="0" smtClean="0"/>
              <a:t>Tundra  </a:t>
            </a:r>
          </a:p>
          <a:p>
            <a:pPr algn="just"/>
            <a:r>
              <a:rPr lang="tr-TR" sz="3200" dirty="0" smtClean="0"/>
              <a:t>Step  </a:t>
            </a:r>
          </a:p>
          <a:p>
            <a:pPr algn="just"/>
            <a:r>
              <a:rPr lang="tr-TR" sz="3200" dirty="0" err="1" smtClean="0"/>
              <a:t>Preri</a:t>
            </a:r>
            <a:r>
              <a:rPr lang="tr-TR" sz="3200" dirty="0" smtClean="0"/>
              <a:t>  </a:t>
            </a:r>
          </a:p>
          <a:p>
            <a:pPr algn="just"/>
            <a:r>
              <a:rPr lang="tr-TR" sz="3200" dirty="0" smtClean="0"/>
              <a:t>Savan  </a:t>
            </a:r>
          </a:p>
          <a:p>
            <a:pPr algn="just"/>
            <a:r>
              <a:rPr lang="tr-TR" sz="3200" dirty="0" smtClean="0"/>
              <a:t>Orman  </a:t>
            </a:r>
          </a:p>
          <a:p>
            <a:pPr algn="just"/>
            <a:r>
              <a:rPr lang="tr-TR" sz="3200" dirty="0" smtClean="0"/>
              <a:t>Maki  </a:t>
            </a:r>
          </a:p>
          <a:p>
            <a:pPr algn="just"/>
            <a:r>
              <a:rPr lang="tr-TR" sz="3200" dirty="0" smtClean="0"/>
              <a:t>Çöl</a:t>
            </a:r>
            <a:endParaRPr lang="tr-TR" sz="3200"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097280"/>
            <a:ext cx="10515600" cy="5079683"/>
          </a:xfrm>
        </p:spPr>
        <p:txBody>
          <a:bodyPr/>
          <a:lstStyle/>
          <a:p>
            <a:pPr algn="just"/>
            <a:r>
              <a:rPr lang="tr-TR" sz="3200" dirty="0" smtClean="0"/>
              <a:t>Flora;</a:t>
            </a:r>
          </a:p>
          <a:p>
            <a:pPr algn="just"/>
            <a:r>
              <a:rPr lang="tr-TR" dirty="0" smtClean="0"/>
              <a:t> </a:t>
            </a:r>
          </a:p>
          <a:p>
            <a:pPr algn="just"/>
            <a:r>
              <a:rPr lang="tr-TR" dirty="0" smtClean="0"/>
              <a:t>Bir ülke, bir bölge ya da belirli bir yörenin bitkilerinin tümüne verilen addır. </a:t>
            </a:r>
          </a:p>
          <a:p>
            <a:pPr algn="just"/>
            <a:endParaRPr lang="tr-TR" dirty="0" smtClean="0"/>
          </a:p>
          <a:p>
            <a:pPr algn="just"/>
            <a:r>
              <a:rPr lang="tr-TR" dirty="0" smtClean="0"/>
              <a:t>Florayı oluşturan bitkiler arasında herhangi bir </a:t>
            </a:r>
            <a:r>
              <a:rPr lang="tr-TR" dirty="0" err="1" smtClean="0"/>
              <a:t>floristik</a:t>
            </a:r>
            <a:r>
              <a:rPr lang="tr-TR" dirty="0" smtClean="0"/>
              <a:t> ilişki olmayabilir.</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069145"/>
            <a:ext cx="10515600" cy="5107818"/>
          </a:xfrm>
        </p:spPr>
        <p:txBody>
          <a:bodyPr/>
          <a:lstStyle/>
          <a:p>
            <a:pPr algn="just"/>
            <a:r>
              <a:rPr lang="tr-TR" sz="3200" dirty="0" smtClean="0"/>
              <a:t>Vejetasyon;</a:t>
            </a:r>
          </a:p>
          <a:p>
            <a:pPr algn="just"/>
            <a:endParaRPr lang="tr-TR" dirty="0" smtClean="0"/>
          </a:p>
          <a:p>
            <a:pPr algn="just"/>
            <a:r>
              <a:rPr lang="tr-TR" dirty="0" smtClean="0"/>
              <a:t>Yaşama ortamı şartları benzer bitki </a:t>
            </a:r>
            <a:r>
              <a:rPr lang="tr-TR" dirty="0" err="1" smtClean="0"/>
              <a:t>taksonlarının</a:t>
            </a:r>
            <a:r>
              <a:rPr lang="tr-TR" dirty="0" smtClean="0"/>
              <a:t> oluşturduğu toplumlardır. </a:t>
            </a:r>
          </a:p>
          <a:p>
            <a:pPr algn="just"/>
            <a:endParaRPr lang="tr-TR" dirty="0" smtClean="0"/>
          </a:p>
          <a:p>
            <a:pPr algn="just"/>
            <a:r>
              <a:rPr lang="tr-TR" dirty="0" smtClean="0"/>
              <a:t>Bozkır, bataklık, göl, akarsu ve orman vejetasyonu gibi.</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466</TotalTime>
  <Words>567</Words>
  <Application>Microsoft Office PowerPoint</Application>
  <PresentationFormat>Geniş ekran</PresentationFormat>
  <Paragraphs>113</Paragraphs>
  <Slides>18</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Calibri</vt:lpstr>
      <vt:lpstr>Constantia</vt:lpstr>
      <vt:lpstr>Times New Roman</vt:lpstr>
      <vt:lpstr>Wingdings 2</vt:lpstr>
      <vt:lpstr>Akış</vt:lpstr>
      <vt:lpstr>ORMANCILIK İŞ BİLGİSİ</vt:lpstr>
      <vt:lpstr>Genel Bilgiler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User</dc:creator>
  <cp:lastModifiedBy>User</cp:lastModifiedBy>
  <cp:revision>44</cp:revision>
  <dcterms:created xsi:type="dcterms:W3CDTF">2020-09-28T06:36:33Z</dcterms:created>
  <dcterms:modified xsi:type="dcterms:W3CDTF">2021-06-14T09:45:27Z</dcterms:modified>
</cp:coreProperties>
</file>