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27"/>
  </p:notesMasterIdLst>
  <p:sldIdLst>
    <p:sldId id="258" r:id="rId2"/>
    <p:sldId id="259" r:id="rId3"/>
    <p:sldId id="263" r:id="rId4"/>
    <p:sldId id="260" r:id="rId5"/>
    <p:sldId id="261" r:id="rId6"/>
    <p:sldId id="264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1162"/>
    <a:srgbClr val="110F50"/>
    <a:srgbClr val="100D50"/>
    <a:srgbClr val="0F0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49"/>
    <p:restoredTop sz="96835"/>
  </p:normalViewPr>
  <p:slideViewPr>
    <p:cSldViewPr snapToGrid="0" snapToObjects="1">
      <p:cViewPr varScale="1">
        <p:scale>
          <a:sx n="83" d="100"/>
          <a:sy n="83" d="100"/>
        </p:scale>
        <p:origin x="1133" y="10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C8D0D-7507-44B5-BF86-9B7EE280158D}" type="datetimeFigureOut">
              <a:rPr lang="tr-TR" smtClean="0"/>
              <a:t>14.06.2021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A8F55-591F-4C82-A106-4949E9E69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0911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A8F55-591F-4C82-A106-4949E9E692F5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0397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0A8F55-591F-4C82-A106-4949E9E692F5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7885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697C9482-0B13-8C46-B789-1676CF6812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55745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28.09.2020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tr-TR" smtClean="0"/>
              <a:t>28.09.2020</a:t>
            </a:r>
            <a:endParaRPr lang="tr-TR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tr-TR" smtClean="0"/>
              <a:t>KİD 620 –Görsel Kimlik Kılavuzu</a:t>
            </a:r>
            <a:endParaRPr lang="tr-TR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F4E6BD-4CAD-3E44-B214-2CFB9D00E5E7}" type="slidenum">
              <a:rPr lang="tr-TR" smtClean="0"/>
              <a:pPr/>
              <a:t>‹#›</a:t>
            </a:fld>
            <a:endParaRPr lang="tr-TR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cxnSp>
        <p:nvCxnSpPr>
          <p:cNvPr id="14" name="Düz Bağlayıcı 13">
            <a:extLst>
              <a:ext uri="{FF2B5EF4-FFF2-40B4-BE49-F238E27FC236}">
                <a16:creationId xmlns:a16="http://schemas.microsoft.com/office/drawing/2014/main" id="{84DA3CEB-A4D8-7948-9AB0-A7CC0CE19F4C}"/>
              </a:ext>
            </a:extLst>
          </p:cNvPr>
          <p:cNvCxnSpPr>
            <a:cxnSpLocks/>
          </p:cNvCxnSpPr>
          <p:nvPr userDrawn="1"/>
        </p:nvCxnSpPr>
        <p:spPr>
          <a:xfrm>
            <a:off x="4208106" y="586338"/>
            <a:ext cx="7159095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Resim 14">
            <a:extLst>
              <a:ext uri="{FF2B5EF4-FFF2-40B4-BE49-F238E27FC236}">
                <a16:creationId xmlns:a16="http://schemas.microsoft.com/office/drawing/2014/main" id="{C0E5A012-2939-D141-8D23-592AE5C7C12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26518" y="126419"/>
            <a:ext cx="610521" cy="610521"/>
          </a:xfrm>
          <a:prstGeom prst="rect">
            <a:avLst/>
          </a:prstGeom>
        </p:spPr>
      </p:pic>
      <p:sp>
        <p:nvSpPr>
          <p:cNvPr id="16" name="Dikdörtgen 15"/>
          <p:cNvSpPr/>
          <p:nvPr userDrawn="1"/>
        </p:nvSpPr>
        <p:spPr>
          <a:xfrm>
            <a:off x="1154644" y="217192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tr-TR" sz="1000" b="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İSPİR HAMZA POLAT MESLEK YÜKSEKOKULU</a:t>
            </a:r>
          </a:p>
          <a:p>
            <a:pPr algn="l"/>
            <a:r>
              <a:rPr lang="tr-TR" sz="1000" b="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Ispir</a:t>
            </a:r>
            <a:r>
              <a:rPr lang="tr-TR" sz="1000" b="0" baseline="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Hamza Polat </a:t>
            </a:r>
            <a:r>
              <a:rPr lang="tr-TR" sz="1000" b="0" baseline="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Vocational</a:t>
            </a:r>
            <a:r>
              <a:rPr lang="tr-TR" sz="1000" b="0" baseline="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School</a:t>
            </a:r>
            <a:endParaRPr lang="tr-TR" sz="1000" b="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r.wikipedia.org/wiki/N%C3%BCfus" TargetMode="External"/><Relationship Id="rId7" Type="http://schemas.openxmlformats.org/officeDocument/2006/relationships/hyperlink" Target="https://tr.wikipedia.org/wiki/G%C3%B6%C3%A7" TargetMode="External"/><Relationship Id="rId2" Type="http://schemas.openxmlformats.org/officeDocument/2006/relationships/hyperlink" Target="https://tr.wikipedia.org/wiki/Pop%C3%BClasy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r.wikipedia.org/wiki/%C3%96l%C3%BCm" TargetMode="External"/><Relationship Id="rId5" Type="http://schemas.openxmlformats.org/officeDocument/2006/relationships/hyperlink" Target="https://tr.wikipedia.org/wiki/Do%C4%9Fum" TargetMode="External"/><Relationship Id="rId4" Type="http://schemas.openxmlformats.org/officeDocument/2006/relationships/hyperlink" Target="https://tr.wikipedia.org/wiki/Ya%C5%9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POPÜLASYON KONTROLÜ</a:t>
            </a:r>
            <a:endParaRPr lang="tr-TR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tr-TR" dirty="0">
                <a:solidFill>
                  <a:srgbClr val="1E1162"/>
                </a:solidFill>
              </a:rPr>
              <a:t>Dersin Adı</a:t>
            </a:r>
            <a:r>
              <a:rPr lang="tr-TR" dirty="0" smtClean="0">
                <a:solidFill>
                  <a:srgbClr val="1E1162"/>
                </a:solidFill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tr-TR" dirty="0" smtClean="0">
                <a:solidFill>
                  <a:srgbClr val="1E11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Dersin Hocası:</a:t>
            </a:r>
            <a:endParaRPr lang="tr-TR" dirty="0">
              <a:solidFill>
                <a:srgbClr val="1E116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lt Başlık 2">
            <a:extLst>
              <a:ext uri="{FF2B5EF4-FFF2-40B4-BE49-F238E27FC236}">
                <a16:creationId xmlns:a16="http://schemas.microsoft.com/office/drawing/2014/main" id="{1C42A7E1-4275-024A-8631-43CFA2748EDF}"/>
              </a:ext>
            </a:extLst>
          </p:cNvPr>
          <p:cNvSpPr txBox="1">
            <a:spLocks/>
          </p:cNvSpPr>
          <p:nvPr/>
        </p:nvSpPr>
        <p:spPr>
          <a:xfrm>
            <a:off x="2209799" y="864973"/>
            <a:ext cx="8809653" cy="8482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İSPİR HAMZA POLAT MESLEK YÜKSEKOKULU</a:t>
            </a:r>
            <a:endParaRPr lang="tr-TR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Ispir</a:t>
            </a:r>
            <a:r>
              <a:rPr lang="tr-TR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Hamza Polat </a:t>
            </a:r>
            <a:r>
              <a:rPr lang="tr-TR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Vocational</a:t>
            </a:r>
            <a:r>
              <a:rPr lang="tr-TR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School</a:t>
            </a:r>
            <a:endParaRPr lang="tr-TR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03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076960"/>
            <a:ext cx="10515600" cy="5100003"/>
          </a:xfrm>
        </p:spPr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Kısa </a:t>
            </a:r>
            <a:r>
              <a:rPr lang="tr-TR" dirty="0"/>
              <a:t>Gün Bitkileri: </a:t>
            </a:r>
            <a:r>
              <a:rPr lang="tr-TR" dirty="0" err="1"/>
              <a:t>Vejetatif</a:t>
            </a:r>
            <a:r>
              <a:rPr lang="tr-TR" dirty="0"/>
              <a:t> gelişmeleri uzun günlerde olan ve bol ışık isteyen, </a:t>
            </a:r>
            <a:r>
              <a:rPr lang="tr-TR" dirty="0" err="1"/>
              <a:t>genaratif</a:t>
            </a:r>
            <a:r>
              <a:rPr lang="tr-TR" dirty="0"/>
              <a:t> gelişmelerinde ise az ışık isteyen bitkilerdir. </a:t>
            </a:r>
            <a:endParaRPr lang="tr-TR" dirty="0" smtClean="0"/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Bu </a:t>
            </a:r>
            <a:r>
              <a:rPr lang="tr-TR" dirty="0"/>
              <a:t>gruptaki bitkiler çiçeklenip </a:t>
            </a:r>
            <a:r>
              <a:rPr lang="tr-TR" dirty="0" err="1"/>
              <a:t>genaratif</a:t>
            </a:r>
            <a:r>
              <a:rPr lang="tr-TR" dirty="0"/>
              <a:t> olgunluğa erişebilmeleri için kritik gün uzunluğundan daha kısa süre günlük ışıklanma süresine ihtiyaç duyarlar.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dirty="0" smtClean="0"/>
              <a:t>08.10.2020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984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27760"/>
            <a:ext cx="10515600" cy="5049203"/>
          </a:xfrm>
        </p:spPr>
        <p:txBody>
          <a:bodyPr/>
          <a:lstStyle/>
          <a:p>
            <a:pPr algn="just"/>
            <a:endParaRPr lang="tr-TR" dirty="0" smtClean="0"/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Alternatif </a:t>
            </a:r>
            <a:r>
              <a:rPr lang="tr-TR" dirty="0"/>
              <a:t>veya Nötr Gün Bitkileri: Gelişme ve olgunlaşma yönünden gün uzunluğuna herhangi bir bağımlılık göstermezler. </a:t>
            </a:r>
            <a:endParaRPr lang="tr-TR" dirty="0" smtClean="0"/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Günlük </a:t>
            </a:r>
            <a:r>
              <a:rPr lang="tr-TR" dirty="0"/>
              <a:t>ışıklanma süresinin gelişmelerinde önemli etkisi olmayan bitkilerdir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dirty="0" smtClean="0"/>
              <a:t>08.109.2020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829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78560"/>
            <a:ext cx="10515600" cy="4998403"/>
          </a:xfrm>
        </p:spPr>
        <p:txBody>
          <a:bodyPr/>
          <a:lstStyle/>
          <a:p>
            <a:pPr algn="just"/>
            <a:r>
              <a:rPr lang="tr-TR" dirty="0"/>
              <a:t>Böcekler ışığın </a:t>
            </a:r>
            <a:r>
              <a:rPr lang="tr-TR" dirty="0" smtClean="0"/>
              <a:t>yoğunluğu </a:t>
            </a:r>
            <a:r>
              <a:rPr lang="tr-TR" dirty="0"/>
              <a:t>(şiddeti), rengi (dalga boyu) ve süresi tarafından etkilenir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Bazı böcekler ışığa yönelir, bazıları da ışıktan kaçar (ambar böcekleri gibi</a:t>
            </a:r>
            <a:r>
              <a:rPr lang="tr-TR" dirty="0" smtClean="0"/>
              <a:t>)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Böceklerde </a:t>
            </a:r>
            <a:r>
              <a:rPr lang="tr-TR" dirty="0" err="1"/>
              <a:t>diyapozun</a:t>
            </a:r>
            <a:r>
              <a:rPr lang="tr-TR" dirty="0"/>
              <a:t> nedenleri arasında ışıklanma süresi çok önemlidir (yumurtlama, bazı formların ortaya çıkması ve çoğalma şekli).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dirty="0" smtClean="0"/>
              <a:t>08.10.2020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87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90320"/>
            <a:ext cx="10515600" cy="4886643"/>
          </a:xfrm>
        </p:spPr>
        <p:txBody>
          <a:bodyPr/>
          <a:lstStyle/>
          <a:p>
            <a:r>
              <a:rPr lang="tr-TR" b="1" dirty="0" smtClean="0"/>
              <a:t>SICAKLIK FAKTÖRÜ: </a:t>
            </a:r>
          </a:p>
          <a:p>
            <a:pPr algn="just"/>
            <a:r>
              <a:rPr lang="tr-TR" dirty="0"/>
              <a:t>Canlı organizmaların her türlü fizyolojik fonksiyonları ısı faktörünün etkisi altında cereyan eder. </a:t>
            </a:r>
            <a:endParaRPr lang="tr-TR" dirty="0" smtClean="0"/>
          </a:p>
          <a:p>
            <a:pPr algn="just"/>
            <a:r>
              <a:rPr lang="tr-TR" dirty="0" smtClean="0"/>
              <a:t>Bu </a:t>
            </a:r>
            <a:r>
              <a:rPr lang="tr-TR" dirty="0"/>
              <a:t>nedenle sıcaklık, ekolojik bir ortamda en önemli çevresel </a:t>
            </a:r>
            <a:r>
              <a:rPr lang="tr-TR" dirty="0" smtClean="0"/>
              <a:t>faktörlerdendir.</a:t>
            </a:r>
          </a:p>
          <a:p>
            <a:pPr algn="just"/>
            <a:r>
              <a:rPr lang="tr-TR" dirty="0" smtClean="0"/>
              <a:t>Isı</a:t>
            </a:r>
            <a:r>
              <a:rPr lang="tr-TR" dirty="0"/>
              <a:t>, diğer enerji formlarına dönüşebilen nispeten sıcak cisimden soğuk bir cisme nakledilebilen bir kinetik enerji formudur. </a:t>
            </a:r>
            <a:endParaRPr lang="tr-TR" dirty="0" smtClean="0"/>
          </a:p>
          <a:p>
            <a:pPr algn="just"/>
            <a:r>
              <a:rPr lang="tr-TR" dirty="0" smtClean="0"/>
              <a:t>Kısaca </a:t>
            </a:r>
            <a:r>
              <a:rPr lang="tr-TR" dirty="0"/>
              <a:t>bir yer veya cismin sıcaklığının artmasına neden olan fiziksel bir güçtür.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dirty="0" smtClean="0"/>
              <a:t>08.10.2020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8439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78560"/>
            <a:ext cx="10515600" cy="4998403"/>
          </a:xfrm>
        </p:spPr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Isının </a:t>
            </a:r>
            <a:r>
              <a:rPr lang="tr-TR" dirty="0"/>
              <a:t>miktarı kalori ile ifade edilir. Bir kalori, suyun sıcaklığını 1°C yükseltmek için gerekli ısı miktarıdır. 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Sıcaklık </a:t>
            </a:r>
            <a:r>
              <a:rPr lang="tr-TR" dirty="0"/>
              <a:t>ise derece ile ifade edilir. 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Sıcaklık </a:t>
            </a:r>
            <a:r>
              <a:rPr lang="tr-TR" dirty="0"/>
              <a:t>kalitatif (kesin sınırlarla ayrılabilen) bir terim olmasına karşılık, ısı kantitatif (kesin sınırlarla ayrılamayan, süreklilik gösteren) bir terimdir.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dirty="0" smtClean="0"/>
              <a:t>08.10.2020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7627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98880"/>
            <a:ext cx="10515600" cy="4978083"/>
          </a:xfrm>
        </p:spPr>
        <p:txBody>
          <a:bodyPr/>
          <a:lstStyle/>
          <a:p>
            <a:pPr algn="just"/>
            <a:r>
              <a:rPr lang="tr-TR" dirty="0"/>
              <a:t>Aynı miktarlarda ısıya sahip farklı hacimdeki iki cisim farklı sıcaklık dereceleri gösterebilirler. </a:t>
            </a:r>
            <a:endParaRPr lang="tr-TR" dirty="0" smtClean="0"/>
          </a:p>
          <a:p>
            <a:pPr algn="just"/>
            <a:r>
              <a:rPr lang="tr-TR" dirty="0" smtClean="0"/>
              <a:t>Bu </a:t>
            </a:r>
            <a:r>
              <a:rPr lang="tr-TR" dirty="0"/>
              <a:t>durumda daha küçük kütleye sahip olan cisim, büyük olana kıyasla daha yüksek sıcaklık derecesi </a:t>
            </a:r>
            <a:r>
              <a:rPr lang="tr-TR" dirty="0" smtClean="0"/>
              <a:t>gösterir.</a:t>
            </a:r>
          </a:p>
          <a:p>
            <a:pPr algn="just"/>
            <a:r>
              <a:rPr lang="tr-TR" dirty="0"/>
              <a:t>Isı ve sıcaklık birbirleriyle yakından ilişkili fakat birbirinden farklı şeylerdir. </a:t>
            </a:r>
            <a:endParaRPr lang="tr-TR" dirty="0" smtClean="0"/>
          </a:p>
          <a:p>
            <a:pPr algn="just"/>
            <a:r>
              <a:rPr lang="tr-TR" dirty="0" smtClean="0"/>
              <a:t>Sıcaklık </a:t>
            </a:r>
            <a:r>
              <a:rPr lang="tr-TR" dirty="0"/>
              <a:t>termometre ile ölçülüp derece ile tanımlanır. Isı ise doğrudan doğruya değil onun bir görüntüsü olan sıcaklık yardımıyla ölçülür ve kalori ile tanımlanır.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dirty="0" smtClean="0"/>
              <a:t>08.10.2020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3035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37920"/>
            <a:ext cx="10515600" cy="5039043"/>
          </a:xfrm>
        </p:spPr>
        <p:txBody>
          <a:bodyPr/>
          <a:lstStyle/>
          <a:p>
            <a:pPr algn="just"/>
            <a:endParaRPr lang="tr-TR" b="1" dirty="0" smtClean="0"/>
          </a:p>
          <a:p>
            <a:pPr algn="just"/>
            <a:r>
              <a:rPr lang="tr-TR" b="1" dirty="0" smtClean="0"/>
              <a:t>Sıcaklık </a:t>
            </a:r>
            <a:r>
              <a:rPr lang="tr-TR" b="1" dirty="0"/>
              <a:t>Değişimine </a:t>
            </a:r>
            <a:r>
              <a:rPr lang="tr-TR" b="1" dirty="0" smtClean="0"/>
              <a:t>Etkili Faktörler: </a:t>
            </a:r>
          </a:p>
          <a:p>
            <a:pPr algn="just"/>
            <a:r>
              <a:rPr lang="tr-TR" dirty="0" smtClean="0"/>
              <a:t>Işınların </a:t>
            </a:r>
            <a:r>
              <a:rPr lang="tr-TR" dirty="0"/>
              <a:t>geliş açısı (Enlem derecesine, Mevsimlere ve Günün Saatlerine göre değişir) </a:t>
            </a:r>
            <a:endParaRPr lang="tr-TR" dirty="0" smtClean="0"/>
          </a:p>
          <a:p>
            <a:pPr algn="just"/>
            <a:r>
              <a:rPr lang="tr-TR" dirty="0" smtClean="0"/>
              <a:t>Işıklanma </a:t>
            </a:r>
            <a:r>
              <a:rPr lang="tr-TR" dirty="0"/>
              <a:t>süresi (Mevsimlere, Bulutluluk Derecesine vs. göre değişir.) </a:t>
            </a:r>
            <a:endParaRPr lang="tr-TR" dirty="0" smtClean="0"/>
          </a:p>
          <a:p>
            <a:pPr algn="just"/>
            <a:r>
              <a:rPr lang="tr-TR" dirty="0" err="1" smtClean="0"/>
              <a:t>Topoğrafik</a:t>
            </a:r>
            <a:r>
              <a:rPr lang="tr-TR" dirty="0" smtClean="0"/>
              <a:t> </a:t>
            </a:r>
            <a:r>
              <a:rPr lang="tr-TR" dirty="0"/>
              <a:t>ve coğrafik özellikler (Eğim, Yöney, Yükseklik, Deniz ve Göllere yakınlık durumu vs.) </a:t>
            </a:r>
            <a:endParaRPr lang="tr-TR" dirty="0" smtClean="0"/>
          </a:p>
          <a:p>
            <a:pPr algn="just"/>
            <a:r>
              <a:rPr lang="tr-TR" dirty="0" smtClean="0"/>
              <a:t>Toprak </a:t>
            </a:r>
            <a:r>
              <a:rPr lang="tr-TR" dirty="0"/>
              <a:t>yüzeyinin rengi, yapısı, toprak nemi </a:t>
            </a:r>
            <a:endParaRPr lang="tr-TR" dirty="0" smtClean="0"/>
          </a:p>
          <a:p>
            <a:pPr algn="just"/>
            <a:r>
              <a:rPr lang="tr-TR" dirty="0" smtClean="0"/>
              <a:t>Vejetasyon </a:t>
            </a:r>
            <a:r>
              <a:rPr lang="tr-TR" dirty="0"/>
              <a:t>örtüsü 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dirty="0" smtClean="0"/>
              <a:t>08.10.2020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83485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Üzerinde </a:t>
            </a:r>
            <a:r>
              <a:rPr lang="tr-TR" dirty="0"/>
              <a:t>bitki örtüsü bulunmayan ve açık renkli topraklar ısı ışınlarını kolayca yansıtırlar. </a:t>
            </a:r>
            <a:endParaRPr lang="tr-TR" dirty="0" smtClean="0"/>
          </a:p>
          <a:p>
            <a:pPr algn="just"/>
            <a:r>
              <a:rPr lang="tr-TR" dirty="0" smtClean="0"/>
              <a:t>Bu </a:t>
            </a:r>
            <a:r>
              <a:rPr lang="tr-TR" dirty="0"/>
              <a:t>yüzden toprağın hemen üstündeki hava kolayca ısındığı halde, toprağın sıcaklığı düşük olur. </a:t>
            </a:r>
            <a:endParaRPr lang="tr-TR" dirty="0" smtClean="0"/>
          </a:p>
          <a:p>
            <a:pPr algn="just"/>
            <a:r>
              <a:rPr lang="tr-TR" dirty="0"/>
              <a:t>Koyu renkli topraklar ısı ışınlarını </a:t>
            </a:r>
            <a:r>
              <a:rPr lang="tr-TR" dirty="0" err="1"/>
              <a:t>absorbe</a:t>
            </a:r>
            <a:r>
              <a:rPr lang="tr-TR" dirty="0"/>
              <a:t> ederler ve bu yüzden bu topraklar sıcak olur. </a:t>
            </a:r>
            <a:endParaRPr lang="tr-TR" dirty="0" smtClean="0"/>
          </a:p>
          <a:p>
            <a:pPr algn="just"/>
            <a:r>
              <a:rPr lang="tr-TR" dirty="0"/>
              <a:t>Aynı yerdeki koyu ve açık renkli iki toprağın yazın sıcaklık farkları 15-20°C’ ye kadar çıkabilir.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dirty="0" smtClean="0"/>
              <a:t>08.10.2020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20725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88720"/>
            <a:ext cx="10515600" cy="4988243"/>
          </a:xfrm>
        </p:spPr>
        <p:txBody>
          <a:bodyPr/>
          <a:lstStyle/>
          <a:p>
            <a:pPr algn="just"/>
            <a:r>
              <a:rPr lang="tr-TR" b="1" dirty="0"/>
              <a:t>Vejetasyon </a:t>
            </a:r>
            <a:r>
              <a:rPr lang="tr-TR" b="1" dirty="0" smtClean="0"/>
              <a:t>Örtüsü: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Bitki </a:t>
            </a:r>
            <a:r>
              <a:rPr lang="tr-TR" dirty="0"/>
              <a:t>örtüsü bulunan yerlerde hava hareketi az olduğundan, açık yerlere oranla sıcaklık değişimi fazla değildir. 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Bitki </a:t>
            </a:r>
            <a:r>
              <a:rPr lang="tr-TR" dirty="0"/>
              <a:t>örtüsü özellikle gece gündüz arasındaki sıcaklık farklarını azaltır.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dirty="0" smtClean="0"/>
              <a:t>08.10.2020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9293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10640"/>
            <a:ext cx="10515600" cy="4866323"/>
          </a:xfrm>
        </p:spPr>
        <p:txBody>
          <a:bodyPr/>
          <a:lstStyle/>
          <a:p>
            <a:endParaRPr lang="tr-TR" b="1" dirty="0" smtClean="0"/>
          </a:p>
          <a:p>
            <a:pPr algn="just"/>
            <a:r>
              <a:rPr lang="tr-TR" b="1" dirty="0" smtClean="0"/>
              <a:t>Kar Örtüsü: </a:t>
            </a:r>
          </a:p>
          <a:p>
            <a:pPr algn="just"/>
            <a:r>
              <a:rPr lang="tr-TR" dirty="0"/>
              <a:t>Donmuş ve donmamış topraklar üzerine düşen kar örtüsü, toprakla hava arasında ısı değişimini engelleyici rol oynar ve toprakların uzun süre çözülmesini ya da donmasını engeller. </a:t>
            </a:r>
            <a:endParaRPr lang="tr-TR" dirty="0" smtClean="0"/>
          </a:p>
          <a:p>
            <a:pPr algn="just"/>
            <a:r>
              <a:rPr lang="tr-TR" dirty="0" smtClean="0"/>
              <a:t>Kar </a:t>
            </a:r>
            <a:r>
              <a:rPr lang="tr-TR" dirty="0"/>
              <a:t>örtüsü altında ve içinde, üzerindeki havaya oranla sıcaklık değişimleri azdır.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dirty="0" smtClean="0"/>
              <a:t>08.10.2020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8233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Popülasyon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Belirli bir alanda yaşayan aynı tür canlılar topluluğuna popülasyon </a:t>
            </a:r>
            <a:r>
              <a:rPr lang="tr-TR" dirty="0" smtClean="0"/>
              <a:t>denir.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Belli </a:t>
            </a:r>
            <a:r>
              <a:rPr lang="tr-TR" dirty="0"/>
              <a:t>bir </a:t>
            </a:r>
            <a:r>
              <a:rPr lang="tr-TR" dirty="0" smtClean="0"/>
              <a:t>bölgede </a:t>
            </a:r>
            <a:r>
              <a:rPr lang="tr-TR" dirty="0"/>
              <a:t>yaşayan belli bir türün toplam nüfusu demektir. </a:t>
            </a:r>
            <a:endParaRPr lang="tr-TR" dirty="0" smtClean="0"/>
          </a:p>
          <a:p>
            <a:pPr algn="just"/>
            <a:endParaRPr lang="tr-TR" dirty="0"/>
          </a:p>
          <a:p>
            <a:pPr algn="just"/>
            <a:r>
              <a:rPr lang="tr-TR" dirty="0"/>
              <a:t>Belirli bir zamanda belirli bir habitatı paylaşan karşılıklı ilişkiler içindeki aynı türe ait bireylerin oluş­turduğu topluluğa </a:t>
            </a:r>
            <a:r>
              <a:rPr lang="tr-TR" b="1" dirty="0"/>
              <a:t>popülasyon </a:t>
            </a:r>
            <a:r>
              <a:rPr lang="tr-TR" dirty="0"/>
              <a:t>denir.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dirty="0" smtClean="0"/>
              <a:t>08.10.2020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359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280160"/>
            <a:ext cx="10972800" cy="5044440"/>
          </a:xfrm>
        </p:spPr>
        <p:txBody>
          <a:bodyPr/>
          <a:lstStyle/>
          <a:p>
            <a:pPr algn="just"/>
            <a:r>
              <a:rPr lang="tr-TR" b="1" dirty="0"/>
              <a:t>Enlem Derecesi ve </a:t>
            </a:r>
            <a:r>
              <a:rPr lang="tr-TR" b="1" dirty="0" smtClean="0"/>
              <a:t>Yöney: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Işığı </a:t>
            </a:r>
            <a:r>
              <a:rPr lang="tr-TR" dirty="0"/>
              <a:t>dik açıyla alan yüzeyler daha çok ısınırlar. Bu nedenle eğimli arazilerde güney ve kuzey yamaçlarda sıcaklık önemli derecede farklıdır</a:t>
            </a:r>
            <a:r>
              <a:rPr lang="tr-TR" b="1" dirty="0" smtClean="0"/>
              <a:t>.</a:t>
            </a:r>
          </a:p>
          <a:p>
            <a:pPr algn="just"/>
            <a:r>
              <a:rPr lang="tr-TR" dirty="0" smtClean="0"/>
              <a:t>Güneş </a:t>
            </a:r>
            <a:r>
              <a:rPr lang="tr-TR" dirty="0"/>
              <a:t>ışınları atmosfer katını tam dik olarak geçip yeryüzünde ulaştığında, bu enerjinin %22’si atmosfer tarafından tutulur. </a:t>
            </a:r>
            <a:endParaRPr lang="tr-TR" dirty="0" smtClean="0"/>
          </a:p>
          <a:p>
            <a:pPr algn="just"/>
            <a:r>
              <a:rPr lang="tr-TR" dirty="0" smtClean="0"/>
              <a:t>Buna </a:t>
            </a:r>
            <a:r>
              <a:rPr lang="tr-TR" dirty="0"/>
              <a:t>karşılık güneş ışınları 5°C </a:t>
            </a:r>
            <a:r>
              <a:rPr lang="tr-TR" dirty="0" err="1"/>
              <a:t>lik</a:t>
            </a:r>
            <a:r>
              <a:rPr lang="tr-TR" dirty="0"/>
              <a:t> bir eğimle geldiğinde, </a:t>
            </a:r>
            <a:r>
              <a:rPr lang="tr-TR" dirty="0" smtClean="0"/>
              <a:t>11 </a:t>
            </a:r>
            <a:r>
              <a:rPr lang="tr-TR" dirty="0"/>
              <a:t>katı kadar daha uzak bir atmosfer katından geçmek zorunda kalır ve </a:t>
            </a:r>
            <a:r>
              <a:rPr lang="tr-TR" dirty="0" err="1"/>
              <a:t>radyant</a:t>
            </a:r>
            <a:r>
              <a:rPr lang="tr-TR" dirty="0"/>
              <a:t> enerjisinin %99’u tutulur.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dirty="0" smtClean="0"/>
              <a:t>08.10.2020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0103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290320"/>
            <a:ext cx="10972800" cy="5034280"/>
          </a:xfrm>
        </p:spPr>
        <p:txBody>
          <a:bodyPr/>
          <a:lstStyle/>
          <a:p>
            <a:pPr algn="just"/>
            <a:endParaRPr lang="tr-TR" dirty="0" smtClean="0"/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Bitki </a:t>
            </a:r>
            <a:r>
              <a:rPr lang="tr-TR" dirty="0"/>
              <a:t>tohumlarının çimlenmesi için </a:t>
            </a:r>
            <a:r>
              <a:rPr lang="tr-TR" dirty="0" smtClean="0"/>
              <a:t>sıcaklık </a:t>
            </a:r>
            <a:r>
              <a:rPr lang="tr-TR" dirty="0"/>
              <a:t>değerleri (minimum, maksimum ve optimal değerler) de bitki türlerine göre farklılık arz eder.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dirty="0" smtClean="0"/>
              <a:t>08.10.2020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84134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391920"/>
            <a:ext cx="10972800" cy="4932680"/>
          </a:xfrm>
        </p:spPr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Bitkilerin </a:t>
            </a:r>
            <a:r>
              <a:rPr lang="tr-TR" dirty="0"/>
              <a:t>her türlü fizyolojik fonksiyonu için bir maksimum birde minimum sıcaklık sınırı vardır ve yetişebilmeleri için toplam bir sıcaklığa ihtiyaç duyarlar. Bu sınırların dışında tüm </a:t>
            </a:r>
            <a:r>
              <a:rPr lang="tr-TR" dirty="0" smtClean="0"/>
              <a:t>fizyolojik </a:t>
            </a:r>
            <a:r>
              <a:rPr lang="tr-TR" dirty="0"/>
              <a:t>faaliyetler durur. 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Genel </a:t>
            </a:r>
            <a:r>
              <a:rPr lang="tr-TR" dirty="0"/>
              <a:t>olarak </a:t>
            </a:r>
            <a:r>
              <a:rPr lang="tr-TR" dirty="0" smtClean="0"/>
              <a:t>büyüme </a:t>
            </a:r>
            <a:r>
              <a:rPr lang="tr-TR" dirty="0"/>
              <a:t>ve gelişme 0-50 ºC arasında olur. Buna karşılık birde optimum sıcaklık durumu vardır. Bitki tür ve çeşitlerine göre 15-30 ºC arasında değişir.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dirty="0" smtClean="0"/>
              <a:t>08.10.2020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52901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127760"/>
            <a:ext cx="10972800" cy="5196840"/>
          </a:xfrm>
        </p:spPr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Optimum </a:t>
            </a:r>
            <a:r>
              <a:rPr lang="tr-TR" dirty="0"/>
              <a:t>sıcaklık ortamında öteki faktörler kısıtlayıcı olmadığı sürece, fizyolojik faaliyetler maksimum bir düzeyde sürer. 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Sıcaklık </a:t>
            </a:r>
            <a:r>
              <a:rPr lang="tr-TR" dirty="0"/>
              <a:t>derecesi optimumdan uzaklaştıkça kimyasal reaksiyonların oranı azalır, maksimum ve minimum sınırların ötesinde ise tamamen durur. 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79210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351280"/>
            <a:ext cx="10972800" cy="4470400"/>
          </a:xfrm>
        </p:spPr>
        <p:txBody>
          <a:bodyPr/>
          <a:lstStyle/>
          <a:p>
            <a:pPr algn="just"/>
            <a:r>
              <a:rPr lang="tr-TR" dirty="0"/>
              <a:t>Sıcaklığın 0</a:t>
            </a:r>
            <a:r>
              <a:rPr lang="tr-TR" sz="2400" dirty="0"/>
              <a:t>o</a:t>
            </a:r>
            <a:r>
              <a:rPr lang="tr-TR" dirty="0"/>
              <a:t>C altına düşmesi sonucu hücreler arası boşluklarda buz kristalleri oluşarak protoplazmadan fazla miktarda su kaybına neden olurlar, sonuçta hücre ölür. 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Sıcaklığın </a:t>
            </a:r>
            <a:r>
              <a:rPr lang="tr-TR" dirty="0"/>
              <a:t>ani olarak 0oC’nin altına düşmesi sonucu buz kristalleri hücre içinde oluşur. Hücrenin yapısını ve hücre </a:t>
            </a:r>
            <a:r>
              <a:rPr lang="tr-TR" dirty="0" err="1"/>
              <a:t>organellerinin</a:t>
            </a:r>
            <a:r>
              <a:rPr lang="tr-TR" dirty="0"/>
              <a:t> zarar görmesini sağlar. Bu tür zararlı etkiler sonbahar ilk ve ilkbahar son donlarında ortaya çıkar. 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21644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402080"/>
            <a:ext cx="10972800" cy="4104640"/>
          </a:xfrm>
        </p:spPr>
        <p:txBody>
          <a:bodyPr/>
          <a:lstStyle/>
          <a:p>
            <a:pPr algn="just"/>
            <a:r>
              <a:rPr lang="tr-TR" dirty="0"/>
              <a:t>Kış mevsimi başlamadan önce havaların yavaş yavaş soğuması ve ilkbaharda yavaş yavaş ısınması, bitkilerin soğuğa karşı dayanıklılığını arttırarak kış zararlarının az olmasını sağlar.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2263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algn="just"/>
            <a:r>
              <a:rPr lang="tr-TR" dirty="0" smtClean="0"/>
              <a:t>Ege </a:t>
            </a:r>
            <a:r>
              <a:rPr lang="tr-TR" dirty="0"/>
              <a:t>denizindeki balıklar mı yoksa ege denizindeki kefaller mi popülasyona örnektir???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dirty="0" smtClean="0"/>
              <a:t>08.10.2020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74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endParaRPr lang="tr-TR" dirty="0" smtClean="0"/>
          </a:p>
          <a:p>
            <a:pPr algn="just"/>
            <a:r>
              <a:rPr lang="tr-TR" dirty="0" smtClean="0"/>
              <a:t>Habitat </a:t>
            </a:r>
            <a:r>
              <a:rPr lang="tr-TR" dirty="0"/>
              <a:t>ya da yaşam alanı, bir canlının yaşadığı ve geliştiği yer. 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Habitat</a:t>
            </a:r>
            <a:r>
              <a:rPr lang="tr-TR" dirty="0"/>
              <a:t>, bir okyanus ya da bir çayırlık kadar büyük olabileceği gibi, çürümüş bir ağaç </a:t>
            </a:r>
            <a:r>
              <a:rPr lang="tr-TR" dirty="0" smtClean="0"/>
              <a:t>ya da </a:t>
            </a:r>
            <a:r>
              <a:rPr lang="tr-TR" dirty="0"/>
              <a:t>bir böceğin bağırsağı kadar küçük de olabilir. 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Develerin </a:t>
            </a:r>
            <a:r>
              <a:rPr lang="tr-TR" dirty="0"/>
              <a:t>habitatı çöller, balıklarınki ise denizler ve tatlı su kaynaklarıdır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Köpek </a:t>
            </a:r>
            <a:r>
              <a:rPr lang="tr-TR" dirty="0"/>
              <a:t>balıklarının habitatları </a:t>
            </a:r>
            <a:r>
              <a:rPr lang="tr-TR" dirty="0" smtClean="0"/>
              <a:t>okyanuslardır.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dirty="0" smtClean="0"/>
              <a:t>08.10.2020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165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/>
          <p:cNvSpPr>
            <a:spLocks noGrp="1"/>
          </p:cNvSpPr>
          <p:nvPr>
            <p:ph sz="quarter" idx="2"/>
          </p:nvPr>
        </p:nvSpPr>
        <p:spPr>
          <a:xfrm>
            <a:off x="839788" y="1046480"/>
            <a:ext cx="10275252" cy="5143183"/>
          </a:xfrm>
        </p:spPr>
        <p:txBody>
          <a:bodyPr/>
          <a:lstStyle/>
          <a:p>
            <a:endParaRPr lang="tr-TR" dirty="0" smtClean="0"/>
          </a:p>
          <a:p>
            <a:pPr algn="just"/>
            <a:r>
              <a:rPr lang="tr-TR" sz="2600" dirty="0" smtClean="0"/>
              <a:t>Bazı </a:t>
            </a:r>
            <a:r>
              <a:rPr lang="tr-TR" sz="2600" dirty="0"/>
              <a:t>durumlarda ise, canlıların yaşam alanı mevsimlere göre değişiklik gösterebilmektedir. </a:t>
            </a:r>
            <a:endParaRPr lang="tr-TR" sz="2600" dirty="0" smtClean="0"/>
          </a:p>
          <a:p>
            <a:pPr algn="just"/>
            <a:endParaRPr lang="tr-TR" sz="2600" dirty="0" smtClean="0"/>
          </a:p>
          <a:p>
            <a:pPr algn="just"/>
            <a:endParaRPr lang="tr-TR" sz="2600" dirty="0"/>
          </a:p>
          <a:p>
            <a:pPr algn="just"/>
            <a:r>
              <a:rPr lang="tr-TR" sz="2600" dirty="0" smtClean="0"/>
              <a:t>Örneğin </a:t>
            </a:r>
            <a:r>
              <a:rPr lang="tr-TR" sz="2600" dirty="0"/>
              <a:t>kurak aylarda bazı </a:t>
            </a:r>
            <a:r>
              <a:rPr lang="tr-TR" sz="2600" dirty="0" smtClean="0"/>
              <a:t>hayvanların </a:t>
            </a:r>
            <a:r>
              <a:rPr lang="tr-TR" sz="2600" dirty="0"/>
              <a:t>sulara doğru göç etmesi ve göç edilen bölgede birkaç ay yaşamın </a:t>
            </a:r>
            <a:r>
              <a:rPr lang="tr-TR" sz="2600" dirty="0" smtClean="0"/>
              <a:t>sürdürmesi, </a:t>
            </a:r>
            <a:r>
              <a:rPr lang="tr-TR" sz="2600" dirty="0"/>
              <a:t>canlı habitatının kısa süreli olarak değişmesine neden olabilmektedir.</a:t>
            </a:r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dirty="0" smtClean="0"/>
              <a:t>08.10.2020</a:t>
            </a:r>
            <a:endParaRPr lang="tr-TR" dirty="0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818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/>
          <a:lstStyle/>
          <a:p>
            <a:endParaRPr lang="tr-TR" dirty="0" smtClean="0"/>
          </a:p>
          <a:p>
            <a:pPr algn="just"/>
            <a:r>
              <a:rPr lang="tr-TR" dirty="0" smtClean="0"/>
              <a:t>Popülasyonun </a:t>
            </a:r>
            <a:r>
              <a:rPr lang="tr-TR" dirty="0"/>
              <a:t>bireyleri aynı çevresel kaynaklara ihtiyaç </a:t>
            </a:r>
            <a:r>
              <a:rPr lang="tr-TR" dirty="0" smtClean="0"/>
              <a:t>duyduklarından </a:t>
            </a:r>
            <a:r>
              <a:rPr lang="tr-TR" dirty="0"/>
              <a:t>çevredeki değişiklikler popülasyonun bireylerini etkiler. </a:t>
            </a:r>
            <a:endParaRPr lang="tr-TR" dirty="0" smtClean="0"/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Popülasyondaki </a:t>
            </a:r>
            <a:r>
              <a:rPr lang="tr-TR" dirty="0"/>
              <a:t>bireyler bu kaynaklar için birbirleriyle rekabet hâlindedir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Dolayısıyla popülasyonların </a:t>
            </a:r>
            <a:r>
              <a:rPr lang="tr-TR" dirty="0"/>
              <a:t>büyüklüğü sabit değildir. Sahip olduğu birey sayısı </a:t>
            </a:r>
            <a:r>
              <a:rPr lang="tr-TR" dirty="0" smtClean="0"/>
              <a:t>zaman </a:t>
            </a:r>
            <a:r>
              <a:rPr lang="tr-TR" dirty="0"/>
              <a:t>içinde deği­şim gösterir.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dirty="0" smtClean="0"/>
              <a:t>08.10.2020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343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17600"/>
            <a:ext cx="10515600" cy="5059363"/>
          </a:xfrm>
        </p:spPr>
        <p:txBody>
          <a:bodyPr/>
          <a:lstStyle/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Popülasyonda </a:t>
            </a:r>
            <a:r>
              <a:rPr lang="tr-TR" dirty="0"/>
              <a:t>zaman içindeki değişimler üzerine etkili faktörler </a:t>
            </a:r>
            <a:r>
              <a:rPr lang="tr-TR" b="1" dirty="0"/>
              <a:t>popülasyon dinamiği </a:t>
            </a:r>
            <a:r>
              <a:rPr lang="tr-TR" dirty="0"/>
              <a:t>ola­rak adlandırılır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Popülasyonun yoğunluğu, bireylerin dağılımı, popülasyonun büyüklüğü ve yaş dağılımı popülasyon dinamiğinin konusudur.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dirty="0" smtClean="0"/>
              <a:t>08.10.2020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447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pPr algn="just"/>
            <a:r>
              <a:rPr lang="tr-TR" b="1" dirty="0"/>
              <a:t>Popülasyon </a:t>
            </a:r>
            <a:r>
              <a:rPr lang="tr-TR" b="1" dirty="0" smtClean="0"/>
              <a:t> dinamiği;</a:t>
            </a:r>
            <a:r>
              <a:rPr lang="tr-TR" dirty="0"/>
              <a:t> </a:t>
            </a:r>
            <a:endParaRPr lang="tr-TR" dirty="0" smtClean="0"/>
          </a:p>
          <a:p>
            <a:pPr algn="just"/>
            <a:r>
              <a:rPr lang="tr-TR" b="1" dirty="0" smtClean="0">
                <a:hlinkClick r:id="rId2" tooltip="Popülasyon"/>
              </a:rPr>
              <a:t>Popülasyonların</a:t>
            </a:r>
            <a:r>
              <a:rPr lang="tr-TR" b="1" dirty="0"/>
              <a:t> </a:t>
            </a:r>
            <a:r>
              <a:rPr lang="tr-TR" b="1" dirty="0">
                <a:hlinkClick r:id="rId3" tooltip="Nüfus"/>
              </a:rPr>
              <a:t>nüfus</a:t>
            </a:r>
            <a:r>
              <a:rPr lang="tr-TR" dirty="0"/>
              <a:t> ve </a:t>
            </a:r>
            <a:r>
              <a:rPr lang="tr-TR" dirty="0">
                <a:hlinkClick r:id="rId4" tooltip="Yaş"/>
              </a:rPr>
              <a:t>yaş</a:t>
            </a:r>
            <a:r>
              <a:rPr lang="tr-TR" dirty="0"/>
              <a:t> kompozisyonlarındaki kısa ve uzun dönemli değişimleri ve bu değişimleri etkileyen biyolojik ve çevresel süreçleri inceleyen dalıdır. </a:t>
            </a:r>
            <a:endParaRPr lang="tr-TR" dirty="0" smtClean="0"/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Popülasyon </a:t>
            </a:r>
            <a:r>
              <a:rPr lang="tr-TR" dirty="0"/>
              <a:t>dinamiği, popülasyonların </a:t>
            </a:r>
            <a:r>
              <a:rPr lang="tr-TR" dirty="0">
                <a:hlinkClick r:id="rId5" tooltip="Doğum"/>
              </a:rPr>
              <a:t>doğum</a:t>
            </a:r>
            <a:r>
              <a:rPr lang="tr-TR" dirty="0"/>
              <a:t> ve </a:t>
            </a:r>
            <a:r>
              <a:rPr lang="tr-TR" dirty="0">
                <a:hlinkClick r:id="rId6" tooltip="Ölüm"/>
              </a:rPr>
              <a:t>ölüm</a:t>
            </a:r>
            <a:r>
              <a:rPr lang="tr-TR" dirty="0"/>
              <a:t> oranlarından, popülasyona ve popülasyondan dışarıya </a:t>
            </a:r>
            <a:r>
              <a:rPr lang="tr-TR" dirty="0">
                <a:hlinkClick r:id="rId7" tooltip="Göç"/>
              </a:rPr>
              <a:t>göçlerle</a:t>
            </a:r>
            <a:r>
              <a:rPr lang="tr-TR" dirty="0"/>
              <a:t> ortaya çıkan etkilerle uğraşır ve yaşlanan popülasyonlar ve popülasyondaki birey sayısının azalması gibi konularda çalışır.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dirty="0" smtClean="0"/>
              <a:t>08.10.2020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629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>
                <a:latin typeface="+mn-lt"/>
              </a:rPr>
              <a:t>ÇEVRE (EKOLOJİK) FAKTÖRLERİ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IŞIK FAKTÖRÜ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Uzun </a:t>
            </a:r>
            <a:r>
              <a:rPr lang="tr-TR" dirty="0"/>
              <a:t>Gün Bitkileri: </a:t>
            </a:r>
            <a:r>
              <a:rPr lang="tr-TR" dirty="0" err="1"/>
              <a:t>Vejetatif</a:t>
            </a:r>
            <a:r>
              <a:rPr lang="tr-TR" dirty="0"/>
              <a:t> devrede az, </a:t>
            </a:r>
            <a:r>
              <a:rPr lang="tr-TR" dirty="0" err="1"/>
              <a:t>genaratif</a:t>
            </a:r>
            <a:r>
              <a:rPr lang="tr-TR" dirty="0"/>
              <a:t> devrede çok ışık isteyen bitkilerdir. Bu gruptaki bitkiler çiçeklenip </a:t>
            </a:r>
            <a:r>
              <a:rPr lang="tr-TR" dirty="0" err="1"/>
              <a:t>genaratif</a:t>
            </a:r>
            <a:r>
              <a:rPr lang="tr-TR" dirty="0"/>
              <a:t> olgunluğa erişebilmeleri için en az 12-14 saatlik günlük ışıklanmaya ihtiyaç duyarlar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dirty="0" smtClean="0"/>
              <a:t>08.10.2020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380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876</TotalTime>
  <Words>1054</Words>
  <Application>Microsoft Office PowerPoint</Application>
  <PresentationFormat>Geniş ekran</PresentationFormat>
  <Paragraphs>166</Paragraphs>
  <Slides>25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31" baseType="lpstr">
      <vt:lpstr>Arial</vt:lpstr>
      <vt:lpstr>Calibri</vt:lpstr>
      <vt:lpstr>Constantia</vt:lpstr>
      <vt:lpstr>Times New Roman</vt:lpstr>
      <vt:lpstr>Wingdings 2</vt:lpstr>
      <vt:lpstr>Akış</vt:lpstr>
      <vt:lpstr>POPÜLASYON KONTROLÜ</vt:lpstr>
      <vt:lpstr>Popülasyon Nedir?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ÇEVRE (EKOLOJİK) FAKTÖRLERİ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User</dc:creator>
  <cp:lastModifiedBy>User</cp:lastModifiedBy>
  <cp:revision>64</cp:revision>
  <dcterms:created xsi:type="dcterms:W3CDTF">2020-09-28T06:36:33Z</dcterms:created>
  <dcterms:modified xsi:type="dcterms:W3CDTF">2021-06-14T09:42:24Z</dcterms:modified>
</cp:coreProperties>
</file>