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12"/>
  </p:notesMasterIdLst>
  <p:sldIdLst>
    <p:sldId id="258" r:id="rId2"/>
    <p:sldId id="27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162"/>
    <a:srgbClr val="110F50"/>
    <a:srgbClr val="100D50"/>
    <a:srgbClr val="0F0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49"/>
    <p:restoredTop sz="96835"/>
  </p:normalViewPr>
  <p:slideViewPr>
    <p:cSldViewPr snapToGrid="0" snapToObjects="1">
      <p:cViewPr varScale="1">
        <p:scale>
          <a:sx n="83" d="100"/>
          <a:sy n="83" d="100"/>
        </p:scale>
        <p:origin x="1162" y="10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C8D0D-7507-44B5-BF86-9B7EE280158D}" type="datetimeFigureOut">
              <a:rPr lang="tr-TR" smtClean="0"/>
              <a:pPr/>
              <a:t>14.06.2021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A8F55-591F-4C82-A106-4949E9E692F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0911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0A8F55-591F-4C82-A106-4949E9E692F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885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697C9482-0B13-8C46-B789-1676CF6812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55745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tr-TR" smtClean="0"/>
              <a:t>28.09.2020</a:t>
            </a:r>
            <a:endParaRPr lang="tr-TR" dirty="0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F4E6BD-4CAD-3E44-B214-2CFB9D00E5E7}" type="slidenum">
              <a:rPr lang="tr-TR" smtClean="0"/>
              <a:pPr/>
              <a:t>‹#›</a:t>
            </a:fld>
            <a:endParaRPr lang="tr-TR" dirty="0"/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cxnSp>
        <p:nvCxnSpPr>
          <p:cNvPr id="14" name="Düz Bağlayıcı 6">
            <a:extLst>
              <a:ext uri="{FF2B5EF4-FFF2-40B4-BE49-F238E27FC236}">
                <a16:creationId xmlns:a16="http://schemas.microsoft.com/office/drawing/2014/main" id="{84DA3CEB-A4D8-7948-9AB0-A7CC0CE19F4C}"/>
              </a:ext>
            </a:extLst>
          </p:cNvPr>
          <p:cNvCxnSpPr>
            <a:cxnSpLocks/>
          </p:cNvCxnSpPr>
          <p:nvPr userDrawn="1"/>
        </p:nvCxnSpPr>
        <p:spPr>
          <a:xfrm>
            <a:off x="4208106" y="586338"/>
            <a:ext cx="7159095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Resim 7">
            <a:extLst>
              <a:ext uri="{FF2B5EF4-FFF2-40B4-BE49-F238E27FC236}">
                <a16:creationId xmlns:a16="http://schemas.microsoft.com/office/drawing/2014/main" id="{C0E5A012-2939-D141-8D23-592AE5C7C12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26518" y="126419"/>
            <a:ext cx="610521" cy="610521"/>
          </a:xfrm>
          <a:prstGeom prst="rect">
            <a:avLst/>
          </a:prstGeom>
        </p:spPr>
      </p:pic>
      <p:sp>
        <p:nvSpPr>
          <p:cNvPr id="16" name="Dikdörtgen 9"/>
          <p:cNvSpPr/>
          <p:nvPr userDrawn="1"/>
        </p:nvSpPr>
        <p:spPr>
          <a:xfrm>
            <a:off x="1154644" y="217192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tr-TR" sz="1000" b="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İSPİR HAMZA POLAT MESLEK YÜKSEKOKULU</a:t>
            </a:r>
          </a:p>
          <a:p>
            <a:pPr algn="l"/>
            <a:r>
              <a:rPr lang="tr-TR" sz="1000" b="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Ispir</a:t>
            </a:r>
            <a:r>
              <a:rPr lang="tr-TR" sz="1000" b="0" baseline="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Hamza Polat </a:t>
            </a:r>
            <a:r>
              <a:rPr lang="tr-TR" sz="1000" b="0" baseline="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Vocational</a:t>
            </a:r>
            <a:r>
              <a:rPr lang="tr-TR" sz="1000" b="0" baseline="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000" b="0" baseline="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endParaRPr lang="tr-TR" sz="1000" b="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YABAN HAYATI VE KENT</a:t>
            </a:r>
            <a:endParaRPr lang="tr-TR" dirty="0"/>
          </a:p>
        </p:txBody>
      </p:sp>
      <p:sp>
        <p:nvSpPr>
          <p:cNvPr id="6" name="Alt Başlık 2">
            <a:extLst>
              <a:ext uri="{FF2B5EF4-FFF2-40B4-BE49-F238E27FC236}">
                <a16:creationId xmlns:a16="http://schemas.microsoft.com/office/drawing/2014/main" id="{1C42A7E1-4275-024A-8631-43CFA2748EDF}"/>
              </a:ext>
            </a:extLst>
          </p:cNvPr>
          <p:cNvSpPr txBox="1">
            <a:spLocks/>
          </p:cNvSpPr>
          <p:nvPr/>
        </p:nvSpPr>
        <p:spPr>
          <a:xfrm>
            <a:off x="2209799" y="864973"/>
            <a:ext cx="8809653" cy="848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İSPİR HAMZA POLAT MESLEK YÜKSEKOKULU</a:t>
            </a:r>
          </a:p>
          <a:p>
            <a:pPr algn="l"/>
            <a:r>
              <a:rPr lang="tr-TR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Ispir</a:t>
            </a:r>
            <a:r>
              <a:rPr lang="tr-TR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Hamza Polat </a:t>
            </a:r>
            <a:r>
              <a:rPr lang="tr-TR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Vocational</a:t>
            </a:r>
            <a:r>
              <a:rPr lang="tr-TR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endParaRPr lang="tr-TR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030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069145"/>
            <a:ext cx="10515600" cy="5107818"/>
          </a:xfrm>
        </p:spPr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Orman </a:t>
            </a:r>
            <a:r>
              <a:rPr lang="tr-TR" dirty="0"/>
              <a:t>Yaban Hayatı Koşullarını </a:t>
            </a:r>
            <a:r>
              <a:rPr lang="tr-TR" dirty="0" smtClean="0"/>
              <a:t>Geliştirme</a:t>
            </a:r>
          </a:p>
          <a:p>
            <a:pPr algn="just"/>
            <a:endParaRPr lang="tr-TR" i="1" dirty="0"/>
          </a:p>
          <a:p>
            <a:pPr algn="just"/>
            <a:r>
              <a:rPr lang="tr-TR" dirty="0"/>
              <a:t>Ormanda yaşayan yaban hayvanlarından daha fazla yararlanmak için onların isteklerine uygun koşulların sağlanması ve bunun için de birçok önlemlerin alınması gerekmektedir.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Bu </a:t>
            </a:r>
            <a:r>
              <a:rPr lang="tr-TR" dirty="0"/>
              <a:t>önlemleri saptamada her hayvanın yaşam şeklini (biyolojisi) iyi bilmek zorunluluğu vardır. </a:t>
            </a:r>
            <a:endParaRPr lang="tr-TR" i="1" dirty="0" smtClean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069145"/>
            <a:ext cx="10972800" cy="5255455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endParaRPr lang="tr-TR" dirty="0" smtClean="0"/>
          </a:p>
          <a:p>
            <a:pPr marL="514350" indent="-514350" algn="just">
              <a:buNone/>
            </a:pPr>
            <a:r>
              <a:rPr lang="tr-TR" dirty="0"/>
              <a:t>Ormanlık alanlarda yaşayan yaban hayvanlarından düzenli ve sürdürülebilir bir şekilde yararlanmak, onların yaşam ortamlarının düzenlenmesi ve planlı bir şeklide yönetimiyle mümkün </a:t>
            </a:r>
            <a:r>
              <a:rPr lang="tr-TR" dirty="0" smtClean="0"/>
              <a:t>olmaktadır.</a:t>
            </a:r>
          </a:p>
          <a:p>
            <a:pPr marL="514350" indent="-514350" algn="just">
              <a:buAutoNum type="arabicParenR"/>
            </a:pPr>
            <a:endParaRPr lang="tr-TR" dirty="0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012875"/>
            <a:ext cx="10972800" cy="5311726"/>
          </a:xfrm>
        </p:spPr>
        <p:txBody>
          <a:bodyPr>
            <a:normAutofit/>
          </a:bodyPr>
          <a:lstStyle/>
          <a:p>
            <a:pPr algn="just"/>
            <a:endParaRPr lang="tr-TR" dirty="0" smtClean="0"/>
          </a:p>
          <a:p>
            <a:pPr algn="just"/>
            <a:r>
              <a:rPr lang="tr-TR" dirty="0"/>
              <a:t>Belli bir habitat içinde hareket eden yaban hayvanları, bu habitatı oluşturan unsurların çeşitliliğiyle varlıklarını </a:t>
            </a:r>
            <a:r>
              <a:rPr lang="tr-TR" dirty="0" smtClean="0"/>
              <a:t>sürdürmektedir.</a:t>
            </a:r>
          </a:p>
          <a:p>
            <a:pPr algn="just"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Yaban hayatını ve çevreyi korumak için, onun nasıl çalıştığını ve düzenlendiğini bilmek gerekir. </a:t>
            </a:r>
            <a:endParaRPr lang="tr-TR" dirty="0" smtClean="0"/>
          </a:p>
          <a:p>
            <a:pPr algn="just">
              <a:buNone/>
            </a:pPr>
            <a:endParaRPr lang="tr-TR" dirty="0"/>
          </a:p>
          <a:p>
            <a:pPr algn="just">
              <a:buNone/>
            </a:pPr>
            <a:r>
              <a:rPr lang="tr-TR" dirty="0"/>
              <a:t>Yaban hayvanlarından düzenli ve sürekli olarak optimal yararlanmak ancak, onların yaşam ortamlarının ve hayatlarının iyi bir şekilde düzenlenmesiyle mümkündür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3597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69145"/>
            <a:ext cx="10515600" cy="5107818"/>
          </a:xfrm>
        </p:spPr>
        <p:txBody>
          <a:bodyPr/>
          <a:lstStyle/>
          <a:p>
            <a:pPr algn="just"/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Yaban </a:t>
            </a:r>
            <a:r>
              <a:rPr lang="tr-TR" dirty="0"/>
              <a:t>hayatına öncelik verilen orman ekosistemlerinde genellikle, varlıkları tehdit altında veya tehlikeye düşmüş türlerin korunması ve </a:t>
            </a:r>
            <a:r>
              <a:rPr lang="tr-TR" dirty="0" err="1"/>
              <a:t>populasyonlarının</a:t>
            </a:r>
            <a:r>
              <a:rPr lang="tr-TR" dirty="0"/>
              <a:t> artırılması, bu türlerin barınabilmelerine imkan verecek ölçüde yaşama alanı ayırmak ve bu habitatların devamını sağlamak kriterleri esas alınmaktadır. 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1653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7"/>
          <p:cNvSpPr>
            <a:spLocks noGrp="1"/>
          </p:cNvSpPr>
          <p:nvPr>
            <p:ph sz="quarter" idx="2"/>
          </p:nvPr>
        </p:nvSpPr>
        <p:spPr>
          <a:xfrm>
            <a:off x="1125415" y="1012874"/>
            <a:ext cx="9819250" cy="4965895"/>
          </a:xfrm>
        </p:spPr>
        <p:txBody>
          <a:bodyPr>
            <a:normAutofit/>
          </a:bodyPr>
          <a:lstStyle/>
          <a:p>
            <a:pPr algn="just"/>
            <a:r>
              <a:rPr lang="tr-TR" sz="2800" dirty="0"/>
              <a:t>Söz konusu alanlarda </a:t>
            </a:r>
            <a:r>
              <a:rPr lang="tr-TR" sz="2800" dirty="0" err="1"/>
              <a:t>populasyonların</a:t>
            </a:r>
            <a:r>
              <a:rPr lang="tr-TR" sz="2800" dirty="0"/>
              <a:t> yeterli seviyeye çıkması halinde, bazı av hayvan türleri için, av amenajmanı da </a:t>
            </a:r>
            <a:r>
              <a:rPr lang="tr-TR" sz="2800" dirty="0" smtClean="0"/>
              <a:t>yapılabilir</a:t>
            </a:r>
          </a:p>
          <a:p>
            <a:pPr algn="just"/>
            <a:endParaRPr lang="tr-TR" sz="2800" dirty="0"/>
          </a:p>
          <a:p>
            <a:pPr algn="just"/>
            <a:r>
              <a:rPr lang="tr-TR" sz="2800" dirty="0"/>
              <a:t>Bu bağlamda, ormanların işletilmesinde ve korunmasında yaban hayvanlarının yaşama ve üreme koşulları da göz önünde bulundurulmalıdır.</a:t>
            </a:r>
            <a:endParaRPr lang="tr-TR" sz="2600" dirty="0" smtClean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8186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026942"/>
            <a:ext cx="10515600" cy="5150021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Zira </a:t>
            </a:r>
            <a:r>
              <a:rPr lang="tr-TR" dirty="0"/>
              <a:t>her hayvan türü en iyi gelişmesini isteğine uygun ortamda </a:t>
            </a:r>
            <a:r>
              <a:rPr lang="tr-TR" dirty="0" smtClean="0"/>
              <a:t>sağlar</a:t>
            </a:r>
          </a:p>
          <a:p>
            <a:endParaRPr lang="tr-TR" dirty="0"/>
          </a:p>
          <a:p>
            <a:r>
              <a:rPr lang="tr-TR" dirty="0"/>
              <a:t>Av ve yaban hayatında iki temel öğe </a:t>
            </a:r>
            <a:r>
              <a:rPr lang="tr-TR" dirty="0" smtClean="0"/>
              <a:t>vardır</a:t>
            </a:r>
          </a:p>
          <a:p>
            <a:endParaRPr lang="tr-TR" dirty="0"/>
          </a:p>
          <a:p>
            <a:r>
              <a:rPr lang="tr-TR" dirty="0"/>
              <a:t>Bunlar; yaban hayatı alanları ve bu alanlarda yaşayan canlılardır. 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322363"/>
            <a:ext cx="10515600" cy="4854600"/>
          </a:xfrm>
        </p:spPr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Yaban </a:t>
            </a:r>
            <a:r>
              <a:rPr lang="tr-TR" dirty="0"/>
              <a:t>alanlarındaki türlerin ve onların yaşam alanlarının niteliksel ve niceliksel değişkenlerinin ortaya konulmasıdır.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Bu </a:t>
            </a:r>
            <a:r>
              <a:rPr lang="tr-TR" dirty="0"/>
              <a:t>değişkenlerin objektif, gerçekçi ve eksiksiz olarak belirlenmesi sürdürülebilir yaban hayatı yönetimi planlamasında hayatı önem taşımaktadır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984738"/>
            <a:ext cx="10515600" cy="5192225"/>
          </a:xfrm>
        </p:spPr>
        <p:txBody>
          <a:bodyPr>
            <a:normAutofit/>
          </a:bodyPr>
          <a:lstStyle/>
          <a:p>
            <a:pPr algn="just"/>
            <a:endParaRPr lang="tr-TR" sz="3200" dirty="0" smtClean="0"/>
          </a:p>
          <a:p>
            <a:pPr algn="just"/>
            <a:r>
              <a:rPr lang="tr-TR" sz="3200" dirty="0" smtClean="0"/>
              <a:t>Yaban </a:t>
            </a:r>
            <a:r>
              <a:rPr lang="tr-TR" sz="3200" dirty="0"/>
              <a:t>Hayatı Yönetimi </a:t>
            </a:r>
            <a:endParaRPr lang="tr-TR" sz="3200" dirty="0" smtClean="0"/>
          </a:p>
          <a:p>
            <a:pPr algn="just"/>
            <a:endParaRPr lang="tr-TR" sz="3200" dirty="0" smtClean="0"/>
          </a:p>
          <a:p>
            <a:pPr algn="just"/>
            <a:r>
              <a:rPr lang="tr-TR" sz="3200" dirty="0" smtClean="0"/>
              <a:t>Ülkemiz </a:t>
            </a:r>
            <a:r>
              <a:rPr lang="tr-TR" sz="3200" dirty="0"/>
              <a:t>için etkin bir YH yönetim mekanizmasının gerçekleştirilmesi, başta kaynak envanteri olmak üzere YH koruma planları, YH geliştirme planları ve avlak planlarının yapılıp hayata geçirilmesine </a:t>
            </a:r>
            <a:r>
              <a:rPr lang="tr-TR" sz="3200" dirty="0" smtClean="0"/>
              <a:t>bağlıdır</a:t>
            </a:r>
            <a:endParaRPr lang="tr-TR" sz="3200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/>
          <a:lstStyle/>
          <a:p>
            <a:pPr algn="just"/>
            <a:endParaRPr lang="tr-TR" sz="2800" dirty="0" smtClean="0"/>
          </a:p>
          <a:p>
            <a:pPr algn="just"/>
            <a:endParaRPr lang="tr-TR" sz="2800" dirty="0"/>
          </a:p>
          <a:p>
            <a:pPr algn="just"/>
            <a:r>
              <a:rPr lang="tr-TR" sz="2800" dirty="0" smtClean="0"/>
              <a:t>Diğer </a:t>
            </a:r>
            <a:r>
              <a:rPr lang="tr-TR" sz="2800" dirty="0"/>
              <a:t>yandan, bünyesinde Yaban Hayatı Geliştirme Sahaları (YHGS)’</a:t>
            </a:r>
            <a:r>
              <a:rPr lang="tr-TR" sz="2800" dirty="0" err="1"/>
              <a:t>nı</a:t>
            </a:r>
            <a:r>
              <a:rPr lang="tr-TR" sz="2800" dirty="0"/>
              <a:t> barındıran ormanlık alanlarındaki Av-Yaban Hayatı (AYH) koruma-geliştirme ile planlama ve işleme faaliyetlerinin, benimsenen orman amenajman usulüne göre değişeceği açıktır. </a:t>
            </a:r>
          </a:p>
          <a:p>
            <a:endParaRPr lang="tr-TR" dirty="0" smtClean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701</TotalTime>
  <Words>316</Words>
  <Application>Microsoft Office PowerPoint</Application>
  <PresentationFormat>Geniş ekran</PresentationFormat>
  <Paragraphs>53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Constantia</vt:lpstr>
      <vt:lpstr>Times New Roman</vt:lpstr>
      <vt:lpstr>Wingdings 2</vt:lpstr>
      <vt:lpstr>Akış</vt:lpstr>
      <vt:lpstr>YABAN HAYATI VE KENT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User</dc:creator>
  <cp:lastModifiedBy>User</cp:lastModifiedBy>
  <cp:revision>89</cp:revision>
  <dcterms:created xsi:type="dcterms:W3CDTF">2020-09-28T06:36:33Z</dcterms:created>
  <dcterms:modified xsi:type="dcterms:W3CDTF">2021-06-14T09:54:43Z</dcterms:modified>
</cp:coreProperties>
</file>