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Lst>
  <p:notesMasterIdLst>
    <p:notesMasterId r:id="rId28"/>
  </p:notesMasterIdLst>
  <p:sldIdLst>
    <p:sldId id="258" r:id="rId2"/>
    <p:sldId id="277" r:id="rId3"/>
    <p:sldId id="276"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 id="279" r:id="rId23"/>
    <p:sldId id="280" r:id="rId24"/>
    <p:sldId id="281" r:id="rId25"/>
    <p:sldId id="282" r:id="rId26"/>
    <p:sldId id="283"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1162"/>
    <a:srgbClr val="110F50"/>
    <a:srgbClr val="100D50"/>
    <a:srgbClr val="0F0F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649"/>
    <p:restoredTop sz="96835"/>
  </p:normalViewPr>
  <p:slideViewPr>
    <p:cSldViewPr snapToGrid="0" snapToObjects="1">
      <p:cViewPr varScale="1">
        <p:scale>
          <a:sx n="83" d="100"/>
          <a:sy n="83" d="100"/>
        </p:scale>
        <p:origin x="1133" y="101"/>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3C8D0D-7507-44B5-BF86-9B7EE280158D}" type="datetimeFigureOut">
              <a:rPr lang="tr-TR" smtClean="0"/>
              <a:pPr/>
              <a:t>14.06.2021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0A8F55-591F-4C82-A106-4949E9E692F5}" type="slidenum">
              <a:rPr lang="tr-TR" smtClean="0"/>
              <a:pPr/>
              <a:t>‹#›</a:t>
            </a:fld>
            <a:endParaRPr lang="tr-TR"/>
          </a:p>
        </p:txBody>
      </p:sp>
    </p:spTree>
    <p:extLst>
      <p:ext uri="{BB962C8B-B14F-4D97-AF65-F5344CB8AC3E}">
        <p14:creationId xmlns:p14="http://schemas.microsoft.com/office/powerpoint/2010/main" val="1380911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F60A8F55-591F-4C82-A106-4949E9E692F5}" type="slidenum">
              <a:rPr lang="tr-TR" smtClean="0"/>
              <a:pPr/>
              <a:t>4</a:t>
            </a:fld>
            <a:endParaRPr lang="tr-TR"/>
          </a:p>
        </p:txBody>
      </p:sp>
    </p:spTree>
    <p:extLst>
      <p:ext uri="{BB962C8B-B14F-4D97-AF65-F5344CB8AC3E}">
        <p14:creationId xmlns:p14="http://schemas.microsoft.com/office/powerpoint/2010/main" val="16378850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r>
              <a:rPr lang="tr-TR" smtClean="0"/>
              <a:t>28.09.2020</a:t>
            </a:r>
            <a:endParaRPr lang="tr-TR"/>
          </a:p>
        </p:txBody>
      </p:sp>
      <p:sp>
        <p:nvSpPr>
          <p:cNvPr id="19" name="18 Altbilgi Yer Tutucusu"/>
          <p:cNvSpPr>
            <a:spLocks noGrp="1"/>
          </p:cNvSpPr>
          <p:nvPr>
            <p:ph type="ftr" sz="quarter" idx="11"/>
          </p:nvPr>
        </p:nvSpPr>
        <p:spPr/>
        <p:txBody>
          <a:bodyPr/>
          <a:lstStyle/>
          <a:p>
            <a:r>
              <a:rPr lang="tr-TR" smtClean="0"/>
              <a:t>KİD 620 –Görsel Kimlik Kılavuzu</a:t>
            </a:r>
            <a:endParaRPr lang="tr-TR" dirty="0"/>
          </a:p>
        </p:txBody>
      </p:sp>
      <p:sp>
        <p:nvSpPr>
          <p:cNvPr id="27" name="26 Slayt Numarası Yer Tutucusu"/>
          <p:cNvSpPr>
            <a:spLocks noGrp="1"/>
          </p:cNvSpPr>
          <p:nvPr>
            <p:ph type="sldNum" sz="quarter" idx="12"/>
          </p:nvPr>
        </p:nvSpPr>
        <p:spPr/>
        <p:txBody>
          <a:bodyPr/>
          <a:lstStyle/>
          <a:p>
            <a:fld id="{50F4E6BD-4CAD-3E44-B214-2CFB9D00E5E7}" type="slidenum">
              <a:rPr lang="tr-TR" smtClean="0"/>
              <a:pPr/>
              <a:t>‹#›</a:t>
            </a:fld>
            <a:endParaRPr lang="tr-TR"/>
          </a:p>
        </p:txBody>
      </p:sp>
      <p:pic>
        <p:nvPicPr>
          <p:cNvPr id="7" name="Resim 6">
            <a:extLst>
              <a:ext uri="{FF2B5EF4-FFF2-40B4-BE49-F238E27FC236}">
                <a16:creationId xmlns:a16="http://schemas.microsoft.com/office/drawing/2014/main" id="{697C9482-0B13-8C46-B789-1676CF68126E}"/>
              </a:ext>
            </a:extLst>
          </p:cNvPr>
          <p:cNvPicPr>
            <a:picLocks noChangeAspect="1"/>
          </p:cNvPicPr>
          <p:nvPr userDrawn="1"/>
        </p:nvPicPr>
        <p:blipFill>
          <a:blip r:embed="rId2"/>
          <a:stretch>
            <a:fillRect/>
          </a:stretch>
        </p:blipFill>
        <p:spPr>
          <a:xfrm>
            <a:off x="0" y="0"/>
            <a:ext cx="12192000" cy="6557450"/>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r>
              <a:rPr lang="tr-TR" smtClean="0"/>
              <a:t>28.09.2020</a:t>
            </a:r>
            <a:endParaRPr lang="tr-TR" dirty="0"/>
          </a:p>
        </p:txBody>
      </p:sp>
      <p:sp>
        <p:nvSpPr>
          <p:cNvPr id="5" name="4 Altbilgi Yer Tutucusu"/>
          <p:cNvSpPr>
            <a:spLocks noGrp="1"/>
          </p:cNvSpPr>
          <p:nvPr>
            <p:ph type="ftr" sz="quarter" idx="11"/>
          </p:nvPr>
        </p:nvSpPr>
        <p:spPr/>
        <p:txBody>
          <a:bodyPr/>
          <a:lstStyle/>
          <a:p>
            <a:r>
              <a:rPr lang="tr-TR" smtClean="0"/>
              <a:t>KİD 620 –Görsel Kimlik Kılavuzu</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a:t>
            </a:fld>
            <a:endParaRPr lang="tr-TR" dirty="0"/>
          </a:p>
        </p:txBody>
      </p:sp>
    </p:spTree>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r>
              <a:rPr lang="tr-TR" smtClean="0"/>
              <a:t>28.09.2020</a:t>
            </a:r>
            <a:endParaRPr lang="tr-TR"/>
          </a:p>
        </p:txBody>
      </p:sp>
      <p:sp>
        <p:nvSpPr>
          <p:cNvPr id="5" name="4 Altbilgi Yer Tutucusu"/>
          <p:cNvSpPr>
            <a:spLocks noGrp="1"/>
          </p:cNvSpPr>
          <p:nvPr>
            <p:ph type="ftr" sz="quarter" idx="11"/>
          </p:nvPr>
        </p:nvSpPr>
        <p:spPr/>
        <p:txBody>
          <a:bodyPr/>
          <a:lstStyle/>
          <a:p>
            <a:r>
              <a:rPr lang="tr-TR" smtClean="0"/>
              <a:t>KİD 620 –Görsel Kimlik Kılavuzu</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r>
              <a:rPr lang="tr-TR" smtClean="0"/>
              <a:t>28.09.2020</a:t>
            </a:r>
            <a:endParaRPr lang="tr-TR" dirty="0"/>
          </a:p>
        </p:txBody>
      </p:sp>
      <p:sp>
        <p:nvSpPr>
          <p:cNvPr id="5" name="4 Altbilgi Yer Tutucusu"/>
          <p:cNvSpPr>
            <a:spLocks noGrp="1"/>
          </p:cNvSpPr>
          <p:nvPr>
            <p:ph type="ftr" sz="quarter" idx="11"/>
          </p:nvPr>
        </p:nvSpPr>
        <p:spPr/>
        <p:txBody>
          <a:bodyPr/>
          <a:lstStyle/>
          <a:p>
            <a:r>
              <a:rPr lang="tr-TR" smtClean="0"/>
              <a:t>KİD 620 –Görsel Kimlik Kılavuzu</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r>
              <a:rPr lang="tr-TR" smtClean="0"/>
              <a:t>28.09.2020</a:t>
            </a:r>
            <a:endParaRPr lang="tr-TR" dirty="0"/>
          </a:p>
        </p:txBody>
      </p:sp>
      <p:sp>
        <p:nvSpPr>
          <p:cNvPr id="5" name="4 Altbilgi Yer Tutucusu"/>
          <p:cNvSpPr>
            <a:spLocks noGrp="1"/>
          </p:cNvSpPr>
          <p:nvPr>
            <p:ph type="ftr" sz="quarter" idx="11"/>
          </p:nvPr>
        </p:nvSpPr>
        <p:spPr/>
        <p:txBody>
          <a:bodyPr/>
          <a:lstStyle/>
          <a:p>
            <a:r>
              <a:rPr lang="tr-TR" smtClean="0"/>
              <a:t>KİD 620 –Görsel Kimlik Kılavuzu</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r>
              <a:rPr lang="tr-TR" smtClean="0"/>
              <a:t>28.09.2020</a:t>
            </a:r>
            <a:endParaRPr lang="tr-TR"/>
          </a:p>
        </p:txBody>
      </p:sp>
      <p:sp>
        <p:nvSpPr>
          <p:cNvPr id="6" name="5 Altbilgi Yer Tutucusu"/>
          <p:cNvSpPr>
            <a:spLocks noGrp="1"/>
          </p:cNvSpPr>
          <p:nvPr>
            <p:ph type="ftr" sz="quarter" idx="11"/>
          </p:nvPr>
        </p:nvSpPr>
        <p:spPr/>
        <p:txBody>
          <a:bodyPr/>
          <a:lstStyle/>
          <a:p>
            <a:r>
              <a:rPr lang="tr-TR" smtClean="0"/>
              <a:t>KİD 620 –Görsel Kimlik Kılavuzu</a:t>
            </a:r>
            <a:endParaRPr lang="tr-TR" dirty="0"/>
          </a:p>
        </p:txBody>
      </p:sp>
      <p:sp>
        <p:nvSpPr>
          <p:cNvPr id="7" name="6 Slayt Numarası Yer Tutucusu"/>
          <p:cNvSpPr>
            <a:spLocks noGrp="1"/>
          </p:cNvSpPr>
          <p:nvPr>
            <p:ph type="sldNum" sz="quarter" idx="12"/>
          </p:nvPr>
        </p:nvSpPr>
        <p:spPr/>
        <p:txBody>
          <a:bodyPr/>
          <a:lstStyle/>
          <a:p>
            <a:fld id="{50F4E6BD-4CAD-3E44-B214-2CFB9D00E5E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r>
              <a:rPr lang="tr-TR" smtClean="0"/>
              <a:t>28.09.2020</a:t>
            </a:r>
            <a:endParaRPr lang="tr-TR"/>
          </a:p>
        </p:txBody>
      </p:sp>
      <p:sp>
        <p:nvSpPr>
          <p:cNvPr id="8" name="7 Altbilgi Yer Tutucusu"/>
          <p:cNvSpPr>
            <a:spLocks noGrp="1"/>
          </p:cNvSpPr>
          <p:nvPr>
            <p:ph type="ftr" sz="quarter" idx="11"/>
          </p:nvPr>
        </p:nvSpPr>
        <p:spPr/>
        <p:txBody>
          <a:bodyPr/>
          <a:lstStyle/>
          <a:p>
            <a:r>
              <a:rPr lang="tr-TR" smtClean="0"/>
              <a:t>KİD 620 –Görsel Kimlik Kılavuzu</a:t>
            </a:r>
            <a:endParaRPr lang="tr-TR" dirty="0"/>
          </a:p>
        </p:txBody>
      </p:sp>
      <p:sp>
        <p:nvSpPr>
          <p:cNvPr id="9" name="8 Slayt Numarası Yer Tutucusu"/>
          <p:cNvSpPr>
            <a:spLocks noGrp="1"/>
          </p:cNvSpPr>
          <p:nvPr>
            <p:ph type="sldNum" sz="quarter" idx="12"/>
          </p:nvPr>
        </p:nvSpPr>
        <p:spPr/>
        <p:txBody>
          <a:bodyPr/>
          <a:lstStyle/>
          <a:p>
            <a:fld id="{50F4E6BD-4CAD-3E44-B214-2CFB9D00E5E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r>
              <a:rPr lang="tr-TR" smtClean="0"/>
              <a:t>28.09.2020</a:t>
            </a:r>
            <a:endParaRPr lang="tr-TR"/>
          </a:p>
        </p:txBody>
      </p:sp>
      <p:sp>
        <p:nvSpPr>
          <p:cNvPr id="4" name="3 Altbilgi Yer Tutucusu"/>
          <p:cNvSpPr>
            <a:spLocks noGrp="1"/>
          </p:cNvSpPr>
          <p:nvPr>
            <p:ph type="ftr" sz="quarter" idx="11"/>
          </p:nvPr>
        </p:nvSpPr>
        <p:spPr/>
        <p:txBody>
          <a:bodyPr/>
          <a:lstStyle/>
          <a:p>
            <a:r>
              <a:rPr lang="tr-TR" smtClean="0"/>
              <a:t>KİD 620 –Görsel Kimlik Kılavuzu</a:t>
            </a:r>
            <a:endParaRPr lang="tr-TR" dirty="0"/>
          </a:p>
        </p:txBody>
      </p:sp>
      <p:sp>
        <p:nvSpPr>
          <p:cNvPr id="5" name="4 Slayt Numarası Yer Tutucusu"/>
          <p:cNvSpPr>
            <a:spLocks noGrp="1"/>
          </p:cNvSpPr>
          <p:nvPr>
            <p:ph type="sldNum" sz="quarter" idx="12"/>
          </p:nvPr>
        </p:nvSpPr>
        <p:spPr/>
        <p:txBody>
          <a:bodyPr/>
          <a:lstStyle/>
          <a:p>
            <a:fld id="{50F4E6BD-4CAD-3E44-B214-2CFB9D00E5E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r>
              <a:rPr lang="tr-TR" smtClean="0"/>
              <a:t>28.09.2020</a:t>
            </a:r>
            <a:endParaRPr lang="tr-TR"/>
          </a:p>
        </p:txBody>
      </p:sp>
      <p:sp>
        <p:nvSpPr>
          <p:cNvPr id="3" name="2 Altbilgi Yer Tutucusu"/>
          <p:cNvSpPr>
            <a:spLocks noGrp="1"/>
          </p:cNvSpPr>
          <p:nvPr>
            <p:ph type="ftr" sz="quarter" idx="11"/>
          </p:nvPr>
        </p:nvSpPr>
        <p:spPr/>
        <p:txBody>
          <a:bodyPr/>
          <a:lstStyle/>
          <a:p>
            <a:r>
              <a:rPr lang="tr-TR" smtClean="0"/>
              <a:t>KİD 620 –Görsel Kimlik Kılavuzu</a:t>
            </a:r>
            <a:endParaRPr lang="tr-TR" dirty="0"/>
          </a:p>
        </p:txBody>
      </p:sp>
      <p:sp>
        <p:nvSpPr>
          <p:cNvPr id="4" name="3 Slayt Numarası Yer Tutucusu"/>
          <p:cNvSpPr>
            <a:spLocks noGrp="1"/>
          </p:cNvSpPr>
          <p:nvPr>
            <p:ph type="sldNum" sz="quarter" idx="12"/>
          </p:nvPr>
        </p:nvSpPr>
        <p:spPr/>
        <p:txBody>
          <a:bodyPr/>
          <a:lstStyle/>
          <a:p>
            <a:fld id="{50F4E6BD-4CAD-3E44-B214-2CFB9D00E5E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r>
              <a:rPr lang="tr-TR" smtClean="0"/>
              <a:t>28.09.2020</a:t>
            </a:r>
            <a:endParaRPr lang="tr-TR"/>
          </a:p>
        </p:txBody>
      </p:sp>
      <p:sp>
        <p:nvSpPr>
          <p:cNvPr id="6" name="5 Altbilgi Yer Tutucusu"/>
          <p:cNvSpPr>
            <a:spLocks noGrp="1"/>
          </p:cNvSpPr>
          <p:nvPr>
            <p:ph type="ftr" sz="quarter" idx="11"/>
          </p:nvPr>
        </p:nvSpPr>
        <p:spPr/>
        <p:txBody>
          <a:bodyPr/>
          <a:lstStyle/>
          <a:p>
            <a:r>
              <a:rPr lang="tr-TR" smtClean="0"/>
              <a:t>KİD 620 –Görsel Kimlik Kılavuzu</a:t>
            </a:r>
            <a:endParaRPr lang="tr-TR" dirty="0"/>
          </a:p>
        </p:txBody>
      </p:sp>
      <p:sp>
        <p:nvSpPr>
          <p:cNvPr id="7" name="6 Slayt Numarası Yer Tutucusu"/>
          <p:cNvSpPr>
            <a:spLocks noGrp="1"/>
          </p:cNvSpPr>
          <p:nvPr>
            <p:ph type="sldNum" sz="quarter" idx="12"/>
          </p:nvPr>
        </p:nvSpPr>
        <p:spPr/>
        <p:txBody>
          <a:bodyPr/>
          <a:lstStyle/>
          <a:p>
            <a:fld id="{50F4E6BD-4CAD-3E44-B214-2CFB9D00E5E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r>
              <a:rPr lang="tr-TR" smtClean="0"/>
              <a:t>28.09.2020</a:t>
            </a:r>
            <a:endParaRPr lang="tr-TR"/>
          </a:p>
        </p:txBody>
      </p:sp>
      <p:sp>
        <p:nvSpPr>
          <p:cNvPr id="6" name="5 Altbilgi Yer Tutucusu"/>
          <p:cNvSpPr>
            <a:spLocks noGrp="1"/>
          </p:cNvSpPr>
          <p:nvPr>
            <p:ph type="ftr" sz="quarter" idx="11"/>
          </p:nvPr>
        </p:nvSpPr>
        <p:spPr/>
        <p:txBody>
          <a:bodyPr/>
          <a:lstStyle/>
          <a:p>
            <a:r>
              <a:rPr lang="tr-TR" smtClean="0"/>
              <a:t>KİD 620 –Görsel Kimlik Kılavuzu</a:t>
            </a:r>
            <a:endParaRPr lang="tr-TR" dirty="0"/>
          </a:p>
        </p:txBody>
      </p:sp>
      <p:sp>
        <p:nvSpPr>
          <p:cNvPr id="7" name="6 Slayt Numarası Yer Tutucusu"/>
          <p:cNvSpPr>
            <a:spLocks noGrp="1"/>
          </p:cNvSpPr>
          <p:nvPr>
            <p:ph type="sldNum" sz="quarter" idx="12"/>
          </p:nvPr>
        </p:nvSpPr>
        <p:spPr>
          <a:xfrm>
            <a:off x="10769600" y="6356351"/>
            <a:ext cx="812800" cy="365125"/>
          </a:xfrm>
        </p:spPr>
        <p:txBody>
          <a:bodyPr/>
          <a:lstStyle/>
          <a:p>
            <a:fld id="{50F4E6BD-4CAD-3E44-B214-2CFB9D00E5E7}" type="slidenum">
              <a:rPr lang="tr-TR" smtClean="0"/>
              <a:pPr/>
              <a:t>‹#›</a:t>
            </a:fld>
            <a:endParaRPr lang="tr-T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tr-TR" smtClean="0"/>
              <a:t>28.09.2020</a:t>
            </a:r>
            <a:endParaRPr lang="tr-TR" dirty="0"/>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tr-TR" smtClean="0"/>
              <a:t>KİD 620 –Görsel Kimlik Kılavuzu</a:t>
            </a:r>
            <a:endParaRPr lang="tr-TR" dirty="0"/>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0F4E6BD-4CAD-3E44-B214-2CFB9D00E5E7}" type="slidenum">
              <a:rPr lang="tr-TR" smtClean="0"/>
              <a:pPr/>
              <a:t>‹#›</a:t>
            </a:fld>
            <a:endParaRPr lang="tr-TR" dirty="0"/>
          </a:p>
        </p:txBody>
      </p:sp>
      <p:grpSp>
        <p:nvGrpSpPr>
          <p:cNvPr id="2" name="1 Grup"/>
          <p:cNvGrpSpPr/>
          <p:nvPr/>
        </p:nvGrpSpPr>
        <p:grpSpPr>
          <a:xfrm>
            <a:off x="-25356" y="202408"/>
            <a:ext cx="12240731"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cxnSp>
        <p:nvCxnSpPr>
          <p:cNvPr id="14" name="Düz Bağlayıcı 6">
            <a:extLst>
              <a:ext uri="{FF2B5EF4-FFF2-40B4-BE49-F238E27FC236}">
                <a16:creationId xmlns:a16="http://schemas.microsoft.com/office/drawing/2014/main" id="{84DA3CEB-A4D8-7948-9AB0-A7CC0CE19F4C}"/>
              </a:ext>
            </a:extLst>
          </p:cNvPr>
          <p:cNvCxnSpPr>
            <a:cxnSpLocks/>
          </p:cNvCxnSpPr>
          <p:nvPr userDrawn="1"/>
        </p:nvCxnSpPr>
        <p:spPr>
          <a:xfrm>
            <a:off x="4208106" y="586338"/>
            <a:ext cx="7159095"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5" name="Resim 7">
            <a:extLst>
              <a:ext uri="{FF2B5EF4-FFF2-40B4-BE49-F238E27FC236}">
                <a16:creationId xmlns:a16="http://schemas.microsoft.com/office/drawing/2014/main" id="{C0E5A012-2939-D141-8D23-592AE5C7C125}"/>
              </a:ext>
            </a:extLst>
          </p:cNvPr>
          <p:cNvPicPr>
            <a:picLocks noChangeAspect="1"/>
          </p:cNvPicPr>
          <p:nvPr userDrawn="1"/>
        </p:nvPicPr>
        <p:blipFill>
          <a:blip r:embed="rId13"/>
          <a:stretch>
            <a:fillRect/>
          </a:stretch>
        </p:blipFill>
        <p:spPr>
          <a:xfrm>
            <a:off x="526518" y="126419"/>
            <a:ext cx="610521" cy="610521"/>
          </a:xfrm>
          <a:prstGeom prst="rect">
            <a:avLst/>
          </a:prstGeom>
        </p:spPr>
      </p:pic>
      <p:sp>
        <p:nvSpPr>
          <p:cNvPr id="16" name="Dikdörtgen 9"/>
          <p:cNvSpPr/>
          <p:nvPr userDrawn="1"/>
        </p:nvSpPr>
        <p:spPr>
          <a:xfrm>
            <a:off x="1154644" y="217192"/>
            <a:ext cx="6096000" cy="400110"/>
          </a:xfrm>
          <a:prstGeom prst="rect">
            <a:avLst/>
          </a:prstGeom>
        </p:spPr>
        <p:txBody>
          <a:bodyPr>
            <a:spAutoFit/>
          </a:bodyPr>
          <a:lstStyle/>
          <a:p>
            <a:pPr algn="l"/>
            <a:r>
              <a:rPr lang="tr-TR" sz="1000" b="0" dirty="0" smtClean="0">
                <a:solidFill>
                  <a:schemeClr val="bg1">
                    <a:lumMod val="50000"/>
                  </a:schemeClr>
                </a:solidFill>
                <a:latin typeface="Times New Roman" panose="02020603050405020304" pitchFamily="18" charset="0"/>
                <a:cs typeface="Times New Roman" panose="02020603050405020304" pitchFamily="18" charset="0"/>
              </a:rPr>
              <a:t>İSPİR HAMZA POLAT MESLEK YÜKSEKOKULU</a:t>
            </a:r>
          </a:p>
          <a:p>
            <a:pPr algn="l"/>
            <a:r>
              <a:rPr lang="tr-TR" sz="1000" b="0" dirty="0" err="1" smtClean="0">
                <a:solidFill>
                  <a:schemeClr val="bg1">
                    <a:lumMod val="50000"/>
                  </a:schemeClr>
                </a:solidFill>
                <a:latin typeface="Times New Roman" panose="02020603050405020304" pitchFamily="18" charset="0"/>
                <a:cs typeface="Times New Roman" panose="02020603050405020304" pitchFamily="18" charset="0"/>
              </a:rPr>
              <a:t>Ispir</a:t>
            </a:r>
            <a:r>
              <a:rPr lang="tr-TR" sz="1000" b="0" baseline="0" dirty="0" smtClean="0">
                <a:solidFill>
                  <a:schemeClr val="bg1">
                    <a:lumMod val="50000"/>
                  </a:schemeClr>
                </a:solidFill>
                <a:latin typeface="Times New Roman" panose="02020603050405020304" pitchFamily="18" charset="0"/>
                <a:cs typeface="Times New Roman" panose="02020603050405020304" pitchFamily="18" charset="0"/>
              </a:rPr>
              <a:t> Hamza Polat </a:t>
            </a:r>
            <a:r>
              <a:rPr lang="tr-TR" sz="1000" b="0" baseline="0" dirty="0" err="1" smtClean="0">
                <a:solidFill>
                  <a:schemeClr val="bg1">
                    <a:lumMod val="50000"/>
                  </a:schemeClr>
                </a:solidFill>
                <a:latin typeface="Times New Roman" panose="02020603050405020304" pitchFamily="18" charset="0"/>
                <a:cs typeface="Times New Roman" panose="02020603050405020304" pitchFamily="18" charset="0"/>
              </a:rPr>
              <a:t>Vocational</a:t>
            </a:r>
            <a:r>
              <a:rPr lang="tr-TR" sz="1000" b="0" baseline="0" dirty="0" smtClean="0">
                <a:solidFill>
                  <a:schemeClr val="bg1">
                    <a:lumMod val="50000"/>
                  </a:schemeClr>
                </a:solidFill>
                <a:latin typeface="Times New Roman" panose="02020603050405020304" pitchFamily="18" charset="0"/>
                <a:cs typeface="Times New Roman" panose="02020603050405020304" pitchFamily="18" charset="0"/>
              </a:rPr>
              <a:t> </a:t>
            </a:r>
            <a:r>
              <a:rPr lang="tr-TR" sz="1000" b="0" baseline="0" dirty="0" err="1" smtClean="0">
                <a:solidFill>
                  <a:schemeClr val="bg1">
                    <a:lumMod val="50000"/>
                  </a:schemeClr>
                </a:solidFill>
                <a:latin typeface="Times New Roman" panose="02020603050405020304" pitchFamily="18" charset="0"/>
                <a:cs typeface="Times New Roman" panose="02020603050405020304" pitchFamily="18" charset="0"/>
              </a:rPr>
              <a:t>School</a:t>
            </a:r>
            <a:endParaRPr lang="tr-TR" sz="1000" b="0" dirty="0">
              <a:solidFill>
                <a:schemeClr val="bg1">
                  <a:lumMod val="50000"/>
                </a:schemeClr>
              </a:solidFill>
              <a:latin typeface="Times New Roman" panose="02020603050405020304" pitchFamily="18"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p:txBody>
          <a:bodyPr/>
          <a:lstStyle/>
          <a:p>
            <a:pPr algn="ctr"/>
            <a:r>
              <a:rPr lang="tr-TR" dirty="0" smtClean="0"/>
              <a:t>TOPRAK BİLGİSİ </a:t>
            </a:r>
            <a:endParaRPr lang="tr-TR" dirty="0"/>
          </a:p>
        </p:txBody>
      </p:sp>
      <p:sp>
        <p:nvSpPr>
          <p:cNvPr id="6" name="Alt Başlık 2">
            <a:extLst>
              <a:ext uri="{FF2B5EF4-FFF2-40B4-BE49-F238E27FC236}">
                <a16:creationId xmlns:a16="http://schemas.microsoft.com/office/drawing/2014/main" id="{1C42A7E1-4275-024A-8631-43CFA2748EDF}"/>
              </a:ext>
            </a:extLst>
          </p:cNvPr>
          <p:cNvSpPr txBox="1">
            <a:spLocks/>
          </p:cNvSpPr>
          <p:nvPr/>
        </p:nvSpPr>
        <p:spPr>
          <a:xfrm>
            <a:off x="2209799" y="864973"/>
            <a:ext cx="8809653" cy="84820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dirty="0" smtClean="0">
                <a:solidFill>
                  <a:srgbClr val="FFFF00"/>
                </a:solidFill>
                <a:latin typeface="Times New Roman" panose="02020603050405020304" pitchFamily="18" charset="0"/>
                <a:cs typeface="Times New Roman" panose="02020603050405020304" pitchFamily="18" charset="0"/>
              </a:rPr>
              <a:t>İSPİR HAMZA POLAT MESLEK YÜKSEKOKULU</a:t>
            </a:r>
          </a:p>
          <a:p>
            <a:pPr algn="l"/>
            <a:r>
              <a:rPr lang="tr-TR" dirty="0" err="1" smtClean="0">
                <a:solidFill>
                  <a:srgbClr val="FFFF00"/>
                </a:solidFill>
                <a:latin typeface="Times New Roman" panose="02020603050405020304" pitchFamily="18" charset="0"/>
                <a:cs typeface="Times New Roman" panose="02020603050405020304" pitchFamily="18" charset="0"/>
              </a:rPr>
              <a:t>Ispir</a:t>
            </a:r>
            <a:r>
              <a:rPr lang="tr-TR" dirty="0" smtClean="0">
                <a:solidFill>
                  <a:srgbClr val="FFFF00"/>
                </a:solidFill>
                <a:latin typeface="Times New Roman" panose="02020603050405020304" pitchFamily="18" charset="0"/>
                <a:cs typeface="Times New Roman" panose="02020603050405020304" pitchFamily="18" charset="0"/>
              </a:rPr>
              <a:t> Hamza Polat </a:t>
            </a:r>
            <a:r>
              <a:rPr lang="tr-TR" dirty="0" err="1" smtClean="0">
                <a:solidFill>
                  <a:srgbClr val="FFFF00"/>
                </a:solidFill>
                <a:latin typeface="Times New Roman" panose="02020603050405020304" pitchFamily="18" charset="0"/>
                <a:cs typeface="Times New Roman" panose="02020603050405020304" pitchFamily="18" charset="0"/>
              </a:rPr>
              <a:t>Vocational</a:t>
            </a:r>
            <a:r>
              <a:rPr lang="tr-TR" dirty="0" smtClean="0">
                <a:solidFill>
                  <a:srgbClr val="FFFF00"/>
                </a:solidFill>
                <a:latin typeface="Times New Roman" panose="02020603050405020304" pitchFamily="18" charset="0"/>
                <a:cs typeface="Times New Roman" panose="02020603050405020304" pitchFamily="18" charset="0"/>
              </a:rPr>
              <a:t> </a:t>
            </a:r>
            <a:r>
              <a:rPr lang="tr-TR" dirty="0" err="1" smtClean="0">
                <a:solidFill>
                  <a:srgbClr val="FFFF00"/>
                </a:solidFill>
                <a:latin typeface="Times New Roman" panose="02020603050405020304" pitchFamily="18" charset="0"/>
                <a:cs typeface="Times New Roman" panose="02020603050405020304" pitchFamily="18" charset="0"/>
              </a:rPr>
              <a:t>School</a:t>
            </a:r>
            <a:endParaRPr lang="tr-TR"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1030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097280"/>
            <a:ext cx="10515600" cy="5079683"/>
          </a:xfrm>
        </p:spPr>
        <p:txBody>
          <a:bodyPr/>
          <a:lstStyle/>
          <a:p>
            <a:pPr algn="just"/>
            <a:endParaRPr lang="tr-TR" dirty="0" smtClean="0"/>
          </a:p>
          <a:p>
            <a:pPr algn="just"/>
            <a:endParaRPr lang="tr-TR" dirty="0" smtClean="0"/>
          </a:p>
          <a:p>
            <a:pPr algn="just"/>
            <a:r>
              <a:rPr lang="tr-TR" dirty="0" smtClean="0"/>
              <a:t>Gerçekten bir orman toprağının katmanları (</a:t>
            </a:r>
            <a:r>
              <a:rPr lang="tr-TR" dirty="0" err="1" smtClean="0"/>
              <a:t>horizonları</a:t>
            </a:r>
            <a:r>
              <a:rPr lang="tr-TR" dirty="0" smtClean="0"/>
              <a:t>) doğal </a:t>
            </a:r>
            <a:r>
              <a:rPr lang="tr-TR" dirty="0" err="1" smtClean="0"/>
              <a:t>süksesyonun</a:t>
            </a:r>
            <a:r>
              <a:rPr lang="tr-TR" dirty="0" smtClean="0"/>
              <a:t> bir sonucu olduğu halde, tarım topraklarının hiç değilse üst </a:t>
            </a:r>
            <a:r>
              <a:rPr lang="tr-TR" dirty="0" err="1" smtClean="0"/>
              <a:t>horizonları</a:t>
            </a:r>
            <a:r>
              <a:rPr lang="tr-TR" dirty="0" smtClean="0"/>
              <a:t> doğal yapısını kaybetmiştir.</a:t>
            </a:r>
          </a:p>
        </p:txBody>
      </p:sp>
      <p:sp>
        <p:nvSpPr>
          <p:cNvPr id="6" name="5 Slayt Numarası Yer Tutucusu"/>
          <p:cNvSpPr>
            <a:spLocks noGrp="1"/>
          </p:cNvSpPr>
          <p:nvPr>
            <p:ph type="sldNum" sz="quarter" idx="12"/>
          </p:nvPr>
        </p:nvSpPr>
        <p:spPr/>
        <p:txBody>
          <a:bodyPr/>
          <a:lstStyle/>
          <a:p>
            <a:fld id="{50F4E6BD-4CAD-3E44-B214-2CFB9D00E5E7}"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069145"/>
            <a:ext cx="10515600" cy="5107818"/>
          </a:xfrm>
        </p:spPr>
        <p:txBody>
          <a:bodyPr/>
          <a:lstStyle/>
          <a:p>
            <a:pPr algn="just"/>
            <a:r>
              <a:rPr lang="tr-TR" dirty="0" smtClean="0"/>
              <a:t>Tarım ürünleri topraktan daha çok besin maddesi götürür ve toprağı fakirleştirir. Ormanda ise yüzlerce yılda bir kez </a:t>
            </a:r>
            <a:r>
              <a:rPr lang="tr-TR" dirty="0" err="1" smtClean="0"/>
              <a:t>hasad</a:t>
            </a:r>
            <a:r>
              <a:rPr lang="tr-TR" dirty="0" smtClean="0"/>
              <a:t> yapıldığı için ürünle götürülen besin maddeleri azdır.</a:t>
            </a:r>
          </a:p>
          <a:p>
            <a:pPr algn="just"/>
            <a:endParaRPr lang="tr-TR" dirty="0" smtClean="0"/>
          </a:p>
          <a:p>
            <a:pPr algn="just"/>
            <a:r>
              <a:rPr lang="tr-TR" dirty="0" smtClean="0"/>
              <a:t>Onun için tarım toprakları her yıl işlenip gübrelenip, sık sık sulanır. Bütün bunlar da toprağa yapay bir özellik kazandırır.</a:t>
            </a:r>
          </a:p>
          <a:p>
            <a:pPr algn="just"/>
            <a:endParaRPr lang="tr-TR" dirty="0" smtClean="0"/>
          </a:p>
          <a:p>
            <a:pPr algn="just"/>
            <a:r>
              <a:rPr lang="tr-TR" dirty="0" smtClean="0"/>
              <a:t>Tarım ve çayır toprakları gibi diğer topraklar ise işlenmiş veya insan müdahalesi ile birçok doğal özelliklerini kaybetmiş topraklardır.</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026942"/>
            <a:ext cx="10515600" cy="5150021"/>
          </a:xfrm>
        </p:spPr>
        <p:txBody>
          <a:bodyPr/>
          <a:lstStyle/>
          <a:p>
            <a:pPr algn="just"/>
            <a:endParaRPr lang="tr-TR" dirty="0" smtClean="0"/>
          </a:p>
          <a:p>
            <a:pPr algn="just"/>
            <a:r>
              <a:rPr lang="tr-TR" dirty="0" smtClean="0"/>
              <a:t>Orman toprağı, uzun ömürlü orman ağaçlarının altında gelişmektedir. </a:t>
            </a:r>
          </a:p>
          <a:p>
            <a:pPr algn="just"/>
            <a:endParaRPr lang="tr-TR" dirty="0" smtClean="0"/>
          </a:p>
          <a:p>
            <a:pPr algn="just"/>
            <a:r>
              <a:rPr lang="tr-TR" dirty="0" smtClean="0"/>
              <a:t>Bu ağaçlar kök çürümesi ve yaprak dökümü ile toprağa bol miktarda organik madde verir ve madde dolaşımı sağlar. </a:t>
            </a:r>
          </a:p>
          <a:p>
            <a:pPr algn="just"/>
            <a:endParaRPr lang="tr-TR" dirty="0" smtClean="0"/>
          </a:p>
          <a:p>
            <a:pPr algn="just"/>
            <a:r>
              <a:rPr lang="tr-TR" dirty="0" smtClean="0"/>
              <a:t>Ölü örtü denilen bu organik madde tabakası toprağın üstünü kaplayarak özel bir toprak iklimi yaratır; ayrışma ürünlerini toprağa vererek toprağın fiziksel, kimyasal ve biyolojik özelliklerini etkiler.</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956603"/>
            <a:ext cx="10515600" cy="5220360"/>
          </a:xfrm>
        </p:spPr>
        <p:txBody>
          <a:bodyPr>
            <a:normAutofit lnSpcReduction="10000"/>
          </a:bodyPr>
          <a:lstStyle/>
          <a:p>
            <a:pPr algn="just"/>
            <a:r>
              <a:rPr lang="tr-TR" sz="3600" dirty="0" smtClean="0"/>
              <a:t>Toprağın Oluşumu</a:t>
            </a:r>
          </a:p>
          <a:p>
            <a:pPr algn="just"/>
            <a:r>
              <a:rPr lang="tr-TR" sz="2500" dirty="0" smtClean="0"/>
              <a:t>Toprak, kum,kil, mil, humus ve mineral maddelerden oluşur. </a:t>
            </a:r>
          </a:p>
          <a:p>
            <a:pPr algn="just"/>
            <a:endParaRPr lang="tr-TR" sz="2500" dirty="0" smtClean="0"/>
          </a:p>
          <a:p>
            <a:pPr algn="just"/>
            <a:r>
              <a:rPr lang="tr-TR" sz="2500" dirty="0" smtClean="0"/>
              <a:t>Bu parçaların hepsi kayaların parçalanması ile oluşur. </a:t>
            </a:r>
          </a:p>
          <a:p>
            <a:pPr algn="just"/>
            <a:endParaRPr lang="tr-TR" sz="2500" dirty="0" smtClean="0"/>
          </a:p>
          <a:p>
            <a:pPr algn="just"/>
            <a:r>
              <a:rPr lang="tr-TR" sz="2500" dirty="0" smtClean="0"/>
              <a:t>Gündüz ısınan kayalar genleşir, akşam sıcaklık düştüğünde ise tekrar büzüşür. Bu olay kayaların üzerinde çatlaklar oluşturur.</a:t>
            </a:r>
          </a:p>
          <a:p>
            <a:pPr algn="just"/>
            <a:endParaRPr lang="tr-TR" sz="2400" dirty="0" smtClean="0"/>
          </a:p>
          <a:p>
            <a:pPr algn="just"/>
            <a:r>
              <a:rPr lang="tr-TR" sz="2400" dirty="0" smtClean="0"/>
              <a:t>Çatlakların içerisine giren su, soğuk mevsimlerde donar  ve çatlağı genişletir. </a:t>
            </a:r>
          </a:p>
          <a:p>
            <a:pPr algn="just"/>
            <a:endParaRPr lang="tr-TR" sz="2400" dirty="0" smtClean="0"/>
          </a:p>
          <a:p>
            <a:pPr algn="just"/>
            <a:r>
              <a:rPr lang="tr-TR" sz="2400" dirty="0" smtClean="0"/>
              <a:t>Milyonlarca yıl tekrarlanan bu olay, sonunda kayaları taşlara, taşları da toprağa dönüştürür.</a:t>
            </a:r>
            <a:endParaRPr lang="tr-TR" sz="2500"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998806"/>
            <a:ext cx="10515600" cy="5178157"/>
          </a:xfrm>
        </p:spPr>
        <p:txBody>
          <a:bodyPr>
            <a:normAutofit/>
          </a:bodyPr>
          <a:lstStyle/>
          <a:p>
            <a:pPr algn="just"/>
            <a:r>
              <a:rPr lang="tr-TR" dirty="0" smtClean="0"/>
              <a:t>Bu şekildeki parçalanmalara “</a:t>
            </a:r>
            <a:r>
              <a:rPr lang="tr-TR" b="1" dirty="0" smtClean="0"/>
              <a:t>mekanik aşınma</a:t>
            </a:r>
            <a:r>
              <a:rPr lang="tr-TR" dirty="0" smtClean="0"/>
              <a:t>” denir.</a:t>
            </a:r>
          </a:p>
          <a:p>
            <a:pPr algn="just"/>
            <a:r>
              <a:rPr lang="tr-TR" dirty="0" smtClean="0"/>
              <a:t>Yağmur ve akarsular bazı kayaları ıslatarak çözerler. Kayaların yapısındaki kireç, suyla çözününce kayalar zamanla dayanıklılığını kaybeder ve kırılıp, ufalanır. Bu tür parçalanmaya “</a:t>
            </a:r>
            <a:r>
              <a:rPr lang="tr-TR" b="1" dirty="0" smtClean="0"/>
              <a:t>kimyasal aşınma</a:t>
            </a:r>
            <a:r>
              <a:rPr lang="tr-TR" dirty="0" smtClean="0"/>
              <a:t>” denir.</a:t>
            </a:r>
          </a:p>
          <a:p>
            <a:pPr algn="just"/>
            <a:r>
              <a:rPr lang="tr-TR" dirty="0" smtClean="0"/>
              <a:t>Toprak altında yaşayan canlıların (tavşanlar, solucanlar, böcekler vb.) açtıkları tünellere su girer ve kayalara ulaşır. Bu ise kayaların çabuk aşınmasını sağlar. Bitki kökleri de kaya çatlaklarına girerek, büyüyüp, gelişirken kayaların parçalanmasına neden olurlar. </a:t>
            </a:r>
          </a:p>
          <a:p>
            <a:pPr algn="just"/>
            <a:endParaRPr lang="tr-TR" dirty="0" smtClean="0"/>
          </a:p>
          <a:p>
            <a:pPr algn="just"/>
            <a:r>
              <a:rPr lang="tr-TR" dirty="0" smtClean="0"/>
              <a:t>Canlıların neden olduğu bu tür aşınmaya “</a:t>
            </a:r>
            <a:r>
              <a:rPr lang="tr-TR" b="1" dirty="0" smtClean="0"/>
              <a:t>biyolojik aşınma</a:t>
            </a:r>
            <a:r>
              <a:rPr lang="tr-TR" dirty="0" smtClean="0"/>
              <a:t>” denir.</a:t>
            </a:r>
          </a:p>
        </p:txBody>
      </p:sp>
      <p:sp>
        <p:nvSpPr>
          <p:cNvPr id="6" name="5 Slayt Numarası Yer Tutucusu"/>
          <p:cNvSpPr>
            <a:spLocks noGrp="1"/>
          </p:cNvSpPr>
          <p:nvPr>
            <p:ph type="sldNum" sz="quarter" idx="12"/>
          </p:nvPr>
        </p:nvSpPr>
        <p:spPr/>
        <p:txBody>
          <a:bodyPr/>
          <a:lstStyle/>
          <a:p>
            <a:fld id="{50F4E6BD-4CAD-3E44-B214-2CFB9D00E5E7}"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844062"/>
            <a:ext cx="10515600" cy="5332901"/>
          </a:xfrm>
        </p:spPr>
        <p:txBody>
          <a:bodyPr/>
          <a:lstStyle/>
          <a:p>
            <a:r>
              <a:rPr lang="tr-TR" sz="3600" b="1" dirty="0" smtClean="0"/>
              <a:t>Toprağın Genel Yapısı </a:t>
            </a:r>
          </a:p>
          <a:p>
            <a:pPr algn="just"/>
            <a:r>
              <a:rPr lang="tr-TR" dirty="0" smtClean="0"/>
              <a:t>Toprağı oluşturan öğeler katı, sıvı ve gaz olmak üzere üç madde grubu içinde toplanmaktadır. </a:t>
            </a:r>
          </a:p>
          <a:p>
            <a:pPr algn="just"/>
            <a:endParaRPr lang="tr-TR" b="1" dirty="0" smtClean="0"/>
          </a:p>
          <a:p>
            <a:pPr algn="just"/>
            <a:r>
              <a:rPr lang="tr-TR" b="1" dirty="0" smtClean="0"/>
              <a:t>Toprağın Katı Maddeleri,</a:t>
            </a:r>
            <a:r>
              <a:rPr lang="tr-TR" dirty="0" smtClean="0"/>
              <a:t> bileşim ve karakteristikleri bakımından birbirinden kolayca ayrılabilen «inorganik» (Mineral maddeler) ve «organik» olmak üzere başlıca 2 gruba ayrılır. </a:t>
            </a:r>
          </a:p>
          <a:p>
            <a:pPr algn="just"/>
            <a:endParaRPr lang="tr-TR" dirty="0" smtClean="0"/>
          </a:p>
          <a:p>
            <a:pPr algn="just"/>
            <a:r>
              <a:rPr lang="tr-TR" dirty="0" smtClean="0"/>
              <a:t>Toprağın inorganik (mineral) katı kısmı taş, çakıl, kum, toz ve kil gibi bazı madde gruplarına ayrılabilir.</a:t>
            </a:r>
          </a:p>
        </p:txBody>
      </p:sp>
      <p:sp>
        <p:nvSpPr>
          <p:cNvPr id="6" name="5 Slayt Numarası Yer Tutucusu"/>
          <p:cNvSpPr>
            <a:spLocks noGrp="1"/>
          </p:cNvSpPr>
          <p:nvPr>
            <p:ph type="sldNum" sz="quarter" idx="12"/>
          </p:nvPr>
        </p:nvSpPr>
        <p:spPr/>
        <p:txBody>
          <a:bodyPr/>
          <a:lstStyle/>
          <a:p>
            <a:fld id="{50F4E6BD-4CAD-3E44-B214-2CFB9D00E5E7}"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069145"/>
            <a:ext cx="10515600" cy="5107818"/>
          </a:xfrm>
        </p:spPr>
        <p:txBody>
          <a:bodyPr/>
          <a:lstStyle/>
          <a:p>
            <a:endParaRPr lang="tr-TR" dirty="0" smtClean="0"/>
          </a:p>
          <a:p>
            <a:pPr algn="just"/>
            <a:r>
              <a:rPr lang="tr-TR" dirty="0" smtClean="0"/>
              <a:t>Çapları 2-20 mm arasında olan inorganik madde parçalarına «çakıl», </a:t>
            </a:r>
          </a:p>
          <a:p>
            <a:pPr algn="just"/>
            <a:endParaRPr lang="tr-TR" dirty="0" smtClean="0"/>
          </a:p>
          <a:p>
            <a:pPr algn="just"/>
            <a:r>
              <a:rPr lang="tr-TR" dirty="0" smtClean="0"/>
              <a:t>Çapları 20 </a:t>
            </a:r>
            <a:r>
              <a:rPr lang="tr-TR" dirty="0" err="1" smtClean="0"/>
              <a:t>mm'den</a:t>
            </a:r>
            <a:r>
              <a:rPr lang="tr-TR" dirty="0" smtClean="0"/>
              <a:t> yukarı olanlara da taş ve blok denir. Taş, blok ve  çakıllara, yani çapları 2 mm '</a:t>
            </a:r>
            <a:r>
              <a:rPr lang="tr-TR" dirty="0" err="1" smtClean="0"/>
              <a:t>nin</a:t>
            </a:r>
            <a:r>
              <a:rPr lang="tr-TR" dirty="0" smtClean="0"/>
              <a:t> üzerindeki inorganik parçalara «toprağın iskelet kısmı», çapları 2 mm ve onun altında olan tane boyutu sınıflarına da «toprağın ince kısmı» (Toprak </a:t>
            </a:r>
            <a:r>
              <a:rPr lang="tr-TR" dirty="0" err="1" smtClean="0"/>
              <a:t>tekstürü</a:t>
            </a:r>
            <a:r>
              <a:rPr lang="tr-TR" dirty="0" smtClean="0"/>
              <a:t>) denir. </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970671"/>
            <a:ext cx="10515600" cy="5206292"/>
          </a:xfrm>
        </p:spPr>
        <p:txBody>
          <a:bodyPr>
            <a:normAutofit/>
          </a:bodyPr>
          <a:lstStyle/>
          <a:p>
            <a:r>
              <a:rPr lang="tr-TR" sz="3200" b="1" dirty="0" smtClean="0"/>
              <a:t>TOPRAK TEKSTÜRÜ </a:t>
            </a:r>
          </a:p>
          <a:p>
            <a:pPr algn="just"/>
            <a:endParaRPr lang="tr-TR" dirty="0" smtClean="0"/>
          </a:p>
          <a:p>
            <a:pPr algn="just"/>
            <a:r>
              <a:rPr lang="tr-TR" dirty="0" smtClean="0"/>
              <a:t>Toprakta bulunan kum kil ve </a:t>
            </a:r>
            <a:r>
              <a:rPr lang="tr-TR" dirty="0" err="1" smtClean="0"/>
              <a:t>silt’in</a:t>
            </a:r>
            <a:r>
              <a:rPr lang="tr-TR" dirty="0" smtClean="0"/>
              <a:t> (Mil) birbirlerine göre </a:t>
            </a:r>
            <a:r>
              <a:rPr lang="tr-TR" dirty="0" err="1" smtClean="0"/>
              <a:t>nisbi</a:t>
            </a:r>
            <a:r>
              <a:rPr lang="tr-TR" dirty="0" smtClean="0"/>
              <a:t> oranlarını ifade eder. </a:t>
            </a:r>
          </a:p>
          <a:p>
            <a:pPr algn="just"/>
            <a:endParaRPr lang="tr-TR" dirty="0" smtClean="0"/>
          </a:p>
          <a:p>
            <a:pPr algn="just"/>
            <a:r>
              <a:rPr lang="tr-TR" dirty="0" smtClean="0"/>
              <a:t>Yani bir toprağın ne kadar kum, kil ve </a:t>
            </a:r>
            <a:r>
              <a:rPr lang="tr-TR" dirty="0" err="1" smtClean="0"/>
              <a:t>siltin</a:t>
            </a:r>
            <a:r>
              <a:rPr lang="tr-TR" dirty="0" smtClean="0"/>
              <a:t> (Mil) ihtiva ettiğini gösterir. </a:t>
            </a:r>
          </a:p>
          <a:p>
            <a:pPr algn="just"/>
            <a:endParaRPr lang="tr-TR" dirty="0" smtClean="0"/>
          </a:p>
          <a:p>
            <a:pPr algn="just"/>
            <a:r>
              <a:rPr lang="tr-TR" dirty="0" smtClean="0"/>
              <a:t>Diğer bir ifadeyle toprağın </a:t>
            </a:r>
            <a:r>
              <a:rPr lang="tr-TR" dirty="0" err="1" smtClean="0"/>
              <a:t>tekstürü</a:t>
            </a:r>
            <a:r>
              <a:rPr lang="tr-TR" dirty="0" smtClean="0"/>
              <a:t> o toprağı meydana getiren taneciklerin (</a:t>
            </a:r>
            <a:r>
              <a:rPr lang="tr-TR" dirty="0" err="1" smtClean="0"/>
              <a:t>franksiyonların</a:t>
            </a:r>
            <a:r>
              <a:rPr lang="tr-TR" dirty="0" smtClean="0"/>
              <a:t>) </a:t>
            </a:r>
            <a:r>
              <a:rPr lang="tr-TR" dirty="0" err="1" smtClean="0"/>
              <a:t>nisbi</a:t>
            </a:r>
            <a:r>
              <a:rPr lang="tr-TR" dirty="0" smtClean="0"/>
              <a:t> oranlarını içerir. </a:t>
            </a:r>
            <a:endParaRPr lang="tr-TR" b="1" dirty="0" smtClean="0"/>
          </a:p>
        </p:txBody>
      </p:sp>
      <p:sp>
        <p:nvSpPr>
          <p:cNvPr id="6" name="5 Slayt Numarası Yer Tutucusu"/>
          <p:cNvSpPr>
            <a:spLocks noGrp="1"/>
          </p:cNvSpPr>
          <p:nvPr>
            <p:ph type="sldNum" sz="quarter" idx="12"/>
          </p:nvPr>
        </p:nvSpPr>
        <p:spPr/>
        <p:txBody>
          <a:bodyPr/>
          <a:lstStyle/>
          <a:p>
            <a:fld id="{50F4E6BD-4CAD-3E44-B214-2CFB9D00E5E7}"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125415"/>
            <a:ext cx="10515600" cy="5051548"/>
          </a:xfrm>
        </p:spPr>
        <p:txBody>
          <a:bodyPr/>
          <a:lstStyle/>
          <a:p>
            <a:r>
              <a:rPr lang="tr-TR" sz="3200" dirty="0" smtClean="0"/>
              <a:t>TOPRAK PARÇACIKLARININ BÜYÜKLÜKLERİ           </a:t>
            </a:r>
          </a:p>
          <a:p>
            <a:pPr>
              <a:buNone/>
            </a:pPr>
            <a:endParaRPr lang="tr-TR" sz="3200" dirty="0" smtClean="0"/>
          </a:p>
          <a:p>
            <a:r>
              <a:rPr lang="tr-TR" sz="3200" u="sng" dirty="0" smtClean="0"/>
              <a:t>Çap sınırları (mm</a:t>
            </a:r>
            <a:r>
              <a:rPr lang="tr-TR" sz="3200" dirty="0" smtClean="0"/>
              <a:t>)                                    </a:t>
            </a:r>
            <a:r>
              <a:rPr lang="tr-TR" sz="3200" u="sng" dirty="0" err="1" smtClean="0"/>
              <a:t>Franksiyon</a:t>
            </a:r>
            <a:r>
              <a:rPr lang="tr-TR" sz="3200" u="sng" dirty="0" smtClean="0"/>
              <a:t>  adı </a:t>
            </a:r>
            <a:r>
              <a:rPr lang="tr-TR" sz="3200" dirty="0" smtClean="0"/>
              <a:t> 2.0-0.2                                                              Kaba kum  0.2-0.02                                                            İnce kum  0.02-0.002                                                        </a:t>
            </a:r>
            <a:r>
              <a:rPr lang="tr-TR" sz="3200" dirty="0" err="1" smtClean="0"/>
              <a:t>Silt</a:t>
            </a:r>
            <a:r>
              <a:rPr lang="tr-TR" sz="3200" dirty="0" smtClean="0"/>
              <a:t> ( Mil )  0.002-den küçük                                              Kil </a:t>
            </a:r>
          </a:p>
        </p:txBody>
      </p:sp>
      <p:sp>
        <p:nvSpPr>
          <p:cNvPr id="6" name="5 Slayt Numarası Yer Tutucusu"/>
          <p:cNvSpPr>
            <a:spLocks noGrp="1"/>
          </p:cNvSpPr>
          <p:nvPr>
            <p:ph type="sldNum" sz="quarter" idx="12"/>
          </p:nvPr>
        </p:nvSpPr>
        <p:spPr/>
        <p:txBody>
          <a:bodyPr/>
          <a:lstStyle/>
          <a:p>
            <a:fld id="{50F4E6BD-4CAD-3E44-B214-2CFB9D00E5E7}"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167618"/>
            <a:ext cx="10515600" cy="5009345"/>
          </a:xfrm>
        </p:spPr>
        <p:txBody>
          <a:bodyPr/>
          <a:lstStyle/>
          <a:p>
            <a:pPr algn="just"/>
            <a:r>
              <a:rPr lang="tr-TR" b="1" dirty="0" smtClean="0"/>
              <a:t>TOPRAK FRANKSİYONUNUN GENEL ÖZELLİKLERİ</a:t>
            </a:r>
          </a:p>
          <a:p>
            <a:pPr algn="just"/>
            <a:endParaRPr lang="tr-TR" dirty="0" smtClean="0"/>
          </a:p>
          <a:p>
            <a:pPr algn="just"/>
            <a:endParaRPr lang="tr-TR" dirty="0" smtClean="0"/>
          </a:p>
          <a:p>
            <a:pPr algn="just"/>
            <a:r>
              <a:rPr lang="tr-TR" dirty="0" smtClean="0"/>
              <a:t>KUM: Cetvelde görüldüğü gibi çap büyüklükleri 0.02 ve 2.0 mm arasındaki toprak taneciklerine kum adı verilir. </a:t>
            </a:r>
          </a:p>
          <a:p>
            <a:pPr algn="just"/>
            <a:endParaRPr lang="tr-TR" dirty="0" smtClean="0"/>
          </a:p>
          <a:p>
            <a:pPr algn="just"/>
            <a:r>
              <a:rPr lang="tr-TR" dirty="0" smtClean="0"/>
              <a:t>Toprağın iskeletidir. Fiziksel toprak özelliklerinde etkilidir. Fakat toprağın kimyasal özellikleri ve verimliliğine doğrudan katkısı yoktur. </a:t>
            </a:r>
            <a:endParaRPr lang="tr-TR" b="1"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1026942"/>
            <a:ext cx="10972800" cy="5297658"/>
          </a:xfrm>
        </p:spPr>
        <p:txBody>
          <a:bodyPr/>
          <a:lstStyle/>
          <a:p>
            <a:pPr algn="just"/>
            <a:endParaRPr lang="tr-TR" dirty="0" smtClean="0"/>
          </a:p>
          <a:p>
            <a:pPr algn="just"/>
            <a:r>
              <a:rPr lang="tr-TR" dirty="0" smtClean="0"/>
              <a:t>Şimdiye kadar kırk çeşitten çok toprak tanımlaması yapılmıştır.</a:t>
            </a:r>
          </a:p>
          <a:p>
            <a:pPr algn="just"/>
            <a:r>
              <a:rPr lang="tr-TR" dirty="0" smtClean="0"/>
              <a:t>İlk toprak uzmanları toprağı şöyle tanımlamışlardır : Kum, kil, kireç ve humusun karışımıdır.</a:t>
            </a:r>
          </a:p>
          <a:p>
            <a:pPr algn="just"/>
            <a:r>
              <a:rPr lang="tr-TR" dirty="0" smtClean="0"/>
              <a:t> Jeologlar ise, toprak, ayrışmış bitki ve hayvan artıklarını içeren minerallerin ayrışma ürünleridir.</a:t>
            </a:r>
          </a:p>
          <a:p>
            <a:pPr algn="just"/>
            <a:r>
              <a:rPr lang="tr-TR" dirty="0" smtClean="0"/>
              <a:t>Toprak bilimi alanında çalışanların öncüleri ise, su, hava, organik madde ve yaşayan organizmaların etkisi ile değiştirilmiş bulunan gevşek yerkabuğu tabakasıdır şeklinde bir tanımlama yapmışlardır. </a:t>
            </a:r>
          </a:p>
          <a:p>
            <a:pPr algn="just"/>
            <a:r>
              <a:rPr lang="tr-TR" dirty="0" smtClean="0"/>
              <a:t>Fakat tanımlamaların hepsinde ortak olan nokta, toprak yapısının inorganik ve organik maddelerin karışımından meydana gelmesidir. </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252025"/>
            <a:ext cx="10515600" cy="4924938"/>
          </a:xfrm>
        </p:spPr>
        <p:txBody>
          <a:bodyPr>
            <a:normAutofit lnSpcReduction="10000"/>
          </a:bodyPr>
          <a:lstStyle/>
          <a:p>
            <a:pPr algn="just"/>
            <a:r>
              <a:rPr lang="tr-TR" dirty="0" err="1" smtClean="0"/>
              <a:t>Silt</a:t>
            </a:r>
            <a:r>
              <a:rPr lang="tr-TR" dirty="0" smtClean="0"/>
              <a:t> (Mil); Kum ve kil arasında geçiş niteliğindeki özelliklere sahiptir. Daha çok fiziksel özelliklere etki eder. </a:t>
            </a:r>
          </a:p>
          <a:p>
            <a:pPr algn="just"/>
            <a:endParaRPr lang="tr-TR" dirty="0" smtClean="0"/>
          </a:p>
          <a:p>
            <a:pPr algn="just"/>
            <a:r>
              <a:rPr lang="tr-TR" dirty="0" smtClean="0"/>
              <a:t>Kil; Toprağın fiziksel ve özellikle kimyasal özellikleri üzerine oldukça etkili olan, aktif gruptur. </a:t>
            </a:r>
          </a:p>
          <a:p>
            <a:pPr algn="just"/>
            <a:endParaRPr lang="tr-TR" dirty="0" smtClean="0"/>
          </a:p>
          <a:p>
            <a:pPr algn="just"/>
            <a:r>
              <a:rPr lang="tr-TR" dirty="0" smtClean="0"/>
              <a:t>Toprağın su tutma ve iletmesinden, topraktaki organik madde ayrışmasına kadar fiziksel, kimyasal ve biyolojik birçok özellik toprağın kil fraksiyonu tarafından yönlendirilir. </a:t>
            </a:r>
          </a:p>
          <a:p>
            <a:pPr algn="just"/>
            <a:endParaRPr lang="tr-TR" dirty="0" smtClean="0"/>
          </a:p>
          <a:p>
            <a:pPr algn="just"/>
            <a:r>
              <a:rPr lang="tr-TR" dirty="0" smtClean="0"/>
              <a:t>Dış yüzeyler </a:t>
            </a:r>
            <a:r>
              <a:rPr lang="tr-TR" dirty="0" err="1" smtClean="0"/>
              <a:t>elektriki</a:t>
            </a:r>
            <a:r>
              <a:rPr lang="tr-TR" dirty="0" smtClean="0"/>
              <a:t> olarak negatif (-) yüzeylerle yüklüdür. </a:t>
            </a:r>
          </a:p>
        </p:txBody>
      </p:sp>
      <p:sp>
        <p:nvSpPr>
          <p:cNvPr id="6" name="5 Slayt Numarası Yer Tutucusu"/>
          <p:cNvSpPr>
            <a:spLocks noGrp="1"/>
          </p:cNvSpPr>
          <p:nvPr>
            <p:ph type="sldNum" sz="quarter" idx="12"/>
          </p:nvPr>
        </p:nvSpPr>
        <p:spPr/>
        <p:txBody>
          <a:bodyPr/>
          <a:lstStyle/>
          <a:p>
            <a:fld id="{50F4E6BD-4CAD-3E44-B214-2CFB9D00E5E7}"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1097280"/>
            <a:ext cx="10972800" cy="5227320"/>
          </a:xfrm>
        </p:spPr>
        <p:txBody>
          <a:bodyPr/>
          <a:lstStyle/>
          <a:p>
            <a:pPr algn="just"/>
            <a:r>
              <a:rPr lang="tr-TR" dirty="0" smtClean="0"/>
              <a:t>Bu eksi (-) yükler sayesinde kil tanecikleri pozitif yüklü katyonları ve diğer toprak taneciklerini kendisine çekerek kum, kil, </a:t>
            </a:r>
            <a:r>
              <a:rPr lang="tr-TR" dirty="0" err="1" smtClean="0"/>
              <a:t>silt</a:t>
            </a:r>
            <a:r>
              <a:rPr lang="tr-TR" dirty="0" smtClean="0"/>
              <a:t> taneciklerini birbirine çimento gibi bağlar. Dolayısıyla bu önemli bir fizikokimyasal özelliğidir. </a:t>
            </a:r>
          </a:p>
          <a:p>
            <a:pPr algn="just"/>
            <a:endParaRPr lang="tr-TR" dirty="0" smtClean="0"/>
          </a:p>
          <a:p>
            <a:pPr algn="just"/>
            <a:r>
              <a:rPr lang="tr-TR" dirty="0" smtClean="0"/>
              <a:t>Bu bakımdan kil taneciklerinin iç ve dış yüzeyleri pozitif yüklü katyonları yüzeylerinde tutma (</a:t>
            </a:r>
            <a:r>
              <a:rPr lang="tr-TR" dirty="0" err="1" smtClean="0"/>
              <a:t>Apsorbe</a:t>
            </a:r>
            <a:r>
              <a:rPr lang="tr-TR" dirty="0" smtClean="0"/>
              <a:t>) özelliğine sahiptir.</a:t>
            </a:r>
          </a:p>
          <a:p>
            <a:pPr algn="just"/>
            <a:endParaRPr lang="tr-TR" dirty="0" smtClean="0"/>
          </a:p>
          <a:p>
            <a:pPr algn="just"/>
            <a:r>
              <a:rPr lang="tr-TR" dirty="0" smtClean="0"/>
              <a:t>Bu katyonlara ilave olarak negatif yüzeylerde </a:t>
            </a:r>
            <a:r>
              <a:rPr lang="tr-TR" dirty="0" err="1" smtClean="0"/>
              <a:t>dipolar</a:t>
            </a:r>
            <a:r>
              <a:rPr lang="tr-TR" dirty="0" smtClean="0"/>
              <a:t> yapıdaki su molekülleri de tutulur. İşte bu özellikleri sebebiyle kil kapsamı yüksek olan topraklar daha fazla bitki besin maddesi (</a:t>
            </a:r>
            <a:r>
              <a:rPr lang="tr-TR" dirty="0" err="1" smtClean="0"/>
              <a:t>Ca</a:t>
            </a:r>
            <a:r>
              <a:rPr lang="tr-TR" dirty="0" smtClean="0"/>
              <a:t>, </a:t>
            </a:r>
            <a:r>
              <a:rPr lang="tr-TR" dirty="0" err="1" smtClean="0"/>
              <a:t>Na</a:t>
            </a:r>
            <a:r>
              <a:rPr lang="tr-TR" dirty="0" smtClean="0"/>
              <a:t>, Mg)ve su depo etme kapasitesine sahiptirler. </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1111348"/>
            <a:ext cx="10972800" cy="5213252"/>
          </a:xfrm>
        </p:spPr>
        <p:txBody>
          <a:bodyPr/>
          <a:lstStyle/>
          <a:p>
            <a:pPr algn="just"/>
            <a:endParaRPr lang="tr-TR" dirty="0" smtClean="0"/>
          </a:p>
          <a:p>
            <a:pPr algn="just"/>
            <a:endParaRPr lang="tr-TR" dirty="0" smtClean="0"/>
          </a:p>
          <a:p>
            <a:pPr algn="just"/>
            <a:r>
              <a:rPr lang="tr-TR" dirty="0" smtClean="0"/>
              <a:t>Killerin yüzeylerinde(-) negatif yük bulundurma özelliği sebebi ile fizikokimyasal bir yapı kazanmasına </a:t>
            </a:r>
            <a:r>
              <a:rPr lang="tr-TR" dirty="0" err="1" smtClean="0"/>
              <a:t>kooloideal</a:t>
            </a:r>
            <a:r>
              <a:rPr lang="tr-TR" dirty="0" smtClean="0"/>
              <a:t> yapı denir. </a:t>
            </a:r>
          </a:p>
          <a:p>
            <a:pPr algn="just"/>
            <a:endParaRPr lang="tr-TR" dirty="0" smtClean="0"/>
          </a:p>
          <a:p>
            <a:pPr algn="just"/>
            <a:r>
              <a:rPr lang="tr-TR" dirty="0" smtClean="0"/>
              <a:t>Aynı özellik yani yüzeylerinde negatif yük taşıma özelliği toprak organik maddesi olarak bilinen humusta da vardır. </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1139483"/>
            <a:ext cx="10972800" cy="5185117"/>
          </a:xfrm>
        </p:spPr>
        <p:txBody>
          <a:bodyPr/>
          <a:lstStyle/>
          <a:p>
            <a:endParaRPr lang="tr-TR" dirty="0" smtClean="0"/>
          </a:p>
          <a:p>
            <a:pPr algn="just"/>
            <a:r>
              <a:rPr lang="tr-TR" dirty="0" smtClean="0"/>
              <a:t>Humus yüzeylerinde negatif yükler taşındığından bu yüzlere kolaylıkla pozitif yüklü iyonları (</a:t>
            </a:r>
            <a:r>
              <a:rPr lang="tr-TR" dirty="0" err="1" smtClean="0"/>
              <a:t>Ca</a:t>
            </a:r>
            <a:r>
              <a:rPr lang="tr-TR" dirty="0" smtClean="0"/>
              <a:t>, Mg, </a:t>
            </a:r>
            <a:r>
              <a:rPr lang="tr-TR" dirty="0" err="1" smtClean="0"/>
              <a:t>Na</a:t>
            </a:r>
            <a:r>
              <a:rPr lang="tr-TR" dirty="0" smtClean="0"/>
              <a:t>, Al, </a:t>
            </a:r>
            <a:r>
              <a:rPr lang="tr-TR" dirty="0" err="1" smtClean="0"/>
              <a:t>Fe</a:t>
            </a:r>
            <a:r>
              <a:rPr lang="tr-TR" dirty="0" smtClean="0"/>
              <a:t>) ve su moleküllerini çekebilir. </a:t>
            </a:r>
          </a:p>
          <a:p>
            <a:pPr algn="just"/>
            <a:endParaRPr lang="tr-TR" dirty="0" smtClean="0"/>
          </a:p>
          <a:p>
            <a:pPr algn="just"/>
            <a:endParaRPr lang="tr-TR" dirty="0" smtClean="0"/>
          </a:p>
          <a:p>
            <a:pPr algn="just"/>
            <a:r>
              <a:rPr lang="tr-TR" dirty="0" smtClean="0"/>
              <a:t>Bu özellikleri sebebiyle toprak organik maddesi (humus) bakımından zengin toprak bitki besin elementlerince (</a:t>
            </a:r>
            <a:r>
              <a:rPr lang="tr-TR" dirty="0" err="1" smtClean="0"/>
              <a:t>Ca</a:t>
            </a:r>
            <a:r>
              <a:rPr lang="tr-TR" dirty="0" smtClean="0"/>
              <a:t>, Mg, K, Amonyum) ve su tutma kapasiteleri bakımından yüksek bir kapasiteye sahiptirler. </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1125415"/>
            <a:ext cx="10972800" cy="5199185"/>
          </a:xfrm>
        </p:spPr>
        <p:txBody>
          <a:bodyPr/>
          <a:lstStyle/>
          <a:p>
            <a:endParaRPr lang="tr-TR" dirty="0" smtClean="0"/>
          </a:p>
          <a:p>
            <a:pPr algn="just"/>
            <a:r>
              <a:rPr lang="tr-TR" dirty="0" err="1" smtClean="0"/>
              <a:t>Kolloidler</a:t>
            </a:r>
            <a:r>
              <a:rPr lang="tr-TR" dirty="0" smtClean="0"/>
              <a:t> arasına su molekülleri girerse </a:t>
            </a:r>
            <a:r>
              <a:rPr lang="tr-TR" dirty="0" err="1" smtClean="0"/>
              <a:t>kolloidler</a:t>
            </a:r>
            <a:r>
              <a:rPr lang="tr-TR" dirty="0" smtClean="0"/>
              <a:t> birbirlerinden o nispetle uzaklaşır. </a:t>
            </a:r>
          </a:p>
          <a:p>
            <a:pPr algn="just"/>
            <a:endParaRPr lang="tr-TR" dirty="0" smtClean="0"/>
          </a:p>
          <a:p>
            <a:pPr algn="just"/>
            <a:r>
              <a:rPr lang="tr-TR" dirty="0" smtClean="0"/>
              <a:t>Buna karşılık su molekülleri azaldığında </a:t>
            </a:r>
            <a:r>
              <a:rPr lang="tr-TR" dirty="0" err="1" smtClean="0"/>
              <a:t>kolloidler</a:t>
            </a:r>
            <a:r>
              <a:rPr lang="tr-TR" dirty="0" smtClean="0"/>
              <a:t> birbirlerine yaklaşırlar. </a:t>
            </a:r>
          </a:p>
          <a:p>
            <a:pPr algn="just"/>
            <a:endParaRPr lang="tr-TR" dirty="0" smtClean="0"/>
          </a:p>
          <a:p>
            <a:pPr algn="just"/>
            <a:r>
              <a:rPr lang="tr-TR" dirty="0" smtClean="0"/>
              <a:t>İşte killerin bu özellikleri sebebi ile aşırı killi topraklar yüksek düzeyde sulandıklarında topraklar önce şişerler ve daha sonra balçıklaşırlar. </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984738"/>
            <a:ext cx="10972800" cy="5339862"/>
          </a:xfrm>
        </p:spPr>
        <p:txBody>
          <a:bodyPr/>
          <a:lstStyle/>
          <a:p>
            <a:endParaRPr lang="tr-TR" dirty="0" smtClean="0"/>
          </a:p>
          <a:p>
            <a:endParaRPr lang="tr-TR" dirty="0" smtClean="0"/>
          </a:p>
          <a:p>
            <a:pPr algn="just"/>
            <a:r>
              <a:rPr lang="tr-TR" dirty="0" smtClean="0"/>
              <a:t>Buna karşılık bu killi toprak aniden kuruduğunda </a:t>
            </a:r>
            <a:r>
              <a:rPr lang="tr-TR" dirty="0" err="1" smtClean="0"/>
              <a:t>kolloidler</a:t>
            </a:r>
            <a:r>
              <a:rPr lang="tr-TR" dirty="0" smtClean="0"/>
              <a:t> arası su molekülleri kalmayacağından </a:t>
            </a:r>
            <a:r>
              <a:rPr lang="tr-TR" dirty="0" err="1" smtClean="0"/>
              <a:t>kolloidler</a:t>
            </a:r>
            <a:r>
              <a:rPr lang="tr-TR" dirty="0" smtClean="0"/>
              <a:t> birbirlerine daha yakın gelirler ve yapışırlar. </a:t>
            </a:r>
          </a:p>
          <a:p>
            <a:pPr algn="just"/>
            <a:endParaRPr lang="tr-TR" dirty="0" smtClean="0"/>
          </a:p>
          <a:p>
            <a:pPr algn="just"/>
            <a:r>
              <a:rPr lang="tr-TR" dirty="0" smtClean="0"/>
              <a:t>Sonuçta killi toprak sıkı sert </a:t>
            </a:r>
            <a:r>
              <a:rPr lang="tr-TR" dirty="0" err="1" smtClean="0"/>
              <a:t>kondükt</a:t>
            </a:r>
            <a:r>
              <a:rPr lang="tr-TR" dirty="0" smtClean="0"/>
              <a:t> bir yapı gösterir. </a:t>
            </a:r>
          </a:p>
          <a:p>
            <a:pPr algn="just"/>
            <a:endParaRPr lang="tr-TR" dirty="0" smtClean="0"/>
          </a:p>
          <a:p>
            <a:pPr algn="just"/>
            <a:r>
              <a:rPr lang="tr-TR" dirty="0" smtClean="0"/>
              <a:t>Toprak strüktürü oluşurken </a:t>
            </a:r>
            <a:r>
              <a:rPr lang="tr-TR" dirty="0" err="1" smtClean="0"/>
              <a:t>silt</a:t>
            </a:r>
            <a:r>
              <a:rPr lang="tr-TR" dirty="0" smtClean="0"/>
              <a:t> ve kum toprağın iskelet yapısını, kil ise bunları birbirine bağlayıcı çimento özelliğini gösterir. </a:t>
            </a:r>
          </a:p>
          <a:p>
            <a:pPr algn="just">
              <a:buNone/>
            </a:pP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25</a:t>
            </a:fld>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1167618"/>
            <a:ext cx="10972800" cy="5156982"/>
          </a:xfrm>
        </p:spPr>
        <p:txBody>
          <a:bodyPr/>
          <a:lstStyle/>
          <a:p>
            <a:pPr algn="just"/>
            <a:endParaRPr lang="tr-TR" dirty="0" smtClean="0"/>
          </a:p>
          <a:p>
            <a:pPr algn="just"/>
            <a:endParaRPr lang="tr-TR" dirty="0" smtClean="0"/>
          </a:p>
          <a:p>
            <a:pPr algn="just"/>
            <a:r>
              <a:rPr lang="tr-TR" dirty="0" smtClean="0"/>
              <a:t>Toprak oluşumunda kil miktarı artış düzeyi belirli bir seviyeyi (%30)’u geçmemelidir. </a:t>
            </a:r>
          </a:p>
          <a:p>
            <a:pPr algn="just"/>
            <a:endParaRPr lang="tr-TR" dirty="0" smtClean="0"/>
          </a:p>
          <a:p>
            <a:pPr algn="just"/>
            <a:r>
              <a:rPr lang="tr-TR" dirty="0" smtClean="0"/>
              <a:t>Bu seviyeyi geçtiği takdirde, toprak ıslakken balçıklaşma, kuru iken sertleşme eğilimi göstereceğinden toprak strüktürünün oluşumuna olumsuz etki yapar. </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26</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09600" y="1041009"/>
            <a:ext cx="10972800" cy="5283591"/>
          </a:xfrm>
        </p:spPr>
        <p:txBody>
          <a:bodyPr/>
          <a:lstStyle/>
          <a:p>
            <a:pPr algn="just"/>
            <a:endParaRPr lang="tr-TR" dirty="0" smtClean="0"/>
          </a:p>
          <a:p>
            <a:pPr algn="just"/>
            <a:r>
              <a:rPr lang="tr-TR" dirty="0" smtClean="0"/>
              <a:t>Toprak, çeşitli ürün ve hizmetlerin kaynağı olan doğal bir varlıktır. </a:t>
            </a:r>
          </a:p>
          <a:p>
            <a:pPr algn="just"/>
            <a:r>
              <a:rPr lang="tr-TR" dirty="0" smtClean="0"/>
              <a:t>Bu nedenle de </a:t>
            </a:r>
            <a:r>
              <a:rPr lang="tr-TR" dirty="0" err="1" smtClean="0"/>
              <a:t>canlılann</a:t>
            </a:r>
            <a:r>
              <a:rPr lang="tr-TR" dirty="0" smtClean="0"/>
              <a:t> yaşamını sağlayan ve kendisinden sürekli olarak yararlanılan en önemli üretim faktörlerinden biridir. </a:t>
            </a:r>
          </a:p>
          <a:p>
            <a:pPr algn="just"/>
            <a:r>
              <a:rPr lang="tr-TR" dirty="0" smtClean="0"/>
              <a:t>Gerçekten toprak, tüm bitkisel ürünlerin kaynağı, yeraltı servetlerinin </a:t>
            </a:r>
            <a:r>
              <a:rPr lang="tr-TR" dirty="0" err="1" smtClean="0"/>
              <a:t>anbarı</a:t>
            </a:r>
            <a:r>
              <a:rPr lang="tr-TR" dirty="0" smtClean="0"/>
              <a:t>, birçok organizmaların konutu, tüm canlı ve cansız varlıkların yaşam kaynağı veya barınağıdır. </a:t>
            </a:r>
          </a:p>
          <a:p>
            <a:pPr algn="just"/>
            <a:r>
              <a:rPr lang="tr-TR" dirty="0" smtClean="0"/>
              <a:t>Bütün bunların dışında, insanların «Vatan» adı altında uğruna kanını döküp canını verdiği ulusal ve kutsal bir varlıktır. </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Toprak nedir?</a:t>
            </a:r>
            <a:endParaRPr lang="tr-TR" dirty="0">
              <a:latin typeface="+mn-lt"/>
            </a:endParaRPr>
          </a:p>
        </p:txBody>
      </p:sp>
      <p:sp>
        <p:nvSpPr>
          <p:cNvPr id="3" name="İçerik Yer Tutucusu 2"/>
          <p:cNvSpPr>
            <a:spLocks noGrp="1"/>
          </p:cNvSpPr>
          <p:nvPr>
            <p:ph idx="1"/>
          </p:nvPr>
        </p:nvSpPr>
        <p:spPr/>
        <p:txBody>
          <a:bodyPr>
            <a:normAutofit fontScale="92500"/>
          </a:bodyPr>
          <a:lstStyle/>
          <a:p>
            <a:pPr algn="just"/>
            <a:r>
              <a:rPr lang="tr-TR" sz="3600" b="1" dirty="0" smtClean="0"/>
              <a:t>Jeolojik tanımlama</a:t>
            </a:r>
            <a:r>
              <a:rPr lang="tr-TR" dirty="0" smtClean="0"/>
              <a:t>: Yer-kürenin en üst katmanında bulunan ve sert kayadan kolaylıkla  ayırt edilebilen gevşek yüzey oluşumlarıdır.</a:t>
            </a:r>
          </a:p>
          <a:p>
            <a:pPr algn="just"/>
            <a:endParaRPr lang="tr-TR" dirty="0" smtClean="0"/>
          </a:p>
          <a:p>
            <a:pPr algn="just"/>
            <a:r>
              <a:rPr lang="tr-TR" dirty="0" smtClean="0"/>
              <a:t>Kayaların ve organik maddenin yüzyıllar boyunca çeşitli etkenlerle parçalanıp ayrılmasıyla meydana gelmiş, içinde geniş bir canlılar alemini barındıran ve bitkilere durak vazifesi görmesinin yanında, su ve besin maddesi sağlayan bir maddedir. </a:t>
            </a:r>
          </a:p>
          <a:p>
            <a:pPr algn="just"/>
            <a:endParaRPr lang="tr-TR" dirty="0" smtClean="0"/>
          </a:p>
          <a:p>
            <a:pPr algn="just"/>
            <a:r>
              <a:rPr lang="tr-TR" dirty="0" smtClean="0"/>
              <a:t>Bir g toprak içerisinde 10000 farklı canlı türü vardır. Diğer bir ifade ile, bir çay kaşığı toprak içerisindeki canlı sayısı yeryüzündeki insan sayısının 1.5 katıdır. </a:t>
            </a:r>
            <a:endParaRPr lang="tr-TR" dirty="0"/>
          </a:p>
        </p:txBody>
      </p:sp>
      <p:sp>
        <p:nvSpPr>
          <p:cNvPr id="6" name="Slayt Numarası Yer Tutucusu 5"/>
          <p:cNvSpPr>
            <a:spLocks noGrp="1"/>
          </p:cNvSpPr>
          <p:nvPr>
            <p:ph type="sldNum" sz="quarter" idx="12"/>
          </p:nvPr>
        </p:nvSpPr>
        <p:spPr/>
        <p:txBody>
          <a:bodyPr/>
          <a:lstStyle/>
          <a:p>
            <a:fld id="{50F4E6BD-4CAD-3E44-B214-2CFB9D00E5E7}" type="slidenum">
              <a:rPr lang="tr-TR" smtClean="0"/>
              <a:pPr/>
              <a:t>4</a:t>
            </a:fld>
            <a:endParaRPr lang="tr-TR"/>
          </a:p>
        </p:txBody>
      </p:sp>
    </p:spTree>
    <p:extLst>
      <p:ext uri="{BB962C8B-B14F-4D97-AF65-F5344CB8AC3E}">
        <p14:creationId xmlns:p14="http://schemas.microsoft.com/office/powerpoint/2010/main" val="1093597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69145"/>
            <a:ext cx="10515600" cy="5107818"/>
          </a:xfrm>
        </p:spPr>
        <p:txBody>
          <a:bodyPr/>
          <a:lstStyle/>
          <a:p>
            <a:pPr algn="just"/>
            <a:endParaRPr lang="tr-TR" dirty="0" smtClean="0"/>
          </a:p>
          <a:p>
            <a:pPr algn="just"/>
            <a:r>
              <a:rPr lang="tr-TR" sz="3200" b="1" dirty="0" smtClean="0"/>
              <a:t>Geleneksel tanımlama</a:t>
            </a:r>
            <a:r>
              <a:rPr lang="tr-TR" dirty="0" smtClean="0"/>
              <a:t>: Gelişmekte olan bitkilere durak yeri olan ve onları besleyen materyaller bütünüdür (inorganik ve organik maddeler ile su ve hava içerir). </a:t>
            </a:r>
          </a:p>
          <a:p>
            <a:pPr algn="just"/>
            <a:endParaRPr lang="tr-TR" dirty="0" smtClean="0"/>
          </a:p>
          <a:p>
            <a:pPr algn="just"/>
            <a:r>
              <a:rPr lang="tr-TR" dirty="0" smtClean="0"/>
              <a:t>Diğer bir tanımlama ile toprak, arzın yüzeyini ince bir tabaka halinde kaplayan, kayaların ve organik maddelerin türlü ayrışma ürünlerinin karışımından meydana gelen, içerisinde ve üzerinde geniş bir canlılar âlemi barındıran, bitkilere durak yeri ve besin kaynağı olan, belli oranlarda su ve hava içeren bir varlıktır</a:t>
            </a:r>
          </a:p>
        </p:txBody>
      </p:sp>
      <p:sp>
        <p:nvSpPr>
          <p:cNvPr id="6" name="Slayt Numarası Yer Tutucusu 5"/>
          <p:cNvSpPr>
            <a:spLocks noGrp="1"/>
          </p:cNvSpPr>
          <p:nvPr>
            <p:ph type="sldNum" sz="quarter" idx="12"/>
          </p:nvPr>
        </p:nvSpPr>
        <p:spPr/>
        <p:txBody>
          <a:bodyPr/>
          <a:lstStyle/>
          <a:p>
            <a:fld id="{50F4E6BD-4CAD-3E44-B214-2CFB9D00E5E7}" type="slidenum">
              <a:rPr lang="tr-TR" smtClean="0"/>
              <a:pPr/>
              <a:t>5</a:t>
            </a:fld>
            <a:endParaRPr lang="tr-TR"/>
          </a:p>
        </p:txBody>
      </p:sp>
    </p:spTree>
    <p:extLst>
      <p:ext uri="{BB962C8B-B14F-4D97-AF65-F5344CB8AC3E}">
        <p14:creationId xmlns:p14="http://schemas.microsoft.com/office/powerpoint/2010/main" val="1261653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7"/>
          <p:cNvSpPr>
            <a:spLocks noGrp="1"/>
          </p:cNvSpPr>
          <p:nvPr>
            <p:ph sz="quarter" idx="2"/>
          </p:nvPr>
        </p:nvSpPr>
        <p:spPr>
          <a:xfrm>
            <a:off x="1448972" y="1012874"/>
            <a:ext cx="9087730" cy="4177983"/>
          </a:xfrm>
        </p:spPr>
        <p:txBody>
          <a:bodyPr/>
          <a:lstStyle/>
          <a:p>
            <a:pPr algn="just"/>
            <a:endParaRPr lang="tr-TR" dirty="0" smtClean="0"/>
          </a:p>
          <a:p>
            <a:pPr algn="just"/>
            <a:r>
              <a:rPr lang="tr-TR" sz="2600" dirty="0" smtClean="0"/>
              <a:t>Yukarıda açıklanmaya çalışılan nedenlerle, tüm canlıları bu derece yakından ilgilendiren ve onlar için yaşamsal bir değer taşıyan bu doğal kaynağa ait karakteristiklerin incelenip araştırılması ve çok iyi değerlendirilmesi gerekir. </a:t>
            </a:r>
            <a:endParaRPr lang="tr-TR" sz="2600"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pPr/>
              <a:t>6</a:t>
            </a:fld>
            <a:endParaRPr lang="tr-TR"/>
          </a:p>
        </p:txBody>
      </p:sp>
    </p:spTree>
    <p:extLst>
      <p:ext uri="{BB962C8B-B14F-4D97-AF65-F5344CB8AC3E}">
        <p14:creationId xmlns:p14="http://schemas.microsoft.com/office/powerpoint/2010/main" val="1308186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026942"/>
            <a:ext cx="10515600" cy="5150021"/>
          </a:xfrm>
        </p:spPr>
        <p:txBody>
          <a:bodyPr/>
          <a:lstStyle/>
          <a:p>
            <a:pPr algn="just"/>
            <a:endParaRPr lang="tr-TR" dirty="0" smtClean="0"/>
          </a:p>
          <a:p>
            <a:pPr algn="just"/>
            <a:endParaRPr lang="tr-TR" dirty="0" smtClean="0"/>
          </a:p>
          <a:p>
            <a:pPr algn="just"/>
            <a:r>
              <a:rPr lang="tr-TR" dirty="0" smtClean="0"/>
              <a:t>Toprak Bilimi, fizik, kimya, jeoloji, mikrobiyoloji, jeomorfoloji bilim dalları ile doğrudan doğruya ilgilidir. </a:t>
            </a:r>
          </a:p>
          <a:p>
            <a:pPr algn="just"/>
            <a:endParaRPr lang="tr-TR" dirty="0" smtClean="0"/>
          </a:p>
          <a:p>
            <a:pPr algn="just"/>
            <a:r>
              <a:rPr lang="tr-TR" dirty="0" smtClean="0"/>
              <a:t>Orman Toprakları Bilimi ise Silvikültür, Ağaçlandırma, Orman Hasılat Bilgisi, Orman Ekolojisi, Orman Amenajmanı, Havza Amenajmanı, Toprak Koruma ve Orman Ekonomisi gibi bilim dalları ile sıkı ilişkilere sahiptir. </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1322363"/>
            <a:ext cx="10515600" cy="4854600"/>
          </a:xfrm>
        </p:spPr>
        <p:txBody>
          <a:bodyPr/>
          <a:lstStyle/>
          <a:p>
            <a:pPr algn="just"/>
            <a:r>
              <a:rPr lang="tr-TR" dirty="0" smtClean="0"/>
              <a:t>Orman örtüsü altında gelişmiş topraklar, organik madde içeriği, mikroorganizma spektrumu ve </a:t>
            </a:r>
            <a:r>
              <a:rPr lang="tr-TR" dirty="0" err="1" smtClean="0"/>
              <a:t>mikroklima</a:t>
            </a:r>
            <a:r>
              <a:rPr lang="tr-TR" dirty="0" smtClean="0"/>
              <a:t> bakımından kendine özgü bir karakteristiğe sahiptir. </a:t>
            </a:r>
          </a:p>
          <a:p>
            <a:pPr algn="just"/>
            <a:r>
              <a:rPr lang="tr-TR" dirty="0" smtClean="0"/>
              <a:t>Gerçekten kapalı bir orman tepe çatısı, bir yılda dökülen tonlarca yaprak ve bunların ayrışmasından oluşan çok çeşitli ürünler, ormanla örtülü toprağa ayrı bir özellik kazandırır. </a:t>
            </a:r>
          </a:p>
          <a:p>
            <a:pPr algn="just"/>
            <a:r>
              <a:rPr lang="tr-TR" dirty="0" smtClean="0"/>
              <a:t>Toprak ile orman ölü örtüsü, ağaç kökleri ve orman ekosistemine bağlı özel organizmalar arasındaki karşılıklı karmaşık ilişkiler bu özelliğin yaratıcısı ve mimarıdırlar. </a:t>
            </a:r>
            <a:endParaRPr lang="tr-TR" dirty="0"/>
          </a:p>
        </p:txBody>
      </p:sp>
      <p:sp>
        <p:nvSpPr>
          <p:cNvPr id="6" name="5 Slayt Numarası Yer Tutucusu"/>
          <p:cNvSpPr>
            <a:spLocks noGrp="1"/>
          </p:cNvSpPr>
          <p:nvPr>
            <p:ph type="sldNum" sz="quarter" idx="12"/>
          </p:nvPr>
        </p:nvSpPr>
        <p:spPr/>
        <p:txBody>
          <a:bodyPr/>
          <a:lstStyle/>
          <a:p>
            <a:fld id="{50F4E6BD-4CAD-3E44-B214-2CFB9D00E5E7}"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38200" y="984738"/>
            <a:ext cx="10515600" cy="5192225"/>
          </a:xfrm>
        </p:spPr>
        <p:txBody>
          <a:bodyPr>
            <a:normAutofit/>
          </a:bodyPr>
          <a:lstStyle/>
          <a:p>
            <a:pPr algn="just"/>
            <a:endParaRPr lang="tr-TR" sz="3200" dirty="0" smtClean="0"/>
          </a:p>
          <a:p>
            <a:pPr algn="just"/>
            <a:r>
              <a:rPr lang="tr-TR" sz="3200" dirty="0" smtClean="0"/>
              <a:t>Orman toprağı ile tarım toprağı arasındaki farkları doğuran faktörlerden bir başkası da tarım topraklarının sürekli olarak işlenmesi, sulanması ve gübrelenmesidir. </a:t>
            </a:r>
          </a:p>
          <a:p>
            <a:pPr algn="just"/>
            <a:r>
              <a:rPr lang="tr-TR" sz="3200" dirty="0" smtClean="0"/>
              <a:t>Orman toprakları üzerindeki bitki toplumuna ise sadece silvikültür tekniği uygulanır. Bu nedenle orman toprağının birçok özellikleri doğallığını, bakirliğini korumaktadır. </a:t>
            </a:r>
          </a:p>
        </p:txBody>
      </p:sp>
      <p:sp>
        <p:nvSpPr>
          <p:cNvPr id="6" name="5 Slayt Numarası Yer Tutucusu"/>
          <p:cNvSpPr>
            <a:spLocks noGrp="1"/>
          </p:cNvSpPr>
          <p:nvPr>
            <p:ph type="sldNum" sz="quarter" idx="12"/>
          </p:nvPr>
        </p:nvSpPr>
        <p:spPr/>
        <p:txBody>
          <a:bodyPr/>
          <a:lstStyle/>
          <a:p>
            <a:fld id="{50F4E6BD-4CAD-3E44-B214-2CFB9D00E5E7}" type="slidenum">
              <a:rPr lang="tr-TR" smtClean="0"/>
              <a:pPr/>
              <a:t>9</a:t>
            </a:fld>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916</TotalTime>
  <Words>1507</Words>
  <Application>Microsoft Office PowerPoint</Application>
  <PresentationFormat>Geniş ekran</PresentationFormat>
  <Paragraphs>158</Paragraphs>
  <Slides>26</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26</vt:i4>
      </vt:variant>
    </vt:vector>
  </HeadingPairs>
  <TitlesOfParts>
    <vt:vector size="32" baseType="lpstr">
      <vt:lpstr>Arial</vt:lpstr>
      <vt:lpstr>Calibri</vt:lpstr>
      <vt:lpstr>Constantia</vt:lpstr>
      <vt:lpstr>Times New Roman</vt:lpstr>
      <vt:lpstr>Wingdings 2</vt:lpstr>
      <vt:lpstr>Akış</vt:lpstr>
      <vt:lpstr>TOPRAK BİLGİSİ </vt:lpstr>
      <vt:lpstr>PowerPoint Sunusu</vt:lpstr>
      <vt:lpstr>PowerPoint Sunusu</vt:lpstr>
      <vt:lpstr>Toprak nedir?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User</dc:creator>
  <cp:lastModifiedBy>User</cp:lastModifiedBy>
  <cp:revision>106</cp:revision>
  <dcterms:created xsi:type="dcterms:W3CDTF">2020-09-28T06:36:33Z</dcterms:created>
  <dcterms:modified xsi:type="dcterms:W3CDTF">2021-06-14T09:33:32Z</dcterms:modified>
</cp:coreProperties>
</file>