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9" r:id="rId18"/>
    <p:sldId id="310" r:id="rId19"/>
    <p:sldId id="274" r:id="rId20"/>
    <p:sldId id="275" r:id="rId21"/>
    <p:sldId id="276" r:id="rId22"/>
    <p:sldId id="277" r:id="rId23"/>
    <p:sldId id="278" r:id="rId24"/>
    <p:sldId id="271" r:id="rId25"/>
    <p:sldId id="280" r:id="rId26"/>
    <p:sldId id="281" r:id="rId27"/>
    <p:sldId id="282" r:id="rId28"/>
    <p:sldId id="283" r:id="rId29"/>
    <p:sldId id="284" r:id="rId30"/>
    <p:sldId id="285" r:id="rId31"/>
    <p:sldId id="286" r:id="rId32"/>
    <p:sldId id="287" r:id="rId33"/>
    <p:sldId id="288" r:id="rId34"/>
    <p:sldId id="289" r:id="rId35"/>
    <p:sldId id="290" r:id="rId36"/>
    <p:sldId id="311"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91" autoAdjust="0"/>
    <p:restoredTop sz="94660"/>
  </p:normalViewPr>
  <p:slideViewPr>
    <p:cSldViewPr>
      <p:cViewPr varScale="1">
        <p:scale>
          <a:sx n="91" d="100"/>
          <a:sy n="91" d="100"/>
        </p:scale>
        <p:origin x="127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7C9B81F-C347-4BEF-BFDF-29C42F48304A}" type="datetimeFigureOut">
              <a:rPr lang="en-US" smtClean="0"/>
              <a:pPr/>
              <a:t>10/25/2016</a:t>
            </a:fld>
            <a:endParaRPr lang="en-US"/>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0" lang="en-US"/>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9B81F-C347-4BEF-BFDF-29C42F48304A}" type="datetimeFigureOut">
              <a:rPr lang="en-US" smtClean="0"/>
              <a:pPr/>
              <a:t>10/25/2016</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47C9B81F-C347-4BEF-BFDF-29C42F48304A}" type="datetimeFigureOut">
              <a:rPr lang="en-US" smtClean="0"/>
              <a:pPr/>
              <a:t>10/25/2016</a:t>
            </a:fld>
            <a:endParaRPr lang="en-US"/>
          </a:p>
        </p:txBody>
      </p:sp>
      <p:sp>
        <p:nvSpPr>
          <p:cNvPr id="5" name="4 Altbilgi Yer Tutucusu"/>
          <p:cNvSpPr>
            <a:spLocks noGrp="1"/>
          </p:cNvSpPr>
          <p:nvPr>
            <p:ph type="ftr" sz="quarter" idx="11"/>
          </p:nvPr>
        </p:nvSpPr>
        <p:spPr>
          <a:xfrm>
            <a:off x="457201" y="6248207"/>
            <a:ext cx="5573483" cy="365125"/>
          </a:xfrm>
        </p:spPr>
        <p:txBody>
          <a:bodyPr/>
          <a:lstStyle/>
          <a:p>
            <a:endParaRPr kumimoji="0" lang="en-US"/>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042AED99-7FB4-404E-8A97-64753DCE42E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7C9B81F-C347-4BEF-BFDF-29C42F48304A}" type="datetimeFigureOut">
              <a:rPr lang="en-US" smtClean="0"/>
              <a:pPr/>
              <a:t>10/25/2016</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042AED99-7FB4-404E-8A97-64753DCE42EC}" type="slidenum">
              <a:rPr kumimoji="0" lang="en-US" smtClean="0"/>
              <a:pPr/>
              <a:t>‹#›</a:t>
            </a:fld>
            <a:endParaRPr kumimoji="0" lang="en-US"/>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47C9B81F-C347-4BEF-BFDF-29C42F48304A}" type="datetimeFigureOut">
              <a:rPr lang="en-US" smtClean="0"/>
              <a:pPr/>
              <a:t>10/25/2016</a:t>
            </a:fld>
            <a:endParaRPr lang="en-US"/>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2AED99-7FB4-404E-8A97-64753DCE42EC}" type="slidenum">
              <a:rPr kumimoji="0" lang="en-US" smtClean="0"/>
              <a:pPr/>
              <a:t>‹#›</a:t>
            </a:fld>
            <a:endParaRPr kumimoji="0" lang="en-US"/>
          </a:p>
        </p:txBody>
      </p:sp>
      <p:sp>
        <p:nvSpPr>
          <p:cNvPr id="14" name="13 Altbilgi Yer Tutucusu"/>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47C9B81F-C347-4BEF-BFDF-29C42F48304A}" type="datetimeFigureOut">
              <a:rPr lang="en-US" smtClean="0"/>
              <a:pPr/>
              <a:t>10/25/2016</a:t>
            </a:fld>
            <a:endParaRPr lang="en-US"/>
          </a:p>
        </p:txBody>
      </p:sp>
      <p:sp>
        <p:nvSpPr>
          <p:cNvPr id="10" name="9 Slayt Numarası Yer Tutucusu"/>
          <p:cNvSpPr>
            <a:spLocks noGrp="1"/>
          </p:cNvSpPr>
          <p:nvPr>
            <p:ph type="sldNum" sz="quarter" idx="16"/>
          </p:nvPr>
        </p:nvSpPr>
        <p:spPr/>
        <p:txBody>
          <a:bodyPr rtlCol="0"/>
          <a:lstStyle/>
          <a:p>
            <a:fld id="{042AED99-7FB4-404E-8A97-64753DCE42EC}" type="slidenum">
              <a:rPr kumimoji="0" lang="en-US" smtClean="0"/>
              <a:pPr/>
              <a:t>‹#›</a:t>
            </a:fld>
            <a:endParaRPr kumimoji="0" lang="en-US"/>
          </a:p>
        </p:txBody>
      </p:sp>
      <p:sp>
        <p:nvSpPr>
          <p:cNvPr id="12" name="11 Altbilgi Yer Tutucusu"/>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47C9B81F-C347-4BEF-BFDF-29C42F48304A}" type="datetimeFigureOut">
              <a:rPr lang="en-US" smtClean="0"/>
              <a:pPr/>
              <a:t>10/25/2016</a:t>
            </a:fld>
            <a:endParaRPr lang="en-US"/>
          </a:p>
        </p:txBody>
      </p:sp>
      <p:sp>
        <p:nvSpPr>
          <p:cNvPr id="12" name="11 Slayt Numarası Yer Tutucusu"/>
          <p:cNvSpPr>
            <a:spLocks noGrp="1"/>
          </p:cNvSpPr>
          <p:nvPr>
            <p:ph type="sldNum" sz="quarter" idx="16"/>
          </p:nvPr>
        </p:nvSpPr>
        <p:spPr/>
        <p:txBody>
          <a:bodyPr rtlCol="0"/>
          <a:lstStyle/>
          <a:p>
            <a:fld id="{042AED99-7FB4-404E-8A97-64753DCE42EC}" type="slidenum">
              <a:rPr kumimoji="0" lang="en-US" smtClean="0"/>
              <a:pPr/>
              <a:t>‹#›</a:t>
            </a:fld>
            <a:endParaRPr kumimoji="0" lang="en-US"/>
          </a:p>
        </p:txBody>
      </p:sp>
      <p:sp>
        <p:nvSpPr>
          <p:cNvPr id="14" name="13 Altbilgi Yer Tutucusu"/>
          <p:cNvSpPr>
            <a:spLocks noGrp="1"/>
          </p:cNvSpPr>
          <p:nvPr>
            <p:ph type="ftr" sz="quarter" idx="17"/>
          </p:nvPr>
        </p:nvSpPr>
        <p:spPr/>
        <p:txBody>
          <a:bodyPr rtlCol="0"/>
          <a:lstStyle/>
          <a:p>
            <a:endParaRPr kumimoji="0" lang="en-US" dirty="0"/>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7C9B81F-C347-4BEF-BFDF-29C42F48304A}" type="datetimeFigureOut">
              <a:rPr lang="en-US" smtClean="0"/>
              <a:pPr/>
              <a:t>10/25/2016</a:t>
            </a:fld>
            <a:endParaRPr lang="en-US"/>
          </a:p>
        </p:txBody>
      </p:sp>
      <p:sp>
        <p:nvSpPr>
          <p:cNvPr id="4" name="3 Altbilgi Yer Tutucusu"/>
          <p:cNvSpPr>
            <a:spLocks noGrp="1"/>
          </p:cNvSpPr>
          <p:nvPr>
            <p:ph type="ftr" sz="quarter" idx="11"/>
          </p:nvPr>
        </p:nvSpPr>
        <p:spPr/>
        <p:txBody>
          <a:bodyPr/>
          <a:lstStyle/>
          <a:p>
            <a:endParaRPr kumimoji="0" lang="en-US"/>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7C9B81F-C347-4BEF-BFDF-29C42F48304A}" type="datetimeFigureOut">
              <a:rPr lang="en-US" smtClean="0"/>
              <a:pPr/>
              <a:t>10/25/2016</a:t>
            </a:fld>
            <a:endParaRPr lang="en-US"/>
          </a:p>
        </p:txBody>
      </p:sp>
      <p:sp>
        <p:nvSpPr>
          <p:cNvPr id="3" name="2 Altbilgi Yer Tutucusu"/>
          <p:cNvSpPr>
            <a:spLocks noGrp="1"/>
          </p:cNvSpPr>
          <p:nvPr>
            <p:ph type="ftr" sz="quarter" idx="11"/>
          </p:nvPr>
        </p:nvSpPr>
        <p:spPr/>
        <p:txBody>
          <a:bodyPr/>
          <a:lstStyle/>
          <a:p>
            <a:endParaRPr kumimoji="0" lang="en-US"/>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47C9B81F-C347-4BEF-BFDF-29C42F48304A}" type="datetimeFigureOut">
              <a:rPr lang="en-US" smtClean="0"/>
              <a:pPr/>
              <a:t>10/25/2016</a:t>
            </a:fld>
            <a:endParaRPr lang="en-US"/>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042AED99-7FB4-404E-8A97-64753DCE42EC}" type="slidenum">
              <a:rPr kumimoji="0" lang="en-US" smtClean="0"/>
              <a:pPr/>
              <a:t>‹#›</a:t>
            </a:fld>
            <a:endParaRPr kumimoji="0" lang="en-US"/>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47C9B81F-C347-4BEF-BFDF-29C42F48304A}" type="datetimeFigureOut">
              <a:rPr lang="en-US" smtClean="0"/>
              <a:pPr/>
              <a:t>10/25/2016</a:t>
            </a:fld>
            <a:endParaRPr lang="en-US"/>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042AED99-7FB4-404E-8A97-64753DCE42EC}" type="slidenum">
              <a:rPr kumimoji="0" lang="en-US" smtClean="0"/>
              <a:pPr/>
              <a:t>‹#›</a:t>
            </a:fld>
            <a:endParaRPr kumimoji="0" lang="en-US"/>
          </a:p>
        </p:txBody>
      </p:sp>
      <p:sp>
        <p:nvSpPr>
          <p:cNvPr id="14" name="13 Altbilgi Yer Tutucusu"/>
          <p:cNvSpPr>
            <a:spLocks noGrp="1"/>
          </p:cNvSpPr>
          <p:nvPr>
            <p:ph type="ftr" sz="quarter" idx="12"/>
          </p:nvPr>
        </p:nvSpPr>
        <p:spPr>
          <a:xfrm>
            <a:off x="1600200" y="6248206"/>
            <a:ext cx="4572000" cy="365125"/>
          </a:xfrm>
        </p:spPr>
        <p:txBody>
          <a:bodyPr rtlCol="0"/>
          <a:lstStyle/>
          <a:p>
            <a:endParaRPr kumimoji="0" lang="en-US"/>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7C9B81F-C347-4BEF-BFDF-29C42F48304A}" type="datetimeFigureOut">
              <a:rPr lang="en-US" smtClean="0"/>
              <a:pPr/>
              <a:t>10/25/2016</a:t>
            </a:fld>
            <a:endParaRPr lang="en-US" dirty="0">
              <a:solidFill>
                <a:schemeClr val="tx2">
                  <a:shade val="90000"/>
                </a:schemeClr>
              </a:solidFill>
            </a:endParaRP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l" eaLnBrk="1" latinLnBrk="0" hangingPunct="1"/>
            <a:endParaRPr kumimoji="0" lang="en-US" dirty="0">
              <a:solidFill>
                <a:schemeClr val="tx2">
                  <a:shade val="90000"/>
                </a:schemeClr>
              </a:solidFill>
            </a:endParaRP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2AED99-7FB4-404E-8A97-64753DCE42EC}" type="slidenum">
              <a:rPr kumimoji="0" lang="en-US" smtClean="0"/>
              <a:pPr/>
              <a:t>‹#›</a:t>
            </a:fld>
            <a:endParaRPr kumimoji="0" lang="en-US" dirty="0">
              <a:solidFill>
                <a:schemeClr val="tx2">
                  <a:shade val="90000"/>
                </a:schemeClr>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idx="1"/>
          </p:nvPr>
        </p:nvSpPr>
        <p:spPr/>
        <p:txBody>
          <a:bodyPr/>
          <a:lstStyle/>
          <a:p>
            <a:endParaRPr lang="tr-TR"/>
          </a:p>
        </p:txBody>
      </p:sp>
      <p:sp>
        <p:nvSpPr>
          <p:cNvPr id="2" name="1 Başlık"/>
          <p:cNvSpPr>
            <a:spLocks noGrp="1"/>
          </p:cNvSpPr>
          <p:nvPr>
            <p:ph type="title"/>
          </p:nvPr>
        </p:nvSpPr>
        <p:spPr/>
        <p:txBody>
          <a:bodyPr/>
          <a:lstStyle/>
          <a:p>
            <a:r>
              <a:rPr lang="tr-TR" dirty="0" smtClean="0"/>
              <a:t>EVCİLTME</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dirty="0" smtClean="0"/>
              <a:t>b) Verim Kabiliyeti :</a:t>
            </a:r>
            <a:r>
              <a:rPr lang="tr-TR" dirty="0" smtClean="0"/>
              <a:t> Yabani hayvanların süt verimleri genellikle yavrularına yetecek miktardadır. </a:t>
            </a:r>
            <a:endParaRPr lang="tr-TR" dirty="0" smtClean="0"/>
          </a:p>
          <a:p>
            <a:pPr lvl="1"/>
            <a:r>
              <a:rPr lang="tr-TR" dirty="0" err="1" smtClean="0"/>
              <a:t>Mesala</a:t>
            </a:r>
            <a:r>
              <a:rPr lang="tr-TR" dirty="0" smtClean="0"/>
              <a:t> </a:t>
            </a:r>
            <a:r>
              <a:rPr lang="tr-TR" dirty="0" smtClean="0"/>
              <a:t>yıllık süt verimi yabani sığırlarda 200-300 kg., yabani koyunlarda 30 </a:t>
            </a:r>
            <a:r>
              <a:rPr lang="tr-TR" dirty="0" err="1" smtClean="0"/>
              <a:t>kg.'ı</a:t>
            </a:r>
            <a:r>
              <a:rPr lang="tr-TR" dirty="0" smtClean="0"/>
              <a:t> geçmez. </a:t>
            </a:r>
            <a:endParaRPr lang="tr-TR" dirty="0" smtClean="0"/>
          </a:p>
          <a:p>
            <a:pPr lvl="1"/>
            <a:r>
              <a:rPr lang="tr-TR" dirty="0" smtClean="0"/>
              <a:t>Ancak </a:t>
            </a:r>
            <a:r>
              <a:rPr lang="tr-TR" dirty="0" smtClean="0"/>
              <a:t>bu miktarlar </a:t>
            </a:r>
            <a:r>
              <a:rPr lang="tr-TR" dirty="0" err="1" smtClean="0"/>
              <a:t>evciltme</a:t>
            </a:r>
            <a:r>
              <a:rPr lang="tr-TR" dirty="0" smtClean="0"/>
              <a:t> ile sığırlarda 15.000 kg. hatta 20.000 kg.'</a:t>
            </a:r>
            <a:r>
              <a:rPr lang="tr-TR" dirty="0" err="1" smtClean="0"/>
              <a:t>ın</a:t>
            </a:r>
            <a:r>
              <a:rPr lang="tr-TR" dirty="0" smtClean="0"/>
              <a:t> üzerine, süt tipi koyunlarda 1500 </a:t>
            </a:r>
            <a:r>
              <a:rPr lang="tr-TR" dirty="0" err="1" smtClean="0"/>
              <a:t>kg.'a</a:t>
            </a:r>
            <a:r>
              <a:rPr lang="tr-TR" dirty="0" smtClean="0"/>
              <a:t> ve keçilerde ise 2500 </a:t>
            </a:r>
            <a:r>
              <a:rPr lang="tr-TR" dirty="0" err="1" smtClean="0"/>
              <a:t>kg.'a</a:t>
            </a:r>
            <a:r>
              <a:rPr lang="tr-TR" dirty="0" smtClean="0"/>
              <a:t> kadar çıkmıştır. </a:t>
            </a:r>
            <a:endParaRPr lang="tr-TR" dirty="0" smtClean="0"/>
          </a:p>
          <a:p>
            <a:pPr lvl="1"/>
            <a:r>
              <a:rPr lang="tr-TR" dirty="0" smtClean="0"/>
              <a:t>Keza </a:t>
            </a:r>
            <a:r>
              <a:rPr lang="tr-TR" dirty="0" smtClean="0"/>
              <a:t>koyunlarda yapağı verimi, tavuklarda yumurta verimi çok artmıştır.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b="1" dirty="0" smtClean="0"/>
              <a:t>c) </a:t>
            </a:r>
            <a:r>
              <a:rPr lang="tr-TR" b="1" dirty="0" err="1" smtClean="0"/>
              <a:t>Konstitüsyon</a:t>
            </a:r>
            <a:r>
              <a:rPr lang="tr-TR" b="1" dirty="0" smtClean="0"/>
              <a:t> :</a:t>
            </a:r>
            <a:r>
              <a:rPr lang="tr-TR" dirty="0" smtClean="0"/>
              <a:t> Dış şartlara reaksiyon kabiliyeti olan bu  özellik </a:t>
            </a:r>
            <a:r>
              <a:rPr lang="tr-TR" dirty="0" err="1" smtClean="0"/>
              <a:t>evciltme</a:t>
            </a:r>
            <a:r>
              <a:rPr lang="tr-TR" dirty="0" smtClean="0"/>
              <a:t> ile zayıflamıştır. </a:t>
            </a:r>
            <a:endParaRPr lang="tr-TR" dirty="0" smtClean="0"/>
          </a:p>
          <a:p>
            <a:pPr lvl="1"/>
            <a:r>
              <a:rPr lang="tr-TR" dirty="0" smtClean="0"/>
              <a:t>Verimleri </a:t>
            </a:r>
            <a:r>
              <a:rPr lang="tr-TR" dirty="0" smtClean="0"/>
              <a:t>tek bir yönde son derece geliştirilmiş olan evcil hayvan ırkları yabani formlara göre çevre şartlarına daha </a:t>
            </a:r>
            <a:r>
              <a:rPr lang="tr-TR" b="1" dirty="0" smtClean="0">
                <a:solidFill>
                  <a:srgbClr val="FF0000"/>
                </a:solidFill>
              </a:rPr>
              <a:t>hassas</a:t>
            </a:r>
            <a:r>
              <a:rPr lang="tr-TR" dirty="0" smtClean="0"/>
              <a:t> duruma gelmişlerdir. </a:t>
            </a:r>
            <a:endParaRPr lang="tr-TR" dirty="0" smtClean="0"/>
          </a:p>
          <a:p>
            <a:pPr lvl="1"/>
            <a:r>
              <a:rPr lang="tr-TR" dirty="0" smtClean="0"/>
              <a:t>Mesela </a:t>
            </a:r>
            <a:r>
              <a:rPr lang="tr-TR" dirty="0" smtClean="0"/>
              <a:t>bol süt veren bir süt ineğinde, et yönünde geliştirilmiş bir et sığırında, yumurta tipi bir tavukta vücut organları arasındaki denge ve çalışma ahengi bozulduğundan alınan gıdalar daha ziyade bir yönde harcanıp değerlendirilmiş ve neticede </a:t>
            </a:r>
            <a:r>
              <a:rPr lang="tr-TR" b="1" dirty="0" smtClean="0">
                <a:solidFill>
                  <a:srgbClr val="FF0000"/>
                </a:solidFill>
              </a:rPr>
              <a:t>bünye zayıflamıştır.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d) Erken Gelişme ve Yemden Yararlanma Gücü :</a:t>
            </a:r>
            <a:r>
              <a:rPr lang="tr-TR" dirty="0" smtClean="0"/>
              <a:t> </a:t>
            </a:r>
            <a:r>
              <a:rPr lang="tr-TR" dirty="0" err="1" smtClean="0"/>
              <a:t>Evciltme</a:t>
            </a:r>
            <a:r>
              <a:rPr lang="tr-TR" dirty="0" smtClean="0"/>
              <a:t> ile, özellikle sığır, koyun, domuz ve tavuk ırklarının bazılarında erken gelişme yeteneği artmıştır. Ayrıca bu tip ırklarda </a:t>
            </a:r>
            <a:r>
              <a:rPr lang="tr-TR" b="1" dirty="0" smtClean="0">
                <a:solidFill>
                  <a:srgbClr val="FF0000"/>
                </a:solidFill>
              </a:rPr>
              <a:t>alınan yemi verime çevirebilme kabiliyeti </a:t>
            </a:r>
            <a:r>
              <a:rPr lang="tr-TR" dirty="0" smtClean="0"/>
              <a:t>de önemli ölçüde gelişmiştir.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b="1" dirty="0" smtClean="0"/>
              <a:t>e) Diğer Değişiklikler :</a:t>
            </a:r>
            <a:r>
              <a:rPr lang="tr-TR" dirty="0" smtClean="0"/>
              <a:t> </a:t>
            </a:r>
            <a:endParaRPr lang="tr-TR" dirty="0" smtClean="0"/>
          </a:p>
          <a:p>
            <a:pPr lvl="1"/>
            <a:r>
              <a:rPr lang="tr-TR" dirty="0" smtClean="0"/>
              <a:t>Hayvanların </a:t>
            </a:r>
            <a:r>
              <a:rPr lang="tr-TR" b="1" dirty="0" smtClean="0">
                <a:solidFill>
                  <a:srgbClr val="FF0000"/>
                </a:solidFill>
              </a:rPr>
              <a:t>sinir sistemi</a:t>
            </a:r>
            <a:r>
              <a:rPr lang="tr-TR" dirty="0" smtClean="0">
                <a:solidFill>
                  <a:srgbClr val="FF0000"/>
                </a:solidFill>
              </a:rPr>
              <a:t> </a:t>
            </a:r>
            <a:r>
              <a:rPr lang="tr-TR" dirty="0" smtClean="0"/>
              <a:t>ve </a:t>
            </a:r>
            <a:r>
              <a:rPr lang="tr-TR" b="1" dirty="0" smtClean="0">
                <a:solidFill>
                  <a:srgbClr val="FF0000"/>
                </a:solidFill>
              </a:rPr>
              <a:t>psikolojileri</a:t>
            </a:r>
            <a:r>
              <a:rPr lang="tr-TR" dirty="0" smtClean="0"/>
              <a:t> de değişmiştir. </a:t>
            </a:r>
            <a:endParaRPr lang="tr-TR" dirty="0" smtClean="0"/>
          </a:p>
          <a:p>
            <a:pPr lvl="1"/>
            <a:r>
              <a:rPr lang="tr-TR" dirty="0" smtClean="0"/>
              <a:t>Özellikle </a:t>
            </a:r>
            <a:r>
              <a:rPr lang="tr-TR" dirty="0" smtClean="0">
                <a:solidFill>
                  <a:srgbClr val="FF0000"/>
                </a:solidFill>
              </a:rPr>
              <a:t>hassasiyet</a:t>
            </a:r>
            <a:r>
              <a:rPr lang="tr-TR" dirty="0" smtClean="0"/>
              <a:t> ve </a:t>
            </a:r>
            <a:r>
              <a:rPr lang="tr-TR" dirty="0" smtClean="0">
                <a:solidFill>
                  <a:srgbClr val="FF0000"/>
                </a:solidFill>
              </a:rPr>
              <a:t>dikkat kabiliyetleri </a:t>
            </a:r>
            <a:r>
              <a:rPr lang="tr-TR" dirty="0" smtClean="0"/>
              <a:t>artmıştır. </a:t>
            </a:r>
            <a:r>
              <a:rPr lang="tr-TR" dirty="0" smtClean="0"/>
              <a:t>,</a:t>
            </a:r>
          </a:p>
          <a:p>
            <a:pPr lvl="1"/>
            <a:r>
              <a:rPr lang="tr-TR" dirty="0" smtClean="0"/>
              <a:t>Genellikle </a:t>
            </a:r>
            <a:r>
              <a:rPr lang="tr-TR" dirty="0" smtClean="0"/>
              <a:t>bütün evcil hayvanlar insanın isteği, iradesi ve idaresi altında yaşadıkları için bunlarda </a:t>
            </a:r>
            <a:r>
              <a:rPr lang="tr-TR" b="1" dirty="0" smtClean="0">
                <a:solidFill>
                  <a:srgbClr val="FF0000"/>
                </a:solidFill>
              </a:rPr>
              <a:t>zekâ</a:t>
            </a:r>
            <a:r>
              <a:rPr lang="tr-TR" dirty="0" smtClean="0"/>
              <a:t> </a:t>
            </a:r>
            <a:r>
              <a:rPr lang="tr-TR" b="1" dirty="0" smtClean="0">
                <a:solidFill>
                  <a:srgbClr val="FF0000"/>
                </a:solidFill>
              </a:rPr>
              <a:t>gerilemiştir</a:t>
            </a:r>
            <a:r>
              <a:rPr lang="tr-TR" dirty="0" smtClean="0"/>
              <a:t>. </a:t>
            </a:r>
            <a:endParaRPr lang="tr-TR" dirty="0" smtClean="0"/>
          </a:p>
          <a:p>
            <a:pPr lvl="1"/>
            <a:r>
              <a:rPr lang="tr-TR" dirty="0" smtClean="0"/>
              <a:t>Bilhassa </a:t>
            </a:r>
            <a:r>
              <a:rPr lang="tr-TR" dirty="0" smtClean="0"/>
              <a:t>koyun, deve, domuz ve eşeklerde zekâ azalmıştır. </a:t>
            </a:r>
            <a:endParaRPr lang="tr-TR" dirty="0" smtClean="0"/>
          </a:p>
          <a:p>
            <a:pPr lvl="1"/>
            <a:r>
              <a:rPr lang="tr-TR" dirty="0" smtClean="0"/>
              <a:t>Atlarda </a:t>
            </a:r>
            <a:r>
              <a:rPr lang="tr-TR" dirty="0" smtClean="0"/>
              <a:t>da zekânın oldukça gerilediği belirtilmektedir. </a:t>
            </a:r>
            <a:endParaRPr lang="tr-TR" dirty="0" smtClean="0"/>
          </a:p>
          <a:p>
            <a:pPr lvl="1"/>
            <a:r>
              <a:rPr lang="tr-TR" dirty="0" smtClean="0"/>
              <a:t>Sığır </a:t>
            </a:r>
            <a:r>
              <a:rPr lang="tr-TR" dirty="0" smtClean="0"/>
              <a:t>ve köpeklerde ise zekâ artmıştır.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r>
              <a:rPr lang="tr-TR" dirty="0" err="1" smtClean="0"/>
              <a:t>Evciltme</a:t>
            </a:r>
            <a:r>
              <a:rPr lang="tr-TR" dirty="0" smtClean="0"/>
              <a:t> ile hayvanların morfolojik ve fizyolojik özelliklerinde meydana gelen yukarıdaki değişiklikler büyük ölçüde bunların söz konusu özellikler bakımından gösterdikleri varyasyonun bir sonucudur. </a:t>
            </a:r>
            <a:endParaRPr lang="tr-TR" dirty="0" smtClean="0"/>
          </a:p>
          <a:p>
            <a:r>
              <a:rPr lang="tr-TR" dirty="0" smtClean="0"/>
              <a:t>İnsan</a:t>
            </a:r>
            <a:r>
              <a:rPr lang="tr-TR" dirty="0" smtClean="0"/>
              <a:t>, bu varyasyonlardan faydalanarak kendi ekonomik amaçlarına ve isteklerine uygun olanları seçip bunları damızlıkta kullanarak yabani olanlardan farklı tipler meydana getirmiştir. </a:t>
            </a:r>
            <a:endParaRPr lang="tr-TR" dirty="0" smtClean="0"/>
          </a:p>
          <a:p>
            <a:r>
              <a:rPr lang="tr-TR" dirty="0" smtClean="0"/>
              <a:t>Bu </a:t>
            </a:r>
            <a:r>
              <a:rPr lang="tr-TR" dirty="0" smtClean="0"/>
              <a:t>işlem çeşitli türden hayvanlarda yeni genler yaratmamış, fakat mevcut genlerden insana yararlı etkiye sahip olanlarının frekanslarını artırmıştır. </a:t>
            </a:r>
            <a:endParaRPr lang="tr-TR" dirty="0" smtClean="0"/>
          </a:p>
          <a:p>
            <a:r>
              <a:rPr lang="tr-TR" dirty="0" smtClean="0"/>
              <a:t>Ayrıca</a:t>
            </a:r>
            <a:r>
              <a:rPr lang="tr-TR" dirty="0" smtClean="0"/>
              <a:t>, yabani hayattan evcil hayata geçişte dış çevre şartlarında meydana gelen önemli değişiklikler de evcil hayattaki değişmelerde sınırlı ölçülerde de olsa, rol oynamıştır.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r>
              <a:rPr lang="tr-TR" sz="2000" b="1" dirty="0" smtClean="0">
                <a:solidFill>
                  <a:schemeClr val="tx1"/>
                </a:solidFill>
              </a:rPr>
              <a:t>Evcil Hayvanların Zoolojik Sistemdeki Yerini çizelge ile  gösteriniz?</a:t>
            </a:r>
            <a:endParaRPr lang="tr-TR" sz="2000" dirty="0">
              <a:solidFill>
                <a:schemeClr val="tx1"/>
              </a:solidFill>
            </a:endParaRPr>
          </a:p>
        </p:txBody>
      </p:sp>
      <p:graphicFrame>
        <p:nvGraphicFramePr>
          <p:cNvPr id="4" name="3 Tablo"/>
          <p:cNvGraphicFramePr>
            <a:graphicFrameLocks noGrp="1"/>
          </p:cNvGraphicFramePr>
          <p:nvPr/>
        </p:nvGraphicFramePr>
        <p:xfrm>
          <a:off x="251520" y="908720"/>
          <a:ext cx="8797560" cy="5081295"/>
        </p:xfrm>
        <a:graphic>
          <a:graphicData uri="http://schemas.openxmlformats.org/drawingml/2006/table">
            <a:tbl>
              <a:tblPr firstRow="1" bandRow="1">
                <a:tableStyleId>{69C7853C-536D-4A76-A0AE-DD22124D55A5}</a:tableStyleId>
              </a:tblPr>
              <a:tblGrid>
                <a:gridCol w="1473659">
                  <a:extLst>
                    <a:ext uri="{9D8B030D-6E8A-4147-A177-3AD203B41FA5}">
                      <a16:colId xmlns:a16="http://schemas.microsoft.com/office/drawing/2014/main" val="20000"/>
                    </a:ext>
                  </a:extLst>
                </a:gridCol>
                <a:gridCol w="2812234">
                  <a:extLst>
                    <a:ext uri="{9D8B030D-6E8A-4147-A177-3AD203B41FA5}">
                      <a16:colId xmlns:a16="http://schemas.microsoft.com/office/drawing/2014/main" val="20001"/>
                    </a:ext>
                  </a:extLst>
                </a:gridCol>
                <a:gridCol w="1604022">
                  <a:extLst>
                    <a:ext uri="{9D8B030D-6E8A-4147-A177-3AD203B41FA5}">
                      <a16:colId xmlns:a16="http://schemas.microsoft.com/office/drawing/2014/main" val="20002"/>
                    </a:ext>
                  </a:extLst>
                </a:gridCol>
                <a:gridCol w="1467485">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tblGrid>
              <a:tr h="496855">
                <a:tc>
                  <a:txBody>
                    <a:bodyPr/>
                    <a:lstStyle/>
                    <a:p>
                      <a:pPr algn="l">
                        <a:spcAft>
                          <a:spcPts val="600"/>
                        </a:spcAft>
                      </a:pPr>
                      <a:endParaRPr lang="tr-TR" sz="2000" b="0" dirty="0">
                        <a:latin typeface="Times New Roman"/>
                        <a:ea typeface="Times New Roman"/>
                        <a:cs typeface="Times New Roman"/>
                      </a:endParaRPr>
                    </a:p>
                  </a:txBody>
                  <a:tcPr marL="68580" marR="68580" marT="0" marB="0"/>
                </a:tc>
                <a:tc>
                  <a:txBody>
                    <a:bodyPr/>
                    <a:lstStyle/>
                    <a:p>
                      <a:pPr algn="l">
                        <a:spcAft>
                          <a:spcPts val="600"/>
                        </a:spcAft>
                      </a:pPr>
                      <a:r>
                        <a:rPr lang="tr-TR" sz="2000"/>
                        <a:t>Sığır</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Koyun</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Keçi</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Domuz</a:t>
                      </a:r>
                      <a:endParaRPr lang="tr-TR" sz="2400" b="0">
                        <a:latin typeface="Times"/>
                        <a:ea typeface="Times New Roman"/>
                        <a:cs typeface="Times New Roman"/>
                      </a:endParaRPr>
                    </a:p>
                  </a:txBody>
                  <a:tcPr marL="68580" marR="68580" marT="0" marB="0"/>
                </a:tc>
                <a:extLst>
                  <a:ext uri="{0D108BD9-81ED-4DB2-BD59-A6C34878D82A}">
                    <a16:rowId xmlns:a16="http://schemas.microsoft.com/office/drawing/2014/main" val="10000"/>
                  </a:ext>
                </a:extLst>
              </a:tr>
              <a:tr h="496855">
                <a:tc>
                  <a:txBody>
                    <a:bodyPr/>
                    <a:lstStyle/>
                    <a:p>
                      <a:pPr algn="l">
                        <a:spcAft>
                          <a:spcPts val="600"/>
                        </a:spcAft>
                      </a:pPr>
                      <a:r>
                        <a:rPr lang="tr-TR" sz="2000"/>
                        <a:t>Orbis (Şube)</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Vertebrata (Omurgalılar)</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Vertebrata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Vertebrata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Vertebrata</a:t>
                      </a:r>
                      <a:endParaRPr lang="tr-TR" sz="2400" b="0">
                        <a:latin typeface="Times"/>
                        <a:ea typeface="Times New Roman"/>
                        <a:cs typeface="Times New Roman"/>
                      </a:endParaRPr>
                    </a:p>
                  </a:txBody>
                  <a:tcPr marL="68580" marR="68580" marT="0" marB="0"/>
                </a:tc>
                <a:extLst>
                  <a:ext uri="{0D108BD9-81ED-4DB2-BD59-A6C34878D82A}">
                    <a16:rowId xmlns:a16="http://schemas.microsoft.com/office/drawing/2014/main" val="10001"/>
                  </a:ext>
                </a:extLst>
              </a:tr>
              <a:tr h="496855">
                <a:tc>
                  <a:txBody>
                    <a:bodyPr/>
                    <a:lstStyle/>
                    <a:p>
                      <a:pPr algn="l">
                        <a:spcAft>
                          <a:spcPts val="600"/>
                        </a:spcAft>
                      </a:pPr>
                      <a:r>
                        <a:rPr lang="tr-TR" sz="2000"/>
                        <a:t>Classis (Sınıf)</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Mammalia (Memeliler)</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Mammalia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Mammalia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Mammalia</a:t>
                      </a:r>
                      <a:endParaRPr lang="tr-TR" sz="2400" b="0">
                        <a:latin typeface="Times"/>
                        <a:ea typeface="Times New Roman"/>
                        <a:cs typeface="Times New Roman"/>
                      </a:endParaRPr>
                    </a:p>
                  </a:txBody>
                  <a:tcPr marL="68580" marR="68580" marT="0" marB="0"/>
                </a:tc>
                <a:extLst>
                  <a:ext uri="{0D108BD9-81ED-4DB2-BD59-A6C34878D82A}">
                    <a16:rowId xmlns:a16="http://schemas.microsoft.com/office/drawing/2014/main" val="10002"/>
                  </a:ext>
                </a:extLst>
              </a:tr>
              <a:tr h="496855">
                <a:tc>
                  <a:txBody>
                    <a:bodyPr/>
                    <a:lstStyle/>
                    <a:p>
                      <a:pPr algn="l">
                        <a:spcAft>
                          <a:spcPts val="600"/>
                        </a:spcAft>
                      </a:pPr>
                      <a:r>
                        <a:rPr lang="tr-TR" sz="2000"/>
                        <a:t>Sub Classis</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Placentalia (Plasentalılar)</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dirty="0" err="1"/>
                        <a:t>Placentalia</a:t>
                      </a:r>
                      <a:endParaRPr lang="tr-TR" sz="2400" b="0" dirty="0">
                        <a:latin typeface="Times"/>
                        <a:ea typeface="Times New Roman"/>
                        <a:cs typeface="Times New Roman"/>
                      </a:endParaRPr>
                    </a:p>
                  </a:txBody>
                  <a:tcPr marL="68580" marR="68580" marT="0" marB="0"/>
                </a:tc>
                <a:tc>
                  <a:txBody>
                    <a:bodyPr/>
                    <a:lstStyle/>
                    <a:p>
                      <a:pPr algn="l">
                        <a:spcAft>
                          <a:spcPts val="600"/>
                        </a:spcAft>
                      </a:pPr>
                      <a:r>
                        <a:rPr lang="tr-TR" sz="2000" dirty="0" err="1"/>
                        <a:t>Placentalia</a:t>
                      </a:r>
                      <a:endParaRPr lang="tr-TR" sz="2400" b="0" dirty="0">
                        <a:latin typeface="Times"/>
                        <a:ea typeface="Times New Roman"/>
                        <a:cs typeface="Times New Roman"/>
                      </a:endParaRPr>
                    </a:p>
                  </a:txBody>
                  <a:tcPr marL="68580" marR="68580" marT="0" marB="0"/>
                </a:tc>
                <a:tc>
                  <a:txBody>
                    <a:bodyPr/>
                    <a:lstStyle/>
                    <a:p>
                      <a:pPr algn="l">
                        <a:spcAft>
                          <a:spcPts val="600"/>
                        </a:spcAft>
                      </a:pPr>
                      <a:r>
                        <a:rPr lang="tr-TR" sz="2000" dirty="0" err="1"/>
                        <a:t>Placentalia</a:t>
                      </a:r>
                      <a:endParaRPr lang="tr-TR" sz="2400" b="0" dirty="0">
                        <a:latin typeface="Times"/>
                        <a:ea typeface="Times New Roman"/>
                        <a:cs typeface="Times New Roman"/>
                      </a:endParaRPr>
                    </a:p>
                  </a:txBody>
                  <a:tcPr marL="68580" marR="68580" marT="0" marB="0"/>
                </a:tc>
                <a:extLst>
                  <a:ext uri="{0D108BD9-81ED-4DB2-BD59-A6C34878D82A}">
                    <a16:rowId xmlns:a16="http://schemas.microsoft.com/office/drawing/2014/main" val="10003"/>
                  </a:ext>
                </a:extLst>
              </a:tr>
              <a:tr h="496855">
                <a:tc>
                  <a:txBody>
                    <a:bodyPr/>
                    <a:lstStyle/>
                    <a:p>
                      <a:pPr algn="l">
                        <a:spcAft>
                          <a:spcPts val="600"/>
                        </a:spcAft>
                      </a:pPr>
                      <a:r>
                        <a:rPr lang="tr-TR" sz="2000"/>
                        <a:t>Ordo (Takım)</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Ungulata (Tırnaklılar)</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Ungulata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Ungulata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Ungulata</a:t>
                      </a:r>
                      <a:endParaRPr lang="tr-TR" sz="2400" b="0">
                        <a:latin typeface="Times"/>
                        <a:ea typeface="Times New Roman"/>
                        <a:cs typeface="Times New Roman"/>
                      </a:endParaRPr>
                    </a:p>
                  </a:txBody>
                  <a:tcPr marL="68580" marR="68580" marT="0" marB="0"/>
                </a:tc>
                <a:extLst>
                  <a:ext uri="{0D108BD9-81ED-4DB2-BD59-A6C34878D82A}">
                    <a16:rowId xmlns:a16="http://schemas.microsoft.com/office/drawing/2014/main" val="10004"/>
                  </a:ext>
                </a:extLst>
              </a:tr>
              <a:tr h="496855">
                <a:tc>
                  <a:txBody>
                    <a:bodyPr/>
                    <a:lstStyle/>
                    <a:p>
                      <a:pPr algn="l">
                        <a:spcAft>
                          <a:spcPts val="600"/>
                        </a:spcAft>
                      </a:pPr>
                      <a:r>
                        <a:rPr lang="tr-TR" sz="2000"/>
                        <a:t>Sub Ordo</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Artiodactyla (Çift Tırnaklılar)</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Artiodactyla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Artiodactyla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Artiodactyla</a:t>
                      </a:r>
                      <a:endParaRPr lang="tr-TR" sz="2400" b="0">
                        <a:latin typeface="Times"/>
                        <a:ea typeface="Times New Roman"/>
                        <a:cs typeface="Times New Roman"/>
                      </a:endParaRPr>
                    </a:p>
                  </a:txBody>
                  <a:tcPr marL="68580" marR="68580" marT="0" marB="0"/>
                </a:tc>
                <a:extLst>
                  <a:ext uri="{0D108BD9-81ED-4DB2-BD59-A6C34878D82A}">
                    <a16:rowId xmlns:a16="http://schemas.microsoft.com/office/drawing/2014/main" val="10005"/>
                  </a:ext>
                </a:extLst>
              </a:tr>
              <a:tr h="496855">
                <a:tc>
                  <a:txBody>
                    <a:bodyPr/>
                    <a:lstStyle/>
                    <a:p>
                      <a:pPr algn="l">
                        <a:spcAft>
                          <a:spcPts val="600"/>
                        </a:spcAft>
                      </a:pPr>
                      <a:r>
                        <a:rPr lang="tr-TR" sz="2000"/>
                        <a:t>Familia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Bovidae (Boş Boynuzlular)</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Bovidae</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Bovidae</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Bovidae</a:t>
                      </a:r>
                      <a:endParaRPr lang="tr-TR" sz="2400" b="0">
                        <a:latin typeface="Times"/>
                        <a:ea typeface="Times New Roman"/>
                        <a:cs typeface="Times New Roman"/>
                      </a:endParaRPr>
                    </a:p>
                  </a:txBody>
                  <a:tcPr marL="68580" marR="68580" marT="0" marB="0"/>
                </a:tc>
                <a:extLst>
                  <a:ext uri="{0D108BD9-81ED-4DB2-BD59-A6C34878D82A}">
                    <a16:rowId xmlns:a16="http://schemas.microsoft.com/office/drawing/2014/main" val="10006"/>
                  </a:ext>
                </a:extLst>
              </a:tr>
              <a:tr h="496855">
                <a:tc>
                  <a:txBody>
                    <a:bodyPr/>
                    <a:lstStyle/>
                    <a:p>
                      <a:pPr algn="l">
                        <a:spcAft>
                          <a:spcPts val="600"/>
                        </a:spcAft>
                      </a:pPr>
                      <a:r>
                        <a:rPr lang="tr-TR" sz="2000"/>
                        <a:t>Sub Familia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Bovinae</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Ovinae</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Caprinae</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Suinae</a:t>
                      </a:r>
                      <a:endParaRPr lang="tr-TR" sz="2400" b="0">
                        <a:latin typeface="Times"/>
                        <a:ea typeface="Times New Roman"/>
                        <a:cs typeface="Times New Roman"/>
                      </a:endParaRPr>
                    </a:p>
                  </a:txBody>
                  <a:tcPr marL="68580" marR="68580" marT="0" marB="0"/>
                </a:tc>
                <a:extLst>
                  <a:ext uri="{0D108BD9-81ED-4DB2-BD59-A6C34878D82A}">
                    <a16:rowId xmlns:a16="http://schemas.microsoft.com/office/drawing/2014/main" val="10007"/>
                  </a:ext>
                </a:extLst>
              </a:tr>
              <a:tr h="496855">
                <a:tc>
                  <a:txBody>
                    <a:bodyPr/>
                    <a:lstStyle/>
                    <a:p>
                      <a:pPr algn="l">
                        <a:spcAft>
                          <a:spcPts val="600"/>
                        </a:spcAft>
                      </a:pPr>
                      <a:r>
                        <a:rPr lang="tr-TR" sz="2000"/>
                        <a:t>Cenus (Cins)</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Bos</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Ovis</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Carpa</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Sus</a:t>
                      </a:r>
                      <a:endParaRPr lang="tr-TR" sz="2400" b="0">
                        <a:latin typeface="Times"/>
                        <a:ea typeface="Times New Roman"/>
                        <a:cs typeface="Times New Roman"/>
                      </a:endParaRPr>
                    </a:p>
                  </a:txBody>
                  <a:tcPr marL="68580" marR="68580" marT="0" marB="0"/>
                </a:tc>
                <a:extLst>
                  <a:ext uri="{0D108BD9-81ED-4DB2-BD59-A6C34878D82A}">
                    <a16:rowId xmlns:a16="http://schemas.microsoft.com/office/drawing/2014/main" val="10008"/>
                  </a:ext>
                </a:extLst>
              </a:tr>
              <a:tr h="496855">
                <a:tc>
                  <a:txBody>
                    <a:bodyPr/>
                    <a:lstStyle/>
                    <a:p>
                      <a:pPr algn="l">
                        <a:spcAft>
                          <a:spcPts val="600"/>
                        </a:spcAft>
                      </a:pPr>
                      <a:r>
                        <a:rPr lang="tr-TR" sz="2000"/>
                        <a:t>Species (Tür)</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B.Taurus</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a:t>O.Aries</a:t>
                      </a:r>
                      <a:endParaRPr lang="tr-TR" sz="2400" b="0">
                        <a:latin typeface="Times"/>
                        <a:ea typeface="Times New Roman"/>
                        <a:cs typeface="Times New Roman"/>
                      </a:endParaRPr>
                    </a:p>
                  </a:txBody>
                  <a:tcPr marL="68580" marR="68580" marT="0" marB="0"/>
                </a:tc>
                <a:tc>
                  <a:txBody>
                    <a:bodyPr/>
                    <a:lstStyle/>
                    <a:p>
                      <a:pPr algn="l">
                        <a:spcAft>
                          <a:spcPts val="600"/>
                        </a:spcAft>
                      </a:pPr>
                      <a:r>
                        <a:rPr lang="tr-TR" sz="2000" dirty="0"/>
                        <a:t>C.</a:t>
                      </a:r>
                      <a:r>
                        <a:rPr lang="tr-TR" sz="2000" dirty="0" err="1"/>
                        <a:t>Hircus</a:t>
                      </a:r>
                      <a:endParaRPr lang="tr-TR" sz="2400" b="0" dirty="0">
                        <a:latin typeface="Times"/>
                        <a:ea typeface="Times New Roman"/>
                        <a:cs typeface="Times New Roman"/>
                      </a:endParaRPr>
                    </a:p>
                  </a:txBody>
                  <a:tcPr marL="68580" marR="68580" marT="0" marB="0"/>
                </a:tc>
                <a:tc>
                  <a:txBody>
                    <a:bodyPr/>
                    <a:lstStyle/>
                    <a:p>
                      <a:pPr algn="l">
                        <a:spcAft>
                          <a:spcPts val="600"/>
                        </a:spcAft>
                      </a:pPr>
                      <a:r>
                        <a:rPr lang="tr-TR" sz="2000" dirty="0"/>
                        <a:t>S.</a:t>
                      </a:r>
                      <a:r>
                        <a:rPr lang="tr-TR" sz="2000" dirty="0" err="1"/>
                        <a:t>Scrofa</a:t>
                      </a:r>
                      <a:endParaRPr lang="tr-TR" sz="2400" b="0" dirty="0">
                        <a:latin typeface="Times"/>
                        <a:ea typeface="Times New Roman"/>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dirty="0" smtClean="0"/>
              <a:t>Memelilerin en ileri alt sınıfını </a:t>
            </a:r>
            <a:r>
              <a:rPr lang="tr-TR" dirty="0" smtClean="0">
                <a:solidFill>
                  <a:srgbClr val="FF0000"/>
                </a:solidFill>
              </a:rPr>
              <a:t>plasentalı memeliler </a:t>
            </a:r>
            <a:r>
              <a:rPr lang="tr-TR" dirty="0" smtClean="0"/>
              <a:t>teşkil ederler. Bugünkü evcil hayvanların en büyük kısmı bu gruba girer. </a:t>
            </a:r>
            <a:endParaRPr lang="tr-TR" dirty="0" smtClean="0"/>
          </a:p>
          <a:p>
            <a:pPr lvl="1"/>
            <a:r>
              <a:rPr lang="tr-TR" dirty="0" smtClean="0"/>
              <a:t>Plasentalılarda </a:t>
            </a:r>
            <a:r>
              <a:rPr lang="tr-TR" dirty="0" smtClean="0"/>
              <a:t>gebelik esnasında </a:t>
            </a:r>
            <a:r>
              <a:rPr lang="tr-TR" dirty="0" err="1" smtClean="0"/>
              <a:t>uterus</a:t>
            </a:r>
            <a:r>
              <a:rPr lang="tr-TR" dirty="0" smtClean="0"/>
              <a:t> içinde </a:t>
            </a:r>
            <a:r>
              <a:rPr lang="tr-TR" dirty="0" smtClean="0">
                <a:solidFill>
                  <a:srgbClr val="FF0000"/>
                </a:solidFill>
              </a:rPr>
              <a:t>plasenta</a:t>
            </a:r>
            <a:r>
              <a:rPr lang="tr-TR" dirty="0" smtClean="0"/>
              <a:t> denilen bir organ oluşur. </a:t>
            </a:r>
            <a:r>
              <a:rPr lang="tr-TR" dirty="0" err="1" smtClean="0"/>
              <a:t>Fetus</a:t>
            </a:r>
            <a:r>
              <a:rPr lang="tr-TR" dirty="0" smtClean="0"/>
              <a:t> </a:t>
            </a:r>
            <a:r>
              <a:rPr lang="tr-TR" dirty="0" err="1" smtClean="0"/>
              <a:t>uterusa</a:t>
            </a:r>
            <a:r>
              <a:rPr lang="tr-TR" dirty="0" smtClean="0"/>
              <a:t> bu organla bağlıdır. </a:t>
            </a:r>
            <a:endParaRPr lang="tr-TR" dirty="0" smtClean="0"/>
          </a:p>
          <a:p>
            <a:pPr lvl="1"/>
            <a:r>
              <a:rPr lang="tr-TR" dirty="0" smtClean="0"/>
              <a:t>Kan </a:t>
            </a:r>
            <a:r>
              <a:rPr lang="tr-TR" dirty="0" smtClean="0"/>
              <a:t>damarları bakımından çok zengin olan plasentanın görevi, </a:t>
            </a:r>
            <a:r>
              <a:rPr lang="tr-TR" dirty="0" smtClean="0">
                <a:solidFill>
                  <a:srgbClr val="FF0000"/>
                </a:solidFill>
              </a:rPr>
              <a:t>ana ve yavru arasında bağlantı </a:t>
            </a:r>
            <a:r>
              <a:rPr lang="tr-TR" dirty="0" smtClean="0"/>
              <a:t>sağlamaktır. </a:t>
            </a:r>
            <a:endParaRPr lang="tr-TR" dirty="0" smtClean="0"/>
          </a:p>
          <a:p>
            <a:pPr lvl="1"/>
            <a:r>
              <a:rPr lang="tr-TR" dirty="0" smtClean="0"/>
              <a:t>Gebelik </a:t>
            </a:r>
            <a:r>
              <a:rPr lang="tr-TR" dirty="0" smtClean="0"/>
              <a:t>sırasında yavru, plasenta damar ağına gelen ananın kanı ile, adeta ananın herhangi bir organı gibi beslenir.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395536" y="1600200"/>
            <a:ext cx="8153400" cy="4495800"/>
          </a:xfrm>
        </p:spPr>
        <p:txBody>
          <a:bodyPr>
            <a:noAutofit/>
          </a:bodyPr>
          <a:lstStyle/>
          <a:p>
            <a:pPr>
              <a:spcBef>
                <a:spcPts val="0"/>
              </a:spcBef>
            </a:pPr>
            <a:r>
              <a:rPr lang="tr-TR" sz="2400" dirty="0" smtClean="0"/>
              <a:t> Plasentalılar alt sınıfı 9 takıma sahiptir. </a:t>
            </a:r>
            <a:endParaRPr lang="tr-TR" sz="2400" dirty="0" smtClean="0"/>
          </a:p>
          <a:p>
            <a:pPr>
              <a:spcBef>
                <a:spcPts val="0"/>
              </a:spcBef>
            </a:pPr>
            <a:r>
              <a:rPr lang="tr-TR" sz="2400" dirty="0" smtClean="0"/>
              <a:t>Ancak</a:t>
            </a:r>
            <a:r>
              <a:rPr lang="tr-TR" sz="2400" dirty="0" smtClean="0"/>
              <a:t>, bugün mevcut evcil memeliler bu takımlardan üçüne bağlıdır. </a:t>
            </a:r>
            <a:endParaRPr lang="tr-TR" sz="2400" dirty="0" smtClean="0"/>
          </a:p>
          <a:p>
            <a:pPr>
              <a:spcBef>
                <a:spcPts val="0"/>
              </a:spcBef>
            </a:pPr>
            <a:r>
              <a:rPr lang="tr-TR" sz="2400" dirty="0" smtClean="0"/>
              <a:t>Bunlar</a:t>
            </a:r>
            <a:r>
              <a:rPr lang="tr-TR" sz="2400" dirty="0" smtClean="0"/>
              <a:t>; </a:t>
            </a:r>
            <a:endParaRPr lang="tr-TR" sz="2400" dirty="0" smtClean="0"/>
          </a:p>
          <a:p>
            <a:pPr lvl="1">
              <a:spcBef>
                <a:spcPts val="0"/>
              </a:spcBef>
            </a:pPr>
            <a:r>
              <a:rPr lang="tr-TR" sz="2100" dirty="0" err="1" smtClean="0"/>
              <a:t>Ungulata</a:t>
            </a:r>
            <a:r>
              <a:rPr lang="tr-TR" sz="2100" dirty="0" smtClean="0"/>
              <a:t> </a:t>
            </a:r>
            <a:r>
              <a:rPr lang="tr-TR" sz="2100" dirty="0" smtClean="0"/>
              <a:t>(tırnaklılar), </a:t>
            </a:r>
            <a:endParaRPr lang="tr-TR" sz="2100" dirty="0" smtClean="0"/>
          </a:p>
          <a:p>
            <a:pPr lvl="1">
              <a:spcBef>
                <a:spcPts val="0"/>
              </a:spcBef>
            </a:pPr>
            <a:r>
              <a:rPr lang="tr-TR" sz="2100" dirty="0" err="1" smtClean="0"/>
              <a:t>Carnivora</a:t>
            </a:r>
            <a:r>
              <a:rPr lang="tr-TR" sz="2100" dirty="0" smtClean="0"/>
              <a:t> </a:t>
            </a:r>
            <a:r>
              <a:rPr lang="tr-TR" sz="2100" dirty="0" smtClean="0"/>
              <a:t>(et yiyenler) ve </a:t>
            </a:r>
            <a:endParaRPr lang="tr-TR" sz="2100" dirty="0" smtClean="0"/>
          </a:p>
          <a:p>
            <a:pPr lvl="1">
              <a:spcBef>
                <a:spcPts val="0"/>
              </a:spcBef>
            </a:pPr>
            <a:r>
              <a:rPr lang="tr-TR" sz="2100" dirty="0" err="1" smtClean="0"/>
              <a:t>Rodentia</a:t>
            </a:r>
            <a:r>
              <a:rPr lang="tr-TR" sz="2100" dirty="0" smtClean="0"/>
              <a:t> </a:t>
            </a:r>
            <a:r>
              <a:rPr lang="tr-TR" sz="2100" dirty="0" smtClean="0"/>
              <a:t>(kemirgenler) takımlarıdır. </a:t>
            </a:r>
            <a:endParaRPr lang="tr-TR" sz="2100" dirty="0" smtClean="0"/>
          </a:p>
          <a:p>
            <a:pPr>
              <a:spcBef>
                <a:spcPts val="0"/>
              </a:spcBef>
            </a:pPr>
            <a:r>
              <a:rPr lang="tr-TR" sz="2400" dirty="0" smtClean="0"/>
              <a:t>Bu </a:t>
            </a:r>
            <a:r>
              <a:rPr lang="tr-TR" sz="2400" dirty="0" smtClean="0"/>
              <a:t>takımlar arasında da en fazla evcil hayvan, </a:t>
            </a:r>
            <a:r>
              <a:rPr lang="tr-TR" sz="2400" dirty="0" err="1" smtClean="0"/>
              <a:t>Ungulata</a:t>
            </a:r>
            <a:r>
              <a:rPr lang="tr-TR" sz="2400" dirty="0" smtClean="0"/>
              <a:t> takımından elde edilmiştir. </a:t>
            </a:r>
          </a:p>
          <a:p>
            <a:pPr>
              <a:spcBef>
                <a:spcPts val="0"/>
              </a:spcBef>
            </a:pPr>
            <a:r>
              <a:rPr lang="tr-TR" sz="2400" dirty="0" err="1" smtClean="0"/>
              <a:t>Ungulata</a:t>
            </a:r>
            <a:r>
              <a:rPr lang="tr-TR" sz="2400" dirty="0" smtClean="0"/>
              <a:t> takımına giren hayvanlar tek </a:t>
            </a:r>
            <a:r>
              <a:rPr lang="tr-TR" sz="2400" dirty="0" smtClean="0"/>
              <a:t>tırnaklılar (</a:t>
            </a:r>
            <a:r>
              <a:rPr lang="tr-TR" sz="2400" dirty="0" err="1" smtClean="0"/>
              <a:t>Perissodactyla</a:t>
            </a:r>
            <a:r>
              <a:rPr lang="tr-TR" sz="2400" dirty="0" smtClean="0"/>
              <a:t>) ve çift tırnaklılar (</a:t>
            </a:r>
            <a:r>
              <a:rPr lang="tr-TR" sz="2400" dirty="0" err="1" smtClean="0"/>
              <a:t>Artiodactyla</a:t>
            </a:r>
            <a:r>
              <a:rPr lang="tr-TR" sz="2400" dirty="0" smtClean="0"/>
              <a:t>) olmak üzere iki alt takıma (</a:t>
            </a:r>
            <a:r>
              <a:rPr lang="tr-TR" sz="2400" dirty="0" err="1" smtClean="0"/>
              <a:t>Sub-ordo</a:t>
            </a:r>
            <a:r>
              <a:rPr lang="tr-TR" sz="2400" dirty="0" smtClean="0"/>
              <a:t>) ayrılırlar. </a:t>
            </a:r>
          </a:p>
          <a:p>
            <a:pPr>
              <a:spcBef>
                <a:spcPts val="0"/>
              </a:spcBef>
            </a:pPr>
            <a:endParaRPr lang="tr-T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spcBef>
                <a:spcPts val="0"/>
              </a:spcBef>
            </a:pPr>
            <a:r>
              <a:rPr lang="tr-TR" sz="3200" dirty="0" smtClean="0"/>
              <a:t>Çift tırnaklılar ise geviş getirenler (</a:t>
            </a:r>
            <a:r>
              <a:rPr lang="tr-TR" sz="3200" dirty="0" err="1" smtClean="0"/>
              <a:t>Selonodonta</a:t>
            </a:r>
            <a:r>
              <a:rPr lang="tr-TR" sz="3200" dirty="0" smtClean="0"/>
              <a:t>) ve geviş getirmeyenler (</a:t>
            </a:r>
            <a:r>
              <a:rPr lang="tr-TR" sz="3200" dirty="0" err="1" smtClean="0"/>
              <a:t>Bunodonta</a:t>
            </a:r>
            <a:r>
              <a:rPr lang="tr-TR" sz="3200" dirty="0" smtClean="0"/>
              <a:t>) şeklinde ikiye ayrılarak incelenir. </a:t>
            </a:r>
          </a:p>
          <a:p>
            <a:pPr>
              <a:spcBef>
                <a:spcPts val="0"/>
              </a:spcBef>
            </a:pPr>
            <a:r>
              <a:rPr lang="tr-TR" sz="3200" dirty="0" err="1" smtClean="0"/>
              <a:t>Ungulata</a:t>
            </a:r>
            <a:r>
              <a:rPr lang="tr-TR" sz="3200" dirty="0" smtClean="0"/>
              <a:t> takımının tek tırnaklılar alt takımından at, eşek ve zebra türleri; </a:t>
            </a:r>
            <a:endParaRPr lang="tr-TR" sz="3200" dirty="0" smtClean="0"/>
          </a:p>
          <a:p>
            <a:pPr>
              <a:spcBef>
                <a:spcPts val="0"/>
              </a:spcBef>
            </a:pPr>
            <a:r>
              <a:rPr lang="tr-TR" sz="3200" dirty="0" smtClean="0"/>
              <a:t>çift </a:t>
            </a:r>
            <a:r>
              <a:rPr lang="tr-TR" sz="3200" dirty="0" smtClean="0"/>
              <a:t>tırnaklılar alt takımından da sığır, koyun, keçi, deve, lama, alpaka, </a:t>
            </a:r>
            <a:r>
              <a:rPr lang="tr-TR" sz="3200" dirty="0" err="1" smtClean="0"/>
              <a:t>zebu</a:t>
            </a:r>
            <a:r>
              <a:rPr lang="tr-TR" sz="3200" dirty="0" smtClean="0"/>
              <a:t>, </a:t>
            </a:r>
            <a:r>
              <a:rPr lang="tr-TR" sz="3200" dirty="0" err="1" smtClean="0"/>
              <a:t>gayal</a:t>
            </a:r>
            <a:r>
              <a:rPr lang="tr-TR" sz="3200" dirty="0" smtClean="0"/>
              <a:t>, yak, manda, domuz, </a:t>
            </a:r>
            <a:r>
              <a:rPr lang="tr-TR" sz="3200" dirty="0" err="1" smtClean="0"/>
              <a:t>banteng</a:t>
            </a:r>
            <a:r>
              <a:rPr lang="tr-TR" sz="3200" dirty="0" smtClean="0"/>
              <a:t> ve rengeyikleri olmak üzere 13 tür </a:t>
            </a:r>
            <a:r>
              <a:rPr lang="tr-TR" sz="3200" dirty="0" err="1" smtClean="0"/>
              <a:t>evciltilmiştir</a:t>
            </a:r>
            <a:r>
              <a:rPr lang="tr-TR" sz="3200" dirty="0" smtClean="0"/>
              <a:t>.</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Omurgalılar grubunun zootekni yönünden memeliler dışındaki en önemli sınıfı kuşlar (</a:t>
            </a:r>
            <a:r>
              <a:rPr lang="tr-TR" dirty="0" err="1" smtClean="0"/>
              <a:t>Aves</a:t>
            </a:r>
            <a:r>
              <a:rPr lang="tr-TR" dirty="0" smtClean="0"/>
              <a:t>) sınıfıdır. Bu sınıftan </a:t>
            </a:r>
            <a:r>
              <a:rPr lang="tr-TR" dirty="0" err="1" smtClean="0"/>
              <a:t>evciltilen</a:t>
            </a:r>
            <a:r>
              <a:rPr lang="tr-TR" dirty="0" smtClean="0"/>
              <a:t> 10 kadar türden en önemlileri tavuk, hindi, kaz, ördek ve tavus kuşudur. </a:t>
            </a:r>
          </a:p>
          <a:p>
            <a:r>
              <a:rPr lang="tr-TR" dirty="0" smtClean="0"/>
              <a:t>Kemiricilerden (</a:t>
            </a:r>
            <a:r>
              <a:rPr lang="tr-TR" dirty="0" err="1" smtClean="0"/>
              <a:t>Rodentia</a:t>
            </a:r>
            <a:r>
              <a:rPr lang="tr-TR" dirty="0" smtClean="0"/>
              <a:t>) tavşan türü; et yiyenlerden (</a:t>
            </a:r>
            <a:r>
              <a:rPr lang="tr-TR" dirty="0" err="1" smtClean="0"/>
              <a:t>Carnivora</a:t>
            </a:r>
            <a:r>
              <a:rPr lang="tr-TR" dirty="0" smtClean="0"/>
              <a:t>) köpek, kedi türleri, balıklardan sazan türü ve eklem bacaklılardan ipek böceği ve arılar </a:t>
            </a:r>
            <a:r>
              <a:rPr lang="tr-TR" dirty="0" err="1" smtClean="0"/>
              <a:t>evciltilmişlerdir</a:t>
            </a:r>
            <a:r>
              <a:rPr lang="tr-TR" dirty="0" smtClean="0"/>
              <a:t>.</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Yabani ve evcil hayvanlar</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Yeryüzünde yaşamakta olan hayvanlar, </a:t>
            </a:r>
            <a:r>
              <a:rPr lang="tr-TR" b="1" dirty="0" smtClean="0">
                <a:solidFill>
                  <a:srgbClr val="FF0000"/>
                </a:solidFill>
              </a:rPr>
              <a:t>yabani</a:t>
            </a:r>
            <a:r>
              <a:rPr lang="tr-TR" dirty="0" smtClean="0"/>
              <a:t> ve </a:t>
            </a:r>
            <a:r>
              <a:rPr lang="tr-TR" b="1" dirty="0" smtClean="0">
                <a:solidFill>
                  <a:srgbClr val="FF0000"/>
                </a:solidFill>
              </a:rPr>
              <a:t>evcil</a:t>
            </a:r>
            <a:r>
              <a:rPr lang="tr-TR" dirty="0" smtClean="0"/>
              <a:t> olmak üzere iki gruba ayrılırlar. </a:t>
            </a:r>
          </a:p>
          <a:p>
            <a:r>
              <a:rPr lang="tr-TR" b="1" dirty="0" smtClean="0">
                <a:solidFill>
                  <a:srgbClr val="FF0000"/>
                </a:solidFill>
              </a:rPr>
              <a:t>Yabani hayvanlar </a:t>
            </a:r>
            <a:endParaRPr lang="tr-TR" b="1" dirty="0" smtClean="0">
              <a:solidFill>
                <a:srgbClr val="FF0000"/>
              </a:solidFill>
            </a:endParaRPr>
          </a:p>
          <a:p>
            <a:pPr lvl="1"/>
            <a:r>
              <a:rPr lang="tr-TR" dirty="0" smtClean="0"/>
              <a:t>insan </a:t>
            </a:r>
            <a:r>
              <a:rPr lang="tr-TR" dirty="0" smtClean="0"/>
              <a:t>idaresine girmeyen, </a:t>
            </a:r>
            <a:endParaRPr lang="tr-TR" dirty="0" smtClean="0"/>
          </a:p>
          <a:p>
            <a:pPr lvl="1"/>
            <a:r>
              <a:rPr lang="tr-TR" dirty="0" smtClean="0"/>
              <a:t>bulundukları </a:t>
            </a:r>
            <a:r>
              <a:rPr lang="tr-TR" dirty="0" smtClean="0"/>
              <a:t>çevrenin tabii şartlarına kendilerini gayet iyi uydurmuş, </a:t>
            </a:r>
            <a:endParaRPr lang="tr-TR" dirty="0" smtClean="0"/>
          </a:p>
          <a:p>
            <a:pPr lvl="1"/>
            <a:r>
              <a:rPr lang="tr-TR" dirty="0" smtClean="0"/>
              <a:t>çeşitli </a:t>
            </a:r>
            <a:r>
              <a:rPr lang="tr-TR" dirty="0" smtClean="0"/>
              <a:t>hastalıklara karşı dayanma güçleri fazla olan, </a:t>
            </a:r>
            <a:endParaRPr lang="tr-TR" dirty="0" smtClean="0"/>
          </a:p>
          <a:p>
            <a:pPr lvl="1"/>
            <a:r>
              <a:rPr lang="tr-TR" dirty="0" smtClean="0"/>
              <a:t>insanlardan </a:t>
            </a:r>
            <a:r>
              <a:rPr lang="tr-TR" dirty="0" smtClean="0"/>
              <a:t>ve yerleşim merkezlerinden uzaklarda, nüfus yoğunluğunun az olduğu yerlerde, dağlık, ormanlık bölgelerde yaşayan hayvanlardır.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rPr>
              <a:t>TÜRLER</a:t>
            </a:r>
            <a:endParaRPr lang="tr-TR" dirty="0">
              <a:solidFill>
                <a:schemeClr val="tx1"/>
              </a:solidFill>
            </a:endParaRPr>
          </a:p>
        </p:txBody>
      </p:sp>
      <p:sp>
        <p:nvSpPr>
          <p:cNvPr id="3" name="2 İçerik Yer Tutucusu"/>
          <p:cNvSpPr>
            <a:spLocks noGrp="1"/>
          </p:cNvSpPr>
          <p:nvPr>
            <p:ph sz="quarter" idx="1"/>
          </p:nvPr>
        </p:nvSpPr>
        <p:spPr/>
        <p:txBody>
          <a:bodyPr/>
          <a:lstStyle/>
          <a:p>
            <a:r>
              <a:rPr lang="tr-TR" dirty="0" smtClean="0"/>
              <a:t>Bugün dünyada mevcut 1.000.000'dan fazla hayvan türü sahip oldukları belirgin bazı form ve özelliklerine göre sınıflamaya tabi tutulmakta ve morfolojik, fizyolojik olarak tanımlanan bu karakterler bakımından birbirine benzeyenler bir sınıf içinde toplanmaktadırlar.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Tür</a:t>
            </a:r>
            <a:endParaRPr lang="tr-TR" dirty="0"/>
          </a:p>
        </p:txBody>
      </p:sp>
      <p:sp>
        <p:nvSpPr>
          <p:cNvPr id="3" name="2 İçerik Yer Tutucusu"/>
          <p:cNvSpPr>
            <a:spLocks noGrp="1"/>
          </p:cNvSpPr>
          <p:nvPr>
            <p:ph sz="quarter" idx="1"/>
          </p:nvPr>
        </p:nvSpPr>
        <p:spPr/>
        <p:txBody>
          <a:bodyPr/>
          <a:lstStyle/>
          <a:p>
            <a:r>
              <a:rPr lang="tr-TR" b="1" dirty="0" smtClean="0"/>
              <a:t>:Tür:  "Kalıtsal yapıya bağlı ortak karakterlere sahip olan, çevre şartlarına bağımlı kalmadan değişmeden gözüken ve kendi aralarında çiftleştikleri zaman kesinlikle döl veren bireylerin oluşturduğu grup" şeklinde tarif edilebilir. </a:t>
            </a:r>
            <a:endParaRPr lang="tr-T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dirty="0" smtClean="0"/>
              <a:t>Mesela, sığırlar bir türe, koyunlar ayrı türe, at ve eşekler de ayrı ayrı birer türe mensupturlar. Nerede ve hangi şartlar altında olursa olsun bir koyun kendi türüne has özelliklere sahiptir ve sığır, domuz, at gibi diğer türlerden kolayca </a:t>
            </a:r>
            <a:r>
              <a:rPr lang="tr-TR" dirty="0" err="1" smtClean="0"/>
              <a:t>ayırdedilir</a:t>
            </a:r>
            <a:r>
              <a:rPr lang="tr-TR" dirty="0" smtClean="0"/>
              <a:t>. </a:t>
            </a:r>
          </a:p>
          <a:p>
            <a:r>
              <a:rPr lang="tr-TR" dirty="0" smtClean="0"/>
              <a:t>Bunun gibi sığır türüne giren hayvanları manda türünden ve tavuk türüne giren bireyleri hindilerden kolayca ayırmak mümkündür. Çünkü her türe giren hayvanlar kalıtsal yapıları tarafından kontrol edilen ve farklı çevre şartlarında önemli bir değişiklik göstermeyen tanıtıcı karakterlere sahiptirler.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r>
              <a:rPr lang="tr-TR" dirty="0" smtClean="0"/>
              <a:t>	Birçok benzer karaktere sahip bireylerden oluşan tür, zoolojik sınıflamada en son basamaktır. Hayvanlar alemini önce 7 veya 11 gruba ayıran zoologlar, sonra bunların </a:t>
            </a:r>
            <a:r>
              <a:rPr lang="tr-TR" dirty="0" err="1" smtClean="0"/>
              <a:t>herbirini</a:t>
            </a:r>
            <a:r>
              <a:rPr lang="tr-TR" dirty="0" smtClean="0"/>
              <a:t> çok daha küçük gruplara ayırarak en sonunda hayvanları 1.000.000 kadar türe ayırırlar. Zoolojide türler daha küçük ünitelere ayrılmaz. Zooteknide ise tür son değil başlangıçtır. </a:t>
            </a:r>
          </a:p>
          <a:p>
            <a:r>
              <a:rPr lang="tr-TR" dirty="0" smtClean="0"/>
              <a:t>Dolayısıyla, sınıflamada zoologlar için son aşama olan ve en küçük grubu oluşturan tür, </a:t>
            </a:r>
            <a:r>
              <a:rPr lang="tr-TR" dirty="0" err="1" smtClean="0"/>
              <a:t>zooteknistler</a:t>
            </a:r>
            <a:r>
              <a:rPr lang="tr-TR" dirty="0" smtClean="0"/>
              <a:t> için ilk aşama sayılır ve en büyük grubu oluşturur. </a:t>
            </a:r>
            <a:endParaRPr lang="tr-TR" dirty="0" smtClean="0"/>
          </a:p>
          <a:p>
            <a:r>
              <a:rPr lang="tr-TR" dirty="0" smtClean="0"/>
              <a:t>Hayvan </a:t>
            </a:r>
            <a:r>
              <a:rPr lang="tr-TR" dirty="0" smtClean="0"/>
              <a:t>yetiştirme tekniği, sanatı olan zootekni, konusu içine giren hayvan türlerinden </a:t>
            </a:r>
            <a:r>
              <a:rPr lang="tr-TR" dirty="0" err="1" smtClean="0"/>
              <a:t>herbirini</a:t>
            </a:r>
            <a:r>
              <a:rPr lang="tr-TR" dirty="0" smtClean="0"/>
              <a:t> ırk denen alt gruplara bölerek bu ırkları ayrı ayrı inceler.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Türlerin Meydana Gelişi</a:t>
            </a:r>
            <a:endParaRPr lang="tr-TR" dirty="0"/>
          </a:p>
        </p:txBody>
      </p:sp>
      <p:sp>
        <p:nvSpPr>
          <p:cNvPr id="3" name="2 İçerik Yer Tutucusu"/>
          <p:cNvSpPr>
            <a:spLocks noGrp="1"/>
          </p:cNvSpPr>
          <p:nvPr>
            <p:ph sz="quarter" idx="1"/>
          </p:nvPr>
        </p:nvSpPr>
        <p:spPr/>
        <p:txBody>
          <a:bodyPr/>
          <a:lstStyle/>
          <a:p>
            <a:r>
              <a:rPr lang="tr-TR" dirty="0" smtClean="0"/>
              <a:t>OKUYUN</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tx1"/>
                </a:solidFill>
              </a:rPr>
              <a:t>Hibridasyon</a:t>
            </a:r>
            <a:endParaRPr lang="tr-TR" b="1" dirty="0">
              <a:solidFill>
                <a:schemeClr val="tx1"/>
              </a:solidFill>
            </a:endParaRPr>
          </a:p>
        </p:txBody>
      </p:sp>
      <p:sp>
        <p:nvSpPr>
          <p:cNvPr id="3" name="2 İçerik Yer Tutucusu"/>
          <p:cNvSpPr>
            <a:spLocks noGrp="1"/>
          </p:cNvSpPr>
          <p:nvPr>
            <p:ph sz="quarter" idx="1"/>
          </p:nvPr>
        </p:nvSpPr>
        <p:spPr/>
        <p:txBody>
          <a:bodyPr>
            <a:normAutofit fontScale="77500" lnSpcReduction="20000"/>
          </a:bodyPr>
          <a:lstStyle/>
          <a:p>
            <a:endParaRPr lang="tr-TR" dirty="0" smtClean="0"/>
          </a:p>
          <a:p>
            <a:r>
              <a:rPr lang="tr-TR" dirty="0" smtClean="0"/>
              <a:t>Türler arası benzerlik veya farklılık tüm türler için aynı derecede değildir. Mesela, atlarla eşekler arasındaki benzerlik, atlarla sığırlar arasındakinden daha fazladır. Hatta bu yakın benzerlik sebebiyle at ve eşek türleri arasındaki çiftleştirmeden yavru elde edilebilmektedir. </a:t>
            </a:r>
          </a:p>
          <a:p>
            <a:r>
              <a:rPr lang="tr-TR" dirty="0" smtClean="0"/>
              <a:t>Bu şekilde türler arasında yapılan çiftleştirmeye </a:t>
            </a:r>
            <a:r>
              <a:rPr lang="tr-TR" b="1" dirty="0" err="1" smtClean="0"/>
              <a:t>hibridasyon</a:t>
            </a:r>
            <a:r>
              <a:rPr lang="tr-TR" dirty="0" smtClean="0"/>
              <a:t> ve elde edilen döle de </a:t>
            </a:r>
            <a:r>
              <a:rPr lang="tr-TR" b="1" dirty="0" err="1" smtClean="0"/>
              <a:t>hibrit</a:t>
            </a:r>
            <a:r>
              <a:rPr lang="tr-TR" dirty="0" smtClean="0"/>
              <a:t> (melez = </a:t>
            </a:r>
            <a:r>
              <a:rPr lang="tr-TR" dirty="0" err="1" smtClean="0"/>
              <a:t>bastard</a:t>
            </a:r>
            <a:r>
              <a:rPr lang="tr-TR" dirty="0" smtClean="0"/>
              <a:t>) denir.</a:t>
            </a:r>
          </a:p>
          <a:p>
            <a:r>
              <a:rPr lang="tr-TR" dirty="0" smtClean="0"/>
              <a:t> Genellikle </a:t>
            </a:r>
            <a:r>
              <a:rPr lang="tr-TR" b="1" dirty="0" smtClean="0"/>
              <a:t>erkek </a:t>
            </a:r>
            <a:r>
              <a:rPr lang="tr-TR" b="1" dirty="0" err="1" smtClean="0"/>
              <a:t>hibritler</a:t>
            </a:r>
            <a:r>
              <a:rPr lang="tr-TR" b="1" dirty="0" smtClean="0"/>
              <a:t> </a:t>
            </a:r>
            <a:r>
              <a:rPr lang="tr-TR" dirty="0" smtClean="0"/>
              <a:t>aktif </a:t>
            </a:r>
            <a:r>
              <a:rPr lang="tr-TR" dirty="0" err="1" smtClean="0"/>
              <a:t>spermatozoid</a:t>
            </a:r>
            <a:r>
              <a:rPr lang="tr-TR" dirty="0" smtClean="0"/>
              <a:t> meydana getirmediklerinden dolayı döl verme yeteneğinde değildir, yani </a:t>
            </a:r>
            <a:r>
              <a:rPr lang="tr-TR" b="1" dirty="0" smtClean="0"/>
              <a:t>sterildir</a:t>
            </a:r>
            <a:r>
              <a:rPr lang="tr-TR" dirty="0" smtClean="0"/>
              <a:t>. </a:t>
            </a:r>
            <a:r>
              <a:rPr lang="tr-TR" b="1" dirty="0" smtClean="0"/>
              <a:t>Dişi </a:t>
            </a:r>
            <a:r>
              <a:rPr lang="tr-TR" b="1" dirty="0" err="1" smtClean="0"/>
              <a:t>hibritler</a:t>
            </a:r>
            <a:r>
              <a:rPr lang="tr-TR" b="1" dirty="0" smtClean="0"/>
              <a:t> </a:t>
            </a:r>
            <a:r>
              <a:rPr lang="tr-TR" dirty="0" smtClean="0"/>
              <a:t>ise babaları ile çiftleştiklerinde ekseriya döl verirler, ancak doğan yavrular yaşama gücünden mahrumdurlar. </a:t>
            </a:r>
            <a:r>
              <a:rPr lang="tr-TR" b="1" dirty="0" smtClean="0"/>
              <a:t>Ya ölü doğarlar veya doğduktan sonra ölürler</a:t>
            </a:r>
            <a:r>
              <a:rPr lang="tr-TR" dirty="0" smtClean="0"/>
              <a:t>.</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dirty="0" smtClean="0"/>
              <a:t>Çeşitli hayvan türleri arasında tatbikatta yapılan </a:t>
            </a:r>
            <a:r>
              <a:rPr lang="tr-TR" sz="2400" dirty="0" err="1" smtClean="0"/>
              <a:t>hibridasyonlardan</a:t>
            </a:r>
            <a:r>
              <a:rPr lang="tr-TR" sz="2400" dirty="0" smtClean="0"/>
              <a:t> </a:t>
            </a:r>
            <a:r>
              <a:rPr lang="tr-TR" sz="2400" dirty="0" err="1" smtClean="0"/>
              <a:t>başlıcaları</a:t>
            </a:r>
            <a:r>
              <a:rPr lang="tr-TR" sz="2400" dirty="0" smtClean="0"/>
              <a:t> şunlardır :</a:t>
            </a:r>
            <a:endParaRPr lang="tr-TR" sz="2400" dirty="0"/>
          </a:p>
        </p:txBody>
      </p:sp>
      <p:sp>
        <p:nvSpPr>
          <p:cNvPr id="3" name="2 İçerik Yer Tutucusu"/>
          <p:cNvSpPr>
            <a:spLocks noGrp="1"/>
          </p:cNvSpPr>
          <p:nvPr>
            <p:ph sz="quarter" idx="1"/>
          </p:nvPr>
        </p:nvSpPr>
        <p:spPr/>
        <p:txBody>
          <a:bodyPr/>
          <a:lstStyle/>
          <a:p>
            <a:r>
              <a:rPr lang="tr-TR" b="1" dirty="0" smtClean="0"/>
              <a:t>At ve Eşek </a:t>
            </a:r>
            <a:r>
              <a:rPr lang="tr-TR" b="1" dirty="0" err="1" smtClean="0"/>
              <a:t>Hibritleri</a:t>
            </a:r>
            <a:endParaRPr lang="tr-TR" dirty="0" smtClean="0"/>
          </a:p>
          <a:p>
            <a:r>
              <a:rPr lang="tr-TR" dirty="0" smtClean="0"/>
              <a:t>	Bu iki türün birleştirilmesinden katır ve bardo olmak üzere iki tip </a:t>
            </a:r>
            <a:r>
              <a:rPr lang="tr-TR" dirty="0" err="1" smtClean="0"/>
              <a:t>hibrit</a:t>
            </a:r>
            <a:r>
              <a:rPr lang="tr-TR" dirty="0" smtClean="0"/>
              <a:t> elde edilir.</a:t>
            </a:r>
          </a:p>
          <a:p>
            <a:r>
              <a:rPr lang="tr-TR" dirty="0" smtClean="0"/>
              <a:t>Katır = At kısrağı x Eşek aygırı</a:t>
            </a:r>
          </a:p>
          <a:p>
            <a:pPr>
              <a:buNone/>
            </a:pPr>
            <a:endParaRPr lang="tr-TR" dirty="0" smtClean="0"/>
          </a:p>
          <a:p>
            <a:pPr>
              <a:buNone/>
            </a:pPr>
            <a:endParaRPr lang="tr-TR" dirty="0" smtClean="0"/>
          </a:p>
          <a:p>
            <a:pPr>
              <a:buNone/>
            </a:pPr>
            <a:endParaRPr lang="tr-TR" dirty="0" smtClean="0"/>
          </a:p>
          <a:p>
            <a:r>
              <a:rPr lang="tr-TR" dirty="0" smtClean="0"/>
              <a:t>Bardo = Dişi eşek x At aygırı</a:t>
            </a:r>
          </a:p>
          <a:p>
            <a:endParaRPr lang="tr-TR" dirty="0"/>
          </a:p>
        </p:txBody>
      </p:sp>
      <p:pic>
        <p:nvPicPr>
          <p:cNvPr id="41992" name="Picture 8" descr="http://3.bp.blogspot.com/_GTmJ82AKt1M/SxJ0DBhickI/AAAAAAAAABE/djqKiFTXTV0/s1600/SexEquality.png"/>
          <p:cNvPicPr>
            <a:picLocks noChangeAspect="1" noChangeArrowheads="1"/>
          </p:cNvPicPr>
          <p:nvPr/>
        </p:nvPicPr>
        <p:blipFill>
          <a:blip r:embed="rId2" cstate="print"/>
          <a:srcRect/>
          <a:stretch>
            <a:fillRect/>
          </a:stretch>
        </p:blipFill>
        <p:spPr bwMode="auto">
          <a:xfrm>
            <a:off x="2483768" y="3573016"/>
            <a:ext cx="2304254" cy="115212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r>
              <a:rPr lang="tr-TR" dirty="0" smtClean="0"/>
              <a:t>Katır ve bardonun erkekleri, ebeveynleri olan at ve eşeğin </a:t>
            </a:r>
            <a:r>
              <a:rPr lang="tr-TR" dirty="0" err="1" smtClean="0"/>
              <a:t>karyotiplerinin</a:t>
            </a:r>
            <a:r>
              <a:rPr lang="tr-TR" dirty="0" smtClean="0"/>
              <a:t> farklı olmaları nedeniyle kısırdırlar. </a:t>
            </a:r>
          </a:p>
          <a:p>
            <a:r>
              <a:rPr lang="tr-TR" dirty="0" smtClean="0"/>
              <a:t>Bunların dişilerinde de yumurtanın olgunlaşmasında önemli aksaklıklar görülür. Bunun da nedeni yine at ve eşeğin farklı sayı ve yapıda kromozoma sahip olmasıdır. </a:t>
            </a:r>
          </a:p>
          <a:p>
            <a:r>
              <a:rPr lang="tr-TR" dirty="0" smtClean="0"/>
              <a:t>Atta 31, eşekte 30 </a:t>
            </a:r>
            <a:r>
              <a:rPr lang="tr-TR" dirty="0" err="1" smtClean="0"/>
              <a:t>otozomal</a:t>
            </a:r>
            <a:r>
              <a:rPr lang="tr-TR" dirty="0" smtClean="0"/>
              <a:t> kromozom çifti vardır. Eşeğin kromozom çiftlerinin 19'u </a:t>
            </a:r>
            <a:r>
              <a:rPr lang="tr-TR" dirty="0" err="1" smtClean="0"/>
              <a:t>metasentrik</a:t>
            </a:r>
            <a:r>
              <a:rPr lang="tr-TR" dirty="0" smtClean="0"/>
              <a:t> (birleşme noktası ortada olduğundan kromozom X görünümünde) ve 11'i </a:t>
            </a:r>
            <a:r>
              <a:rPr lang="tr-TR" dirty="0" err="1" smtClean="0"/>
              <a:t>akrosentriktir</a:t>
            </a:r>
            <a:r>
              <a:rPr lang="tr-TR" dirty="0" smtClean="0"/>
              <a:t> (birleşme noktası uçta olduğundan kromozom V şeklindedir). Atın kromozom çiftlerinin ise 13'ü </a:t>
            </a:r>
            <a:r>
              <a:rPr lang="tr-TR" dirty="0" err="1" smtClean="0"/>
              <a:t>metasentrik</a:t>
            </a:r>
            <a:r>
              <a:rPr lang="tr-TR" dirty="0" smtClean="0"/>
              <a:t>, 18'i </a:t>
            </a:r>
            <a:r>
              <a:rPr lang="tr-TR" dirty="0" err="1" smtClean="0"/>
              <a:t>akrosentriktir</a:t>
            </a:r>
            <a:r>
              <a:rPr lang="tr-TR" dirty="0" smtClean="0"/>
              <a:t>.</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Katırlar tarım işleri ve taşımada kullanılmağa uygun kanaatkâr ve hastalıklara dayanıklı </a:t>
            </a:r>
            <a:r>
              <a:rPr lang="tr-TR" dirty="0" err="1" smtClean="0"/>
              <a:t>hibritlerdir</a:t>
            </a:r>
            <a:r>
              <a:rPr lang="tr-TR" dirty="0" smtClean="0"/>
              <a:t>. Bu özellikler farklı genetik yapıya sahip tiplerin çiftleştirilmesiyle yavruda görülen melez üstünlüğünün bir sonucudur. Türkiye'de, Balkanlar'da ve Akdeniz ülkelerinde bu tip </a:t>
            </a:r>
            <a:r>
              <a:rPr lang="tr-TR" dirty="0" err="1" smtClean="0"/>
              <a:t>hibritlerden</a:t>
            </a:r>
            <a:r>
              <a:rPr lang="tr-TR" dirty="0" smtClean="0"/>
              <a:t> faydalanılmaktadır. Bardo ise katıra göre daha küçük cüsseli, dayanıksız olup daha az önem taşımaktadır. Etiyopya'da kullanılan bir </a:t>
            </a:r>
            <a:r>
              <a:rPr lang="tr-TR" dirty="0" err="1" smtClean="0"/>
              <a:t>hibrittir</a:t>
            </a:r>
            <a:r>
              <a:rPr lang="tr-TR" dirty="0" smtClean="0"/>
              <a:t>.</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dirty="0" smtClean="0"/>
              <a:t>Keza zebra türü hem ata, hem de eşeğe çok benzediği için zebralarla atlar ve zebralarla eşekler arasında yapılan </a:t>
            </a:r>
            <a:r>
              <a:rPr lang="tr-TR" dirty="0" err="1" smtClean="0"/>
              <a:t>hibridasyonlardan</a:t>
            </a:r>
            <a:r>
              <a:rPr lang="tr-TR" dirty="0" smtClean="0"/>
              <a:t> da yavru alınmaktadır. Bu melez yavrulara </a:t>
            </a:r>
            <a:r>
              <a:rPr lang="tr-TR" dirty="0" err="1" smtClean="0"/>
              <a:t>zebroid</a:t>
            </a:r>
            <a:r>
              <a:rPr lang="tr-TR" dirty="0" smtClean="0"/>
              <a:t> denir. Bunlar da katırlar gibi dayanıklı hayvanlardır. </a:t>
            </a:r>
            <a:r>
              <a:rPr lang="tr-TR" dirty="0" err="1" smtClean="0"/>
              <a:t>Zebroidler</a:t>
            </a:r>
            <a:r>
              <a:rPr lang="tr-TR" dirty="0" smtClean="0"/>
              <a:t> zebra gibi çubuklu dona sahiptirler; ancak çubukluluk durumu daha az belirgindir. </a:t>
            </a:r>
            <a:r>
              <a:rPr lang="tr-TR" dirty="0" err="1" smtClean="0"/>
              <a:t>İvanof'a</a:t>
            </a:r>
            <a:r>
              <a:rPr lang="tr-TR" dirty="0" smtClean="0"/>
              <a:t> göre erkek </a:t>
            </a:r>
            <a:r>
              <a:rPr lang="tr-TR" dirty="0" err="1" smtClean="0"/>
              <a:t>zebroidler</a:t>
            </a:r>
            <a:r>
              <a:rPr lang="tr-TR" dirty="0" smtClean="0"/>
              <a:t> kısır, diğer araştırıcılara göre ise erkek ve dişi </a:t>
            </a:r>
            <a:r>
              <a:rPr lang="tr-TR" dirty="0" err="1" smtClean="0"/>
              <a:t>zebroidler</a:t>
            </a:r>
            <a:r>
              <a:rPr lang="tr-TR" dirty="0" smtClean="0"/>
              <a:t> üreme gücüne sahiptirler.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Evcil hayvan </a:t>
            </a:r>
            <a:endParaRPr lang="tr-TR" dirty="0"/>
          </a:p>
        </p:txBody>
      </p:sp>
      <p:sp>
        <p:nvSpPr>
          <p:cNvPr id="3" name="2 İçerik Yer Tutucusu"/>
          <p:cNvSpPr>
            <a:spLocks noGrp="1"/>
          </p:cNvSpPr>
          <p:nvPr>
            <p:ph sz="quarter" idx="1"/>
          </p:nvPr>
        </p:nvSpPr>
        <p:spPr/>
        <p:txBody>
          <a:bodyPr/>
          <a:lstStyle/>
          <a:p>
            <a:r>
              <a:rPr lang="tr-TR" b="1" dirty="0" smtClean="0">
                <a:solidFill>
                  <a:srgbClr val="FF0000"/>
                </a:solidFill>
              </a:rPr>
              <a:t>Evcil hayvan </a:t>
            </a:r>
            <a:r>
              <a:rPr lang="tr-TR" dirty="0" smtClean="0"/>
              <a:t>ise, </a:t>
            </a:r>
            <a:endParaRPr lang="tr-TR" dirty="0" smtClean="0"/>
          </a:p>
          <a:p>
            <a:pPr lvl="1"/>
            <a:r>
              <a:rPr lang="tr-TR" dirty="0" smtClean="0"/>
              <a:t>insanlara </a:t>
            </a:r>
            <a:r>
              <a:rPr lang="tr-TR" dirty="0" smtClean="0"/>
              <a:t>ekonomik fayda sağlayan ve </a:t>
            </a:r>
            <a:endParaRPr lang="tr-TR" dirty="0" smtClean="0"/>
          </a:p>
          <a:p>
            <a:pPr lvl="1"/>
            <a:r>
              <a:rPr lang="tr-TR" dirty="0" smtClean="0"/>
              <a:t>insan </a:t>
            </a:r>
            <a:r>
              <a:rPr lang="tr-TR" dirty="0" smtClean="0"/>
              <a:t>kontrolü altında yetiştirilip çoğaltılabilen hayvan olarak tarif edilmektedir. </a:t>
            </a:r>
            <a:endParaRPr lang="tr-TR" dirty="0" smtClean="0"/>
          </a:p>
          <a:p>
            <a:pPr lvl="1"/>
            <a:r>
              <a:rPr lang="tr-TR" dirty="0" smtClean="0"/>
              <a:t>Hayvanların </a:t>
            </a:r>
            <a:r>
              <a:rPr lang="tr-TR" dirty="0" smtClean="0"/>
              <a:t>insan yönetiminde yetişebilir, çoğalabilir, verim verebilir hale getirilebilme olayına da </a:t>
            </a:r>
            <a:r>
              <a:rPr lang="tr-TR" b="1" dirty="0" err="1" smtClean="0">
                <a:solidFill>
                  <a:srgbClr val="FF0000"/>
                </a:solidFill>
              </a:rPr>
              <a:t>evciltme</a:t>
            </a:r>
            <a:r>
              <a:rPr lang="tr-TR" dirty="0" smtClean="0"/>
              <a:t> denir.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Sığır Türünün </a:t>
            </a:r>
            <a:r>
              <a:rPr lang="tr-TR" b="1" dirty="0" err="1" smtClean="0"/>
              <a:t>Hibritleri</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Sığır x Yak, Sığır x </a:t>
            </a:r>
            <a:r>
              <a:rPr lang="tr-TR" dirty="0" err="1" smtClean="0"/>
              <a:t>Gayal</a:t>
            </a:r>
            <a:r>
              <a:rPr lang="tr-TR" dirty="0" smtClean="0"/>
              <a:t> ve Sığır x </a:t>
            </a:r>
            <a:r>
              <a:rPr lang="tr-TR" dirty="0" err="1" smtClean="0"/>
              <a:t>Banteng</a:t>
            </a:r>
            <a:r>
              <a:rPr lang="tr-TR" dirty="0" smtClean="0"/>
              <a:t> tipindeki </a:t>
            </a:r>
            <a:r>
              <a:rPr lang="tr-TR" dirty="0" err="1" smtClean="0"/>
              <a:t>hibridasyonlardan</a:t>
            </a:r>
            <a:r>
              <a:rPr lang="tr-TR" dirty="0" smtClean="0"/>
              <a:t> döl alınabilmektedir.</a:t>
            </a:r>
          </a:p>
          <a:p>
            <a:r>
              <a:rPr lang="tr-TR" dirty="0" smtClean="0"/>
              <a:t>Genellikle erkek </a:t>
            </a:r>
            <a:r>
              <a:rPr lang="tr-TR" dirty="0" err="1" smtClean="0"/>
              <a:t>hibritler</a:t>
            </a:r>
            <a:r>
              <a:rPr lang="tr-TR" dirty="0" smtClean="0"/>
              <a:t> kısır, dişi </a:t>
            </a:r>
            <a:r>
              <a:rPr lang="tr-TR" dirty="0" err="1" smtClean="0"/>
              <a:t>hibritler</a:t>
            </a:r>
            <a:r>
              <a:rPr lang="tr-TR" dirty="0" smtClean="0"/>
              <a:t> döllenme gücüne sahiptirler. Bizon boğaları ile evcil inekler arasındaki çiftleştirmeden döl alınmış, ancak bizon dişi olduğunda döl alınamamıştır. </a:t>
            </a:r>
          </a:p>
          <a:p>
            <a:r>
              <a:rPr lang="tr-TR" dirty="0" smtClean="0"/>
              <a:t>Bizon boğası x Evcil inek birleştirilmesinden elde edilen erkekler kısır, dişiler </a:t>
            </a:r>
            <a:r>
              <a:rPr lang="tr-TR" dirty="0" err="1" smtClean="0"/>
              <a:t>fertil</a:t>
            </a:r>
            <a:r>
              <a:rPr lang="tr-TR" dirty="0" smtClean="0"/>
              <a:t> olmaktadır. Bu dişi </a:t>
            </a:r>
            <a:r>
              <a:rPr lang="tr-TR" dirty="0" err="1" smtClean="0"/>
              <a:t>hibritler</a:t>
            </a:r>
            <a:r>
              <a:rPr lang="tr-TR" dirty="0" smtClean="0"/>
              <a:t> tekrar bizon boğasına verilerek </a:t>
            </a:r>
            <a:r>
              <a:rPr lang="tr-TR" dirty="0" err="1" smtClean="0"/>
              <a:t>Cattalo</a:t>
            </a:r>
            <a:r>
              <a:rPr lang="tr-TR" dirty="0" smtClean="0"/>
              <a:t> denen </a:t>
            </a:r>
            <a:r>
              <a:rPr lang="tr-TR" dirty="0" err="1" smtClean="0"/>
              <a:t>hibritler</a:t>
            </a:r>
            <a:r>
              <a:rPr lang="tr-TR" dirty="0" smtClean="0"/>
              <a:t> elde edilmektedir. Bizon x Sığır </a:t>
            </a:r>
            <a:r>
              <a:rPr lang="tr-TR" dirty="0" err="1" smtClean="0"/>
              <a:t>hibritlerinin</a:t>
            </a:r>
            <a:r>
              <a:rPr lang="tr-TR" dirty="0" smtClean="0"/>
              <a:t> en önemli özellikleri dış şartlara karşı gösterdikleri yüksek dayanıklılık kabiliyetleridir.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err="1" smtClean="0"/>
              <a:t>Cattalo</a:t>
            </a:r>
            <a:r>
              <a:rPr lang="tr-TR" b="1" dirty="0" smtClean="0"/>
              <a:t> :</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	Bizon (boğa) x Sığır (inek) = 1. </a:t>
            </a:r>
            <a:r>
              <a:rPr lang="tr-TR" dirty="0" err="1" smtClean="0"/>
              <a:t>hibrit</a:t>
            </a:r>
            <a:endParaRPr lang="tr-TR" dirty="0" smtClean="0"/>
          </a:p>
          <a:p>
            <a:r>
              <a:rPr lang="tr-TR" dirty="0" smtClean="0"/>
              <a:t>	Sığır (boğa)  x  1. dişi </a:t>
            </a:r>
            <a:r>
              <a:rPr lang="tr-TR" dirty="0" err="1" smtClean="0"/>
              <a:t>hibrit</a:t>
            </a:r>
            <a:r>
              <a:rPr lang="tr-TR" dirty="0" smtClean="0"/>
              <a:t> = 2. </a:t>
            </a:r>
            <a:r>
              <a:rPr lang="tr-TR" dirty="0" err="1" smtClean="0"/>
              <a:t>hibrit</a:t>
            </a:r>
            <a:endParaRPr lang="tr-TR" dirty="0" smtClean="0"/>
          </a:p>
          <a:p>
            <a:r>
              <a:rPr lang="tr-TR" dirty="0" smtClean="0"/>
              <a:t>	Bizon (boğa) x 2. dişi </a:t>
            </a:r>
            <a:r>
              <a:rPr lang="tr-TR" dirty="0" err="1" smtClean="0"/>
              <a:t>hibrit</a:t>
            </a:r>
            <a:r>
              <a:rPr lang="tr-TR" dirty="0" smtClean="0"/>
              <a:t> = </a:t>
            </a:r>
            <a:r>
              <a:rPr lang="tr-TR" dirty="0" err="1" smtClean="0"/>
              <a:t>Cattalo</a:t>
            </a:r>
            <a:endParaRPr lang="tr-TR" dirty="0" smtClean="0"/>
          </a:p>
          <a:p>
            <a:r>
              <a:rPr lang="tr-TR" dirty="0" smtClean="0"/>
              <a:t>Evcil sığır ve </a:t>
            </a:r>
            <a:r>
              <a:rPr lang="tr-TR" dirty="0" err="1" smtClean="0"/>
              <a:t>Zebu</a:t>
            </a:r>
            <a:r>
              <a:rPr lang="tr-TR" dirty="0" smtClean="0"/>
              <a:t> morfolojik ve fizyolojik özellikleri bakımından birbirlerine çok yakın olduklarından bu iki türün birleşmesinden, döl verme yeteneğine sahip </a:t>
            </a:r>
            <a:r>
              <a:rPr lang="tr-TR" dirty="0" err="1" smtClean="0"/>
              <a:t>hibrit</a:t>
            </a:r>
            <a:r>
              <a:rPr lang="tr-TR" dirty="0" smtClean="0"/>
              <a:t> elde etmek gayet kolaydır. </a:t>
            </a:r>
            <a:r>
              <a:rPr lang="tr-TR" dirty="0" err="1" smtClean="0"/>
              <a:t>Zebular</a:t>
            </a:r>
            <a:r>
              <a:rPr lang="tr-TR" dirty="0" smtClean="0"/>
              <a:t> sıcak ve kurak iklim şartlarına  ve dış parazitlere dayanıklı olduklarından, bu tip özelliklere sahip hayvanların arandığı bölgelerde </a:t>
            </a:r>
            <a:r>
              <a:rPr lang="tr-TR" dirty="0" err="1" smtClean="0"/>
              <a:t>Zebularla</a:t>
            </a:r>
            <a:r>
              <a:rPr lang="tr-TR" dirty="0" smtClean="0"/>
              <a:t> çeşitli sığır ırkları arasında melezlemeler yapılarak, </a:t>
            </a:r>
            <a:r>
              <a:rPr lang="tr-TR" dirty="0" err="1" smtClean="0"/>
              <a:t>Zebuların</a:t>
            </a:r>
            <a:r>
              <a:rPr lang="tr-TR" dirty="0" smtClean="0"/>
              <a:t> dayanıklılık gücü, evcil sığırların ise et ve süt verimleri bir tipte bir araya getirilmektedir.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Autofit/>
          </a:bodyPr>
          <a:lstStyle/>
          <a:p>
            <a:r>
              <a:rPr lang="tr-TR" sz="2400" dirty="0" smtClean="0"/>
              <a:t>Nitekim Amerika Birleşik Devletleri'nde Brahman adı verilen </a:t>
            </a:r>
            <a:r>
              <a:rPr lang="tr-TR" sz="2400" dirty="0" err="1" smtClean="0"/>
              <a:t>Zebuların</a:t>
            </a:r>
            <a:r>
              <a:rPr lang="tr-TR" sz="2400" dirty="0" smtClean="0"/>
              <a:t> </a:t>
            </a:r>
            <a:r>
              <a:rPr lang="tr-TR" sz="2400" dirty="0" err="1" smtClean="0"/>
              <a:t>Shorthorn</a:t>
            </a:r>
            <a:r>
              <a:rPr lang="tr-TR" sz="2400" dirty="0" smtClean="0"/>
              <a:t>, </a:t>
            </a:r>
            <a:r>
              <a:rPr lang="tr-TR" sz="2400" dirty="0" err="1" smtClean="0"/>
              <a:t>Angus</a:t>
            </a:r>
            <a:r>
              <a:rPr lang="tr-TR" sz="2400" dirty="0" smtClean="0"/>
              <a:t>, </a:t>
            </a:r>
            <a:r>
              <a:rPr lang="tr-TR" sz="2400" dirty="0" err="1" smtClean="0"/>
              <a:t>Hereford</a:t>
            </a:r>
            <a:r>
              <a:rPr lang="tr-TR" sz="2400" dirty="0" smtClean="0"/>
              <a:t> ve </a:t>
            </a:r>
            <a:r>
              <a:rPr lang="tr-TR" sz="2400" dirty="0" err="1" smtClean="0"/>
              <a:t>Charolais</a:t>
            </a:r>
            <a:r>
              <a:rPr lang="tr-TR" sz="2400" dirty="0" smtClean="0"/>
              <a:t> sığır ırkları ile birleştirilmesi sonucu aşağıdaki yeni ırklar elde edilmiştir :</a:t>
            </a:r>
          </a:p>
          <a:p>
            <a:r>
              <a:rPr lang="tr-TR" sz="2400" dirty="0" smtClean="0"/>
              <a:t>	</a:t>
            </a:r>
            <a:r>
              <a:rPr lang="tr-TR" sz="2400" dirty="0" err="1" smtClean="0"/>
              <a:t>Santha</a:t>
            </a:r>
            <a:r>
              <a:rPr lang="tr-TR" sz="2400" dirty="0" smtClean="0"/>
              <a:t> </a:t>
            </a:r>
            <a:r>
              <a:rPr lang="tr-TR" sz="2400" dirty="0" err="1" smtClean="0"/>
              <a:t>Gertrudis</a:t>
            </a:r>
            <a:r>
              <a:rPr lang="tr-TR" sz="2400" dirty="0" smtClean="0"/>
              <a:t> 	= Brahman x </a:t>
            </a:r>
            <a:r>
              <a:rPr lang="tr-TR" sz="2400" dirty="0" err="1" smtClean="0"/>
              <a:t>Shorthorn</a:t>
            </a:r>
            <a:endParaRPr lang="tr-TR" sz="2400" dirty="0" smtClean="0"/>
          </a:p>
          <a:p>
            <a:r>
              <a:rPr lang="tr-TR" sz="2400" dirty="0" smtClean="0"/>
              <a:t>	</a:t>
            </a:r>
            <a:r>
              <a:rPr lang="tr-TR" sz="2400" dirty="0" err="1" smtClean="0"/>
              <a:t>Beefmaster</a:t>
            </a:r>
            <a:r>
              <a:rPr lang="tr-TR" sz="2400" dirty="0" smtClean="0"/>
              <a:t> 	= 1/2 Brahman, 1/4 </a:t>
            </a:r>
            <a:r>
              <a:rPr lang="tr-TR" sz="2400" dirty="0" err="1" smtClean="0"/>
              <a:t>Hereford</a:t>
            </a:r>
            <a:r>
              <a:rPr lang="tr-TR" sz="2400" dirty="0" smtClean="0"/>
              <a:t>, 1/4 </a:t>
            </a:r>
            <a:r>
              <a:rPr lang="tr-TR" sz="2400" dirty="0" err="1" smtClean="0"/>
              <a:t>Shorthorn</a:t>
            </a:r>
            <a:endParaRPr lang="tr-TR" sz="2400" dirty="0" smtClean="0"/>
          </a:p>
          <a:p>
            <a:r>
              <a:rPr lang="tr-TR" sz="2400" dirty="0" smtClean="0"/>
              <a:t>	</a:t>
            </a:r>
            <a:r>
              <a:rPr lang="tr-TR" sz="2400" dirty="0" err="1" smtClean="0"/>
              <a:t>Bradford</a:t>
            </a:r>
            <a:r>
              <a:rPr lang="tr-TR" sz="2400" dirty="0" smtClean="0"/>
              <a:t> 	= Brahman x </a:t>
            </a:r>
            <a:r>
              <a:rPr lang="tr-TR" sz="2400" dirty="0" err="1" smtClean="0"/>
              <a:t>Hereford</a:t>
            </a:r>
            <a:endParaRPr lang="tr-TR" sz="2400" dirty="0" smtClean="0"/>
          </a:p>
          <a:p>
            <a:r>
              <a:rPr lang="tr-TR" sz="2400" dirty="0" smtClean="0"/>
              <a:t>	</a:t>
            </a:r>
            <a:r>
              <a:rPr lang="tr-TR" sz="2400" dirty="0" err="1" smtClean="0"/>
              <a:t>Brangus</a:t>
            </a:r>
            <a:r>
              <a:rPr lang="tr-TR" sz="2400" dirty="0" smtClean="0"/>
              <a:t> 	= 3/8 Brahman, 5/8 </a:t>
            </a:r>
            <a:r>
              <a:rPr lang="tr-TR" sz="2400" dirty="0" err="1" smtClean="0"/>
              <a:t>Angus</a:t>
            </a:r>
            <a:endParaRPr lang="tr-TR" sz="2400" dirty="0" smtClean="0"/>
          </a:p>
          <a:p>
            <a:r>
              <a:rPr lang="tr-TR" sz="2400" dirty="0" smtClean="0"/>
              <a:t>	</a:t>
            </a:r>
            <a:r>
              <a:rPr lang="tr-TR" sz="2400" dirty="0" err="1" smtClean="0"/>
              <a:t>Charbray</a:t>
            </a:r>
            <a:r>
              <a:rPr lang="tr-TR" sz="2400" dirty="0" smtClean="0"/>
              <a:t> 	= 1/8 - 2/8 Brahman, 7/8 - 6/8 </a:t>
            </a:r>
            <a:r>
              <a:rPr lang="tr-TR" sz="2400" dirty="0" err="1" smtClean="0"/>
              <a:t>Charollais</a:t>
            </a:r>
            <a:endParaRPr lang="tr-TR" sz="2400" dirty="0" smtClean="0"/>
          </a:p>
          <a:p>
            <a:r>
              <a:rPr lang="tr-TR" sz="2400" dirty="0" smtClean="0"/>
              <a:t> </a:t>
            </a:r>
          </a:p>
          <a:p>
            <a:endParaRPr lang="tr-T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Koyun ve Keçi </a:t>
            </a:r>
            <a:r>
              <a:rPr lang="tr-TR" b="1" dirty="0" err="1" smtClean="0"/>
              <a:t>Hibritleri</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Keçiler bir ölçüde koyunlara benzeyen hayvanlardır. Ancak bu iki tür arasında önemli genetik farklılıklar vardır. Nitekim koyunda kromozom sayısı 27 çift olduğu halde keçide bu sayı 30 çifttir. Bunun sonucu olarak koyun ve keçi arasında yapılan </a:t>
            </a:r>
            <a:r>
              <a:rPr lang="tr-TR" dirty="0" err="1" smtClean="0"/>
              <a:t>hibridasyondan</a:t>
            </a:r>
            <a:r>
              <a:rPr lang="tr-TR" dirty="0" smtClean="0"/>
              <a:t> tam anlamı ile şekillenmiş döl alınamamaktadır. </a:t>
            </a:r>
          </a:p>
          <a:p>
            <a:r>
              <a:rPr lang="tr-TR" dirty="0" smtClean="0"/>
              <a:t>Fakat bazı araştırıcılar, son zamanlarda koyun x keçi </a:t>
            </a:r>
            <a:r>
              <a:rPr lang="tr-TR" dirty="0" err="1" smtClean="0"/>
              <a:t>hibridasyonundan</a:t>
            </a:r>
            <a:r>
              <a:rPr lang="tr-TR" dirty="0" smtClean="0"/>
              <a:t> döl alınabileceğini ifade etmektedirler. Bu iki tür arasında döl verimi bakımından mevcut geçimsizlik değişik metotlarla giderilmeye çalışılmış ve </a:t>
            </a:r>
            <a:r>
              <a:rPr lang="tr-TR" dirty="0" err="1" smtClean="0"/>
              <a:t>sun'i</a:t>
            </a:r>
            <a:r>
              <a:rPr lang="tr-TR" dirty="0" smtClean="0"/>
              <a:t> yolla gebelik sağlamak mümkün olmuştur.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Bunun için aşağıdaki yollara başvurulmuştur :</a:t>
            </a:r>
          </a:p>
          <a:p>
            <a:r>
              <a:rPr lang="tr-TR" dirty="0" smtClean="0"/>
              <a:t>	a) Dişi hayvanın üreme organlarını diğer türün sperması ile önceden doyurmak.</a:t>
            </a:r>
          </a:p>
          <a:p>
            <a:r>
              <a:rPr lang="tr-TR" dirty="0" smtClean="0"/>
              <a:t>	b) Dişi hayvanları diğer türün kanı ile önceden hazırlamak. Mesela, dişi koyunlara birkaç ay önceden keçi kanı enjekte edip, sonra teke sperması ile koyunları </a:t>
            </a:r>
            <a:r>
              <a:rPr lang="tr-TR" dirty="0" err="1" smtClean="0"/>
              <a:t>sun'i</a:t>
            </a:r>
            <a:r>
              <a:rPr lang="tr-TR" dirty="0" smtClean="0"/>
              <a:t> yolla tohumlamak.</a:t>
            </a:r>
          </a:p>
          <a:p>
            <a:r>
              <a:rPr lang="tr-TR" dirty="0" smtClean="0"/>
              <a:t>	c) Koç sperması teke sperması ile karıştırılarak keçi veya koyunlara vermek. </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Bu usulde yüksek oranda döl elde edilebilmekte ve meydana gelen yavrular genellikle ana tarafına yakın olup iki tür arası karaktere sahiptirler. Elde edilen dişi </a:t>
            </a:r>
            <a:r>
              <a:rPr lang="tr-TR" dirty="0" err="1" smtClean="0"/>
              <a:t>hibritlerden</a:t>
            </a:r>
            <a:r>
              <a:rPr lang="tr-TR" dirty="0" smtClean="0"/>
              <a:t> bazılarının yavru verdikleri de görülmüştür. </a:t>
            </a:r>
          </a:p>
          <a:p>
            <a:r>
              <a:rPr lang="tr-TR" dirty="0" smtClean="0"/>
              <a:t>Bu şekilde keçilerden doğmuş olan </a:t>
            </a:r>
            <a:r>
              <a:rPr lang="tr-TR" dirty="0" err="1" smtClean="0"/>
              <a:t>hibritlere</a:t>
            </a:r>
            <a:r>
              <a:rPr lang="tr-TR" dirty="0" smtClean="0"/>
              <a:t> </a:t>
            </a:r>
            <a:r>
              <a:rPr lang="tr-TR" dirty="0" err="1" smtClean="0"/>
              <a:t>Caprid</a:t>
            </a:r>
            <a:r>
              <a:rPr lang="tr-TR" dirty="0" smtClean="0"/>
              <a:t>, koyunlardan doğmuş olanlara da </a:t>
            </a:r>
            <a:r>
              <a:rPr lang="tr-TR" dirty="0" err="1" smtClean="0"/>
              <a:t>Ovid</a:t>
            </a:r>
            <a:r>
              <a:rPr lang="tr-TR" dirty="0" smtClean="0"/>
              <a:t> ismi verilmektedir. Her iki </a:t>
            </a:r>
            <a:r>
              <a:rPr lang="tr-TR" dirty="0" err="1" smtClean="0"/>
              <a:t>hibrit</a:t>
            </a:r>
            <a:r>
              <a:rPr lang="tr-TR" dirty="0" smtClean="0"/>
              <a:t> de genel karakterleri bakımından daha çok anaya benzemektedirler.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dirty="0" smtClean="0"/>
              <a:t>Özellikle </a:t>
            </a:r>
            <a:r>
              <a:rPr lang="tr-TR" dirty="0" err="1" smtClean="0"/>
              <a:t>Ovidler</a:t>
            </a:r>
            <a:r>
              <a:rPr lang="tr-TR" dirty="0" smtClean="0"/>
              <a:t> ekonomik önem taşıyan hayvanlardır. </a:t>
            </a:r>
            <a:r>
              <a:rPr lang="tr-TR" dirty="0" err="1" smtClean="0"/>
              <a:t>Ovidlerde</a:t>
            </a:r>
            <a:r>
              <a:rPr lang="tr-TR" dirty="0" smtClean="0"/>
              <a:t> yapağı ve süt miktarının arttığı, ancak yapağı kalitesi bakımından keçi kılı özelliklerine daha yakın olduğu görülmüştür. Bunlara ilave olarak </a:t>
            </a:r>
            <a:r>
              <a:rPr lang="tr-TR" dirty="0" err="1" smtClean="0"/>
              <a:t>Ovid</a:t>
            </a:r>
            <a:r>
              <a:rPr lang="tr-TR" dirty="0" smtClean="0"/>
              <a:t> ve </a:t>
            </a:r>
            <a:r>
              <a:rPr lang="tr-TR" dirty="0" err="1" smtClean="0"/>
              <a:t>Capridlerin</a:t>
            </a:r>
            <a:r>
              <a:rPr lang="tr-TR" dirty="0" smtClean="0"/>
              <a:t> mukavemetlerinin fazla, hastalıklara karşı dayanıklı ve yaşama güçlerinin üstün olduğu görülmüştür. Bu avantajlara rağmen </a:t>
            </a:r>
            <a:r>
              <a:rPr lang="tr-TR" dirty="0" err="1" smtClean="0"/>
              <a:t>Ovid</a:t>
            </a:r>
            <a:r>
              <a:rPr lang="tr-TR" dirty="0" smtClean="0"/>
              <a:t> ve </a:t>
            </a:r>
            <a:r>
              <a:rPr lang="tr-TR" dirty="0" err="1" smtClean="0"/>
              <a:t>Capridlerde</a:t>
            </a:r>
            <a:r>
              <a:rPr lang="tr-TR" dirty="0" smtClean="0"/>
              <a:t> büyüme ve gelişme hızı düşük bulunmuştur.</a:t>
            </a:r>
          </a:p>
          <a:p>
            <a:r>
              <a:rPr lang="tr-TR" dirty="0" smtClean="0"/>
              <a:t>Bazı koyun ırklarının kök aldığı yabani Muflon koyunu ile evcil koyunlar arasında yapılan çiftleştirmeler sonucu normal döl alındığı tespit edilmiştir.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err="1" smtClean="0">
                <a:solidFill>
                  <a:schemeClr val="tx1"/>
                </a:solidFill>
              </a:rPr>
              <a:t>Evciltme</a:t>
            </a:r>
            <a:r>
              <a:rPr lang="tr-TR" sz="3600" b="1" dirty="0" smtClean="0">
                <a:solidFill>
                  <a:schemeClr val="tx1"/>
                </a:solidFill>
              </a:rPr>
              <a:t> ile Meydana Gelen Değişiklikler nelerdir? Başlıklar halinde sıralayınız.</a:t>
            </a:r>
            <a:endParaRPr lang="tr-TR" sz="3600" dirty="0">
              <a:solidFill>
                <a:schemeClr val="tx1"/>
              </a:solidFill>
            </a:endParaRPr>
          </a:p>
        </p:txBody>
      </p:sp>
      <p:sp>
        <p:nvSpPr>
          <p:cNvPr id="3" name="2 İçerik Yer Tutucusu"/>
          <p:cNvSpPr>
            <a:spLocks noGrp="1"/>
          </p:cNvSpPr>
          <p:nvPr>
            <p:ph sz="quarter" idx="1"/>
          </p:nvPr>
        </p:nvSpPr>
        <p:spPr/>
        <p:txBody>
          <a:bodyPr>
            <a:normAutofit fontScale="85000" lnSpcReduction="20000"/>
          </a:bodyPr>
          <a:lstStyle/>
          <a:p>
            <a:r>
              <a:rPr lang="tr-TR" b="1" dirty="0" smtClean="0"/>
              <a:t>Morfolojik Değişiklikler</a:t>
            </a:r>
          </a:p>
          <a:p>
            <a:r>
              <a:rPr lang="tr-TR" b="1" dirty="0" smtClean="0"/>
              <a:t>a)</a:t>
            </a:r>
            <a:r>
              <a:rPr lang="tr-TR" dirty="0" smtClean="0"/>
              <a:t> </a:t>
            </a:r>
            <a:r>
              <a:rPr lang="tr-TR" b="1" dirty="0" smtClean="0"/>
              <a:t>Vücut Büyüklüğü :</a:t>
            </a:r>
            <a:r>
              <a:rPr lang="tr-TR" dirty="0" smtClean="0"/>
              <a:t> Deve ve lama dışında hemen bütün hayvanlarda </a:t>
            </a:r>
            <a:r>
              <a:rPr lang="tr-TR" dirty="0" err="1" smtClean="0"/>
              <a:t>evciltme</a:t>
            </a:r>
            <a:r>
              <a:rPr lang="tr-TR" dirty="0" smtClean="0"/>
              <a:t> ile vücut büyüklüğü </a:t>
            </a:r>
            <a:r>
              <a:rPr lang="tr-TR" b="1" dirty="0" smtClean="0">
                <a:solidFill>
                  <a:srgbClr val="FF0000"/>
                </a:solidFill>
              </a:rPr>
              <a:t>iki yönde değişikliğe</a:t>
            </a:r>
            <a:r>
              <a:rPr lang="tr-TR" dirty="0" smtClean="0"/>
              <a:t> uğramıştır. </a:t>
            </a:r>
            <a:endParaRPr lang="tr-TR" dirty="0" smtClean="0"/>
          </a:p>
          <a:p>
            <a:pPr lvl="1"/>
            <a:r>
              <a:rPr lang="tr-TR" dirty="0" smtClean="0"/>
              <a:t>Mesela </a:t>
            </a:r>
            <a:r>
              <a:rPr lang="tr-TR" dirty="0" smtClean="0"/>
              <a:t>sığırlardan </a:t>
            </a:r>
            <a:r>
              <a:rPr lang="tr-TR" dirty="0" err="1" smtClean="0"/>
              <a:t>Simental'lar</a:t>
            </a:r>
            <a:r>
              <a:rPr lang="tr-TR" dirty="0" smtClean="0"/>
              <a:t>, </a:t>
            </a:r>
            <a:r>
              <a:rPr lang="tr-TR" dirty="0" err="1" smtClean="0"/>
              <a:t>Shorthorn'lar</a:t>
            </a:r>
            <a:r>
              <a:rPr lang="tr-TR" dirty="0" smtClean="0"/>
              <a:t>, </a:t>
            </a:r>
            <a:r>
              <a:rPr lang="tr-TR" dirty="0" err="1" smtClean="0"/>
              <a:t>Hereford'lar</a:t>
            </a:r>
            <a:r>
              <a:rPr lang="tr-TR" dirty="0" smtClean="0"/>
              <a:t> cüssece yabanilerden daha büyük, </a:t>
            </a:r>
            <a:endParaRPr lang="tr-TR" dirty="0" smtClean="0"/>
          </a:p>
          <a:p>
            <a:pPr lvl="1"/>
            <a:r>
              <a:rPr lang="tr-TR" dirty="0" smtClean="0"/>
              <a:t>buna </a:t>
            </a:r>
            <a:r>
              <a:rPr lang="tr-TR" dirty="0" smtClean="0"/>
              <a:t>karşılık Jersey, </a:t>
            </a:r>
            <a:r>
              <a:rPr lang="tr-TR" dirty="0" err="1" smtClean="0"/>
              <a:t>Guernsey</a:t>
            </a:r>
            <a:r>
              <a:rPr lang="tr-TR" dirty="0" smtClean="0"/>
              <a:t> gibi ırklar daha küçüktürler. </a:t>
            </a:r>
            <a:endParaRPr lang="tr-TR" dirty="0" smtClean="0"/>
          </a:p>
          <a:p>
            <a:pPr lvl="1"/>
            <a:r>
              <a:rPr lang="tr-TR" dirty="0" smtClean="0"/>
              <a:t>Atlardan </a:t>
            </a:r>
            <a:r>
              <a:rPr lang="tr-TR" dirty="0" smtClean="0"/>
              <a:t>Kuzey Avrupa'nın soğukkanlı </a:t>
            </a:r>
            <a:r>
              <a:rPr lang="tr-TR" dirty="0" err="1" smtClean="0"/>
              <a:t>Arden</a:t>
            </a:r>
            <a:r>
              <a:rPr lang="tr-TR" dirty="0" smtClean="0"/>
              <a:t> ve </a:t>
            </a:r>
            <a:r>
              <a:rPr lang="tr-TR" dirty="0" err="1" smtClean="0"/>
              <a:t>Shire</a:t>
            </a:r>
            <a:r>
              <a:rPr lang="tr-TR" dirty="0" smtClean="0"/>
              <a:t> gibi ırkları yabanilere göre daha büyük, buna karşılık Midilli ve </a:t>
            </a:r>
            <a:r>
              <a:rPr lang="tr-TR" dirty="0" err="1" smtClean="0"/>
              <a:t>Shetland</a:t>
            </a:r>
            <a:r>
              <a:rPr lang="tr-TR" dirty="0" smtClean="0"/>
              <a:t> ırkları daha küçüktürler. </a:t>
            </a:r>
            <a:endParaRPr lang="tr-TR" dirty="0" smtClean="0"/>
          </a:p>
          <a:p>
            <a:pPr lvl="1"/>
            <a:r>
              <a:rPr lang="tr-TR" dirty="0" smtClean="0"/>
              <a:t>Koyun </a:t>
            </a:r>
            <a:r>
              <a:rPr lang="tr-TR" dirty="0" smtClean="0"/>
              <a:t>ve keçilerde vücut yabani formlara göre genellikle irileşmiştir. </a:t>
            </a:r>
            <a:endParaRPr lang="tr-TR" dirty="0" smtClean="0"/>
          </a:p>
          <a:p>
            <a:pPr lvl="1"/>
            <a:r>
              <a:rPr lang="tr-TR" dirty="0" smtClean="0"/>
              <a:t>Köpekler</a:t>
            </a:r>
            <a:r>
              <a:rPr lang="tr-TR" dirty="0" smtClean="0"/>
              <a:t>, Saint Bernard ırkı hariç, vücutça küçülmüşlerdir.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dirty="0" smtClean="0"/>
              <a:t>b)</a:t>
            </a:r>
            <a:r>
              <a:rPr lang="tr-TR" dirty="0" smtClean="0"/>
              <a:t> </a:t>
            </a:r>
            <a:r>
              <a:rPr lang="tr-TR" b="1" dirty="0" smtClean="0"/>
              <a:t>Boynuzlar :</a:t>
            </a:r>
            <a:r>
              <a:rPr lang="tr-TR" dirty="0" smtClean="0"/>
              <a:t> Sığırlarda, koyunlarda ve keçilerde genellikle boynuzlar </a:t>
            </a:r>
            <a:r>
              <a:rPr lang="tr-TR" b="1" dirty="0" smtClean="0">
                <a:solidFill>
                  <a:srgbClr val="FF0000"/>
                </a:solidFill>
              </a:rPr>
              <a:t>küçülmüş</a:t>
            </a:r>
            <a:r>
              <a:rPr lang="tr-TR" dirty="0" smtClean="0"/>
              <a:t>, hatta bazı ırklarda tamamen dumura uğramıştır.</a:t>
            </a:r>
          </a:p>
          <a:p>
            <a:r>
              <a:rPr lang="tr-TR" b="1" dirty="0" smtClean="0"/>
              <a:t>c</a:t>
            </a:r>
            <a:r>
              <a:rPr lang="tr-TR" b="1" dirty="0" smtClean="0"/>
              <a:t>) Renk : </a:t>
            </a:r>
            <a:r>
              <a:rPr lang="tr-TR" dirty="0" smtClean="0"/>
              <a:t>Yabani hayvanlar genellikle tek tip renge sahiptirler ve bu renk hayvanların yaşadıkları çevrenin tabiatına uygundur. </a:t>
            </a:r>
            <a:endParaRPr lang="tr-TR" dirty="0" smtClean="0"/>
          </a:p>
          <a:p>
            <a:pPr lvl="1"/>
            <a:r>
              <a:rPr lang="tr-TR" dirty="0" smtClean="0"/>
              <a:t>Evcil </a:t>
            </a:r>
            <a:r>
              <a:rPr lang="tr-TR" dirty="0" smtClean="0"/>
              <a:t>hayvanlarda renkte açılma, koyulaşma ve alacalık, çok renklilik gibi değişiklikler meydana gelmiştir.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r>
              <a:rPr lang="tr-TR" b="1" dirty="0" smtClean="0"/>
              <a:t>d) Deri ve Kıllar :</a:t>
            </a:r>
            <a:r>
              <a:rPr lang="tr-TR" dirty="0" smtClean="0"/>
              <a:t> </a:t>
            </a:r>
            <a:r>
              <a:rPr lang="tr-TR" dirty="0" err="1" smtClean="0"/>
              <a:t>Evciltme</a:t>
            </a:r>
            <a:r>
              <a:rPr lang="tr-TR" dirty="0" smtClean="0"/>
              <a:t> ile deri ve kıllarda birçok değişmeler meydana gelmiştir. </a:t>
            </a:r>
            <a:endParaRPr lang="tr-TR" dirty="0" smtClean="0"/>
          </a:p>
          <a:p>
            <a:pPr lvl="1"/>
            <a:r>
              <a:rPr lang="tr-TR" dirty="0" smtClean="0"/>
              <a:t>Bazı </a:t>
            </a:r>
            <a:r>
              <a:rPr lang="tr-TR" dirty="0" smtClean="0"/>
              <a:t>domuz ve koyun ırklarının derilerindeki kıvrımlar, </a:t>
            </a:r>
            <a:endParaRPr lang="tr-TR" dirty="0" smtClean="0"/>
          </a:p>
          <a:p>
            <a:pPr lvl="1"/>
            <a:r>
              <a:rPr lang="tr-TR" dirty="0" smtClean="0"/>
              <a:t>hemen </a:t>
            </a:r>
            <a:r>
              <a:rPr lang="tr-TR" dirty="0" smtClean="0"/>
              <a:t>bütün evcil hayvanlarda görülen sarkık kulaklar, </a:t>
            </a:r>
            <a:endParaRPr lang="tr-TR" dirty="0" smtClean="0"/>
          </a:p>
          <a:p>
            <a:pPr lvl="1"/>
            <a:r>
              <a:rPr lang="tr-TR" dirty="0" smtClean="0"/>
              <a:t>keçi </a:t>
            </a:r>
            <a:r>
              <a:rPr lang="tr-TR" dirty="0" smtClean="0"/>
              <a:t>ve koyunlardaki küpeler ve </a:t>
            </a:r>
            <a:endParaRPr lang="tr-TR" dirty="0" smtClean="0"/>
          </a:p>
          <a:p>
            <a:pPr lvl="1"/>
            <a:r>
              <a:rPr lang="tr-TR" dirty="0" smtClean="0"/>
              <a:t>sığırlardaki </a:t>
            </a:r>
            <a:r>
              <a:rPr lang="tr-TR" dirty="0" smtClean="0"/>
              <a:t>gerdan bu değişmelere örnek olarak gösterilebilir. </a:t>
            </a:r>
            <a:endParaRPr lang="tr-TR" dirty="0" smtClean="0"/>
          </a:p>
          <a:p>
            <a:pPr lvl="1"/>
            <a:r>
              <a:rPr lang="tr-TR" dirty="0" smtClean="0"/>
              <a:t>Kıllarda </a:t>
            </a:r>
            <a:r>
              <a:rPr lang="tr-TR" dirty="0" smtClean="0"/>
              <a:t>ise </a:t>
            </a:r>
            <a:r>
              <a:rPr lang="tr-TR" dirty="0" err="1" smtClean="0"/>
              <a:t>evciltme</a:t>
            </a:r>
            <a:r>
              <a:rPr lang="tr-TR" dirty="0" smtClean="0"/>
              <a:t> ile kalınlaşma, incelme ve kıvırcıklaşma şeklinde değişmeler meydana gelmiştir. </a:t>
            </a:r>
            <a:endParaRPr lang="tr-TR" dirty="0" smtClean="0"/>
          </a:p>
          <a:p>
            <a:pPr lvl="1"/>
            <a:r>
              <a:rPr lang="tr-TR" dirty="0" smtClean="0"/>
              <a:t>Atlarda </a:t>
            </a:r>
            <a:r>
              <a:rPr lang="tr-TR" dirty="0" smtClean="0"/>
              <a:t>yele uzamış, sığırlarda kıllar incelmiş ve kuvvetlenmiştir. </a:t>
            </a:r>
            <a:endParaRPr lang="tr-TR" dirty="0" smtClean="0"/>
          </a:p>
          <a:p>
            <a:pPr lvl="1"/>
            <a:r>
              <a:rPr lang="tr-TR" dirty="0" smtClean="0"/>
              <a:t>Kılların </a:t>
            </a:r>
            <a:r>
              <a:rPr lang="tr-TR" dirty="0" smtClean="0"/>
              <a:t>değişmesi en fazla koyunlarda olmuştur. </a:t>
            </a:r>
            <a:endParaRPr lang="tr-TR" dirty="0" smtClean="0"/>
          </a:p>
          <a:p>
            <a:pPr lvl="1"/>
            <a:r>
              <a:rPr lang="tr-TR" dirty="0" smtClean="0"/>
              <a:t>Yabani </a:t>
            </a:r>
            <a:r>
              <a:rPr lang="tr-TR" dirty="0" smtClean="0"/>
              <a:t>koyunlarda vücudu örten kısa, kalın ve sert kılların yerini evcil koyunda uzun, ince ve yumuşak elyaf almıştır.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e) İskelet Yapısı :</a:t>
            </a:r>
            <a:r>
              <a:rPr lang="tr-TR" dirty="0" smtClean="0"/>
              <a:t> </a:t>
            </a:r>
            <a:r>
              <a:rPr lang="tr-TR" dirty="0" err="1" smtClean="0"/>
              <a:t>Evciltme</a:t>
            </a:r>
            <a:r>
              <a:rPr lang="tr-TR" dirty="0" smtClean="0"/>
              <a:t> ile iskelet yapısında meydana gelen değişiklikler daha çok </a:t>
            </a:r>
            <a:r>
              <a:rPr lang="tr-TR" b="1" dirty="0" smtClean="0">
                <a:solidFill>
                  <a:srgbClr val="FF0000"/>
                </a:solidFill>
              </a:rPr>
              <a:t>baş kemiklerinde </a:t>
            </a:r>
            <a:r>
              <a:rPr lang="tr-TR" dirty="0" smtClean="0"/>
              <a:t>olmuştur. </a:t>
            </a:r>
            <a:endParaRPr lang="tr-TR" dirty="0" smtClean="0"/>
          </a:p>
          <a:p>
            <a:pPr lvl="1"/>
            <a:r>
              <a:rPr lang="tr-TR" dirty="0" smtClean="0"/>
              <a:t>Bazı </a:t>
            </a:r>
            <a:r>
              <a:rPr lang="tr-TR" dirty="0" smtClean="0"/>
              <a:t>sığır ve domuz ırklarında yabani formlara göre </a:t>
            </a:r>
            <a:r>
              <a:rPr lang="tr-TR" b="1" dirty="0" smtClean="0">
                <a:solidFill>
                  <a:srgbClr val="FF0000"/>
                </a:solidFill>
              </a:rPr>
              <a:t>başın uzadığı</a:t>
            </a:r>
            <a:r>
              <a:rPr lang="tr-TR" dirty="0" smtClean="0"/>
              <a:t>, bazılarında da </a:t>
            </a:r>
            <a:r>
              <a:rPr lang="tr-TR" b="1" dirty="0" smtClean="0">
                <a:solidFill>
                  <a:srgbClr val="FF0000"/>
                </a:solidFill>
              </a:rPr>
              <a:t>kısaldığı</a:t>
            </a:r>
            <a:r>
              <a:rPr lang="tr-TR" dirty="0" smtClean="0"/>
              <a:t> tespit edilmiştir. </a:t>
            </a:r>
            <a:endParaRPr lang="tr-TR" dirty="0" smtClean="0"/>
          </a:p>
          <a:p>
            <a:pPr lvl="1"/>
            <a:r>
              <a:rPr lang="tr-TR" dirty="0" smtClean="0"/>
              <a:t>Bunun </a:t>
            </a:r>
            <a:r>
              <a:rPr lang="tr-TR" dirty="0" smtClean="0"/>
              <a:t>dışında </a:t>
            </a:r>
            <a:r>
              <a:rPr lang="tr-TR" b="1" dirty="0" smtClean="0">
                <a:solidFill>
                  <a:srgbClr val="FF0000"/>
                </a:solidFill>
              </a:rPr>
              <a:t>kuyruğun</a:t>
            </a:r>
            <a:r>
              <a:rPr lang="tr-TR" dirty="0" smtClean="0"/>
              <a:t> çeşitli şekillerde kıvrılması, </a:t>
            </a:r>
            <a:r>
              <a:rPr lang="tr-TR" dirty="0" smtClean="0">
                <a:solidFill>
                  <a:srgbClr val="FF0000"/>
                </a:solidFill>
              </a:rPr>
              <a:t>omur sayısının </a:t>
            </a:r>
            <a:r>
              <a:rPr lang="tr-TR" dirty="0" smtClean="0"/>
              <a:t>azalması veya çoğalması gibi hususlar da </a:t>
            </a:r>
            <a:r>
              <a:rPr lang="tr-TR" dirty="0" err="1" smtClean="0"/>
              <a:t>evciltmenin</a:t>
            </a:r>
            <a:r>
              <a:rPr lang="tr-TR" dirty="0" smtClean="0"/>
              <a:t> sonucu olarak ortaya çıkmıştır.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f) Kas Gelişimi :</a:t>
            </a:r>
            <a:r>
              <a:rPr lang="tr-TR" dirty="0" smtClean="0"/>
              <a:t> Hayvanların </a:t>
            </a:r>
            <a:r>
              <a:rPr lang="tr-TR" dirty="0" err="1" smtClean="0"/>
              <a:t>evciltilmeleri</a:t>
            </a:r>
            <a:r>
              <a:rPr lang="tr-TR" dirty="0" smtClean="0"/>
              <a:t> ile birlikte, bunların yaşadıkları çevre şartları da kısmen değişmiş, ayrıca çeşitli verimlerin ıslahı için hayvanlar belli yönlerde seleksiyona tabi tutulmuştur</a:t>
            </a:r>
            <a:r>
              <a:rPr lang="tr-TR" dirty="0" smtClean="0"/>
              <a:t>.</a:t>
            </a:r>
          </a:p>
          <a:p>
            <a:pPr lvl="1"/>
            <a:r>
              <a:rPr lang="tr-TR" dirty="0" smtClean="0"/>
              <a:t>Bunun </a:t>
            </a:r>
            <a:r>
              <a:rPr lang="tr-TR" dirty="0" smtClean="0"/>
              <a:t>sonucu olarak, et tipi sığır ve koyun ırkları ile koşum atlarında, özellikle vücudun arka kısımlarındaki kaslarda büyük gelişmeler olmuştur.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tx1"/>
                </a:solidFill>
              </a:rPr>
              <a:t>Fizyolojik Değişiklikler</a:t>
            </a:r>
            <a:endParaRPr lang="tr-TR" b="1" dirty="0">
              <a:solidFill>
                <a:schemeClr val="tx1"/>
              </a:solidFill>
            </a:endParaRPr>
          </a:p>
        </p:txBody>
      </p:sp>
      <p:sp>
        <p:nvSpPr>
          <p:cNvPr id="3" name="2 İçerik Yer Tutucusu"/>
          <p:cNvSpPr>
            <a:spLocks noGrp="1"/>
          </p:cNvSpPr>
          <p:nvPr>
            <p:ph sz="quarter" idx="1"/>
          </p:nvPr>
        </p:nvSpPr>
        <p:spPr/>
        <p:txBody>
          <a:bodyPr>
            <a:normAutofit fontScale="92500"/>
          </a:bodyPr>
          <a:lstStyle/>
          <a:p>
            <a:r>
              <a:rPr lang="tr-TR" b="1" dirty="0" smtClean="0"/>
              <a:t>	a) Üreme : </a:t>
            </a:r>
            <a:r>
              <a:rPr lang="tr-TR" dirty="0" err="1" smtClean="0"/>
              <a:t>Evciltmenin</a:t>
            </a:r>
            <a:r>
              <a:rPr lang="tr-TR" dirty="0" smtClean="0"/>
              <a:t> meydana getirdiği en önemli fizyolojik değişiklik üreme faaliyetinde görülmüştür. </a:t>
            </a:r>
            <a:endParaRPr lang="tr-TR" dirty="0" smtClean="0"/>
          </a:p>
          <a:p>
            <a:pPr lvl="1"/>
            <a:r>
              <a:rPr lang="tr-TR" dirty="0" smtClean="0"/>
              <a:t>Yabani </a:t>
            </a:r>
            <a:r>
              <a:rPr lang="tr-TR" dirty="0" smtClean="0"/>
              <a:t>hayvanlar yılın belirli zamanında kızgınlık gösterirler ve dolayısıyla da senenin belirli zamanında doğururlar. </a:t>
            </a:r>
            <a:endParaRPr lang="tr-TR" dirty="0" smtClean="0"/>
          </a:p>
          <a:p>
            <a:pPr lvl="1"/>
            <a:r>
              <a:rPr lang="tr-TR" dirty="0" smtClean="0"/>
              <a:t>Halbuki </a:t>
            </a:r>
            <a:r>
              <a:rPr lang="tr-TR" dirty="0" smtClean="0"/>
              <a:t>evcil hayvanların dişilerinde bazı istisnalarla kızgınlık hali ve doğum, senenin belli bir zamanına bağlı değildir ve bunlar senenin herhangi bir zamanında kızgınlık gösterir ve doğururlar. </a:t>
            </a:r>
            <a:endParaRPr lang="tr-TR" dirty="0" smtClean="0"/>
          </a:p>
          <a:p>
            <a:pPr lvl="1"/>
            <a:r>
              <a:rPr lang="tr-TR" dirty="0" err="1" smtClean="0"/>
              <a:t>Evciltme</a:t>
            </a:r>
            <a:r>
              <a:rPr lang="tr-TR" dirty="0" smtClean="0"/>
              <a:t> </a:t>
            </a:r>
            <a:r>
              <a:rPr lang="tr-TR" dirty="0" smtClean="0"/>
              <a:t>ile döl tutma kabiliyeti arttığı gibi, bir batındaki yavru sayısı da artmıştır. Hatta bazı koyun ırkları yılda iki defa doğum yapabilme yeteneğini kazanmıştır.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696</TotalTime>
  <Words>2025</Words>
  <Application>Microsoft Office PowerPoint</Application>
  <PresentationFormat>Ekran Gösterisi (4:3)</PresentationFormat>
  <Paragraphs>185</Paragraphs>
  <Slides>36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36</vt:i4>
      </vt:variant>
    </vt:vector>
  </HeadingPairs>
  <TitlesOfParts>
    <vt:vector size="42" baseType="lpstr">
      <vt:lpstr>Times</vt:lpstr>
      <vt:lpstr>Times New Roman</vt:lpstr>
      <vt:lpstr>Tw Cen MT</vt:lpstr>
      <vt:lpstr>Wingdings</vt:lpstr>
      <vt:lpstr>Wingdings 2</vt:lpstr>
      <vt:lpstr>Ortalama</vt:lpstr>
      <vt:lpstr>EVCİLTME</vt:lpstr>
      <vt:lpstr>Yabani ve evcil hayvanlar</vt:lpstr>
      <vt:lpstr>Evcil hayvan </vt:lpstr>
      <vt:lpstr>Evciltme ile Meydana Gelen Değişiklikler nelerdir? Başlıklar halinde sıralayınız.</vt:lpstr>
      <vt:lpstr>PowerPoint Sunusu</vt:lpstr>
      <vt:lpstr>PowerPoint Sunusu</vt:lpstr>
      <vt:lpstr>PowerPoint Sunusu</vt:lpstr>
      <vt:lpstr>PowerPoint Sunusu</vt:lpstr>
      <vt:lpstr>Fizyolojik Değişiklikler</vt:lpstr>
      <vt:lpstr>PowerPoint Sunusu</vt:lpstr>
      <vt:lpstr>PowerPoint Sunusu</vt:lpstr>
      <vt:lpstr>PowerPoint Sunusu</vt:lpstr>
      <vt:lpstr>PowerPoint Sunusu</vt:lpstr>
      <vt:lpstr>PowerPoint Sunusu</vt:lpstr>
      <vt:lpstr>Evcil Hayvanların Zoolojik Sistemdeki Yerini çizelge ile  gösteriniz?</vt:lpstr>
      <vt:lpstr>PowerPoint Sunusu</vt:lpstr>
      <vt:lpstr>PowerPoint Sunusu</vt:lpstr>
      <vt:lpstr>PowerPoint Sunusu</vt:lpstr>
      <vt:lpstr>PowerPoint Sunusu</vt:lpstr>
      <vt:lpstr>TÜRLER</vt:lpstr>
      <vt:lpstr>Tür</vt:lpstr>
      <vt:lpstr>PowerPoint Sunusu</vt:lpstr>
      <vt:lpstr>PowerPoint Sunusu</vt:lpstr>
      <vt:lpstr>Türlerin Meydana Gelişi</vt:lpstr>
      <vt:lpstr>Hibridasyon</vt:lpstr>
      <vt:lpstr>Çeşitli hayvan türleri arasında tatbikatta yapılan hibridasyonlardan başlıcaları şunlardır :</vt:lpstr>
      <vt:lpstr>PowerPoint Sunusu</vt:lpstr>
      <vt:lpstr>PowerPoint Sunusu</vt:lpstr>
      <vt:lpstr>PowerPoint Sunusu</vt:lpstr>
      <vt:lpstr>Sığır Türünün Hibritleri</vt:lpstr>
      <vt:lpstr>Cattalo :</vt:lpstr>
      <vt:lpstr>PowerPoint Sunusu</vt:lpstr>
      <vt:lpstr>Koyun ve Keçi Hibritleri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EVCİLTME</dc:title>
  <dc:creator>raydin</dc:creator>
  <cp:lastModifiedBy>Recep Aydin</cp:lastModifiedBy>
  <cp:revision>70</cp:revision>
  <dcterms:created xsi:type="dcterms:W3CDTF">2012-10-25T14:23:13Z</dcterms:created>
  <dcterms:modified xsi:type="dcterms:W3CDTF">2016-10-25T10:06:14Z</dcterms:modified>
</cp:coreProperties>
</file>