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324"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p>
            <a:fld id="{4F63B0D9-C732-47F0-9323-433EAEC4E8D7}" type="datetimeFigureOut">
              <a:rPr lang="tr-TR" smtClean="0"/>
              <a:pPr/>
              <a:t>1.11.2016</a:t>
            </a:fld>
            <a:endParaRPr lang="tr-TR"/>
          </a:p>
        </p:txBody>
      </p:sp>
      <p:sp>
        <p:nvSpPr>
          <p:cNvPr id="20" name="19 Altbilgi Yer Tutucusu"/>
          <p:cNvSpPr>
            <a:spLocks noGrp="1"/>
          </p:cNvSpPr>
          <p:nvPr>
            <p:ph type="ftr" sz="quarter" idx="11"/>
          </p:nvPr>
        </p:nvSpPr>
        <p:spPr/>
        <p:txBody>
          <a:bodyPr/>
          <a:lstStyle/>
          <a:p>
            <a:endParaRPr lang="tr-TR"/>
          </a:p>
        </p:txBody>
      </p:sp>
      <p:sp>
        <p:nvSpPr>
          <p:cNvPr id="10" name="9 Slayt Numarası Yer Tutucusu"/>
          <p:cNvSpPr>
            <a:spLocks noGrp="1"/>
          </p:cNvSpPr>
          <p:nvPr>
            <p:ph type="sldNum" sz="quarter" idx="12"/>
          </p:nvPr>
        </p:nvSpPr>
        <p:spPr/>
        <p:txBody>
          <a:bodyPr/>
          <a:lstStyle/>
          <a:p>
            <a:fld id="{8A253099-D9FC-406C-925D-9A60F4C26490}"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F63B0D9-C732-47F0-9323-433EAEC4E8D7}" type="datetimeFigureOut">
              <a:rPr lang="tr-TR" smtClean="0"/>
              <a:pPr/>
              <a:t>1.11.2016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A253099-D9FC-406C-925D-9A60F4C2649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F63B0D9-C732-47F0-9323-433EAEC4E8D7}" type="datetimeFigureOut">
              <a:rPr lang="tr-TR" smtClean="0"/>
              <a:pPr/>
              <a:t>1.11.2016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A253099-D9FC-406C-925D-9A60F4C2649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F63B0D9-C732-47F0-9323-433EAEC4E8D7}" type="datetimeFigureOut">
              <a:rPr lang="tr-TR" smtClean="0"/>
              <a:pPr/>
              <a:t>1.11.2016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A253099-D9FC-406C-925D-9A60F4C2649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4F63B0D9-C732-47F0-9323-433EAEC4E8D7}" type="datetimeFigureOut">
              <a:rPr lang="tr-TR" smtClean="0"/>
              <a:pPr/>
              <a:t>1.11.2016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A253099-D9FC-406C-925D-9A60F4C26490}"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4F63B0D9-C732-47F0-9323-433EAEC4E8D7}" type="datetimeFigureOut">
              <a:rPr lang="tr-TR" smtClean="0"/>
              <a:pPr/>
              <a:t>1.11.2016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A253099-D9FC-406C-925D-9A60F4C2649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4F63B0D9-C732-47F0-9323-433EAEC4E8D7}" type="datetimeFigureOut">
              <a:rPr lang="tr-TR" smtClean="0"/>
              <a:pPr/>
              <a:t>1.11.2016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8A253099-D9FC-406C-925D-9A60F4C2649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4F63B0D9-C732-47F0-9323-433EAEC4E8D7}" type="datetimeFigureOut">
              <a:rPr lang="tr-TR" smtClean="0"/>
              <a:pPr/>
              <a:t>1.11.2016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A253099-D9FC-406C-925D-9A60F4C2649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Veri Yer Tutucusu"/>
          <p:cNvSpPr>
            <a:spLocks noGrp="1"/>
          </p:cNvSpPr>
          <p:nvPr>
            <p:ph type="dt" sz="half" idx="10"/>
          </p:nvPr>
        </p:nvSpPr>
        <p:spPr/>
        <p:txBody>
          <a:bodyPr/>
          <a:lstStyle/>
          <a:p>
            <a:fld id="{4F63B0D9-C732-47F0-9323-433EAEC4E8D7}" type="datetimeFigureOut">
              <a:rPr lang="tr-TR" smtClean="0"/>
              <a:pPr/>
              <a:t>1.11.2016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A253099-D9FC-406C-925D-9A60F4C26490}"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4F63B0D9-C732-47F0-9323-433EAEC4E8D7}" type="datetimeFigureOut">
              <a:rPr lang="tr-TR" smtClean="0"/>
              <a:pPr/>
              <a:t>1.11.2016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A253099-D9FC-406C-925D-9A60F4C2649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4F63B0D9-C732-47F0-9323-433EAEC4E8D7}" type="datetimeFigureOut">
              <a:rPr lang="tr-TR" smtClean="0"/>
              <a:pPr/>
              <a:t>1.11.2016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A253099-D9FC-406C-925D-9A60F4C26490}"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F63B0D9-C732-47F0-9323-433EAEC4E8D7}" type="datetimeFigureOut">
              <a:rPr lang="tr-TR" smtClean="0"/>
              <a:pPr/>
              <a:t>1.11.2016</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A253099-D9FC-406C-925D-9A60F4C26490}"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IRKLAR</a:t>
            </a:r>
            <a:endParaRPr lang="tr-TR" dirty="0"/>
          </a:p>
        </p:txBody>
      </p:sp>
      <p:sp>
        <p:nvSpPr>
          <p:cNvPr id="3" name="2 İçerik Yer Tutucusu"/>
          <p:cNvSpPr>
            <a:spLocks noGrp="1"/>
          </p:cNvSpPr>
          <p:nvPr>
            <p:ph idx="1"/>
          </p:nvPr>
        </p:nvSpPr>
        <p:spPr/>
        <p:txBody>
          <a:bodyPr/>
          <a:lstStyle/>
          <a:p>
            <a:r>
              <a:rPr lang="tr-TR" b="1" dirty="0" smtClean="0"/>
              <a:t>Irkların Tanımı ve Oluşumu</a:t>
            </a:r>
          </a:p>
          <a:p>
            <a:r>
              <a:rPr lang="tr-TR" b="1" dirty="0" smtClean="0"/>
              <a:t>ırk; aynı türe giren hayvanlardan aynı çevre şartları altında kalıtsal bazı karakterler bakımından,  birbirine daha çok benzeyenlerin teşkil ettikleri grup olarak tarif edilebilir. </a:t>
            </a:r>
            <a:endParaRPr lang="tr-T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5" name="4 Resim Yer Tutucusu" descr="Black-Angus-Herd-1_small_small.jpg"/>
          <p:cNvPicPr>
            <a:picLocks noGrp="1" noChangeAspect="1"/>
          </p:cNvPicPr>
          <p:nvPr>
            <p:ph type="pic" idx="1"/>
          </p:nvPr>
        </p:nvPicPr>
        <p:blipFill>
          <a:blip r:embed="rId2" cstate="print"/>
          <a:srcRect l="2971" r="2971"/>
          <a:stretch>
            <a:fillRect/>
          </a:stretch>
        </p:blipFill>
        <p:spPr/>
      </p:pic>
      <p:sp>
        <p:nvSpPr>
          <p:cNvPr id="2" name="1 Metin Yer Tutucusu"/>
          <p:cNvSpPr>
            <a:spLocks noGrp="1"/>
          </p:cNvSpPr>
          <p:nvPr>
            <p:ph type="body" sz="half" idx="2"/>
          </p:nvPr>
        </p:nvSpPr>
        <p:spPr/>
        <p:txBody>
          <a:bodyPr/>
          <a:lstStyle/>
          <a:p>
            <a:r>
              <a:rPr lang="tr-TR" dirty="0" smtClean="0"/>
              <a:t>ABERDEEN ANGUS</a:t>
            </a: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HOLSTEİN SİYAH ALACA</a:t>
            </a:r>
            <a:endParaRPr lang="tr-TR" dirty="0"/>
          </a:p>
        </p:txBody>
      </p:sp>
      <p:pic>
        <p:nvPicPr>
          <p:cNvPr id="5" name="4 Resim Yer Tutucusu" descr="RIMG0633.JPG"/>
          <p:cNvPicPr>
            <a:picLocks noGrp="1" noChangeAspect="1"/>
          </p:cNvPicPr>
          <p:nvPr>
            <p:ph type="pic" idx="1"/>
          </p:nvPr>
        </p:nvPicPr>
        <p:blipFill>
          <a:blip r:embed="rId2" cstate="print"/>
          <a:srcRect l="2871" r="2871"/>
          <a:stretch>
            <a:fillRect/>
          </a:stretch>
        </p:blipFill>
        <p:spPr/>
      </p:pic>
      <p:sp>
        <p:nvSpPr>
          <p:cNvPr id="2" name="1 Metin Yer Tutucusu"/>
          <p:cNvSpPr>
            <a:spLocks noGrp="1"/>
          </p:cNvSpPr>
          <p:nvPr>
            <p:ph type="body" sz="half" idx="2"/>
          </p:nvPr>
        </p:nvSpPr>
        <p:spPr/>
        <p:txBody>
          <a:bodyPr/>
          <a:lstStyle/>
          <a:p>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err="1" smtClean="0"/>
              <a:t>Hereford</a:t>
            </a:r>
            <a:endParaRPr lang="tr-TR" dirty="0"/>
          </a:p>
        </p:txBody>
      </p:sp>
      <p:pic>
        <p:nvPicPr>
          <p:cNvPr id="1028" name="Picture 4" descr="http://www.nctc.net/counties/cow2/hereford_cow.jpg"/>
          <p:cNvPicPr>
            <a:picLocks noGrp="1" noChangeAspect="1" noChangeArrowheads="1"/>
          </p:cNvPicPr>
          <p:nvPr>
            <p:ph type="pic" idx="1"/>
          </p:nvPr>
        </p:nvPicPr>
        <p:blipFill>
          <a:blip r:embed="rId2" cstate="print"/>
          <a:srcRect l="2788" r="2788"/>
          <a:stretch>
            <a:fillRect/>
          </a:stretch>
        </p:blipFill>
        <p:spPr bwMode="auto">
          <a:prstGeom prst="rect">
            <a:avLst/>
          </a:prstGeom>
          <a:noFill/>
        </p:spPr>
      </p:pic>
      <p:sp>
        <p:nvSpPr>
          <p:cNvPr id="2" name="1 Metin Yer Tutucusu"/>
          <p:cNvSpPr>
            <a:spLocks noGrp="1"/>
          </p:cNvSpPr>
          <p:nvPr>
            <p:ph type="body" sz="half" idx="2"/>
          </p:nvPr>
        </p:nvSpPr>
        <p:spPr/>
        <p:txBody>
          <a:bodyPr/>
          <a:lstStyle/>
          <a:p>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Esmer İsviçre </a:t>
            </a:r>
            <a:endParaRPr lang="tr-TR" dirty="0"/>
          </a:p>
        </p:txBody>
      </p:sp>
      <p:pic>
        <p:nvPicPr>
          <p:cNvPr id="5" name="4 Resim Yer Tutucusu" descr="RIMG0635.JPG"/>
          <p:cNvPicPr>
            <a:picLocks noGrp="1" noChangeAspect="1"/>
          </p:cNvPicPr>
          <p:nvPr>
            <p:ph type="pic" idx="1"/>
          </p:nvPr>
        </p:nvPicPr>
        <p:blipFill>
          <a:blip r:embed="rId2" cstate="print"/>
          <a:stretch>
            <a:fillRect/>
          </a:stretch>
        </p:blipFill>
        <p:spPr>
          <a:xfrm>
            <a:off x="2306320" y="0"/>
            <a:ext cx="6091936" cy="4568952"/>
          </a:xfrm>
        </p:spPr>
      </p:pic>
      <p:sp>
        <p:nvSpPr>
          <p:cNvPr id="2" name="1 Metin Yer Tutucusu"/>
          <p:cNvSpPr>
            <a:spLocks noGrp="1"/>
          </p:cNvSpPr>
          <p:nvPr>
            <p:ph type="body" sz="half" idx="2"/>
          </p:nvPr>
        </p:nvSpPr>
        <p:spPr/>
        <p:txBody>
          <a:bodyPr/>
          <a:lstStyle/>
          <a:p>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5" name="4 Resim Yer Tutucusu" descr="RIMG0632.JPG"/>
          <p:cNvPicPr>
            <a:picLocks noGrp="1" noChangeAspect="1"/>
          </p:cNvPicPr>
          <p:nvPr>
            <p:ph type="pic" idx="1"/>
          </p:nvPr>
        </p:nvPicPr>
        <p:blipFill>
          <a:blip r:embed="rId2" cstate="print"/>
          <a:srcRect l="2871" r="2871"/>
          <a:stretch>
            <a:fillRect/>
          </a:stretch>
        </p:blipFill>
        <p:spPr/>
      </p:pic>
      <p:sp>
        <p:nvSpPr>
          <p:cNvPr id="2" name="1 Metin Yer Tutucusu"/>
          <p:cNvSpPr>
            <a:spLocks noGrp="1"/>
          </p:cNvSpPr>
          <p:nvPr>
            <p:ph type="body" sz="half" idx="2"/>
          </p:nvPr>
        </p:nvSpPr>
        <p:spPr/>
        <p:txBody>
          <a:bodyPr/>
          <a:lstStyle/>
          <a:p>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600200"/>
            <a:ext cx="8435280" cy="4997152"/>
          </a:xfrm>
        </p:spPr>
        <p:txBody>
          <a:bodyPr>
            <a:noAutofit/>
          </a:bodyPr>
          <a:lstStyle/>
          <a:p>
            <a:r>
              <a:rPr lang="tr-TR" sz="2400" dirty="0" smtClean="0">
                <a:latin typeface="Calibri" pitchFamily="34" charset="0"/>
                <a:cs typeface="Calibri" pitchFamily="34" charset="0"/>
              </a:rPr>
              <a:t>Daha çok yapağı kalitesi bakımından önem taşıyan renk, bazı koyunlarda da ırkı karakterize edebilir. </a:t>
            </a:r>
          </a:p>
          <a:p>
            <a:r>
              <a:rPr lang="tr-TR" sz="2400" dirty="0" smtClean="0">
                <a:latin typeface="Calibri" pitchFamily="34" charset="0"/>
                <a:cs typeface="Calibri" pitchFamily="34" charset="0"/>
              </a:rPr>
              <a:t>Kıvırcık koyunlarda düz beyaz, Karagül koyunlarında koyu renkli olan vücut örtüsü diğer bazı özelliklerle birlikte bu ırkların diğer koyun ırklarından ayrılmasına yardım eder.</a:t>
            </a:r>
          </a:p>
          <a:p>
            <a:r>
              <a:rPr lang="tr-TR" sz="2400" dirty="0" smtClean="0">
                <a:latin typeface="Calibri" pitchFamily="34" charset="0"/>
                <a:cs typeface="Calibri" pitchFamily="34" charset="0"/>
              </a:rPr>
              <a:t> Görüldüğü gibi hayvanlarda renk, hayvanın ait olduğu ırkın simgesidir. Ayrıca, hayvanların çevreye uyabilmelerinde bir dereceye kadar rol oynar. Koyu renk ultraviyole ışınlarına karşı organizmayı koruduğu için koyu renk derili hayvanlar güneş ışığına daha dayanıklıdırlar</a:t>
            </a:r>
            <a:endParaRPr lang="tr-TR"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Kıvırcık koyunu</a:t>
            </a:r>
            <a:endParaRPr lang="tr-TR" dirty="0"/>
          </a:p>
        </p:txBody>
      </p:sp>
      <p:pic>
        <p:nvPicPr>
          <p:cNvPr id="5" name="4 İçerik Yer Tutucusu" descr="kıvırcık koyunu.jpg"/>
          <p:cNvPicPr>
            <a:picLocks noGrp="1" noChangeAspect="1"/>
          </p:cNvPicPr>
          <p:nvPr>
            <p:ph type="pic" idx="1"/>
          </p:nvPr>
        </p:nvPicPr>
        <p:blipFill>
          <a:blip r:embed="rId2" cstate="print"/>
          <a:srcRect l="3821" r="3821"/>
          <a:stretch>
            <a:fillRect/>
          </a:stretch>
        </p:blipFill>
        <p:spPr/>
      </p:pic>
      <p:sp>
        <p:nvSpPr>
          <p:cNvPr id="2" name="1 Metin Yer Tutucusu"/>
          <p:cNvSpPr>
            <a:spLocks noGrp="1"/>
          </p:cNvSpPr>
          <p:nvPr>
            <p:ph type="body" sz="half" idx="2"/>
          </p:nvPr>
        </p:nvSpPr>
        <p:spPr/>
        <p:txBody>
          <a:bodyPr/>
          <a:lstStyle/>
          <a:p>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Karagül </a:t>
            </a:r>
            <a:endParaRPr lang="tr-TR" dirty="0"/>
          </a:p>
        </p:txBody>
      </p:sp>
      <p:pic>
        <p:nvPicPr>
          <p:cNvPr id="5" name="4 Resim Yer Tutucusu" descr="karagul.jpg"/>
          <p:cNvPicPr>
            <a:picLocks noGrp="1" noChangeAspect="1"/>
          </p:cNvPicPr>
          <p:nvPr>
            <p:ph type="pic" idx="1"/>
          </p:nvPr>
        </p:nvPicPr>
        <p:blipFill>
          <a:blip r:embed="rId2" cstate="print"/>
          <a:stretch>
            <a:fillRect/>
          </a:stretch>
        </p:blipFill>
        <p:spPr>
          <a:xfrm>
            <a:off x="1619672" y="117236"/>
            <a:ext cx="5904656" cy="4428492"/>
          </a:xfrm>
          <a:prstGeom prst="rect">
            <a:avLst/>
          </a:prstGeom>
          <a:noFill/>
          <a:ln>
            <a:noFill/>
          </a:ln>
        </p:spPr>
      </p:pic>
      <p:sp>
        <p:nvSpPr>
          <p:cNvPr id="2" name="1 Metin Yer Tutucusu"/>
          <p:cNvSpPr>
            <a:spLocks noGrp="1"/>
          </p:cNvSpPr>
          <p:nvPr>
            <p:ph type="body" sz="half" idx="2"/>
          </p:nvPr>
        </p:nvSpPr>
        <p:spPr/>
        <p:txBody>
          <a:bodyPr/>
          <a:lstStyle/>
          <a:p>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Karagül </a:t>
            </a:r>
            <a:endParaRPr lang="tr-TR" dirty="0"/>
          </a:p>
        </p:txBody>
      </p:sp>
      <p:pic>
        <p:nvPicPr>
          <p:cNvPr id="5" name="4 Resim Yer Tutucusu" descr="karagul.jpg"/>
          <p:cNvPicPr>
            <a:picLocks noGrp="1" noChangeAspect="1"/>
          </p:cNvPicPr>
          <p:nvPr>
            <p:ph type="pic" idx="1"/>
          </p:nvPr>
        </p:nvPicPr>
        <p:blipFill>
          <a:blip r:embed="rId2" cstate="print"/>
          <a:stretch>
            <a:fillRect/>
          </a:stretch>
        </p:blipFill>
        <p:spPr>
          <a:xfrm>
            <a:off x="1906951" y="0"/>
            <a:ext cx="6890674" cy="4568952"/>
          </a:xfrm>
        </p:spPr>
      </p:pic>
      <p:sp>
        <p:nvSpPr>
          <p:cNvPr id="2" name="1 Metin Yer Tutucusu"/>
          <p:cNvSpPr>
            <a:spLocks noGrp="1"/>
          </p:cNvSpPr>
          <p:nvPr>
            <p:ph type="body" sz="half" idx="2"/>
          </p:nvPr>
        </p:nvSpPr>
        <p:spPr/>
        <p:txBody>
          <a:bodyPr/>
          <a:lstStyle/>
          <a:p>
            <a:r>
              <a:rPr lang="tr-TR" dirty="0" smtClean="0"/>
              <a:t>Yünleri bukle bukledir</a:t>
            </a: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612648" y="1600200"/>
            <a:ext cx="8279832" cy="3989040"/>
          </a:xfrm>
        </p:spPr>
        <p:txBody>
          <a:bodyPr>
            <a:normAutofit fontScale="92500" lnSpcReduction="10000"/>
          </a:bodyPr>
          <a:lstStyle/>
          <a:p>
            <a:r>
              <a:rPr lang="tr-TR" dirty="0" smtClean="0"/>
              <a:t>Hayvanlarda vücut rengini kılların rengi ve deri rengi belirler. </a:t>
            </a:r>
          </a:p>
          <a:p>
            <a:r>
              <a:rPr lang="tr-TR" dirty="0" smtClean="0"/>
              <a:t>Deri rengi; burun ucu, meme, </a:t>
            </a:r>
            <a:r>
              <a:rPr lang="tr-TR" dirty="0" err="1" smtClean="0"/>
              <a:t>anus</a:t>
            </a:r>
            <a:r>
              <a:rPr lang="tr-TR" dirty="0" smtClean="0"/>
              <a:t> ve vulva renginden tayin edilir. Hayvanlarda dört ayrı renk vardır :</a:t>
            </a:r>
          </a:p>
          <a:p>
            <a:r>
              <a:rPr lang="tr-TR" dirty="0" smtClean="0"/>
              <a:t>	</a:t>
            </a:r>
            <a:r>
              <a:rPr lang="tr-TR" b="1" dirty="0" smtClean="0"/>
              <a:t>a) </a:t>
            </a:r>
            <a:r>
              <a:rPr lang="tr-TR" b="1" dirty="0" err="1" smtClean="0"/>
              <a:t>Albinizm</a:t>
            </a:r>
            <a:r>
              <a:rPr lang="tr-TR" b="1" dirty="0" smtClean="0"/>
              <a:t> : </a:t>
            </a:r>
            <a:r>
              <a:rPr lang="tr-TR" dirty="0" smtClean="0"/>
              <a:t>Kıl ve deride renk maddesi yoktur. Gözler pembe, kıllar beyazdır. Bu tip hayvanlar zayıf </a:t>
            </a:r>
            <a:r>
              <a:rPr lang="tr-TR" dirty="0" err="1" smtClean="0"/>
              <a:t>konstitüsyonludurlar</a:t>
            </a:r>
            <a:r>
              <a:rPr lang="tr-TR" dirty="0" smtClean="0"/>
              <a:t>. </a:t>
            </a:r>
            <a:r>
              <a:rPr lang="tr-TR" dirty="0" err="1" smtClean="0"/>
              <a:t>Albinizm</a:t>
            </a:r>
            <a:r>
              <a:rPr lang="tr-TR" dirty="0" smtClean="0"/>
              <a:t> kalıtsaldır ve resesif olarak yavrulara geçer.</a:t>
            </a:r>
          </a:p>
          <a:p>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dirty="0" smtClean="0"/>
              <a:t>Mesela sığır türünde </a:t>
            </a:r>
            <a:r>
              <a:rPr lang="tr-TR" dirty="0" err="1" smtClean="0"/>
              <a:t>Holstein</a:t>
            </a:r>
            <a:r>
              <a:rPr lang="tr-TR" dirty="0" smtClean="0"/>
              <a:t>, Brown </a:t>
            </a:r>
            <a:r>
              <a:rPr lang="tr-TR" dirty="0" err="1" smtClean="0"/>
              <a:t>Swiss</a:t>
            </a:r>
            <a:r>
              <a:rPr lang="tr-TR" dirty="0" smtClean="0"/>
              <a:t>, </a:t>
            </a:r>
            <a:r>
              <a:rPr lang="tr-TR" dirty="0" err="1" smtClean="0"/>
              <a:t>Hereford</a:t>
            </a:r>
            <a:r>
              <a:rPr lang="tr-TR" dirty="0" smtClean="0"/>
              <a:t>, Yerli Kara, Doğu Anadolu Kırmızısı ayrı ayrı birer sığır ırkıdırlar. </a:t>
            </a:r>
          </a:p>
          <a:p>
            <a:r>
              <a:rPr lang="tr-TR" dirty="0" smtClean="0"/>
              <a:t>Keza, koyun türü içinde Merinos,  İvesi, Dağlıç, </a:t>
            </a:r>
            <a:r>
              <a:rPr lang="tr-TR" dirty="0" err="1" smtClean="0"/>
              <a:t>Southdown</a:t>
            </a:r>
            <a:r>
              <a:rPr lang="tr-TR" dirty="0" smtClean="0"/>
              <a:t>, Lincoln; keçi türü içinde Kilis,  </a:t>
            </a:r>
            <a:r>
              <a:rPr lang="tr-TR" dirty="0" err="1" smtClean="0"/>
              <a:t>Saanen</a:t>
            </a:r>
            <a:r>
              <a:rPr lang="tr-TR" dirty="0" smtClean="0"/>
              <a:t>; </a:t>
            </a:r>
          </a:p>
          <a:p>
            <a:r>
              <a:rPr lang="tr-TR" dirty="0" smtClean="0"/>
              <a:t>At türü içinde Arap atları, İngiliz atları; tavuk türü içinde New Hampshire, </a:t>
            </a:r>
            <a:r>
              <a:rPr lang="tr-TR" dirty="0" err="1" smtClean="0"/>
              <a:t>Plymouth</a:t>
            </a:r>
            <a:r>
              <a:rPr lang="tr-TR" dirty="0" smtClean="0"/>
              <a:t> </a:t>
            </a:r>
            <a:r>
              <a:rPr lang="tr-TR" dirty="0" err="1" smtClean="0"/>
              <a:t>Rock</a:t>
            </a:r>
            <a:r>
              <a:rPr lang="tr-TR" dirty="0" smtClean="0"/>
              <a:t>, </a:t>
            </a:r>
            <a:r>
              <a:rPr lang="tr-TR" dirty="0" err="1" smtClean="0"/>
              <a:t>Cornish'ler</a:t>
            </a:r>
            <a:r>
              <a:rPr lang="tr-TR" dirty="0" smtClean="0"/>
              <a:t> birer ırk teşkil ederler.</a:t>
            </a:r>
          </a:p>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Albino buzağı</a:t>
            </a:r>
            <a:endParaRPr lang="tr-TR" dirty="0"/>
          </a:p>
        </p:txBody>
      </p:sp>
      <p:pic>
        <p:nvPicPr>
          <p:cNvPr id="75778" name="Picture 2" descr="http://homepage.usask.ca/~schmutz/albino"/>
          <p:cNvPicPr>
            <a:picLocks noGrp="1" noChangeAspect="1" noChangeArrowheads="1"/>
          </p:cNvPicPr>
          <p:nvPr>
            <p:ph type="pic" idx="1"/>
          </p:nvPr>
        </p:nvPicPr>
        <p:blipFill>
          <a:blip r:embed="rId2" cstate="print"/>
          <a:srcRect l="3893" r="3893"/>
          <a:stretch>
            <a:fillRect/>
          </a:stretch>
        </p:blipFill>
        <p:spPr bwMode="auto">
          <a:prstGeom prst="rect">
            <a:avLst/>
          </a:prstGeom>
          <a:noFill/>
        </p:spPr>
      </p:pic>
      <p:sp>
        <p:nvSpPr>
          <p:cNvPr id="2" name="1 Metin Yer Tutucusu"/>
          <p:cNvSpPr>
            <a:spLocks noGrp="1"/>
          </p:cNvSpPr>
          <p:nvPr>
            <p:ph type="body" sz="half" idx="2"/>
          </p:nvPr>
        </p:nvSpPr>
        <p:spPr/>
        <p:txBody>
          <a:bodyPr/>
          <a:lstStyle/>
          <a:p>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r>
              <a:rPr lang="tr-TR" dirty="0" smtClean="0"/>
              <a:t>	</a:t>
            </a:r>
            <a:r>
              <a:rPr lang="tr-TR" b="1" dirty="0" smtClean="0"/>
              <a:t>b) </a:t>
            </a:r>
            <a:r>
              <a:rPr lang="tr-TR" b="1" dirty="0" err="1" smtClean="0"/>
              <a:t>Loysizm</a:t>
            </a:r>
            <a:r>
              <a:rPr lang="tr-TR" b="1" dirty="0" smtClean="0"/>
              <a:t> : </a:t>
            </a:r>
            <a:r>
              <a:rPr lang="tr-TR" dirty="0" smtClean="0"/>
              <a:t>Deri pigmentli, fakat kıllar pigmentsizdir. Böyle hayvanlarda kıllar gençken renklidir, sonradan beyazlaşır.</a:t>
            </a:r>
          </a:p>
          <a:p>
            <a:r>
              <a:rPr lang="tr-TR" dirty="0" smtClean="0"/>
              <a:t>	</a:t>
            </a:r>
            <a:r>
              <a:rPr lang="tr-TR" b="1" dirty="0" smtClean="0"/>
              <a:t>c) </a:t>
            </a:r>
            <a:r>
              <a:rPr lang="tr-TR" b="1" dirty="0" err="1" smtClean="0"/>
              <a:t>Flavizm</a:t>
            </a:r>
            <a:r>
              <a:rPr lang="tr-TR" b="1" dirty="0" smtClean="0"/>
              <a:t> :</a:t>
            </a:r>
            <a:r>
              <a:rPr lang="tr-TR" dirty="0" smtClean="0"/>
              <a:t> Pigment maddesinin sarı, kırmızı gibi açık renklere dönme durumudur.</a:t>
            </a:r>
          </a:p>
          <a:p>
            <a:r>
              <a:rPr lang="tr-TR" dirty="0" smtClean="0"/>
              <a:t>	</a:t>
            </a:r>
            <a:r>
              <a:rPr lang="tr-TR" b="1" dirty="0" smtClean="0"/>
              <a:t>d) </a:t>
            </a:r>
            <a:r>
              <a:rPr lang="tr-TR" b="1" dirty="0" err="1" smtClean="0"/>
              <a:t>Melanizm</a:t>
            </a:r>
            <a:r>
              <a:rPr lang="tr-TR" b="1" dirty="0" smtClean="0"/>
              <a:t> :</a:t>
            </a:r>
            <a:r>
              <a:rPr lang="tr-TR" dirty="0" smtClean="0"/>
              <a:t> Deri ve kıllarda fazla miktarda koyu pigment maddesinin bulunması sebebiyle rengin siyah olmasıdır.</a:t>
            </a:r>
          </a:p>
          <a:p>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t>Sığır, koyun ve keçilerde boynuzun bulunup bulunmaması, şekil ve büyüklüğü genellikle bir ırk özelliğidir. </a:t>
            </a:r>
          </a:p>
          <a:p>
            <a:r>
              <a:rPr lang="tr-TR" dirty="0" smtClean="0"/>
              <a:t>Mesela </a:t>
            </a:r>
            <a:r>
              <a:rPr lang="tr-TR" dirty="0" err="1" smtClean="0"/>
              <a:t>Aberdeen</a:t>
            </a:r>
            <a:r>
              <a:rPr lang="tr-TR" dirty="0" smtClean="0"/>
              <a:t> </a:t>
            </a:r>
            <a:r>
              <a:rPr lang="tr-TR" dirty="0" err="1" smtClean="0"/>
              <a:t>Angus</a:t>
            </a:r>
            <a:r>
              <a:rPr lang="tr-TR" dirty="0" smtClean="0"/>
              <a:t> sığır ırkında boynuzsuzluk, diğer karakterlerle birlikte bu ırkı diğer ırklardan ayırır. </a:t>
            </a:r>
          </a:p>
          <a:p>
            <a:r>
              <a:rPr lang="tr-TR" dirty="0" smtClean="0"/>
              <a:t>Yerli sığırlarımızdan Boz Step ırkı renginin dışında boynuzlarının büyüklüğü ve şekli ile de diğer ırklarımızdan ayrılır.</a:t>
            </a:r>
          </a:p>
          <a:p>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Boz step ineği</a:t>
            </a:r>
            <a:endParaRPr lang="tr-TR" dirty="0"/>
          </a:p>
        </p:txBody>
      </p:sp>
      <p:pic>
        <p:nvPicPr>
          <p:cNvPr id="5" name="Picture 2" descr="http://edirnegundemmedya.com/wp-content/uploads/2012/03/boz3-Custom.jpg"/>
          <p:cNvPicPr>
            <a:picLocks noGrp="1" noChangeAspect="1" noChangeArrowheads="1"/>
          </p:cNvPicPr>
          <p:nvPr>
            <p:ph type="pic" idx="1"/>
          </p:nvPr>
        </p:nvPicPr>
        <p:blipFill>
          <a:blip r:embed="rId2" cstate="print"/>
          <a:srcRect l="8324" r="8324"/>
          <a:stretch>
            <a:fillRect/>
          </a:stretch>
        </p:blipFill>
        <p:spPr bwMode="auto">
          <a:prstGeom prst="rect">
            <a:avLst/>
          </a:prstGeom>
          <a:noFill/>
        </p:spPr>
      </p:pic>
      <p:sp>
        <p:nvSpPr>
          <p:cNvPr id="2" name="1 Metin Yer Tutucusu"/>
          <p:cNvSpPr>
            <a:spLocks noGrp="1"/>
          </p:cNvSpPr>
          <p:nvPr>
            <p:ph type="body" sz="half" idx="2"/>
          </p:nvPr>
        </p:nvSpPr>
        <p:spPr/>
        <p:txBody>
          <a:bodyPr/>
          <a:lstStyle/>
          <a:p>
            <a:r>
              <a:rPr lang="tr-TR" dirty="0" smtClean="0"/>
              <a:t>Renginin dışında boynuzlarının büyüklüğü ve şekli ile de diğer ırklarımızdan ayrılır.</a:t>
            </a:r>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r>
              <a:rPr lang="tr-TR" dirty="0" smtClean="0"/>
              <a:t>Sığırlarda deri özelliği, koyunlarda yapağı örtüsü önemli ırk karakterlerindendir. </a:t>
            </a:r>
          </a:p>
          <a:p>
            <a:r>
              <a:rPr lang="tr-TR" dirty="0" smtClean="0"/>
              <a:t>Süt sığırlarında deri ince, yumuşak; et ırklarında ise kuru, kaba ve serttir. </a:t>
            </a:r>
          </a:p>
          <a:p>
            <a:r>
              <a:rPr lang="tr-TR" dirty="0" smtClean="0"/>
              <a:t>Koyunun önemli ve başlıca verimi olması dolayısıyla </a:t>
            </a:r>
            <a:r>
              <a:rPr lang="tr-TR" b="1" dirty="0" smtClean="0"/>
              <a:t>yapağı</a:t>
            </a:r>
            <a:r>
              <a:rPr lang="tr-TR" dirty="0" smtClean="0"/>
              <a:t>, koyunlarda önemli bir ırk özelliğidir. Bu önem dolayısıyla koyunların sınıflandırılmasında esas alınan önemli kriterlerden biri de yapağı tipidir. İnce ve </a:t>
            </a:r>
            <a:r>
              <a:rPr lang="tr-TR" dirty="0" err="1" smtClean="0"/>
              <a:t>üniform</a:t>
            </a:r>
            <a:r>
              <a:rPr lang="tr-TR" dirty="0" smtClean="0"/>
              <a:t> yapağılı, uzun yapağılı, melez yapağılı, kaba -karışık yapağılı ırklar ve kıl koyunları gibi.</a:t>
            </a:r>
          </a:p>
          <a:p>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dirty="0" smtClean="0"/>
              <a:t>Çeşitli ırklarda baş, boyun, </a:t>
            </a:r>
            <a:r>
              <a:rPr lang="tr-TR" dirty="0" err="1" smtClean="0"/>
              <a:t>cidago</a:t>
            </a:r>
            <a:r>
              <a:rPr lang="tr-TR" dirty="0" smtClean="0"/>
              <a:t>, sağrı gibi vücut yapı ve şekli önemli morfolojik ırk karakterleridir. </a:t>
            </a:r>
          </a:p>
          <a:p>
            <a:r>
              <a:rPr lang="tr-TR" dirty="0" smtClean="0"/>
              <a:t>Nitekim, Arap ve İngiliz atları birbirlerinden bu dış özellikler yardımı ile ayrılırlar. </a:t>
            </a:r>
          </a:p>
          <a:p>
            <a:r>
              <a:rPr lang="tr-TR" dirty="0" smtClean="0"/>
              <a:t>Sığır ve koyun ırkları arasında baş yapısı bakımından belirgin farklar vardır. </a:t>
            </a:r>
          </a:p>
          <a:p>
            <a:r>
              <a:rPr lang="tr-TR" dirty="0" smtClean="0"/>
              <a:t>Tavuklarda ibik şekli (balta ibik, gül ibik vs.) tavuk ırklarının birbirinden ayrılmasına yardım eden morfolojik ırk özellikleridir. </a:t>
            </a:r>
          </a:p>
          <a:p>
            <a:r>
              <a:rPr lang="tr-TR" dirty="0" smtClean="0"/>
              <a:t>Keza koyunlarda kuyruk yapısı da (kısa kuyruk, ince yağsız uzun kuyruk, yağlı kuyruk vs.) bu türdeki ırkları birbirinden ayırmaya </a:t>
            </a:r>
            <a:r>
              <a:rPr lang="tr-TR" dirty="0" err="1" smtClean="0"/>
              <a:t>yarıyan</a:t>
            </a:r>
            <a:r>
              <a:rPr lang="tr-TR" dirty="0" smtClean="0"/>
              <a:t> karakterler arasındadır.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Fizyolojik (Kantitatif) Irk Karakterleri nelerdir?</a:t>
            </a:r>
            <a:br>
              <a:rPr lang="tr-TR" b="1" dirty="0" smtClean="0"/>
            </a:br>
            <a:endParaRPr lang="tr-TR" dirty="0"/>
          </a:p>
        </p:txBody>
      </p:sp>
      <p:sp>
        <p:nvSpPr>
          <p:cNvPr id="3" name="2 İçerik Yer Tutucusu"/>
          <p:cNvSpPr>
            <a:spLocks noGrp="1"/>
          </p:cNvSpPr>
          <p:nvPr>
            <p:ph idx="1"/>
          </p:nvPr>
        </p:nvSpPr>
        <p:spPr/>
        <p:txBody>
          <a:bodyPr>
            <a:normAutofit fontScale="85000" lnSpcReduction="10000"/>
          </a:bodyPr>
          <a:lstStyle/>
          <a:p>
            <a:r>
              <a:rPr lang="tr-TR" b="1" dirty="0" smtClean="0">
                <a:latin typeface="+mj-lt"/>
                <a:ea typeface="Times New Roman"/>
              </a:rPr>
              <a:t>Bu karakterler hayvanların et, süt, yumurta, yapağı gibi verimleri ile ilgili özelliklerini, hayvanın çevreye reaksiyon yeteneği olarak belirtilen </a:t>
            </a:r>
            <a:r>
              <a:rPr lang="tr-TR" b="1" dirty="0" err="1" smtClean="0">
                <a:latin typeface="+mj-lt"/>
                <a:ea typeface="Times New Roman"/>
              </a:rPr>
              <a:t>konstitüsyonu</a:t>
            </a:r>
            <a:r>
              <a:rPr lang="tr-TR" b="1" dirty="0" smtClean="0">
                <a:latin typeface="+mj-lt"/>
                <a:ea typeface="Times New Roman"/>
              </a:rPr>
              <a:t> ve fizyolojik faaliyetleriyle ilgili diğer özelliklerini kapsamaktadır. </a:t>
            </a:r>
          </a:p>
          <a:p>
            <a:r>
              <a:rPr lang="tr-TR" dirty="0" smtClean="0">
                <a:latin typeface="+mj-lt"/>
              </a:rPr>
              <a:t>Fizyolojik  ırk karakterleri, morfolo</a:t>
            </a:r>
            <a:r>
              <a:rPr lang="tr-TR" dirty="0" smtClean="0"/>
              <a:t>jik karakterlerin aksine  </a:t>
            </a:r>
            <a:r>
              <a:rPr lang="tr-TR" dirty="0" err="1" smtClean="0"/>
              <a:t>polifaktöriyel</a:t>
            </a:r>
            <a:r>
              <a:rPr lang="tr-TR" dirty="0" smtClean="0"/>
              <a:t> kalıtım yolu izlerler, yani yüzlerce gen çiftinin kontrolü altındadırlar ve çevre faktörlerinden de geniş ölçüde etkilenirler.</a:t>
            </a:r>
          </a:p>
          <a:p>
            <a:r>
              <a:rPr lang="tr-TR" dirty="0" smtClean="0"/>
              <a:t>01.11.2016</a:t>
            </a: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t>, morfolojik karakterler bakımından ırklar içinde yüksek derecede birörneklik bulunmasına rağmen, fizyolojik karakterler yönünden aynı ölçüde benzerlik yoktur.</a:t>
            </a:r>
          </a:p>
          <a:p>
            <a:r>
              <a:rPr lang="tr-TR" dirty="0" smtClean="0"/>
              <a:t>Fizyolojik karakterler esas olarak genetik yapının kontrolünde olmakla beraber, kalıtsal yapıdaki kabiliyetin ortaya çıkabilmesi önemli ölçüde çevrenin etkisine bağlıdır.</a:t>
            </a:r>
          </a:p>
          <a:p>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7500" lnSpcReduction="20000"/>
          </a:bodyPr>
          <a:lstStyle/>
          <a:p>
            <a:r>
              <a:rPr lang="tr-TR" b="1" dirty="0" smtClean="0"/>
              <a:t>Ekonomik yönden son derece önemli olan fizyolojik karakterlerin </a:t>
            </a:r>
            <a:r>
              <a:rPr lang="tr-TR" b="1" dirty="0" err="1" smtClean="0"/>
              <a:t>başlıcaları</a:t>
            </a:r>
            <a:r>
              <a:rPr lang="tr-TR" b="1" dirty="0" smtClean="0"/>
              <a:t> şunlardır :</a:t>
            </a:r>
          </a:p>
          <a:p>
            <a:r>
              <a:rPr lang="tr-TR" dirty="0" smtClean="0"/>
              <a:t>	</a:t>
            </a:r>
            <a:r>
              <a:rPr lang="tr-TR" b="1" dirty="0" smtClean="0"/>
              <a:t>a) </a:t>
            </a:r>
            <a:r>
              <a:rPr lang="tr-TR" b="1" dirty="0" err="1" smtClean="0"/>
              <a:t>Konstitüsyon</a:t>
            </a:r>
            <a:r>
              <a:rPr lang="tr-TR" b="1" dirty="0" smtClean="0"/>
              <a:t> :</a:t>
            </a:r>
            <a:r>
              <a:rPr lang="tr-TR" dirty="0" smtClean="0"/>
              <a:t> Her hayvan ırkı kalıtsal özellikte olan temel bir vücut yapısına sahiptir. Bu yapının oluşmasında hücreler, organ ve organ sistemleri ile bunların karşılıklı ilişkileri ve endokrin sistemin büyük bir rolü vardır.</a:t>
            </a:r>
            <a:endParaRPr lang="tr-TR" dirty="0"/>
          </a:p>
          <a:p>
            <a:r>
              <a:rPr lang="tr-TR" b="1" dirty="0" err="1" smtClean="0"/>
              <a:t>Konstitüsyonu</a:t>
            </a:r>
            <a:r>
              <a:rPr lang="tr-TR" b="1" dirty="0" smtClean="0"/>
              <a:t>; vücudun kalıtsal bir iç karakteri olup, organların, organ sistemlerinin karşılıklı ve bir uyum içinde çalışmaları ve toptan vücudun dış şartlara karşı dayanma ve reaksiyon kabiliyeti, dış şartlar altında verimli olma ve yaşama gücü şeklinde tarif edebiliriz.</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r>
              <a:rPr lang="tr-TR" dirty="0" smtClean="0"/>
              <a:t>Yabani hayvanlar genellikle evcil olanlara göre daha sağlam </a:t>
            </a:r>
            <a:r>
              <a:rPr lang="tr-TR" dirty="0" err="1" smtClean="0"/>
              <a:t>konstitüsyona</a:t>
            </a:r>
            <a:r>
              <a:rPr lang="tr-TR" dirty="0" smtClean="0"/>
              <a:t> sahiptirler. </a:t>
            </a:r>
          </a:p>
          <a:p>
            <a:r>
              <a:rPr lang="tr-TR" dirty="0" smtClean="0"/>
              <a:t>Çünkü bu hayvanlar uzun yıllar tabiatın çok sert şartları altında sürekli olarak tabii seleksiyonun etkisi altında yetişe gelmişlerdir. Bu tabii seleksiyon sebebi ile, yalnız bu şartlara karşı dayanabilen sağlam yapılı hayvanlar varlıklarını sürdürerek gelecek </a:t>
            </a:r>
            <a:r>
              <a:rPr lang="tr-TR" dirty="0" err="1" smtClean="0"/>
              <a:t>generasyonlara</a:t>
            </a:r>
            <a:r>
              <a:rPr lang="tr-TR" dirty="0" smtClean="0"/>
              <a:t> döl bırakabilmişlerdir.</a:t>
            </a:r>
          </a:p>
          <a:p>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b="1" dirty="0" smtClean="0"/>
              <a:t>Bir tür içindeki hayvan ırklarının oluşmasında rol oynayan faktörler</a:t>
            </a:r>
            <a:r>
              <a:rPr lang="tr-TR" dirty="0" smtClean="0"/>
              <a:t>in başında </a:t>
            </a:r>
            <a:r>
              <a:rPr lang="tr-TR" b="1" dirty="0" smtClean="0"/>
              <a:t>seleksiyon</a:t>
            </a:r>
            <a:r>
              <a:rPr lang="tr-TR" dirty="0" smtClean="0"/>
              <a:t> gelmektedir. Aynı türün farklı </a:t>
            </a:r>
            <a:r>
              <a:rPr lang="tr-TR" dirty="0" err="1" smtClean="0"/>
              <a:t>evciltme</a:t>
            </a:r>
            <a:r>
              <a:rPr lang="tr-TR" dirty="0" smtClean="0"/>
              <a:t> merkezlerindeki gruplarına insanlar tarafından uygulanan seleksiyon, kendi aralarında renk ve verimler yönünden birbirine daha çok benzeyen ve çiftleştiklerinde kendilerine benzer döller veren ırkların oluşmasına sebep olmuştur.</a:t>
            </a:r>
          </a:p>
          <a:p>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Evcil hayvanlarda </a:t>
            </a:r>
            <a:r>
              <a:rPr lang="tr-TR" dirty="0" err="1" smtClean="0"/>
              <a:t>konstitüsyon</a:t>
            </a:r>
            <a:r>
              <a:rPr lang="tr-TR" dirty="0" smtClean="0"/>
              <a:t> </a:t>
            </a:r>
            <a:r>
              <a:rPr lang="tr-TR" dirty="0" err="1" smtClean="0"/>
              <a:t>evciltme</a:t>
            </a:r>
            <a:r>
              <a:rPr lang="tr-TR" dirty="0" smtClean="0"/>
              <a:t> ile genellikle zayıflamıştır. Çünkü yetiştirici, hayvanlardan azami verim alma amacını gütmüş, hayvanların verimlerini seleksiyonla belli yönlerde (et, süt, yumurta) yükseltmiş, ayrıca hayvanlarını tabiatın sert şartlarından korumak için gerekli tedbirleri almıştır.</a:t>
            </a:r>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Özellikle, hayvanların tek verim yönünden zorlanma derecesinde geliştirilmeleri vücudun fizyolojik dengesini bozmuş, neticede alınan besinler gereği şekilde çeşitli organlara gönderilip değerlendirilme yerine tek taraflı olarak büyük ölçüde et, süt ve yumurta gibi ürünlere çevrilmiştir.</a:t>
            </a:r>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Yabani hayvanlarda sadece yavruyu besleyecek seviyede olan süt verimi ve türün devamına yetecek miktardaki yumurta verimi evcil hayvan formunda bu sınırları çok aşmıştır. </a:t>
            </a:r>
            <a:endParaRPr lang="tr-TR" dirty="0" smtClean="0"/>
          </a:p>
          <a:p>
            <a:r>
              <a:rPr lang="tr-TR" dirty="0" smtClean="0"/>
              <a:t>Bu </a:t>
            </a:r>
            <a:r>
              <a:rPr lang="tr-TR" dirty="0" smtClean="0"/>
              <a:t>nedenle de evcil hayvanların </a:t>
            </a:r>
            <a:r>
              <a:rPr lang="tr-TR" dirty="0" err="1" smtClean="0"/>
              <a:t>konstitüsyonları</a:t>
            </a:r>
            <a:r>
              <a:rPr lang="tr-TR" dirty="0" smtClean="0"/>
              <a:t> yabani formlarına göre daha zayıftır.</a:t>
            </a:r>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10000"/>
          </a:bodyPr>
          <a:lstStyle/>
          <a:p>
            <a:r>
              <a:rPr lang="tr-TR" dirty="0" smtClean="0"/>
              <a:t>Bununla beraber, bu zayıflama kombine verim yönlü evcil ırklarda tek verim yönlü olanlarınkinden daha azdır. </a:t>
            </a:r>
            <a:endParaRPr lang="tr-TR" dirty="0" smtClean="0"/>
          </a:p>
          <a:p>
            <a:r>
              <a:rPr lang="tr-TR" dirty="0" smtClean="0"/>
              <a:t>Dolayısıyla </a:t>
            </a:r>
            <a:r>
              <a:rPr lang="tr-TR" b="1" i="1" dirty="0" smtClean="0"/>
              <a:t>kombine verim yönlü ırklarda </a:t>
            </a:r>
            <a:r>
              <a:rPr lang="tr-TR" b="1" i="1" dirty="0" err="1" smtClean="0"/>
              <a:t>konstitüsyon</a:t>
            </a:r>
            <a:r>
              <a:rPr lang="tr-TR" b="1" i="1" dirty="0" smtClean="0"/>
              <a:t> tek verim yönlü olanlara göre daha sağlamdır. </a:t>
            </a:r>
            <a:r>
              <a:rPr lang="tr-TR" dirty="0" smtClean="0"/>
              <a:t>Ancak evcil bir ırk içindeki hayvanlardan yüksek verimli olanlarda </a:t>
            </a:r>
            <a:r>
              <a:rPr lang="tr-TR" dirty="0" err="1" smtClean="0"/>
              <a:t>konstitüsyonun</a:t>
            </a:r>
            <a:r>
              <a:rPr lang="tr-TR" dirty="0" smtClean="0"/>
              <a:t> zayıf ve düşük verimli olanlarda kuvvetli olduğunu genelleştirmek mümkün değildir. Çünkü yüksek verimli hayvanlar arasında da, düşük verimli hayvanlar arasında da kuvvetli veya zayıf </a:t>
            </a:r>
            <a:r>
              <a:rPr lang="tr-TR" dirty="0" err="1" smtClean="0"/>
              <a:t>konstitüsyonlu</a:t>
            </a:r>
            <a:r>
              <a:rPr lang="tr-TR" dirty="0" smtClean="0"/>
              <a:t> olanlar bulunabilir.</a:t>
            </a:r>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smtClean="0"/>
              <a:t>Duerst</a:t>
            </a:r>
            <a:r>
              <a:rPr lang="tr-TR" dirty="0" smtClean="0"/>
              <a:t> adlı bilim adamı hayvanları </a:t>
            </a:r>
            <a:r>
              <a:rPr lang="tr-TR" dirty="0" err="1" smtClean="0"/>
              <a:t>konstitüsyon</a:t>
            </a:r>
            <a:r>
              <a:rPr lang="tr-TR" dirty="0" smtClean="0"/>
              <a:t> bakımından :</a:t>
            </a:r>
          </a:p>
          <a:p>
            <a:r>
              <a:rPr lang="tr-TR" dirty="0" smtClean="0"/>
              <a:t>	1. Solunum (</a:t>
            </a:r>
            <a:r>
              <a:rPr lang="tr-TR" dirty="0" err="1" smtClean="0"/>
              <a:t>Typus</a:t>
            </a:r>
            <a:r>
              <a:rPr lang="tr-TR" dirty="0" smtClean="0"/>
              <a:t> </a:t>
            </a:r>
            <a:r>
              <a:rPr lang="tr-TR" dirty="0" err="1" smtClean="0"/>
              <a:t>Respiratorus</a:t>
            </a:r>
            <a:r>
              <a:rPr lang="tr-TR" dirty="0" smtClean="0"/>
              <a:t>) tipi</a:t>
            </a:r>
          </a:p>
          <a:p>
            <a:r>
              <a:rPr lang="tr-TR" dirty="0" smtClean="0"/>
              <a:t>	2. Sindirim (</a:t>
            </a:r>
            <a:r>
              <a:rPr lang="tr-TR" dirty="0" err="1" smtClean="0"/>
              <a:t>Typus</a:t>
            </a:r>
            <a:r>
              <a:rPr lang="tr-TR" dirty="0" smtClean="0"/>
              <a:t> </a:t>
            </a:r>
            <a:r>
              <a:rPr lang="tr-TR" dirty="0" err="1" smtClean="0"/>
              <a:t>Digestivus</a:t>
            </a:r>
            <a:r>
              <a:rPr lang="tr-TR" dirty="0" smtClean="0"/>
              <a:t>) tipi olmak üzere iki ana gruba ayırmıştır.</a:t>
            </a:r>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000" b="1" dirty="0" smtClean="0"/>
              <a:t>Yetiştirme yönünden hayvanlarda beş çeşit </a:t>
            </a:r>
            <a:r>
              <a:rPr lang="tr-TR" sz="4000" b="1" dirty="0" err="1" smtClean="0"/>
              <a:t>konstitüsyon</a:t>
            </a:r>
            <a:r>
              <a:rPr lang="tr-TR" sz="4000" b="1" dirty="0" smtClean="0"/>
              <a:t> tipi vardır</a:t>
            </a:r>
            <a:r>
              <a:rPr lang="tr-TR" sz="4000" b="1" dirty="0" smtClean="0"/>
              <a:t>.</a:t>
            </a:r>
            <a:endParaRPr lang="tr-TR" b="1" dirty="0"/>
          </a:p>
        </p:txBody>
      </p:sp>
      <p:sp>
        <p:nvSpPr>
          <p:cNvPr id="3" name="2 İçerik Yer Tutucusu"/>
          <p:cNvSpPr>
            <a:spLocks noGrp="1"/>
          </p:cNvSpPr>
          <p:nvPr>
            <p:ph idx="1"/>
          </p:nvPr>
        </p:nvSpPr>
        <p:spPr/>
        <p:txBody>
          <a:bodyPr>
            <a:normAutofit/>
          </a:bodyPr>
          <a:lstStyle/>
          <a:p>
            <a:r>
              <a:rPr lang="tr-TR" b="1" dirty="0" smtClean="0"/>
              <a:t>1</a:t>
            </a:r>
            <a:r>
              <a:rPr lang="tr-TR" b="1" dirty="0" smtClean="0"/>
              <a:t>. Sağlam </a:t>
            </a:r>
            <a:r>
              <a:rPr lang="tr-TR" b="1" dirty="0" err="1" smtClean="0"/>
              <a:t>Konstitüsyon</a:t>
            </a:r>
            <a:endParaRPr lang="tr-TR" b="1" dirty="0" smtClean="0"/>
          </a:p>
          <a:p>
            <a:r>
              <a:rPr lang="tr-TR" b="1" dirty="0"/>
              <a:t>2. Asil </a:t>
            </a:r>
            <a:r>
              <a:rPr lang="tr-TR" b="1" dirty="0" err="1" smtClean="0"/>
              <a:t>Konstitüsyon</a:t>
            </a:r>
            <a:endParaRPr lang="tr-TR" b="1" dirty="0" smtClean="0"/>
          </a:p>
          <a:p>
            <a:r>
              <a:rPr lang="tr-TR" b="1" dirty="0"/>
              <a:t>3. İnce </a:t>
            </a:r>
            <a:r>
              <a:rPr lang="tr-TR" b="1" dirty="0" err="1" smtClean="0"/>
              <a:t>Konstitüsyon</a:t>
            </a:r>
            <a:endParaRPr lang="tr-TR" b="1" dirty="0" smtClean="0"/>
          </a:p>
          <a:p>
            <a:r>
              <a:rPr lang="tr-TR" b="1" dirty="0"/>
              <a:t>4. Zayıf </a:t>
            </a:r>
            <a:r>
              <a:rPr lang="tr-TR" b="1" dirty="0" err="1" smtClean="0"/>
              <a:t>Konstitüsyon</a:t>
            </a:r>
            <a:endParaRPr lang="tr-TR" b="1" dirty="0" smtClean="0"/>
          </a:p>
          <a:p>
            <a:r>
              <a:rPr lang="tr-TR" b="1" dirty="0"/>
              <a:t>5. Kaba </a:t>
            </a:r>
            <a:r>
              <a:rPr lang="tr-TR" b="1" dirty="0" err="1"/>
              <a:t>Konstitüsyon</a:t>
            </a:r>
            <a:endParaRPr lang="tr-T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r>
              <a:rPr lang="tr-TR" b="1" dirty="0" smtClean="0"/>
              <a:t>1</a:t>
            </a:r>
            <a:r>
              <a:rPr lang="tr-TR" b="1" dirty="0" smtClean="0"/>
              <a:t>. Sağlam </a:t>
            </a:r>
            <a:r>
              <a:rPr lang="tr-TR" b="1" dirty="0" err="1" smtClean="0"/>
              <a:t>Konstitüsyon</a:t>
            </a:r>
            <a:r>
              <a:rPr lang="tr-TR" b="1" dirty="0" smtClean="0"/>
              <a:t> :</a:t>
            </a:r>
            <a:r>
              <a:rPr lang="tr-TR" dirty="0" smtClean="0"/>
              <a:t> Bu tip hayvanlarda vücut kuvvetli ve homojen, kıllar sık, kas ve kemikler iyi gelişmiş, görünüş taze ve sağlıklı, yemden yararlanma gücü yüksek, iklime ve hastalıklara uyum yeteneği mükemmeldir. Kombine verim yönlü hayvanlarla ıslah edilmemiş yerli ırklarda ve yabani hayvanlarda bu tip </a:t>
            </a:r>
            <a:r>
              <a:rPr lang="tr-TR" dirty="0" err="1" smtClean="0"/>
              <a:t>konstitüsyon</a:t>
            </a:r>
            <a:r>
              <a:rPr lang="tr-TR" dirty="0" smtClean="0"/>
              <a:t> göze çarpar.</a:t>
            </a:r>
          </a:p>
          <a:p>
            <a:endParaRPr lang="tr-TR" dirty="0"/>
          </a:p>
        </p:txBody>
      </p:sp>
      <p:sp>
        <p:nvSpPr>
          <p:cNvPr id="4" name="Unvan 3"/>
          <p:cNvSpPr>
            <a:spLocks noGrp="1"/>
          </p:cNvSpPr>
          <p:nvPr>
            <p:ph type="title"/>
          </p:nvPr>
        </p:nvSpPr>
        <p:spPr/>
        <p:txBody>
          <a:bodyPr/>
          <a:lstStyle/>
          <a:p>
            <a:endParaRPr lang="tr-TR"/>
          </a:p>
        </p:txBody>
      </p:sp>
    </p:spTree>
    <p:extLst>
      <p:ext uri="{BB962C8B-B14F-4D97-AF65-F5344CB8AC3E}">
        <p14:creationId xmlns:p14="http://schemas.microsoft.com/office/powerpoint/2010/main" val="7383569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b="1" dirty="0" smtClean="0"/>
              <a:t>2. Asil </a:t>
            </a:r>
            <a:r>
              <a:rPr lang="tr-TR" b="1" dirty="0" err="1" smtClean="0"/>
              <a:t>Konstitüsyon</a:t>
            </a:r>
            <a:r>
              <a:rPr lang="tr-TR" b="1" dirty="0" smtClean="0"/>
              <a:t> :</a:t>
            </a:r>
            <a:r>
              <a:rPr lang="tr-TR" dirty="0" smtClean="0"/>
              <a:t> Bu tip hayvanlar belli bir yönde son derece gelişmiş verim kabiliyetine sahiptirler. Vücudun yapısı da bu verime uygun bir görünümdedir. İyi bakım ve beslenme isterler. Kas ve kemikler orta derecede gelişmiştir. Kıllar ince ve parlaktır.</a:t>
            </a:r>
          </a:p>
          <a:p>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b="1" dirty="0" smtClean="0"/>
              <a:t>3. İnce </a:t>
            </a:r>
            <a:r>
              <a:rPr lang="tr-TR" b="1" dirty="0" err="1" smtClean="0"/>
              <a:t>Konstitüsyon</a:t>
            </a:r>
            <a:r>
              <a:rPr lang="tr-TR" b="1" dirty="0" smtClean="0"/>
              <a:t> :</a:t>
            </a:r>
            <a:r>
              <a:rPr lang="tr-TR" dirty="0" smtClean="0"/>
              <a:t> Bu </a:t>
            </a:r>
            <a:r>
              <a:rPr lang="tr-TR" dirty="0" err="1" smtClean="0"/>
              <a:t>konstitüsyon</a:t>
            </a:r>
            <a:r>
              <a:rPr lang="tr-TR" dirty="0" smtClean="0"/>
              <a:t> tipinde hayvanların verimleri oldukça iyi, fakat hastalıklara </a:t>
            </a:r>
            <a:r>
              <a:rPr lang="tr-TR" dirty="0" err="1" smtClean="0"/>
              <a:t>dayanıklıkları</a:t>
            </a:r>
            <a:r>
              <a:rPr lang="tr-TR" dirty="0" smtClean="0"/>
              <a:t> azdır. Bu nedenle özenli bakım ve beslenmeye ihtiyaç gösterirler. İskelet yapıları narin, vücutları kuru ve derileri ince olduğundan vücut hatları belirgindir ve vücutlarında bir ahenk ve zarafet görülür. Bu tip hayvanlarda metabolizma ve hücre faaliyeti yüksek olduğundan çabuk yıpranırlar ve erkenden damızlıktan çıkarlar.</a:t>
            </a:r>
          </a:p>
          <a:p>
            <a:endParaRPr lang="tr-T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10000"/>
          </a:bodyPr>
          <a:lstStyle/>
          <a:p>
            <a:r>
              <a:rPr lang="tr-TR" b="1" dirty="0" smtClean="0"/>
              <a:t>4. Zayıf </a:t>
            </a:r>
            <a:r>
              <a:rPr lang="tr-TR" b="1" dirty="0" err="1" smtClean="0"/>
              <a:t>Konstitüsyon</a:t>
            </a:r>
            <a:r>
              <a:rPr lang="tr-TR" b="1" dirty="0" smtClean="0"/>
              <a:t> :</a:t>
            </a:r>
            <a:r>
              <a:rPr lang="tr-TR" dirty="0" smtClean="0"/>
              <a:t> İnce </a:t>
            </a:r>
            <a:r>
              <a:rPr lang="tr-TR" dirty="0" err="1" smtClean="0"/>
              <a:t>konstitüsyonun</a:t>
            </a:r>
            <a:r>
              <a:rPr lang="tr-TR" dirty="0" smtClean="0"/>
              <a:t> aşırı derecede incelerek dejenere olmuş şeklidir. Bu tip hayvanlarda kemik yapısı çok ince, vücut dar, bacaklar vücuda göre uzun, kıllar seyrek, kaslar az gelişmiştir. Deri çok ince olduğundan vücut hatları, eklemler, kemik çıkıntıları çok belirgindir. Baş dar, burun kısmı uzun ve sivri, gözler başa göre iridir. Verim ve yemden yararlanma gücü düşüktür. Döl verme kabiliyetleri geri olup hastalıklara ve dış etkilere karşı son derece hassastırlar. Bu nedenle yetiştirmeye uygun değildirler.</a:t>
            </a:r>
          </a:p>
          <a:p>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r>
              <a:rPr lang="tr-TR" dirty="0" smtClean="0"/>
              <a:t>Irkların meydana gelmesinde diğer bir faktör </a:t>
            </a:r>
            <a:r>
              <a:rPr lang="tr-TR" b="1" dirty="0" smtClean="0"/>
              <a:t>melezlemedir</a:t>
            </a:r>
            <a:r>
              <a:rPr lang="tr-TR" dirty="0" smtClean="0"/>
              <a:t>.  Değişik bölgelerden getirtilmiş hayvanların çiftleştirilmesi sonucu elde edilen melez hayvan </a:t>
            </a:r>
            <a:r>
              <a:rPr lang="tr-TR" dirty="0" err="1" smtClean="0"/>
              <a:t>populasyonlarında</a:t>
            </a:r>
            <a:r>
              <a:rPr lang="tr-TR" dirty="0" smtClean="0"/>
              <a:t>, belli renk ve verim özelliklerine sahip hayvanların damızlıkta kullanılması ile zamanla istenen karakterler bakımından birörnek </a:t>
            </a:r>
            <a:r>
              <a:rPr lang="tr-TR" dirty="0" err="1" smtClean="0"/>
              <a:t>generasyonlar</a:t>
            </a:r>
            <a:r>
              <a:rPr lang="tr-TR" dirty="0" smtClean="0"/>
              <a:t> elde edilmiş ve bu özelliklerini sonraki kuşaklara geçiren ırklar meydana gelmiştir.</a:t>
            </a:r>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b="1" dirty="0" smtClean="0"/>
              <a:t>5. Kaba </a:t>
            </a:r>
            <a:r>
              <a:rPr lang="tr-TR" b="1" dirty="0" err="1" smtClean="0"/>
              <a:t>Konstitüsyon</a:t>
            </a:r>
            <a:r>
              <a:rPr lang="tr-TR" b="1" dirty="0" smtClean="0"/>
              <a:t> :</a:t>
            </a:r>
            <a:r>
              <a:rPr lang="tr-TR" dirty="0" smtClean="0"/>
              <a:t> Sağlam </a:t>
            </a:r>
            <a:r>
              <a:rPr lang="tr-TR" dirty="0" err="1" smtClean="0"/>
              <a:t>konstitüsyonun</a:t>
            </a:r>
            <a:r>
              <a:rPr lang="tr-TR" dirty="0" smtClean="0"/>
              <a:t> dejenere olmuş şeklidir. Buna lenfatik </a:t>
            </a:r>
            <a:r>
              <a:rPr lang="tr-TR" dirty="0" err="1" smtClean="0"/>
              <a:t>konstitüsyon</a:t>
            </a:r>
            <a:r>
              <a:rPr lang="tr-TR" dirty="0" smtClean="0"/>
              <a:t> da denilir. Bu tip hayvanlarda baş vücuda göre büyük ve ağır, gözler küçük, kıl örtüsü kaba, deri kalın, dokuları gevşektir. Dış etkilere karşı dayanıksız, heterojen yapılı, tembel ve hantaldırlar. Bu tip hayvanlar çok yem yer, fakat fazla verim vermezler.</a:t>
            </a:r>
          </a:p>
          <a:p>
            <a:endParaRPr lang="tr-T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r>
              <a:rPr lang="tr-TR" dirty="0" smtClean="0"/>
              <a:t>Yukarıda açıklanan </a:t>
            </a:r>
            <a:r>
              <a:rPr lang="tr-TR" dirty="0" err="1" smtClean="0"/>
              <a:t>konstitüsyon</a:t>
            </a:r>
            <a:r>
              <a:rPr lang="tr-TR" dirty="0" smtClean="0"/>
              <a:t> tiplerinden </a:t>
            </a:r>
            <a:r>
              <a:rPr lang="tr-TR" b="1" dirty="0" smtClean="0"/>
              <a:t>sağlam</a:t>
            </a:r>
            <a:r>
              <a:rPr lang="tr-TR" dirty="0" smtClean="0"/>
              <a:t> ve </a:t>
            </a:r>
            <a:r>
              <a:rPr lang="tr-TR" b="1" dirty="0" smtClean="0"/>
              <a:t>asil</a:t>
            </a:r>
            <a:r>
              <a:rPr lang="tr-TR" dirty="0" smtClean="0"/>
              <a:t> </a:t>
            </a:r>
            <a:r>
              <a:rPr lang="tr-TR" dirty="0" err="1" smtClean="0"/>
              <a:t>konstitüsyonlu</a:t>
            </a:r>
            <a:r>
              <a:rPr lang="tr-TR" dirty="0" smtClean="0"/>
              <a:t> olan hayvanlar </a:t>
            </a:r>
            <a:r>
              <a:rPr lang="tr-TR" b="1" dirty="0" smtClean="0"/>
              <a:t>damızlıkta</a:t>
            </a:r>
            <a:r>
              <a:rPr lang="tr-TR" dirty="0" smtClean="0"/>
              <a:t> kullanılabilme özelliklerine sahiptirler. </a:t>
            </a:r>
          </a:p>
          <a:p>
            <a:r>
              <a:rPr lang="tr-TR" dirty="0" smtClean="0"/>
              <a:t>İnce </a:t>
            </a:r>
            <a:r>
              <a:rPr lang="tr-TR" dirty="0" err="1" smtClean="0"/>
              <a:t>konstitüsyonlu</a:t>
            </a:r>
            <a:r>
              <a:rPr lang="tr-TR" dirty="0" smtClean="0"/>
              <a:t> hayvanlar ise verimli olmaları koşuluyla sağlam </a:t>
            </a:r>
            <a:r>
              <a:rPr lang="tr-TR" dirty="0" err="1" smtClean="0"/>
              <a:t>konstitüsyonlu</a:t>
            </a:r>
            <a:r>
              <a:rPr lang="tr-TR" dirty="0" smtClean="0"/>
              <a:t> hayvanlarla çiftleştirilerek yetiştirmede kullanılabilirler. </a:t>
            </a:r>
          </a:p>
          <a:p>
            <a:r>
              <a:rPr lang="tr-TR" dirty="0" smtClean="0"/>
              <a:t>Zayıf ve kaba </a:t>
            </a:r>
            <a:r>
              <a:rPr lang="tr-TR" dirty="0" err="1" smtClean="0"/>
              <a:t>konstitüsyonlu</a:t>
            </a:r>
            <a:r>
              <a:rPr lang="tr-TR" dirty="0" smtClean="0"/>
              <a:t> hayvanlar ise adaptasyon kabiliyetlerinin ve döl verim özelliklerinin geriliği nedeni ile kârlı bir hayvancılık için uygun değildirler.</a:t>
            </a:r>
          </a:p>
          <a:p>
            <a:endParaRPr lang="tr-T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b="1" dirty="0" smtClean="0"/>
              <a:t>b) Kondisyon : Irk ve </a:t>
            </a:r>
            <a:r>
              <a:rPr lang="tr-TR" b="1" dirty="0" err="1" smtClean="0"/>
              <a:t>genotiple</a:t>
            </a:r>
            <a:r>
              <a:rPr lang="tr-TR" b="1" dirty="0" smtClean="0"/>
              <a:t> ilgili değildir. Kondisyon yemleme, bakım, beslenme durumuna ve hayvanın yetiştirme yönüne göre değişen dış görünüşüdür. Bu faktörler içinde özellikle beslenme ve yetiştirme şekli kondisyon üzerine daha çok etkilidir.</a:t>
            </a:r>
            <a:endParaRPr lang="tr-TR"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r>
              <a:rPr lang="tr-TR" dirty="0" smtClean="0"/>
              <a:t>Pratik hayvan yetiştiriciliğinde kondisyonun </a:t>
            </a:r>
          </a:p>
          <a:p>
            <a:pPr marL="514350" indent="-514350">
              <a:buFont typeface="+mj-lt"/>
              <a:buAutoNum type="arabicPeriod"/>
            </a:pPr>
            <a:r>
              <a:rPr lang="tr-TR" dirty="0" smtClean="0"/>
              <a:t>Et Kondisyonu, </a:t>
            </a:r>
          </a:p>
          <a:p>
            <a:pPr marL="514350" indent="-514350">
              <a:buFont typeface="+mj-lt"/>
              <a:buAutoNum type="arabicPeriod"/>
            </a:pPr>
            <a:r>
              <a:rPr lang="tr-TR" dirty="0" smtClean="0"/>
              <a:t>Süt Kondisyonu, </a:t>
            </a:r>
          </a:p>
          <a:p>
            <a:pPr marL="514350" indent="-514350">
              <a:buFont typeface="+mj-lt"/>
              <a:buAutoNum type="arabicPeriod"/>
            </a:pPr>
            <a:r>
              <a:rPr lang="tr-TR" dirty="0" smtClean="0"/>
              <a:t>Damızlık Kondisyonu, </a:t>
            </a:r>
          </a:p>
          <a:p>
            <a:pPr marL="514350" indent="-514350">
              <a:buFont typeface="+mj-lt"/>
              <a:buAutoNum type="arabicPeriod"/>
            </a:pPr>
            <a:r>
              <a:rPr lang="tr-TR" dirty="0" smtClean="0"/>
              <a:t>İş Kondisyonu, </a:t>
            </a:r>
          </a:p>
          <a:p>
            <a:pPr marL="514350" indent="-514350">
              <a:buFont typeface="+mj-lt"/>
              <a:buAutoNum type="arabicPeriod"/>
            </a:pPr>
            <a:r>
              <a:rPr lang="tr-TR" dirty="0" smtClean="0"/>
              <a:t>Sergi Kondisyonu; </a:t>
            </a:r>
          </a:p>
          <a:p>
            <a:pPr marL="514350" indent="-514350">
              <a:buFont typeface="+mj-lt"/>
              <a:buAutoNum type="arabicPeriod"/>
            </a:pPr>
            <a:r>
              <a:rPr lang="tr-TR" dirty="0" smtClean="0"/>
              <a:t>Atlarda Yarış kondisyonu </a:t>
            </a:r>
            <a:r>
              <a:rPr lang="tr-TR" dirty="0" smtClean="0"/>
              <a:t>gibi tipleri vardır. </a:t>
            </a:r>
          </a:p>
          <a:p>
            <a:r>
              <a:rPr lang="tr-TR" dirty="0" smtClean="0"/>
              <a:t>Et veya besi kondisyonundaki hayvanlarda kaslar gelişmiş, yağ birikimi artmış olup bu tip hayvanlar geniş ve derin vücut yapısına sahiptirler.</a:t>
            </a:r>
            <a:endParaRPr lang="tr-T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7500" lnSpcReduction="20000"/>
          </a:bodyPr>
          <a:lstStyle/>
          <a:p>
            <a:r>
              <a:rPr lang="tr-TR" dirty="0" smtClean="0"/>
              <a:t>Süt kondisyonundakiler zayıf, ince, narin vücutlu oldukları için yağlanmamışlardır. </a:t>
            </a:r>
          </a:p>
          <a:p>
            <a:r>
              <a:rPr lang="tr-TR" dirty="0" smtClean="0"/>
              <a:t>Damızlık kondisyonundaki hayvanlar ne fazla yağlı ne de fazla zayıftırlar. Balık eti görünümündedirler. Damızlıkların yüksek üreme gücü gösterebilmeleri için ne fazla yağlanmaları ne de zayıflamaları doğru değildir. </a:t>
            </a:r>
          </a:p>
          <a:p>
            <a:r>
              <a:rPr lang="tr-TR" dirty="0" smtClean="0"/>
              <a:t>Sergi kondisyonundaki hayvanlar iyi beslenmiş hatta yağlandırılmıştır. Vücutta biriken yağlar birçok vücut kusurlarını örter. </a:t>
            </a:r>
          </a:p>
          <a:p>
            <a:r>
              <a:rPr lang="tr-TR" dirty="0" smtClean="0"/>
              <a:t>Yarış kondisyonundaki atlar çok iyi gelişmiş kaslara, kuru bir vücut yapısına, dar ve geniş </a:t>
            </a:r>
            <a:r>
              <a:rPr lang="tr-TR" dirty="0" err="1" smtClean="0"/>
              <a:t>göğüse</a:t>
            </a:r>
            <a:r>
              <a:rPr lang="tr-TR" dirty="0" smtClean="0"/>
              <a:t>, çekik karına ve kuvvetli eklemlere sahiptirler. Hayvanları istenilen kondisyonda tutmak oldukça dikkat ve bilgi ister.</a:t>
            </a:r>
          </a:p>
          <a:p>
            <a:endParaRPr lang="tr-T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b="1" dirty="0" smtClean="0"/>
              <a:t>c. Erken Gelişme : </a:t>
            </a:r>
            <a:r>
              <a:rPr lang="tr-TR" dirty="0" smtClean="0"/>
              <a:t>Çiftlik hayvanlarının ömürlerinin başlangıçtan itibaren belirli bir devresi verimsiz ve masraflı bir dönemi kapsar. Daha sonra hayvanın verim vermeye, kâr sağlamaya başladığı devre gelir. İşte hayvanın masraflı olduğu verimsiz devresi, onun büyümekte olduğu, cinsi olgunluk çağına kadar geçirdiği devredir. </a:t>
            </a:r>
          </a:p>
          <a:p>
            <a:r>
              <a:rPr lang="tr-TR" dirty="0" smtClean="0"/>
              <a:t>Eğer bir hayvanda bu devre kısalırsa, yani hayvan büyümesinin büyük bir kısmını erkenden tamamlayarak kısa zamanda ergin çağa ulaşırsa, damızlığa erkenden girmiş, böylece verim dönemi de uzamış olacaktır. Bu nedenle hayvanların erken gelişmeleri yetiştiricilikte çok önemli bir ırk özelliğidir.</a:t>
            </a:r>
          </a:p>
          <a:p>
            <a:endParaRPr lang="tr-T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smtClean="0"/>
              <a:t>Erken gelişme kalıtsal bir özelliktir. Ancak bu özelliğin ortaya çıkabilmesi hayvanların gelişme çağında yeterli bir bakım ve beslemeye tabi tutulmalarına bağlıdır.</a:t>
            </a:r>
          </a:p>
          <a:p>
            <a:r>
              <a:rPr lang="tr-TR" dirty="0" smtClean="0"/>
              <a:t>Erken gelişen bir ırkın hayvanları gerekli şekilde beslenmediği taktirde bunların gelişmeleri gecikir. Buna karşılık geç gelişen ırkların hayvanları ne kadar iyi beslenirse beslensinler gelişmelerini, genetik yapılarının izin verebildiği süreden daha erken tamamlayamazlar</a:t>
            </a:r>
            <a:endParaRPr lang="tr-T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Geç gelişen hayvan ırkları verim çağına ulaşıncaya kadar işletmeye yük olurlar ve verimlilik devreleri de daha kısa olur. </a:t>
            </a:r>
          </a:p>
          <a:p>
            <a:r>
              <a:rPr lang="tr-TR" b="1" dirty="0" smtClean="0"/>
              <a:t>Erken gelişme yeteneği özellikle et ırklarında önemlidir. Yavruların kasaplık çağa mümkün olduğu kadar kısa bir sürede ulaşmaları arzu edilir.</a:t>
            </a:r>
            <a:endParaRPr lang="tr-TR"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r>
              <a:rPr lang="tr-TR" b="1" dirty="0" smtClean="0"/>
              <a:t>d) Yemden Yararlanma Gücü :</a:t>
            </a:r>
            <a:r>
              <a:rPr lang="tr-TR" dirty="0" smtClean="0"/>
              <a:t> Hayvan yetiştiriciliğinde belli bir miktar yemden en yüksek verim sağlayacak hayvanlara sahip olmak amacı güdülür. Ancak bu yolla hayvancılık kârlı olabilir.</a:t>
            </a:r>
          </a:p>
          <a:p>
            <a:r>
              <a:rPr lang="tr-TR" dirty="0" smtClean="0"/>
              <a:t>Alınan yemi et, süt, yumurta ve yapağı gibi verimlere çevirebilme gücü olarak tanımlanan </a:t>
            </a:r>
            <a:r>
              <a:rPr lang="tr-TR" b="1" dirty="0" smtClean="0"/>
              <a:t>yemden yararlanma gücü </a:t>
            </a:r>
            <a:r>
              <a:rPr lang="tr-TR" dirty="0" smtClean="0"/>
              <a:t>bir ırk özelliği olup kısmen de bireysel bir karakterdir. Çünkü yemden yararlanma yönünden ırklar arasında olduğu gibi, bir ırk içindeki hayvanlar arasında da fark olabilir.</a:t>
            </a:r>
          </a:p>
          <a:p>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dirty="0" smtClean="0"/>
              <a:t>Yemden yararlanma gücü yüksek olan hayvan belli bir miktar yem ile diğerlerinden daha fazla verim veren, veya belli bir miktar verim için daha az yeme ihtiyaç gösteren hayvanlardır. </a:t>
            </a:r>
          </a:p>
          <a:p>
            <a:r>
              <a:rPr lang="tr-TR" dirty="0" smtClean="0"/>
              <a:t>Mesela tavuklarda 1 kg. canlı ağırlığa ulaşmak için yumurta tipi ırklar 3-4 kg. yeme, et tipi olanlar ise 2-2.5 kg. yeme ihtiyaç gösterirler. </a:t>
            </a:r>
          </a:p>
          <a:p>
            <a:r>
              <a:rPr lang="tr-TR" dirty="0" smtClean="0"/>
              <a:t>Keza domuz ırkları arasında 1 kg. canlı ağırlık için 2-4 kg. yem tüketenler olduğu gibi, aynı miktar canlı ağırlık artışını ancak 5 kg. yemle sağlayanlar da vardır. </a:t>
            </a:r>
          </a:p>
          <a:p>
            <a:r>
              <a:rPr lang="tr-TR" dirty="0" smtClean="0"/>
              <a:t>Sığır ve koyun ırkları arasında da yemden yararlanma gücü iyi veya kötü olanlar vardır.</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Bunlardan başka; </a:t>
            </a:r>
            <a:r>
              <a:rPr lang="tr-TR" b="1" dirty="0" smtClean="0"/>
              <a:t>iklim, toprak, bakım ve besleme usulleri</a:t>
            </a:r>
            <a:r>
              <a:rPr lang="tr-TR" dirty="0" smtClean="0"/>
              <a:t> de aynı tür içinde yeni ırkların meydana gelmesine sebep olmuştur.</a:t>
            </a:r>
          </a:p>
          <a:p>
            <a:endParaRPr lang="tr-T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b="1" dirty="0" smtClean="0"/>
              <a:t>e) İklime Uyma Kabiliyeti : Hayvanların içinde yaşadıkları bölgedeki toprak ve iklim şartları ile bakım, besleme, kendilerinden faydalanma şekilleri gibi çeşitli faktörlere uyması ve bu şartlar içinde ırk özelliklerinin muhafaza edilmesine iklime uyma (</a:t>
            </a:r>
            <a:r>
              <a:rPr lang="tr-TR" b="1" dirty="0" err="1" smtClean="0"/>
              <a:t>akklimatizasyon</a:t>
            </a:r>
            <a:r>
              <a:rPr lang="tr-TR" b="1" dirty="0" smtClean="0"/>
              <a:t>) denir. </a:t>
            </a:r>
          </a:p>
          <a:p>
            <a:r>
              <a:rPr lang="tr-TR" dirty="0" smtClean="0"/>
              <a:t>Bazı ırklar bu bakımdan çok hassastır, bazılarında ise </a:t>
            </a:r>
            <a:r>
              <a:rPr lang="tr-TR" b="1" dirty="0" err="1" smtClean="0"/>
              <a:t>akklimatizasyon</a:t>
            </a:r>
            <a:r>
              <a:rPr lang="tr-TR" dirty="0" smtClean="0"/>
              <a:t> kabiliyeti daha iyidir. Bir hayvanın yetiştirildiği şartlar ile yeni götürüldüğü bölge şartları arasındaki fark aşırı derecede fazla olursa bu yeni şartlara uyma da o nispette güç olur.</a:t>
            </a:r>
            <a:endParaRPr lang="tr-T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r>
              <a:rPr lang="tr-TR" dirty="0" smtClean="0"/>
              <a:t>İklime uyma bakımından türler arasında önemli farklar vardır. Mesela, </a:t>
            </a:r>
            <a:r>
              <a:rPr lang="tr-TR" b="1" dirty="0" smtClean="0"/>
              <a:t>köpek</a:t>
            </a:r>
            <a:r>
              <a:rPr lang="tr-TR" dirty="0" smtClean="0"/>
              <a:t> türünde bu kabiliyet en fazladır. Ekvatordan kutuplara kadar her yerde, her çeşit bakım ve besleme şartlarına rahatça uymuştur. </a:t>
            </a:r>
          </a:p>
          <a:p>
            <a:r>
              <a:rPr lang="tr-TR" dirty="0" smtClean="0"/>
              <a:t>Köpekten sonra </a:t>
            </a:r>
            <a:r>
              <a:rPr lang="tr-TR" dirty="0" err="1" smtClean="0"/>
              <a:t>akklimatizasyon</a:t>
            </a:r>
            <a:r>
              <a:rPr lang="tr-TR" dirty="0" smtClean="0"/>
              <a:t> kabiliyeti yüksek olan hayvan </a:t>
            </a:r>
            <a:r>
              <a:rPr lang="tr-TR" b="1" dirty="0" smtClean="0"/>
              <a:t>domuzdur</a:t>
            </a:r>
            <a:r>
              <a:rPr lang="tr-TR" dirty="0" smtClean="0"/>
              <a:t>. Genel  olarak </a:t>
            </a:r>
            <a:r>
              <a:rPr lang="tr-TR" dirty="0" err="1" smtClean="0"/>
              <a:t>herbivor</a:t>
            </a:r>
            <a:r>
              <a:rPr lang="tr-TR" dirty="0" smtClean="0"/>
              <a:t> (bitki ile beslenen) hayvanların iklime uyma kabiliyetleri karnivorlarınkinden  (etle beslenen) geridir.</a:t>
            </a:r>
          </a:p>
          <a:p>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smtClean="0"/>
              <a:t>Bizi asıl ilgilendiren, ırkların iklime uyma kabiliyeti bakımından gösterdikleri farklılıktır. Yerli ırklar kültür ırklarına nazaran, kültür ırklarından da kombine verimliler tek verim yönlü ırklara göre daha üstün bir </a:t>
            </a:r>
            <a:r>
              <a:rPr lang="tr-TR" dirty="0" err="1" smtClean="0"/>
              <a:t>akklimatizasyon</a:t>
            </a:r>
            <a:r>
              <a:rPr lang="tr-TR" dirty="0" smtClean="0"/>
              <a:t> kabiliyetine sahiptirler. </a:t>
            </a:r>
          </a:p>
          <a:p>
            <a:r>
              <a:rPr lang="tr-TR" dirty="0" smtClean="0"/>
              <a:t>Bu nedenle bir kültür ırkı hayvanı ana vatanından alıp başka bir yerde yetiştirmeye karar verildiğinde, çevre şartları, bakım ve besleme tekniği, kısaca tüm tabiat faktörleri göz önünde bulundurulmalıdır.</a:t>
            </a:r>
            <a:endParaRPr lang="tr-T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7500" lnSpcReduction="20000"/>
          </a:bodyPr>
          <a:lstStyle/>
          <a:p>
            <a:r>
              <a:rPr lang="tr-TR" dirty="0" smtClean="0"/>
              <a:t>Nitekim </a:t>
            </a:r>
            <a:r>
              <a:rPr lang="tr-TR" dirty="0" err="1" smtClean="0"/>
              <a:t>Shorthorn</a:t>
            </a:r>
            <a:r>
              <a:rPr lang="tr-TR" dirty="0" smtClean="0"/>
              <a:t> ve </a:t>
            </a:r>
            <a:r>
              <a:rPr lang="tr-TR" dirty="0" err="1" smtClean="0"/>
              <a:t>Holstein'ler</a:t>
            </a:r>
            <a:r>
              <a:rPr lang="tr-TR" dirty="0" smtClean="0"/>
              <a:t> ana vatanları dışında ancak iklimi çok ılık ve </a:t>
            </a:r>
            <a:r>
              <a:rPr lang="tr-TR" dirty="0" err="1" smtClean="0"/>
              <a:t>mer'aları</a:t>
            </a:r>
            <a:r>
              <a:rPr lang="tr-TR" dirty="0" smtClean="0"/>
              <a:t> kuvvetli bölgelerde verimli bir şekilde yetiştirilebilmektedirler. </a:t>
            </a:r>
          </a:p>
          <a:p>
            <a:r>
              <a:rPr lang="tr-TR" dirty="0" smtClean="0"/>
              <a:t>Keza, ılıman iklim ve düzenli yağışa sahip bölge hayvanı olan </a:t>
            </a:r>
            <a:r>
              <a:rPr lang="tr-TR" dirty="0" err="1" smtClean="0"/>
              <a:t>Simental</a:t>
            </a:r>
            <a:r>
              <a:rPr lang="tr-TR" dirty="0" smtClean="0"/>
              <a:t> sığırları bu şartlardan yoksun Almanya'nın birçok yerlerinde, Macaristan, Balkanlar ve Türkiye'nin bazı yerlerinde dejenere olmuşlardır. </a:t>
            </a:r>
          </a:p>
          <a:p>
            <a:r>
              <a:rPr lang="tr-TR" dirty="0" smtClean="0"/>
              <a:t>Bu hususta diğer bir klasik örnek de Arap Atları'dır. Tipik bir çöl hayvanı olan Arap Atı, rutubetli, bakım, besleme imkânları zengin yere gelince kabalaşır, irileşir, asaletini ve birçok önemli özelliğini kaybeder.</a:t>
            </a:r>
            <a:endParaRPr lang="tr-T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İklime uyma kabiliyeti ne kadar iyi olursa olsun, yeni bir ortama getirilen bütün hayvanlarda başlangıçta bir reaksiyon, fizyolojik faaliyetlerde belli bir süre için aksaklık görülür ve ancak bir alışma devresinden sonra hayati faaliyetler normale döner.</a:t>
            </a:r>
            <a:endParaRPr lang="tr-T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r>
              <a:rPr lang="tr-TR" dirty="0" smtClean="0"/>
              <a:t>Kültür ırklarının değiştikleri ortam, kendi eski ortamlarından çok farklı değilse ve hayvanlar biraz daha fazla tabii şartlara terk edilmişlerse verimleri nispeten azalır, ancak vücut gelişimi ve sağlıkları iyileşir ki buna </a:t>
            </a:r>
            <a:r>
              <a:rPr lang="tr-TR" b="1" dirty="0" err="1" smtClean="0"/>
              <a:t>tabiileşme</a:t>
            </a:r>
            <a:r>
              <a:rPr lang="tr-TR" dirty="0" smtClean="0"/>
              <a:t> denir. </a:t>
            </a:r>
          </a:p>
          <a:p>
            <a:r>
              <a:rPr lang="tr-TR" dirty="0" smtClean="0"/>
              <a:t>Pratik hayvan yetiştiriciliğinde sık sık kullanılan bir de </a:t>
            </a:r>
            <a:r>
              <a:rPr lang="tr-TR" b="1" dirty="0" smtClean="0"/>
              <a:t>soysuzlaşma</a:t>
            </a:r>
            <a:r>
              <a:rPr lang="tr-TR" dirty="0" smtClean="0"/>
              <a:t> veya </a:t>
            </a:r>
            <a:r>
              <a:rPr lang="tr-TR" b="1" dirty="0" smtClean="0"/>
              <a:t>dejenerasyon</a:t>
            </a:r>
            <a:r>
              <a:rPr lang="tr-TR" dirty="0" smtClean="0"/>
              <a:t> deyimi vardır. Bu deyimden, hayvanların ait oldukları ırka ait özelliklerini kaybetmeleri, ırk karakterlerinden uzaklaşmaları anlaşılır.</a:t>
            </a:r>
          </a:p>
          <a:p>
            <a:endParaRPr lang="tr-T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7500" lnSpcReduction="20000"/>
          </a:bodyPr>
          <a:lstStyle/>
          <a:p>
            <a:r>
              <a:rPr lang="tr-TR" b="1" dirty="0" smtClean="0"/>
              <a:t>f) Verim Kabiliyeti :</a:t>
            </a:r>
            <a:r>
              <a:rPr lang="tr-TR" dirty="0" smtClean="0"/>
              <a:t> Hayvanlarda verimle ilgili karakterler genlerin kontrolü altında olup yavrulara kalıtımla geçerler. </a:t>
            </a:r>
          </a:p>
          <a:p>
            <a:r>
              <a:rPr lang="tr-TR" dirty="0" smtClean="0"/>
              <a:t>Ancak, çevre şartları özellikle bakım ve beslemenin verim seviyesi üzerine etkileri büyüktür. Mesela, genetik yapısında yüksek süt verim yeteneğine sahip olan bir hayvan; gelişme devresinde uygun bir beslenmeye tabi tutulmamışsa sonradan uygulanacak iyi bir bakım ve beslenme ile bu yeteneği </a:t>
            </a:r>
            <a:r>
              <a:rPr lang="tr-TR" dirty="0" err="1" smtClean="0"/>
              <a:t>genotipin</a:t>
            </a:r>
            <a:r>
              <a:rPr lang="tr-TR" dirty="0" smtClean="0"/>
              <a:t> izin verdiği seviyeye ulaşamaz. </a:t>
            </a:r>
          </a:p>
          <a:p>
            <a:r>
              <a:rPr lang="tr-TR" dirty="0" smtClean="0"/>
              <a:t>Keza, gençliğinde gereğinden fazla beslenen genç dişi sığırların vücutları yağlandığından, bu durumda da beklenen süt verimi elde edilmemektedir.</a:t>
            </a:r>
          </a:p>
          <a:p>
            <a:endParaRPr lang="tr-T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Verim karakteri bakımından çeşitli ırklar ve ırk içinde bireyler arasındaki farklılıklar genetik yapıdaki farklılığın bir sonucudur. Ancak daha öncede belirtildiği gibi, verim kabiliyeti kalıtsal olmakla beraber geniş ölçüde çevre şartlarının da kontrolü altındadır.</a:t>
            </a:r>
          </a:p>
          <a:p>
            <a:endParaRPr lang="tr-T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r>
              <a:rPr lang="tr-TR" b="1" dirty="0" smtClean="0"/>
              <a:t>g) Döl Verme Kabiliyeti :</a:t>
            </a:r>
            <a:r>
              <a:rPr lang="tr-TR" dirty="0" smtClean="0"/>
              <a:t> Hayvancılıkta döl verme kabiliyeti en önemli fizyolojik karakterlerdendir.</a:t>
            </a:r>
          </a:p>
          <a:p>
            <a:r>
              <a:rPr lang="tr-TR" dirty="0" smtClean="0"/>
              <a:t>Sürünün devamı ve yetiştirmenin kârlı olması normal döl alma ile mümkün olmaktadır. Irklar arasında döl verim kabiliyeti bakımından farklar bazı türlerde çok az, bazılarında çok fazladır.</a:t>
            </a:r>
          </a:p>
          <a:p>
            <a:r>
              <a:rPr lang="tr-TR" dirty="0" smtClean="0"/>
              <a:t> Sığır ve atlar genellikle bir batında tek yavru verdiklerinden döl verimi bakımından ırklar arası bariz bir fark görülmez ve bu türlerde döl verim kabiliyeti az önem taşır.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r>
              <a:rPr lang="tr-TR" dirty="0" smtClean="0"/>
              <a:t>Buna karşılık domuz ve koyunlarda döl verimi önemli bir ırk özelliğidir ve ırklar arasında bariz bir fark göze çarpmaktadır. Mesela, Sakız, </a:t>
            </a:r>
            <a:r>
              <a:rPr lang="tr-TR" dirty="0" err="1" smtClean="0"/>
              <a:t>Romanov</a:t>
            </a:r>
            <a:r>
              <a:rPr lang="tr-TR" dirty="0" smtClean="0"/>
              <a:t> ve Fin ırkı koyunlar  bir doğumda ortalama 2-4, </a:t>
            </a:r>
            <a:r>
              <a:rPr lang="tr-TR" dirty="0" err="1" smtClean="0"/>
              <a:t>Border</a:t>
            </a:r>
            <a:r>
              <a:rPr lang="tr-TR" dirty="0" smtClean="0"/>
              <a:t> </a:t>
            </a:r>
            <a:r>
              <a:rPr lang="tr-TR" dirty="0" err="1" smtClean="0"/>
              <a:t>Leicester</a:t>
            </a:r>
            <a:r>
              <a:rPr lang="tr-TR" dirty="0" smtClean="0"/>
              <a:t> ve </a:t>
            </a:r>
            <a:r>
              <a:rPr lang="tr-TR" dirty="0" err="1" smtClean="0"/>
              <a:t>Texel</a:t>
            </a:r>
            <a:r>
              <a:rPr lang="tr-TR" dirty="0" smtClean="0"/>
              <a:t> ırkları 2, Et Merinosları 1.5 ve yerli ırklarımız ortalama bir yavru verirler. Keza domuzlarda da ırklar arasında bir batındaki yavru sayısı bakımından  varyasyon vardır.</a:t>
            </a:r>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Irk Karakterleri ne demektir?</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Kalıtsal yapıda bulunan, fakat ırk karakterleri olarak görülmeleri çevre şartlarına bağlı olan, ırkları karakterize eden ve ırkları birbirinden ayırmaya yarayan özelliklere </a:t>
            </a:r>
            <a:r>
              <a:rPr lang="tr-TR" b="1" dirty="0" smtClean="0"/>
              <a:t>ırk karakterleri </a:t>
            </a:r>
            <a:r>
              <a:rPr lang="tr-TR" dirty="0" smtClean="0"/>
              <a:t>denir. </a:t>
            </a:r>
          </a:p>
          <a:p>
            <a:r>
              <a:rPr lang="tr-TR" dirty="0" smtClean="0"/>
              <a:t>Bu karakterler en belirgin şekilde dişi hayvanlarda görülür. Erkeklerdeki görünüşü daha az belirgindir. Irk karakterleri kalıtsal olmakla beraber ancak özel çevre şartları altında ortaya çıkarlar. Eğer çevre şartları değişirse ırk özellikleri de değişmektedir. </a:t>
            </a:r>
            <a:endParaRPr lang="tr-T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b="1" dirty="0" smtClean="0"/>
              <a:t>h) Vücut Büyüklüğü :</a:t>
            </a:r>
            <a:r>
              <a:rPr lang="tr-TR" dirty="0" smtClean="0"/>
              <a:t> Vücut büyüklüğü yönünden ırklar arasında geniş bir varyasyon vardır. Bu özelliğin en uygun ölçülerinden biri olan ergin canlı ağırlık kültür ırkı süt sığırlarında 400-700 kg., kültür ırkı koyunlarda 57-86 kg. arasındadır. Islah edilmemiş yerli sığır ve koyun ırkları da canlı ağırlık bakımından kendi aralarında önemli ayrılıklar gösterirler. </a:t>
            </a:r>
            <a:endParaRPr lang="tr-T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r>
              <a:rPr lang="tr-TR" dirty="0" smtClean="0"/>
              <a:t>Canlı ağırlıkla döl ve süt verimi arasında pozitif bir ilişki vardır. Mesela süt sığır ırkları içinde, süt verimi bakımından rekortmen bir hayvanın vücut büyüklüğü genellikle ırk ortalamasının üzerindedir.</a:t>
            </a:r>
          </a:p>
          <a:p>
            <a:r>
              <a:rPr lang="tr-TR" dirty="0" smtClean="0"/>
              <a:t>Herhangi bir hayvanın vücut büyüklüğü bakımından ulaşabileceği sınır, </a:t>
            </a:r>
            <a:r>
              <a:rPr lang="tr-TR" dirty="0" err="1" smtClean="0"/>
              <a:t>genotipi</a:t>
            </a:r>
            <a:r>
              <a:rPr lang="tr-TR" dirty="0" smtClean="0"/>
              <a:t> tarafından belirlenmektedir. Ancak genetik yapıda bulunan bu kabiliyetin ortaya çıkabilmesi için hayvanların doğumundan itibaren iyi bir bakım ve beslenmeye tabi tutulmaları gerekir.</a:t>
            </a:r>
            <a:endParaRPr lang="tr-T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b="1" dirty="0" smtClean="0"/>
              <a:t>ı. Mizaç :</a:t>
            </a:r>
            <a:r>
              <a:rPr lang="tr-TR" dirty="0" smtClean="0"/>
              <a:t> Mizaç sinir sistemi faaliyetlerinin sinirlilik, sakinlik, iyi veya kötü huyluluk şeklinde dışarıya yansıması ile ortaya çıkan özelliktir. Hayvanlarda mizaç tiplerinin şekillenmesinde esas rolü kalıtsal yapı oynamakla beraber, bunda çevre şartlarının, bakım ve idarenin büyük payı vardır. Sert davranışlar, hayvanlar arasına gelişigüzel girişler, yabancıların sık sık gereksiz ziyaretleri hayvanları ürkek, korkak, asabi mizaçlı  ve kötü huylu yapar.</a:t>
            </a:r>
          </a:p>
          <a:p>
            <a:endParaRPr lang="tr-T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r>
              <a:rPr lang="tr-TR" dirty="0" smtClean="0"/>
              <a:t>Erken gelişen ırklar, bazı istisnalarıyla, genellikle iyi huyludurlar. Bunların sevk ve idareleri kolaydır. </a:t>
            </a:r>
          </a:p>
          <a:p>
            <a:r>
              <a:rPr lang="tr-TR" dirty="0" smtClean="0"/>
              <a:t>Geç gelişen ırklar ise daha canlı ve sinirlidirler.</a:t>
            </a:r>
          </a:p>
          <a:p>
            <a:r>
              <a:rPr lang="tr-TR" dirty="0" smtClean="0"/>
              <a:t>Mizaç özellikle atlarda önemlidir. Soğuk kanlı at ırkları sıcak kanlı olanlara göre daha iyi huyludurlar. Kolay kolay ürkmezler. Yanlarına yaklaşanlara pek aldırmazlar. İşte kullanılmaları kolaydır. Buna karşılık sıcak kanlı atların işe alıştırılmaları ve işte kullanılmaları daha zordur.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dirty="0" smtClean="0"/>
              <a:t>Sığırlarda mizaç daha az belirgindir.  Ancak verim yönü dikkate alındığında mizaç bu türde de önemlidir. Nitekim yüksek verimli fakat kötü huylu ineklerin verim yeteneklerinden gereği gibi yararlanılmaz. </a:t>
            </a:r>
          </a:p>
          <a:p>
            <a:r>
              <a:rPr lang="tr-TR" dirty="0" smtClean="0"/>
              <a:t>Sağımcının yanlış bir davranışı veya korku verici bir olay böyle ineklerin sütlerini indirmemelerine yol açabilir. Genellikle büyük cüsseli sığır ırkları iyi huylu, küçük cüsseliler ise biraz sinirlidirler.</a:t>
            </a:r>
          </a:p>
          <a:p>
            <a:endParaRPr lang="tr-T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dirty="0" smtClean="0"/>
              <a:t>Bir hayvanın genel görünümü ve bakışları o hayvanın mizacı hakkında fikir verir. </a:t>
            </a:r>
          </a:p>
          <a:p>
            <a:r>
              <a:rPr lang="tr-TR" dirty="0" smtClean="0"/>
              <a:t>İyi huylu bir hayvanın duruşu rahat, hareketleri yavaş ve dışarıya karşı ilgisi azdır. </a:t>
            </a:r>
          </a:p>
          <a:p>
            <a:r>
              <a:rPr lang="tr-TR" dirty="0" smtClean="0"/>
              <a:t>Hareketli ve canlı mizaca sahip hayvanların duruşları dikkatli, yürüyüşleri çevik ve gözleri büyüktür. </a:t>
            </a:r>
          </a:p>
          <a:p>
            <a:r>
              <a:rPr lang="tr-TR" dirty="0" smtClean="0"/>
              <a:t>Kötü huylu hayvanlar gözlerindeki ters bakışlarından, kulak ve kuyruklarını devamlı oynatışlarından anlaşılır. </a:t>
            </a:r>
          </a:p>
          <a:p>
            <a:r>
              <a:rPr lang="tr-TR" dirty="0" smtClean="0"/>
              <a:t>Korkak ve ürkek davranışlı, sinirli hayvanlar ise her temastan korkarlar, bunların gözleri, kulak ve kuyrukları aşırı derecede hareketlidir. </a:t>
            </a:r>
            <a:endParaRPr lang="tr-T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b="1" dirty="0" smtClean="0"/>
              <a:t>Hayvanları  mizaçlarına göre sınıflandırınız</a:t>
            </a:r>
            <a:r>
              <a:rPr lang="tr-TR" dirty="0" smtClean="0"/>
              <a:t>:</a:t>
            </a:r>
          </a:p>
          <a:p>
            <a:r>
              <a:rPr lang="tr-TR" dirty="0" smtClean="0"/>
              <a:t>	a) Sakin - İyi huylu,</a:t>
            </a:r>
          </a:p>
          <a:p>
            <a:r>
              <a:rPr lang="tr-TR" dirty="0" smtClean="0"/>
              <a:t>	b) Sakin - Kötü huylu,</a:t>
            </a:r>
          </a:p>
          <a:p>
            <a:r>
              <a:rPr lang="tr-TR" dirty="0" smtClean="0"/>
              <a:t>	c) Canlı - İyi huylu,</a:t>
            </a:r>
          </a:p>
          <a:p>
            <a:r>
              <a:rPr lang="tr-TR" dirty="0" smtClean="0"/>
              <a:t>	d) Canlı - Kötü huylu olarak sınıflara ayırmak mümkündür</a:t>
            </a:r>
            <a:endParaRPr lang="tr-T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Irkların Sınıflandırılması</a:t>
            </a:r>
            <a:endParaRPr lang="tr-TR" dirty="0"/>
          </a:p>
        </p:txBody>
      </p:sp>
      <p:sp>
        <p:nvSpPr>
          <p:cNvPr id="3" name="2 İçerik Yer Tutucusu"/>
          <p:cNvSpPr>
            <a:spLocks noGrp="1"/>
          </p:cNvSpPr>
          <p:nvPr>
            <p:ph idx="1"/>
          </p:nvPr>
        </p:nvSpPr>
        <p:spPr/>
        <p:txBody>
          <a:bodyPr/>
          <a:lstStyle/>
          <a:p>
            <a:r>
              <a:rPr lang="tr-TR" dirty="0" smtClean="0"/>
              <a:t>6. hafta</a:t>
            </a:r>
          </a:p>
          <a:p>
            <a:r>
              <a:rPr lang="tr-TR" dirty="0" smtClean="0"/>
              <a:t>08.11.2016</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smtClean="0"/>
              <a:t>Mesela şekil, renk gibi karakterlerde çevre şartlarının etkisi ve bu karakterlerin değişme derecesi azdır. </a:t>
            </a:r>
          </a:p>
          <a:p>
            <a:r>
              <a:rPr lang="tr-TR" dirty="0" smtClean="0"/>
              <a:t>Halbuki verimle ilgili karakterlerin çevre şartlarından etkilenme derecesi ve bu karakterlerin değişme derecesi çok belirli ve büyüktür. </a:t>
            </a:r>
          </a:p>
          <a:p>
            <a:r>
              <a:rPr lang="tr-TR" dirty="0" smtClean="0"/>
              <a:t>Bu açıklamalardan anlaşılacağı üzere ırk karakterleri morfolojik (kalitatif) ve fizyolojik (kantitatif) karakterler olmak üzere iki grupta incelenebilir.</a:t>
            </a:r>
          </a:p>
          <a:p>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Morfolojik (Kalitatif) Irk Karakterleri nelerdir?</a:t>
            </a:r>
            <a:endParaRPr lang="tr-TR" dirty="0"/>
          </a:p>
        </p:txBody>
      </p:sp>
      <p:sp>
        <p:nvSpPr>
          <p:cNvPr id="3" name="2 İçerik Yer Tutucusu"/>
          <p:cNvSpPr>
            <a:spLocks noGrp="1"/>
          </p:cNvSpPr>
          <p:nvPr>
            <p:ph idx="1"/>
          </p:nvPr>
        </p:nvSpPr>
        <p:spPr/>
        <p:txBody>
          <a:bodyPr/>
          <a:lstStyle/>
          <a:p>
            <a:r>
              <a:rPr lang="tr-TR" dirty="0" smtClean="0"/>
              <a:t>Bu karakterler renk, şekil, cüsse büyüklüğü, tip vs. gibi dışarıdan bakıldığında kolayca fark edilebilen ve basit bir kalıtım yolu ile kuşaktan kuşağa geçen karakterlerdir. </a:t>
            </a:r>
          </a:p>
          <a:p>
            <a:r>
              <a:rPr lang="tr-TR" dirty="0" smtClean="0"/>
              <a:t>Çevre faktörlerinden etkilenmeyen veya çok az etkilenen morfolojik ırk karakterleri ırkları karakterize etmede büyük önem taşırlar.</a:t>
            </a:r>
          </a:p>
          <a:p>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5" descr="C:\YEDEK TEMMUZ 2012\babam\Resimler\EasyShare\RIMG064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İçerik Yer Tutucusu"/>
          <p:cNvSpPr>
            <a:spLocks noGrp="1"/>
          </p:cNvSpPr>
          <p:nvPr>
            <p:ph idx="1"/>
          </p:nvPr>
        </p:nvSpPr>
        <p:spPr>
          <a:xfrm>
            <a:off x="457200" y="404665"/>
            <a:ext cx="8507288" cy="1656184"/>
          </a:xfrm>
        </p:spPr>
        <p:txBody>
          <a:bodyPr>
            <a:normAutofit/>
          </a:bodyPr>
          <a:lstStyle/>
          <a:p>
            <a:r>
              <a:rPr lang="tr-TR" sz="2400" dirty="0" smtClean="0"/>
              <a:t>Vücut örtüsünün rengi çiftlik hayvanlarının en belirgin morfolojik ırk özelliğidir. Her ırkın belli bir rengi, hatta renginin de deseni vardır.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TotalTime>
  <Words>3170</Words>
  <Application>Microsoft Office PowerPoint</Application>
  <PresentationFormat>Ekran Gösterisi (4:3)</PresentationFormat>
  <Paragraphs>151</Paragraphs>
  <Slides>67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67</vt:i4>
      </vt:variant>
    </vt:vector>
  </HeadingPairs>
  <TitlesOfParts>
    <vt:vector size="73" baseType="lpstr">
      <vt:lpstr>Calibri</vt:lpstr>
      <vt:lpstr>Gill Sans MT</vt:lpstr>
      <vt:lpstr>Times New Roman</vt:lpstr>
      <vt:lpstr>Verdana</vt:lpstr>
      <vt:lpstr>Wingdings 2</vt:lpstr>
      <vt:lpstr>Gündönümü</vt:lpstr>
      <vt:lpstr>IRKLAR</vt:lpstr>
      <vt:lpstr>PowerPoint Sunusu</vt:lpstr>
      <vt:lpstr>PowerPoint Sunusu</vt:lpstr>
      <vt:lpstr>PowerPoint Sunusu</vt:lpstr>
      <vt:lpstr>PowerPoint Sunusu</vt:lpstr>
      <vt:lpstr>Irk Karakterleri ne demektir?</vt:lpstr>
      <vt:lpstr>PowerPoint Sunusu</vt:lpstr>
      <vt:lpstr>Morfolojik (Kalitatif) Irk Karakterleri nelerdir?</vt:lpstr>
      <vt:lpstr>PowerPoint Sunusu</vt:lpstr>
      <vt:lpstr>PowerPoint Sunusu</vt:lpstr>
      <vt:lpstr>HOLSTEİN SİYAH ALACA</vt:lpstr>
      <vt:lpstr>Hereford</vt:lpstr>
      <vt:lpstr>Esmer İsviçre </vt:lpstr>
      <vt:lpstr>PowerPoint Sunusu</vt:lpstr>
      <vt:lpstr>PowerPoint Sunusu</vt:lpstr>
      <vt:lpstr>Kıvırcık koyunu</vt:lpstr>
      <vt:lpstr>Karagül </vt:lpstr>
      <vt:lpstr>Karagül </vt:lpstr>
      <vt:lpstr>PowerPoint Sunusu</vt:lpstr>
      <vt:lpstr>Albino buzağı</vt:lpstr>
      <vt:lpstr>PowerPoint Sunusu</vt:lpstr>
      <vt:lpstr>PowerPoint Sunusu</vt:lpstr>
      <vt:lpstr>Boz step ineği</vt:lpstr>
      <vt:lpstr>PowerPoint Sunusu</vt:lpstr>
      <vt:lpstr>PowerPoint Sunusu</vt:lpstr>
      <vt:lpstr>Fizyolojik (Kantitatif) Irk Karakterleri nelerdir? </vt:lpstr>
      <vt:lpstr>PowerPoint Sunusu</vt:lpstr>
      <vt:lpstr>PowerPoint Sunusu</vt:lpstr>
      <vt:lpstr>PowerPoint Sunusu</vt:lpstr>
      <vt:lpstr>PowerPoint Sunusu</vt:lpstr>
      <vt:lpstr>PowerPoint Sunusu</vt:lpstr>
      <vt:lpstr>PowerPoint Sunusu</vt:lpstr>
      <vt:lpstr>PowerPoint Sunusu</vt:lpstr>
      <vt:lpstr>PowerPoint Sunusu</vt:lpstr>
      <vt:lpstr>Yetiştirme yönünden hayvanlarda beş çeşit konstitüsyon tipi vardır.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Irkların Sınıflandırılması</vt:lpstr>
    </vt:vector>
  </TitlesOfParts>
  <Company>Atatürk Üniversitesi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IRKLAR</dc:title>
  <dc:creator>raydin</dc:creator>
  <cp:lastModifiedBy>Recep Aydin</cp:lastModifiedBy>
  <cp:revision>6</cp:revision>
  <dcterms:created xsi:type="dcterms:W3CDTF">2012-11-05T00:52:42Z</dcterms:created>
  <dcterms:modified xsi:type="dcterms:W3CDTF">2016-11-01T09:56:01Z</dcterms:modified>
</cp:coreProperties>
</file>