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05" r:id="rId2"/>
    <p:sldId id="310" r:id="rId3"/>
    <p:sldId id="333" r:id="rId4"/>
    <p:sldId id="334" r:id="rId5"/>
    <p:sldId id="335" r:id="rId6"/>
    <p:sldId id="336" r:id="rId7"/>
    <p:sldId id="311" r:id="rId8"/>
    <p:sldId id="337" r:id="rId9"/>
    <p:sldId id="324" r:id="rId10"/>
    <p:sldId id="325" r:id="rId11"/>
    <p:sldId id="326" r:id="rId12"/>
    <p:sldId id="327" r:id="rId13"/>
    <p:sldId id="33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80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77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86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175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392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972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79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39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55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96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05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37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14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62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63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EA1-9E47-4821-8ABD-46C681993446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26CDBD4-D1EF-4551-8E79-8FEA2E126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57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 txBox="1">
            <a:spLocks/>
          </p:cNvSpPr>
          <p:nvPr/>
        </p:nvSpPr>
        <p:spPr>
          <a:xfrm>
            <a:off x="779021" y="4727402"/>
            <a:ext cx="4549437" cy="983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tr-TR" dirty="0" smtClean="0">
                <a:solidFill>
                  <a:srgbClr val="1E1162"/>
                </a:solidFill>
              </a:rPr>
              <a:t>Dersin Adı: 09411– </a:t>
            </a:r>
            <a:r>
              <a:rPr lang="tr-TR" dirty="0" smtClean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Hadis Tarihi ve Usûlü-I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tr-TR" dirty="0" smtClean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Hocası: Dr. Recep Ertuğay </a:t>
            </a:r>
            <a:endParaRPr lang="tr-TR" dirty="0">
              <a:solidFill>
                <a:srgbClr val="1E11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424" y="4727403"/>
            <a:ext cx="2943225" cy="523875"/>
          </a:xfrm>
          <a:prstGeom prst="rect">
            <a:avLst/>
          </a:prstGeom>
        </p:spPr>
      </p:pic>
      <p:sp>
        <p:nvSpPr>
          <p:cNvPr id="7" name="Unvan 3"/>
          <p:cNvSpPr txBox="1">
            <a:spLocks/>
          </p:cNvSpPr>
          <p:nvPr/>
        </p:nvSpPr>
        <p:spPr>
          <a:xfrm>
            <a:off x="779021" y="2303571"/>
            <a:ext cx="9342707" cy="2055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Sünnetin Dindeki Yeri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Hz. Peygamber’e 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sallhü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sellem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İsyan ve Eziyet Yasaktır.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Hz. Peygamber’e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sallhü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sellem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Sevgi ve Saygı Esastır.</a:t>
            </a:r>
          </a:p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Hz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Peygamber’e 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sallhü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sellem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 İçin İdeal Bir Örnektir.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065218" y="1044836"/>
            <a:ext cx="5629137" cy="1129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Atatürk Üniversitesi İlahiyat Fakültesi Temel İslam Bilimleri  Hadis Anabilim Dalı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tatürk Üniversitesi - Vikiped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129" y="605464"/>
            <a:ext cx="1426679" cy="133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4" descr="T.C. ATATÜRK ÜNİVERSİTESİ İLAHİYAT FAKÜLTESİ DERGİSİ Atatürk University  Faculty of Divinity Review (EAÜİFD) - PDF Ücretsiz indirin"/>
          <p:cNvSpPr>
            <a:spLocks noChangeAspect="1" noChangeArrowheads="1"/>
          </p:cNvSpPr>
          <p:nvPr/>
        </p:nvSpPr>
        <p:spPr bwMode="auto">
          <a:xfrm>
            <a:off x="7816459" y="198840"/>
            <a:ext cx="99671" cy="8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0" name="Picture 6" descr="T.C. ATATÜRK ÜNİVERSİTESİ İLAHİYAT FAKÜLTESİ DERGİSİ Atatürk University  Faculty of Divinity Review (EAÜİFD) - PDF Ücretsiz indir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05" y="626174"/>
            <a:ext cx="1400396" cy="131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85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sallahü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Sevgi ve Saygı Temeldir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023461" y="1988853"/>
            <a:ext cx="8665971" cy="1467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يَٓا اَيُّهَا الَّذ۪ينَ اٰمَنُوا لَا تَرْفَعُٓوا اَصْوَاتَكُمْ فَوْقَ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صَوْتِ النَّبِيِّ وَلَا </a:t>
            </a:r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تَجْهَرُوا لَهُ بِالْقَوْلِ كَجَهْرِ بَعْضِكُمْ لِبَعْضٍ اَنْ تَحْبَطَ اَعْمَالُكُمْ وَاَنْتُمْ لَا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تَشْعُرُونَ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Ey iman edenler! Seslerinizi peygamberin sesinden fazla çıkarmayın, birbirinize bağırdığınız gibi ona bağırmayın; sonra farkında olmadan amelleriniz boşa gider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(Hucurat-2)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sz="1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Temîmoğulları’ndan bir heyet 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Ebubekir ile Hz. Ömer arasında yüksek sesli bir konuşma </a:t>
            </a:r>
            <a:endParaRPr lang="tr-TR" sz="1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695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sallahü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Sevgi ve Saygı Temeldir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058778" y="2020936"/>
            <a:ext cx="8588753" cy="2727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800" b="1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لَا تَجْعَلُوا دُعَٓاءَ الرَّسُولِ بَيْنَكُمْ كَدُعَٓاءِ بَعْضِكُمْ بَعْضاًۜ </a:t>
            </a:r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قَدْ يَعْلَمُ اللّٰهُ الَّذ۪ينَ يَتَسَلَّلُونَ مِنْكُمْ لِوَاذاًۚ فَلْيَحْذَرِ الَّذ۪ينَ يُخَالِفُونَ عَنْ اَمْرِه۪ٓ اَنْ تُص۪يبَهُمْ فِتْنَةٌ اَوْ يُص۪يبَهُمْ عَذَابٌ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اَل۪يمٌ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Peygamber </a:t>
            </a:r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müminlere kendilerinden daha yakındır, eşleri de onların anneleridir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ar-SA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Ahzab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Peygamberin çağrısı, halktan birinin çağrısı yerine konulmamalıdır</a:t>
            </a:r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Peygamberin duasını halktan birinin duası yerine </a:t>
            </a:r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koymayın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Peygamber’e seslenmek, aranızda birinize seslendiğiniz gibi olmamalıdır</a:t>
            </a:r>
            <a:endParaRPr lang="tr-TR" sz="1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9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2246687" y="952199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sallahü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Örnktir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185488" y="2470115"/>
            <a:ext cx="8311437" cy="2454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لَقَدْ كَانَ لَكُمْ ف۪ي رَسُولِ اللّٰهِ اُسْوَةٌ حَسَنَةٌ لِمَنْ كَانَ يَرْجُوا اللّٰهَ وَالْيَوْمَ الْاٰخِرَ وَذَكَرَ اللّٰهَ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كَث۪يراًۜ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l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İçinizden Allah’ın </a:t>
            </a:r>
            <a:r>
              <a:rPr lang="tr-TR" sz="2800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lutfuna</a:t>
            </a:r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ve âhiret gününe umut bağlayanlar, Allah’ı çokça ananlar için hiç şüphe yok ki, </a:t>
            </a:r>
            <a:r>
              <a:rPr lang="tr-TR" sz="2800" i="1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Resûlullah’ta</a:t>
            </a:r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güzel bir örneklik vardır..</a:t>
            </a:r>
            <a:r>
              <a:rPr lang="ar-SA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(Azâb, 21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8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وَاِنَّكَ 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لَعَلٰى خُلُقٍ عَظ۪يمٍ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289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1672770" y="2942778"/>
            <a:ext cx="76635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600" b="1" i="1" dirty="0" smtClean="0">
                <a:solidFill>
                  <a:schemeClr val="accent1"/>
                </a:solidFill>
                <a:latin typeface="Palatino Linotype" panose="02040502050505030304" pitchFamily="18" charset="0"/>
              </a:rPr>
              <a:t>Sağlıklı </a:t>
            </a:r>
            <a:r>
              <a:rPr lang="tr-TR" sz="36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Günlerde Sınıflarımızda Buluşmak Dileği </a:t>
            </a:r>
            <a:r>
              <a:rPr lang="tr-TR" sz="3600" b="1" i="1" dirty="0" smtClean="0">
                <a:solidFill>
                  <a:schemeClr val="accent1"/>
                </a:solidFill>
                <a:latin typeface="Palatino Linotype" panose="02040502050505030304" pitchFamily="18" charset="0"/>
              </a:rPr>
              <a:t>ile</a:t>
            </a:r>
          </a:p>
          <a:p>
            <a:pPr algn="ctr">
              <a:defRPr/>
            </a:pPr>
            <a:endParaRPr lang="tr-TR" sz="3600" b="1" i="1" dirty="0">
              <a:solidFill>
                <a:schemeClr val="accent1"/>
              </a:solidFill>
              <a:latin typeface="Palatino Linotype" panose="02040502050505030304" pitchFamily="18" charset="0"/>
            </a:endParaRPr>
          </a:p>
          <a:p>
            <a:pPr algn="ctr">
              <a:defRPr/>
            </a:pPr>
            <a:r>
              <a:rPr lang="tr-TR" sz="36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Recep ERUĞAY</a:t>
            </a:r>
          </a:p>
          <a:p>
            <a:pPr algn="ctr">
              <a:defRPr/>
            </a:pPr>
            <a:endParaRPr lang="tr-TR" sz="3600" b="1" i="1" dirty="0">
              <a:solidFill>
                <a:srgbClr val="339933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45409" y="5343435"/>
            <a:ext cx="1356547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b="1" i="1" dirty="0" smtClean="0">
                <a:latin typeface="Century Gothic" pitchFamily="34" charset="0"/>
              </a:rPr>
              <a:t>Temizlik!</a:t>
            </a:r>
          </a:p>
          <a:p>
            <a:pPr algn="ctr" eaLnBrk="1" hangingPunct="1">
              <a:defRPr/>
            </a:pPr>
            <a:r>
              <a:rPr lang="tr-TR" b="1" i="1" dirty="0" smtClean="0">
                <a:latin typeface="Century Gothic" pitchFamily="34" charset="0"/>
              </a:rPr>
              <a:t>Mesafe!</a:t>
            </a:r>
          </a:p>
          <a:p>
            <a:pPr algn="ctr" eaLnBrk="1" hangingPunct="1">
              <a:defRPr/>
            </a:pPr>
            <a:r>
              <a:rPr lang="tr-TR" b="1" i="1" smtClean="0">
                <a:latin typeface="Century Gothic" pitchFamily="34" charset="0"/>
              </a:rPr>
              <a:t>Mske!</a:t>
            </a:r>
            <a:endParaRPr lang="tr-TR" b="1" i="1" dirty="0">
              <a:latin typeface="Century Gothic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523683" y="1650882"/>
            <a:ext cx="76635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7200" b="1" i="1" dirty="0">
                <a:solidFill>
                  <a:schemeClr val="accent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58356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718"/>
    </mc:Choice>
    <mc:Fallback xmlns="">
      <p:transition advTm="67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Kur’an’a Göre Hz. Peygamber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Aleyhi’s-Selâm’ın</a:t>
            </a:r>
            <a:r>
              <a:rPr lang="tr-T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Konumu 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506330" y="1581095"/>
            <a:ext cx="8519986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Alayhi’s-Selâm’a  iman esastır.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Alayhi’s-Selâm’a 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itaat şarttır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Alayhi’s-Selâm’a i</a:t>
            </a:r>
            <a:r>
              <a:rPr lang="tr-T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syan yasaktır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Alayhi’s-Selâm’a </a:t>
            </a:r>
            <a:r>
              <a:rPr lang="tr-T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sevgi ve saygı emirdir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Alayhi’s-Selâm ideal bir örnektir.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Peygamber’e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Alayhi’s-Selâm Kur’an’ın açıklayıcısıdır.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Alayhi’s-Selâm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helal ve haram koyar.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Alayhi’s-Selâm’ın hükmüne razı olmak temeldir.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Alayhi’s-Selâm’a 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hikmet verilmiştir.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tr-TR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Peygamber’e Alayhi’s-Selâm’a </a:t>
            </a:r>
            <a:r>
              <a:rPr lang="tr-TR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melek değil beşerdir.</a:t>
            </a:r>
            <a:endParaRPr lang="tr-TR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56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sallahü aleyhi ve sellem-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İsyan ve Eziyet Yasaktır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923426" y="2108090"/>
            <a:ext cx="7247870" cy="3091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وَمَنْ يَعْصِ اللّٰهَ وَرَسُولَهُ وَيَتَعَدَّ حُدُودَهُ يُدْخِلْهُ نَاراً خَالِداً ف۪يهَاۖ وَلَهُ عَذَابٌ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مُه۪ينٌ۟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Kim de Allah’a ve peygamberine itaatsizlik eder ve sınırlarını aşarsa Allah onu, devamlı kalacağı bir ateşe sokar, onun için alçaltıcı bir azap vardır..</a:t>
            </a:r>
            <a:r>
              <a:rPr lang="ar-SA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(Nisa-4)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Mirastan sonra gelen ayetler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Kabul-fiil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1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sallahü aleyhi ve sellem-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İsyan ve Eziyet Yasaktır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898358" y="2108090"/>
            <a:ext cx="8919410" cy="3091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وَمَنْ يُشَاقِقِ الرَّسُولَ مِنْ بَعْدِ مَا تَبَيَّنَ لَهُ الْهُدٰى وَيَتَّبِـعْ غَيْرَ سَب۪يلِ الْمُؤْمِن۪ينَ نُوَلِّه۪ مَا تَوَلّٰى وَنُصْلِه۪ جَهَنَّمَۜ وَسَٓاءَتْ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مَص۪يراً۟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Yolun doğrusu kendine apaçık belli olduktan sonra Resûlullah’a karşı çıkan ve müminlerin yolundan başkasını izleyen kimseyi saptığı yönde bırakırız ve onu cehenneme atarız. Orası varılacak ne kötü bir 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yerdir!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(Nisa-115)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Sünnetin sübutu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İcma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233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sallahü aleyhi ve sellem-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İsyan ve Eziyet Yasaktır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898358" y="2108091"/>
            <a:ext cx="8919410" cy="2512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اِنَّ الَّذ۪ينَ يُؤْذُونَ اللّٰهَ وَرَسُولَهُ لَعَنَهُمُ اللّٰهُ فِي الدُّنْيَا وَالْاٰخِرَةِ وَاَعَدَّ لَهُمْ عَذَاباً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مُه۪يناً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Allah’ı ve resulünü incitenleri Allah, dünyada ve âhirette lânetlemiş ve onlar için alçaltıcı bir ceza hazırlamıştır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Ahzab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832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sallahü aleyhi ve sellem-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İsyan ve Eziyet Yasaktır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898358" y="2108090"/>
            <a:ext cx="8919410" cy="3091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ذٰلِكَ بِاَنَّهُمْ شَٓاقُّوا اللّٰهَ وَرَسُولَهُۚ وَمَنْ </a:t>
            </a:r>
            <a:r>
              <a:rPr lang="ar-SA" sz="4800" b="1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يُشَاقِقِ اللّٰهَ وَرَسُولَهُ </a:t>
            </a:r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فَاِنَّ اللّٰهَ شَد۪يدُ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الْعِقَابِ۟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Şu sebeple ki, onlar Allah ve resulüne karşı geldiler; Allah ve resulüne karşı gelenleri Allah şiddetle cezalandırmaktadır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(Enfal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Kafirlerle ilgilidir.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İsyan ve eziyet kafirlerin özelliğidir.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20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sallahü aleyhi ve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sellem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Sevgi ve Saygı Temeldir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923426" y="2421989"/>
            <a:ext cx="7146590" cy="168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اَلنَّبِيُّ اَوْلٰى بِالْمُؤْمِن۪ينَ مِنْ اَنْفُسِهِمْ وَاَزْوَاجُهُٓ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اُمَّهَاتُهُمْۜ...</a:t>
            </a:r>
            <a:endParaRPr lang="tr-TR" sz="3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Peygamber müminlere kendilerinden daha yakındır, eşleri de onların anneleridir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ar-SA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Ahzab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4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(Tevbe-128) </a:t>
            </a:r>
            <a:r>
              <a:rPr lang="ar-SA" sz="14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حَر۪يصٌ </a:t>
            </a:r>
            <a:r>
              <a:rPr lang="ar-SA" sz="14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عَلَيْكُمْ بِالْمُؤْمِن۪ينَ رَؤُ۫فٌ رَح۪يمٌ </a:t>
            </a:r>
            <a:endParaRPr lang="tr-TR" sz="1400" dirty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l"/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59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sallahü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Sevgi ve Saygı Temeldir</a:t>
            </a:r>
          </a:p>
          <a:p>
            <a:pPr algn="ctr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1923426" y="1619883"/>
            <a:ext cx="7146590" cy="240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اِنَّ اللّٰهَ وَمَلٰٓئِكَتَهُ يُصَلُّونَ عَلَى النَّبِيِّۜ يَٓا اَيُّهَا الَّذ۪ينَ اٰمَنُوا صَلُّوا عَلَيْهِ وَسَلِّمُوا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تَسْل۪يماً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l"/>
            <a:r>
              <a:rPr lang="tr-TR" sz="28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Allah ve melekler peygambere salât ediyorlar; ey iman edenler, siz de ona salât ve selâm okuyun</a:t>
            </a:r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Ahzab</a:t>
            </a:r>
            <a:r>
              <a:rPr lang="tr-TR" sz="1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56)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Dua, namaz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Müminlerin Hz. Peygamber’e salâtı, ona dua etmeleri, onu övgü ve hayırla </a:t>
            </a:r>
            <a:r>
              <a:rPr lang="tr-TR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anmalarıdır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Selâmın nasıl verileceğini bildik, sana salât nasıl olacak?” </a:t>
            </a:r>
            <a:r>
              <a:rPr lang="tr-TR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Resûlullah </a:t>
            </a:r>
            <a:r>
              <a:rPr lang="tr-TR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namazların oturuşlarında okuduğumuz “</a:t>
            </a:r>
            <a:r>
              <a:rPr lang="tr-TR" sz="1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salavât</a:t>
            </a:r>
            <a:r>
              <a:rPr lang="tr-TR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-ı </a:t>
            </a:r>
            <a:r>
              <a:rPr lang="tr-TR" sz="1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şerife”yi</a:t>
            </a:r>
            <a:r>
              <a:rPr lang="tr-TR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öğretmiş, “Bana böyle salât edersiniz” demiştir (Buhârî, “Tefsîr”, 33/10).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1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1923426" y="486978"/>
            <a:ext cx="6500067" cy="981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Peygamber’e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sallahü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aleyhi ve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sellem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Sevgi ve Saygı Temeldir</a:t>
            </a: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794802" y="1700093"/>
            <a:ext cx="9520272" cy="2502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يَٓا اَيُّهَا الَّذ۪ينَ اٰمَنُوا لَا تُقَدِّمُوا بَيْنَ يَدَيِ اللّٰهِ وَرَسُولِه۪ وَاتَّقُوا اللّٰهَۜ اِنَّ اللّٰهَ سَم۪يعٌ عَل۪يمٌ</a:t>
            </a:r>
            <a:endParaRPr lang="tr-TR" sz="4000" dirty="0" smtClean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tr-TR" sz="28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Ey iman edenler! Allah ve resulünün önüne geçmeyin, Allah’a itaatsizlikten sakının! Şüphesiz Allah her şeyi işitmekte ve bilmektedir. </a:t>
            </a:r>
            <a:r>
              <a:rPr lang="tr-TR" sz="1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(Hucurat-1)</a:t>
            </a: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لَا تُقَدِّمُوا  لَا تَقَدَّمُوا 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l"/>
            <a:r>
              <a:rPr lang="tr-TR" sz="16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Geçmeyin, </a:t>
            </a:r>
            <a:r>
              <a:rPr lang="tr-TR" sz="1600" i="1" dirty="0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geçirmeyin</a:t>
            </a:r>
          </a:p>
          <a:p>
            <a:pPr algn="l"/>
            <a:r>
              <a:rPr lang="tr-TR" sz="16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Bu yasaklamaya göre mümin, gerek hüküm, karar ve tercihlerinde ve gerekse davranışlarında Allah ve resulünün önüne geçmemekle yükümlü kılınmaktadır. </a:t>
            </a:r>
            <a:endParaRPr lang="tr-TR" sz="1600" i="1" dirty="0" smtClean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1600" i="1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Hz. Peygamber zamanında, onun yanında bulunan müminler, hem irade ve kararda hem de fiil ve davranışta onun önüne geçmemek, onu beklemek, gözetmek, peşinden gitmek, izni ile hareket etmek durumundadırlar.</a:t>
            </a:r>
          </a:p>
          <a:p>
            <a:pPr algn="r"/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56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5" objId="11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|3|3.2|51.5"/>
</p:tagLst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</TotalTime>
  <Words>823</Words>
  <Application>Microsoft Office PowerPoint</Application>
  <PresentationFormat>Geniş ekran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Arial</vt:lpstr>
      <vt:lpstr>Century Gothic</vt:lpstr>
      <vt:lpstr>Palatino Linotype</vt:lpstr>
      <vt:lpstr>Times New Roman</vt:lpstr>
      <vt:lpstr>Traditional Arabic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Pc</cp:lastModifiedBy>
  <cp:revision>65</cp:revision>
  <dcterms:created xsi:type="dcterms:W3CDTF">2020-04-13T22:17:14Z</dcterms:created>
  <dcterms:modified xsi:type="dcterms:W3CDTF">2020-10-14T14:05:52Z</dcterms:modified>
</cp:coreProperties>
</file>