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271" r:id="rId2"/>
    <p:sldId id="272" r:id="rId3"/>
    <p:sldId id="282" r:id="rId4"/>
    <p:sldId id="293" r:id="rId5"/>
    <p:sldId id="294" r:id="rId6"/>
    <p:sldId id="283" r:id="rId7"/>
    <p:sldId id="301" r:id="rId8"/>
    <p:sldId id="300" r:id="rId9"/>
    <p:sldId id="302" r:id="rId10"/>
    <p:sldId id="303" r:id="rId11"/>
    <p:sldId id="306" r:id="rId12"/>
    <p:sldId id="304" r:id="rId13"/>
    <p:sldId id="305" r:id="rId14"/>
    <p:sldId id="29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84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2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4337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اَ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لْمَدُّ و أقْسَامُهُ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483768" y="2492896"/>
            <a:ext cx="4536504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A. TABİÎ MED </a:t>
            </a:r>
            <a:r>
              <a:rPr lang="tr-TR" sz="2800" dirty="0" smtClean="0"/>
              <a:t> </a:t>
            </a:r>
            <a:r>
              <a:rPr lang="ar-SA" sz="2800" dirty="0" smtClean="0"/>
              <a:t>( المَدُّ الطّبِيعِيُّ )</a:t>
            </a:r>
            <a:endParaRPr lang="tr-TR" sz="2800" b="1" dirty="0" smtClean="0"/>
          </a:p>
          <a:p>
            <a:r>
              <a:rPr lang="tr-TR" sz="2800" b="1" dirty="0" smtClean="0"/>
              <a:t>B. FER’Î MED </a:t>
            </a:r>
            <a:r>
              <a:rPr lang="ar-SA" sz="2800" dirty="0" smtClean="0"/>
              <a:t>( اَلْمَدُّ الْفَرْعِيُّ )</a:t>
            </a:r>
            <a:endParaRPr lang="tr-TR" sz="2800" b="1" dirty="0" smtClean="0"/>
          </a:p>
          <a:p>
            <a:r>
              <a:rPr lang="tr-TR" sz="2800" b="1" dirty="0" smtClean="0"/>
              <a:t>    </a:t>
            </a:r>
            <a:r>
              <a:rPr lang="tr-TR" sz="2000" i="1" dirty="0" smtClean="0"/>
              <a:t>1. MEDD-İ MUTTASIL </a:t>
            </a:r>
            <a:r>
              <a:rPr lang="ar-SA" sz="2000" i="1" dirty="0" smtClean="0"/>
              <a:t>( اَلْمَدُّ الْمُتَّصِلُ )</a:t>
            </a:r>
            <a:r>
              <a:rPr lang="tr-TR" sz="2000" i="1" dirty="0" smtClean="0"/>
              <a:t> </a:t>
            </a:r>
          </a:p>
          <a:p>
            <a:r>
              <a:rPr lang="tr-TR" sz="2000" i="1" dirty="0" smtClean="0"/>
              <a:t>     2. MEDD-İ MUNFASIL </a:t>
            </a:r>
            <a:r>
              <a:rPr lang="ar-SA" sz="2000" i="1" dirty="0" smtClean="0"/>
              <a:t> ( اَلْمَدُّ الْمُنْفَصِلُ )</a:t>
            </a:r>
            <a:endParaRPr lang="tr-TR" sz="2000" i="1" dirty="0" smtClean="0"/>
          </a:p>
          <a:p>
            <a:r>
              <a:rPr lang="tr-TR" sz="2000" i="1" dirty="0" smtClean="0"/>
              <a:t>     3. MEDD-İ LÂZIM </a:t>
            </a:r>
            <a:r>
              <a:rPr lang="ar-SA" sz="2000" i="1" dirty="0" smtClean="0"/>
              <a:t> ( اَلْمَدُّ اللّازِمُ )</a:t>
            </a:r>
            <a:endParaRPr lang="tr-TR" sz="2000" i="1" dirty="0" smtClean="0"/>
          </a:p>
          <a:p>
            <a:r>
              <a:rPr lang="tr-TR" sz="2000" i="1" dirty="0" smtClean="0"/>
              <a:t>     4. MEDD-İ ÂRIZ  </a:t>
            </a:r>
            <a:r>
              <a:rPr lang="ar-SA" sz="2000" i="1" dirty="0" smtClean="0"/>
              <a:t> ( اَلْمَدُّ الْعَارِضُ )</a:t>
            </a:r>
            <a:endParaRPr lang="tr-TR" sz="2800" i="1" dirty="0" smtClean="0"/>
          </a:p>
          <a:p>
            <a:r>
              <a:rPr lang="tr-TR" sz="2800" b="1" dirty="0" smtClean="0"/>
              <a:t>C. MEDD-İ LÎN </a:t>
            </a:r>
            <a:r>
              <a:rPr lang="ar-SA" sz="2800" b="1" dirty="0" smtClean="0"/>
              <a:t>      </a:t>
            </a:r>
            <a:r>
              <a:rPr lang="ar-SA" sz="2400" b="1" dirty="0" smtClean="0"/>
              <a:t>( اَلْمَدُّ اللِّينُ )</a:t>
            </a:r>
            <a:endParaRPr lang="tr-TR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851920" y="1052736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raditional Arabic" pitchFamily="18" charset="-78"/>
                <a:cs typeface="Traditional Arabic" pitchFamily="18" charset="-78"/>
              </a:rPr>
              <a:t>الم</a:t>
            </a:r>
            <a:endParaRPr lang="tr-TR" sz="6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4211960" y="3068960"/>
            <a:ext cx="216024" cy="1728192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355976" y="3140968"/>
            <a:ext cx="2088232" cy="5995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444208" y="2780928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923928" y="3068960"/>
            <a:ext cx="288032" cy="172819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339752" y="3212976"/>
            <a:ext cx="1728192" cy="12700"/>
          </a:xfrm>
          <a:prstGeom prst="bentConnector3">
            <a:avLst>
              <a:gd name="adj1" fmla="val 50000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467544" y="1916832"/>
            <a:ext cx="1764704" cy="216024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 (</a:t>
            </a:r>
            <a:r>
              <a:rPr lang="tr-TR" sz="24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İdğamlı</a:t>
            </a:r>
            <a:r>
              <a:rPr lang="tr-TR" sz="24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ctr"/>
            <a:r>
              <a:rPr lang="tr-TR" sz="24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şeddeli</a:t>
            </a:r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851920" y="2996952"/>
            <a:ext cx="648072" cy="2088232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123728" y="404664"/>
            <a:ext cx="5233108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اَلْمَدُّ اللّازِمُ اَلْحَرْفُ الْمُثَقَّلُ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2843808" y="1988840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>
                <a:latin typeface="Traditional Arabic" pitchFamily="18" charset="-78"/>
                <a:cs typeface="Traditional Arabic" pitchFamily="18" charset="-78"/>
              </a:rPr>
              <a:t>أَلِفْ   لَامْ ِمِيمْ </a:t>
            </a:r>
            <a:endParaRPr lang="tr-TR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4" name="13 Düz Ok Bağlayıcısı"/>
          <p:cNvCxnSpPr/>
          <p:nvPr/>
        </p:nvCxnSpPr>
        <p:spPr>
          <a:xfrm>
            <a:off x="5004048" y="162880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>
            <a:off x="3995936" y="263691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Metin kutusu"/>
          <p:cNvSpPr txBox="1"/>
          <p:nvPr/>
        </p:nvSpPr>
        <p:spPr>
          <a:xfrm>
            <a:off x="2915816" y="3356992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>
                <a:latin typeface="Traditional Arabic" pitchFamily="18" charset="-78"/>
                <a:cs typeface="Traditional Arabic" pitchFamily="18" charset="-78"/>
              </a:rPr>
              <a:t>أَلِفْ   لَامِّيمْ</a:t>
            </a:r>
            <a:r>
              <a:rPr lang="ar-SA" sz="72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72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40" name="39 Dirsek Bağlayıcısı"/>
          <p:cNvCxnSpPr/>
          <p:nvPr/>
        </p:nvCxnSpPr>
        <p:spPr>
          <a:xfrm rot="5400000">
            <a:off x="4103948" y="1592796"/>
            <a:ext cx="864096" cy="360040"/>
          </a:xfrm>
          <a:prstGeom prst="bentConnector3">
            <a:avLst>
              <a:gd name="adj1" fmla="val 23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Düz Ok Bağlayıcısı"/>
          <p:cNvCxnSpPr/>
          <p:nvPr/>
        </p:nvCxnSpPr>
        <p:spPr>
          <a:xfrm>
            <a:off x="3635896" y="2708920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843808" y="5085184"/>
            <a:ext cx="2736304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اَلْحَرْفُ الْمُثَقَّلُ</a:t>
            </a:r>
            <a:endParaRPr lang="tr-TR" sz="48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73" name="72 Düz Ok Bağlayıcısı"/>
          <p:cNvCxnSpPr/>
          <p:nvPr/>
        </p:nvCxnSpPr>
        <p:spPr>
          <a:xfrm flipH="1">
            <a:off x="3563888" y="1700808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8" grpId="0" animBg="1"/>
      <p:bldP spid="34" grpId="0"/>
      <p:bldP spid="42" grpId="0" animBg="1"/>
      <p:bldP spid="43" grpId="0"/>
      <p:bldP spid="12" grpId="0"/>
      <p:bldP spid="38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851920" y="1052736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raditional Arabic" pitchFamily="18" charset="-78"/>
                <a:cs typeface="Traditional Arabic" pitchFamily="18" charset="-78"/>
              </a:rPr>
              <a:t>طسم</a:t>
            </a:r>
            <a:endParaRPr lang="tr-TR" sz="6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4211960" y="3068960"/>
            <a:ext cx="216024" cy="1728192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355976" y="3140968"/>
            <a:ext cx="2088232" cy="5995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444208" y="2780928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923928" y="3068960"/>
            <a:ext cx="288032" cy="172819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339752" y="3212976"/>
            <a:ext cx="1728192" cy="12700"/>
          </a:xfrm>
          <a:prstGeom prst="bentConnector3">
            <a:avLst>
              <a:gd name="adj1" fmla="val 50000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467544" y="1916832"/>
            <a:ext cx="1764704" cy="216024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 (</a:t>
            </a:r>
            <a:r>
              <a:rPr lang="tr-TR" sz="24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İdğamlı</a:t>
            </a:r>
            <a:r>
              <a:rPr lang="tr-TR" sz="24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ctr"/>
            <a:r>
              <a:rPr lang="tr-TR" sz="24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şeddeli</a:t>
            </a:r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851920" y="2996952"/>
            <a:ext cx="648072" cy="2088232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123728" y="404664"/>
            <a:ext cx="5233108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اَلْمَدُّ اللّازِمُ اَلْحَرْفُ الْمُثَقَّلُ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2915816" y="206084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raditional Arabic" pitchFamily="18" charset="-78"/>
                <a:cs typeface="Traditional Arabic" pitchFamily="18" charset="-78"/>
              </a:rPr>
              <a:t>طَاسِينْ مِيمْ</a:t>
            </a:r>
            <a:endParaRPr lang="tr-TR" sz="72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4" name="13 Düz Ok Bağlayıcısı"/>
          <p:cNvCxnSpPr/>
          <p:nvPr/>
        </p:nvCxnSpPr>
        <p:spPr>
          <a:xfrm>
            <a:off x="5148064" y="1700808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 flipH="1">
            <a:off x="4139952" y="2780928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Metin kutusu"/>
          <p:cNvSpPr txBox="1"/>
          <p:nvPr/>
        </p:nvSpPr>
        <p:spPr>
          <a:xfrm>
            <a:off x="2915816" y="3356992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raditional Arabic" pitchFamily="18" charset="-78"/>
                <a:cs typeface="Traditional Arabic" pitchFamily="18" charset="-78"/>
              </a:rPr>
              <a:t>     طَاسِيمِّيمْ</a:t>
            </a:r>
            <a:endParaRPr lang="tr-TR" sz="88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61" name="60 Düz Ok Bağlayıcısı"/>
          <p:cNvCxnSpPr/>
          <p:nvPr/>
        </p:nvCxnSpPr>
        <p:spPr>
          <a:xfrm flipH="1">
            <a:off x="4067944" y="2708920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843808" y="5085184"/>
            <a:ext cx="2736304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اَلْحَرْفُ الْمُثَقَّلُ</a:t>
            </a:r>
            <a:endParaRPr lang="tr-TR" sz="48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73" name="72 Düz Ok Bağlayıcısı"/>
          <p:cNvCxnSpPr/>
          <p:nvPr/>
        </p:nvCxnSpPr>
        <p:spPr>
          <a:xfrm flipH="1">
            <a:off x="3851920" y="1700808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4788024" y="1700808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8" grpId="0" animBg="1"/>
      <p:bldP spid="34" grpId="0"/>
      <p:bldP spid="42" grpId="0" animBg="1"/>
      <p:bldP spid="43" grpId="0"/>
      <p:bldP spid="12" grpId="0"/>
      <p:bldP spid="38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691680" y="2420888"/>
            <a:ext cx="5112568" cy="19442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Yine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hurûf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mukatta’ada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harfinden sonra okunuşta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cezim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oluşuyorsa buna da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harf-i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muhaffef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denir.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979712" y="1340768"/>
            <a:ext cx="4752528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اَلْحَرْفُ الْمُخَفَّفُ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48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lang="ar-SA" sz="4800" b="1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    </a:t>
                      </a:r>
                      <a:endParaRPr lang="tr-TR" sz="4800" b="1" kern="120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707904" y="1556792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000" dirty="0" smtClean="0">
                <a:latin typeface="Traditional Arabic" pitchFamily="18" charset="-78"/>
                <a:cs typeface="Traditional Arabic" pitchFamily="18" charset="-78"/>
              </a:rPr>
              <a:t>الم</a:t>
            </a:r>
            <a:endParaRPr lang="tr-TR" sz="8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4427984" y="3068960"/>
            <a:ext cx="216024" cy="1728192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427984" y="3140968"/>
            <a:ext cx="2088232" cy="59954"/>
          </a:xfrm>
          <a:prstGeom prst="bentConnector3">
            <a:avLst>
              <a:gd name="adj1" fmla="val 3907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444208" y="2780928"/>
            <a:ext cx="22373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067944" y="3068960"/>
            <a:ext cx="288032" cy="172819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23728" y="2996952"/>
            <a:ext cx="2016224" cy="144016"/>
          </a:xfrm>
          <a:prstGeom prst="bentConnector3">
            <a:avLst>
              <a:gd name="adj1" fmla="val 50000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467544" y="1916832"/>
            <a:ext cx="1764704" cy="216024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 (</a:t>
            </a:r>
            <a:r>
              <a:rPr lang="tr-TR" sz="24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cezimli</a:t>
            </a:r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067944" y="2924944"/>
            <a:ext cx="648072" cy="2088232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691680" y="404664"/>
            <a:ext cx="5665156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اَلْمَدُّ اللّازِمُ اَلْحَرْفُ الْمُخَفَّفُ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3707904" y="3356992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000" dirty="0" smtClean="0">
                <a:latin typeface="Traditional Arabic" pitchFamily="18" charset="-78"/>
                <a:cs typeface="Traditional Arabic" pitchFamily="18" charset="-78"/>
              </a:rPr>
              <a:t>أَلِفْ   لَامْ ِمِيمْ </a:t>
            </a:r>
            <a:endParaRPr lang="tr-TR" sz="8000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4" name="13 Düz Ok Bağlayıcısı"/>
          <p:cNvCxnSpPr/>
          <p:nvPr/>
        </p:nvCxnSpPr>
        <p:spPr>
          <a:xfrm>
            <a:off x="5004048" y="2276872"/>
            <a:ext cx="187220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irsek Bağlayıcısı"/>
          <p:cNvCxnSpPr/>
          <p:nvPr/>
        </p:nvCxnSpPr>
        <p:spPr>
          <a:xfrm rot="16200000" flipH="1">
            <a:off x="4247964" y="2312876"/>
            <a:ext cx="1440160" cy="936104"/>
          </a:xfrm>
          <a:prstGeom prst="bentConnector3">
            <a:avLst>
              <a:gd name="adj1" fmla="val -251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23 Dikdörtgen"/>
          <p:cNvSpPr/>
          <p:nvPr/>
        </p:nvSpPr>
        <p:spPr>
          <a:xfrm>
            <a:off x="2699792" y="5085184"/>
            <a:ext cx="3600400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اَلْحَرْفُ الْمُخَفَّفُ</a:t>
            </a:r>
            <a:endParaRPr lang="tr-TR" sz="48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73" name="72 Düz Ok Bağlayıcısı"/>
          <p:cNvCxnSpPr/>
          <p:nvPr/>
        </p:nvCxnSpPr>
        <p:spPr>
          <a:xfrm>
            <a:off x="4355976" y="234888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8" grpId="0" animBg="1"/>
      <p:bldP spid="34" grpId="0"/>
      <p:bldP spid="42" grpId="0" animBg="1"/>
      <p:bldP spid="43" grpId="0"/>
      <p:bldP spid="12" grpId="0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HÜKMÜ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1979712" y="2780928"/>
            <a:ext cx="496855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z="2400" b="1" dirty="0" err="1" smtClean="0"/>
              <a:t>Medd</a:t>
            </a:r>
            <a:r>
              <a:rPr lang="tr-TR" sz="2400" b="1" dirty="0" smtClean="0"/>
              <a:t>-i lâzım</a:t>
            </a:r>
            <a:r>
              <a:rPr lang="tr-TR" sz="2400" dirty="0" smtClean="0"/>
              <a:t>ın meddi </a:t>
            </a:r>
            <a:r>
              <a:rPr lang="tr-TR" sz="2400" dirty="0" err="1" smtClean="0"/>
              <a:t>vâcibtir</a:t>
            </a:r>
            <a:r>
              <a:rPr lang="tr-TR" sz="2400" dirty="0" smtClean="0"/>
              <a:t>. </a:t>
            </a:r>
            <a:r>
              <a:rPr lang="tr-TR" sz="2400" dirty="0" err="1" smtClean="0"/>
              <a:t>Kırâat</a:t>
            </a:r>
            <a:r>
              <a:rPr lang="tr-TR" sz="2400" dirty="0" smtClean="0"/>
              <a:t> imam­ları bu meddin </a:t>
            </a:r>
            <a:r>
              <a:rPr lang="tr-TR" sz="2400" b="1" u="sng" dirty="0" smtClean="0"/>
              <a:t>4 elif</a:t>
            </a:r>
            <a:r>
              <a:rPr lang="tr-TR" sz="2400" dirty="0" smtClean="0"/>
              <a:t> miktarı kadar uzatılmasında hem­fikirdirler. </a:t>
            </a:r>
          </a:p>
          <a:p>
            <a:pPr lvl="0"/>
            <a:r>
              <a:rPr lang="tr-TR" sz="2400" dirty="0" smtClean="0"/>
              <a:t>Hadr	: (2-3 elif)</a:t>
            </a:r>
          </a:p>
          <a:p>
            <a:pPr lvl="0"/>
            <a:r>
              <a:rPr lang="tr-TR" sz="2400" dirty="0" smtClean="0"/>
              <a:t>Tedvir	: (3 elif)</a:t>
            </a:r>
          </a:p>
          <a:p>
            <a:pPr lvl="0"/>
            <a:r>
              <a:rPr lang="tr-TR" sz="2400" dirty="0" err="1" smtClean="0"/>
              <a:t>Tertil</a:t>
            </a:r>
            <a:r>
              <a:rPr lang="tr-TR" sz="2400" dirty="0" smtClean="0"/>
              <a:t>	: (4 elif)</a:t>
            </a:r>
          </a:p>
          <a:p>
            <a:pPr lvl="0"/>
            <a:endParaRPr lang="tr-TR" sz="2400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/>
              <a:t>اَلْمَدُّ اللّازِمُ 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Med harfinden sonra lâzım </a:t>
            </a:r>
            <a:r>
              <a:rPr lang="tr-TR" sz="2000" dirty="0" err="1" smtClean="0"/>
              <a:t>sukûn</a:t>
            </a:r>
            <a:r>
              <a:rPr lang="tr-TR" sz="2000" dirty="0" smtClean="0"/>
              <a:t> bulunması halinde oluşan </a:t>
            </a:r>
            <a:r>
              <a:rPr lang="tr-TR" sz="2000" dirty="0" err="1" smtClean="0"/>
              <a:t>tecvid</a:t>
            </a:r>
            <a:r>
              <a:rPr lang="tr-TR" sz="2000" dirty="0" smtClean="0"/>
              <a:t> kuralıdır.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3200" b="1" u="sng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539552" y="2492896"/>
            <a:ext cx="7632848" cy="33123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وَلاَ الضَّ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لّ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ِينَ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{الفاتحة/7}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لاَ تُصِيبَنَّ الَّذِينَ ظَلَمُوا مِنْكُمْ خَ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آ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صّ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َةً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{الأنفال/25}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يُوَ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دُّ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ونَ مَنْ حَ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دَّ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الله وَرَسُولَهُ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{المجادلة/22}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 اَلْحَ</a:t>
            </a:r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قَّ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ةُ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{الحاقة/2}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SA" sz="3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آ</a:t>
            </a:r>
            <a:r>
              <a:rPr lang="ar-SA" sz="3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ل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ْآنَ وَقَدْ كُنْتُمْ بِهِ تَسْتَعْجِلُونَ </a:t>
            </a:r>
            <a:r>
              <a:rPr lang="ar-SA" sz="1600" dirty="0" smtClean="0">
                <a:latin typeface="Traditional Arabic" pitchFamily="18" charset="-78"/>
                <a:cs typeface="Traditional Arabic" pitchFamily="18" charset="-78"/>
              </a:rPr>
              <a:t>{يونس/51}</a:t>
            </a:r>
            <a:endParaRPr lang="tr-TR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/>
              <a:t>ÖRNEKLER</a:t>
            </a:r>
            <a:endParaRPr lang="tr-TR" sz="3600" dirty="0"/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2195736" y="2492896"/>
            <a:ext cx="3888432" cy="23042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اَلْكَلِمَةُ الْمُثَقَّلَةُ </a:t>
            </a: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اَلْكَلِمَةُ الْمُخَفَّفَةُ </a:t>
            </a:r>
          </a:p>
          <a:p>
            <a:pPr algn="r" rtl="1"/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اَلْحَرْفُ الْمُثَقَّلُ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tr-TR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اَلْحَرْفُ الْمُخَفَّفُ </a:t>
            </a:r>
            <a:endParaRPr lang="tr-TR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tr-TR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/>
              <a:t>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اَلْمَدُّ اللّازِمُ و أقْسَامُهُ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2123728" y="2420888"/>
            <a:ext cx="4392488" cy="1872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dirty="0" smtClean="0"/>
              <a:t>Kelimede </a:t>
            </a:r>
            <a:r>
              <a:rPr lang="tr-TR" sz="2800" dirty="0" err="1" smtClean="0"/>
              <a:t>med</a:t>
            </a:r>
            <a:r>
              <a:rPr lang="tr-TR" sz="2800" dirty="0" smtClean="0"/>
              <a:t> harfinden sonra şedde gelirse </a:t>
            </a:r>
            <a:r>
              <a:rPr lang="tr-TR" sz="2800" b="1" dirty="0" smtClean="0"/>
              <a:t>ke­lime-i </a:t>
            </a:r>
            <a:r>
              <a:rPr lang="tr-TR" sz="2800" b="1" dirty="0" err="1" smtClean="0"/>
              <a:t>musakkale</a:t>
            </a:r>
            <a:r>
              <a:rPr lang="tr-TR" sz="2800" dirty="0" smtClean="0"/>
              <a:t> adını alır. </a:t>
            </a:r>
          </a:p>
          <a:p>
            <a:pPr algn="r"/>
            <a:r>
              <a:rPr lang="tr-TR" sz="3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3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اَلْكَلِمَةُ الْمُثَقَّلَةُ </a:t>
            </a:r>
          </a:p>
          <a:p>
            <a:pPr algn="ctr"/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131840" y="2204864"/>
            <a:ext cx="388843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1500" b="1" dirty="0" smtClean="0">
                <a:latin typeface="Traditional Arabic" pitchFamily="18" charset="-78"/>
                <a:cs typeface="Traditional Arabic" pitchFamily="18" charset="-78"/>
              </a:rPr>
              <a:t>اَلصَّاخَّةُ</a:t>
            </a:r>
            <a:r>
              <a:rPr lang="tr-TR" sz="139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tr-TR" sz="139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5148064" y="1556792"/>
            <a:ext cx="360040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5364088" y="1928886"/>
            <a:ext cx="1296144" cy="419994"/>
          </a:xfrm>
          <a:prstGeom prst="bentConnector3">
            <a:avLst>
              <a:gd name="adj1" fmla="val -15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var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499993" y="1628800"/>
            <a:ext cx="576064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915816" y="1700808"/>
            <a:ext cx="1800200" cy="288032"/>
          </a:xfrm>
          <a:prstGeom prst="bentConnector3">
            <a:avLst>
              <a:gd name="adj1" fmla="val -3468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 şeddeli 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355976" y="1124744"/>
            <a:ext cx="1224136" cy="4248472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555776" y="404664"/>
            <a:ext cx="4801060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اَلْمَدُّ اللّازِمُ كَلِمَةُ الْمُثَقَّلَةُ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907704" y="2420888"/>
            <a:ext cx="4608512" cy="16561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 smtClean="0"/>
              <a:t>Kelimede </a:t>
            </a:r>
            <a:r>
              <a:rPr lang="tr-TR" sz="2800" dirty="0" err="1" smtClean="0"/>
              <a:t>med</a:t>
            </a:r>
            <a:r>
              <a:rPr lang="tr-TR" sz="2800" dirty="0" smtClean="0"/>
              <a:t> harfinden sonra </a:t>
            </a:r>
            <a:r>
              <a:rPr lang="tr-TR" sz="2800" dirty="0" err="1" smtClean="0"/>
              <a:t>cezim</a:t>
            </a:r>
            <a:r>
              <a:rPr lang="tr-TR" sz="2800" dirty="0" smtClean="0"/>
              <a:t> gelirse </a:t>
            </a:r>
            <a:r>
              <a:rPr lang="tr-TR" sz="2800" b="1" dirty="0" smtClean="0"/>
              <a:t>ke­lime-i </a:t>
            </a:r>
            <a:r>
              <a:rPr lang="tr-TR" sz="2800" b="1" dirty="0" err="1" smtClean="0"/>
              <a:t>muhaffefe</a:t>
            </a:r>
            <a:r>
              <a:rPr lang="tr-TR" sz="2800" dirty="0" smtClean="0"/>
              <a:t> olur.</a:t>
            </a:r>
            <a:endParaRPr lang="tr-TR" sz="2800" dirty="0"/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اَلْكَلِمَةُ الْمُخَفَّفَةُ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2987824" y="2204864"/>
            <a:ext cx="26642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3800" b="1" dirty="0" smtClean="0">
                <a:latin typeface="Traditional Arabic" pitchFamily="18" charset="-78"/>
                <a:cs typeface="Traditional Arabic" pitchFamily="18" charset="-78"/>
              </a:rPr>
              <a:t>آلْآنَ</a:t>
            </a:r>
            <a:endParaRPr lang="tr-TR" sz="20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5148064" y="1556792"/>
            <a:ext cx="360040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5364088" y="1928886"/>
            <a:ext cx="1296144" cy="419994"/>
          </a:xfrm>
          <a:prstGeom prst="bentConnector3">
            <a:avLst>
              <a:gd name="adj1" fmla="val -150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Harf-i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med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tr-TR" sz="28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(</a:t>
            </a:r>
            <a:r>
              <a:rPr lang="tr-TR" sz="2800" b="1" cap="none" spc="0" dirty="0" err="1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takdîr</a:t>
            </a:r>
            <a:r>
              <a:rPr lang="tr-TR" sz="28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tr-TR" sz="28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499993" y="1628800"/>
            <a:ext cx="576064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915816" y="1700808"/>
            <a:ext cx="1800200" cy="288032"/>
          </a:xfrm>
          <a:prstGeom prst="bentConnector3">
            <a:avLst>
              <a:gd name="adj1" fmla="val -3468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95536" y="1268760"/>
            <a:ext cx="2684038" cy="122413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Sükûn-u lâzım (</a:t>
            </a:r>
            <a:r>
              <a:rPr lang="tr-TR" sz="3200" b="1" dirty="0" err="1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cezim</a:t>
            </a:r>
            <a:r>
              <a:rPr lang="tr-TR" sz="3200" b="1" dirty="0" smtClean="0">
                <a:ln/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4355976" y="1124744"/>
            <a:ext cx="1224136" cy="4248472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123728" y="404664"/>
            <a:ext cx="5233108" cy="64807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اَلْمَدُّ اللّازِمُ اَلْكَلِمَةُ </a:t>
            </a:r>
            <a:r>
              <a:rPr lang="ar-SA" sz="54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الْمُخَفَّفَة</a:t>
            </a:r>
            <a:endParaRPr lang="tr-TR" sz="48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SA" sz="4800" b="1" dirty="0" smtClean="0">
              <a:solidFill>
                <a:srgbClr val="FFFF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691680" y="2420888"/>
            <a:ext cx="5112568" cy="19442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Hurûf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mukatta’ada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harfinden sonra okunuşta şedde oluşuyorsa buna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harf-i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musakkal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denir.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اَلْحَرْفُ الْمُثَقَّلُ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20700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773</TotalTime>
  <Words>293</Words>
  <Application>Microsoft Office PowerPoint</Application>
  <PresentationFormat>Ekran Gösterisi (4:3)</PresentationFormat>
  <Paragraphs>96</Paragraphs>
  <Slides>14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94</cp:revision>
  <dcterms:created xsi:type="dcterms:W3CDTF">2015-03-02T16:15:28Z</dcterms:created>
  <dcterms:modified xsi:type="dcterms:W3CDTF">2015-10-19T17:17:16Z</dcterms:modified>
</cp:coreProperties>
</file>