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300" r:id="rId3"/>
    <p:sldId id="283" r:id="rId4"/>
    <p:sldId id="284" r:id="rId5"/>
    <p:sldId id="290" r:id="rId6"/>
    <p:sldId id="291" r:id="rId7"/>
    <p:sldId id="296" r:id="rId8"/>
    <p:sldId id="295" r:id="rId9"/>
    <p:sldId id="301" r:id="rId10"/>
    <p:sldId id="298" r:id="rId11"/>
    <p:sldId id="299" r:id="rId12"/>
    <p:sldId id="282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7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7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9EA1-9E47-4821-8ABD-46C681993446}" type="datetimeFigureOut">
              <a:rPr lang="tr-TR" smtClean="0"/>
              <a:t>31.03.2021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BD4-D1EF-4551-8E79-8FEA2E126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92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9EA1-9E47-4821-8ABD-46C681993446}" type="datetimeFigureOut">
              <a:rPr lang="tr-TR" smtClean="0"/>
              <a:t>31.03.2021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BD4-D1EF-4551-8E79-8FEA2E126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00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0" y="3632201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9EA1-9E47-4821-8ABD-46C681993446}" type="datetimeFigureOut">
              <a:rPr lang="tr-TR" smtClean="0"/>
              <a:t>31.03.2021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BD4-D1EF-4551-8E79-8FEA2E1269FE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2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2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9EA1-9E47-4821-8ABD-46C681993446}" type="datetimeFigureOut">
              <a:rPr lang="tr-TR" smtClean="0"/>
              <a:t>31.03.2021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BD4-D1EF-4551-8E79-8FEA2E126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84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9EA1-9E47-4821-8ABD-46C681993446}" type="datetimeFigureOut">
              <a:rPr lang="tr-TR" smtClean="0"/>
              <a:t>31.03.2021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BD4-D1EF-4551-8E79-8FEA2E1269FE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2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15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9EA1-9E47-4821-8ABD-46C681993446}" type="datetimeFigureOut">
              <a:rPr lang="tr-TR" smtClean="0"/>
              <a:t>31.03.2021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BD4-D1EF-4551-8E79-8FEA2E126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3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9EA1-9E47-4821-8ABD-46C681993446}" type="datetimeFigureOut">
              <a:rPr lang="tr-TR" smtClean="0"/>
              <a:t>31.03.2021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BD4-D1EF-4551-8E79-8FEA2E126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43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00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49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9EA1-9E47-4821-8ABD-46C681993446}" type="datetimeFigureOut">
              <a:rPr lang="tr-TR" smtClean="0"/>
              <a:t>31.03.2021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BD4-D1EF-4551-8E79-8FEA2E126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7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9EA1-9E47-4821-8ABD-46C681993446}" type="datetimeFigureOut">
              <a:rPr lang="tr-TR" smtClean="0"/>
              <a:t>31.03.2021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BD4-D1EF-4551-8E79-8FEA2E126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36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9EA1-9E47-4821-8ABD-46C681993446}" type="datetimeFigureOut">
              <a:rPr lang="tr-TR" smtClean="0"/>
              <a:t>31.03.2021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BD4-D1EF-4551-8E79-8FEA2E126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5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6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1" y="2160590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9EA1-9E47-4821-8ABD-46C681993446}" type="datetimeFigureOut">
              <a:rPr lang="tr-TR" smtClean="0"/>
              <a:t>31.03.2021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BD4-D1EF-4551-8E79-8FEA2E126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96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8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9EA1-9E47-4821-8ABD-46C681993446}" type="datetimeFigureOut">
              <a:rPr lang="tr-TR" smtClean="0"/>
              <a:t>31.03.2021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BD4-D1EF-4551-8E79-8FEA2E126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198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9EA1-9E47-4821-8ABD-46C681993446}" type="datetimeFigureOut">
              <a:rPr lang="tr-TR" smtClean="0"/>
              <a:t>31.03.2021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BD4-D1EF-4551-8E79-8FEA2E126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10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9EA1-9E47-4821-8ABD-46C681993446}" type="datetimeFigureOut">
              <a:rPr lang="tr-TR" smtClean="0"/>
              <a:t>31.03.2021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BD4-D1EF-4551-8E79-8FEA2E126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5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5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9" indent="0">
              <a:buNone/>
              <a:defRPr sz="1400"/>
            </a:lvl2pPr>
            <a:lvl3pPr marL="914137" indent="0">
              <a:buNone/>
              <a:defRPr sz="1200"/>
            </a:lvl3pPr>
            <a:lvl4pPr marL="1371206" indent="0">
              <a:buNone/>
              <a:defRPr sz="1000"/>
            </a:lvl4pPr>
            <a:lvl5pPr marL="1828274" indent="0">
              <a:buNone/>
              <a:defRPr sz="1000"/>
            </a:lvl5pPr>
            <a:lvl6pPr marL="2285342" indent="0">
              <a:buNone/>
              <a:defRPr sz="1000"/>
            </a:lvl6pPr>
            <a:lvl7pPr marL="2742411" indent="0">
              <a:buNone/>
              <a:defRPr sz="1000"/>
            </a:lvl7pPr>
            <a:lvl8pPr marL="3199480" indent="0">
              <a:buNone/>
              <a:defRPr sz="1000"/>
            </a:lvl8pPr>
            <a:lvl9pPr marL="365654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9EA1-9E47-4821-8ABD-46C681993446}" type="datetimeFigureOut">
              <a:rPr lang="tr-TR" smtClean="0"/>
              <a:t>31.03.2021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BD4-D1EF-4551-8E79-8FEA2E126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64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9EA1-9E47-4821-8ABD-46C681993446}" type="datetimeFigureOut">
              <a:rPr lang="tr-TR" smtClean="0"/>
              <a:t>31.03.2021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BD4-D1EF-4551-8E79-8FEA2E126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30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2" y="6041363"/>
            <a:ext cx="911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C9EA1-9E47-4821-8ABD-46C681993446}" type="datetimeFigureOut">
              <a:rPr lang="tr-TR" smtClean="0"/>
              <a:t>31.03.2021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6CDBD4-D1EF-4551-8E79-8FEA2E1269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886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6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5" indent="-342905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60" indent="-28575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14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20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26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32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37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43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48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hyperlink" Target="https://tecridisarih.diyanet.gov.t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../Downloads/&#1605;&#1603;&#1578;&#1576;&#1577;%20&#1606;&#1608;&#1585;%20&#1589;&#1581;&#1610;&#1581;%20&#1605;&#1587;&#1604;&#1605;%202%20.pdf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196572" y="343105"/>
            <a:ext cx="65918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b="1" i="1" dirty="0">
                <a:solidFill>
                  <a:srgbClr val="002060"/>
                </a:solidFill>
                <a:latin typeface="Vivaldi" panose="03020602050506090804" pitchFamily="66" charset="0"/>
              </a:rPr>
              <a:t>Belli baslı hadis kitapları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461867" y="202462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3" indent="-285753">
              <a:buFont typeface="Wingdings" panose="05000000000000000000" pitchFamily="2" charset="2"/>
              <a:buChar char="ü"/>
            </a:pPr>
            <a:endParaRPr lang="tr-TR" b="1" i="1" dirty="0">
              <a:solidFill>
                <a:schemeClr val="accent2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tr-TR" b="1" i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1.Buhârî (ö. 256/869)     : el-</a:t>
            </a:r>
            <a:r>
              <a:rPr lang="tr-TR" b="1" i="1" dirty="0" err="1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Câmi’u’s</a:t>
            </a:r>
            <a:r>
              <a:rPr lang="tr-TR" b="1" i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-Sahih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r>
              <a:rPr lang="tr-TR" b="1" i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2.Müslim (ö. 216/831)    : el-</a:t>
            </a:r>
            <a:r>
              <a:rPr lang="en-US" b="1" i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</a:t>
            </a:r>
            <a:r>
              <a:rPr lang="tr-TR" b="1" i="1" dirty="0" err="1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üsnedü’s</a:t>
            </a:r>
            <a:r>
              <a:rPr lang="tr-TR" b="1" i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-Sahih</a:t>
            </a:r>
          </a:p>
          <a:p>
            <a:r>
              <a:rPr lang="tr-TR" b="1" i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r>
              <a:rPr lang="tr-TR" b="1" i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 Ebû Dâvûd </a:t>
            </a:r>
            <a:r>
              <a:rPr lang="tr-TR" b="1" i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(275/888) 	:es-Sünen</a:t>
            </a:r>
          </a:p>
          <a:p>
            <a:r>
              <a:rPr lang="tr-TR" b="1" i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4.Nesâî </a:t>
            </a:r>
            <a:r>
              <a:rPr lang="tr-TR" b="1" i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(ö. 303/915</a:t>
            </a:r>
            <a:r>
              <a:rPr lang="tr-TR" b="1" i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  <a:r>
              <a:rPr lang="tr-TR" b="1" i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tr-TR" b="1" i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:es-Sünen</a:t>
            </a:r>
          </a:p>
          <a:p>
            <a:r>
              <a:rPr lang="tr-TR" b="1" i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5.Tirmizî </a:t>
            </a:r>
            <a:r>
              <a:rPr lang="tr-TR" b="1" i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(ö. 279/892</a:t>
            </a:r>
            <a:r>
              <a:rPr lang="tr-TR" b="1" i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	:  es-Sünen</a:t>
            </a:r>
          </a:p>
          <a:p>
            <a:r>
              <a:rPr lang="tr-TR" b="1" i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6. İbn </a:t>
            </a:r>
            <a:r>
              <a:rPr lang="tr-TR" b="1" i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Mâce </a:t>
            </a:r>
            <a:r>
              <a:rPr lang="tr-TR" b="1" i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(ö. 273/886	:es-Sünen</a:t>
            </a:r>
          </a:p>
          <a:p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7. İmam Malik (ö. 179/795)		 :Muvatta</a:t>
            </a:r>
          </a:p>
          <a:p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8. Ahmed </a:t>
            </a:r>
            <a:r>
              <a:rPr lang="tr-TR" b="1" i="1" dirty="0" err="1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ibni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Hanbel (ö. 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241/855)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:el-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Müsnedi</a:t>
            </a:r>
            <a:endParaRPr lang="tr-TR" b="1" i="1" dirty="0" smtClean="0">
              <a:solidFill>
                <a:schemeClr val="accent2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9.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Darimi (ö. 255/868) 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	:es-Sünen</a:t>
            </a:r>
          </a:p>
          <a:p>
            <a:endParaRPr lang="tr-TR" b="1" i="1" dirty="0">
              <a:solidFill>
                <a:schemeClr val="accent2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ağ Ayraç 2"/>
          <p:cNvSpPr/>
          <p:nvPr/>
        </p:nvSpPr>
        <p:spPr>
          <a:xfrm>
            <a:off x="5838189" y="2333767"/>
            <a:ext cx="259307" cy="60050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Ayraç 5"/>
          <p:cNvSpPr/>
          <p:nvPr/>
        </p:nvSpPr>
        <p:spPr>
          <a:xfrm>
            <a:off x="5332503" y="2923527"/>
            <a:ext cx="354842" cy="1064525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Ayraç 7"/>
          <p:cNvSpPr/>
          <p:nvPr/>
        </p:nvSpPr>
        <p:spPr>
          <a:xfrm>
            <a:off x="6472855" y="2237705"/>
            <a:ext cx="552735" cy="1902033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9" name="Sağ Ayraç 8"/>
          <p:cNvSpPr/>
          <p:nvPr/>
        </p:nvSpPr>
        <p:spPr>
          <a:xfrm>
            <a:off x="7271270" y="2179196"/>
            <a:ext cx="552735" cy="2822227"/>
          </a:xfrm>
          <a:prstGeom prst="rightBrac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 rot="16200000">
            <a:off x="5794717" y="2197801"/>
            <a:ext cx="116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>
                <a:solidFill>
                  <a:srgbClr val="FF0000"/>
                </a:solidFill>
              </a:rPr>
              <a:t>Sahihan</a:t>
            </a:r>
            <a:r>
              <a:rPr lang="tr-TR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tr-TR" sz="1600" dirty="0" err="1" smtClean="0">
                <a:solidFill>
                  <a:srgbClr val="FF0000"/>
                </a:solidFill>
              </a:rPr>
              <a:t>Sahiheyn</a:t>
            </a:r>
            <a:endParaRPr lang="tr-TR" sz="1600" dirty="0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 rot="16200000">
            <a:off x="5399702" y="3086969"/>
            <a:ext cx="116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00B050"/>
                </a:solidFill>
              </a:rPr>
              <a:t>Sünen-i </a:t>
            </a:r>
          </a:p>
          <a:p>
            <a:r>
              <a:rPr lang="tr-TR" sz="1600" dirty="0" err="1" smtClean="0">
                <a:solidFill>
                  <a:srgbClr val="00B050"/>
                </a:solidFill>
              </a:rPr>
              <a:t>Erbea</a:t>
            </a:r>
            <a:endParaRPr lang="tr-TR" sz="1600" dirty="0">
              <a:solidFill>
                <a:srgbClr val="00B05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 rot="16200000">
            <a:off x="6260426" y="2851350"/>
            <a:ext cx="211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B050"/>
                </a:solidFill>
              </a:rPr>
              <a:t>Kütüb-i Sitte</a:t>
            </a:r>
            <a:endParaRPr lang="tr-TR" sz="2400" b="1" dirty="0">
              <a:solidFill>
                <a:srgbClr val="00B05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 rot="16200000">
            <a:off x="6750562" y="3189860"/>
            <a:ext cx="2976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2"/>
                </a:solidFill>
              </a:rPr>
              <a:t>Kütüb-i Tisa</a:t>
            </a:r>
            <a:endParaRPr lang="tr-TR" sz="3600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25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  <p:bldP spid="8" grpId="0" animBg="1"/>
      <p:bldP spid="9" grpId="0" animBg="1"/>
      <p:bldP spid="4" grpId="0"/>
      <p:bldP spid="11" grpId="0"/>
      <p:bldP spid="12" grpId="0"/>
      <p:bldP spid="13" grpId="0"/>
    </p:bldLst>
  </p:timing>
  <p:extLst mod="1">
    <p:ext uri="{E180D4A7-C9FB-4DFB-919C-405C955672EB}">
      <p14:showEvtLst xmlns:p14="http://schemas.microsoft.com/office/powerpoint/2010/main">
        <p14:playEvt time="5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67" y="1441602"/>
            <a:ext cx="7542980" cy="488188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68" y="1520470"/>
            <a:ext cx="7542980" cy="483793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24690" r="9949" b="23719"/>
          <a:stretch/>
        </p:blipFill>
        <p:spPr>
          <a:xfrm>
            <a:off x="1684421" y="1520470"/>
            <a:ext cx="7363326" cy="480301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780894" y="165743"/>
            <a:ext cx="659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i="1" dirty="0" smtClean="0">
                <a:solidFill>
                  <a:srgbClr val="002060"/>
                </a:solidFill>
                <a:latin typeface="Vivaldi" panose="03020602050506090804" pitchFamily="66" charset="0"/>
              </a:rPr>
              <a:t>Müslim </a:t>
            </a:r>
            <a:r>
              <a:rPr lang="tr-TR" sz="4800" b="1" i="1" u="sng" dirty="0" err="1" smtClean="0">
                <a:solidFill>
                  <a:srgbClr val="002060"/>
                </a:solidFill>
                <a:latin typeface="Vivaldi" panose="03020602050506090804" pitchFamily="66" charset="0"/>
              </a:rPr>
              <a:t>S</a:t>
            </a:r>
            <a:r>
              <a:rPr lang="tr-TR" sz="4800" b="1" i="1" dirty="0" err="1" smtClean="0">
                <a:solidFill>
                  <a:srgbClr val="002060"/>
                </a:solidFill>
                <a:latin typeface="Vivaldi" panose="03020602050506090804" pitchFamily="66" charset="0"/>
              </a:rPr>
              <a:t>erhlerine</a:t>
            </a:r>
            <a:r>
              <a:rPr lang="tr-TR" sz="4800" b="1" i="1" dirty="0" smtClean="0">
                <a:solidFill>
                  <a:srgbClr val="002060"/>
                </a:solidFill>
                <a:latin typeface="Vivaldi" panose="03020602050506090804" pitchFamily="66" charset="0"/>
              </a:rPr>
              <a:t> Örnekler</a:t>
            </a:r>
            <a:endParaRPr lang="tr-TR" sz="4800" dirty="0">
              <a:solidFill>
                <a:srgbClr val="002060"/>
              </a:solidFill>
              <a:latin typeface="Vivaldi" panose="030206020505060908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5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 mod="1">
    <p:ext uri="{E180D4A7-C9FB-4DFB-919C-405C955672EB}">
      <p14:showEvtLst xmlns:p14="http://schemas.microsoft.com/office/powerpoint/2010/main">
        <p14:playEvt time="5" objId="11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51" y="1557374"/>
            <a:ext cx="6012401" cy="476775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78" y="1513671"/>
            <a:ext cx="5929762" cy="4874079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38" y="1484463"/>
            <a:ext cx="5923856" cy="493249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78" y="1596044"/>
            <a:ext cx="6012400" cy="482091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61" y="1598757"/>
            <a:ext cx="5969449" cy="48184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921626" y="230774"/>
            <a:ext cx="659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i="1" dirty="0" err="1" smtClean="0">
                <a:solidFill>
                  <a:srgbClr val="002060"/>
                </a:solidFill>
                <a:latin typeface="Vivaldi" panose="03020602050506090804" pitchFamily="66" charset="0"/>
              </a:rPr>
              <a:t>Tecrid</a:t>
            </a:r>
            <a:r>
              <a:rPr lang="tr-TR" sz="4800" b="1" i="1" dirty="0" smtClean="0">
                <a:solidFill>
                  <a:srgbClr val="002060"/>
                </a:solidFill>
                <a:latin typeface="Vivaldi" panose="03020602050506090804" pitchFamily="66" charset="0"/>
              </a:rPr>
              <a:t>-i Sarih Tercümesi</a:t>
            </a:r>
            <a:endParaRPr lang="tr-TR" sz="4800" dirty="0">
              <a:solidFill>
                <a:srgbClr val="002060"/>
              </a:solidFill>
              <a:latin typeface="Vivaldi" panose="03020602050506090804" pitchFamily="66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23" y="1589295"/>
            <a:ext cx="5923855" cy="4869048"/>
          </a:xfrm>
          <a:prstGeom prst="rect">
            <a:avLst/>
          </a:prstGeom>
        </p:spPr>
      </p:pic>
      <p:sp>
        <p:nvSpPr>
          <p:cNvPr id="16" name="Dikdörtgen 15"/>
          <p:cNvSpPr/>
          <p:nvPr/>
        </p:nvSpPr>
        <p:spPr>
          <a:xfrm>
            <a:off x="719811" y="2373585"/>
            <a:ext cx="89954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600" b="1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Türkçeye tercüme edilmiş ilk eser </a:t>
            </a:r>
            <a:r>
              <a:rPr lang="tr-TR" sz="3600" b="1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olmaı</a:t>
            </a:r>
            <a:r>
              <a:rPr lang="tr-TR" sz="3600" b="1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açısından önemlidir. </a:t>
            </a:r>
            <a:r>
              <a:rPr lang="tr-TR" sz="4000" dirty="0" smtClean="0">
                <a:solidFill>
                  <a:srgbClr val="002060"/>
                </a:solidFill>
                <a:hlinkClick r:id="rId9"/>
              </a:rPr>
              <a:t>https</a:t>
            </a:r>
            <a:r>
              <a:rPr lang="tr-TR" sz="4000" dirty="0">
                <a:solidFill>
                  <a:srgbClr val="002060"/>
                </a:solidFill>
                <a:hlinkClick r:id="rId9"/>
              </a:rPr>
              <a:t>://tecridisarih.diyanet.gov.tr/</a:t>
            </a:r>
            <a:endParaRPr lang="tr-TR" sz="4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20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9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9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9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9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9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9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  <p:extLst mod="1">
    <p:ext uri="{E180D4A7-C9FB-4DFB-919C-405C955672EB}">
      <p14:showEvtLst xmlns:p14="http://schemas.microsoft.com/office/powerpoint/2010/main">
        <p14:playEvt time="5" objId="11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809930" y="2269683"/>
            <a:ext cx="76635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tr-TR" sz="4000" b="1" i="1" dirty="0">
              <a:solidFill>
                <a:srgbClr val="339933"/>
              </a:solidFill>
              <a:latin typeface="Palatino Linotype" panose="02040502050505030304" pitchFamily="18" charset="0"/>
            </a:endParaRPr>
          </a:p>
          <a:p>
            <a:pPr algn="ctr">
              <a:defRPr/>
            </a:pPr>
            <a:r>
              <a:rPr lang="tr-TR" sz="3600" b="1" i="1" dirty="0">
                <a:solidFill>
                  <a:srgbClr val="339933"/>
                </a:solidFill>
                <a:latin typeface="Palatino Linotype" panose="02040502050505030304" pitchFamily="18" charset="0"/>
              </a:rPr>
              <a:t>Sağlıklı Günlerde Sınıflarımızda Buluşmak Dileği ile</a:t>
            </a:r>
          </a:p>
          <a:p>
            <a:pPr algn="ctr">
              <a:defRPr/>
            </a:pPr>
            <a:endParaRPr lang="tr-TR" sz="3600" b="1" i="1" dirty="0">
              <a:solidFill>
                <a:srgbClr val="339933"/>
              </a:solidFill>
              <a:latin typeface="Palatino Linotype" panose="02040502050505030304" pitchFamily="18" charset="0"/>
            </a:endParaRPr>
          </a:p>
          <a:p>
            <a:pPr algn="ctr">
              <a:defRPr/>
            </a:pPr>
            <a:r>
              <a:rPr lang="tr-TR" sz="3600" b="1" i="1" dirty="0">
                <a:solidFill>
                  <a:srgbClr val="339933"/>
                </a:solidFill>
                <a:latin typeface="Palatino Linotype" panose="02040502050505030304" pitchFamily="18" charset="0"/>
              </a:rPr>
              <a:t>Recep ERUĞAY</a:t>
            </a:r>
          </a:p>
          <a:p>
            <a:pPr algn="ctr">
              <a:defRPr/>
            </a:pPr>
            <a:endParaRPr lang="tr-TR" sz="3600" b="1" i="1" dirty="0">
              <a:solidFill>
                <a:srgbClr val="339933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68505" y="6140266"/>
            <a:ext cx="248285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b="1" i="1" dirty="0">
                <a:latin typeface="Century Gothic" pitchFamily="34" charset="0"/>
              </a:rPr>
              <a:t>Evde Kal Takip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672770" y="1161687"/>
            <a:ext cx="76635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6600" b="1" i="1" dirty="0">
                <a:solidFill>
                  <a:srgbClr val="339933"/>
                </a:solidFill>
                <a:latin typeface="Palatino Linotype" panose="02040502050505030304" pitchFamily="18" charset="0"/>
              </a:rPr>
              <a:t>TEŞEKKÜRLER</a:t>
            </a:r>
            <a:endParaRPr lang="tr-TR" sz="6000" b="1" i="1" dirty="0">
              <a:solidFill>
                <a:srgbClr val="339933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2" name="Ses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824368" y="1702125"/>
            <a:ext cx="533627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صَحِيِحُ</a:t>
            </a:r>
            <a:r>
              <a:rPr lang="ar-SA" sz="11500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1500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مسْلِم</a:t>
            </a:r>
            <a:r>
              <a:rPr lang="ar-SA" sz="4000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tr-TR" sz="4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196572" y="343105"/>
            <a:ext cx="65918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b="1" i="1" dirty="0">
                <a:solidFill>
                  <a:srgbClr val="002060"/>
                </a:solidFill>
                <a:latin typeface="Vivaldi" panose="03020602050506090804" pitchFamily="66" charset="0"/>
              </a:rPr>
              <a:t>Belli baslı hadis kitapları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76" y="1556083"/>
            <a:ext cx="4336803" cy="4918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44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>
        <p14:playEvt time="5" objId="11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079711" y="1696953"/>
            <a:ext cx="880547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3" indent="-285753">
              <a:buFont typeface="Wingdings" panose="05000000000000000000" pitchFamily="2" charset="2"/>
              <a:buChar char="ü"/>
            </a:pP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Hicri 206 (821) yılında </a:t>
            </a:r>
            <a:r>
              <a:rPr lang="tr-TR" b="1" i="1" dirty="0" err="1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Nişabur’da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doğdu.</a:t>
            </a:r>
          </a:p>
          <a:p>
            <a:pPr marL="285753" indent="-285753">
              <a:buFont typeface="Wingdings" panose="05000000000000000000" pitchFamily="2" charset="2"/>
              <a:buChar char="ü"/>
            </a:pP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Ebü’l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-Hüseyn 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Müslim b. 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Haccâc el-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Kuşeyrî’dir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marL="285753" indent="-285753">
              <a:buFont typeface="Wingdings" panose="05000000000000000000" pitchFamily="2" charset="2"/>
              <a:buChar char="ü"/>
            </a:pP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On iki yaşından itibaren hadis öğrenmeye başlamış ve </a:t>
            </a:r>
            <a:endParaRPr lang="tr-TR" b="1" i="1" dirty="0" smtClean="0">
              <a:solidFill>
                <a:schemeClr val="accent2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3" indent="-285753">
              <a:buFont typeface="Wingdings" panose="05000000000000000000" pitchFamily="2" charset="2"/>
              <a:buChar char="ü"/>
            </a:pP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Belh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, Mekke, Medine, </a:t>
            </a:r>
            <a:r>
              <a:rPr lang="tr-TR" b="1" i="1" dirty="0" err="1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Kûfe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, Basra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, 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Bağdad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ve Mısır gibi yerleri dolaşarak meşhur hocalardan istifade etmiştir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marL="285753" indent="-285753">
              <a:buFont typeface="Wingdings" panose="05000000000000000000" pitchFamily="2" charset="2"/>
              <a:buChar char="ü"/>
            </a:pP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Kuş bakışı 6704 km.</a:t>
            </a:r>
          </a:p>
          <a:p>
            <a:pPr marL="285753" indent="-285753">
              <a:buFont typeface="Wingdings" panose="05000000000000000000" pitchFamily="2" charset="2"/>
              <a:buChar char="ü"/>
            </a:pP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Buhârî ve 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Ahmed b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 Hanbel hocaları arasında yer alır.</a:t>
            </a:r>
          </a:p>
          <a:p>
            <a:pPr marL="285753" indent="-285753">
              <a:buFont typeface="Wingdings" panose="05000000000000000000" pitchFamily="2" charset="2"/>
              <a:buChar char="ü"/>
            </a:pP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Müslim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, hocası Buhârî gibi sadece sahih hadis toplamak için gayret etmiş bir muhaddistir.</a:t>
            </a:r>
          </a:p>
          <a:p>
            <a:pPr marL="285753" indent="-285753">
              <a:buFont typeface="Wingdings" panose="05000000000000000000" pitchFamily="2" charset="2"/>
              <a:buChar char="ü"/>
            </a:pP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es-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Sahih’i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on beş yılda tamamlamıştır.</a:t>
            </a:r>
            <a:endParaRPr lang="ar-SA" b="1" i="1" dirty="0" smtClean="0">
              <a:solidFill>
                <a:schemeClr val="accent2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3" indent="-285753">
              <a:buFont typeface="Wingdings" panose="05000000000000000000" pitchFamily="2" charset="2"/>
              <a:buChar char="ü"/>
            </a:pP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Hicri 261 (875) yılında memleketi olan </a:t>
            </a:r>
            <a:r>
              <a:rPr lang="tr-TR" b="1" i="1" dirty="0" err="1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Nişabur’da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55 yaşında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hadis 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araştırırken 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vefat etmiş ve buraya defnedilmiştir.</a:t>
            </a:r>
          </a:p>
          <a:p>
            <a:pPr marL="285753" indent="-285753">
              <a:buFont typeface="Wingdings" panose="05000000000000000000" pitchFamily="2" charset="2"/>
              <a:buChar char="ü"/>
            </a:pPr>
            <a:endParaRPr lang="tr-TR" sz="15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34442" y="608160"/>
            <a:ext cx="659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i="1" dirty="0" smtClean="0">
                <a:solidFill>
                  <a:srgbClr val="002060"/>
                </a:solidFill>
                <a:latin typeface="Vivaldi" panose="03020602050506090804" pitchFamily="66" charset="0"/>
              </a:rPr>
              <a:t>Müslim’in </a:t>
            </a:r>
            <a:r>
              <a:rPr lang="tr-TR" sz="4800" b="1" i="1" dirty="0">
                <a:solidFill>
                  <a:srgbClr val="002060"/>
                </a:solidFill>
                <a:latin typeface="Vivaldi" panose="03020602050506090804" pitchFamily="66" charset="0"/>
              </a:rPr>
              <a:t>hayatı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5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>
        <p14:playEvt time="5" objId="11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" y="1349345"/>
            <a:ext cx="8488908" cy="48467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ikdörtgen 5"/>
          <p:cNvSpPr/>
          <p:nvPr/>
        </p:nvSpPr>
        <p:spPr>
          <a:xfrm>
            <a:off x="1693221" y="283308"/>
            <a:ext cx="659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i="1" dirty="0" err="1" smtClean="0">
                <a:solidFill>
                  <a:srgbClr val="002060"/>
                </a:solidFill>
                <a:latin typeface="Vivaldi" panose="03020602050506090804" pitchFamily="66" charset="0"/>
              </a:rPr>
              <a:t>Müslîm’in</a:t>
            </a:r>
            <a:r>
              <a:rPr lang="tr-TR" sz="4800" b="1" i="1" dirty="0" smtClean="0">
                <a:solidFill>
                  <a:srgbClr val="002060"/>
                </a:solidFill>
                <a:latin typeface="Vivaldi" panose="03020602050506090804" pitchFamily="66" charset="0"/>
              </a:rPr>
              <a:t> </a:t>
            </a:r>
            <a:r>
              <a:rPr lang="tr-TR" sz="4800" b="1" i="1" dirty="0">
                <a:solidFill>
                  <a:srgbClr val="002060"/>
                </a:solidFill>
                <a:latin typeface="Vivaldi" panose="03020602050506090804" pitchFamily="66" charset="0"/>
              </a:rPr>
              <a:t>Rihle Haritası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79550" y="6196084"/>
            <a:ext cx="440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>
                <a:solidFill>
                  <a:schemeClr val="accent1">
                    <a:lumMod val="75000"/>
                  </a:schemeClr>
                </a:solidFill>
              </a:rPr>
              <a:t>Şevki Ebû Halil, </a:t>
            </a:r>
            <a:r>
              <a:rPr lang="tr-TR" i="1" dirty="0" err="1">
                <a:solidFill>
                  <a:schemeClr val="accent1">
                    <a:lumMod val="75000"/>
                  </a:schemeClr>
                </a:solidFill>
              </a:rPr>
              <a:t>Atlasü’l</a:t>
            </a:r>
            <a:r>
              <a:rPr lang="tr-TR" i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tr-TR" i="1" dirty="0" err="1">
                <a:solidFill>
                  <a:schemeClr val="accent1">
                    <a:lumMod val="75000"/>
                  </a:schemeClr>
                </a:solidFill>
              </a:rPr>
              <a:t>Hadîsi’n</a:t>
            </a:r>
            <a:r>
              <a:rPr lang="tr-TR" i="1" dirty="0">
                <a:solidFill>
                  <a:schemeClr val="accent1">
                    <a:lumMod val="75000"/>
                  </a:schemeClr>
                </a:solidFill>
              </a:rPr>
              <a:t>-Nebevî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  <p:extLst mod="1">
    <p:ext uri="{E180D4A7-C9FB-4DFB-919C-405C955672EB}">
      <p14:showEvtLst xmlns:p14="http://schemas.microsoft.com/office/powerpoint/2010/main">
        <p14:playEvt time="5" objId="11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989025" y="2362641"/>
            <a:ext cx="88054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5" indent="-342905">
              <a:buFont typeface="+mj-lt"/>
              <a:buAutoNum type="arabicPeriod"/>
            </a:pPr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El-</a:t>
            </a:r>
            <a:r>
              <a:rPr lang="tr-TR" sz="2400" b="1" i="1" dirty="0" err="1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Müsnedü’l</a:t>
            </a:r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-Kebîr Ale’r-Ricâl</a:t>
            </a:r>
          </a:p>
          <a:p>
            <a:pPr marL="342905" indent="-342905">
              <a:buFont typeface="+mj-lt"/>
              <a:buAutoNum type="arabicPeriod"/>
            </a:pPr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El-</a:t>
            </a:r>
            <a:r>
              <a:rPr lang="tr-TR" sz="2400" b="1" i="1" dirty="0" err="1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Camiü’l</a:t>
            </a:r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-Kebîr Ale’r-Ricâl</a:t>
            </a:r>
          </a:p>
          <a:p>
            <a:pPr marL="342905" indent="-342905">
              <a:buFont typeface="+mj-lt"/>
              <a:buAutoNum type="arabicPeriod"/>
            </a:pPr>
            <a:r>
              <a:rPr lang="tr-TR" sz="2400" b="1" i="1" dirty="0" err="1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Kitâbü’l-Ilel</a:t>
            </a:r>
            <a:endParaRPr lang="tr-TR" sz="2400" b="1" i="1" dirty="0" smtClean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5" indent="-342905">
              <a:buFont typeface="+mj-lt"/>
              <a:buAutoNum type="arabicPeriod"/>
            </a:pPr>
            <a:r>
              <a:rPr lang="tr-TR" sz="2400" b="1" i="1" dirty="0" err="1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Kitâbü’l</a:t>
            </a:r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-Künâ </a:t>
            </a:r>
            <a:r>
              <a:rPr lang="tr-TR" sz="2400" b="1" i="1" dirty="0" err="1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ve’l-Esmâ</a:t>
            </a:r>
            <a:endParaRPr lang="tr-TR" sz="2400" b="1" i="1" dirty="0" smtClean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5" indent="-342905">
              <a:buFont typeface="+mj-lt"/>
              <a:buAutoNum type="arabicPeriod"/>
            </a:pPr>
            <a:r>
              <a:rPr lang="tr-TR" sz="2400" b="1" i="1" dirty="0" err="1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Kitâbü’t-Temyîz</a:t>
            </a:r>
            <a:endParaRPr lang="tr-TR" sz="2400" b="1" i="1" dirty="0" smtClean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5" indent="-342905">
              <a:buFont typeface="+mj-lt"/>
              <a:buAutoNum type="arabicPeriod"/>
            </a:pPr>
            <a:r>
              <a:rPr lang="tr-TR" sz="2400" b="1" i="1" dirty="0" err="1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Zikrü</a:t>
            </a:r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tr-TR" sz="2400" b="1" i="1" dirty="0" err="1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Evhâmi’l-Muhaddisîn</a:t>
            </a:r>
            <a:endParaRPr lang="tr-TR" sz="2400" b="1" i="1" dirty="0" smtClean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5" indent="-342905">
              <a:buFont typeface="+mj-lt"/>
              <a:buAutoNum type="arabicPeriod"/>
            </a:pPr>
            <a:r>
              <a:rPr lang="tr-TR" sz="2400" b="1" i="1" dirty="0" err="1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Kitâbü’l-Muhadramîn</a:t>
            </a:r>
            <a:endParaRPr lang="tr-TR" sz="2400" b="1" i="1" dirty="0" smtClean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13566" y="1079546"/>
            <a:ext cx="659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002060"/>
                </a:solidFill>
                <a:latin typeface="Vivaldi" panose="03020602050506090804" pitchFamily="66" charset="0"/>
              </a:rPr>
              <a:t>M</a:t>
            </a:r>
            <a:r>
              <a:rPr lang="tr-TR" sz="4800" b="1" i="1" dirty="0" smtClean="0">
                <a:solidFill>
                  <a:srgbClr val="002060"/>
                </a:solidFill>
                <a:latin typeface="Vivaldi" panose="03020602050506090804" pitchFamily="66" charset="0"/>
              </a:rPr>
              <a:t>ü</a:t>
            </a:r>
            <a:r>
              <a:rPr lang="en-US" sz="4800" b="1" i="1" dirty="0" err="1" smtClean="0">
                <a:solidFill>
                  <a:srgbClr val="002060"/>
                </a:solidFill>
                <a:latin typeface="Vivaldi" panose="03020602050506090804" pitchFamily="66" charset="0"/>
              </a:rPr>
              <a:t>sl</a:t>
            </a:r>
            <a:r>
              <a:rPr lang="tr-TR" sz="4800" b="1" i="1" dirty="0" err="1" smtClean="0">
                <a:solidFill>
                  <a:srgbClr val="002060"/>
                </a:solidFill>
                <a:latin typeface="Vivaldi" panose="03020602050506090804" pitchFamily="66" charset="0"/>
              </a:rPr>
              <a:t>im’in</a:t>
            </a:r>
            <a:r>
              <a:rPr lang="tr-TR" sz="4800" b="1" i="1" dirty="0" smtClean="0">
                <a:solidFill>
                  <a:srgbClr val="002060"/>
                </a:solidFill>
                <a:latin typeface="Vivaldi" panose="03020602050506090804" pitchFamily="66" charset="0"/>
              </a:rPr>
              <a:t> Eserleri</a:t>
            </a:r>
            <a:endParaRPr lang="tr-TR" sz="4800" dirty="0">
              <a:solidFill>
                <a:srgbClr val="002060"/>
              </a:solidFill>
              <a:latin typeface="Vivaldi" panose="030206020505060908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84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>
        <p14:playEvt time="5" objId="11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941695" y="1078029"/>
            <a:ext cx="88424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5" indent="-342905">
              <a:buFont typeface="+mj-lt"/>
              <a:buAutoNum type="arabicPeriod"/>
            </a:pP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el-</a:t>
            </a:r>
            <a:r>
              <a:rPr lang="tr-TR" b="1" i="1" dirty="0" err="1" smtClean="0">
                <a:solidFill>
                  <a:srgbClr val="FF000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müsned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u’</a:t>
            </a:r>
            <a:r>
              <a:rPr lang="tr-TR" b="1" i="1" dirty="0" err="1" smtClean="0">
                <a:solidFill>
                  <a:srgbClr val="FF000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sahîh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u’l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-</a:t>
            </a:r>
            <a:r>
              <a:rPr lang="tr-TR" b="1" i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muhtasar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mine’s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-</a:t>
            </a:r>
            <a:r>
              <a:rPr lang="tr-TR" b="1" i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sünen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bi </a:t>
            </a:r>
            <a:r>
              <a:rPr lang="tr-TR" b="1" i="1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nakli’l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-</a:t>
            </a:r>
            <a:r>
              <a:rPr lang="tr-TR" b="1" i="1" dirty="0">
                <a:solidFill>
                  <a:srgbClr val="FF000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adli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</a:t>
            </a:r>
            <a:r>
              <a:rPr lang="tr-TR" b="1" i="1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anî’l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-</a:t>
            </a:r>
            <a:r>
              <a:rPr lang="tr-TR" b="1" i="1" dirty="0">
                <a:solidFill>
                  <a:srgbClr val="FF000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adli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an </a:t>
            </a:r>
            <a:r>
              <a:rPr lang="tr-TR" b="1" i="1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Rasûlilâh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sallallahü aleyhi ve sellem</a:t>
            </a:r>
          </a:p>
          <a:p>
            <a:pPr marL="976313" indent="-342900">
              <a:buFont typeface="Wingdings" panose="05000000000000000000" pitchFamily="2" charset="2"/>
              <a:buChar char="ü"/>
            </a:pPr>
            <a:r>
              <a:rPr lang="tr-TR" b="1" i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Müsned</a:t>
            </a:r>
            <a:r>
              <a:rPr lang="tr-TR" b="1" i="1" dirty="0">
                <a:solidFill>
                  <a:srgbClr val="FF000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: </a:t>
            </a:r>
            <a:r>
              <a:rPr lang="tr-TR" b="1" i="1" dirty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Muttasıl Merfu hadisler</a:t>
            </a:r>
          </a:p>
          <a:p>
            <a:pPr marL="976313" indent="-342900">
              <a:buFont typeface="Wingdings" panose="05000000000000000000" pitchFamily="2" charset="2"/>
              <a:buChar char="ü"/>
            </a:pPr>
            <a:r>
              <a:rPr lang="tr-TR" b="1" i="1" dirty="0">
                <a:solidFill>
                  <a:srgbClr val="FF000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Sahîh: </a:t>
            </a:r>
            <a:r>
              <a:rPr lang="tr-TR" b="1" i="1" dirty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Zayıf olmayan hadisler</a:t>
            </a:r>
          </a:p>
          <a:p>
            <a:pPr marL="976313" indent="-342900">
              <a:buFont typeface="Wingdings" panose="05000000000000000000" pitchFamily="2" charset="2"/>
              <a:buChar char="ü"/>
            </a:pPr>
            <a:r>
              <a:rPr lang="tr-TR" b="1" i="1" dirty="0">
                <a:solidFill>
                  <a:srgbClr val="FF000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Muhtasar: </a:t>
            </a:r>
            <a:r>
              <a:rPr lang="tr-TR" sz="1200" b="1" i="1" dirty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Özet </a:t>
            </a:r>
            <a:r>
              <a:rPr lang="tr-TR" sz="1200" b="1" i="1" dirty="0" smtClean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(300.000 </a:t>
            </a:r>
            <a:r>
              <a:rPr lang="tr-TR" sz="1200" b="1" i="1" dirty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hadisten seçilmiştir.) </a:t>
            </a:r>
            <a:r>
              <a:rPr lang="tr-TR" sz="1200" b="1" i="1" dirty="0" smtClean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7000 </a:t>
            </a:r>
            <a:r>
              <a:rPr lang="tr-TR" sz="1200" b="1" i="1" dirty="0" err="1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küsür</a:t>
            </a:r>
            <a:r>
              <a:rPr lang="tr-TR" sz="1200" b="1" i="1" dirty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hadis bulunur</a:t>
            </a:r>
            <a:r>
              <a:rPr lang="tr-TR" sz="1200" b="1" i="1" dirty="0" smtClean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. 3000 tekrar, </a:t>
            </a:r>
            <a:r>
              <a:rPr lang="en-US" sz="1200" b="1" i="1" u="sng" dirty="0" smtClean="0">
                <a:solidFill>
                  <a:srgbClr val="FF000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1</a:t>
            </a:r>
            <a:r>
              <a:rPr lang="tr-TR" sz="1200" b="1" i="1" u="sng" dirty="0" smtClean="0">
                <a:solidFill>
                  <a:srgbClr val="FF000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5</a:t>
            </a:r>
            <a:r>
              <a:rPr lang="en-US" sz="1200" b="1" i="1" dirty="0" smtClean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</a:t>
            </a:r>
            <a:r>
              <a:rPr lang="en-US" sz="1200" b="1" i="1" dirty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y</a:t>
            </a:r>
            <a:r>
              <a:rPr lang="tr-TR" sz="1200" b="1" i="1" dirty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ı</a:t>
            </a:r>
            <a:r>
              <a:rPr lang="en-US" sz="1200" b="1" i="1" dirty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lda </a:t>
            </a:r>
            <a:r>
              <a:rPr lang="tr-TR" sz="1200" b="1" i="1" dirty="0" err="1" smtClean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memlekitide</a:t>
            </a:r>
            <a:r>
              <a:rPr lang="tr-TR" sz="1200" b="1" i="1" dirty="0" smtClean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</a:t>
            </a:r>
          </a:p>
          <a:p>
            <a:pPr marL="976313" indent="-342900">
              <a:buFont typeface="Wingdings" panose="05000000000000000000" pitchFamily="2" charset="2"/>
              <a:buChar char="ü"/>
            </a:pPr>
            <a:r>
              <a:rPr lang="tr-TR" b="1" i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adli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</a:t>
            </a:r>
            <a:r>
              <a:rPr lang="tr-TR" b="1" i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: </a:t>
            </a:r>
            <a:r>
              <a:rPr lang="tr-TR" b="1" i="1" dirty="0" smtClean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Güvenilir kimseler</a:t>
            </a:r>
            <a:endParaRPr lang="tr-TR" b="1" i="1" dirty="0">
              <a:solidFill>
                <a:srgbClr val="0070C0"/>
              </a:solidFill>
              <a:latin typeface="Palatino Linotype" panose="02040502050505030304" pitchFamily="18" charset="0"/>
              <a:cs typeface="Traditional Arabic" panose="02020603050405020304" pitchFamily="18" charset="-78"/>
            </a:endParaRPr>
          </a:p>
          <a:p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2</a:t>
            </a:r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. 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Eserde Cami ismi geçmese de cami olduğunda ittifak vardır.           </a:t>
            </a:r>
            <a:endParaRPr lang="tr-TR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cs typeface="Traditional Arabic" panose="02020603050405020304" pitchFamily="18" charset="-78"/>
            </a:endParaRPr>
          </a:p>
          <a:p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3. Mukaddimesinde ravileri/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hadisleiri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üçe tasnif eder.</a:t>
            </a:r>
          </a:p>
          <a:p>
            <a:pPr marL="976313" indent="-342900">
              <a:buFont typeface="Wingdings" panose="05000000000000000000" pitchFamily="2" charset="2"/>
              <a:buChar char="ü"/>
            </a:pPr>
            <a:r>
              <a:rPr lang="tr-TR" b="1" i="1" dirty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Güvenilir </a:t>
            </a:r>
            <a:r>
              <a:rPr lang="tr-TR" b="1" i="1" dirty="0" smtClean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raviler</a:t>
            </a:r>
          </a:p>
          <a:p>
            <a:pPr marL="976313" indent="-342900">
              <a:buFont typeface="Wingdings" panose="05000000000000000000" pitchFamily="2" charset="2"/>
              <a:buChar char="ü"/>
            </a:pPr>
            <a:r>
              <a:rPr lang="tr-TR" b="1" i="1" dirty="0" smtClean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Orta halli olanlar</a:t>
            </a:r>
          </a:p>
          <a:p>
            <a:pPr marL="976313" indent="-342900">
              <a:buFont typeface="Wingdings" panose="05000000000000000000" pitchFamily="2" charset="2"/>
              <a:buChar char="ü"/>
            </a:pPr>
            <a:r>
              <a:rPr lang="tr-TR" b="1" i="1" dirty="0" smtClean="0">
                <a:solidFill>
                  <a:srgbClr val="0070C0"/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Zayıf raviler</a:t>
            </a:r>
            <a:endParaRPr lang="tr-TR" sz="14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cs typeface="Traditional Arabic" panose="02020603050405020304" pitchFamily="18" charset="-78"/>
            </a:endParaRPr>
          </a:p>
          <a:p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4. 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İlk önce birinci kısımdan daha sonra iki kısımdan hadis aldığını belirtmiştir.</a:t>
            </a:r>
            <a:endParaRPr lang="tr-TR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cs typeface="Traditional Arabic" panose="02020603050405020304" pitchFamily="18" charset="-78"/>
            </a:endParaRPr>
          </a:p>
          <a:p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5. 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Muasır olmayı muttasıl için yeterli görürü</a:t>
            </a:r>
          </a:p>
          <a:p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6. Bir hadisin isnadlarını bir yerde toplamıştır.</a:t>
            </a:r>
          </a:p>
          <a:p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7. 17 muallak hadis mevcuttur. </a:t>
            </a:r>
          </a:p>
          <a:p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8. Mukaddimede hadis usûlü bilgileri vermiştir.</a:t>
            </a:r>
          </a:p>
          <a:p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9. 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Haddesena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, 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semâ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; 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ahberana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kıraat ile tahammülü gösterir</a:t>
            </a:r>
          </a:p>
          <a:p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10.192 mevkuf hadis bulunmaktadır.</a:t>
            </a:r>
          </a:p>
          <a:p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11. 54 bölüm 1322 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bab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Babları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Kendisi koymamıştır. İmam 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Nevevî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koymuştur.</a:t>
            </a:r>
            <a:endParaRPr lang="tr-TR" sz="2400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95452" y="247032"/>
            <a:ext cx="659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i="1" dirty="0" err="1">
                <a:solidFill>
                  <a:srgbClr val="002060"/>
                </a:solidFill>
                <a:latin typeface="Vivaldi" panose="03020602050506090804" pitchFamily="66" charset="0"/>
              </a:rPr>
              <a:t>Sahîhin</a:t>
            </a:r>
            <a:r>
              <a:rPr lang="tr-TR" sz="4800" b="1" i="1" dirty="0">
                <a:solidFill>
                  <a:srgbClr val="002060"/>
                </a:solidFill>
                <a:latin typeface="Vivaldi" panose="03020602050506090804" pitchFamily="66" charset="0"/>
              </a:rPr>
              <a:t> Özellikleri</a:t>
            </a:r>
            <a:endParaRPr lang="tr-TR" sz="4800" dirty="0">
              <a:solidFill>
                <a:srgbClr val="002060"/>
              </a:solidFill>
              <a:latin typeface="Vivaldi" panose="030206020505060908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15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>
        <p14:playEvt time="5" objId="11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50" y="66206"/>
            <a:ext cx="5037867" cy="68580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 rot="17423967">
            <a:off x="-1811199" y="2644170"/>
            <a:ext cx="6591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i="1" dirty="0" smtClean="0">
                <a:solidFill>
                  <a:srgbClr val="002060"/>
                </a:solidFill>
                <a:latin typeface="Vivaldi" panose="03020602050506090804" pitchFamily="66" charset="0"/>
              </a:rPr>
              <a:t>Müslim’i  Tanımaya  </a:t>
            </a:r>
          </a:p>
          <a:p>
            <a:pPr algn="ctr"/>
            <a:r>
              <a:rPr lang="tr-TR" sz="4800" b="1" i="1" dirty="0" smtClean="0">
                <a:solidFill>
                  <a:srgbClr val="002060"/>
                </a:solidFill>
                <a:latin typeface="Vivaldi" panose="03020602050506090804" pitchFamily="66" charset="0"/>
              </a:rPr>
              <a:t>Çalı</a:t>
            </a:r>
            <a:r>
              <a:rPr lang="tr-TR" sz="4800" b="1" i="1" u="sng" dirty="0" smtClean="0">
                <a:solidFill>
                  <a:srgbClr val="002060"/>
                </a:solidFill>
                <a:latin typeface="Vivaldi" panose="03020602050506090804" pitchFamily="66" charset="0"/>
              </a:rPr>
              <a:t>s</a:t>
            </a:r>
            <a:r>
              <a:rPr lang="tr-TR" sz="4800" b="1" i="1" dirty="0" smtClean="0">
                <a:solidFill>
                  <a:srgbClr val="002060"/>
                </a:solidFill>
                <a:latin typeface="Vivaldi" panose="03020602050506090804" pitchFamily="66" charset="0"/>
              </a:rPr>
              <a:t>alım</a:t>
            </a:r>
            <a:endParaRPr lang="tr-TR" sz="4800" dirty="0">
              <a:solidFill>
                <a:srgbClr val="002060"/>
              </a:solidFill>
              <a:latin typeface="Vivaldi" panose="030206020505060908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16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 mod="1">
    <p:ext uri="{E180D4A7-C9FB-4DFB-919C-405C955672EB}">
      <p14:showEvtLst xmlns:p14="http://schemas.microsoft.com/office/powerpoint/2010/main">
        <p14:playEvt time="5" objId="11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800169" y="2339655"/>
            <a:ext cx="752286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5" indent="-342905">
              <a:buFont typeface="+mj-lt"/>
              <a:buAutoNum type="arabicPeriod"/>
            </a:pPr>
            <a:r>
              <a:rPr lang="tr-TR" sz="2400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Sıhhat yönünden Buharî üstündür</a:t>
            </a:r>
          </a:p>
          <a:p>
            <a:pPr marL="977900" indent="-176213">
              <a:buFont typeface="Wingdings" panose="05000000000000000000" pitchFamily="2" charset="2"/>
              <a:buChar char="Ø"/>
            </a:pPr>
            <a:r>
              <a:rPr lang="tr-TR" sz="2000" b="1" i="1" dirty="0" err="1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Likâ</a:t>
            </a:r>
            <a:r>
              <a:rPr lang="tr-TR" sz="2000" b="1" i="1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(Buharî)</a:t>
            </a:r>
          </a:p>
          <a:p>
            <a:pPr marL="977900" indent="-176213">
              <a:buFont typeface="Wingdings" panose="05000000000000000000" pitchFamily="2" charset="2"/>
              <a:buChar char="Ø"/>
            </a:pPr>
            <a:r>
              <a:rPr lang="tr-TR" sz="2000" b="1" i="1" dirty="0" err="1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Muasarat</a:t>
            </a:r>
            <a:r>
              <a:rPr lang="tr-TR" sz="2000" b="1" i="1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(Müslim</a:t>
            </a:r>
            <a:endParaRPr lang="tr-TR" sz="2000" b="1" i="1" dirty="0">
              <a:solidFill>
                <a:schemeClr val="accent1">
                  <a:lumMod val="75000"/>
                </a:schemeClr>
              </a:solidFill>
              <a:latin typeface="Palatino Linotype" panose="02040502050505030304" pitchFamily="18" charset="0"/>
              <a:cs typeface="Traditional Arabic" panose="02020603050405020304" pitchFamily="18" charset="-78"/>
            </a:endParaRPr>
          </a:p>
          <a:p>
            <a:r>
              <a:rPr lang="tr-TR" sz="2400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2.  Ravi açısından Buhârî üstündür.</a:t>
            </a:r>
          </a:p>
          <a:p>
            <a:pPr marL="977900" indent="-176213">
              <a:buFont typeface="Wingdings" panose="05000000000000000000" pitchFamily="2" charset="2"/>
              <a:buChar char="Ø"/>
            </a:pPr>
            <a:r>
              <a:rPr lang="tr-TR" sz="2000" b="1" i="1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Müslim’in farklı ravileri 620 tenkit edilen 160</a:t>
            </a:r>
          </a:p>
          <a:p>
            <a:pPr marL="977900" indent="-176213">
              <a:buFont typeface="Wingdings" panose="05000000000000000000" pitchFamily="2" charset="2"/>
              <a:buChar char="Ø"/>
            </a:pPr>
            <a:r>
              <a:rPr lang="tr-TR" sz="2000" b="1" i="1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Buhârî’nin farklı ravileri 430 tenkit edilen 80</a:t>
            </a:r>
          </a:p>
          <a:p>
            <a:pPr marL="457200" indent="-457200">
              <a:buAutoNum type="arabicPeriod" startAt="3"/>
            </a:pPr>
            <a:r>
              <a:rPr lang="tr-TR" sz="2400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Tertip yönünden </a:t>
            </a:r>
            <a:r>
              <a:rPr lang="tr-TR" sz="24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(ö. 786), </a:t>
            </a:r>
            <a:endParaRPr lang="tr-TR" sz="2400" b="1" i="1" dirty="0" smtClean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cs typeface="Traditional Arabic" panose="02020603050405020304" pitchFamily="18" charset="-78"/>
            </a:endParaRPr>
          </a:p>
          <a:p>
            <a:pPr marL="977900" indent="-176213">
              <a:buFont typeface="Wingdings" panose="05000000000000000000" pitchFamily="2" charset="2"/>
              <a:buChar char="Ø"/>
            </a:pPr>
            <a:r>
              <a:rPr lang="tr-TR" b="1" i="1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Numaralandırma</a:t>
            </a:r>
            <a:endParaRPr lang="tr-TR" b="1" i="1" dirty="0">
              <a:solidFill>
                <a:schemeClr val="accent1">
                  <a:lumMod val="75000"/>
                </a:schemeClr>
              </a:solidFill>
              <a:latin typeface="Palatino Linotype" panose="02040502050505030304" pitchFamily="18" charset="0"/>
              <a:cs typeface="Traditional Arabic" panose="02020603050405020304" pitchFamily="18" charset="-78"/>
            </a:endParaRPr>
          </a:p>
          <a:p>
            <a:pPr marL="977900" indent="-176213">
              <a:buFont typeface="Wingdings" panose="05000000000000000000" pitchFamily="2" charset="2"/>
              <a:buChar char="Ø"/>
            </a:pPr>
            <a:r>
              <a:rPr lang="tr-TR" b="1" i="1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Senetleri birlikte verme</a:t>
            </a:r>
            <a:endParaRPr lang="tr-TR" sz="2400" b="1" i="1" dirty="0" smtClean="0">
              <a:solidFill>
                <a:srgbClr val="FF0000"/>
              </a:solidFill>
              <a:latin typeface="Palatino Linotype" panose="02040502050505030304" pitchFamily="18" charset="0"/>
              <a:cs typeface="Traditional Arabic" panose="02020603050405020304" pitchFamily="18" charset="-78"/>
            </a:endParaRPr>
          </a:p>
          <a:p>
            <a:pPr marL="457200" indent="-457200">
              <a:buAutoNum type="arabicPeriod" startAt="4"/>
            </a:pPr>
            <a:r>
              <a:rPr lang="tr-TR" sz="2400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Fıkıh yönünden(ö</a:t>
            </a:r>
            <a:r>
              <a:rPr lang="tr-TR" sz="24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. </a:t>
            </a:r>
            <a:r>
              <a:rPr lang="tr-TR" sz="2400" b="1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852</a:t>
            </a:r>
          </a:p>
          <a:p>
            <a:pPr marL="977900" indent="-176213">
              <a:buFont typeface="Wingdings" panose="05000000000000000000" pitchFamily="2" charset="2"/>
              <a:buChar char="Ø"/>
            </a:pPr>
            <a:r>
              <a:rPr lang="tr-TR" b="1" i="1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Buhârî </a:t>
            </a:r>
            <a:r>
              <a:rPr lang="tr-TR" b="1" i="1" dirty="0" err="1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bab</a:t>
            </a:r>
            <a:r>
              <a:rPr lang="tr-TR" b="1" i="1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başlıklarını kendisi koydu.</a:t>
            </a:r>
            <a:endParaRPr lang="tr-TR" b="1" i="1" dirty="0">
              <a:solidFill>
                <a:schemeClr val="accent1">
                  <a:lumMod val="75000"/>
                </a:schemeClr>
              </a:solidFill>
              <a:latin typeface="Palatino Linotype" panose="02040502050505030304" pitchFamily="18" charset="0"/>
              <a:cs typeface="Traditional Arabic" panose="02020603050405020304" pitchFamily="18" charset="-78"/>
            </a:endParaRPr>
          </a:p>
          <a:p>
            <a:pPr marL="977900" indent="-176213">
              <a:buFont typeface="Wingdings" panose="05000000000000000000" pitchFamily="2" charset="2"/>
              <a:buChar char="Ø"/>
            </a:pPr>
            <a:r>
              <a:rPr lang="tr-TR" b="1" i="1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Müslim’de </a:t>
            </a:r>
            <a:r>
              <a:rPr lang="tr-TR" b="1" i="1" dirty="0" err="1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bab</a:t>
            </a:r>
            <a:r>
              <a:rPr lang="tr-TR" b="1" i="1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başlığı sonradan eklendi.</a:t>
            </a:r>
            <a:endParaRPr lang="tr-TR" sz="2400" b="1" i="1" dirty="0">
              <a:solidFill>
                <a:srgbClr val="FF0000"/>
              </a:solidFill>
              <a:latin typeface="Palatino Linotype" panose="02040502050505030304" pitchFamily="18" charset="0"/>
              <a:cs typeface="Traditional Arabic" panose="02020603050405020304" pitchFamily="18" charset="-78"/>
            </a:endParaRPr>
          </a:p>
          <a:p>
            <a:endParaRPr lang="tr-TR" sz="2400" b="1" i="1" dirty="0">
              <a:solidFill>
                <a:srgbClr val="FF0000"/>
              </a:solidFill>
              <a:latin typeface="Palatino Linotype" panose="0204050205050503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622748" y="1106842"/>
            <a:ext cx="659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i="1" dirty="0" err="1" smtClean="0">
                <a:solidFill>
                  <a:srgbClr val="002060"/>
                </a:solidFill>
                <a:latin typeface="Vivaldi" panose="03020602050506090804" pitchFamily="66" charset="0"/>
              </a:rPr>
              <a:t>Sahihayn</a:t>
            </a:r>
            <a:r>
              <a:rPr lang="tr-TR" sz="4800" b="1" i="1" dirty="0" smtClean="0">
                <a:solidFill>
                  <a:srgbClr val="002060"/>
                </a:solidFill>
                <a:latin typeface="Vivaldi" panose="03020602050506090804" pitchFamily="66" charset="0"/>
              </a:rPr>
              <a:t> Mukayesesi</a:t>
            </a:r>
            <a:endParaRPr lang="tr-TR" sz="4800" dirty="0">
              <a:solidFill>
                <a:srgbClr val="002060"/>
              </a:solidFill>
              <a:latin typeface="Vivaldi" panose="030206020505060908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2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5" objId="11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094316" y="2484034"/>
            <a:ext cx="105522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5" indent="-342905">
              <a:buFont typeface="+mj-lt"/>
              <a:buAutoNum type="arabicPeriod"/>
            </a:pPr>
            <a:r>
              <a:rPr lang="tr-TR" sz="2400" i="1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Mâzerî</a:t>
            </a:r>
            <a:r>
              <a:rPr lang="tr-TR" sz="2400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</a:t>
            </a:r>
            <a:r>
              <a:rPr lang="tr-TR" sz="24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(ö. 536), </a:t>
            </a:r>
            <a:r>
              <a:rPr lang="tr-TR" sz="2400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el-</a:t>
            </a:r>
            <a:r>
              <a:rPr lang="tr-TR" sz="2400" i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Mu’lim</a:t>
            </a:r>
            <a:r>
              <a:rPr lang="tr-TR" sz="2400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bi-</a:t>
            </a:r>
            <a:r>
              <a:rPr lang="tr-TR" sz="2400" i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fevâiidi</a:t>
            </a:r>
            <a:r>
              <a:rPr lang="tr-TR" sz="2400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Müslim</a:t>
            </a:r>
          </a:p>
          <a:p>
            <a:pPr marL="342905" indent="-342905">
              <a:buFont typeface="+mj-lt"/>
              <a:buAutoNum type="arabicPeriod"/>
            </a:pPr>
            <a:r>
              <a:rPr lang="tr-TR" sz="2400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Kadı </a:t>
            </a:r>
            <a:r>
              <a:rPr lang="tr-TR" sz="2400" i="1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İyaz</a:t>
            </a:r>
            <a:r>
              <a:rPr lang="tr-TR" sz="24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(ö. 544), </a:t>
            </a:r>
            <a:r>
              <a:rPr lang="tr-TR" sz="2400" i="1" dirty="0" err="1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İkmalu’l-Mu’lim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</a:t>
            </a:r>
            <a:r>
              <a:rPr lang="tr-TR" sz="2400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bi </a:t>
            </a:r>
            <a:r>
              <a:rPr lang="tr-TR" sz="2400" i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fevâidi</a:t>
            </a:r>
            <a:r>
              <a:rPr lang="tr-TR" sz="2400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Müslim</a:t>
            </a:r>
          </a:p>
          <a:p>
            <a:pPr marL="342905" indent="-342905">
              <a:buFont typeface="+mj-lt"/>
              <a:buAutoNum type="arabicPeriod"/>
            </a:pPr>
            <a:r>
              <a:rPr lang="tr-TR" sz="2400" i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Ebu’l-Abbas </a:t>
            </a:r>
            <a:r>
              <a:rPr lang="tr-TR" sz="24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el-</a:t>
            </a:r>
            <a:r>
              <a:rPr lang="tr-TR" sz="2400" i="1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Kurtubî</a:t>
            </a:r>
            <a:r>
              <a:rPr lang="tr-TR" sz="24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(ö. 656), </a:t>
            </a:r>
            <a:r>
              <a:rPr lang="tr-TR" sz="2400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el-</a:t>
            </a:r>
            <a:r>
              <a:rPr lang="tr-TR" sz="2400" i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Müfhim</a:t>
            </a:r>
            <a:r>
              <a:rPr lang="tr-TR" sz="2400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</a:t>
            </a:r>
            <a:endParaRPr lang="tr-TR" sz="2400" i="1" dirty="0" smtClean="0">
              <a:solidFill>
                <a:schemeClr val="accent1">
                  <a:lumMod val="75000"/>
                </a:schemeClr>
              </a:solidFill>
              <a:latin typeface="Palatino Linotype" panose="02040502050505030304" pitchFamily="18" charset="0"/>
              <a:cs typeface="Traditional Arabic" panose="02020603050405020304" pitchFamily="18" charset="-78"/>
            </a:endParaRPr>
          </a:p>
          <a:p>
            <a:pPr marL="342905" indent="-342905">
              <a:buFont typeface="+mj-lt"/>
              <a:buAutoNum type="arabicPeriod"/>
            </a:pPr>
            <a:r>
              <a:rPr lang="tr-TR" sz="2800" b="1" i="1" u="sng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Nevevî</a:t>
            </a:r>
            <a:r>
              <a:rPr lang="tr-TR" sz="2800" b="1" i="1" u="sng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</a:t>
            </a:r>
            <a:r>
              <a:rPr lang="tr-TR" sz="2800" b="1" i="1" u="sng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(ö. 676), </a:t>
            </a:r>
            <a:r>
              <a:rPr lang="tr-TR" sz="2800" b="1" i="1" u="sng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el-</a:t>
            </a:r>
            <a:r>
              <a:rPr lang="tr-TR" sz="2800" b="1" i="1" u="sng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Minhâc</a:t>
            </a:r>
            <a:r>
              <a:rPr lang="tr-TR" sz="2800" b="1" i="1" u="sng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fî şerhi Sahîhi Müslim b. Haccâc</a:t>
            </a:r>
          </a:p>
          <a:p>
            <a:pPr marL="342905" indent="-342905">
              <a:buFont typeface="+mj-lt"/>
              <a:buAutoNum type="arabicPeriod"/>
            </a:pPr>
            <a:r>
              <a:rPr lang="tr-TR" sz="2800" b="1" i="1" u="sng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Suyutî</a:t>
            </a:r>
            <a:r>
              <a:rPr lang="tr-TR" sz="2800" b="1" i="1" u="sng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</a:t>
            </a:r>
            <a:r>
              <a:rPr lang="tr-TR" sz="2800" b="1" i="1" u="sng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(ö. 911), </a:t>
            </a:r>
            <a:r>
              <a:rPr lang="tr-TR" sz="2800" b="1" i="1" u="sng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ed-</a:t>
            </a:r>
            <a:r>
              <a:rPr lang="tr-TR" sz="2800" b="1" i="1" u="sng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Dîbâc</a:t>
            </a:r>
            <a:r>
              <a:rPr lang="tr-TR" sz="2800" b="1" i="1" u="sng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</a:t>
            </a:r>
            <a:r>
              <a:rPr lang="tr-TR" sz="2800" b="1" i="1" u="sng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alâ</a:t>
            </a:r>
            <a:r>
              <a:rPr lang="tr-TR" sz="2800" b="1" i="1" u="sng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raditional Arabic" panose="02020603050405020304" pitchFamily="18" charset="-78"/>
              </a:rPr>
              <a:t> Sahîhi Müslim b. Haccâc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22748" y="1106842"/>
            <a:ext cx="659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i="1" dirty="0" smtClean="0">
                <a:solidFill>
                  <a:srgbClr val="002060"/>
                </a:solidFill>
                <a:latin typeface="Vivaldi" panose="03020602050506090804" pitchFamily="66" charset="0"/>
              </a:rPr>
              <a:t>Sahihin </a:t>
            </a:r>
            <a:r>
              <a:rPr lang="tr-TR" sz="4800" b="1" i="1" u="sng" dirty="0" err="1" smtClean="0">
                <a:solidFill>
                  <a:srgbClr val="002060"/>
                </a:solidFill>
                <a:latin typeface="Vivaldi" panose="03020602050506090804" pitchFamily="66" charset="0"/>
              </a:rPr>
              <a:t>S</a:t>
            </a:r>
            <a:r>
              <a:rPr lang="tr-TR" sz="4800" b="1" i="1" dirty="0" err="1" smtClean="0">
                <a:solidFill>
                  <a:srgbClr val="002060"/>
                </a:solidFill>
                <a:latin typeface="Vivaldi" panose="03020602050506090804" pitchFamily="66" charset="0"/>
              </a:rPr>
              <a:t>erhleri</a:t>
            </a:r>
            <a:endParaRPr lang="tr-TR" sz="4800" dirty="0">
              <a:solidFill>
                <a:srgbClr val="002060"/>
              </a:solidFill>
              <a:latin typeface="Vivaldi" panose="030206020505060908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5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5" objId="11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|3|3.2|5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|3|3.2|5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|3|3.2|5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|3|3.2|5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|3|3.2|5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|3|3.2|5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|3|3.2|5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|3|3.2|5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|3|3.2|5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|3|3.2|5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|3|3.2|51.5"/>
</p:tagLst>
</file>

<file path=ppt/theme/theme1.xml><?xml version="1.0" encoding="utf-8"?>
<a:theme xmlns:a="http://schemas.openxmlformats.org/drawingml/2006/main" name="Yüzeyler">
  <a:themeElements>
    <a:clrScheme name="Kırmızı Mor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1253</TotalTime>
  <Words>476</Words>
  <Application>Microsoft Office PowerPoint</Application>
  <PresentationFormat>Geniş ekran</PresentationFormat>
  <Paragraphs>88</Paragraphs>
  <Slides>12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23" baseType="lpstr">
      <vt:lpstr>Arial</vt:lpstr>
      <vt:lpstr>Century Gothic</vt:lpstr>
      <vt:lpstr>Palatino Linotype</vt:lpstr>
      <vt:lpstr>Tahoma</vt:lpstr>
      <vt:lpstr>Times New Roman</vt:lpstr>
      <vt:lpstr>Traditional Arabic</vt:lpstr>
      <vt:lpstr>Trebuchet MS</vt:lpstr>
      <vt:lpstr>Vivaldi</vt:lpstr>
      <vt:lpstr>Wingdings</vt:lpstr>
      <vt:lpstr>Wingdings 3</vt:lpstr>
      <vt:lpstr>Yüzeyler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ali şimşek atauni</cp:lastModifiedBy>
  <cp:revision>68</cp:revision>
  <dcterms:created xsi:type="dcterms:W3CDTF">2020-04-13T22:17:14Z</dcterms:created>
  <dcterms:modified xsi:type="dcterms:W3CDTF">2021-03-31T04:08:06Z</dcterms:modified>
</cp:coreProperties>
</file>