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56" r:id="rId2"/>
    <p:sldId id="259"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9E7801-B173-479D-A364-6C2CCFCDB1C6}" type="datetimeFigureOut">
              <a:rPr lang="tr-TR" smtClean="0"/>
              <a:pPr/>
              <a:t>19.02.2018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641B09-B613-4D62-8E0F-DC6089D0B34D}" type="slidenum">
              <a:rPr lang="tr-TR" smtClean="0"/>
              <a:pPr/>
              <a:t>‹#›</a:t>
            </a:fld>
            <a:endParaRPr lang="tr-TR"/>
          </a:p>
        </p:txBody>
      </p:sp>
    </p:spTree>
    <p:extLst>
      <p:ext uri="{BB962C8B-B14F-4D97-AF65-F5344CB8AC3E}">
        <p14:creationId xmlns:p14="http://schemas.microsoft.com/office/powerpoint/2010/main" val="138866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8641B09-B613-4D62-8E0F-DC6089D0B34D}" type="slidenum">
              <a:rPr lang="tr-TR" smtClean="0"/>
              <a:pPr/>
              <a:t>19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22 Dikdörtgen"/>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Dikdörtgen"/>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Dikdörtgen"/>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Dikdörtgen"/>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Dikdörtgen"/>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Yuvarlatılmış Dikdörtgen"/>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Yuvarlatılmış Dikdörtgen"/>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Dikdörtgen"/>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705600" y="4206240"/>
            <a:ext cx="960120" cy="457200"/>
          </a:xfrm>
        </p:spPr>
        <p:txBody>
          <a:bodyPr/>
          <a:lstStyle/>
          <a:p>
            <a:fld id="{D9F75050-0E15-4C5B-92B0-66D068882F1F}" type="datetimeFigureOut">
              <a:rPr lang="tr-TR" smtClean="0"/>
              <a:pPr/>
              <a:t>19.02.2018</a:t>
            </a:fld>
            <a:endParaRPr lang="tr-TR"/>
          </a:p>
        </p:txBody>
      </p:sp>
      <p:sp>
        <p:nvSpPr>
          <p:cNvPr id="17" name="16 Altbilgi Yer Tutucusu"/>
          <p:cNvSpPr>
            <a:spLocks noGrp="1"/>
          </p:cNvSpPr>
          <p:nvPr>
            <p:ph type="ftr" sz="quarter" idx="11"/>
          </p:nvPr>
        </p:nvSpPr>
        <p:spPr>
          <a:xfrm>
            <a:off x="5410200" y="4205288"/>
            <a:ext cx="1295400" cy="457200"/>
          </a:xfrm>
        </p:spPr>
        <p:txBody>
          <a:bodyPr/>
          <a:lstStyle/>
          <a:p>
            <a:endParaRPr lang="tr-TR"/>
          </a:p>
        </p:txBody>
      </p:sp>
      <p:sp>
        <p:nvSpPr>
          <p:cNvPr id="29" name="28 Slayt Numarası Yer Tutucusu"/>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19.02.2018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1143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143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19.02.2018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19.02.2018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19.02.2018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19.02.2018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81000" y="1143000"/>
            <a:ext cx="83820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Veri Yer Tutucusu"/>
          <p:cNvSpPr>
            <a:spLocks noGrp="1"/>
          </p:cNvSpPr>
          <p:nvPr>
            <p:ph type="dt" sz="half" idx="10"/>
          </p:nvPr>
        </p:nvSpPr>
        <p:spPr/>
        <p:txBody>
          <a:bodyPr rtlCol="0"/>
          <a:lstStyle/>
          <a:p>
            <a:fld id="{D9F75050-0E15-4C5B-92B0-66D068882F1F}" type="datetimeFigureOut">
              <a:rPr lang="tr-TR" smtClean="0"/>
              <a:pPr/>
              <a:t>19.02.2018</a:t>
            </a:fld>
            <a:endParaRPr lang="tr-TR"/>
          </a:p>
        </p:txBody>
      </p:sp>
      <p:sp>
        <p:nvSpPr>
          <p:cNvPr id="27" name="2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8" name="2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a:xfrm>
            <a:off x="6583680" y="612648"/>
            <a:ext cx="957264" cy="457200"/>
          </a:xfrm>
        </p:spPr>
        <p:txBody>
          <a:bodyPr/>
          <a:lstStyle/>
          <a:p>
            <a:fld id="{D9F75050-0E15-4C5B-92B0-66D068882F1F}" type="datetimeFigureOut">
              <a:rPr lang="tr-TR" smtClean="0"/>
              <a:pPr/>
              <a:t>19.02.2018</a:t>
            </a:fld>
            <a:endParaRPr lang="tr-TR"/>
          </a:p>
        </p:txBody>
      </p:sp>
      <p:sp>
        <p:nvSpPr>
          <p:cNvPr id="4" name="3 Altbilgi Yer Tutucusu"/>
          <p:cNvSpPr>
            <a:spLocks noGrp="1"/>
          </p:cNvSpPr>
          <p:nvPr>
            <p:ph type="ftr" sz="quarter" idx="11"/>
          </p:nvPr>
        </p:nvSpPr>
        <p:spPr>
          <a:xfrm>
            <a:off x="5257800" y="612648"/>
            <a:ext cx="1325880" cy="457200"/>
          </a:xfrm>
        </p:spPr>
        <p:txBody>
          <a:bodyPr/>
          <a:lstStyle/>
          <a:p>
            <a:endParaRPr lang="tr-TR"/>
          </a:p>
        </p:txBody>
      </p:sp>
      <p:sp>
        <p:nvSpPr>
          <p:cNvPr id="5" name="4 Slayt Numarası Yer Tutucusu"/>
          <p:cNvSpPr>
            <a:spLocks noGrp="1"/>
          </p:cNvSpPr>
          <p:nvPr>
            <p:ph type="sldNum" sz="quarter" idx="12"/>
          </p:nvPr>
        </p:nvSpPr>
        <p:spPr>
          <a:xfrm>
            <a:off x="8174736" y="2272"/>
            <a:ext cx="762000" cy="365760"/>
          </a:xfrm>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19.02.2018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53496" y="1101970"/>
            <a:ext cx="3383280" cy="877824"/>
          </a:xfrm>
        </p:spPr>
        <p:txBody>
          <a:bodyPr anchor="b"/>
          <a:lstStyle>
            <a:lvl1pPr algn="l">
              <a:buNone/>
              <a:defRPr sz="1800" b="1"/>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19.02.2018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19.02.2018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8" name="27 Dikdörtgen"/>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Dikdörtgen"/>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Dikdörtgen"/>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Yuvarlatılmış Dikdörtgen"/>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Yuvarlatılmış Dikdörtgen"/>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Dikdörtgen"/>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Dikdörtgen"/>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Dikdörtgen"/>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Dikdörtgen"/>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Dikdörtgen"/>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457200" y="1143000"/>
            <a:ext cx="82296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9F75050-0E15-4C5B-92B0-66D068882F1F}" type="datetimeFigureOut">
              <a:rPr lang="tr-TR" smtClean="0"/>
              <a:pPr/>
              <a:t>19.02.2018</a:t>
            </a:fld>
            <a:endParaRPr lang="tr-TR"/>
          </a:p>
        </p:txBody>
      </p:sp>
      <p:sp>
        <p:nvSpPr>
          <p:cNvPr id="3" name="2 Altbilgi Yer Tutucusu"/>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tr-TR"/>
          </a:p>
        </p:txBody>
      </p:sp>
      <p:sp>
        <p:nvSpPr>
          <p:cNvPr id="23" name="22 Slayt Numarası Yer Tutucusu"/>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4" y="1357298"/>
            <a:ext cx="9144064" cy="1470025"/>
          </a:xfrm>
        </p:spPr>
        <p:txBody>
          <a:bodyPr/>
          <a:lstStyle/>
          <a:p>
            <a:r>
              <a:rPr lang="tr-TR" dirty="0" smtClean="0">
                <a:latin typeface="Arial Rounded MT Bold" pitchFamily="34" charset="0"/>
              </a:rPr>
              <a:t>Kentsel Açık ve Yeşil Alan Tipleri</a:t>
            </a:r>
            <a:endParaRPr lang="tr-TR" dirty="0">
              <a:latin typeface="Arial Rounded MT 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dirty="0" smtClean="0">
                <a:solidFill>
                  <a:schemeClr val="tx1"/>
                </a:solidFill>
                <a:latin typeface="Comic Sans MS" pitchFamily="66" charset="0"/>
              </a:rPr>
              <a:t>4)Ticaret bölgeleri: </a:t>
            </a:r>
            <a:endParaRPr lang="tr-TR" sz="3200" dirty="0">
              <a:solidFill>
                <a:schemeClr val="tx1"/>
              </a:solidFill>
              <a:latin typeface="Comic Sans MS" pitchFamily="66" charset="0"/>
            </a:endParaRPr>
          </a:p>
        </p:txBody>
      </p:sp>
      <p:sp>
        <p:nvSpPr>
          <p:cNvPr id="3" name="2 İçerik Yer Tutucusu"/>
          <p:cNvSpPr>
            <a:spLocks noGrp="1"/>
          </p:cNvSpPr>
          <p:nvPr>
            <p:ph idx="1"/>
          </p:nvPr>
        </p:nvSpPr>
        <p:spPr/>
        <p:txBody>
          <a:bodyPr/>
          <a:lstStyle/>
          <a:p>
            <a:pPr>
              <a:buNone/>
            </a:pPr>
            <a:r>
              <a:rPr lang="tr-TR" dirty="0" smtClean="0"/>
              <a:t>Kent merkezinde yoğunluk gösteren kent dokusu bölümlerindendir.Alışveriş,yönetim ve sosyal aktivitelerin en fazla yer aldığı bir bölümdür. Yatay  ve düşey yönde yüksek yapı yoğunluğu göstermeleri yanında,iş merkezleriyle ve zaman zaman konut dokularıyla kentlerin en aktif bölgelerini  oluştururlar. </a:t>
            </a: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857232"/>
            <a:ext cx="8229600" cy="1066800"/>
          </a:xfrm>
        </p:spPr>
        <p:txBody>
          <a:bodyPr>
            <a:normAutofit/>
          </a:bodyPr>
          <a:lstStyle/>
          <a:p>
            <a:r>
              <a:rPr lang="tr-TR" sz="3200" dirty="0" smtClean="0">
                <a:solidFill>
                  <a:schemeClr val="tx1"/>
                </a:solidFill>
                <a:latin typeface="Comic Sans MS" pitchFamily="66" charset="0"/>
              </a:rPr>
              <a:t>5)Yeşil Alanlar:</a:t>
            </a:r>
            <a:endParaRPr lang="tr-TR" sz="3200" dirty="0">
              <a:solidFill>
                <a:schemeClr val="tx1"/>
              </a:solidFill>
              <a:latin typeface="Comic Sans MS" pitchFamily="66" charset="0"/>
            </a:endParaRPr>
          </a:p>
        </p:txBody>
      </p:sp>
      <p:sp>
        <p:nvSpPr>
          <p:cNvPr id="3" name="2 İçerik Yer Tutucusu"/>
          <p:cNvSpPr>
            <a:spLocks noGrp="1"/>
          </p:cNvSpPr>
          <p:nvPr>
            <p:ph idx="1"/>
          </p:nvPr>
        </p:nvSpPr>
        <p:spPr>
          <a:xfrm>
            <a:off x="428596" y="2000240"/>
            <a:ext cx="8229600" cy="4325112"/>
          </a:xfrm>
        </p:spPr>
        <p:txBody>
          <a:bodyPr/>
          <a:lstStyle/>
          <a:p>
            <a:pPr>
              <a:buNone/>
            </a:pPr>
            <a:r>
              <a:rPr lang="tr-TR" dirty="0" smtClean="0"/>
              <a:t>Kentin önemli bir bölümünü oluşturan,kent içinde belirli bir doku ve yapı içinde olmalıdır.</a:t>
            </a:r>
          </a:p>
          <a:p>
            <a:pPr>
              <a:buNone/>
            </a:pPr>
            <a:r>
              <a:rPr lang="tr-TR" dirty="0" smtClean="0"/>
              <a:t>Açık ve yeşil alanlar,yerleşim alanlarının değişik ölçü ve özellikteki birimleri arasında ve içinde yer alabilir.Yerleşim dokusu içindeki bu bölgeler,organik bir düzen içinde yeşil alanlarla birleşerek kentin bütününü oluşturur.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42910" y="1571612"/>
            <a:ext cx="8229600" cy="4429156"/>
          </a:xfrm>
        </p:spPr>
        <p:txBody>
          <a:bodyPr/>
          <a:lstStyle/>
          <a:p>
            <a:pPr algn="just">
              <a:buFont typeface="Wingdings" pitchFamily="2" charset="2"/>
              <a:buChar char="Ø"/>
            </a:pPr>
            <a:r>
              <a:rPr lang="tr-TR" dirty="0" smtClean="0"/>
              <a:t>Kentteki konut dokusunun,bu alanlara olan uzaklığı önemlidir.Ayrıca ihtiyaca yeterli açık ve yeşil alanların dış mekan standartlarına göre düzenlenmiş olmalıdır.  </a:t>
            </a:r>
          </a:p>
          <a:p>
            <a:pPr algn="just">
              <a:buFont typeface="Wingdings" pitchFamily="2" charset="2"/>
              <a:buChar char="Ø"/>
            </a:pPr>
            <a:r>
              <a:rPr lang="tr-TR" dirty="0" smtClean="0"/>
              <a:t>Açık ve yeşil alanlar,kent yerleşiminin  %10-20 si kadarını oluşturmalıdır.Bunun için kişi başına ev bahçesi 20-40m</a:t>
            </a:r>
            <a:r>
              <a:rPr lang="tr-TR" baseline="30000" dirty="0" smtClean="0"/>
              <a:t>2</a:t>
            </a:r>
            <a:r>
              <a:rPr lang="tr-TR" dirty="0" smtClean="0"/>
              <a:t>,spor ve oyun alanları 4-8m</a:t>
            </a:r>
            <a:r>
              <a:rPr lang="tr-TR" baseline="30000" dirty="0" smtClean="0"/>
              <a:t>2</a:t>
            </a:r>
            <a:r>
              <a:rPr lang="tr-TR" dirty="0" smtClean="0"/>
              <a:t>,park ve bahçeler 4-8m</a:t>
            </a:r>
            <a:r>
              <a:rPr lang="tr-TR" baseline="30000" dirty="0" smtClean="0"/>
              <a:t>2</a:t>
            </a:r>
            <a:r>
              <a:rPr lang="tr-TR" dirty="0" smtClean="0"/>
              <a:t>,mezarlıklar ise 2-4m</a:t>
            </a:r>
            <a:r>
              <a:rPr lang="tr-TR" baseline="30000" dirty="0" smtClean="0"/>
              <a:t>2</a:t>
            </a:r>
            <a:r>
              <a:rPr lang="tr-TR" dirty="0" smtClean="0"/>
              <a:t>,olarak hesaplanmalıdır.</a:t>
            </a:r>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642918"/>
            <a:ext cx="8229600" cy="1066800"/>
          </a:xfrm>
        </p:spPr>
        <p:txBody>
          <a:bodyPr/>
          <a:lstStyle/>
          <a:p>
            <a:r>
              <a:rPr lang="tr-TR" dirty="0" smtClean="0">
                <a:solidFill>
                  <a:schemeClr val="accent2">
                    <a:lumMod val="50000"/>
                  </a:schemeClr>
                </a:solidFill>
              </a:rPr>
              <a:t>Kentleşme tipleri:</a:t>
            </a:r>
            <a:endParaRPr lang="tr-TR" dirty="0">
              <a:solidFill>
                <a:schemeClr val="accent2">
                  <a:lumMod val="50000"/>
                </a:schemeClr>
              </a:solidFill>
            </a:endParaRPr>
          </a:p>
        </p:txBody>
      </p:sp>
      <p:sp>
        <p:nvSpPr>
          <p:cNvPr id="3" name="2 İçerik Yer Tutucusu"/>
          <p:cNvSpPr>
            <a:spLocks noGrp="1"/>
          </p:cNvSpPr>
          <p:nvPr>
            <p:ph idx="1"/>
          </p:nvPr>
        </p:nvSpPr>
        <p:spPr>
          <a:xfrm>
            <a:off x="457200" y="1643050"/>
            <a:ext cx="8229600" cy="5000660"/>
          </a:xfrm>
        </p:spPr>
        <p:txBody>
          <a:bodyPr>
            <a:noAutofit/>
          </a:bodyPr>
          <a:lstStyle/>
          <a:p>
            <a:pPr algn="just">
              <a:buNone/>
            </a:pPr>
            <a:r>
              <a:rPr lang="tr-TR" sz="2600" dirty="0" smtClean="0"/>
              <a:t>Hızlı endüstriyel gelişmeler,kentleri </a:t>
            </a:r>
            <a:r>
              <a:rPr lang="tr-TR" sz="2600" dirty="0" smtClean="0">
                <a:latin typeface="Arial" pitchFamily="34" charset="0"/>
                <a:cs typeface="Arial" pitchFamily="34" charset="0"/>
              </a:rPr>
              <a:t>19.</a:t>
            </a:r>
            <a:r>
              <a:rPr lang="tr-TR" sz="2600" dirty="0" smtClean="0">
                <a:cs typeface="Arial" pitchFamily="34" charset="0"/>
              </a:rPr>
              <a:t>yüzyılda kalabalık ve düzensiz bir yapıya sokmuştur.Buna karşın,kentsel gelişimleri kontrol altında tutmak,kent halkına doğa ile iç içe yaşam sağlamak amacıyla ‘Bahçe Şehir’ fikri ortaya çıkmıştır.Bu fikrin yaratıcısı </a:t>
            </a:r>
            <a:r>
              <a:rPr lang="tr-TR" sz="2600" dirty="0" err="1" smtClean="0">
                <a:cs typeface="Arial" pitchFamily="34" charset="0"/>
              </a:rPr>
              <a:t>Ebenezer</a:t>
            </a:r>
            <a:r>
              <a:rPr lang="tr-TR" sz="2600" dirty="0" smtClean="0">
                <a:cs typeface="Arial" pitchFamily="34" charset="0"/>
              </a:rPr>
              <a:t> </a:t>
            </a:r>
            <a:r>
              <a:rPr lang="tr-TR" sz="2600" dirty="0" err="1" smtClean="0">
                <a:cs typeface="Arial" pitchFamily="34" charset="0"/>
              </a:rPr>
              <a:t>Howard’dır</a:t>
            </a:r>
            <a:r>
              <a:rPr lang="tr-TR" sz="2600" dirty="0" smtClean="0">
                <a:cs typeface="Arial" pitchFamily="34" charset="0"/>
              </a:rPr>
              <a:t>.</a:t>
            </a:r>
          </a:p>
          <a:p>
            <a:pPr algn="just">
              <a:buNone/>
            </a:pPr>
            <a:r>
              <a:rPr lang="tr-TR" sz="2600" dirty="0" err="1" smtClean="0">
                <a:cs typeface="Arial" pitchFamily="34" charset="0"/>
              </a:rPr>
              <a:t>Howard</a:t>
            </a:r>
            <a:r>
              <a:rPr lang="tr-TR" sz="2600" dirty="0" smtClean="0">
                <a:cs typeface="Arial" pitchFamily="34" charset="0"/>
              </a:rPr>
              <a:t>,sakin,huzurlu bir yeşil çevre içinde kentsel fonksiyonların yaratılmasını amaçlamıştır.</a:t>
            </a:r>
            <a:r>
              <a:rPr lang="tr-TR" sz="2600" dirty="0" smtClean="0"/>
              <a:t> </a:t>
            </a:r>
            <a:r>
              <a:rPr lang="tr-TR" sz="2600" dirty="0" err="1" smtClean="0"/>
              <a:t>Howard’ın</a:t>
            </a:r>
            <a:r>
              <a:rPr lang="tr-TR" sz="2600" dirty="0" smtClean="0"/>
              <a:t> düşündüğü kent,küçük ve endüstriyel üretim araçlarından yoksun,sanayinin  neredeyse hiç olmadığı,bahçeli nizam bir kentsel yerleşim modelidir.</a:t>
            </a:r>
          </a:p>
          <a:p>
            <a:pPr>
              <a:buNone/>
            </a:pPr>
            <a:endParaRPr lang="tr-TR" sz="2600" dirty="0" smtClean="0">
              <a:cs typeface="Arial" pitchFamily="34" charset="0"/>
            </a:endParaRPr>
          </a:p>
          <a:p>
            <a:pPr>
              <a:buNone/>
            </a:pPr>
            <a:r>
              <a:rPr lang="tr-TR" sz="2600" dirty="0" smtClean="0">
                <a:cs typeface="Arial" pitchFamily="34" charset="0"/>
              </a:rPr>
              <a:t>	</a:t>
            </a:r>
            <a:endParaRPr lang="tr-TR" sz="2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2357430"/>
            <a:ext cx="8229600" cy="3143272"/>
          </a:xfrm>
        </p:spPr>
        <p:txBody>
          <a:bodyPr>
            <a:normAutofit/>
          </a:bodyPr>
          <a:lstStyle/>
          <a:p>
            <a:pPr algn="just">
              <a:buNone/>
            </a:pPr>
            <a:r>
              <a:rPr lang="tr-TR" dirty="0" smtClean="0"/>
              <a:t>Nüfus ve endüstrinin büyük kentlerde yığılmasını önlenmek için çıkarılan “ New </a:t>
            </a:r>
            <a:r>
              <a:rPr lang="tr-TR" dirty="0" err="1" smtClean="0"/>
              <a:t>Town”kanunuyla</a:t>
            </a:r>
            <a:r>
              <a:rPr lang="tr-TR" dirty="0" smtClean="0"/>
              <a:t>  büyük kent </a:t>
            </a:r>
            <a:r>
              <a:rPr lang="tr-TR" dirty="0" smtClean="0">
                <a:cs typeface="Arial" pitchFamily="34" charset="0"/>
              </a:rPr>
              <a:t>dışında,uzakta</a:t>
            </a:r>
            <a:r>
              <a:rPr lang="tr-TR" dirty="0" smtClean="0"/>
              <a:t> (en az </a:t>
            </a:r>
            <a:r>
              <a:rPr lang="tr-TR" dirty="0" smtClean="0">
                <a:cs typeface="Arial" pitchFamily="34" charset="0"/>
              </a:rPr>
              <a:t>30km) kendi kendine yeterli,her türlü kentsel altyapı ve endüstriyel olanakları olan yeni kent yerleşimlerine başlandı.</a:t>
            </a:r>
          </a:p>
          <a:p>
            <a:pPr algn="just">
              <a:buFont typeface="Arial" pitchFamily="34" charset="0"/>
              <a:buChar char="•"/>
            </a:pPr>
            <a:endParaRPr lang="tr-TR" dirty="0" smtClean="0">
              <a:cs typeface="Arial" pitchFamily="34" charset="0"/>
            </a:endParaRPr>
          </a:p>
          <a:p>
            <a:pPr algn="just">
              <a:buFont typeface="Calibri" pitchFamily="34" charset="0"/>
              <a:buChar char="₋"/>
            </a:pPr>
            <a:endParaRPr lang="tr-TR" dirty="0" smtClean="0">
              <a:cs typeface="Arial" pitchFamily="34" charset="0"/>
            </a:endParaRPr>
          </a:p>
          <a:p>
            <a:pPr algn="just">
              <a:buNone/>
            </a:pP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1285860"/>
            <a:ext cx="8229600" cy="4714908"/>
          </a:xfrm>
        </p:spPr>
        <p:txBody>
          <a:bodyPr>
            <a:normAutofit lnSpcReduction="10000"/>
          </a:bodyPr>
          <a:lstStyle/>
          <a:p>
            <a:pPr algn="just">
              <a:buNone/>
            </a:pPr>
            <a:r>
              <a:rPr lang="tr-TR" dirty="0" smtClean="0">
                <a:cs typeface="Arial" pitchFamily="34" charset="0"/>
              </a:rPr>
              <a:t> </a:t>
            </a:r>
          </a:p>
          <a:p>
            <a:pPr algn="just">
              <a:buNone/>
            </a:pPr>
            <a:r>
              <a:rPr lang="tr-TR" dirty="0" smtClean="0">
                <a:cs typeface="Arial" pitchFamily="34" charset="0"/>
              </a:rPr>
              <a:t> Yeni kent yerleşimlerinin planlanmasında önemli üç  temel amaç söz konusudur:</a:t>
            </a:r>
          </a:p>
          <a:p>
            <a:pPr algn="just">
              <a:buNone/>
            </a:pPr>
            <a:endParaRPr lang="tr-TR" dirty="0" smtClean="0">
              <a:cs typeface="Arial" pitchFamily="34" charset="0"/>
            </a:endParaRPr>
          </a:p>
          <a:p>
            <a:pPr algn="just">
              <a:buFont typeface="Arial" pitchFamily="34" charset="0"/>
              <a:buChar char="•"/>
            </a:pPr>
            <a:r>
              <a:rPr lang="tr-TR" dirty="0" smtClean="0">
                <a:cs typeface="Arial" pitchFamily="34" charset="0"/>
              </a:rPr>
              <a:t>Büyük kentlere göçü azaltacak toplu planlama ile yeni kentlerin ve iş merkezleri yaratmak,</a:t>
            </a:r>
          </a:p>
          <a:p>
            <a:pPr algn="just">
              <a:buFont typeface="Arial" pitchFamily="34" charset="0"/>
              <a:buChar char="•"/>
            </a:pPr>
            <a:r>
              <a:rPr lang="tr-TR" dirty="0" smtClean="0">
                <a:cs typeface="Arial" pitchFamily="34" charset="0"/>
              </a:rPr>
              <a:t>Büyük kentlerin daha fazla büyümelerini önlemek,</a:t>
            </a:r>
          </a:p>
          <a:p>
            <a:pPr algn="just">
              <a:buFont typeface="Arial" pitchFamily="34" charset="0"/>
              <a:buChar char="•"/>
            </a:pPr>
            <a:r>
              <a:rPr lang="tr-TR" dirty="0" smtClean="0">
                <a:cs typeface="Arial" pitchFamily="34" charset="0"/>
              </a:rPr>
              <a:t>Kentleşmelerde sağlıklı ve ekonomik yaklaşımlarda bulunmak ,hijyenik koşulları düzeltmek.</a:t>
            </a:r>
          </a:p>
          <a:p>
            <a:pPr algn="just">
              <a:buFont typeface="Arial" pitchFamily="34" charset="0"/>
              <a:buChar char="•"/>
            </a:pPr>
            <a:endParaRPr lang="tr-TR" dirty="0" smtClean="0">
              <a:cs typeface="Arial" pitchFamily="34" charset="0"/>
            </a:endParaRPr>
          </a:p>
          <a:p>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1000108"/>
            <a:ext cx="8229600" cy="5145800"/>
          </a:xfrm>
        </p:spPr>
        <p:txBody>
          <a:bodyPr/>
          <a:lstStyle/>
          <a:p>
            <a:pPr algn="just">
              <a:buNone/>
            </a:pPr>
            <a:r>
              <a:rPr lang="tr-TR" dirty="0" smtClean="0"/>
              <a:t> Bir başka kentleşme  modeli ise </a:t>
            </a:r>
            <a:r>
              <a:rPr lang="tr-TR" dirty="0" err="1" smtClean="0"/>
              <a:t>Le</a:t>
            </a:r>
            <a:r>
              <a:rPr lang="tr-TR" dirty="0" smtClean="0"/>
              <a:t> </a:t>
            </a:r>
            <a:r>
              <a:rPr lang="tr-TR" dirty="0" err="1" smtClean="0"/>
              <a:t>Corbusier</a:t>
            </a:r>
            <a:r>
              <a:rPr lang="tr-TR" dirty="0" smtClean="0"/>
              <a:t> tarafından </a:t>
            </a:r>
            <a:r>
              <a:rPr lang="tr-TR" sz="2600" dirty="0" smtClean="0">
                <a:latin typeface="Arial" pitchFamily="34" charset="0"/>
                <a:cs typeface="Arial" pitchFamily="34" charset="0"/>
              </a:rPr>
              <a:t>1922</a:t>
            </a:r>
            <a:r>
              <a:rPr lang="tr-TR" dirty="0" smtClean="0">
                <a:cs typeface="Arial" pitchFamily="34" charset="0"/>
              </a:rPr>
              <a:t> ‘de ortaya çıkmıştır.</a:t>
            </a:r>
            <a:r>
              <a:rPr lang="tr-TR" dirty="0" err="1" smtClean="0">
                <a:cs typeface="Arial" pitchFamily="34" charset="0"/>
              </a:rPr>
              <a:t>Corbusier</a:t>
            </a:r>
            <a:r>
              <a:rPr lang="tr-TR" dirty="0" smtClean="0">
                <a:cs typeface="Arial" pitchFamily="34" charset="0"/>
              </a:rPr>
              <a:t>, bu yaklaşım ile kent merkezinde yapı yoğunlaşmalarını önlemeyi,daha çok açık ve yeşil alanı olan kentlerin planlanmasını amaçlamıştır.</a:t>
            </a:r>
          </a:p>
          <a:p>
            <a:pPr algn="just">
              <a:buNone/>
            </a:pPr>
            <a:r>
              <a:rPr lang="tr-TR" dirty="0" err="1" smtClean="0">
                <a:cs typeface="Arial" pitchFamily="34" charset="0"/>
              </a:rPr>
              <a:t>Corbusier’in</a:t>
            </a:r>
            <a:r>
              <a:rPr lang="tr-TR" dirty="0" smtClean="0">
                <a:cs typeface="Arial" pitchFamily="34" charset="0"/>
              </a:rPr>
              <a:t> “Yarının Kenti” fikrinde,kentin % </a:t>
            </a:r>
            <a:r>
              <a:rPr lang="tr-TR" sz="2600" dirty="0" smtClean="0">
                <a:latin typeface="Arial" pitchFamily="34" charset="0"/>
                <a:cs typeface="Arial" pitchFamily="34" charset="0"/>
              </a:rPr>
              <a:t>15</a:t>
            </a:r>
            <a:r>
              <a:rPr lang="tr-TR" dirty="0" smtClean="0">
                <a:latin typeface="Arial" pitchFamily="34" charset="0"/>
                <a:cs typeface="Arial" pitchFamily="34" charset="0"/>
              </a:rPr>
              <a:t>-</a:t>
            </a:r>
            <a:r>
              <a:rPr lang="tr-TR" sz="2600" dirty="0" smtClean="0">
                <a:latin typeface="Arial" pitchFamily="34" charset="0"/>
                <a:cs typeface="Arial" pitchFamily="34" charset="0"/>
              </a:rPr>
              <a:t>20 </a:t>
            </a:r>
            <a:r>
              <a:rPr lang="tr-TR" dirty="0" smtClean="0">
                <a:cs typeface="Arial" pitchFamily="34" charset="0"/>
              </a:rPr>
              <a:t>si yapılar tarafından kullanılmakta ve yapılaşma gökdelenler şeklinde  planlanmıştır.Yüksek yapılar önerilerek açık ve yeşil alanların miktarı arttırılmıştır.</a:t>
            </a: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2571744"/>
            <a:ext cx="8229600" cy="3857652"/>
          </a:xfrm>
        </p:spPr>
        <p:txBody>
          <a:bodyPr/>
          <a:lstStyle/>
          <a:p>
            <a:pPr algn="just">
              <a:buNone/>
            </a:pPr>
            <a:r>
              <a:rPr lang="tr-TR" dirty="0" err="1" smtClean="0"/>
              <a:t>Corbusier’in</a:t>
            </a:r>
            <a:r>
              <a:rPr lang="tr-TR" dirty="0" smtClean="0"/>
              <a:t> önerdiği “Yarının Kenti” modeli yapılar çevresinde daha iyi hava sirkülasyonu sağlamakta, böylece dış mekan daha açık ve daha çok yeşil  görülmektedir.</a:t>
            </a:r>
            <a:r>
              <a:rPr lang="tr-TR" dirty="0" err="1" smtClean="0"/>
              <a:t>Corbusier’in</a:t>
            </a:r>
            <a:r>
              <a:rPr lang="tr-TR" dirty="0" smtClean="0"/>
              <a:t> kentleşme  uygulamaları bazı Avrupa ve Güney Amerika ülkelerinde kısmi uygulama olanağı  bulmuştur.</a:t>
            </a: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2500306"/>
            <a:ext cx="8229600" cy="3000396"/>
          </a:xfrm>
        </p:spPr>
        <p:txBody>
          <a:bodyPr/>
          <a:lstStyle/>
          <a:p>
            <a:pPr>
              <a:buNone/>
            </a:pPr>
            <a:r>
              <a:rPr lang="tr-TR" dirty="0" smtClean="0"/>
              <a:t>Frank Lloyd Wright ise “Geniş Kent” modelini oluşturmuştur.Buna göre ,kent yerleşimlerinin  ana ulaşım yolu boyunca geniş bir alan üzerinde yapılabileceği fikri ortaya çıkmıştır,</a:t>
            </a:r>
          </a:p>
          <a:p>
            <a:pPr>
              <a:buNone/>
            </a:pPr>
            <a:r>
              <a:rPr lang="tr-TR" dirty="0" smtClean="0"/>
              <a:t>	Wright ‘</a:t>
            </a:r>
            <a:r>
              <a:rPr lang="tr-TR" dirty="0" err="1" smtClean="0"/>
              <a:t>ın</a:t>
            </a:r>
            <a:r>
              <a:rPr lang="tr-TR" dirty="0" smtClean="0"/>
              <a:t> geniş kent yaklaşımı yerleşime uygun geniş alanlarda mümkün olabilir.</a:t>
            </a: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14356"/>
            <a:ext cx="8229600" cy="1066800"/>
          </a:xfrm>
        </p:spPr>
        <p:txBody>
          <a:bodyPr>
            <a:normAutofit/>
          </a:bodyPr>
          <a:lstStyle/>
          <a:p>
            <a:r>
              <a:rPr lang="tr-TR" dirty="0" smtClean="0">
                <a:latin typeface="Arial Rounded MT Bold" pitchFamily="34" charset="0"/>
              </a:rPr>
              <a:t>YEŞİL ALAN SİSTEMLERİ:</a:t>
            </a:r>
            <a:endParaRPr lang="tr-TR" dirty="0">
              <a:latin typeface="Arial Rounded MT Bold" pitchFamily="34" charset="0"/>
            </a:endParaRPr>
          </a:p>
        </p:txBody>
      </p:sp>
      <p:sp>
        <p:nvSpPr>
          <p:cNvPr id="3" name="2 İçerik Yer Tutucusu"/>
          <p:cNvSpPr>
            <a:spLocks noGrp="1"/>
          </p:cNvSpPr>
          <p:nvPr>
            <p:ph idx="1"/>
          </p:nvPr>
        </p:nvSpPr>
        <p:spPr>
          <a:xfrm>
            <a:off x="428596" y="1928802"/>
            <a:ext cx="8229600" cy="4572032"/>
          </a:xfrm>
        </p:spPr>
        <p:txBody>
          <a:bodyPr>
            <a:normAutofit fontScale="85000" lnSpcReduction="10000"/>
          </a:bodyPr>
          <a:lstStyle/>
          <a:p>
            <a:pPr algn="just">
              <a:buNone/>
            </a:pPr>
            <a:r>
              <a:rPr lang="tr-TR" dirty="0" smtClean="0"/>
              <a:t>Kentlerin konumu itibariyle fiziksel yapıya paralel olarak açık ve yeşil alan sistemleri “ Yeşil Kuşak, Yeşil Kama, </a:t>
            </a:r>
            <a:r>
              <a:rPr lang="tr-TR" dirty="0" err="1" smtClean="0"/>
              <a:t>Linear</a:t>
            </a:r>
            <a:r>
              <a:rPr lang="tr-TR" dirty="0" smtClean="0"/>
              <a:t> (doğrusal)” yapıda görülmektedir.</a:t>
            </a:r>
          </a:p>
          <a:p>
            <a:pPr algn="just">
              <a:buNone/>
            </a:pPr>
            <a:r>
              <a:rPr lang="tr-TR" dirty="0" smtClean="0">
                <a:solidFill>
                  <a:schemeClr val="accent2"/>
                </a:solidFill>
              </a:rPr>
              <a:t>1)Yeşil kuşak sistemi:</a:t>
            </a:r>
          </a:p>
          <a:p>
            <a:pPr algn="just">
              <a:buNone/>
            </a:pPr>
            <a:r>
              <a:rPr lang="tr-TR" dirty="0" smtClean="0"/>
              <a:t>  Yirminci yüzyılın birinci yarısında etkinlik gösteren yeşil kuşak sistemi, kent çevresini dıştan tümüyle saran bir yeşil alan sistemidir. </a:t>
            </a:r>
          </a:p>
          <a:p>
            <a:pPr algn="just">
              <a:buNone/>
            </a:pPr>
            <a:r>
              <a:rPr lang="tr-TR" dirty="0" smtClean="0"/>
              <a:t>  Kent planlamada zorlayıcı bir özellik taşıyan yeşil kuşak sistemi, ortaçağ kentlerinin,koruyucu surlarına benzer.Büyümenin istenmediği kentler çevresinde planlanan yeşil kuşak, bir noktada kentin yapılaşmasını durdurur ve kentin yeşil alanı olarak fonksiyon gösterebilir.</a:t>
            </a: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928670"/>
            <a:ext cx="8229600" cy="1066800"/>
          </a:xfrm>
        </p:spPr>
        <p:txBody>
          <a:bodyPr>
            <a:normAutofit fontScale="90000"/>
          </a:bodyPr>
          <a:lstStyle/>
          <a:p>
            <a:r>
              <a:rPr lang="tr-TR" dirty="0" smtClean="0">
                <a:solidFill>
                  <a:schemeClr val="accent2">
                    <a:lumMod val="50000"/>
                  </a:schemeClr>
                </a:solidFill>
                <a:latin typeface="Arial Rounded MT Bold" pitchFamily="34" charset="0"/>
              </a:rPr>
              <a:t>1)Kent dokuları arasındaki açık ve yeşil alanlar</a:t>
            </a:r>
            <a:endParaRPr lang="tr-TR" dirty="0">
              <a:solidFill>
                <a:schemeClr val="accent2">
                  <a:lumMod val="50000"/>
                </a:schemeClr>
              </a:solidFill>
            </a:endParaRPr>
          </a:p>
        </p:txBody>
      </p:sp>
      <p:sp>
        <p:nvSpPr>
          <p:cNvPr id="3" name="2 İçerik Yer Tutucusu"/>
          <p:cNvSpPr>
            <a:spLocks noGrp="1"/>
          </p:cNvSpPr>
          <p:nvPr>
            <p:ph idx="1"/>
          </p:nvPr>
        </p:nvSpPr>
        <p:spPr/>
        <p:txBody>
          <a:bodyPr/>
          <a:lstStyle/>
          <a:p>
            <a:pPr>
              <a:buNone/>
            </a:pPr>
            <a:r>
              <a:rPr lang="tr-TR" dirty="0" smtClean="0">
                <a:latin typeface="Cambria" pitchFamily="18" charset="0"/>
              </a:rPr>
              <a:t>Bu tip </a:t>
            </a:r>
            <a:r>
              <a:rPr lang="tr-TR" dirty="0" err="1" smtClean="0">
                <a:latin typeface="Cambria" pitchFamily="18" charset="0"/>
              </a:rPr>
              <a:t>rekreasyonel</a:t>
            </a:r>
            <a:r>
              <a:rPr lang="tr-TR" dirty="0" smtClean="0">
                <a:latin typeface="Cambria" pitchFamily="18" charset="0"/>
              </a:rPr>
              <a:t> olanaklar,ulaşılması kolay,5-15dk yürüme mesafesinde,bütün gün kullanılabilen,pasif ve aktif kısa süreli eylemler için düzenlenmiş alanlardır. Çocuk bahçeleri,spor ve oyun alanları,ev bahçeleri,mahalle parkları,meydanlar,bulvarlar,yaya bölgeleri ve çatı bahçeleri bunlar arasında sayılabilir.</a:t>
            </a:r>
          </a:p>
          <a:p>
            <a:pPr>
              <a:buNone/>
            </a:pP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1571612"/>
            <a:ext cx="8229600" cy="4500594"/>
          </a:xfrm>
        </p:spPr>
        <p:txBody>
          <a:bodyPr/>
          <a:lstStyle/>
          <a:p>
            <a:pPr>
              <a:buNone/>
            </a:pPr>
            <a:r>
              <a:rPr lang="tr-TR" dirty="0" smtClean="0"/>
              <a:t>Genel bir tanımlama ile kent yeşil kuşakları, istenmeyen yönlerde olabilecek gelişmeleri sınırlandırmak için kent çevresinde yer almış açık ve yeşil alanlardır.Yeşil kuşaklar, </a:t>
            </a:r>
            <a:r>
              <a:rPr lang="tr-TR" dirty="0" err="1" smtClean="0"/>
              <a:t>rekreasyonel</a:t>
            </a:r>
            <a:r>
              <a:rPr lang="tr-TR" dirty="0" smtClean="0"/>
              <a:t>  amaçlı erozyon ve doğal koruma ile tarımsal üretim amaçlı yada çok yönlü kullanışlara yönelik olabilirler.</a:t>
            </a:r>
          </a:p>
          <a:p>
            <a:pPr>
              <a:buNone/>
            </a:pPr>
            <a:r>
              <a:rPr lang="tr-TR" dirty="0" smtClean="0"/>
              <a:t>Diğer taraftan yeşil kuşakların,  kentlerin fiziksel yönden büyümesini engelleyen tampon bölge olma fonksiyonları vardır.</a:t>
            </a:r>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2143116"/>
            <a:ext cx="8229600" cy="3286148"/>
          </a:xfrm>
        </p:spPr>
        <p:txBody>
          <a:bodyPr/>
          <a:lstStyle/>
          <a:p>
            <a:pPr algn="just">
              <a:buNone/>
            </a:pPr>
            <a:r>
              <a:rPr lang="tr-TR" dirty="0" smtClean="0"/>
              <a:t>Kent yaşamının gürültüsünden ve kalabalığından uzakta,yeşil kuşak sisteminde yeşil bir çevre içinde,dinlenme ve </a:t>
            </a:r>
            <a:r>
              <a:rPr lang="tr-TR" dirty="0" err="1" smtClean="0"/>
              <a:t>rekreatif</a:t>
            </a:r>
            <a:r>
              <a:rPr lang="tr-TR" dirty="0" smtClean="0"/>
              <a:t> eylemlere katılma gibi olanaklardan yararlanıp dinlenerek,temiz ve taze havadan yararlanılabilir.</a:t>
            </a:r>
          </a:p>
          <a:p>
            <a:pPr algn="just">
              <a:buNone/>
            </a:pPr>
            <a:r>
              <a:rPr lang="tr-TR" dirty="0" smtClean="0"/>
              <a:t>Bazı ülkelerde aktivite olarak tarım kabul edilerek  diğer kullanışlar  ikinci derecede önemsenmiştir.</a:t>
            </a:r>
          </a:p>
          <a:p>
            <a:pPr algn="just">
              <a:buNone/>
            </a:pP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857232"/>
            <a:ext cx="8229600" cy="4929222"/>
          </a:xfrm>
        </p:spPr>
        <p:txBody>
          <a:bodyPr>
            <a:normAutofit/>
          </a:bodyPr>
          <a:lstStyle/>
          <a:p>
            <a:pPr>
              <a:buNone/>
            </a:pPr>
            <a:r>
              <a:rPr lang="tr-TR" dirty="0" smtClean="0"/>
              <a:t>Günümüz kentlerini sıkıca kuşatan yeşil kuşak sistemi yerine,yeşil kuşak sistemine oranla yer yer kesintili olarak devam eden yeşil kama ya da tampon yeşil alan sistemi önerileri getirilmiştir.</a:t>
            </a:r>
          </a:p>
          <a:p>
            <a:pPr>
              <a:buNone/>
            </a:pPr>
            <a:r>
              <a:rPr lang="tr-TR" dirty="0" smtClean="0">
                <a:solidFill>
                  <a:schemeClr val="accent2"/>
                </a:solidFill>
              </a:rPr>
              <a:t>2)Yeşil Kama sistemi:</a:t>
            </a:r>
          </a:p>
          <a:p>
            <a:pPr>
              <a:buNone/>
            </a:pPr>
            <a:r>
              <a:rPr lang="tr-TR" dirty="0" smtClean="0"/>
              <a:t>“Yeşil Kama” yeşil alan sisteminde,kentin belirli yönlere gelişimi saptanarak bu alanların dış kısımları yeşil alanlarla kontrol altında tutulmaktadır.Yeşil kamalarla kentsel gelişim önlendiği gibi kentin </a:t>
            </a:r>
            <a:r>
              <a:rPr lang="tr-TR" dirty="0" err="1" smtClean="0"/>
              <a:t>rekreasyonel</a:t>
            </a:r>
            <a:r>
              <a:rPr lang="tr-TR" dirty="0" smtClean="0"/>
              <a:t> alan ihtiyacının bir bölümü de karşılanmaktadır.</a:t>
            </a:r>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142984"/>
            <a:ext cx="8229600" cy="5357850"/>
          </a:xfrm>
        </p:spPr>
        <p:txBody>
          <a:bodyPr>
            <a:normAutofit lnSpcReduction="10000"/>
          </a:bodyPr>
          <a:lstStyle/>
          <a:p>
            <a:pPr algn="just">
              <a:buNone/>
            </a:pPr>
            <a:r>
              <a:rPr lang="tr-TR" dirty="0" smtClean="0">
                <a:solidFill>
                  <a:schemeClr val="accent2"/>
                </a:solidFill>
              </a:rPr>
              <a:t>3)</a:t>
            </a:r>
            <a:r>
              <a:rPr lang="tr-TR" dirty="0" err="1" smtClean="0">
                <a:solidFill>
                  <a:schemeClr val="accent2"/>
                </a:solidFill>
              </a:rPr>
              <a:t>Linear</a:t>
            </a:r>
            <a:r>
              <a:rPr lang="tr-TR" dirty="0" smtClean="0">
                <a:solidFill>
                  <a:schemeClr val="accent2"/>
                </a:solidFill>
              </a:rPr>
              <a:t> sistem:</a:t>
            </a:r>
          </a:p>
          <a:p>
            <a:pPr algn="just">
              <a:buNone/>
            </a:pPr>
            <a:r>
              <a:rPr lang="tr-TR" dirty="0" smtClean="0"/>
              <a:t>Kentlerde görülen bir diğer yeşil alan sistemi de “</a:t>
            </a:r>
            <a:r>
              <a:rPr lang="tr-TR" dirty="0" err="1" smtClean="0"/>
              <a:t>Linear</a:t>
            </a:r>
            <a:r>
              <a:rPr lang="tr-TR" dirty="0" smtClean="0"/>
              <a:t>(Doğrusal) sistemdir.Kentin </a:t>
            </a:r>
            <a:r>
              <a:rPr lang="tr-TR" dirty="0" err="1" smtClean="0"/>
              <a:t>topoğrafik</a:t>
            </a:r>
            <a:r>
              <a:rPr lang="tr-TR" dirty="0" smtClean="0"/>
              <a:t> yapısı ile doğrudan ilişkili olan bu sistem,bir vadi ya da dere yatağı boyunca kenti boydan boya </a:t>
            </a:r>
            <a:r>
              <a:rPr lang="tr-TR" dirty="0" err="1" smtClean="0"/>
              <a:t>katedebilir</a:t>
            </a:r>
            <a:r>
              <a:rPr lang="tr-TR" dirty="0" smtClean="0"/>
              <a:t>.Amasya kentinde bu çeşit bir yeşil alan sistemi mevcuttur.</a:t>
            </a:r>
          </a:p>
          <a:p>
            <a:pPr algn="just">
              <a:buNone/>
            </a:pPr>
            <a:r>
              <a:rPr lang="tr-TR" dirty="0" err="1" smtClean="0"/>
              <a:t>Linear</a:t>
            </a:r>
            <a:r>
              <a:rPr lang="tr-TR" dirty="0" smtClean="0"/>
              <a:t> Yeşil alanlar,kentlerin bulundukları hakim rüzgar  yönüne paralel oldukları zaman doğal havalandırma  görevi görürler.</a:t>
            </a:r>
          </a:p>
          <a:p>
            <a:pPr algn="just">
              <a:buNone/>
            </a:pPr>
            <a:r>
              <a:rPr lang="tr-TR" dirty="0" smtClean="0"/>
              <a:t>Bazı kentlerde ise yeşil alan sistemi kent merkezinden dışa doğru yayılan ışınsal bir yapı gösterir.</a:t>
            </a:r>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714356"/>
            <a:ext cx="8229600" cy="5929354"/>
          </a:xfrm>
        </p:spPr>
        <p:txBody>
          <a:bodyPr>
            <a:normAutofit/>
          </a:bodyPr>
          <a:lstStyle/>
          <a:p>
            <a:pPr algn="just">
              <a:buNone/>
            </a:pPr>
            <a:r>
              <a:rPr lang="tr-TR" dirty="0" smtClean="0"/>
              <a:t>Kent formunu birçok faktör etkilemektedir.Bunlar arasında sosyal ve fiziksel(jeolojik,</a:t>
            </a:r>
            <a:r>
              <a:rPr lang="tr-TR" dirty="0" err="1" smtClean="0"/>
              <a:t>topoğrafik</a:t>
            </a:r>
            <a:r>
              <a:rPr lang="tr-TR" dirty="0" smtClean="0"/>
              <a:t> ve ekolojik) faktörler önemli rol oynar.Bunların sonucu oluşan salkım formlu,merkez ve çevresel sürat yollarıyla bağlı salkım şeklindeki küçük yerleşimler ile bir bütünlük ortaya koyar.</a:t>
            </a:r>
          </a:p>
          <a:p>
            <a:pPr algn="just">
              <a:buFont typeface="Wingdings" pitchFamily="2" charset="2"/>
              <a:buChar char="Ø"/>
            </a:pPr>
            <a:r>
              <a:rPr lang="tr-TR" dirty="0" smtClean="0"/>
              <a:t>Diğer taraftan yine bu faktörler kentlerde haç tipi   yerleşimi geliştirebilir.Bu tip yapılaşmada ana yol ve buna bağlı olarak  geçen paralel ve dikey yerleşimler mevcuttur.</a:t>
            </a:r>
          </a:p>
          <a:p>
            <a:pPr algn="just">
              <a:buNone/>
            </a:pPr>
            <a:r>
              <a:rPr lang="tr-TR" dirty="0" smtClean="0"/>
              <a:t>Haç tipi yerleşimlerde, merkezde ticari yoğunluk ağırlıklıdır.</a:t>
            </a:r>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2357430"/>
            <a:ext cx="8229600" cy="2786082"/>
          </a:xfrm>
        </p:spPr>
        <p:txBody>
          <a:bodyPr/>
          <a:lstStyle/>
          <a:p>
            <a:pPr>
              <a:buFont typeface="Wingdings" pitchFamily="2" charset="2"/>
              <a:buChar char="Ø"/>
            </a:pPr>
            <a:r>
              <a:rPr lang="tr-TR" dirty="0" smtClean="0"/>
              <a:t>Tarak kentler ve uydu kentlerin yerleşim formları diğer tip kentsel yerleşimden farklı bir yapı gösterir.Bu yerleşimler içinde açık ve yeşil alanlar ise genel kent dokusu içindeki kent formuna uygun ve paralel olarak bir dağılım içerisinde bulunurlar.</a:t>
            </a:r>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KentleşmeTipleri.JPG"/>
          <p:cNvPicPr>
            <a:picLocks noGrp="1" noChangeAspect="1" noChangeArrowheads="1"/>
          </p:cNvPicPr>
          <p:nvPr>
            <p:ph idx="1"/>
          </p:nvPr>
        </p:nvPicPr>
        <p:blipFill>
          <a:blip r:embed="rId2"/>
          <a:srcRect/>
          <a:stretch>
            <a:fillRect/>
          </a:stretch>
        </p:blipFill>
        <p:spPr bwMode="auto">
          <a:xfrm>
            <a:off x="1428728" y="618059"/>
            <a:ext cx="6357982" cy="5668461"/>
          </a:xfrm>
          <a:prstGeom prst="rect">
            <a:avLst/>
          </a:prstGeom>
          <a:noFill/>
        </p:spPr>
      </p:pic>
      <p:sp>
        <p:nvSpPr>
          <p:cNvPr id="5" name="4 Metin kutusu"/>
          <p:cNvSpPr txBox="1"/>
          <p:nvPr/>
        </p:nvSpPr>
        <p:spPr>
          <a:xfrm>
            <a:off x="3214678" y="6286520"/>
            <a:ext cx="2357454" cy="369332"/>
          </a:xfrm>
          <a:prstGeom prst="rect">
            <a:avLst/>
          </a:prstGeom>
          <a:noFill/>
        </p:spPr>
        <p:txBody>
          <a:bodyPr wrap="square" rtlCol="0">
            <a:spAutoFit/>
          </a:bodyPr>
          <a:lstStyle/>
          <a:p>
            <a:r>
              <a:rPr lang="tr-TR" dirty="0" smtClean="0"/>
              <a:t>KENT TİPLERİ</a:t>
            </a: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Yeşil alan sistemleri.JPG"/>
          <p:cNvPicPr>
            <a:picLocks noGrp="1" noChangeAspect="1" noChangeArrowheads="1"/>
          </p:cNvPicPr>
          <p:nvPr>
            <p:ph idx="1"/>
          </p:nvPr>
        </p:nvPicPr>
        <p:blipFill>
          <a:blip r:embed="rId2"/>
          <a:srcRect/>
          <a:stretch>
            <a:fillRect/>
          </a:stretch>
        </p:blipFill>
        <p:spPr bwMode="auto">
          <a:xfrm>
            <a:off x="1071538" y="785794"/>
            <a:ext cx="7062026" cy="4857784"/>
          </a:xfrm>
          <a:prstGeom prst="rect">
            <a:avLst/>
          </a:prstGeom>
          <a:noFill/>
        </p:spPr>
      </p:pic>
      <p:sp>
        <p:nvSpPr>
          <p:cNvPr id="8" name="7 Metin kutusu"/>
          <p:cNvSpPr txBox="1"/>
          <p:nvPr/>
        </p:nvSpPr>
        <p:spPr>
          <a:xfrm>
            <a:off x="2285984" y="6000768"/>
            <a:ext cx="3571900" cy="400110"/>
          </a:xfrm>
          <a:prstGeom prst="rect">
            <a:avLst/>
          </a:prstGeom>
          <a:noFill/>
        </p:spPr>
        <p:txBody>
          <a:bodyPr wrap="square" rtlCol="0">
            <a:spAutoFit/>
          </a:bodyPr>
          <a:lstStyle/>
          <a:p>
            <a:r>
              <a:rPr lang="tr-TR" sz="2000" dirty="0" smtClean="0"/>
              <a:t>YEŞİL ALAN SİSTEMLERİ</a:t>
            </a:r>
            <a:endParaRPr lang="tr-T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chemeClr val="accent2">
                    <a:lumMod val="50000"/>
                  </a:schemeClr>
                </a:solidFill>
                <a:latin typeface="Arial Rounded MT Bold" pitchFamily="34" charset="0"/>
              </a:rPr>
              <a:t>2)Kent dokuları çevresindeki Açık ve yeşil alanlar:</a:t>
            </a:r>
            <a:endParaRPr lang="tr-TR" dirty="0">
              <a:solidFill>
                <a:schemeClr val="accent2">
                  <a:lumMod val="50000"/>
                </a:schemeClr>
              </a:solidFill>
              <a:latin typeface="Arial Rounded MT Bold" pitchFamily="34" charset="0"/>
            </a:endParaRPr>
          </a:p>
        </p:txBody>
      </p:sp>
      <p:sp>
        <p:nvSpPr>
          <p:cNvPr id="3" name="2 İçerik Yer Tutucusu"/>
          <p:cNvSpPr>
            <a:spLocks noGrp="1"/>
          </p:cNvSpPr>
          <p:nvPr>
            <p:ph idx="1"/>
          </p:nvPr>
        </p:nvSpPr>
        <p:spPr/>
        <p:txBody>
          <a:bodyPr/>
          <a:lstStyle/>
          <a:p>
            <a:pPr>
              <a:buNone/>
            </a:pPr>
            <a:r>
              <a:rPr lang="tr-TR" dirty="0" smtClean="0">
                <a:latin typeface="Cambria" pitchFamily="18" charset="0"/>
              </a:rPr>
              <a:t>Kent çevresi ve yakınında yer alan ya da kent içi su yüzeylerinin bir parçası olan,30-60dk’lık yürüme mesafesinde,günübirlik kullanıma uygun,aktif ve pasif rekreasyona imkan sağlayan yeşil alanlardır.</a:t>
            </a:r>
          </a:p>
          <a:p>
            <a:pPr>
              <a:buNone/>
            </a:pPr>
            <a:r>
              <a:rPr lang="tr-TR" dirty="0" smtClean="0">
                <a:latin typeface="Cambria" pitchFamily="18" charset="0"/>
              </a:rPr>
              <a:t>Bölge parkları,golf alanları,kıyı parkları,hayvanat bahçeleri,botanik bahçeleri,sergi ve fuar alanları bu alanlara örnek olabilir.</a:t>
            </a:r>
            <a:endParaRPr lang="tr-TR" dirty="0">
              <a:latin typeface="Cambr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928670"/>
            <a:ext cx="8229600" cy="1066800"/>
          </a:xfrm>
        </p:spPr>
        <p:txBody>
          <a:bodyPr>
            <a:noAutofit/>
          </a:bodyPr>
          <a:lstStyle/>
          <a:p>
            <a:r>
              <a:rPr lang="tr-TR" sz="3600" dirty="0" smtClean="0">
                <a:solidFill>
                  <a:schemeClr val="accent2">
                    <a:lumMod val="50000"/>
                  </a:schemeClr>
                </a:solidFill>
                <a:latin typeface="Arial Rounded MT Bold" pitchFamily="34" charset="0"/>
              </a:rPr>
              <a:t>3)Kent Dışı Kırsal </a:t>
            </a:r>
            <a:r>
              <a:rPr lang="tr-TR" sz="3600" dirty="0" err="1" smtClean="0">
                <a:solidFill>
                  <a:schemeClr val="accent2">
                    <a:lumMod val="50000"/>
                  </a:schemeClr>
                </a:solidFill>
                <a:latin typeface="Arial Rounded MT Bold" pitchFamily="34" charset="0"/>
              </a:rPr>
              <a:t>Rekreasyonel</a:t>
            </a:r>
            <a:r>
              <a:rPr lang="tr-TR" sz="3600" dirty="0" smtClean="0">
                <a:solidFill>
                  <a:schemeClr val="accent2">
                    <a:lumMod val="50000"/>
                  </a:schemeClr>
                </a:solidFill>
                <a:latin typeface="Arial Rounded MT Bold" pitchFamily="34" charset="0"/>
              </a:rPr>
              <a:t> Alanları:</a:t>
            </a:r>
            <a:endParaRPr lang="tr-TR" sz="3600" dirty="0">
              <a:solidFill>
                <a:schemeClr val="accent2">
                  <a:lumMod val="50000"/>
                </a:schemeClr>
              </a:solidFill>
              <a:latin typeface="Arial Rounded MT Bold" pitchFamily="34" charset="0"/>
            </a:endParaRPr>
          </a:p>
        </p:txBody>
      </p:sp>
      <p:sp>
        <p:nvSpPr>
          <p:cNvPr id="3" name="2 İçerik Yer Tutucusu"/>
          <p:cNvSpPr>
            <a:spLocks noGrp="1"/>
          </p:cNvSpPr>
          <p:nvPr>
            <p:ph idx="1"/>
          </p:nvPr>
        </p:nvSpPr>
        <p:spPr/>
        <p:txBody>
          <a:bodyPr/>
          <a:lstStyle/>
          <a:p>
            <a:pPr>
              <a:buNone/>
            </a:pPr>
            <a:r>
              <a:rPr lang="tr-TR" dirty="0" smtClean="0">
                <a:latin typeface="Cambria" pitchFamily="18" charset="0"/>
              </a:rPr>
              <a:t>Kent yerleşim alanlarının dışında kırsal alanlar içindeki rekreasyon alanları,bir günden fazla kalmak için, yıllık izin ve hafta sonu tatilleri için uygun , gece konaklama imkanı olan yeşil alanlardır.</a:t>
            </a:r>
          </a:p>
          <a:p>
            <a:pPr>
              <a:buNone/>
            </a:pPr>
            <a:r>
              <a:rPr lang="tr-TR" dirty="0" smtClean="0">
                <a:latin typeface="Cambria" pitchFamily="18" charset="0"/>
              </a:rPr>
              <a:t>Tatil köyleri,yaya yerleşimleri,milli parklar,</a:t>
            </a:r>
            <a:r>
              <a:rPr lang="tr-TR" dirty="0" err="1" smtClean="0">
                <a:latin typeface="Cambria" pitchFamily="18" charset="0"/>
              </a:rPr>
              <a:t>mokamplar</a:t>
            </a:r>
            <a:r>
              <a:rPr lang="tr-TR" dirty="0" smtClean="0">
                <a:latin typeface="Cambria" pitchFamily="18" charset="0"/>
              </a:rPr>
              <a:t>, kampingler  bunlar  arasında yer alır.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accent2">
                    <a:lumMod val="50000"/>
                  </a:schemeClr>
                </a:solidFill>
                <a:latin typeface="Arial Rounded MT Bold" pitchFamily="34" charset="0"/>
              </a:rPr>
              <a:t>Kent Yapısı ve Bölümleri</a:t>
            </a:r>
            <a:endParaRPr lang="tr-TR" dirty="0">
              <a:solidFill>
                <a:schemeClr val="accent2">
                  <a:lumMod val="50000"/>
                </a:schemeClr>
              </a:solidFill>
              <a:latin typeface="Arial Rounded MT Bold" pitchFamily="34" charset="0"/>
            </a:endParaRPr>
          </a:p>
        </p:txBody>
      </p:sp>
      <p:sp>
        <p:nvSpPr>
          <p:cNvPr id="3" name="2 İçerik Yer Tutucusu"/>
          <p:cNvSpPr>
            <a:spLocks noGrp="1"/>
          </p:cNvSpPr>
          <p:nvPr>
            <p:ph idx="1"/>
          </p:nvPr>
        </p:nvSpPr>
        <p:spPr/>
        <p:txBody>
          <a:bodyPr/>
          <a:lstStyle/>
          <a:p>
            <a:pPr>
              <a:buNone/>
            </a:pPr>
            <a:r>
              <a:rPr lang="tr-TR" dirty="0" smtClean="0"/>
              <a:t>Bir kent, yaşayan canlı bir organizma gibidir. Çeşitli organlardan meydana gelen bir canlı da olduğu gibi kent de bir çok farklı fonksiyondaki bölge ve kullanışları zorunlu kılar. Çünkü kent,içinde barındırdığı toplumun ekonomik,sosyal,kültürel ve sağlık yönünden ihtiyaçlarını karşılayacak yapıda farklı bölge ve özelliklere sahiptir.</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1500174"/>
            <a:ext cx="8229600" cy="4325112"/>
          </a:xfrm>
        </p:spPr>
        <p:txBody>
          <a:bodyPr/>
          <a:lstStyle/>
          <a:p>
            <a:pPr algn="just">
              <a:buNone/>
            </a:pPr>
            <a:r>
              <a:rPr lang="tr-TR" sz="3000" dirty="0" smtClean="0"/>
              <a:t> </a:t>
            </a:r>
            <a:r>
              <a:rPr lang="tr-TR" sz="3000" dirty="0" smtClean="0">
                <a:latin typeface="Comic Sans MS" pitchFamily="66" charset="0"/>
              </a:rPr>
              <a:t>Bir kentin bölümleri aşağıdaki gibi sıralanabilir:</a:t>
            </a:r>
          </a:p>
          <a:p>
            <a:pPr>
              <a:buNone/>
            </a:pPr>
            <a:endParaRPr lang="tr-TR" sz="3000" dirty="0" smtClean="0">
              <a:latin typeface="Comic Sans MS" pitchFamily="66" charset="0"/>
            </a:endParaRPr>
          </a:p>
          <a:p>
            <a:pPr algn="just">
              <a:buNone/>
            </a:pPr>
            <a:r>
              <a:rPr lang="tr-TR" dirty="0" smtClean="0"/>
              <a:t>    </a:t>
            </a:r>
            <a:r>
              <a:rPr lang="tr-TR" dirty="0" smtClean="0">
                <a:latin typeface="Comic Sans MS" pitchFamily="66" charset="0"/>
              </a:rPr>
              <a:t>1)</a:t>
            </a:r>
            <a:r>
              <a:rPr lang="tr-TR" sz="3200" dirty="0" smtClean="0">
                <a:latin typeface="Comic Sans MS" pitchFamily="66" charset="0"/>
              </a:rPr>
              <a:t>Kent merkezi:</a:t>
            </a:r>
            <a:r>
              <a:rPr lang="tr-TR" dirty="0" smtClean="0">
                <a:latin typeface="Georgia" pitchFamily="18" charset="0"/>
              </a:rPr>
              <a:t>Kent</a:t>
            </a:r>
            <a:r>
              <a:rPr lang="tr-TR" sz="3200" dirty="0" smtClean="0">
                <a:latin typeface="Georgia" pitchFamily="18" charset="0"/>
              </a:rPr>
              <a:t> </a:t>
            </a:r>
            <a:r>
              <a:rPr lang="tr-TR" dirty="0" smtClean="0">
                <a:latin typeface="Georgia" pitchFamily="18" charset="0"/>
              </a:rPr>
              <a:t>yönetiminin ve sosyal aktivite ile alışveriş bölgesinin ağırlıkta olduğu çekirdek kısımdır.Merkezlerde aktivite  fazla,insan yoğunluğu özellikle çalışma saatlerinde yüksektir.</a:t>
            </a:r>
          </a:p>
          <a:p>
            <a:pPr>
              <a:buNone/>
            </a:pP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42910" y="1928802"/>
            <a:ext cx="8229600" cy="4325112"/>
          </a:xfrm>
        </p:spPr>
        <p:txBody>
          <a:bodyPr/>
          <a:lstStyle/>
          <a:p>
            <a:pPr>
              <a:buNone/>
            </a:pPr>
            <a:r>
              <a:rPr lang="tr-TR" dirty="0" smtClean="0"/>
              <a:t>2)</a:t>
            </a:r>
            <a:r>
              <a:rPr lang="tr-TR" sz="3200" dirty="0" smtClean="0">
                <a:latin typeface="Comic Sans MS" pitchFamily="66" charset="0"/>
              </a:rPr>
              <a:t>Konut bölgeleri</a:t>
            </a:r>
            <a:r>
              <a:rPr lang="tr-TR" sz="3200" dirty="0" smtClean="0"/>
              <a:t>:</a:t>
            </a:r>
            <a:r>
              <a:rPr lang="tr-TR" dirty="0" smtClean="0"/>
              <a:t>Kent içinde değişik yoğunlukta ve birden fazla olarak bulunabilen yerleşim gruplarıdır.</a:t>
            </a:r>
          </a:p>
          <a:p>
            <a:pPr algn="just">
              <a:buFont typeface="Wingdings" pitchFamily="2" charset="2"/>
              <a:buChar char="Ø"/>
            </a:pPr>
            <a:r>
              <a:rPr lang="tr-TR" dirty="0" smtClean="0"/>
              <a:t>Genel yerleşim alanı için konut dokusu %</a:t>
            </a:r>
            <a:r>
              <a:rPr lang="tr-TR" dirty="0" smtClean="0">
                <a:latin typeface="Arial" pitchFamily="34" charset="0"/>
                <a:cs typeface="Arial" pitchFamily="34" charset="0"/>
              </a:rPr>
              <a:t>51.8 </a:t>
            </a:r>
            <a:r>
              <a:rPr lang="tr-TR" dirty="0" smtClean="0">
                <a:cs typeface="Arial" pitchFamily="34" charset="0"/>
              </a:rPr>
              <a:t>olarak verilmektedir.Kentin büyüklüğü ve onun bölümleri için kriter,yürüyüş zamanı ya da seyahat süresi olarak düşünülmektedir.</a:t>
            </a:r>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1785926"/>
            <a:ext cx="8229600" cy="4325112"/>
          </a:xfrm>
        </p:spPr>
        <p:txBody>
          <a:bodyPr>
            <a:normAutofit lnSpcReduction="10000"/>
          </a:bodyPr>
          <a:lstStyle/>
          <a:p>
            <a:pPr>
              <a:buFont typeface="Wingdings" pitchFamily="2" charset="2"/>
              <a:buChar char="Ø"/>
            </a:pPr>
            <a:r>
              <a:rPr lang="tr-TR" dirty="0" smtClean="0"/>
              <a:t>Kent halkı,</a:t>
            </a:r>
            <a:r>
              <a:rPr lang="tr-TR" sz="2400" dirty="0" smtClean="0">
                <a:latin typeface="Arial" pitchFamily="34" charset="0"/>
                <a:cs typeface="Arial" pitchFamily="34" charset="0"/>
              </a:rPr>
              <a:t>30 </a:t>
            </a:r>
            <a:r>
              <a:rPr lang="tr-TR" dirty="0" smtClean="0">
                <a:cs typeface="Arial" pitchFamily="34" charset="0"/>
              </a:rPr>
              <a:t>dakikada yaya ya da araba ile evinden işine ya da bir rekreasyon alanına gidebilmelidir.</a:t>
            </a:r>
            <a:r>
              <a:rPr lang="tr-TR" dirty="0" smtClean="0">
                <a:latin typeface="Arial" pitchFamily="34" charset="0"/>
                <a:cs typeface="Arial" pitchFamily="34" charset="0"/>
              </a:rPr>
              <a:t>30</a:t>
            </a:r>
            <a:r>
              <a:rPr lang="tr-TR" dirty="0" smtClean="0">
                <a:cs typeface="Arial" pitchFamily="34" charset="0"/>
              </a:rPr>
              <a:t> </a:t>
            </a:r>
            <a:r>
              <a:rPr lang="tr-TR" dirty="0" err="1" smtClean="0">
                <a:cs typeface="Arial" pitchFamily="34" charset="0"/>
              </a:rPr>
              <a:t>dk’lık</a:t>
            </a:r>
            <a:r>
              <a:rPr lang="tr-TR" dirty="0" smtClean="0">
                <a:cs typeface="Arial" pitchFamily="34" charset="0"/>
              </a:rPr>
              <a:t> taşıt ulaşım mesafesi,kent için </a:t>
            </a:r>
            <a:r>
              <a:rPr lang="tr-TR" dirty="0" smtClean="0">
                <a:latin typeface="Arial" pitchFamily="34" charset="0"/>
                <a:cs typeface="Arial" pitchFamily="34" charset="0"/>
              </a:rPr>
              <a:t>10-14</a:t>
            </a:r>
            <a:r>
              <a:rPr lang="tr-TR" dirty="0" smtClean="0">
                <a:cs typeface="Arial" pitchFamily="34" charset="0"/>
              </a:rPr>
              <a:t> </a:t>
            </a:r>
            <a:r>
              <a:rPr lang="tr-TR" dirty="0" err="1" smtClean="0">
                <a:cs typeface="Arial" pitchFamily="34" charset="0"/>
              </a:rPr>
              <a:t>km’lik</a:t>
            </a:r>
            <a:r>
              <a:rPr lang="tr-TR" dirty="0" smtClean="0">
                <a:cs typeface="Arial" pitchFamily="34" charset="0"/>
              </a:rPr>
              <a:t> bir uzaklıkta olmalıdır.</a:t>
            </a:r>
          </a:p>
          <a:p>
            <a:pPr>
              <a:buFont typeface="Wingdings" pitchFamily="2" charset="2"/>
              <a:buChar char="Ø"/>
            </a:pPr>
            <a:r>
              <a:rPr lang="tr-TR" dirty="0" smtClean="0">
                <a:cs typeface="Arial" pitchFamily="34" charset="0"/>
              </a:rPr>
              <a:t>Konut alanı </a:t>
            </a:r>
            <a:r>
              <a:rPr lang="tr-TR" dirty="0" smtClean="0">
                <a:latin typeface="Arial" pitchFamily="34" charset="0"/>
                <a:cs typeface="Arial" pitchFamily="34" charset="0"/>
              </a:rPr>
              <a:t>30-40</a:t>
            </a:r>
            <a:r>
              <a:rPr lang="tr-TR" dirty="0" smtClean="0">
                <a:cs typeface="Arial" pitchFamily="34" charset="0"/>
              </a:rPr>
              <a:t>m</a:t>
            </a:r>
            <a:r>
              <a:rPr lang="tr-TR" baseline="30000" dirty="0" smtClean="0">
                <a:cs typeface="Arial" pitchFamily="34" charset="0"/>
              </a:rPr>
              <a:t>2</a:t>
            </a:r>
            <a:r>
              <a:rPr lang="tr-TR" dirty="0" smtClean="0">
                <a:cs typeface="Arial" pitchFamily="34" charset="0"/>
              </a:rPr>
              <a:t>/kişi,endüstri </a:t>
            </a:r>
            <a:r>
              <a:rPr lang="tr-TR" dirty="0" smtClean="0">
                <a:latin typeface="Arial" pitchFamily="34" charset="0"/>
                <a:cs typeface="Arial" pitchFamily="34" charset="0"/>
              </a:rPr>
              <a:t>32-36</a:t>
            </a:r>
            <a:r>
              <a:rPr lang="tr-TR" dirty="0" smtClean="0">
                <a:cs typeface="Arial" pitchFamily="34" charset="0"/>
              </a:rPr>
              <a:t>m</a:t>
            </a:r>
            <a:r>
              <a:rPr lang="tr-TR" baseline="30000" dirty="0" smtClean="0">
                <a:cs typeface="Arial" pitchFamily="34" charset="0"/>
              </a:rPr>
              <a:t>2</a:t>
            </a:r>
            <a:r>
              <a:rPr lang="tr-TR" dirty="0" smtClean="0">
                <a:cs typeface="Arial" pitchFamily="34" charset="0"/>
              </a:rPr>
              <a:t>/kişi,alt yapı </a:t>
            </a:r>
            <a:r>
              <a:rPr lang="tr-TR" dirty="0" smtClean="0">
                <a:latin typeface="Arial" pitchFamily="34" charset="0"/>
                <a:cs typeface="Arial" pitchFamily="34" charset="0"/>
              </a:rPr>
              <a:t>7-10</a:t>
            </a:r>
            <a:r>
              <a:rPr lang="tr-TR" dirty="0" smtClean="0">
                <a:cs typeface="Arial" pitchFamily="34" charset="0"/>
              </a:rPr>
              <a:t>m</a:t>
            </a:r>
            <a:r>
              <a:rPr lang="tr-TR" baseline="30000" dirty="0" smtClean="0">
                <a:cs typeface="Arial" pitchFamily="34" charset="0"/>
              </a:rPr>
              <a:t>2</a:t>
            </a:r>
            <a:r>
              <a:rPr lang="tr-TR" dirty="0" smtClean="0">
                <a:cs typeface="Arial" pitchFamily="34" charset="0"/>
              </a:rPr>
              <a:t>/kişi,donatımlar </a:t>
            </a:r>
            <a:r>
              <a:rPr lang="tr-TR" dirty="0" smtClean="0">
                <a:latin typeface="Arial" pitchFamily="34" charset="0"/>
                <a:cs typeface="Arial" pitchFamily="34" charset="0"/>
              </a:rPr>
              <a:t>6-8</a:t>
            </a:r>
            <a:r>
              <a:rPr lang="tr-TR" dirty="0" smtClean="0">
                <a:cs typeface="Arial" pitchFamily="34" charset="0"/>
              </a:rPr>
              <a:t>m</a:t>
            </a:r>
            <a:r>
              <a:rPr lang="tr-TR" baseline="30000" dirty="0" smtClean="0">
                <a:cs typeface="Arial" pitchFamily="34" charset="0"/>
              </a:rPr>
              <a:t>2</a:t>
            </a:r>
            <a:r>
              <a:rPr lang="tr-TR" dirty="0" smtClean="0">
                <a:cs typeface="Arial" pitchFamily="34" charset="0"/>
              </a:rPr>
              <a:t>/kişi,ulaşım alanları </a:t>
            </a:r>
            <a:r>
              <a:rPr lang="tr-TR" dirty="0" smtClean="0">
                <a:latin typeface="Arial" pitchFamily="34" charset="0"/>
                <a:cs typeface="Arial" pitchFamily="34" charset="0"/>
              </a:rPr>
              <a:t>26-30</a:t>
            </a:r>
            <a:r>
              <a:rPr lang="tr-TR" dirty="0" smtClean="0">
                <a:cs typeface="Arial" pitchFamily="34" charset="0"/>
              </a:rPr>
              <a:t>m</a:t>
            </a:r>
            <a:r>
              <a:rPr lang="tr-TR" baseline="30000" dirty="0" smtClean="0">
                <a:cs typeface="Arial" pitchFamily="34" charset="0"/>
              </a:rPr>
              <a:t>2</a:t>
            </a:r>
            <a:r>
              <a:rPr lang="tr-TR" dirty="0" smtClean="0">
                <a:cs typeface="Arial" pitchFamily="34" charset="0"/>
              </a:rPr>
              <a:t>/kişi,boş alanlar  </a:t>
            </a:r>
            <a:r>
              <a:rPr lang="tr-TR" dirty="0" smtClean="0">
                <a:latin typeface="Arial" pitchFamily="34" charset="0"/>
                <a:cs typeface="Arial" pitchFamily="34" charset="0"/>
              </a:rPr>
              <a:t>66-80</a:t>
            </a:r>
            <a:r>
              <a:rPr lang="tr-TR" dirty="0" smtClean="0">
                <a:cs typeface="Arial" pitchFamily="34" charset="0"/>
              </a:rPr>
              <a:t>m</a:t>
            </a:r>
            <a:r>
              <a:rPr lang="tr-TR" baseline="30000" dirty="0" smtClean="0">
                <a:cs typeface="Arial" pitchFamily="34" charset="0"/>
              </a:rPr>
              <a:t>2</a:t>
            </a:r>
            <a:r>
              <a:rPr lang="tr-TR" dirty="0" smtClean="0">
                <a:cs typeface="Arial" pitchFamily="34" charset="0"/>
              </a:rPr>
              <a:t>/kişi,toplam </a:t>
            </a:r>
            <a:r>
              <a:rPr lang="tr-TR" dirty="0" smtClean="0">
                <a:latin typeface="Arial" pitchFamily="34" charset="0"/>
                <a:cs typeface="Arial" pitchFamily="34" charset="0"/>
              </a:rPr>
              <a:t>187-234</a:t>
            </a:r>
            <a:r>
              <a:rPr lang="tr-TR" dirty="0" smtClean="0">
                <a:cs typeface="Arial" pitchFamily="34" charset="0"/>
              </a:rPr>
              <a:t>m</a:t>
            </a:r>
            <a:r>
              <a:rPr lang="tr-TR" baseline="30000" dirty="0" smtClean="0">
                <a:cs typeface="Arial" pitchFamily="34" charset="0"/>
              </a:rPr>
              <a:t>2</a:t>
            </a:r>
            <a:r>
              <a:rPr lang="tr-TR" dirty="0" smtClean="0">
                <a:cs typeface="Arial" pitchFamily="34" charset="0"/>
              </a:rPr>
              <a:t>/kişi olmalıdır.</a:t>
            </a: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dirty="0" smtClean="0">
                <a:solidFill>
                  <a:schemeClr val="tx1"/>
                </a:solidFill>
                <a:latin typeface="Comic Sans MS" pitchFamily="66" charset="0"/>
              </a:rPr>
              <a:t>3)Endüstri Bölgeleri: </a:t>
            </a:r>
            <a:endParaRPr lang="tr-TR" sz="3200" dirty="0">
              <a:solidFill>
                <a:schemeClr val="tx1"/>
              </a:solidFill>
              <a:latin typeface="Comic Sans MS" pitchFamily="66" charset="0"/>
            </a:endParaRPr>
          </a:p>
        </p:txBody>
      </p:sp>
      <p:sp>
        <p:nvSpPr>
          <p:cNvPr id="3" name="2 İçerik Yer Tutucusu"/>
          <p:cNvSpPr>
            <a:spLocks noGrp="1"/>
          </p:cNvSpPr>
          <p:nvPr>
            <p:ph idx="1"/>
          </p:nvPr>
        </p:nvSpPr>
        <p:spPr/>
        <p:txBody>
          <a:bodyPr/>
          <a:lstStyle/>
          <a:p>
            <a:pPr>
              <a:buNone/>
            </a:pPr>
            <a:r>
              <a:rPr lang="tr-TR" dirty="0" smtClean="0"/>
              <a:t>Kent içinde üretimi gerçekleştiren fabrika,atölye ve iş yerlerinin ve büyük eşya depolama ünitelerinin meydana getirdiği bir kent bölümüdür.Endüstri bölgeleri genellikle yatay gelişme gösterir.</a:t>
            </a:r>
          </a:p>
          <a:p>
            <a:pPr>
              <a:buNone/>
            </a:pPr>
            <a:r>
              <a:rPr lang="tr-TR" dirty="0" smtClean="0"/>
              <a:t>Bir kent içinde birden çok endüstri bölgesi bulunabilir.Organize sanayi bölgesi,küçük sanayi sitesi ve sanayi çarşısı bunlara örnek olabilir.</a:t>
            </a:r>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Şehir Hayatı">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Şehir Hayatı">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354</TotalTime>
  <Words>1186</Words>
  <Application>Microsoft Office PowerPoint</Application>
  <PresentationFormat>Ekran Gösterisi (4:3)</PresentationFormat>
  <Paragraphs>69</Paragraphs>
  <Slides>27</Slides>
  <Notes>1</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Şehir Hayatı</vt:lpstr>
      <vt:lpstr>Kentsel Açık ve Yeşil Alan Tipleri</vt:lpstr>
      <vt:lpstr>1)Kent dokuları arasındaki açık ve yeşil alanlar</vt:lpstr>
      <vt:lpstr>2)Kent dokuları çevresindeki Açık ve yeşil alanlar:</vt:lpstr>
      <vt:lpstr>3)Kent Dışı Kırsal Rekreasyonel Alanları:</vt:lpstr>
      <vt:lpstr>Kent Yapısı ve Bölümleri</vt:lpstr>
      <vt:lpstr>PowerPoint Sunusu</vt:lpstr>
      <vt:lpstr>PowerPoint Sunusu</vt:lpstr>
      <vt:lpstr>PowerPoint Sunusu</vt:lpstr>
      <vt:lpstr>3)Endüstri Bölgeleri: </vt:lpstr>
      <vt:lpstr>4)Ticaret bölgeleri: </vt:lpstr>
      <vt:lpstr>5)Yeşil Alanlar:</vt:lpstr>
      <vt:lpstr>PowerPoint Sunusu</vt:lpstr>
      <vt:lpstr>Kentleşme tipleri:</vt:lpstr>
      <vt:lpstr>PowerPoint Sunusu</vt:lpstr>
      <vt:lpstr>PowerPoint Sunusu</vt:lpstr>
      <vt:lpstr>PowerPoint Sunusu</vt:lpstr>
      <vt:lpstr>PowerPoint Sunusu</vt:lpstr>
      <vt:lpstr>PowerPoint Sunusu</vt:lpstr>
      <vt:lpstr>YEŞİL ALAN SİSTEMLERİ:</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dc:creator>
  <cp:lastModifiedBy>serkan</cp:lastModifiedBy>
  <cp:revision>45</cp:revision>
  <dcterms:created xsi:type="dcterms:W3CDTF">2011-01-13T23:16:33Z</dcterms:created>
  <dcterms:modified xsi:type="dcterms:W3CDTF">2018-02-19T08:26:29Z</dcterms:modified>
</cp:coreProperties>
</file>