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86619E-EEC9-4E1A-9E96-4E955316FB9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DD60AAC-4FB4-4B83-9305-883D4A2C7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879286A-14D5-4D4F-890D-2B58E6C33BDE}"/>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C8AAA581-3390-4732-9B92-51BF3D4918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BBFBEF-2083-4149-B17C-718290022D0C}"/>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21189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B2EA76-2D9C-4849-8E13-3375E15267A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845D4D9-8EA9-46DE-B464-34FB031BB23B}"/>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C9B353F-B383-4B1E-85D7-7FE78C380C98}"/>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81B80915-835B-487C-B251-7E206C1036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FAA7F1-AE64-461C-9CE1-9176FF046CDE}"/>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12757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D55CC71-6BFE-4D55-B226-490E59C3DC4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4E8D30A-6398-4BDF-9089-982F593DBF28}"/>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2FD93C-2CE9-4C25-9DFC-0325BE03467E}"/>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FB1D40E5-93F3-4639-9D8D-6D229E5218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EAEBE7-EFB0-4050-971E-7B4DA80CA7AE}"/>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5391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E5157A-7B44-476D-B7FA-5BB6205C350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3B1F1F9-2C7C-4A33-991E-AE57D194DB2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53281DB-BFD9-4305-866D-AE98E89FDD30}"/>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36E4A05F-D7BD-4C9F-B7E7-F6985450D5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547331-DB9D-40D9-8D3B-727BA357FF83}"/>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28238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D9286C-0ECD-4B2D-AF6F-B52A6F63B64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ACBF5D9-48CA-41D5-ABB5-3C9CD2B7A2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F6C3084A-3F34-4123-B8CF-69528C5A4840}"/>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C4B7060B-A6D1-458B-85ED-9297C566F67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8DADD4-633F-46E6-9478-E6E605229023}"/>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00752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FB7046-A34D-4A44-8F0D-957AAA1F923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5005992-E832-433C-AC1D-024F00D99170}"/>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2542199-650F-4A32-86D6-4CFC2DBBB800}"/>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7FA4833-E65E-4015-AD28-68BE0F71C879}"/>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6" name="Alt Bilgi Yer Tutucusu 5">
            <a:extLst>
              <a:ext uri="{FF2B5EF4-FFF2-40B4-BE49-F238E27FC236}">
                <a16:creationId xmlns:a16="http://schemas.microsoft.com/office/drawing/2014/main" id="{AD00C4C2-62E7-4A36-81C9-F90023FBCF6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48F0AFA-08BC-4A51-8676-257F1914251C}"/>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69192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F228EB-84E3-42EE-9166-EAD57AB57DE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9BCCA36-8B81-4E5D-A6B2-939119BED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531D05DD-157E-492E-98D3-64614BF8D551}"/>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DF571A5-EBBB-4C35-ACA7-87FBA5630A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12E6C37E-94FC-474A-ABEE-76C2B18B758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F8321AA-ACC4-462C-924E-72AD1A7B4CB2}"/>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8" name="Alt Bilgi Yer Tutucusu 7">
            <a:extLst>
              <a:ext uri="{FF2B5EF4-FFF2-40B4-BE49-F238E27FC236}">
                <a16:creationId xmlns:a16="http://schemas.microsoft.com/office/drawing/2014/main" id="{B5BEFD13-61B5-4E3C-878D-B1DF923D11C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30BE2C9-4B8B-4BC1-8737-634A9F461315}"/>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91759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EB0D6F-A60A-4573-A374-5691E45C7E6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9B455E2-4B77-4CF5-B0C1-520933AC27C5}"/>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4" name="Alt Bilgi Yer Tutucusu 3">
            <a:extLst>
              <a:ext uri="{FF2B5EF4-FFF2-40B4-BE49-F238E27FC236}">
                <a16:creationId xmlns:a16="http://schemas.microsoft.com/office/drawing/2014/main" id="{DC70D3A5-1750-4AF4-8830-1D1CEDAAF96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FDF7D00-A7BE-4060-85CC-DF23E5B7A192}"/>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93535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112F318-9AF5-4050-90FD-83AD2B79B632}"/>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3" name="Alt Bilgi Yer Tutucusu 2">
            <a:extLst>
              <a:ext uri="{FF2B5EF4-FFF2-40B4-BE49-F238E27FC236}">
                <a16:creationId xmlns:a16="http://schemas.microsoft.com/office/drawing/2014/main" id="{46FF5150-14CB-43AF-B55F-C85914B8DCE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714BA3F-571B-4D42-8E5A-28759E4A933C}"/>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33455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C42C40-D7CE-43B0-BACC-5BCA5D18943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C723061-D940-4AC4-BE3A-820324250C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F589A41-6C87-4D12-B03A-E8CF5CFA9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A5F464D-DE6C-4D17-898F-D8A5DD327B37}"/>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6" name="Alt Bilgi Yer Tutucusu 5">
            <a:extLst>
              <a:ext uri="{FF2B5EF4-FFF2-40B4-BE49-F238E27FC236}">
                <a16:creationId xmlns:a16="http://schemas.microsoft.com/office/drawing/2014/main" id="{6D188059-4259-48AD-AD94-07766C1321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D1E28BD-AA7C-4262-90F0-459D0EBC84CF}"/>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67088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698D2D-C2B6-4FAD-ABBA-CA57A50AA5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CC878BE-41A8-46B9-B5A2-6634CB993E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569817C-18A9-4569-93B0-408AFEA0E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D18B312-15D0-4FF8-842D-3720DFE13935}"/>
              </a:ext>
            </a:extLst>
          </p:cNvPr>
          <p:cNvSpPr>
            <a:spLocks noGrp="1"/>
          </p:cNvSpPr>
          <p:nvPr>
            <p:ph type="dt" sz="half" idx="10"/>
          </p:nvPr>
        </p:nvSpPr>
        <p:spPr/>
        <p:txBody>
          <a:bodyPr/>
          <a:lstStyle/>
          <a:p>
            <a:fld id="{28858ACE-952D-4684-868D-D342DD91BC9C}" type="datetimeFigureOut">
              <a:rPr lang="tr-TR" smtClean="0"/>
              <a:t>7.03.2023</a:t>
            </a:fld>
            <a:endParaRPr lang="tr-TR"/>
          </a:p>
        </p:txBody>
      </p:sp>
      <p:sp>
        <p:nvSpPr>
          <p:cNvPr id="6" name="Alt Bilgi Yer Tutucusu 5">
            <a:extLst>
              <a:ext uri="{FF2B5EF4-FFF2-40B4-BE49-F238E27FC236}">
                <a16:creationId xmlns:a16="http://schemas.microsoft.com/office/drawing/2014/main" id="{BE7C532B-CD29-427A-A558-35E6E6270AF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9BDDDC8-E3EC-4713-9C62-81C8BAB26488}"/>
              </a:ext>
            </a:extLst>
          </p:cNvPr>
          <p:cNvSpPr>
            <a:spLocks noGrp="1"/>
          </p:cNvSpPr>
          <p:nvPr>
            <p:ph type="sldNum" sz="quarter" idx="12"/>
          </p:nvPr>
        </p:nvSpPr>
        <p:spPr/>
        <p:txBody>
          <a:bodyPr/>
          <a:lstStyle/>
          <a:p>
            <a:fld id="{E01DAA43-0E0E-4EA5-BDCD-A1F55C7F2B16}" type="slidenum">
              <a:rPr lang="tr-TR" smtClean="0"/>
              <a:t>‹#›</a:t>
            </a:fld>
            <a:endParaRPr lang="tr-TR"/>
          </a:p>
        </p:txBody>
      </p:sp>
    </p:spTree>
    <p:extLst>
      <p:ext uri="{BB962C8B-B14F-4D97-AF65-F5344CB8AC3E}">
        <p14:creationId xmlns:p14="http://schemas.microsoft.com/office/powerpoint/2010/main" val="174417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80A7FD7-49DA-42DC-9E22-5A6CF76189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8A2D631-8856-42B9-9A33-59631808F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9019CE-41B8-4B0C-A156-C1162E265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58ACE-952D-4684-868D-D342DD91BC9C}" type="datetimeFigureOut">
              <a:rPr lang="tr-TR" smtClean="0"/>
              <a:t>7.03.2023</a:t>
            </a:fld>
            <a:endParaRPr lang="tr-TR"/>
          </a:p>
        </p:txBody>
      </p:sp>
      <p:sp>
        <p:nvSpPr>
          <p:cNvPr id="5" name="Alt Bilgi Yer Tutucusu 4">
            <a:extLst>
              <a:ext uri="{FF2B5EF4-FFF2-40B4-BE49-F238E27FC236}">
                <a16:creationId xmlns:a16="http://schemas.microsoft.com/office/drawing/2014/main" id="{2BE31332-ACA3-4049-9E21-10041C955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48ADDC2-EE63-4C98-9DC4-AF4BD3D7B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DAA43-0E0E-4EA5-BDCD-A1F55C7F2B16}" type="slidenum">
              <a:rPr lang="tr-TR" smtClean="0"/>
              <a:t>‹#›</a:t>
            </a:fld>
            <a:endParaRPr lang="tr-TR"/>
          </a:p>
        </p:txBody>
      </p:sp>
    </p:spTree>
    <p:extLst>
      <p:ext uri="{BB962C8B-B14F-4D97-AF65-F5344CB8AC3E}">
        <p14:creationId xmlns:p14="http://schemas.microsoft.com/office/powerpoint/2010/main" val="90815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58F50B-C148-485E-BC7C-C63108428B88}"/>
              </a:ext>
            </a:extLst>
          </p:cNvPr>
          <p:cNvSpPr>
            <a:spLocks noGrp="1"/>
          </p:cNvSpPr>
          <p:nvPr>
            <p:ph type="ctrTitle"/>
          </p:nvPr>
        </p:nvSpPr>
        <p:spPr/>
        <p:txBody>
          <a:bodyPr/>
          <a:lstStyle/>
          <a:p>
            <a:r>
              <a:rPr lang="tr-TR" dirty="0"/>
              <a:t>VERİLER VE SERİLER</a:t>
            </a:r>
          </a:p>
        </p:txBody>
      </p:sp>
      <p:sp>
        <p:nvSpPr>
          <p:cNvPr id="3" name="Alt Başlık 2">
            <a:extLst>
              <a:ext uri="{FF2B5EF4-FFF2-40B4-BE49-F238E27FC236}">
                <a16:creationId xmlns:a16="http://schemas.microsoft.com/office/drawing/2014/main" id="{78BCBD17-BCE3-4F2F-9133-E463B69CFC70}"/>
              </a:ext>
            </a:extLst>
          </p:cNvPr>
          <p:cNvSpPr>
            <a:spLocks noGrp="1"/>
          </p:cNvSpPr>
          <p:nvPr>
            <p:ph type="subTitle" idx="1"/>
          </p:nvPr>
        </p:nvSpPr>
        <p:spPr/>
        <p:txBody>
          <a:bodyPr/>
          <a:lstStyle/>
          <a:p>
            <a:r>
              <a:rPr lang="tr-TR" dirty="0"/>
              <a:t>2. HAFTA</a:t>
            </a:r>
          </a:p>
          <a:p>
            <a:r>
              <a:rPr lang="tr-TR" dirty="0"/>
              <a:t>Dr. </a:t>
            </a:r>
            <a:r>
              <a:rPr lang="tr-TR" dirty="0" err="1"/>
              <a:t>Öğr</a:t>
            </a:r>
            <a:r>
              <a:rPr lang="tr-TR" dirty="0"/>
              <a:t>. Üyesi Zafer KARTAL</a:t>
            </a:r>
          </a:p>
        </p:txBody>
      </p:sp>
    </p:spTree>
    <p:extLst>
      <p:ext uri="{BB962C8B-B14F-4D97-AF65-F5344CB8AC3E}">
        <p14:creationId xmlns:p14="http://schemas.microsoft.com/office/powerpoint/2010/main" val="10508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67D8B6-4E9C-4F10-B6D0-C47C5FA21E95}"/>
              </a:ext>
            </a:extLst>
          </p:cNvPr>
          <p:cNvSpPr>
            <a:spLocks noGrp="1"/>
          </p:cNvSpPr>
          <p:nvPr>
            <p:ph type="title"/>
          </p:nvPr>
        </p:nvSpPr>
        <p:spPr/>
        <p:txBody>
          <a:bodyPr/>
          <a:lstStyle/>
          <a:p>
            <a:pPr algn="ctr"/>
            <a:r>
              <a:rPr lang="tr-TR" dirty="0"/>
              <a:t>VERİLER</a:t>
            </a:r>
          </a:p>
        </p:txBody>
      </p:sp>
      <p:sp>
        <p:nvSpPr>
          <p:cNvPr id="3" name="İçerik Yer Tutucusu 2">
            <a:extLst>
              <a:ext uri="{FF2B5EF4-FFF2-40B4-BE49-F238E27FC236}">
                <a16:creationId xmlns:a16="http://schemas.microsoft.com/office/drawing/2014/main" id="{895B8D08-863D-44FC-83B7-315212438807}"/>
              </a:ext>
            </a:extLst>
          </p:cNvPr>
          <p:cNvSpPr>
            <a:spLocks noGrp="1"/>
          </p:cNvSpPr>
          <p:nvPr>
            <p:ph idx="1"/>
          </p:nvPr>
        </p:nvSpPr>
        <p:spPr/>
        <p:txBody>
          <a:bodyPr>
            <a:normAutofit/>
          </a:bodyPr>
          <a:lstStyle/>
          <a:p>
            <a:pPr marL="0" indent="0">
              <a:buNone/>
            </a:pPr>
            <a:r>
              <a:rPr lang="tr-TR" dirty="0"/>
              <a:t>GİRİŞ</a:t>
            </a:r>
          </a:p>
          <a:p>
            <a:pPr algn="just"/>
            <a:r>
              <a:rPr lang="tr-TR" dirty="0"/>
              <a:t>Herhangi bir araştırma konusu ile ilgili toplanan işlenmemiş ham bilgilere </a:t>
            </a:r>
            <a:r>
              <a:rPr lang="tr-TR" b="1" i="1" dirty="0">
                <a:solidFill>
                  <a:srgbClr val="FF0000"/>
                </a:solidFill>
              </a:rPr>
              <a:t>veri</a:t>
            </a:r>
            <a:r>
              <a:rPr lang="tr-TR" i="1" dirty="0"/>
              <a:t> </a:t>
            </a:r>
            <a:r>
              <a:rPr lang="tr-TR" dirty="0"/>
              <a:t>denir.</a:t>
            </a:r>
          </a:p>
          <a:p>
            <a:pPr algn="just"/>
            <a:r>
              <a:rPr lang="tr-TR" dirty="0"/>
              <a:t>Veri denildiğinde istatistikte genel olarak aklımıza sayılar gelir.</a:t>
            </a:r>
          </a:p>
          <a:p>
            <a:pPr algn="just"/>
            <a:r>
              <a:rPr lang="tr-TR" dirty="0"/>
              <a:t>Oysa konuya daha geniş bir açıdan baktığımızda, veriler sonuçların çıkarılabileceği olgular ve rakamlardır.</a:t>
            </a:r>
          </a:p>
          <a:p>
            <a:pPr algn="just"/>
            <a:r>
              <a:rPr lang="tr-TR" dirty="0"/>
              <a:t>Her türlü anlamlı işaret, sayı, sözcük ve nota bizim için veri anlamındadır.</a:t>
            </a:r>
          </a:p>
          <a:p>
            <a:pPr algn="just"/>
            <a:r>
              <a:rPr lang="tr-TR" dirty="0"/>
              <a:t>Belli bir çalışma için toplanan veriye </a:t>
            </a:r>
            <a:r>
              <a:rPr lang="tr-TR" b="1" i="1" dirty="0">
                <a:solidFill>
                  <a:srgbClr val="FF0000"/>
                </a:solidFill>
              </a:rPr>
              <a:t>veri kümesi </a:t>
            </a:r>
            <a:r>
              <a:rPr lang="tr-TR" dirty="0"/>
              <a:t>denir.</a:t>
            </a:r>
          </a:p>
        </p:txBody>
      </p:sp>
    </p:spTree>
    <p:extLst>
      <p:ext uri="{BB962C8B-B14F-4D97-AF65-F5344CB8AC3E}">
        <p14:creationId xmlns:p14="http://schemas.microsoft.com/office/powerpoint/2010/main" val="167164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CCF02A-F4C2-4B84-A039-D5313AE15EE8}"/>
              </a:ext>
            </a:extLst>
          </p:cNvPr>
          <p:cNvSpPr>
            <a:spLocks noGrp="1"/>
          </p:cNvSpPr>
          <p:nvPr>
            <p:ph idx="1"/>
          </p:nvPr>
        </p:nvSpPr>
        <p:spPr>
          <a:xfrm>
            <a:off x="838200" y="675409"/>
            <a:ext cx="10515600" cy="5501554"/>
          </a:xfrm>
        </p:spPr>
        <p:txBody>
          <a:bodyPr/>
          <a:lstStyle/>
          <a:p>
            <a:pPr algn="just"/>
            <a:r>
              <a:rPr lang="tr-TR" dirty="0"/>
              <a:t>Veri bir anlamda araştırma konusunun delillerini teşkil eder. </a:t>
            </a:r>
          </a:p>
          <a:p>
            <a:pPr algn="just"/>
            <a:r>
              <a:rPr lang="tr-TR" dirty="0"/>
              <a:t>İstatistiksel analizler konu ile ilgili toplanan ham bilgilere dayanılarak yapılır.</a:t>
            </a:r>
          </a:p>
          <a:p>
            <a:pPr algn="just"/>
            <a:r>
              <a:rPr lang="tr-TR" dirty="0"/>
              <a:t>Dolayısıyla istatistiksel analizlerden doğru sonuçların alınması elde edilen bilgilerin doğruluğuna bağlıdır.</a:t>
            </a:r>
          </a:p>
          <a:p>
            <a:pPr algn="just"/>
            <a:r>
              <a:rPr lang="tr-TR" dirty="0"/>
              <a:t>Verilerin yanlış ya da hatalı toplanması, sonucun da yanlış veya hatalı çıkmasına neden olacaktır.</a:t>
            </a:r>
          </a:p>
          <a:p>
            <a:pPr algn="just"/>
            <a:r>
              <a:rPr lang="tr-TR" dirty="0"/>
              <a:t>Veri toplanmadan önce araştırma ile ilgili amacın ne olduğu çok net bir şekilde ortaya konulmalı ve bu amaç çerçevesinde bilgiler toplanmalıdır.</a:t>
            </a:r>
          </a:p>
        </p:txBody>
      </p:sp>
    </p:spTree>
    <p:extLst>
      <p:ext uri="{BB962C8B-B14F-4D97-AF65-F5344CB8AC3E}">
        <p14:creationId xmlns:p14="http://schemas.microsoft.com/office/powerpoint/2010/main" val="374506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763BD-9735-44AE-B6D2-A1934A0E0E49}"/>
              </a:ext>
            </a:extLst>
          </p:cNvPr>
          <p:cNvSpPr>
            <a:spLocks noGrp="1"/>
          </p:cNvSpPr>
          <p:nvPr>
            <p:ph type="title"/>
          </p:nvPr>
        </p:nvSpPr>
        <p:spPr>
          <a:xfrm>
            <a:off x="838200" y="365126"/>
            <a:ext cx="10515600" cy="694748"/>
          </a:xfrm>
        </p:spPr>
        <p:txBody>
          <a:bodyPr>
            <a:normAutofit/>
          </a:bodyPr>
          <a:lstStyle/>
          <a:p>
            <a:pPr algn="ctr"/>
            <a:r>
              <a:rPr lang="tr-TR" sz="2800" b="1" dirty="0"/>
              <a:t>VERİ TÜRLERİ</a:t>
            </a:r>
            <a:endParaRPr lang="tr-TR" sz="2800" dirty="0"/>
          </a:p>
        </p:txBody>
      </p:sp>
      <p:sp>
        <p:nvSpPr>
          <p:cNvPr id="3" name="İçerik Yer Tutucusu 2">
            <a:extLst>
              <a:ext uri="{FF2B5EF4-FFF2-40B4-BE49-F238E27FC236}">
                <a16:creationId xmlns:a16="http://schemas.microsoft.com/office/drawing/2014/main" id="{C744E4DF-B378-4111-9C2E-F89146F2487C}"/>
              </a:ext>
            </a:extLst>
          </p:cNvPr>
          <p:cNvSpPr>
            <a:spLocks noGrp="1"/>
          </p:cNvSpPr>
          <p:nvPr>
            <p:ph idx="1"/>
          </p:nvPr>
        </p:nvSpPr>
        <p:spPr>
          <a:xfrm>
            <a:off x="838200" y="1309255"/>
            <a:ext cx="10515600" cy="4867708"/>
          </a:xfrm>
        </p:spPr>
        <p:txBody>
          <a:bodyPr/>
          <a:lstStyle/>
          <a:p>
            <a:pPr algn="just"/>
            <a:r>
              <a:rPr lang="tr-TR" sz="1800" dirty="0"/>
              <a:t>Veriler karakterlerine göre farklı şekillerde gruplandırılabilir. Veriler </a:t>
            </a:r>
            <a:r>
              <a:rPr lang="tr-TR" sz="1800" dirty="0">
                <a:solidFill>
                  <a:srgbClr val="00B050"/>
                </a:solidFill>
              </a:rPr>
              <a:t>değişken sayısına göre, ölçüm türüne göre ve kayıt türüne </a:t>
            </a:r>
            <a:r>
              <a:rPr lang="tr-TR" sz="1800" dirty="0"/>
              <a:t>göre üç ana başlık altında incelenebilir.</a:t>
            </a:r>
          </a:p>
          <a:p>
            <a:pPr marL="0" indent="0">
              <a:buNone/>
            </a:pPr>
            <a:endParaRPr lang="tr-TR" dirty="0"/>
          </a:p>
        </p:txBody>
      </p:sp>
      <p:pic>
        <p:nvPicPr>
          <p:cNvPr id="4" name="Resim 3">
            <a:extLst>
              <a:ext uri="{FF2B5EF4-FFF2-40B4-BE49-F238E27FC236}">
                <a16:creationId xmlns:a16="http://schemas.microsoft.com/office/drawing/2014/main" id="{AAD26D9B-5A4E-493F-B310-37DD90F3B960}"/>
              </a:ext>
            </a:extLst>
          </p:cNvPr>
          <p:cNvPicPr>
            <a:picLocks noChangeAspect="1"/>
          </p:cNvPicPr>
          <p:nvPr/>
        </p:nvPicPr>
        <p:blipFill>
          <a:blip r:embed="rId2"/>
          <a:stretch>
            <a:fillRect/>
          </a:stretch>
        </p:blipFill>
        <p:spPr>
          <a:xfrm>
            <a:off x="2962491" y="1887466"/>
            <a:ext cx="6267018" cy="4044298"/>
          </a:xfrm>
          <a:prstGeom prst="rect">
            <a:avLst/>
          </a:prstGeom>
        </p:spPr>
      </p:pic>
    </p:spTree>
    <p:extLst>
      <p:ext uri="{BB962C8B-B14F-4D97-AF65-F5344CB8AC3E}">
        <p14:creationId xmlns:p14="http://schemas.microsoft.com/office/powerpoint/2010/main" val="380909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4B5F0CB-CA60-4CCE-B844-DDA350659AF8}"/>
              </a:ext>
            </a:extLst>
          </p:cNvPr>
          <p:cNvSpPr>
            <a:spLocks noGrp="1"/>
          </p:cNvSpPr>
          <p:nvPr>
            <p:ph idx="1"/>
          </p:nvPr>
        </p:nvSpPr>
        <p:spPr>
          <a:xfrm>
            <a:off x="838200" y="519545"/>
            <a:ext cx="10515600" cy="5657418"/>
          </a:xfrm>
        </p:spPr>
        <p:txBody>
          <a:bodyPr>
            <a:normAutofit lnSpcReduction="10000"/>
          </a:bodyPr>
          <a:lstStyle/>
          <a:p>
            <a:r>
              <a:rPr lang="tr-TR" dirty="0"/>
              <a:t>Birimlerin incelenen, gözlenen özelliklerine </a:t>
            </a:r>
            <a:r>
              <a:rPr lang="tr-TR" i="1" dirty="0">
                <a:solidFill>
                  <a:srgbClr val="FF0000"/>
                </a:solidFill>
              </a:rPr>
              <a:t>değişken</a:t>
            </a:r>
            <a:r>
              <a:rPr lang="tr-TR" i="1" dirty="0"/>
              <a:t> </a:t>
            </a:r>
            <a:r>
              <a:rPr lang="tr-TR" dirty="0"/>
              <a:t>denir.</a:t>
            </a:r>
          </a:p>
          <a:p>
            <a:pPr algn="just"/>
            <a:r>
              <a:rPr lang="tr-TR" dirty="0"/>
              <a:t>Değişken, araştırma sonucunda elde edilen gözlemlerde farklı değerler alabilen nitelikler ya da nesnelerdir.</a:t>
            </a:r>
          </a:p>
          <a:p>
            <a:pPr algn="just"/>
            <a:r>
              <a:rPr lang="tr-TR" dirty="0"/>
              <a:t>Örneğin; bir kamuoyu araştırmasında kişilerin herhangi bir mala olan talepleri incelendiğinde, kişilerin yaşları, cinsiyetleri ya da gelir durumları gibi farklı özelliklerin incelenmesi gerekecektir. Veri ile ilgili bu özellikler değişkendir.</a:t>
            </a:r>
          </a:p>
          <a:p>
            <a:pPr marL="0" indent="0" algn="ctr">
              <a:buNone/>
            </a:pPr>
            <a:r>
              <a:rPr lang="tr-TR" b="1" dirty="0">
                <a:solidFill>
                  <a:srgbClr val="FF0000"/>
                </a:solidFill>
              </a:rPr>
              <a:t>Değişken Sayısına Göre Veriler</a:t>
            </a:r>
            <a:endParaRPr lang="tr-TR" dirty="0">
              <a:solidFill>
                <a:srgbClr val="FF0000"/>
              </a:solidFill>
            </a:endParaRPr>
          </a:p>
          <a:p>
            <a:pPr algn="just"/>
            <a:r>
              <a:rPr lang="tr-TR" dirty="0"/>
              <a:t>Tek değişkenli verilerde araştırmaya konu her birim için tek bir veri elde edilir.</a:t>
            </a:r>
          </a:p>
          <a:p>
            <a:pPr algn="just"/>
            <a:r>
              <a:rPr lang="tr-TR" dirty="0"/>
              <a:t>İki değişkenli verilerde araştırmaya konu her birim için iki veri elde edilir.</a:t>
            </a:r>
          </a:p>
          <a:p>
            <a:pPr algn="just"/>
            <a:r>
              <a:rPr lang="tr-TR" dirty="0"/>
              <a:t>Çok değişkenli verilerde araştırmaya konu her birim için ikiden fazla  veri elde edilir.</a:t>
            </a:r>
          </a:p>
        </p:txBody>
      </p:sp>
    </p:spTree>
    <p:extLst>
      <p:ext uri="{BB962C8B-B14F-4D97-AF65-F5344CB8AC3E}">
        <p14:creationId xmlns:p14="http://schemas.microsoft.com/office/powerpoint/2010/main" val="141762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7DC2B1-1E1E-4D7E-A13D-59DB87D9A576}"/>
              </a:ext>
            </a:extLst>
          </p:cNvPr>
          <p:cNvSpPr>
            <a:spLocks noGrp="1"/>
          </p:cNvSpPr>
          <p:nvPr>
            <p:ph idx="1"/>
          </p:nvPr>
        </p:nvSpPr>
        <p:spPr>
          <a:xfrm>
            <a:off x="838200" y="727364"/>
            <a:ext cx="10515600" cy="5449599"/>
          </a:xfrm>
        </p:spPr>
        <p:txBody>
          <a:bodyPr/>
          <a:lstStyle/>
          <a:p>
            <a:pPr marL="0" indent="0" algn="just">
              <a:buNone/>
            </a:pPr>
            <a:r>
              <a:rPr lang="tr-TR" dirty="0"/>
              <a:t>Sosyal Bilimler Meslek Yüksekokulunda A dersini alan öğrencilerin çok değişkenli verileri aşağıda gösterilmiştir.</a:t>
            </a:r>
          </a:p>
          <a:p>
            <a:pPr marL="0" indent="0">
              <a:buNone/>
            </a:pPr>
            <a:endParaRPr lang="tr-TR" dirty="0"/>
          </a:p>
        </p:txBody>
      </p:sp>
      <p:graphicFrame>
        <p:nvGraphicFramePr>
          <p:cNvPr id="4" name="Tablo 3">
            <a:extLst>
              <a:ext uri="{FF2B5EF4-FFF2-40B4-BE49-F238E27FC236}">
                <a16:creationId xmlns:a16="http://schemas.microsoft.com/office/drawing/2014/main" id="{AC8F587A-518C-483C-9826-A90E462FA20F}"/>
              </a:ext>
            </a:extLst>
          </p:cNvPr>
          <p:cNvGraphicFramePr>
            <a:graphicFrameLocks noGrp="1"/>
          </p:cNvGraphicFramePr>
          <p:nvPr>
            <p:extLst>
              <p:ext uri="{D42A27DB-BD31-4B8C-83A1-F6EECF244321}">
                <p14:modId xmlns:p14="http://schemas.microsoft.com/office/powerpoint/2010/main" val="683374307"/>
              </p:ext>
            </p:extLst>
          </p:nvPr>
        </p:nvGraphicFramePr>
        <p:xfrm>
          <a:off x="3372428" y="1841884"/>
          <a:ext cx="3755736" cy="4079240"/>
        </p:xfrm>
        <a:graphic>
          <a:graphicData uri="http://schemas.openxmlformats.org/drawingml/2006/table">
            <a:tbl>
              <a:tblPr firstRow="1" bandRow="1">
                <a:tableStyleId>{5C22544A-7EE6-4342-B048-85BDC9FD1C3A}</a:tableStyleId>
              </a:tblPr>
              <a:tblGrid>
                <a:gridCol w="1349092">
                  <a:extLst>
                    <a:ext uri="{9D8B030D-6E8A-4147-A177-3AD203B41FA5}">
                      <a16:colId xmlns:a16="http://schemas.microsoft.com/office/drawing/2014/main" val="1989288161"/>
                    </a:ext>
                  </a:extLst>
                </a:gridCol>
                <a:gridCol w="1081100">
                  <a:extLst>
                    <a:ext uri="{9D8B030D-6E8A-4147-A177-3AD203B41FA5}">
                      <a16:colId xmlns:a16="http://schemas.microsoft.com/office/drawing/2014/main" val="3038570268"/>
                    </a:ext>
                  </a:extLst>
                </a:gridCol>
                <a:gridCol w="1325544">
                  <a:extLst>
                    <a:ext uri="{9D8B030D-6E8A-4147-A177-3AD203B41FA5}">
                      <a16:colId xmlns:a16="http://schemas.microsoft.com/office/drawing/2014/main" val="3384907066"/>
                    </a:ext>
                  </a:extLst>
                </a:gridCol>
              </a:tblGrid>
              <a:tr h="370840">
                <a:tc>
                  <a:txBody>
                    <a:bodyPr/>
                    <a:lstStyle/>
                    <a:p>
                      <a:pPr algn="ctr"/>
                      <a:r>
                        <a:rPr lang="tr-TR" dirty="0"/>
                        <a:t>Program</a:t>
                      </a:r>
                    </a:p>
                  </a:txBody>
                  <a:tcPr/>
                </a:tc>
                <a:tc>
                  <a:txBody>
                    <a:bodyPr/>
                    <a:lstStyle/>
                    <a:p>
                      <a:pPr algn="ctr"/>
                      <a:r>
                        <a:rPr lang="tr-TR" dirty="0"/>
                        <a:t>Cinsiyet</a:t>
                      </a:r>
                    </a:p>
                  </a:txBody>
                  <a:tcPr/>
                </a:tc>
                <a:tc>
                  <a:txBody>
                    <a:bodyPr/>
                    <a:lstStyle/>
                    <a:p>
                      <a:pPr algn="ctr"/>
                      <a:r>
                        <a:rPr lang="tr-TR" dirty="0"/>
                        <a:t>Not</a:t>
                      </a:r>
                    </a:p>
                  </a:txBody>
                  <a:tcPr/>
                </a:tc>
                <a:extLst>
                  <a:ext uri="{0D108BD9-81ED-4DB2-BD59-A6C34878D82A}">
                    <a16:rowId xmlns:a16="http://schemas.microsoft.com/office/drawing/2014/main" val="3019834801"/>
                  </a:ext>
                </a:extLst>
              </a:tr>
              <a:tr h="370840">
                <a:tc>
                  <a:txBody>
                    <a:bodyPr/>
                    <a:lstStyle/>
                    <a:p>
                      <a:r>
                        <a:rPr lang="tr-TR" dirty="0"/>
                        <a:t>Büro</a:t>
                      </a:r>
                    </a:p>
                  </a:txBody>
                  <a:tcPr/>
                </a:tc>
                <a:tc>
                  <a:txBody>
                    <a:bodyPr/>
                    <a:lstStyle/>
                    <a:p>
                      <a:r>
                        <a:rPr lang="tr-TR" dirty="0"/>
                        <a:t>Erkek</a:t>
                      </a:r>
                    </a:p>
                  </a:txBody>
                  <a:tcPr/>
                </a:tc>
                <a:tc>
                  <a:txBody>
                    <a:bodyPr/>
                    <a:lstStyle/>
                    <a:p>
                      <a:pPr algn="ctr"/>
                      <a:r>
                        <a:rPr lang="tr-TR" dirty="0"/>
                        <a:t>75</a:t>
                      </a:r>
                    </a:p>
                  </a:txBody>
                  <a:tcPr/>
                </a:tc>
                <a:extLst>
                  <a:ext uri="{0D108BD9-81ED-4DB2-BD59-A6C34878D82A}">
                    <a16:rowId xmlns:a16="http://schemas.microsoft.com/office/drawing/2014/main" val="2300016825"/>
                  </a:ext>
                </a:extLst>
              </a:tr>
              <a:tr h="370840">
                <a:tc>
                  <a:txBody>
                    <a:bodyPr/>
                    <a:lstStyle/>
                    <a:p>
                      <a:r>
                        <a:rPr lang="tr-TR" dirty="0"/>
                        <a:t>Muhasebe</a:t>
                      </a:r>
                    </a:p>
                  </a:txBody>
                  <a:tcPr/>
                </a:tc>
                <a:tc>
                  <a:txBody>
                    <a:bodyPr/>
                    <a:lstStyle/>
                    <a:p>
                      <a:r>
                        <a:rPr lang="tr-TR" dirty="0"/>
                        <a:t>Erkek</a:t>
                      </a:r>
                    </a:p>
                  </a:txBody>
                  <a:tcPr/>
                </a:tc>
                <a:tc>
                  <a:txBody>
                    <a:bodyPr/>
                    <a:lstStyle/>
                    <a:p>
                      <a:pPr algn="ctr"/>
                      <a:r>
                        <a:rPr lang="tr-TR" dirty="0"/>
                        <a:t>60</a:t>
                      </a:r>
                    </a:p>
                  </a:txBody>
                  <a:tcPr/>
                </a:tc>
                <a:extLst>
                  <a:ext uri="{0D108BD9-81ED-4DB2-BD59-A6C34878D82A}">
                    <a16:rowId xmlns:a16="http://schemas.microsoft.com/office/drawing/2014/main" val="4293444922"/>
                  </a:ext>
                </a:extLst>
              </a:tr>
              <a:tr h="370840">
                <a:tc>
                  <a:txBody>
                    <a:bodyPr/>
                    <a:lstStyle/>
                    <a:p>
                      <a:r>
                        <a:rPr lang="tr-TR" dirty="0"/>
                        <a:t>Dış Ticaret</a:t>
                      </a:r>
                    </a:p>
                  </a:txBody>
                  <a:tcPr/>
                </a:tc>
                <a:tc>
                  <a:txBody>
                    <a:bodyPr/>
                    <a:lstStyle/>
                    <a:p>
                      <a:r>
                        <a:rPr lang="tr-TR" dirty="0"/>
                        <a:t>Kız</a:t>
                      </a:r>
                    </a:p>
                  </a:txBody>
                  <a:tcPr/>
                </a:tc>
                <a:tc>
                  <a:txBody>
                    <a:bodyPr/>
                    <a:lstStyle/>
                    <a:p>
                      <a:pPr algn="ctr"/>
                      <a:r>
                        <a:rPr lang="tr-TR" dirty="0"/>
                        <a:t>78</a:t>
                      </a:r>
                    </a:p>
                  </a:txBody>
                  <a:tcPr/>
                </a:tc>
                <a:extLst>
                  <a:ext uri="{0D108BD9-81ED-4DB2-BD59-A6C34878D82A}">
                    <a16:rowId xmlns:a16="http://schemas.microsoft.com/office/drawing/2014/main" val="165669843"/>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85</a:t>
                      </a:r>
                    </a:p>
                  </a:txBody>
                  <a:tcPr/>
                </a:tc>
                <a:extLst>
                  <a:ext uri="{0D108BD9-81ED-4DB2-BD59-A6C34878D82A}">
                    <a16:rowId xmlns:a16="http://schemas.microsoft.com/office/drawing/2014/main" val="4230827659"/>
                  </a:ext>
                </a:extLst>
              </a:tr>
              <a:tr h="370840">
                <a:tc>
                  <a:txBody>
                    <a:bodyPr/>
                    <a:lstStyle/>
                    <a:p>
                      <a:r>
                        <a:rPr lang="tr-TR" dirty="0"/>
                        <a:t>Muhasebe</a:t>
                      </a:r>
                    </a:p>
                  </a:txBody>
                  <a:tcPr/>
                </a:tc>
                <a:tc>
                  <a:txBody>
                    <a:bodyPr/>
                    <a:lstStyle/>
                    <a:p>
                      <a:r>
                        <a:rPr lang="tr-TR" dirty="0"/>
                        <a:t>Kız</a:t>
                      </a:r>
                    </a:p>
                  </a:txBody>
                  <a:tcPr/>
                </a:tc>
                <a:tc>
                  <a:txBody>
                    <a:bodyPr/>
                    <a:lstStyle/>
                    <a:p>
                      <a:pPr algn="ctr"/>
                      <a:r>
                        <a:rPr lang="tr-TR" dirty="0"/>
                        <a:t>95</a:t>
                      </a:r>
                    </a:p>
                  </a:txBody>
                  <a:tcPr/>
                </a:tc>
                <a:extLst>
                  <a:ext uri="{0D108BD9-81ED-4DB2-BD59-A6C34878D82A}">
                    <a16:rowId xmlns:a16="http://schemas.microsoft.com/office/drawing/2014/main" val="2516571675"/>
                  </a:ext>
                </a:extLst>
              </a:tr>
              <a:tr h="370840">
                <a:tc>
                  <a:txBody>
                    <a:bodyPr/>
                    <a:lstStyle/>
                    <a:p>
                      <a:r>
                        <a:rPr lang="tr-TR" dirty="0"/>
                        <a:t>Muhasebe</a:t>
                      </a:r>
                    </a:p>
                  </a:txBody>
                  <a:tcPr/>
                </a:tc>
                <a:tc>
                  <a:txBody>
                    <a:bodyPr/>
                    <a:lstStyle/>
                    <a:p>
                      <a:r>
                        <a:rPr lang="tr-TR" dirty="0"/>
                        <a:t>Kız</a:t>
                      </a:r>
                    </a:p>
                  </a:txBody>
                  <a:tcPr/>
                </a:tc>
                <a:tc>
                  <a:txBody>
                    <a:bodyPr/>
                    <a:lstStyle/>
                    <a:p>
                      <a:pPr algn="ctr"/>
                      <a:r>
                        <a:rPr lang="tr-TR" dirty="0"/>
                        <a:t>90</a:t>
                      </a:r>
                    </a:p>
                  </a:txBody>
                  <a:tcPr/>
                </a:tc>
                <a:extLst>
                  <a:ext uri="{0D108BD9-81ED-4DB2-BD59-A6C34878D82A}">
                    <a16:rowId xmlns:a16="http://schemas.microsoft.com/office/drawing/2014/main" val="3072422030"/>
                  </a:ext>
                </a:extLst>
              </a:tr>
              <a:tr h="370840">
                <a:tc>
                  <a:txBody>
                    <a:bodyPr/>
                    <a:lstStyle/>
                    <a:p>
                      <a:r>
                        <a:rPr lang="tr-TR" dirty="0"/>
                        <a:t>Büro</a:t>
                      </a:r>
                    </a:p>
                  </a:txBody>
                  <a:tcPr/>
                </a:tc>
                <a:tc>
                  <a:txBody>
                    <a:bodyPr/>
                    <a:lstStyle/>
                    <a:p>
                      <a:r>
                        <a:rPr lang="tr-TR" dirty="0"/>
                        <a:t>Kız</a:t>
                      </a:r>
                    </a:p>
                  </a:txBody>
                  <a:tcPr/>
                </a:tc>
                <a:tc>
                  <a:txBody>
                    <a:bodyPr/>
                    <a:lstStyle/>
                    <a:p>
                      <a:pPr algn="ctr"/>
                      <a:r>
                        <a:rPr lang="tr-TR" dirty="0"/>
                        <a:t>35</a:t>
                      </a:r>
                    </a:p>
                  </a:txBody>
                  <a:tcPr/>
                </a:tc>
                <a:extLst>
                  <a:ext uri="{0D108BD9-81ED-4DB2-BD59-A6C34878D82A}">
                    <a16:rowId xmlns:a16="http://schemas.microsoft.com/office/drawing/2014/main" val="1730741778"/>
                  </a:ext>
                </a:extLst>
              </a:tr>
              <a:tr h="370840">
                <a:tc>
                  <a:txBody>
                    <a:bodyPr/>
                    <a:lstStyle/>
                    <a:p>
                      <a:r>
                        <a:rPr lang="tr-TR" dirty="0"/>
                        <a:t>Büro</a:t>
                      </a:r>
                    </a:p>
                  </a:txBody>
                  <a:tcPr/>
                </a:tc>
                <a:tc>
                  <a:txBody>
                    <a:bodyPr/>
                    <a:lstStyle/>
                    <a:p>
                      <a:r>
                        <a:rPr lang="tr-TR" dirty="0"/>
                        <a:t>Erkek</a:t>
                      </a:r>
                    </a:p>
                  </a:txBody>
                  <a:tcPr/>
                </a:tc>
                <a:tc>
                  <a:txBody>
                    <a:bodyPr/>
                    <a:lstStyle/>
                    <a:p>
                      <a:pPr algn="ctr"/>
                      <a:r>
                        <a:rPr lang="tr-TR" dirty="0"/>
                        <a:t>50</a:t>
                      </a:r>
                    </a:p>
                  </a:txBody>
                  <a:tcPr/>
                </a:tc>
                <a:extLst>
                  <a:ext uri="{0D108BD9-81ED-4DB2-BD59-A6C34878D82A}">
                    <a16:rowId xmlns:a16="http://schemas.microsoft.com/office/drawing/2014/main" val="1442146016"/>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85</a:t>
                      </a:r>
                    </a:p>
                  </a:txBody>
                  <a:tcPr/>
                </a:tc>
                <a:extLst>
                  <a:ext uri="{0D108BD9-81ED-4DB2-BD59-A6C34878D82A}">
                    <a16:rowId xmlns:a16="http://schemas.microsoft.com/office/drawing/2014/main" val="536190790"/>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65</a:t>
                      </a:r>
                    </a:p>
                  </a:txBody>
                  <a:tcPr/>
                </a:tc>
                <a:extLst>
                  <a:ext uri="{0D108BD9-81ED-4DB2-BD59-A6C34878D82A}">
                    <a16:rowId xmlns:a16="http://schemas.microsoft.com/office/drawing/2014/main" val="1256524115"/>
                  </a:ext>
                </a:extLst>
              </a:tr>
            </a:tbl>
          </a:graphicData>
        </a:graphic>
      </p:graphicFrame>
    </p:spTree>
    <p:extLst>
      <p:ext uri="{BB962C8B-B14F-4D97-AF65-F5344CB8AC3E}">
        <p14:creationId xmlns:p14="http://schemas.microsoft.com/office/powerpoint/2010/main" val="339221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1AA55CB-0B4C-4F1A-8225-F67C545EE75D}"/>
              </a:ext>
            </a:extLst>
          </p:cNvPr>
          <p:cNvSpPr>
            <a:spLocks noGrp="1"/>
          </p:cNvSpPr>
          <p:nvPr>
            <p:ph idx="1"/>
          </p:nvPr>
        </p:nvSpPr>
        <p:spPr>
          <a:xfrm>
            <a:off x="838200" y="758536"/>
            <a:ext cx="10515600" cy="5418427"/>
          </a:xfrm>
        </p:spPr>
        <p:txBody>
          <a:bodyPr>
            <a:normAutofit fontScale="92500" lnSpcReduction="20000"/>
          </a:bodyPr>
          <a:lstStyle/>
          <a:p>
            <a:pPr marL="0" indent="0" algn="ctr">
              <a:buNone/>
            </a:pPr>
            <a:r>
              <a:rPr lang="tr-TR" b="1" dirty="0">
                <a:solidFill>
                  <a:srgbClr val="FF0000"/>
                </a:solidFill>
              </a:rPr>
              <a:t>Ölçüm Türüne Göre Veriler</a:t>
            </a:r>
          </a:p>
          <a:p>
            <a:pPr algn="just"/>
            <a:r>
              <a:rPr lang="tr-TR" dirty="0"/>
              <a:t>Veriler, ölçüm türlerine göre </a:t>
            </a:r>
            <a:r>
              <a:rPr lang="tr-TR" dirty="0">
                <a:solidFill>
                  <a:srgbClr val="00B050"/>
                </a:solidFill>
              </a:rPr>
              <a:t>nitel veriler </a:t>
            </a:r>
            <a:r>
              <a:rPr lang="tr-TR" dirty="0"/>
              <a:t>(kalitatif) sayısal olmayan veriler </a:t>
            </a:r>
            <a:r>
              <a:rPr lang="tr-TR" dirty="0">
                <a:solidFill>
                  <a:srgbClr val="00B050"/>
                </a:solidFill>
              </a:rPr>
              <a:t>nicel veriler </a:t>
            </a:r>
            <a:r>
              <a:rPr lang="tr-TR" dirty="0"/>
              <a:t>(kantitatif) sayısal olan veriler şeklinde genel olarak iki şekilde sınıflandırılır.</a:t>
            </a:r>
          </a:p>
          <a:p>
            <a:pPr algn="just"/>
            <a:r>
              <a:rPr lang="tr-TR" dirty="0"/>
              <a:t>Araştırmanın konusu gereği birimleri birbirinden ayırt etmemize yarayan cinsiyet, medeni durum gibi ölçülemeyen ancak sınıflandırılabilen verilere ihtiyaç duyulabileceği gibi sayısal değer alabilen yaş, boy, gelir gibi değişkenlere ait verilere de ihtiyaç duyulabilir.</a:t>
            </a:r>
          </a:p>
          <a:p>
            <a:pPr algn="just"/>
            <a:r>
              <a:rPr lang="tr-TR" dirty="0"/>
              <a:t>Değişkenlerin sayısal değer alıp almamasına göre veriler nitel ve nicel olarak sınıflandırılır.</a:t>
            </a:r>
          </a:p>
          <a:p>
            <a:pPr algn="just"/>
            <a:r>
              <a:rPr lang="tr-TR" dirty="0"/>
              <a:t>Nicel veriler sayılabilir ise </a:t>
            </a:r>
            <a:r>
              <a:rPr lang="tr-TR" dirty="0">
                <a:solidFill>
                  <a:srgbClr val="00B050"/>
                </a:solidFill>
              </a:rPr>
              <a:t>kesikli</a:t>
            </a:r>
            <a:r>
              <a:rPr lang="tr-TR" dirty="0"/>
              <a:t>, sayılamaz ise </a:t>
            </a:r>
            <a:r>
              <a:rPr lang="tr-TR" dirty="0">
                <a:solidFill>
                  <a:srgbClr val="00B050"/>
                </a:solidFill>
              </a:rPr>
              <a:t>sürekli</a:t>
            </a:r>
            <a:r>
              <a:rPr lang="tr-TR" dirty="0"/>
              <a:t> veriler olarak adlandırabiliriz.</a:t>
            </a:r>
          </a:p>
          <a:p>
            <a:pPr algn="just"/>
            <a:r>
              <a:rPr lang="tr-TR" dirty="0"/>
              <a:t>Nitel verileri </a:t>
            </a:r>
            <a:r>
              <a:rPr lang="tr-TR" dirty="0" err="1"/>
              <a:t>sınıflayıcı</a:t>
            </a:r>
            <a:r>
              <a:rPr lang="tr-TR" dirty="0"/>
              <a:t> (</a:t>
            </a:r>
            <a:r>
              <a:rPr lang="tr-TR" dirty="0">
                <a:solidFill>
                  <a:srgbClr val="00B050"/>
                </a:solidFill>
              </a:rPr>
              <a:t>nominal</a:t>
            </a:r>
            <a:r>
              <a:rPr lang="tr-TR" dirty="0"/>
              <a:t>) ve sıralayıcı (</a:t>
            </a:r>
            <a:r>
              <a:rPr lang="tr-TR" dirty="0" err="1">
                <a:solidFill>
                  <a:srgbClr val="00B050"/>
                </a:solidFill>
              </a:rPr>
              <a:t>ordinal</a:t>
            </a:r>
            <a:r>
              <a:rPr lang="tr-TR" dirty="0"/>
              <a:t>) olarak ayırabiliriz. (Programı, cinsiyeti, ili vb. nominal, yarıştaki sıralamaları da </a:t>
            </a:r>
            <a:r>
              <a:rPr lang="tr-TR" dirty="0" err="1"/>
              <a:t>ordinal</a:t>
            </a:r>
            <a:r>
              <a:rPr lang="tr-TR" dirty="0"/>
              <a:t> olarak gösterebiliriz.)</a:t>
            </a:r>
          </a:p>
        </p:txBody>
      </p:sp>
    </p:spTree>
    <p:extLst>
      <p:ext uri="{BB962C8B-B14F-4D97-AF65-F5344CB8AC3E}">
        <p14:creationId xmlns:p14="http://schemas.microsoft.com/office/powerpoint/2010/main" val="4046843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6DCCEF-6654-41E1-89C3-B2E9AFF0F892}"/>
              </a:ext>
            </a:extLst>
          </p:cNvPr>
          <p:cNvSpPr>
            <a:spLocks noGrp="1"/>
          </p:cNvSpPr>
          <p:nvPr>
            <p:ph idx="1"/>
          </p:nvPr>
        </p:nvSpPr>
        <p:spPr>
          <a:xfrm>
            <a:off x="838200" y="623455"/>
            <a:ext cx="10515600" cy="5553508"/>
          </a:xfrm>
        </p:spPr>
        <p:txBody>
          <a:bodyPr/>
          <a:lstStyle/>
          <a:p>
            <a:pPr marL="0" indent="0">
              <a:buNone/>
            </a:pPr>
            <a:r>
              <a:rPr lang="tr-TR" dirty="0"/>
              <a:t>Sosyal Bilimler Meslek Yüksekokulunda A dersini alan öğrencilerin kalitatif ve kantitatif verileri aşağıda gösterilmiştir.</a:t>
            </a:r>
          </a:p>
          <a:p>
            <a:pPr marL="0" indent="0">
              <a:buNone/>
            </a:pPr>
            <a:endParaRPr lang="tr-TR" dirty="0"/>
          </a:p>
        </p:txBody>
      </p:sp>
      <p:graphicFrame>
        <p:nvGraphicFramePr>
          <p:cNvPr id="4" name="Tablo 3">
            <a:extLst>
              <a:ext uri="{FF2B5EF4-FFF2-40B4-BE49-F238E27FC236}">
                <a16:creationId xmlns:a16="http://schemas.microsoft.com/office/drawing/2014/main" id="{0945C77F-6582-4A41-8673-E2B8877087C2}"/>
              </a:ext>
            </a:extLst>
          </p:cNvPr>
          <p:cNvGraphicFramePr>
            <a:graphicFrameLocks noGrp="1"/>
          </p:cNvGraphicFramePr>
          <p:nvPr>
            <p:extLst>
              <p:ext uri="{D42A27DB-BD31-4B8C-83A1-F6EECF244321}">
                <p14:modId xmlns:p14="http://schemas.microsoft.com/office/powerpoint/2010/main" val="3221540255"/>
              </p:ext>
            </p:extLst>
          </p:nvPr>
        </p:nvGraphicFramePr>
        <p:xfrm>
          <a:off x="3028372" y="1727585"/>
          <a:ext cx="6135255" cy="4079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1280059"/>
                    </a:ext>
                  </a:extLst>
                </a:gridCol>
                <a:gridCol w="1640609">
                  <a:extLst>
                    <a:ext uri="{9D8B030D-6E8A-4147-A177-3AD203B41FA5}">
                      <a16:colId xmlns:a16="http://schemas.microsoft.com/office/drawing/2014/main" val="161768443"/>
                    </a:ext>
                  </a:extLst>
                </a:gridCol>
                <a:gridCol w="1319646">
                  <a:extLst>
                    <a:ext uri="{9D8B030D-6E8A-4147-A177-3AD203B41FA5}">
                      <a16:colId xmlns:a16="http://schemas.microsoft.com/office/drawing/2014/main" val="3058310207"/>
                    </a:ext>
                  </a:extLst>
                </a:gridCol>
                <a:gridCol w="1143000">
                  <a:extLst>
                    <a:ext uri="{9D8B030D-6E8A-4147-A177-3AD203B41FA5}">
                      <a16:colId xmlns:a16="http://schemas.microsoft.com/office/drawing/2014/main" val="4247437677"/>
                    </a:ext>
                  </a:extLst>
                </a:gridCol>
              </a:tblGrid>
              <a:tr h="370840">
                <a:tc>
                  <a:txBody>
                    <a:bodyPr/>
                    <a:lstStyle/>
                    <a:p>
                      <a:pPr algn="ctr"/>
                      <a:r>
                        <a:rPr lang="tr-TR" dirty="0"/>
                        <a:t>Program</a:t>
                      </a:r>
                    </a:p>
                  </a:txBody>
                  <a:tcPr/>
                </a:tc>
                <a:tc>
                  <a:txBody>
                    <a:bodyPr/>
                    <a:lstStyle/>
                    <a:p>
                      <a:pPr algn="ctr"/>
                      <a:r>
                        <a:rPr lang="tr-TR" dirty="0"/>
                        <a:t>Cinsiyet</a:t>
                      </a:r>
                    </a:p>
                  </a:txBody>
                  <a:tcPr/>
                </a:tc>
                <a:tc>
                  <a:txBody>
                    <a:bodyPr/>
                    <a:lstStyle/>
                    <a:p>
                      <a:pPr algn="ctr"/>
                      <a:r>
                        <a:rPr lang="tr-TR" dirty="0"/>
                        <a:t>Not</a:t>
                      </a:r>
                    </a:p>
                  </a:txBody>
                  <a:tcPr/>
                </a:tc>
                <a:tc>
                  <a:txBody>
                    <a:bodyPr/>
                    <a:lstStyle/>
                    <a:p>
                      <a:r>
                        <a:rPr lang="tr-TR" dirty="0"/>
                        <a:t>Yaşı</a:t>
                      </a:r>
                    </a:p>
                  </a:txBody>
                  <a:tcPr/>
                </a:tc>
                <a:extLst>
                  <a:ext uri="{0D108BD9-81ED-4DB2-BD59-A6C34878D82A}">
                    <a16:rowId xmlns:a16="http://schemas.microsoft.com/office/drawing/2014/main" val="3456034338"/>
                  </a:ext>
                </a:extLst>
              </a:tr>
              <a:tr h="370840">
                <a:tc>
                  <a:txBody>
                    <a:bodyPr/>
                    <a:lstStyle/>
                    <a:p>
                      <a:r>
                        <a:rPr lang="tr-TR" dirty="0"/>
                        <a:t>Büro</a:t>
                      </a:r>
                    </a:p>
                  </a:txBody>
                  <a:tcPr/>
                </a:tc>
                <a:tc>
                  <a:txBody>
                    <a:bodyPr/>
                    <a:lstStyle/>
                    <a:p>
                      <a:r>
                        <a:rPr lang="tr-TR" dirty="0"/>
                        <a:t>Erkek</a:t>
                      </a:r>
                    </a:p>
                  </a:txBody>
                  <a:tcPr/>
                </a:tc>
                <a:tc>
                  <a:txBody>
                    <a:bodyPr/>
                    <a:lstStyle/>
                    <a:p>
                      <a:pPr algn="ctr"/>
                      <a:r>
                        <a:rPr lang="tr-TR" dirty="0"/>
                        <a:t>75</a:t>
                      </a:r>
                    </a:p>
                  </a:txBody>
                  <a:tcPr/>
                </a:tc>
                <a:tc>
                  <a:txBody>
                    <a:bodyPr/>
                    <a:lstStyle/>
                    <a:p>
                      <a:pPr algn="ctr"/>
                      <a:r>
                        <a:rPr lang="tr-TR" dirty="0"/>
                        <a:t>19</a:t>
                      </a:r>
                    </a:p>
                  </a:txBody>
                  <a:tcPr/>
                </a:tc>
                <a:extLst>
                  <a:ext uri="{0D108BD9-81ED-4DB2-BD59-A6C34878D82A}">
                    <a16:rowId xmlns:a16="http://schemas.microsoft.com/office/drawing/2014/main" val="289111958"/>
                  </a:ext>
                </a:extLst>
              </a:tr>
              <a:tr h="370840">
                <a:tc>
                  <a:txBody>
                    <a:bodyPr/>
                    <a:lstStyle/>
                    <a:p>
                      <a:r>
                        <a:rPr lang="tr-TR" dirty="0"/>
                        <a:t>Muhasebe</a:t>
                      </a:r>
                    </a:p>
                  </a:txBody>
                  <a:tcPr/>
                </a:tc>
                <a:tc>
                  <a:txBody>
                    <a:bodyPr/>
                    <a:lstStyle/>
                    <a:p>
                      <a:r>
                        <a:rPr lang="tr-TR" dirty="0"/>
                        <a:t>Erkek</a:t>
                      </a:r>
                    </a:p>
                  </a:txBody>
                  <a:tcPr/>
                </a:tc>
                <a:tc>
                  <a:txBody>
                    <a:bodyPr/>
                    <a:lstStyle/>
                    <a:p>
                      <a:pPr algn="ctr"/>
                      <a:r>
                        <a:rPr lang="tr-TR" dirty="0"/>
                        <a:t>60</a:t>
                      </a:r>
                    </a:p>
                  </a:txBody>
                  <a:tcPr/>
                </a:tc>
                <a:tc>
                  <a:txBody>
                    <a:bodyPr/>
                    <a:lstStyle/>
                    <a:p>
                      <a:pPr algn="ctr"/>
                      <a:r>
                        <a:rPr lang="tr-TR" dirty="0"/>
                        <a:t>25</a:t>
                      </a:r>
                    </a:p>
                  </a:txBody>
                  <a:tcPr/>
                </a:tc>
                <a:extLst>
                  <a:ext uri="{0D108BD9-81ED-4DB2-BD59-A6C34878D82A}">
                    <a16:rowId xmlns:a16="http://schemas.microsoft.com/office/drawing/2014/main" val="3217243925"/>
                  </a:ext>
                </a:extLst>
              </a:tr>
              <a:tr h="370840">
                <a:tc>
                  <a:txBody>
                    <a:bodyPr/>
                    <a:lstStyle/>
                    <a:p>
                      <a:r>
                        <a:rPr lang="tr-TR" dirty="0"/>
                        <a:t>Dış Ticaret</a:t>
                      </a:r>
                    </a:p>
                  </a:txBody>
                  <a:tcPr/>
                </a:tc>
                <a:tc>
                  <a:txBody>
                    <a:bodyPr/>
                    <a:lstStyle/>
                    <a:p>
                      <a:r>
                        <a:rPr lang="tr-TR" dirty="0"/>
                        <a:t>Kız</a:t>
                      </a:r>
                    </a:p>
                  </a:txBody>
                  <a:tcPr/>
                </a:tc>
                <a:tc>
                  <a:txBody>
                    <a:bodyPr/>
                    <a:lstStyle/>
                    <a:p>
                      <a:pPr algn="ctr"/>
                      <a:r>
                        <a:rPr lang="tr-TR" dirty="0"/>
                        <a:t>78</a:t>
                      </a:r>
                    </a:p>
                  </a:txBody>
                  <a:tcPr/>
                </a:tc>
                <a:tc>
                  <a:txBody>
                    <a:bodyPr/>
                    <a:lstStyle/>
                    <a:p>
                      <a:pPr algn="ctr"/>
                      <a:r>
                        <a:rPr lang="tr-TR" dirty="0"/>
                        <a:t>24</a:t>
                      </a:r>
                    </a:p>
                  </a:txBody>
                  <a:tcPr/>
                </a:tc>
                <a:extLst>
                  <a:ext uri="{0D108BD9-81ED-4DB2-BD59-A6C34878D82A}">
                    <a16:rowId xmlns:a16="http://schemas.microsoft.com/office/drawing/2014/main" val="2981417015"/>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85</a:t>
                      </a:r>
                    </a:p>
                  </a:txBody>
                  <a:tcPr/>
                </a:tc>
                <a:tc>
                  <a:txBody>
                    <a:bodyPr/>
                    <a:lstStyle/>
                    <a:p>
                      <a:pPr algn="ctr"/>
                      <a:r>
                        <a:rPr lang="tr-TR" dirty="0"/>
                        <a:t>20</a:t>
                      </a:r>
                    </a:p>
                  </a:txBody>
                  <a:tcPr/>
                </a:tc>
                <a:extLst>
                  <a:ext uri="{0D108BD9-81ED-4DB2-BD59-A6C34878D82A}">
                    <a16:rowId xmlns:a16="http://schemas.microsoft.com/office/drawing/2014/main" val="3914580543"/>
                  </a:ext>
                </a:extLst>
              </a:tr>
              <a:tr h="370840">
                <a:tc>
                  <a:txBody>
                    <a:bodyPr/>
                    <a:lstStyle/>
                    <a:p>
                      <a:r>
                        <a:rPr lang="tr-TR" dirty="0"/>
                        <a:t>Muhasebe</a:t>
                      </a:r>
                    </a:p>
                  </a:txBody>
                  <a:tcPr/>
                </a:tc>
                <a:tc>
                  <a:txBody>
                    <a:bodyPr/>
                    <a:lstStyle/>
                    <a:p>
                      <a:r>
                        <a:rPr lang="tr-TR" dirty="0"/>
                        <a:t>Kız</a:t>
                      </a:r>
                    </a:p>
                  </a:txBody>
                  <a:tcPr/>
                </a:tc>
                <a:tc>
                  <a:txBody>
                    <a:bodyPr/>
                    <a:lstStyle/>
                    <a:p>
                      <a:pPr algn="ctr"/>
                      <a:r>
                        <a:rPr lang="tr-TR" dirty="0"/>
                        <a:t>95</a:t>
                      </a:r>
                    </a:p>
                  </a:txBody>
                  <a:tcPr/>
                </a:tc>
                <a:tc>
                  <a:txBody>
                    <a:bodyPr/>
                    <a:lstStyle/>
                    <a:p>
                      <a:pPr algn="ctr"/>
                      <a:r>
                        <a:rPr lang="tr-TR" dirty="0"/>
                        <a:t>24</a:t>
                      </a:r>
                    </a:p>
                  </a:txBody>
                  <a:tcPr/>
                </a:tc>
                <a:extLst>
                  <a:ext uri="{0D108BD9-81ED-4DB2-BD59-A6C34878D82A}">
                    <a16:rowId xmlns:a16="http://schemas.microsoft.com/office/drawing/2014/main" val="3195829316"/>
                  </a:ext>
                </a:extLst>
              </a:tr>
              <a:tr h="370840">
                <a:tc>
                  <a:txBody>
                    <a:bodyPr/>
                    <a:lstStyle/>
                    <a:p>
                      <a:r>
                        <a:rPr lang="tr-TR" dirty="0"/>
                        <a:t>Muhasebe</a:t>
                      </a:r>
                    </a:p>
                  </a:txBody>
                  <a:tcPr/>
                </a:tc>
                <a:tc>
                  <a:txBody>
                    <a:bodyPr/>
                    <a:lstStyle/>
                    <a:p>
                      <a:r>
                        <a:rPr lang="tr-TR" dirty="0"/>
                        <a:t>Kız</a:t>
                      </a:r>
                    </a:p>
                  </a:txBody>
                  <a:tcPr/>
                </a:tc>
                <a:tc>
                  <a:txBody>
                    <a:bodyPr/>
                    <a:lstStyle/>
                    <a:p>
                      <a:pPr algn="ctr"/>
                      <a:r>
                        <a:rPr lang="tr-TR" dirty="0"/>
                        <a:t>90</a:t>
                      </a:r>
                    </a:p>
                  </a:txBody>
                  <a:tcPr/>
                </a:tc>
                <a:tc>
                  <a:txBody>
                    <a:bodyPr/>
                    <a:lstStyle/>
                    <a:p>
                      <a:pPr algn="ctr"/>
                      <a:r>
                        <a:rPr lang="tr-TR" dirty="0"/>
                        <a:t>20</a:t>
                      </a:r>
                    </a:p>
                  </a:txBody>
                  <a:tcPr/>
                </a:tc>
                <a:extLst>
                  <a:ext uri="{0D108BD9-81ED-4DB2-BD59-A6C34878D82A}">
                    <a16:rowId xmlns:a16="http://schemas.microsoft.com/office/drawing/2014/main" val="1240065806"/>
                  </a:ext>
                </a:extLst>
              </a:tr>
              <a:tr h="370840">
                <a:tc>
                  <a:txBody>
                    <a:bodyPr/>
                    <a:lstStyle/>
                    <a:p>
                      <a:r>
                        <a:rPr lang="tr-TR" dirty="0"/>
                        <a:t>Büro</a:t>
                      </a:r>
                    </a:p>
                  </a:txBody>
                  <a:tcPr/>
                </a:tc>
                <a:tc>
                  <a:txBody>
                    <a:bodyPr/>
                    <a:lstStyle/>
                    <a:p>
                      <a:r>
                        <a:rPr lang="tr-TR" dirty="0"/>
                        <a:t>Kız</a:t>
                      </a:r>
                    </a:p>
                  </a:txBody>
                  <a:tcPr/>
                </a:tc>
                <a:tc>
                  <a:txBody>
                    <a:bodyPr/>
                    <a:lstStyle/>
                    <a:p>
                      <a:pPr algn="ctr"/>
                      <a:r>
                        <a:rPr lang="tr-TR" dirty="0"/>
                        <a:t>35</a:t>
                      </a:r>
                    </a:p>
                  </a:txBody>
                  <a:tcPr/>
                </a:tc>
                <a:tc>
                  <a:txBody>
                    <a:bodyPr/>
                    <a:lstStyle/>
                    <a:p>
                      <a:pPr algn="ctr"/>
                      <a:r>
                        <a:rPr lang="tr-TR" dirty="0"/>
                        <a:t>19</a:t>
                      </a:r>
                    </a:p>
                  </a:txBody>
                  <a:tcPr/>
                </a:tc>
                <a:extLst>
                  <a:ext uri="{0D108BD9-81ED-4DB2-BD59-A6C34878D82A}">
                    <a16:rowId xmlns:a16="http://schemas.microsoft.com/office/drawing/2014/main" val="2724437890"/>
                  </a:ext>
                </a:extLst>
              </a:tr>
              <a:tr h="370840">
                <a:tc>
                  <a:txBody>
                    <a:bodyPr/>
                    <a:lstStyle/>
                    <a:p>
                      <a:r>
                        <a:rPr lang="tr-TR" dirty="0"/>
                        <a:t>Büro</a:t>
                      </a:r>
                    </a:p>
                  </a:txBody>
                  <a:tcPr/>
                </a:tc>
                <a:tc>
                  <a:txBody>
                    <a:bodyPr/>
                    <a:lstStyle/>
                    <a:p>
                      <a:r>
                        <a:rPr lang="tr-TR" dirty="0"/>
                        <a:t>Erkek</a:t>
                      </a:r>
                    </a:p>
                  </a:txBody>
                  <a:tcPr/>
                </a:tc>
                <a:tc>
                  <a:txBody>
                    <a:bodyPr/>
                    <a:lstStyle/>
                    <a:p>
                      <a:pPr algn="ctr"/>
                      <a:r>
                        <a:rPr lang="tr-TR" dirty="0"/>
                        <a:t>50</a:t>
                      </a:r>
                    </a:p>
                  </a:txBody>
                  <a:tcPr/>
                </a:tc>
                <a:tc>
                  <a:txBody>
                    <a:bodyPr/>
                    <a:lstStyle/>
                    <a:p>
                      <a:pPr algn="ctr"/>
                      <a:r>
                        <a:rPr lang="tr-TR" dirty="0"/>
                        <a:t>30</a:t>
                      </a:r>
                    </a:p>
                  </a:txBody>
                  <a:tcPr/>
                </a:tc>
                <a:extLst>
                  <a:ext uri="{0D108BD9-81ED-4DB2-BD59-A6C34878D82A}">
                    <a16:rowId xmlns:a16="http://schemas.microsoft.com/office/drawing/2014/main" val="1938918492"/>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85</a:t>
                      </a:r>
                    </a:p>
                  </a:txBody>
                  <a:tcPr/>
                </a:tc>
                <a:tc>
                  <a:txBody>
                    <a:bodyPr/>
                    <a:lstStyle/>
                    <a:p>
                      <a:pPr algn="ctr"/>
                      <a:r>
                        <a:rPr lang="tr-TR" dirty="0"/>
                        <a:t>25</a:t>
                      </a:r>
                    </a:p>
                  </a:txBody>
                  <a:tcPr/>
                </a:tc>
                <a:extLst>
                  <a:ext uri="{0D108BD9-81ED-4DB2-BD59-A6C34878D82A}">
                    <a16:rowId xmlns:a16="http://schemas.microsoft.com/office/drawing/2014/main" val="184746021"/>
                  </a:ext>
                </a:extLst>
              </a:tr>
              <a:tr h="370840">
                <a:tc>
                  <a:txBody>
                    <a:bodyPr/>
                    <a:lstStyle/>
                    <a:p>
                      <a:r>
                        <a:rPr lang="tr-TR" dirty="0"/>
                        <a:t>Dış Ticaret</a:t>
                      </a:r>
                    </a:p>
                  </a:txBody>
                  <a:tcPr/>
                </a:tc>
                <a:tc>
                  <a:txBody>
                    <a:bodyPr/>
                    <a:lstStyle/>
                    <a:p>
                      <a:r>
                        <a:rPr lang="tr-TR" dirty="0"/>
                        <a:t>Erkek</a:t>
                      </a:r>
                    </a:p>
                  </a:txBody>
                  <a:tcPr/>
                </a:tc>
                <a:tc>
                  <a:txBody>
                    <a:bodyPr/>
                    <a:lstStyle/>
                    <a:p>
                      <a:pPr algn="ctr"/>
                      <a:r>
                        <a:rPr lang="tr-TR" dirty="0"/>
                        <a:t>65</a:t>
                      </a:r>
                    </a:p>
                  </a:txBody>
                  <a:tcPr/>
                </a:tc>
                <a:tc>
                  <a:txBody>
                    <a:bodyPr/>
                    <a:lstStyle/>
                    <a:p>
                      <a:pPr algn="ctr"/>
                      <a:r>
                        <a:rPr lang="tr-TR" dirty="0"/>
                        <a:t>21</a:t>
                      </a:r>
                    </a:p>
                  </a:txBody>
                  <a:tcPr/>
                </a:tc>
                <a:extLst>
                  <a:ext uri="{0D108BD9-81ED-4DB2-BD59-A6C34878D82A}">
                    <a16:rowId xmlns:a16="http://schemas.microsoft.com/office/drawing/2014/main" val="1120235878"/>
                  </a:ext>
                </a:extLst>
              </a:tr>
            </a:tbl>
          </a:graphicData>
        </a:graphic>
      </p:graphicFrame>
    </p:spTree>
    <p:extLst>
      <p:ext uri="{BB962C8B-B14F-4D97-AF65-F5344CB8AC3E}">
        <p14:creationId xmlns:p14="http://schemas.microsoft.com/office/powerpoint/2010/main" val="11078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D0DF84-43FA-4F6F-9622-2C02456511B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D2A99B-4AB3-41D7-8635-52CB6EE7C763}"/>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4905377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515</Words>
  <Application>Microsoft Office PowerPoint</Application>
  <PresentationFormat>Geniş ekran</PresentationFormat>
  <Paragraphs>109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VERİLER VE SERİLER</vt:lpstr>
      <vt:lpstr>VERİLER</vt:lpstr>
      <vt:lpstr>PowerPoint Sunusu</vt:lpstr>
      <vt:lpstr>VERİ TÜRLERİ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VERİLER VE SERİLER</dc:title>
  <dc:creator>Zafer Kartal</dc:creator>
  <cp:lastModifiedBy>Zafer Kartal</cp:lastModifiedBy>
  <cp:revision>11</cp:revision>
  <dcterms:created xsi:type="dcterms:W3CDTF">2023-03-07T00:58:15Z</dcterms:created>
  <dcterms:modified xsi:type="dcterms:W3CDTF">2023-03-07T02:28:21Z</dcterms:modified>
</cp:coreProperties>
</file>