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6"/>
  </p:notesMasterIdLst>
  <p:sldIdLst>
    <p:sldId id="256" r:id="rId2"/>
    <p:sldId id="347" r:id="rId3"/>
    <p:sldId id="362" r:id="rId4"/>
    <p:sldId id="363" r:id="rId5"/>
    <p:sldId id="340" r:id="rId6"/>
    <p:sldId id="339" r:id="rId7"/>
    <p:sldId id="353" r:id="rId8"/>
    <p:sldId id="355" r:id="rId9"/>
    <p:sldId id="354" r:id="rId10"/>
    <p:sldId id="345" r:id="rId11"/>
    <p:sldId id="259" r:id="rId12"/>
    <p:sldId id="261" r:id="rId13"/>
    <p:sldId id="396" r:id="rId14"/>
    <p:sldId id="262" r:id="rId15"/>
    <p:sldId id="263" r:id="rId16"/>
    <p:sldId id="264" r:id="rId17"/>
    <p:sldId id="321" r:id="rId18"/>
    <p:sldId id="322" r:id="rId19"/>
    <p:sldId id="266" r:id="rId20"/>
    <p:sldId id="267" r:id="rId21"/>
    <p:sldId id="268" r:id="rId22"/>
    <p:sldId id="269" r:id="rId23"/>
    <p:sldId id="271" r:id="rId24"/>
    <p:sldId id="365" r:id="rId25"/>
    <p:sldId id="272" r:id="rId26"/>
    <p:sldId id="273" r:id="rId27"/>
    <p:sldId id="356" r:id="rId28"/>
    <p:sldId id="274" r:id="rId29"/>
    <p:sldId id="275" r:id="rId30"/>
    <p:sldId id="319" r:id="rId31"/>
    <p:sldId id="351" r:id="rId32"/>
    <p:sldId id="348" r:id="rId33"/>
    <p:sldId id="277" r:id="rId34"/>
    <p:sldId id="352" r:id="rId35"/>
    <p:sldId id="364" r:id="rId36"/>
    <p:sldId id="279" r:id="rId37"/>
    <p:sldId id="281" r:id="rId38"/>
    <p:sldId id="282" r:id="rId39"/>
    <p:sldId id="283" r:id="rId40"/>
    <p:sldId id="325" r:id="rId41"/>
    <p:sldId id="326" r:id="rId42"/>
    <p:sldId id="284" r:id="rId43"/>
    <p:sldId id="287" r:id="rId44"/>
    <p:sldId id="320" r:id="rId45"/>
    <p:sldId id="357" r:id="rId46"/>
    <p:sldId id="392" r:id="rId47"/>
    <p:sldId id="393" r:id="rId48"/>
    <p:sldId id="291" r:id="rId49"/>
    <p:sldId id="292" r:id="rId50"/>
    <p:sldId id="338" r:id="rId51"/>
    <p:sldId id="294" r:id="rId52"/>
    <p:sldId id="394" r:id="rId53"/>
    <p:sldId id="295" r:id="rId54"/>
    <p:sldId id="327" r:id="rId55"/>
    <p:sldId id="366" r:id="rId56"/>
    <p:sldId id="298" r:id="rId57"/>
    <p:sldId id="380" r:id="rId58"/>
    <p:sldId id="381" r:id="rId59"/>
    <p:sldId id="367" r:id="rId60"/>
    <p:sldId id="342" r:id="rId61"/>
    <p:sldId id="358" r:id="rId62"/>
    <p:sldId id="299" r:id="rId63"/>
    <p:sldId id="335" r:id="rId64"/>
    <p:sldId id="382" r:id="rId65"/>
    <p:sldId id="337" r:id="rId66"/>
    <p:sldId id="383" r:id="rId67"/>
    <p:sldId id="384" r:id="rId68"/>
    <p:sldId id="385" r:id="rId69"/>
    <p:sldId id="387" r:id="rId70"/>
    <p:sldId id="388" r:id="rId71"/>
    <p:sldId id="368" r:id="rId72"/>
    <p:sldId id="369" r:id="rId73"/>
    <p:sldId id="370" r:id="rId74"/>
    <p:sldId id="371" r:id="rId75"/>
    <p:sldId id="372" r:id="rId76"/>
    <p:sldId id="373" r:id="rId77"/>
    <p:sldId id="374" r:id="rId78"/>
    <p:sldId id="375" r:id="rId79"/>
    <p:sldId id="376" r:id="rId80"/>
    <p:sldId id="377" r:id="rId81"/>
    <p:sldId id="378" r:id="rId82"/>
    <p:sldId id="389" r:id="rId83"/>
    <p:sldId id="302" r:id="rId84"/>
    <p:sldId id="390" r:id="rId85"/>
    <p:sldId id="391" r:id="rId86"/>
    <p:sldId id="303" r:id="rId87"/>
    <p:sldId id="306" r:id="rId88"/>
    <p:sldId id="307" r:id="rId89"/>
    <p:sldId id="308" r:id="rId90"/>
    <p:sldId id="309" r:id="rId91"/>
    <p:sldId id="310" r:id="rId92"/>
    <p:sldId id="359" r:id="rId93"/>
    <p:sldId id="360" r:id="rId94"/>
    <p:sldId id="395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32CD15E-3BFA-42D1-9F98-81486FCD00E6}">
          <p14:sldIdLst>
            <p14:sldId id="256"/>
            <p14:sldId id="347"/>
            <p14:sldId id="362"/>
            <p14:sldId id="363"/>
            <p14:sldId id="340"/>
            <p14:sldId id="339"/>
            <p14:sldId id="353"/>
            <p14:sldId id="355"/>
            <p14:sldId id="354"/>
            <p14:sldId id="345"/>
            <p14:sldId id="259"/>
            <p14:sldId id="261"/>
            <p14:sldId id="396"/>
            <p14:sldId id="262"/>
            <p14:sldId id="263"/>
            <p14:sldId id="264"/>
            <p14:sldId id="321"/>
            <p14:sldId id="322"/>
            <p14:sldId id="266"/>
            <p14:sldId id="267"/>
            <p14:sldId id="268"/>
            <p14:sldId id="269"/>
            <p14:sldId id="271"/>
            <p14:sldId id="365"/>
            <p14:sldId id="272"/>
            <p14:sldId id="273"/>
            <p14:sldId id="356"/>
            <p14:sldId id="274"/>
            <p14:sldId id="275"/>
            <p14:sldId id="319"/>
            <p14:sldId id="351"/>
            <p14:sldId id="348"/>
          </p14:sldIdLst>
        </p14:section>
        <p14:section name="Başlıksız Bölüm" id="{D48B7DE6-A694-459C-A405-8BDB9C2A1D69}">
          <p14:sldIdLst>
            <p14:sldId id="277"/>
            <p14:sldId id="352"/>
            <p14:sldId id="364"/>
            <p14:sldId id="279"/>
            <p14:sldId id="281"/>
            <p14:sldId id="282"/>
            <p14:sldId id="283"/>
            <p14:sldId id="325"/>
            <p14:sldId id="326"/>
            <p14:sldId id="284"/>
            <p14:sldId id="287"/>
            <p14:sldId id="320"/>
            <p14:sldId id="357"/>
            <p14:sldId id="392"/>
            <p14:sldId id="393"/>
            <p14:sldId id="291"/>
            <p14:sldId id="292"/>
            <p14:sldId id="338"/>
            <p14:sldId id="294"/>
            <p14:sldId id="394"/>
            <p14:sldId id="295"/>
            <p14:sldId id="327"/>
            <p14:sldId id="366"/>
            <p14:sldId id="298"/>
            <p14:sldId id="380"/>
            <p14:sldId id="381"/>
            <p14:sldId id="367"/>
            <p14:sldId id="342"/>
            <p14:sldId id="358"/>
            <p14:sldId id="299"/>
            <p14:sldId id="335"/>
            <p14:sldId id="382"/>
            <p14:sldId id="337"/>
            <p14:sldId id="383"/>
            <p14:sldId id="384"/>
            <p14:sldId id="385"/>
            <p14:sldId id="387"/>
            <p14:sldId id="388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89"/>
            <p14:sldId id="302"/>
            <p14:sldId id="390"/>
            <p14:sldId id="391"/>
            <p14:sldId id="303"/>
            <p14:sldId id="306"/>
            <p14:sldId id="307"/>
            <p14:sldId id="308"/>
            <p14:sldId id="309"/>
            <p14:sldId id="310"/>
            <p14:sldId id="359"/>
            <p14:sldId id="360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10.9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722 0,'-709'0,"697"0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0T15:48:49.90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0,'2265'0,"-2241"0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0T15:49:48.64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1,'3507'0,"-3483"0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0T15:49:53.98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1,'7318'0,"-7294"0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13.96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0,'7179'0,"-7155"0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17.3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1,'4061'0,"-4038"0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19.15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1,'496'0,"-474"0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26.5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1,'6987'0,"-6964"0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28.7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1,'523'0,"-588"0,23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34.0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1,'4280'0,"-4257"0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2:37.3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246 1,'-36'0,"28"0,26 0,294 0,-844 0,1005 0,-453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2T11:13:29.26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195 0,'654'0,"-1491"0,825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3DB1D-F8C9-413F-837E-041ABB00EDD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ABE44-66F8-4483-A04B-1E4054B8D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0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73C40-8478-42BB-91B4-1C9F08A04D6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18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 yılında, DSÖ’ne üye ülkeler yeni antibiyotiklerin araştırılması ve geliştirilmesini desteklemek için  antibiyotiğe dirençli bakterilerin öncelikli bir listesinin oluşturulması istenmiş</a:t>
            </a:r>
          </a:p>
          <a:p>
            <a:r>
              <a:rPr lang="tr-TR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Öncelikli olanları belirlemek için çok kriterli bir karar 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analizi yöntemi kullanılmış.</a:t>
            </a:r>
          </a:p>
          <a:p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 kriterler…</a:t>
            </a:r>
          </a:p>
          <a:p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Önceliği değerlendirmek için 70 uzman; 25 kazanılmış direnç modeli ve 20 bakteri türünde öncelik sırasını belirlenmiş.</a:t>
            </a:r>
          </a:p>
          <a:p>
            <a:r>
              <a:rPr lang="tr-TR" sz="18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Sunuma bu kritik öncelikteki bakteri enfeksiyonlarının güncellenen tedavi seçenekleri ile devam edeceğim.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73C40-8478-42BB-91B4-1C9F08A04D6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80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Bu yapı değişen N-</a:t>
            </a:r>
            <a:r>
              <a:rPr lang="tr-TR" dirty="0" err="1" smtClean="0"/>
              <a:t>asetil</a:t>
            </a:r>
            <a:r>
              <a:rPr lang="tr-TR" dirty="0" smtClean="0"/>
              <a:t> </a:t>
            </a:r>
            <a:r>
              <a:rPr lang="tr-TR" dirty="0" err="1" smtClean="0"/>
              <a:t>glukozamin</a:t>
            </a:r>
            <a:r>
              <a:rPr lang="tr-TR" dirty="0" smtClean="0"/>
              <a:t> ve N-</a:t>
            </a:r>
            <a:r>
              <a:rPr lang="tr-TR" dirty="0" err="1" smtClean="0"/>
              <a:t>asetil</a:t>
            </a:r>
            <a:r>
              <a:rPr lang="tr-TR" dirty="0" smtClean="0"/>
              <a:t> </a:t>
            </a:r>
            <a:r>
              <a:rPr lang="tr-TR" dirty="0" err="1" smtClean="0"/>
              <a:t>muramik</a:t>
            </a:r>
            <a:r>
              <a:rPr lang="tr-TR" dirty="0" smtClean="0"/>
              <a:t> asit karbonhidrat kısımlarının birbirine </a:t>
            </a:r>
            <a:r>
              <a:rPr lang="el-GR" dirty="0" smtClean="0"/>
              <a:t>β-1,4 </a:t>
            </a:r>
            <a:r>
              <a:rPr lang="tr-TR" dirty="0" smtClean="0"/>
              <a:t>bağlarıyla bağlandığı bir omurgadan oluşur. Bu karbonhidrat zincirler ise birbirlerine  çapraz </a:t>
            </a:r>
            <a:r>
              <a:rPr lang="tr-TR" dirty="0" err="1" smtClean="0"/>
              <a:t>pentaglisin</a:t>
            </a:r>
            <a:r>
              <a:rPr lang="tr-TR" dirty="0" smtClean="0"/>
              <a:t> </a:t>
            </a:r>
            <a:r>
              <a:rPr lang="tr-TR" dirty="0" err="1" smtClean="0"/>
              <a:t>peptid</a:t>
            </a:r>
            <a:r>
              <a:rPr lang="tr-TR" dirty="0" smtClean="0"/>
              <a:t> bağlarıyla bağlanırlar.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400D8-225C-464A-B140-BC8AD74C4B3E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96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Beta-</a:t>
            </a:r>
            <a:r>
              <a:rPr lang="en-US" dirty="0" err="1"/>
              <a:t>laktamlar</a:t>
            </a:r>
            <a:r>
              <a:rPr lang="en-US" dirty="0"/>
              <a:t>, </a:t>
            </a:r>
            <a:r>
              <a:rPr lang="en-US" dirty="0" err="1"/>
              <a:t>periplazmik</a:t>
            </a:r>
            <a:r>
              <a:rPr lang="en-US" dirty="0"/>
              <a:t> </a:t>
            </a:r>
            <a:r>
              <a:rPr lang="en-US" dirty="0" err="1"/>
              <a:t>boşluğa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 </a:t>
            </a:r>
            <a:r>
              <a:rPr lang="en-US" dirty="0" err="1"/>
              <a:t>zarına</a:t>
            </a:r>
            <a:r>
              <a:rPr lang="en-US" dirty="0"/>
              <a:t> </a:t>
            </a:r>
            <a:r>
              <a:rPr lang="en-US" dirty="0" err="1"/>
              <a:t>ulaşmak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genellikle</a:t>
            </a:r>
            <a:r>
              <a:rPr lang="en-US" dirty="0"/>
              <a:t> gram </a:t>
            </a:r>
            <a:r>
              <a:rPr lang="en-US" dirty="0" err="1"/>
              <a:t>negatif</a:t>
            </a:r>
            <a:r>
              <a:rPr lang="en-US" dirty="0"/>
              <a:t> </a:t>
            </a:r>
            <a:r>
              <a:rPr lang="en-US" dirty="0" err="1"/>
              <a:t>basillerin</a:t>
            </a:r>
            <a:r>
              <a:rPr lang="en-US" dirty="0"/>
              <a:t> </a:t>
            </a:r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dirty="0" err="1"/>
              <a:t>zarındaki</a:t>
            </a:r>
            <a:r>
              <a:rPr lang="en-US" dirty="0"/>
              <a:t> </a:t>
            </a:r>
            <a:r>
              <a:rPr lang="en-US" dirty="0" err="1"/>
              <a:t>hidrofilik</a:t>
            </a:r>
            <a:r>
              <a:rPr lang="en-US" dirty="0"/>
              <a:t> </a:t>
            </a:r>
            <a:r>
              <a:rPr lang="en-US" dirty="0" err="1"/>
              <a:t>porin</a:t>
            </a:r>
            <a:r>
              <a:rPr lang="en-US" dirty="0"/>
              <a:t> protein </a:t>
            </a:r>
            <a:r>
              <a:rPr lang="en-US" dirty="0" err="1"/>
              <a:t>kanallarından</a:t>
            </a:r>
            <a:r>
              <a:rPr lang="en-US" dirty="0"/>
              <a:t> </a:t>
            </a:r>
            <a:r>
              <a:rPr lang="en-US" dirty="0" err="1"/>
              <a:t>geçmek</a:t>
            </a:r>
            <a:r>
              <a:rPr lang="en-US" dirty="0"/>
              <a:t> </a:t>
            </a:r>
            <a:r>
              <a:rPr lang="en-US" dirty="0" err="1"/>
              <a:t>zorundadır</a:t>
            </a:r>
            <a:r>
              <a:rPr lang="en-US" dirty="0"/>
              <a:t>. </a:t>
            </a:r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dirty="0" err="1"/>
              <a:t>zarın</a:t>
            </a:r>
            <a:r>
              <a:rPr lang="en-US" dirty="0"/>
              <a:t> </a:t>
            </a:r>
            <a:r>
              <a:rPr lang="en-US" dirty="0" err="1"/>
              <a:t>geçirgenlik</a:t>
            </a:r>
            <a:r>
              <a:rPr lang="en-US" dirty="0"/>
              <a:t> </a:t>
            </a:r>
            <a:r>
              <a:rPr lang="en-US" dirty="0" err="1"/>
              <a:t>bariyeri</a:t>
            </a:r>
            <a:r>
              <a:rPr lang="en-US" dirty="0"/>
              <a:t>, Pseudomonas </a:t>
            </a:r>
            <a:r>
              <a:rPr lang="en-US" dirty="0" err="1"/>
              <a:t>aeruginosa'nın</a:t>
            </a:r>
            <a:r>
              <a:rPr lang="en-US" dirty="0"/>
              <a:t> </a:t>
            </a:r>
            <a:r>
              <a:rPr lang="en-US" dirty="0" err="1"/>
              <a:t>birçok</a:t>
            </a:r>
            <a:r>
              <a:rPr lang="en-US" dirty="0"/>
              <a:t> beta-</a:t>
            </a:r>
            <a:r>
              <a:rPr lang="en-US" dirty="0" err="1"/>
              <a:t>laktam</a:t>
            </a:r>
            <a:r>
              <a:rPr lang="en-US" dirty="0"/>
              <a:t> </a:t>
            </a:r>
            <a:r>
              <a:rPr lang="en-US" dirty="0" err="1"/>
              <a:t>antibiyotiğe</a:t>
            </a:r>
            <a:r>
              <a:rPr lang="en-US" dirty="0"/>
              <a:t> </a:t>
            </a:r>
            <a:r>
              <a:rPr lang="en-US" dirty="0" err="1"/>
              <a:t>direncinde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faktördür</a:t>
            </a:r>
            <a:r>
              <a:rPr lang="en-US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BE44-66F8-4483-A04B-1E4054B8D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3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5DB32-58E7-4A15-95C0-BBACF5899D4B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98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cUTI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/AP,   PİP-TAZ (n=231) &amp;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Fosfomisin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(n=233) etkinlik ve güvenlik sonuçlarını karşılaştıran;  çok merkezli,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randomize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çift kör, faz 2/3 bir çalışma olan ZEUS çalışmasında ise;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ZTI-01, PIP-TAZ ile karşılaştırıldığında, %64,7  ve %54,5  genel başarı oranları(mikrobiyolojik eradikasyon ve klinik başarı)  %10,2 tedavi arası fark ile eş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etkinilik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için belirlenen %15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marjı karşıladı.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GSBL üreten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Enterobacterales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hasta alt grubunda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intravenöz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fosfomisin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 karşılaştırıcılar arasında klinik veya mikrobiyolojik iyileşme açısından anlamlı bir farklılık göstermedi.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Tedavi ilişkili yan etki hafif ve orta şiddetliydi, en yaygın anormal laboratuvar bulguları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aminotransferaz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enzimlerinde atış ve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hipokalemi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 etkisi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fosfomisin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kolunda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freknası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yüksekti, ancak tedavi sonunda normal değerlerine göndü.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5DB32-58E7-4A15-95C0-BBACF5899D4B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2965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Aminoasit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homolojisine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göre yapılan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Ambler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sınıflandırma sistemi, B-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laktamaz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enzimlerini 4 gruba (yani, A, B, C, D) göre sınıflandırır. Bunlardan A, B ve D sınıfları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karbapenemazları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içerirken, C sınıfı enzimler esas olarak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sefalosporinleri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hidrolize eder.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Sınıfı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karbapenemazların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klinik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olarak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önemlisi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K. pneumoniae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karbapenemaz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(KPC)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grubudur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Bu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enzimler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bulaşıcı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plazmitlerde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bulunur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çoğu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beta-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laktama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direnç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sağlar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NDM taşıyan gen birden fazla direnç determinantını üzerinde barındırabilir.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Sınıf C,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karbapenemlere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karşı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hidrolitik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aktiviteleri çok zayıf olduğundan veya hiç olmadığından, kendi başına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karbapenemaz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olmayan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AmpC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β-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laktamaz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enzimlerini, geçirgenlik kusurları ile birlikte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karbapenemlere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dirençte rol oynayabilir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/>
            <a:r>
              <a:rPr lang="en-US" altLang="en-US" dirty="0">
                <a:latin typeface="Arial" pitchFamily="34" charset="0"/>
                <a:ea typeface="Arial" pitchFamily="34" charset="0"/>
              </a:rPr>
              <a:t>ACT,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AmpC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type β-lactamase;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AmpC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, ampicillin chromosomal cephalosporinase; CMY, cephamycin-hydrolyzing β-lactamase; CTX-M, cefotaxime-hydrolyzing β-lactamase–Munich; FOX, plasmid-mediated class C β-lactamase; GES, Guiana extended-spectrum β-lactamase; IMI, imipenem-hydrolyzing β-lactamase; IMP,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imipenemase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metallo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-β-lactamase; KPC, Klebsiella pneumoniae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carbapenemase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; NDM, New Delhi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metallo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-β-lactamase; OXA, oxacillin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carbapenemase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/oxacillinase; SHV, sulfhydryl variant of the TEM enzyme; SME, Serratia marcescens enzyme; TEM,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Temoneira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 class A extended-spectrum β-lactamase; VIM, Verona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integron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-encoded </a:t>
            </a:r>
            <a:r>
              <a:rPr lang="en-US" altLang="en-US" dirty="0" err="1">
                <a:latin typeface="Arial" pitchFamily="34" charset="0"/>
                <a:ea typeface="Arial" pitchFamily="34" charset="0"/>
              </a:rPr>
              <a:t>metallo</a:t>
            </a:r>
            <a:r>
              <a:rPr lang="en-US" altLang="en-US" dirty="0">
                <a:latin typeface="Arial" pitchFamily="34" charset="0"/>
                <a:ea typeface="Arial" pitchFamily="34" charset="0"/>
              </a:rPr>
              <a:t>-β-lactamase.</a:t>
            </a:r>
            <a:endParaRPr lang="tr-TR" altLang="en-US" dirty="0">
              <a:latin typeface="Arial" pitchFamily="34" charset="0"/>
              <a:ea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73C40-8478-42BB-91B4-1C9F08A04D67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93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Betalaktamazlarca </a:t>
            </a:r>
            <a:r>
              <a:rPr lang="tr-TR" dirty="0" err="1"/>
              <a:t>enzimatik</a:t>
            </a:r>
            <a:r>
              <a:rPr lang="tr-TR" dirty="0"/>
              <a:t> yıkım,</a:t>
            </a:r>
          </a:p>
          <a:p>
            <a:r>
              <a:rPr lang="tr-TR" dirty="0"/>
              <a:t>Penisilin bağlayan proteinlerde değişiklik, </a:t>
            </a:r>
          </a:p>
          <a:p>
            <a:r>
              <a:rPr lang="tr-TR" dirty="0"/>
              <a:t>OMP (Dış </a:t>
            </a:r>
            <a:r>
              <a:rPr lang="tr-TR" dirty="0" err="1"/>
              <a:t>membran</a:t>
            </a:r>
            <a:r>
              <a:rPr lang="tr-TR" dirty="0"/>
              <a:t> proteini)’</a:t>
            </a:r>
            <a:r>
              <a:rPr lang="tr-TR" dirty="0" err="1"/>
              <a:t>lerin</a:t>
            </a:r>
            <a:r>
              <a:rPr lang="tr-TR" dirty="0"/>
              <a:t> </a:t>
            </a:r>
            <a:r>
              <a:rPr lang="tr-TR" dirty="0" err="1"/>
              <a:t>porin</a:t>
            </a:r>
            <a:r>
              <a:rPr lang="tr-TR" dirty="0"/>
              <a:t> değişikliğiyle azalmış geçirgenlik ve </a:t>
            </a:r>
          </a:p>
          <a:p>
            <a:r>
              <a:rPr lang="tr-TR" dirty="0" err="1"/>
              <a:t>Efluks</a:t>
            </a:r>
            <a:r>
              <a:rPr lang="tr-TR" dirty="0"/>
              <a:t> pompasıyla hücrenin dışına atım gibi mekanizmalarla gerçekleşir.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20E1C-15E2-423B-816C-8FFD589022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7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706D-77B3-4BDB-ADA5-A4C1AF5BE4F5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1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37C0-8AAD-420F-BE30-8D0979BC6B21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3025-9B78-4802-A9F5-13EE81AAA754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975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786C-B203-449B-A1F0-D856FE6BB1EB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9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9A59-4C11-420C-8878-311A5A17D15E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37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F8A8-A509-4646-A398-A088E0853634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20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8E83-C168-474D-AE78-D8462A29A9B0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25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1FB7C-35C5-41A7-86E3-8D5E228A94EC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6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0775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216964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510E-7174-4504-BD3F-A9AA8E7ADBF5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6753-DE39-4C11-8B05-A12D64A3E8F4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2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F816-B93F-4C99-A02F-0E0ACC7FCC4D}" type="datetime1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0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7E713-7B8F-41FD-AEF9-59CC5DEA3CFE}" type="datetime1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4B45-863A-488E-BA81-13B2A63DB9B8}" type="datetime1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D62F-35DA-4010-AB54-E5AD498E06CE}" type="datetime1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0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86E1-A520-4565-83CA-2FA25F047F77}" type="datetime1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6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9855-CC3B-4C4D-9D73-AA0998B391B6}" type="datetime1">
              <a:rPr lang="en-US" smtClean="0"/>
              <a:t>3/2/2022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3F9A-C6A3-498D-B7C8-9C44D1C0B6B5}" type="datetime1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GAKS 2022 Antibakteriyel direnç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7257AB-3532-4195-84CB-47B0ED64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7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713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0.png"/><Relationship Id="rId18" Type="http://schemas.openxmlformats.org/officeDocument/2006/relationships/customXml" Target="../ink/ink8.xml"/><Relationship Id="rId3" Type="http://schemas.openxmlformats.org/officeDocument/2006/relationships/image" Target="../media/image26.png"/><Relationship Id="rId21" Type="http://schemas.openxmlformats.org/officeDocument/2006/relationships/image" Target="../media/image150.png"/><Relationship Id="rId7" Type="http://schemas.openxmlformats.org/officeDocument/2006/relationships/image" Target="../media/image80.png"/><Relationship Id="rId12" Type="http://schemas.openxmlformats.org/officeDocument/2006/relationships/customXml" Target="../ink/ink5.xml"/><Relationship Id="rId17" Type="http://schemas.openxmlformats.org/officeDocument/2006/relationships/image" Target="../media/image130.png"/><Relationship Id="rId2" Type="http://schemas.openxmlformats.org/officeDocument/2006/relationships/image" Target="../media/image25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100.png"/><Relationship Id="rId5" Type="http://schemas.openxmlformats.org/officeDocument/2006/relationships/image" Target="../media/image70.png"/><Relationship Id="rId15" Type="http://schemas.openxmlformats.org/officeDocument/2006/relationships/image" Target="../media/image120.png"/><Relationship Id="rId10" Type="http://schemas.openxmlformats.org/officeDocument/2006/relationships/customXml" Target="../ink/ink4.xml"/><Relationship Id="rId19" Type="http://schemas.openxmlformats.org/officeDocument/2006/relationships/image" Target="../media/image140.png"/><Relationship Id="rId4" Type="http://schemas.openxmlformats.org/officeDocument/2006/relationships/customXml" Target="../ink/ink1.xml"/><Relationship Id="rId9" Type="http://schemas.openxmlformats.org/officeDocument/2006/relationships/image" Target="../media/image9.png"/><Relationship Id="rId14" Type="http://schemas.openxmlformats.org/officeDocument/2006/relationships/customXml" Target="../ink/ink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customXml" Target="../ink/ink1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31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Antibakteriyel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tr-T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Tedavi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Dr.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Parlak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Atatürk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Tıp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Fakültesi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İnfeksiyon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Hastalıkları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Klinik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Mikrobiyoloji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Anabilim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Dalı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Dirençli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hızla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artarken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antibiyotik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yetersiz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96" y="2057401"/>
            <a:ext cx="8157228" cy="395020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5040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82748" y="1193847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Hücre duvarı bakteriye yapısal sertlik sağlar,hücreye şekil verir ve dış çevreye karşı fiziksel bir engel oluşturur. Tüm bakterilerin hücre duvarının ana sert bileşeni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peptidoglikan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dır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2547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1-Hücre duvarı önemi ve yapısı</a:t>
            </a:r>
          </a:p>
        </p:txBody>
      </p:sp>
      <p:pic>
        <p:nvPicPr>
          <p:cNvPr id="32772" name="Picture 4" descr="bacteria cell wall peptidoglycan ile ilgili gÃ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0468" y="2284248"/>
            <a:ext cx="5343506" cy="3897096"/>
          </a:xfrm>
          <a:prstGeom prst="rect">
            <a:avLst/>
          </a:prstGeom>
          <a:noFill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11</a:t>
            </a:fld>
            <a:endParaRPr lang="en-US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985884"/>
            <a:ext cx="5556900" cy="26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78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Gram negatif 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Gram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pozitif 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0962" name="AutoShape 2" descr="gram positive negatÅve  membran ile ilgili gÃ¶rsel sonuc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964" name="AutoShape 4" descr="gram positive negatÅve  membran ile ilgili gÃ¶rsel sonuc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966" name="AutoShape 6" descr="gram positive negatÅve  membran ile ilgili gÃ¶rsel sonuc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0968" name="Picture 8" descr="https://qph.fs.quoracdn.net/main-qimg-baf9017975a9943b00fa61ae5ba673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986" y="530910"/>
            <a:ext cx="8905870" cy="3418898"/>
          </a:xfrm>
          <a:prstGeom prst="rect">
            <a:avLst/>
          </a:prstGeom>
          <a:noFill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GAKS 2022 </a:t>
            </a:r>
            <a:r>
              <a:rPr lang="en-US" dirty="0" err="1"/>
              <a:t>Antibakteriyel</a:t>
            </a:r>
            <a:r>
              <a:rPr lang="en-US" dirty="0"/>
              <a:t> </a:t>
            </a:r>
            <a:r>
              <a:rPr lang="en-US" dirty="0" err="1"/>
              <a:t>direnç</a:t>
            </a:r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12</a:t>
            </a:fld>
            <a:endParaRPr lang="en-US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392" y="3903878"/>
            <a:ext cx="2990088" cy="23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46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56" y="694944"/>
            <a:ext cx="10597895" cy="5989320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GAKS 2022 Antibakteriyel direnç</a:t>
            </a:r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 hücre duvarının </a:t>
            </a:r>
            <a:r>
              <a:rPr lang="tr-T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biyosentezi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devamlı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 süreçtir.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(Kilit cümle!)</a:t>
            </a:r>
          </a:p>
          <a:p>
            <a:pPr algn="just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Yeni sentezlenen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peptidoglikan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polimerler hücre dışına salınır ve hücre duvarının iç kısmında önceden var olan hücre duvarı polimerlerine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transpeptidazlar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veya diğer adıyla penisilin bağlayan proteinler (PBP) ile bağlanırlar. 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Hücre duvarı	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767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400" dirty="0">
                <a:latin typeface="Arial" pitchFamily="34" charset="0"/>
                <a:cs typeface="Arial" pitchFamily="34" charset="0"/>
              </a:rPr>
              <a:t>Bir yandan yeni sentez devam ederken diğer yandan,yeni sentezlenmiş yapıların üzerinde kalan eski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peptidoglikan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materyali,hücre duvarı </a:t>
            </a:r>
            <a:r>
              <a:rPr lang="tr-TR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otolizin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leri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tarafından </a:t>
            </a:r>
            <a:r>
              <a:rPr lang="tr-T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sürekli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olarak ortadan kaldırılır. Penisilinler ve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sefalosporinler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gibi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antimikrobiyal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maddeler,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PBP’lere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bağlanarak duvarın iç kısmındaki polimer yenilenmesini engeller,böylece eski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peptidoglikan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materyali devamlı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otolitik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hidrolize uğrarken yenisi sentezlenemez, ayrıca hücre duvarında </a:t>
            </a:r>
            <a:r>
              <a:rPr lang="tr-TR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otolitik</a:t>
            </a:r>
            <a:r>
              <a:rPr lang="tr-T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enzimlerin salınmasına 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yol açarlar.Dolayısıyla duvar incelir ve sonuçta hücre parçalanır.</a:t>
            </a:r>
          </a:p>
          <a:p>
            <a:pPr algn="just"/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Bakteri hücre duvarının </a:t>
            </a:r>
            <a:r>
              <a:rPr lang="tr-TR" dirty="0" err="1">
                <a:solidFill>
                  <a:srgbClr val="FF0000"/>
                </a:solidFill>
              </a:rPr>
              <a:t>biyosentezi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u="sng" dirty="0">
                <a:solidFill>
                  <a:srgbClr val="FF0000"/>
                </a:solidFill>
              </a:rPr>
              <a:t>devamlı</a:t>
            </a:r>
            <a:r>
              <a:rPr lang="tr-TR" dirty="0">
                <a:solidFill>
                  <a:srgbClr val="FF0000"/>
                </a:solidFill>
              </a:rPr>
              <a:t> bir süreçtir. </a:t>
            </a:r>
            <a:r>
              <a:rPr lang="tr-TR" dirty="0"/>
              <a:t>(Kilit cümle!)</a:t>
            </a:r>
            <a:br>
              <a:rPr lang="tr-TR" dirty="0"/>
            </a:b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573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Penisilinler</a:t>
            </a:r>
          </a:p>
          <a:p>
            <a:pPr lvl="1">
              <a:lnSpc>
                <a:spcPct val="90000"/>
              </a:lnSpc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Monobaktamlar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inhibitörleri</a:t>
            </a:r>
          </a:p>
          <a:p>
            <a:pPr lvl="1">
              <a:lnSpc>
                <a:spcPct val="90000"/>
              </a:lnSpc>
            </a:pPr>
            <a:endParaRPr lang="tr-TR" sz="2400" dirty="0">
              <a:latin typeface="Calibri" pitchFamily="34" charset="0"/>
              <a:cs typeface="Calibri" pitchFamily="34" charset="0"/>
            </a:endParaRPr>
          </a:p>
          <a:p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Betalaktamlar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GAKS 2022 </a:t>
            </a:r>
            <a:r>
              <a:rPr lang="en-US" dirty="0" err="1"/>
              <a:t>Antibakteriyel</a:t>
            </a:r>
            <a:r>
              <a:rPr lang="en-US" dirty="0"/>
              <a:t> </a:t>
            </a:r>
            <a:r>
              <a:rPr lang="en-US" dirty="0" err="1"/>
              <a:t>direnç</a:t>
            </a:r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439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laktamlara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eta-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laktamlar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bakteriyel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direncin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üç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mekanizması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iyi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karakterize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edilmiştir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tr-TR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Hedef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bölgeye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penetrasyonun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azalması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3300" dirty="0" err="1">
                <a:latin typeface="Arial" panose="020B0604020202020204" pitchFamily="34" charset="0"/>
                <a:cs typeface="Arial" panose="020B0604020202020204" pitchFamily="34" charset="0"/>
              </a:rPr>
              <a:t>Eflux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 sistemi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tr-TR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Hedef 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alanın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değiştirilmesi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Antibiyotiğin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bakteriyel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inaktivasyonu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              penisilinleri (</a:t>
            </a:r>
            <a:r>
              <a:rPr lang="tr-TR" sz="3300" dirty="0" err="1">
                <a:latin typeface="Arial" panose="020B0604020202020204" pitchFamily="34" charset="0"/>
                <a:cs typeface="Arial" panose="020B0604020202020204" pitchFamily="34" charset="0"/>
              </a:rPr>
              <a:t>penisilinazlar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0" indent="0">
              <a:buNone/>
            </a:pP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tr-TR" sz="33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sefalosporinleri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33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sefalosporinazlar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) veya </a:t>
            </a:r>
          </a:p>
          <a:p>
            <a:pPr marL="0" indent="0">
              <a:buNone/>
            </a:pP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              her ikisini (beta-</a:t>
            </a:r>
            <a:r>
              <a:rPr lang="tr-TR" sz="3300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tr-TR" sz="3300" dirty="0">
                <a:latin typeface="Arial" panose="020B0604020202020204" pitchFamily="34" charset="0"/>
                <a:cs typeface="Arial" panose="020B0604020202020204" pitchFamily="34" charset="0"/>
              </a:rPr>
              <a:t>) parçalayabilir.</a:t>
            </a:r>
          </a:p>
          <a:p>
            <a:pPr marL="0" indent="0" algn="r">
              <a:buNone/>
            </a:pPr>
            <a:endParaRPr lang="tr-T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tr-T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Gold HS,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Moellering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RC Jr. Antimicrobial-drug resistance. 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J Med 1996; 335:1445.</a:t>
            </a:r>
          </a:p>
          <a:p>
            <a:pPr marL="0" indent="0" algn="r">
              <a:buNone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Pitout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JD, Sanders CC, Sanders WE Jr. Antimicrobial resistance with focus on beta-lactam resistance in gram-negative bacilli. Am J Med 1997; 103:51.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636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Hedef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alanın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değiştirilmesi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tr-TR" dirty="0"/>
          </a:p>
          <a:p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sz="2100" dirty="0" err="1">
                <a:latin typeface="Arial" panose="020B0604020202020204" pitchFamily="34" charset="0"/>
                <a:cs typeface="Arial" panose="020B0604020202020204" pitchFamily="34" charset="0"/>
              </a:rPr>
              <a:t>laktamlar</a:t>
            </a: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 için hedef alan </a:t>
            </a:r>
            <a:r>
              <a:rPr lang="tr-TR" sz="2100" dirty="0" err="1">
                <a:latin typeface="Arial" panose="020B0604020202020204" pitchFamily="34" charset="0"/>
                <a:cs typeface="Arial" panose="020B0604020202020204" pitchFamily="34" charset="0"/>
              </a:rPr>
              <a:t>sitoplazmik</a:t>
            </a: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 zardaki </a:t>
            </a:r>
            <a:r>
              <a:rPr lang="tr-TR" sz="2100" dirty="0" err="1">
                <a:latin typeface="Arial" panose="020B0604020202020204" pitchFamily="34" charset="0"/>
                <a:cs typeface="Arial" panose="020B0604020202020204" pitchFamily="34" charset="0"/>
              </a:rPr>
              <a:t>PBP'lerdir</a:t>
            </a: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tr-T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sz="21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nömokoklarda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penisilin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direncinden</a:t>
            </a:r>
            <a:endParaRPr lang="tr-T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tafilokoklarda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metisilin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oksasilin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direncinden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onokok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1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nterokok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Haemophilus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influenzae</a:t>
            </a: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laktamlara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artan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diren</a:t>
            </a:r>
            <a:r>
              <a:rPr lang="tr-TR" sz="2100" dirty="0" err="1">
                <a:latin typeface="Arial" panose="020B0604020202020204" pitchFamily="34" charset="0"/>
                <a:cs typeface="Arial" panose="020B0604020202020204" pitchFamily="34" charset="0"/>
              </a:rPr>
              <a:t>çten</a:t>
            </a: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 sorumludur.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Tomasz A. Antibiotic resistance in Streptococcus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Infect Dis 1997; 24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1:S85.</a:t>
            </a:r>
          </a:p>
          <a:p>
            <a:pPr marL="0" indent="0" algn="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Mulligan ME, Murray-Leisure KA,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Ribner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BS, et al. Methicillin-resistant Staphylococcus aureus: a consensus review of the microbiology, pathogenesis, and epidemiology with implications for prevention and management. Am J Med 1993; 94:313.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5525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Resi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5" y="142852"/>
            <a:ext cx="11009376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3860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Sunum Planı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Tanım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Epidemiyolji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Antibakteriyel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direnç çeşitleri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Etkenlere göre direnç çeşitleri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Özet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391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laktamların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etkisini siklik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amid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bağını parçalayarak yok eden enzimlerdir.</a:t>
            </a:r>
          </a:p>
          <a:p>
            <a:pPr lvl="1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antibiyotiklere karşı </a:t>
            </a:r>
            <a:r>
              <a:rPr lang="tr-T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klinikte görülen direncin en sık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nedenidir.</a:t>
            </a:r>
          </a:p>
          <a:p>
            <a:pPr lvl="1"/>
            <a:r>
              <a:rPr lang="tr-T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 pozitif ve çoğunlukla gram negatif bakteriler tarafından üretilir.</a:t>
            </a:r>
          </a:p>
          <a:p>
            <a:pPr lvl="1"/>
            <a:endParaRPr lang="tr-TR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lvl="1"/>
            <a:endParaRPr lang="tr-TR" dirty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Betalaktamazlar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7422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04766" y="262128"/>
            <a:ext cx="8596668" cy="1320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Klinikte sık karşılaşılan </a:t>
            </a:r>
            <a:b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üreten bakteriler</a:t>
            </a:r>
          </a:p>
        </p:txBody>
      </p:sp>
      <p:sp>
        <p:nvSpPr>
          <p:cNvPr id="6" name="Metin Yer Tutucusu 5"/>
          <p:cNvSpPr>
            <a:spLocks noGrp="1"/>
          </p:cNvSpPr>
          <p:nvPr>
            <p:ph type="body" idx="1"/>
          </p:nvPr>
        </p:nvSpPr>
        <p:spPr>
          <a:xfrm>
            <a:off x="611737" y="1481328"/>
            <a:ext cx="4185623" cy="103646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Gram pozitif</a:t>
            </a:r>
          </a:p>
          <a:p>
            <a:endParaRPr lang="en-US" dirty="0"/>
          </a:p>
        </p:txBody>
      </p:sp>
      <p:sp>
        <p:nvSpPr>
          <p:cNvPr id="21507" name="2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624078" indent="-514350"/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Staphylococcus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24078" indent="-514350"/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tr-TR" sz="1400" b="1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Metin Yer Tutucusu 6"/>
          <p:cNvSpPr>
            <a:spLocks noGrp="1"/>
          </p:cNvSpPr>
          <p:nvPr>
            <p:ph type="body" sz="quarter" idx="3"/>
          </p:nvPr>
        </p:nvSpPr>
        <p:spPr>
          <a:xfrm>
            <a:off x="4996943" y="1490472"/>
            <a:ext cx="4185618" cy="10058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Gram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negatif</a:t>
            </a:r>
          </a:p>
          <a:p>
            <a:endParaRPr lang="en-US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4"/>
          </p:nvPr>
        </p:nvSpPr>
        <p:spPr>
          <a:xfrm>
            <a:off x="5179824" y="2673237"/>
            <a:ext cx="4185617" cy="3672699"/>
          </a:xfrm>
        </p:spPr>
        <p:txBody>
          <a:bodyPr>
            <a:normAutofit fontScale="25000" lnSpcReduction="20000"/>
          </a:bodyPr>
          <a:lstStyle/>
          <a:p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Escherichia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coli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pneumoniae,Klebsiella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oxytoca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Citrobacter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Enterobacter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Salmonella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Shigella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Proteus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Neisseria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meningitidis,N.gonorrhoeae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Moraxella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catarrhalis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5600" b="1" dirty="0">
                <a:latin typeface="Arial" panose="020B0604020202020204" pitchFamily="34" charset="0"/>
                <a:cs typeface="Arial" panose="020B0604020202020204" pitchFamily="34" charset="0"/>
              </a:rPr>
              <a:t>Haemophilus </a:t>
            </a:r>
            <a:r>
              <a:rPr lang="tr-TR" sz="5600" b="1" dirty="0" err="1">
                <a:latin typeface="Arial" panose="020B0604020202020204" pitchFamily="34" charset="0"/>
                <a:cs typeface="Arial" panose="020B0604020202020204" pitchFamily="34" charset="0"/>
              </a:rPr>
              <a:t>influenzae</a:t>
            </a:r>
            <a:endParaRPr lang="tr-TR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9731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hastane kaynaklı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bakteriyemi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dekübitus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ülserleri gibi yara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infeksiyonları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üriner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sistem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infeksiyonları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etkeni olan Gram-pozitif bir bakteridir.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Penisilin 1940’ların başında seri üretime geçip dünyada kullanıma girmesiyle birlikte birçok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suş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penisilinlere duyarlı iken, 1 yıl içinde dirençle ilgili “Nature” dergisinde bir makale yayınlanmış, 10 yıl içinde de,özellikle hastane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suşları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doğal penisilinlere dirençli hale gelmiştir.Bu direncin ana mekanizması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plazmid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aracılı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penisilinaz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olmaktadır.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Sonraki yıllarda geliştirilen yarı sentetik penisilinlere ise PBP yapısını değiştirerek direnç geliştirmiştir.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Metisilin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direnci!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Staphylococcus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22</a:t>
            </a:fld>
            <a:endParaRPr lang="en-US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87" y="18288"/>
            <a:ext cx="4317913" cy="28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90406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Stafilokok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penisilinaz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izolasyonu ilk yayın 1944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593" y="2158542"/>
            <a:ext cx="9210745" cy="390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8139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76072" y="841936"/>
            <a:ext cx="9984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“Laboratuvarda mikropları öldürmeye yetmeyecek konsantrasyonda penisiline maruz bırakarak dirençli hale getirmek hiç de zor değil, ve bu durum sıklıkla vücutta da meydana gelmekte.”	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33" y="3110506"/>
            <a:ext cx="4259910" cy="319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915595" y="2267580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Sir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Alexander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Fleming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1945</a:t>
            </a:r>
          </a:p>
        </p:txBody>
      </p:sp>
    </p:spTree>
    <p:extLst>
      <p:ext uri="{BB962C8B-B14F-4D97-AF65-F5344CB8AC3E}">
        <p14:creationId xmlns:p14="http://schemas.microsoft.com/office/powerpoint/2010/main" val="1247419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8370" name="Picture 2" descr="Ä°lgili res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465" y="1820200"/>
            <a:ext cx="8736835" cy="4214841"/>
          </a:xfrm>
          <a:prstGeom prst="rect">
            <a:avLst/>
          </a:prstGeom>
          <a:noFill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08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6322" name="Picture 2" descr="mrsa mechanism ile ilgili gÃ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96" y="1500174"/>
            <a:ext cx="9144000" cy="4562476"/>
          </a:xfrm>
          <a:prstGeom prst="rect">
            <a:avLst/>
          </a:prstGeom>
          <a:noFill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10652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85432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27</a:t>
            </a:fld>
            <a:endParaRPr lang="en-US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5" y="2676525"/>
            <a:ext cx="61436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07792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Enterokoklar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kadın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genital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sistemi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gastrointestinal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sistemin normal florasında bulunan Gram-pozitif koklardır. </a:t>
            </a:r>
          </a:p>
          <a:p>
            <a:pPr algn="just"/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Endokardit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Yara ve </a:t>
            </a:r>
          </a:p>
          <a:p>
            <a:pPr algn="just"/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Üriner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sistem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Septisemi gibi ciddi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neden olurlar.</a:t>
            </a:r>
          </a:p>
          <a:p>
            <a:pPr algn="just"/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Enterokoklar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hastaların normal florasında bulunduğu için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infeksiyonların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çoğu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endojen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kaynaklıdır. Bazı kökenlerin hastalar ve hastaneler arasında yayıldığı görülür. Hastane personeli çoklu dirençli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enterokokları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ellerinde veya GİS floralarında taşıyarak hastalara geçişte kaynak oluşturabilir.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3682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Plazmid kaynaklı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stafilokok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penisilinaz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Enterokok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suşlarına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da yayılmıştır. </a:t>
            </a:r>
          </a:p>
          <a:p>
            <a:pPr algn="just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bir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plazmid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üzerinde taşınır. </a:t>
            </a:r>
          </a:p>
          <a:p>
            <a:pPr algn="just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üreten ve ayrıca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aminoglikozidlere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karşı da yüksek direnç gösteren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E.faecalis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suşları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bazı sağlık kurumlarında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epidemik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hale gelmiştir.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Enterokoklarda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direnci</a:t>
            </a:r>
            <a:r>
              <a:rPr lang="tr-TR" dirty="0"/>
              <a:t>	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2677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8328542B-844D-4F0C-8BE5-F6A4428FC6C2}"/>
              </a:ext>
            </a:extLst>
          </p:cNvPr>
          <p:cNvSpPr txBox="1"/>
          <p:nvPr/>
        </p:nvSpPr>
        <p:spPr>
          <a:xfrm>
            <a:off x="648929" y="629266"/>
            <a:ext cx="699545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Antibiyotikler</a:t>
            </a: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ile</a:t>
            </a: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bakterilerin</a:t>
            </a: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savaşı</a:t>
            </a:r>
            <a:endParaRPr lang="en-US" sz="3200" b="1" kern="1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31DFC2E-1454-4BCA-83E1-BEC8788ED27E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Antibiyotiklerin keşfi, 20. yüzyılda insanlığın en büyük başarılarından biridir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Ne yazık ki, herhangi bir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terapötik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ajanın başarısı, potansiyel direnç gelişimi ile sınırlıdır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Direnç nedeniyle bu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terapötik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etkiden uzaklaşmak, yeni nesil antibiyotiklerin  geliştirilmesini zorunlu kılmıştır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FCC4BBF-0E21-4A1C-9EA2-58CEBD0D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16" y="2424900"/>
            <a:ext cx="6789185" cy="3190245"/>
          </a:xfrm>
          <a:prstGeom prst="rect">
            <a:avLst/>
          </a:prstGeom>
          <a:effectLst/>
        </p:spPr>
      </p:pic>
      <p:sp>
        <p:nvSpPr>
          <p:cNvPr id="39" name="Metin kutusu 38">
            <a:extLst>
              <a:ext uri="{FF2B5EF4-FFF2-40B4-BE49-F238E27FC236}">
                <a16:creationId xmlns:a16="http://schemas.microsoft.com/office/drawing/2014/main" id="{B0421331-C931-484A-8D04-90E499A38902}"/>
              </a:ext>
            </a:extLst>
          </p:cNvPr>
          <p:cNvSpPr txBox="1"/>
          <p:nvPr/>
        </p:nvSpPr>
        <p:spPr>
          <a:xfrm>
            <a:off x="6236209" y="6142089"/>
            <a:ext cx="59557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AHMAD, M</a:t>
            </a:r>
            <a:r>
              <a:rPr lang="tr-TR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global antimicrobial resistance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2019, 19: 313-316</a:t>
            </a:r>
            <a:r>
              <a:rPr lang="en-US" sz="1200" b="1" i="0" dirty="0">
                <a:solidFill>
                  <a:srgbClr val="222222"/>
                </a:solidFill>
                <a:effectLst/>
              </a:rPr>
              <a:t>.</a:t>
            </a:r>
            <a:endParaRPr lang="tr-TR" sz="1200" b="1" dirty="0"/>
          </a:p>
        </p:txBody>
      </p:sp>
    </p:spTree>
    <p:extLst>
      <p:ext uri="{BB962C8B-B14F-4D97-AF65-F5344CB8AC3E}">
        <p14:creationId xmlns:p14="http://schemas.microsoft.com/office/powerpoint/2010/main" val="97152484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Enterokoklarda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antibiyotiklere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etalaktamaz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sentezi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PBP’lerdeki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değişiklik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sonucu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oluşur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mekanizma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 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faecalis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faecium’da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saptanmıştır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faecium’da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artmış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penisilin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önceden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PBP 5’in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üretiminden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dolayıdır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1115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Central-Asian-and-European-Surveillance-of-Antimicrobial-Resistance.-Annual-report-2020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066544"/>
            <a:ext cx="8385048" cy="3258725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GAKS 2022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Antibakteriyel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9117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157"/>
            <a:ext cx="11667744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32</a:t>
            </a:fld>
            <a:endParaRPr lang="en-US"/>
          </a:p>
        </p:txBody>
      </p:sp>
      <p:sp>
        <p:nvSpPr>
          <p:cNvPr id="7" name="Dikdörtgen 6"/>
          <p:cNvSpPr/>
          <p:nvPr/>
        </p:nvSpPr>
        <p:spPr>
          <a:xfrm>
            <a:off x="2276856" y="4862822"/>
            <a:ext cx="753465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mcr-1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kaynaklı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irenci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ilk defa bildirildi</a:t>
            </a:r>
            <a:r>
              <a:rPr lang="tr-T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7778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677334" y="2160589"/>
            <a:ext cx="9637098" cy="3880773"/>
          </a:xfrm>
        </p:spPr>
        <p:txBody>
          <a:bodyPr>
            <a:normAutofit fontScale="40000" lnSpcReduction="20000"/>
          </a:bodyPr>
          <a:lstStyle/>
          <a:p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Kromozomal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Enzimler</a:t>
            </a:r>
          </a:p>
          <a:p>
            <a:pPr>
              <a:buFont typeface="Wingdings" pitchFamily="2" charset="2"/>
              <a:buNone/>
            </a:pP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	   *İndüklenebilir </a:t>
            </a:r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tipi ( IBL )</a:t>
            </a:r>
          </a:p>
          <a:p>
            <a:pPr>
              <a:buFont typeface="Wingdings" pitchFamily="2" charset="2"/>
              <a:buNone/>
            </a:pP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	   *İndüklenmeyen </a:t>
            </a:r>
          </a:p>
          <a:p>
            <a:pPr>
              <a:buFont typeface="Wingdings" pitchFamily="2" charset="2"/>
              <a:buNone/>
            </a:pP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Plazmid aracılığı ile sentezlenenler</a:t>
            </a:r>
          </a:p>
          <a:p>
            <a:pPr>
              <a:buNone/>
            </a:pP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		Dar spektrumlu</a:t>
            </a:r>
          </a:p>
          <a:p>
            <a:pPr>
              <a:buNone/>
            </a:pP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		Geniş spektrumlu  ( GSBL ) </a:t>
            </a:r>
          </a:p>
          <a:p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Karbapenemazlar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Jacobson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KL,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SH,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Inciardi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JF, et al.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antecedent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antibiotic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extended-spectrum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cephalosporins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I beta-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lactamase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producing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organisms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1995; 21:1107.</a:t>
            </a:r>
          </a:p>
          <a:p>
            <a:pPr marL="0" indent="0" algn="r">
              <a:buNone/>
            </a:pP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Tamma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PD,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Girdwood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SC,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Gopaul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R, et al.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cefepime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treating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lactamase-producing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Enterobacteriaceae.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2013; 57:781.</a:t>
            </a:r>
          </a:p>
          <a:p>
            <a:pPr marL="0" indent="0" algn="r">
              <a:buNone/>
            </a:pP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Siedner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MJ,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Galar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Guzmán-Suarez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BB, et al.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Cefepime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antibacterial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Enterobacter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2014; 58:1554.</a:t>
            </a:r>
          </a:p>
          <a:p>
            <a:endParaRPr lang="tr-TR" sz="2800" dirty="0"/>
          </a:p>
          <a:p>
            <a:pPr marL="0" indent="0">
              <a:buNone/>
            </a:pPr>
            <a:endParaRPr lang="tr-TR" sz="2800" dirty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br>
              <a:rPr lang="tr-T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betalaktamazları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21960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Central-Asian-and-European-Surveillance-of-Antimicrobial-Resistance.-Annual-report-2020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32" y="2160588"/>
            <a:ext cx="9409176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94056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459324E-62B8-4CA4-9AF6-6B83CC4EA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4" y="1056639"/>
            <a:ext cx="3022565" cy="444669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084526E-299E-4E75-A82D-7520BB53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829" y="1997766"/>
            <a:ext cx="8784607" cy="31109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BFCE7404-F782-4313-8588-C10B1EE67968}"/>
                  </a:ext>
                </a:extLst>
              </p14:cNvPr>
              <p14:cNvContentPartPr/>
              <p14:nvPr/>
            </p14:nvContentPartPr>
            <p14:xfrm>
              <a:off x="11508183" y="3324991"/>
              <a:ext cx="259920" cy="36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BFCE7404-F782-4313-8588-C10B1EE679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72543" y="3252991"/>
                <a:ext cx="3315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Mürekkep 4">
                <a:extLst>
                  <a:ext uri="{FF2B5EF4-FFF2-40B4-BE49-F238E27FC236}">
                    <a16:creationId xmlns:a16="http://schemas.microsoft.com/office/drawing/2014/main" id="{7FF0C96F-A920-4F23-AF21-C72F46B5B9DA}"/>
                  </a:ext>
                </a:extLst>
              </p14:cNvPr>
              <p14:cNvContentPartPr/>
              <p14:nvPr/>
            </p14:nvContentPartPr>
            <p14:xfrm>
              <a:off x="4174263" y="3324991"/>
              <a:ext cx="2593440" cy="360"/>
            </p14:xfrm>
          </p:contentPart>
        </mc:Choice>
        <mc:Fallback xmlns="">
          <p:pic>
            <p:nvPicPr>
              <p:cNvPr id="5" name="Mürekkep 4">
                <a:extLst>
                  <a:ext uri="{FF2B5EF4-FFF2-40B4-BE49-F238E27FC236}">
                    <a16:creationId xmlns:a16="http://schemas.microsoft.com/office/drawing/2014/main" id="{7FF0C96F-A920-4F23-AF21-C72F46B5B9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38623" y="3252991"/>
                <a:ext cx="2665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DF399C8C-476D-412E-989C-064FBCEE2907}"/>
                  </a:ext>
                </a:extLst>
              </p14:cNvPr>
              <p14:cNvContentPartPr/>
              <p14:nvPr/>
            </p14:nvContentPartPr>
            <p14:xfrm>
              <a:off x="4203783" y="3493831"/>
              <a:ext cx="1470600" cy="36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DF399C8C-476D-412E-989C-064FBCEE29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67783" y="3422191"/>
                <a:ext cx="1542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1863A70F-1F37-469B-BD06-526D8AECBDEA}"/>
                  </a:ext>
                </a:extLst>
              </p14:cNvPr>
              <p14:cNvContentPartPr/>
              <p14:nvPr/>
            </p14:nvContentPartPr>
            <p14:xfrm>
              <a:off x="11519343" y="3493831"/>
              <a:ext cx="186840" cy="36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1863A70F-1F37-469B-BD06-526D8AECBD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83703" y="3422191"/>
                <a:ext cx="258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0443DD4F-6111-4813-8C04-C4EA4E2037F0}"/>
                  </a:ext>
                </a:extLst>
              </p14:cNvPr>
              <p14:cNvContentPartPr/>
              <p14:nvPr/>
            </p14:nvContentPartPr>
            <p14:xfrm>
              <a:off x="4183983" y="4268911"/>
              <a:ext cx="2524320" cy="3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0443DD4F-6111-4813-8C04-C4EA4E2037F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48343" y="4197271"/>
                <a:ext cx="2595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23DA34E2-1606-488D-A1CA-C2DDE0DDE400}"/>
                  </a:ext>
                </a:extLst>
              </p14:cNvPr>
              <p14:cNvContentPartPr/>
              <p14:nvPr/>
            </p14:nvContentPartPr>
            <p14:xfrm>
              <a:off x="11549223" y="4268911"/>
              <a:ext cx="188640" cy="3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23DA34E2-1606-488D-A1CA-C2DDE0DDE4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513583" y="4197271"/>
                <a:ext cx="260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92F48117-B5D7-43BA-B9D8-5B88CAA4E962}"/>
                  </a:ext>
                </a:extLst>
              </p14:cNvPr>
              <p14:cNvContentPartPr/>
              <p14:nvPr/>
            </p14:nvContentPartPr>
            <p14:xfrm>
              <a:off x="4183983" y="4477711"/>
              <a:ext cx="1549800" cy="3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92F48117-B5D7-43BA-B9D8-5B88CAA4E96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48343" y="4406071"/>
                <a:ext cx="1621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ACFD6466-3B4E-49A6-8264-1AAAC5D93324}"/>
                  </a:ext>
                </a:extLst>
              </p14:cNvPr>
              <p14:cNvContentPartPr/>
              <p14:nvPr/>
            </p14:nvContentPartPr>
            <p14:xfrm>
              <a:off x="11510703" y="4477711"/>
              <a:ext cx="191880" cy="36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ACFD6466-3B4E-49A6-8264-1AAAC5D9332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474703" y="4406071"/>
                <a:ext cx="263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0348DCF7-659F-4DD3-A17C-1273D006ADBB}"/>
                  </a:ext>
                </a:extLst>
              </p14:cNvPr>
              <p14:cNvContentPartPr/>
              <p14:nvPr/>
            </p14:nvContentPartPr>
            <p14:xfrm>
              <a:off x="10822743" y="2480071"/>
              <a:ext cx="306000" cy="36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0348DCF7-659F-4DD3-A17C-1273D006ADB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786743" y="2408071"/>
                <a:ext cx="37764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Metin kutusu 4">
            <a:extLst>
              <a:ext uri="{FF2B5EF4-FFF2-40B4-BE49-F238E27FC236}">
                <a16:creationId xmlns:a16="http://schemas.microsoft.com/office/drawing/2014/main" id="{FF412CA1-6E1B-4AB0-860F-8CB087EB75C2}"/>
              </a:ext>
            </a:extLst>
          </p:cNvPr>
          <p:cNvSpPr txBox="1"/>
          <p:nvPr/>
        </p:nvSpPr>
        <p:spPr>
          <a:xfrm>
            <a:off x="833379" y="6187214"/>
            <a:ext cx="11502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 dirty="0"/>
              <a:t>https://www.euro.who.int/en/health-topics/disease-prevention/antimicrobial-resistance/publications/2022/antimicrobial-resistance-surveillance-in-europe-2022-2020-data-2022</a:t>
            </a:r>
          </a:p>
        </p:txBody>
      </p:sp>
    </p:spTree>
    <p:extLst>
      <p:ext uri="{BB962C8B-B14F-4D97-AF65-F5344CB8AC3E}">
        <p14:creationId xmlns:p14="http://schemas.microsoft.com/office/powerpoint/2010/main" val="2836410952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KROMOZOMAL AmpC TİPİ İNDÜKLENEBİLİR BETA LAKTAMAZ ÜRETEN BAKTERİLER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tr-TR" sz="2400" i="1" dirty="0"/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Enterobacter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C.freundii</a:t>
            </a: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S.marcescens</a:t>
            </a: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M.morganii</a:t>
            </a: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P.vulgaris</a:t>
            </a: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Providencia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P.aeruginosa</a:t>
            </a: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Tamma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PD,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Girdwood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SC,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Gopaul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R, et al.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cefepime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treating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lactamase-producing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Enterobacteriaceae.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2013; 57:781.</a:t>
            </a:r>
          </a:p>
          <a:p>
            <a:pPr marL="0" indent="0" algn="r">
              <a:buNone/>
            </a:pP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Siedner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MJ,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Galar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Guzmán-Suarez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BB, et al.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Cefepime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antibacterial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Enterobacter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5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1500" dirty="0">
                <a:latin typeface="Arial" panose="020B0604020202020204" pitchFamily="34" charset="0"/>
                <a:cs typeface="Arial" panose="020B0604020202020204" pitchFamily="34" charset="0"/>
              </a:rPr>
              <a:t> 2014; 58:1554.</a:t>
            </a:r>
          </a:p>
          <a:p>
            <a:endParaRPr lang="tr-TR" sz="2400" i="1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115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İBL ürettiği bilinen bakterilerde dikkat edilecek noktalar</a:t>
            </a:r>
          </a:p>
        </p:txBody>
      </p:sp>
      <p:sp>
        <p:nvSpPr>
          <p:cNvPr id="2" name="1 İçerik Yer Tutucusu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2000" dirty="0">
                <a:latin typeface="Arial" pitchFamily="34" charset="0"/>
                <a:cs typeface="Arial" pitchFamily="34" charset="0"/>
              </a:rPr>
              <a:t>İBL</a:t>
            </a:r>
            <a:r>
              <a:rPr lang="tr-TR" sz="1600" dirty="0">
                <a:latin typeface="Arial" pitchFamily="34" charset="0"/>
                <a:cs typeface="Arial" pitchFamily="34" charset="0"/>
              </a:rPr>
              <a:t> varlığı laboratuvardan bildirilmemiş olsa da </a:t>
            </a:r>
            <a:endParaRPr lang="tr-TR" sz="1600" i="1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600" i="1" dirty="0" err="1">
                <a:latin typeface="Arial" pitchFamily="34" charset="0"/>
                <a:cs typeface="Arial" pitchFamily="34" charset="0"/>
              </a:rPr>
              <a:t>Enterobacter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600" i="1" dirty="0" err="1">
                <a:latin typeface="Arial" pitchFamily="34" charset="0"/>
                <a:cs typeface="Arial" pitchFamily="34" charset="0"/>
              </a:rPr>
              <a:t>spp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600" i="1" dirty="0">
                <a:latin typeface="Arial" pitchFamily="34" charset="0"/>
                <a:cs typeface="Arial" pitchFamily="34" charset="0"/>
              </a:rPr>
              <a:t>C. </a:t>
            </a:r>
            <a:r>
              <a:rPr lang="tr-TR" sz="1600" i="1" dirty="0" err="1">
                <a:latin typeface="Arial" pitchFamily="34" charset="0"/>
                <a:cs typeface="Arial" pitchFamily="34" charset="0"/>
              </a:rPr>
              <a:t>freundii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600" i="1" dirty="0" err="1">
                <a:latin typeface="Arial" pitchFamily="34" charset="0"/>
                <a:cs typeface="Arial" pitchFamily="34" charset="0"/>
              </a:rPr>
              <a:t>Serratia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600" i="1" dirty="0" err="1">
                <a:latin typeface="Arial" pitchFamily="34" charset="0"/>
                <a:cs typeface="Arial" pitchFamily="34" charset="0"/>
              </a:rPr>
              <a:t>spp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600" i="1" dirty="0">
                <a:latin typeface="Arial" pitchFamily="34" charset="0"/>
                <a:cs typeface="Arial" pitchFamily="34" charset="0"/>
              </a:rPr>
              <a:t>P. </a:t>
            </a:r>
            <a:r>
              <a:rPr lang="tr-TR" sz="1600" i="1" dirty="0" err="1">
                <a:latin typeface="Arial" pitchFamily="34" charset="0"/>
                <a:cs typeface="Arial" pitchFamily="34" charset="0"/>
              </a:rPr>
              <a:t>stuartii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600" i="1" dirty="0">
                <a:latin typeface="Arial" pitchFamily="34" charset="0"/>
                <a:cs typeface="Arial" pitchFamily="34" charset="0"/>
              </a:rPr>
              <a:t>P. </a:t>
            </a:r>
            <a:r>
              <a:rPr lang="tr-TR" sz="1600" i="1" dirty="0" err="1">
                <a:latin typeface="Arial" pitchFamily="34" charset="0"/>
                <a:cs typeface="Arial" pitchFamily="34" charset="0"/>
              </a:rPr>
              <a:t>rettgeri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600" i="1" dirty="0" err="1">
                <a:latin typeface="Arial" pitchFamily="34" charset="0"/>
                <a:cs typeface="Arial" pitchFamily="34" charset="0"/>
              </a:rPr>
              <a:t>Pseudomonas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600" i="1" dirty="0" err="1">
                <a:latin typeface="Arial" pitchFamily="34" charset="0"/>
                <a:cs typeface="Arial" pitchFamily="34" charset="0"/>
              </a:rPr>
              <a:t>spp</a:t>
            </a:r>
            <a:r>
              <a:rPr lang="tr-TR" sz="1600" i="1" dirty="0">
                <a:latin typeface="Arial" pitchFamily="34" charset="0"/>
                <a:cs typeface="Arial" pitchFamily="34" charset="0"/>
              </a:rPr>
              <a:t>. </a:t>
            </a:r>
            <a:r>
              <a:rPr lang="tr-TR" sz="1600" dirty="0">
                <a:latin typeface="Arial" pitchFamily="34" charset="0"/>
                <a:cs typeface="Arial" pitchFamily="34" charset="0"/>
              </a:rPr>
              <a:t>türlerinin bu özellikte olduğu ve </a:t>
            </a:r>
            <a:r>
              <a:rPr lang="tr-TR" sz="1600" dirty="0" err="1">
                <a:latin typeface="Arial" pitchFamily="34" charset="0"/>
                <a:cs typeface="Arial" pitchFamily="34" charset="0"/>
              </a:rPr>
              <a:t>antibiyogramlarda</a:t>
            </a:r>
            <a:r>
              <a:rPr lang="tr-TR" sz="1600" dirty="0">
                <a:latin typeface="Arial" pitchFamily="34" charset="0"/>
                <a:cs typeface="Arial" pitchFamily="34" charset="0"/>
              </a:rPr>
              <a:t> yalancı olarak antibiyotiklere duyarlı görülebilecekleri unutulmamalıdır.</a:t>
            </a:r>
          </a:p>
          <a:p>
            <a:pPr marL="0" indent="0" algn="just">
              <a:buNone/>
            </a:pPr>
            <a:endParaRPr lang="tr-T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5446586" y="2160589"/>
            <a:ext cx="4184034" cy="388077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suşlarla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gelişen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infeksiyonlarda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kuşak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aztreonam’ın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başlarına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kullanılmasından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kaçınılmalıdır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Tedavi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sırasında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gelişebileceğinden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süreli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tedavi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gerekiyorsa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suşların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antibiyogramları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3-4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günde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tekrarlanmalıdır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3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64460" y="2435151"/>
            <a:ext cx="8229600" cy="4525963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Dar Spektrumlu Beta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Geniş Spektrumlu Beta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Wiener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Quinn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JP, Bradford PA, et al.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antibiotic-resistant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Escherichia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coli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homes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. JAMA 1999; 281:517</a:t>
            </a:r>
            <a:r>
              <a:rPr lang="tr-TR" sz="1200" dirty="0"/>
              <a:t>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br>
              <a:rPr lang="tr-T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Plazmid aracılı betalaktamazlar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52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7772400" cy="1143000"/>
          </a:xfrm>
        </p:spPr>
        <p:txBody>
          <a:bodyPr/>
          <a:lstStyle/>
          <a:p>
            <a:pPr algn="ctr"/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Plazmid aracılı </a:t>
            </a:r>
            <a:b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SPEKTRUMLU BETA LAKTAMAZLAR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4672" y="1557338"/>
            <a:ext cx="9539478" cy="5040312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TEM-1, TEM-2 VE SHV-1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 kez 1965’te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E.coli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’de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tespit edilmişlerdir.</a:t>
            </a: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Plazmid aracılığı ile sentez edilirler.</a:t>
            </a:r>
          </a:p>
          <a:p>
            <a:pPr lvl="1"/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Ampisilin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mezlosilin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piperasilin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gibi geniş spektrumlu olanlar dahil tüm penisilinlere ve 1.kuşak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karşı direnç sağlar.</a:t>
            </a:r>
          </a:p>
          <a:p>
            <a:pPr lvl="1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3.kuşak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aztreonam’a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karşı etkisizdirler.</a:t>
            </a:r>
          </a:p>
          <a:p>
            <a:pPr lvl="1"/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Beta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inhibitörleri (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klavulonat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tazobaktam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) tarafından </a:t>
            </a:r>
            <a:r>
              <a:rPr lang="tr-TR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inhibe</a:t>
            </a:r>
            <a:r>
              <a:rPr lang="tr-T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edilirler.</a:t>
            </a:r>
          </a:p>
          <a:p>
            <a:pPr marL="457200" lvl="1" indent="0" algn="r">
              <a:buNone/>
            </a:pPr>
            <a:endParaRPr lang="tr-T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Katsanis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GP,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Spargo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Ferraro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MJ, et al.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Escherichia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coli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strains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producing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extended-spectrum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lactamases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1994; 32:691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tr-TR" sz="2000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GAKS 2022 </a:t>
            </a:r>
            <a:r>
              <a:rPr lang="en-US" dirty="0" err="1"/>
              <a:t>Antibakteriyel</a:t>
            </a:r>
            <a:r>
              <a:rPr lang="en-US" dirty="0"/>
              <a:t> </a:t>
            </a:r>
            <a:r>
              <a:rPr lang="en-US" dirty="0" err="1"/>
              <a:t>direnç</a:t>
            </a:r>
            <a:endParaRPr lang="en-US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6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73D5893-9D89-4794-B9DF-CDFCA31E8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428"/>
          <a:stretch/>
        </p:blipFill>
        <p:spPr>
          <a:xfrm>
            <a:off x="586435" y="155734"/>
            <a:ext cx="11218606" cy="11405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84F9819-CA8C-4393-94CA-02A4EC609DF0}"/>
              </a:ext>
            </a:extLst>
          </p:cNvPr>
          <p:cNvSpPr txBox="1"/>
          <p:nvPr/>
        </p:nvSpPr>
        <p:spPr>
          <a:xfrm>
            <a:off x="697252" y="2946372"/>
            <a:ext cx="4880087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Mortalite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oranı,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Sağlık hizmetinde ve toplumdaki yükü,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Direnç,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Yayılabilirlik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nlenebilirlik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Tedavi edilebilirlik,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Üretim aşamaları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7036E82-C289-4E25-B3FB-E00677DAA91A}"/>
              </a:ext>
            </a:extLst>
          </p:cNvPr>
          <p:cNvSpPr txBox="1"/>
          <p:nvPr/>
        </p:nvSpPr>
        <p:spPr>
          <a:xfrm>
            <a:off x="7055298" y="6473811"/>
            <a:ext cx="50544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 err="1">
                <a:solidFill>
                  <a:srgbClr val="222222"/>
                </a:solidFill>
                <a:effectLst/>
              </a:rPr>
              <a:t>Tacconelli</a:t>
            </a:r>
            <a:r>
              <a:rPr lang="en-US" sz="1200" b="0" dirty="0">
                <a:solidFill>
                  <a:srgbClr val="222222"/>
                </a:solidFill>
                <a:effectLst/>
              </a:rPr>
              <a:t>, Evelina, et al. The Lancet Infectious Diseases 18.3 (2018): 318-327.</a:t>
            </a:r>
            <a:endParaRPr lang="tr-TR" sz="12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46E7FF-D733-4DF3-ACF5-87E3C2199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133" y="1503652"/>
            <a:ext cx="5488908" cy="502933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Dikdörtgen 1"/>
          <p:cNvSpPr/>
          <p:nvPr/>
        </p:nvSpPr>
        <p:spPr>
          <a:xfrm>
            <a:off x="396240" y="1514779"/>
            <a:ext cx="530047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DSÖ’nün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Antibiyotiklere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Acilen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İhtiyaç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Duyulan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Öncelikli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Listesi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5285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plazmit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aracılı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negatif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bakterilerin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(TEM-1, TEM-2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SHV-1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yaygın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plazmit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aracılı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laktamazları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sefuroksim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sefamisinler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üçüncü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dördüncü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bileşikler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dirençli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Önce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Klebsiella’da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tanımlanmıştır.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Avrupa ve ABD yayılmıştır.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Yoğun bakımlarda gram negatiflerde bildirilmiştir.</a:t>
            </a:r>
          </a:p>
          <a:p>
            <a:pPr algn="just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Katsanis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GP,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Spargo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J, Ferraro MJ, et al. Detection of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and Escherichia coli strains producing extended-spectrum beta-lactamases. J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1994; 32:691.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eniş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spektrumlu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plazmit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aracılı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üreten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Chicago'da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çalışma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bakımevindeki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hastaların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geniş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spektrumlu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plazmit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aracılı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üreten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rezervuar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olabileceğini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belgelemişti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huzurevinde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39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hastanın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18'i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suşlarla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olmuş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bakım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hastanesindeki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E. coli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55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hastanın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35'i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huzurevlerinden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kabul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edilmiş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31'i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huzurevlerinden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kabul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edilmiştir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kabul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üzerine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edildi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E. coli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farklı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geniş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spektrumlu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laktamazı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kodlayan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plazmidi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barındırıyordu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plazmitin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transferinden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ziyade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türler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arası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türler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arası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transferini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getiriyordu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suşların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tümü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seftazidim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gentamisin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tobramisine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dirençliydi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trimetoprim-sülfametoksazol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96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siprofloksasin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 (%41)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dirençliydi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Wiener J, Quinn JP, Bradford PA, et al. Multiple antibiotic-resistant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Escherichia coli in nursing homes. JAMA 1999; 281:517.</a:t>
            </a:r>
            <a:endParaRPr lang="tr-T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GAKS 2022 </a:t>
            </a:r>
            <a:r>
              <a:rPr lang="en-US" dirty="0" err="1"/>
              <a:t>Antibakteriyel</a:t>
            </a:r>
            <a:r>
              <a:rPr lang="en-US" dirty="0"/>
              <a:t> </a:t>
            </a:r>
            <a:r>
              <a:rPr lang="en-US" dirty="0" err="1"/>
              <a:t>direnç</a:t>
            </a:r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3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097512" cy="600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98464"/>
            <a:ext cx="9079992" cy="85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7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GSBL’lerin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Genel Özellikleri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468" y="1527033"/>
            <a:ext cx="9770012" cy="4525963"/>
          </a:xfrm>
        </p:spPr>
        <p:txBody>
          <a:bodyPr>
            <a:noAutofit/>
          </a:bodyPr>
          <a:lstStyle/>
          <a:p>
            <a:pPr algn="just"/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GSBL üreten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suşlar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klonal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çoğalma,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GSBL genlerinin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plazmidler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üzerinde aktarılmaları ve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nadiren de yeni enzimlerin ortaya çıkmasının bir sonucudur. </a:t>
            </a:r>
          </a:p>
          <a:p>
            <a:pPr algn="just"/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GSBL’ler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içerisinde en önemli grup, 2000’li yılların başında ortaya çıkan </a:t>
            </a:r>
            <a:r>
              <a:rPr lang="tr-T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CTX-M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enzimleridir. </a:t>
            </a:r>
          </a:p>
          <a:p>
            <a:pPr algn="just"/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Bu grubu, </a:t>
            </a:r>
            <a:r>
              <a:rPr lang="tr-T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türevi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GSBL’ler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izlemektedir .</a:t>
            </a:r>
          </a:p>
          <a:p>
            <a:pPr marL="0" indent="0" algn="just">
              <a:buNone/>
            </a:pPr>
            <a:endParaRPr lang="tr-TR" sz="1600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8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GSBL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üretimi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GSBL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üretiminin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sık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saptandığı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türler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Escherichia coli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pneumoniae’dır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ortamında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bakım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evlerinde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2000’li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yıllardan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itibaren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toplumda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poliklinik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hastaları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sağlıklı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taşıyıcılar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hasta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sağlıklı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hayvanlar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yiyecek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ürünleri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izlenmektedir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GSBL’ler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oksimino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(2.kuşak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sefuroksim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3.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Kuşak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dahil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olmak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üzere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penisilinler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çoğunu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hidrolize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ancak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sefamisinler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sefoksitin,sefotetan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karbapenemleri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etkilemeyen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enzimlerdir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GSBL’lerin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Ambler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Sınıf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A’da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inhibitörleri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klavulanik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tazobaktam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avibaktam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inhibe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US" sz="3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percentage of invasive isolates resistant to </a:t>
            </a:r>
            <a:r>
              <a:rPr lang="en-US" sz="3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carbapenems</a:t>
            </a:r>
            <a: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imipenem</a:t>
            </a:r>
            <a: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meropenem</a:t>
            </a:r>
            <a: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by country/</a:t>
            </a:r>
            <a:r>
              <a:rPr lang="tr-TR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" y="2160588"/>
            <a:ext cx="8494776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8B65983-3A60-4C8E-8EF2-5464BB10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28" y="30480"/>
            <a:ext cx="9189720" cy="1620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95F058D6-AD49-4118-8E70-BD736C457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03920"/>
              </p:ext>
            </p:extLst>
          </p:nvPr>
        </p:nvGraphicFramePr>
        <p:xfrm>
          <a:off x="502919" y="1798321"/>
          <a:ext cx="11170921" cy="49517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118263">
                  <a:extLst>
                    <a:ext uri="{9D8B030D-6E8A-4147-A177-3AD203B41FA5}">
                      <a16:colId xmlns:a16="http://schemas.microsoft.com/office/drawing/2014/main" val="1659709637"/>
                    </a:ext>
                  </a:extLst>
                </a:gridCol>
                <a:gridCol w="991419">
                  <a:extLst>
                    <a:ext uri="{9D8B030D-6E8A-4147-A177-3AD203B41FA5}">
                      <a16:colId xmlns:a16="http://schemas.microsoft.com/office/drawing/2014/main" val="1401863871"/>
                    </a:ext>
                  </a:extLst>
                </a:gridCol>
                <a:gridCol w="1061239">
                  <a:extLst>
                    <a:ext uri="{9D8B030D-6E8A-4147-A177-3AD203B41FA5}">
                      <a16:colId xmlns:a16="http://schemas.microsoft.com/office/drawing/2014/main" val="1931930551"/>
                    </a:ext>
                  </a:extLst>
                </a:gridCol>
              </a:tblGrid>
              <a:tr h="5958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3KŞSefDE için antibiyotik tedavisinin seçimine ilişkin öneriler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Önerinin gücü 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Kanıt düzeyi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5020668"/>
                  </a:ext>
                </a:extLst>
              </a:tr>
              <a:tr h="3007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KDE ve 3KŞSefDE'ye bağlı ciddi enfeksiyonu olan hastalar için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Karbapenem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tr-TR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Güçlü 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098874"/>
                  </a:ext>
                </a:extLst>
              </a:tr>
              <a:tr h="3007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Septik şok olmadan 3KŞSefDE'ye bağlı </a:t>
                      </a: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KDE’de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İPM veya MEM yerine ETP </a:t>
                      </a:r>
                      <a:endParaRPr lang="tr-TR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Koşullu  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2711465"/>
                  </a:ext>
                </a:extLst>
              </a:tr>
              <a:tr h="7509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3KŞSefD'ye bağlı düşük riskli, şiddetli olmayan enfeksiyonlar için 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TZP, AMC veya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kinolonlar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Şiddetli olmayan </a:t>
                      </a: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cUTI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için 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SXT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Koşullu/ İyi Klinik uygulama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Orta/ Uzman görüşü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11414"/>
                  </a:ext>
                </a:extLst>
              </a:tr>
              <a:tr h="59581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3KŞSefD enfeksiyonu olan tüm hastalarda, 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yeni BLBLI 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kullanımından kaçınılmalı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Koşullu/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Güçlü  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Orta/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6427329"/>
                  </a:ext>
                </a:extLst>
              </a:tr>
              <a:tr h="6155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Hastalar stabilize edildikten sonra </a:t>
                      </a: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karbapenemleri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takiben 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eski BLBLI,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kinolonlar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SXT veya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izolatın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duyarlılık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paternine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dayalı diğer antibiyotikler 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kullanılarak kademeli hedefli tedavi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İyi Klinik uygulama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Uzman görüşü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2408462"/>
                  </a:ext>
                </a:extLst>
              </a:tr>
              <a:tr h="3007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3KŞSefD'nin neden olduğu enfeksiyonlar için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tigesiklin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önermiyoruz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Güçlü 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Çok düşük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370346"/>
                  </a:ext>
                </a:extLst>
              </a:tr>
              <a:tr h="84990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Septik şoku olmayan hastalarda </a:t>
                      </a: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cUTI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için, in </a:t>
                      </a:r>
                      <a:r>
                        <a:rPr lang="tr-T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vitro</a:t>
                      </a: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olarak aktif olduklarında, kısa süreli tedaviler için 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aminoglikozitleri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veya IV </a:t>
                      </a:r>
                      <a:r>
                        <a:rPr lang="tr-TR" sz="16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fosfomisin</a:t>
                      </a:r>
                      <a:r>
                        <a:rPr lang="tr-TR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İyi Klinik uygulama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Uzman görüşü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7531025"/>
                  </a:ext>
                </a:extLst>
              </a:tr>
            </a:tbl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755EEBD8-6A69-4EDB-973B-364351FEB928}"/>
              </a:ext>
            </a:extLst>
          </p:cNvPr>
          <p:cNvSpPr txBox="1"/>
          <p:nvPr/>
        </p:nvSpPr>
        <p:spPr>
          <a:xfrm>
            <a:off x="8397240" y="6576769"/>
            <a:ext cx="394716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PAUL, </a:t>
            </a:r>
            <a:r>
              <a:rPr lang="en-US" sz="12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Mical</a:t>
            </a: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 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 Microbiology and Infection</a:t>
            </a: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2021.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CCC8FFAD-F86E-42F0-B056-A2242DA2FEF5}"/>
                  </a:ext>
                </a:extLst>
              </p14:cNvPr>
              <p14:cNvContentPartPr/>
              <p14:nvPr/>
            </p14:nvContentPartPr>
            <p14:xfrm>
              <a:off x="5645223" y="772810"/>
              <a:ext cx="824400" cy="36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CCC8FFAD-F86E-42F0-B056-A2242DA2FE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3223" y="628810"/>
                <a:ext cx="96804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847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iç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DECA7B-1871-4F44-87B3-A744389A6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48" y="45720"/>
            <a:ext cx="5605304" cy="1620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1D47BF60-AFB9-406D-B9FB-A9FBA2D96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0"/>
          <a:stretch/>
        </p:blipFill>
        <p:spPr>
          <a:xfrm>
            <a:off x="993763" y="2029901"/>
            <a:ext cx="5416975" cy="391876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B5EBF323-3F94-417F-87FF-145A30490A53}"/>
              </a:ext>
            </a:extLst>
          </p:cNvPr>
          <p:cNvSpPr/>
          <p:nvPr/>
        </p:nvSpPr>
        <p:spPr>
          <a:xfrm>
            <a:off x="3207691" y="3589410"/>
            <a:ext cx="2596762" cy="526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D5DB2B93-5D9D-48CF-B2EE-5B8BA75613D8}"/>
              </a:ext>
            </a:extLst>
          </p:cNvPr>
          <p:cNvSpPr/>
          <p:nvPr/>
        </p:nvSpPr>
        <p:spPr>
          <a:xfrm>
            <a:off x="3207691" y="4914627"/>
            <a:ext cx="2596762" cy="526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 descr="metin, tablo içeren bir resim&#10;&#10;Açıklama otomatik olarak oluşturuldu">
            <a:extLst>
              <a:ext uri="{FF2B5EF4-FFF2-40B4-BE49-F238E27FC236}">
                <a16:creationId xmlns:a16="http://schemas.microsoft.com/office/drawing/2014/main" id="{8C25B0F9-BB45-49A1-9943-E3A304ABD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19" y="2029901"/>
            <a:ext cx="4310931" cy="1620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04E969CD-1039-4196-BBFC-07ED34CB3891}"/>
              </a:ext>
            </a:extLst>
          </p:cNvPr>
          <p:cNvSpPr txBox="1"/>
          <p:nvPr/>
        </p:nvSpPr>
        <p:spPr>
          <a:xfrm>
            <a:off x="7467600" y="6576769"/>
            <a:ext cx="47244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KAYE, Keith S., et al. </a:t>
            </a:r>
            <a:r>
              <a:rPr lang="tr-TR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</a:t>
            </a:r>
            <a:r>
              <a:rPr lang="tr-T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Infectious</a:t>
            </a:r>
            <a:r>
              <a:rPr lang="tr-T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Diseases</a:t>
            </a:r>
            <a:r>
              <a:rPr lang="tr-T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2019, 69.12: 2045-2056.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BD0938D2-A757-4A0A-AF99-D215EDA5CA3F}"/>
              </a:ext>
            </a:extLst>
          </p:cNvPr>
          <p:cNvSpPr txBox="1"/>
          <p:nvPr/>
        </p:nvSpPr>
        <p:spPr>
          <a:xfrm>
            <a:off x="7113918" y="4014082"/>
            <a:ext cx="4310931" cy="1959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Sonuç</a:t>
            </a:r>
            <a:r>
              <a:rPr lang="tr-TR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</a:t>
            </a: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astanede yatan UTI/</a:t>
            </a:r>
            <a:r>
              <a:rPr lang="tr-TR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AP'li</a:t>
            </a: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hastaların tedavisinde </a:t>
            </a:r>
            <a:r>
              <a:rPr lang="tr-TR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fosfomisin</a:t>
            </a: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(IV) </a:t>
            </a:r>
            <a:r>
              <a:rPr lang="tr-TR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TZP’ne</a:t>
            </a: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göre aşağı değildi.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GSBL-E dahil olmak üzere </a:t>
            </a:r>
            <a:r>
              <a:rPr lang="tr-TR" sz="18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GNB'de</a:t>
            </a:r>
            <a:r>
              <a:rPr lang="tr-TR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geniş bir aktivite spektrumuna sahip, farklı bir etki mekanizması ile etkinlik sağlar.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E2BA746E-75D1-44C6-8ACD-A8FC7A148E17}"/>
                  </a:ext>
                </a:extLst>
              </p14:cNvPr>
              <p14:cNvContentPartPr/>
              <p14:nvPr/>
            </p14:nvContentPartPr>
            <p14:xfrm>
              <a:off x="3309543" y="534130"/>
              <a:ext cx="1271520" cy="36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E2BA746E-75D1-44C6-8ACD-A8FC7A148E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7543" y="390490"/>
                <a:ext cx="14151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8111CA3C-8743-45A4-95E3-100EB57829CF}"/>
                  </a:ext>
                </a:extLst>
              </p14:cNvPr>
              <p14:cNvContentPartPr/>
              <p14:nvPr/>
            </p14:nvContentPartPr>
            <p14:xfrm>
              <a:off x="3269583" y="842290"/>
              <a:ext cx="2643480" cy="36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8111CA3C-8743-45A4-95E3-100EB57829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97583" y="698650"/>
                <a:ext cx="278712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824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25" y="100584"/>
            <a:ext cx="1090269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2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Karbapenemazlar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; penisilinleri, çoğu zaman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değişen derecelerde olmak üzere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karbapenemleri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monobaktamları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hidrolize eden beta-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laktamazlardır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Yıllar içerisinde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tek bir ilaca karşı direnç gösteren enzimler olmaktan çıkmış, geçirdikleri mutasyon ya da modifikasyonlarla direnç spektrumlarını genişletmişler ve Genişlemiş Spektrumlu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ortaya çıkmıştır.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İnsanoğlu bakterilere karşı verdiği bu savaşta son yıllarda yeni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antibiyotikler geliştirmeye devam etmiş ve son silah olarak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grubu geniş spektrumlu antibiyotikler geliştirilmiştir.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Bakteriler ise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karbapenemaz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denilen yeni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enzimleri geliştirerek bu savaşı devam ettirmeyi başarmış hatta öne geçmiş duruma gelmiştir. Gram negatif basillerde görülen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direnci dünyada ve ülkemizde uzun yıllardır süren bakteriyel direnç probleminin son basamağıdır.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Karbapenemazlar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0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Antimikrobiyal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(AMD)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ülkemizde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dünyada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halk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sağlığı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sorunudur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Antibiyotiklerin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viral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enfeksiyonlarda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yazılması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aşırı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gereksiz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yazılması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olmaktadır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Antibiyotiklerin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hayvanlarda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tarımda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uygunsuz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kullanılması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önlemlerine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uyulmaması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hijyenin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eksikliği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aşılama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eksikliği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göçler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olmaktadır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Globalleşen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dünyada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seyahatler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ülkeler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direncin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yayılmasına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olmaktadır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Antimikrobiyal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gelişimi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akılcı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antibiyotik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kullanımı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uygulamaları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geciktirilebilir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0040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Karbapenemaz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üreten bakteriler</a:t>
            </a:r>
          </a:p>
        </p:txBody>
      </p:sp>
      <p:sp>
        <p:nvSpPr>
          <p:cNvPr id="2" name="1 İçerik Yer Tutucusu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98095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Kromozomal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Bacillus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cereus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(BCII)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Bacteroides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fragilis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CfiA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(L1)</a:t>
            </a:r>
          </a:p>
          <a:p>
            <a:pPr marL="0" indent="0">
              <a:buNone/>
            </a:pP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Kazanılmış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Nonfermentatif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basiller</a:t>
            </a:r>
          </a:p>
          <a:p>
            <a:r>
              <a:rPr lang="tr-T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tr-TR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96" y="4010758"/>
            <a:ext cx="2552700" cy="17907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31" y="6327632"/>
            <a:ext cx="629771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7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bapenemases ile ilgili gÃ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151"/>
            <a:ext cx="12192000" cy="6858001"/>
          </a:xfrm>
          <a:prstGeom prst="rect">
            <a:avLst/>
          </a:prstGeom>
          <a:noFill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7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>
            <a:extLst>
              <a:ext uri="{FF2B5EF4-FFF2-40B4-BE49-F238E27FC236}">
                <a16:creationId xmlns:a16="http://schemas.microsoft.com/office/drawing/2014/main" id="{AF308EAD-0B71-4FF3-A62C-F48B87538F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41145" y="645795"/>
            <a:ext cx="9109710" cy="5566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B259A2E-0E5F-4B4D-ACB4-F55AFABC5AA1}"/>
              </a:ext>
            </a:extLst>
          </p:cNvPr>
          <p:cNvSpPr txBox="1"/>
          <p:nvPr/>
        </p:nvSpPr>
        <p:spPr>
          <a:xfrm>
            <a:off x="4978401" y="6519333"/>
            <a:ext cx="721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rgbClr val="333333"/>
                </a:solidFill>
              </a:rPr>
              <a:t>Clin Infect Dis, Volume 69, Issue Supplement_7, 1 December 2019, Pages S521–S528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98127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456" y="2121790"/>
            <a:ext cx="103060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457" y="1"/>
            <a:ext cx="1083564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0174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NDM-1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Delhi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metallo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(NDM-1),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şu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mevcut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laktamlara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dahil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geniş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aracılık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plazmit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üzerindeki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genleriyle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bağlantılı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başka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plazmit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aracılı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enzimdir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tigesiklin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hariç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antibiyotikler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 dirençlidir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ilk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Hindistan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Pakistan'daki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dizi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Enterobacteriaceae'de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ayrıca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Birleşik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Krallık'a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ABD'ye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özellikle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tıbbi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bakım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oraya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seyahat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ülkelere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dönen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bireylerde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bulundu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şimdi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geniş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tanımlandılar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organizmalar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yaygın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dirençleri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nedeniyle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"süper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bugs"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dlandırıl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mıştır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  <a:p>
            <a:pPr marL="0" indent="0" algn="r">
              <a:buNone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Kumarasamy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KK,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Toleman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MA, Walsh TR, et al. Emergence of a new antibiotic resistance mechanism in India, Pakistan, and the UK: a molecular, biological, and epidemiological study. Lancet Infect Dis 2010; 10:597.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76878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175632" y="53752"/>
            <a:ext cx="6736792" cy="926976"/>
          </a:xfrm>
        </p:spPr>
        <p:txBody>
          <a:bodyPr>
            <a:norm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Non-fermantatif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Gram negatif basiller</a:t>
            </a:r>
            <a:endParaRPr lang="tr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959608" y="980728"/>
            <a:ext cx="3657600" cy="3561184"/>
          </a:xfrm>
          <a:solidFill>
            <a:srgbClr val="C9F8FD"/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spp.*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Acinetobacter</a:t>
            </a:r>
            <a:r>
              <a:rPr lang="tr-TR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spp.*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sz="2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Burkholderia</a:t>
            </a:r>
            <a:r>
              <a:rPr lang="tr-TR" sz="2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Alcaligenes</a:t>
            </a:r>
            <a:r>
              <a:rPr lang="tr-TR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Flavobacterium</a:t>
            </a:r>
            <a:r>
              <a:rPr lang="tr-TR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Eikenella</a:t>
            </a:r>
            <a:r>
              <a:rPr lang="tr-TR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Achromobacter</a:t>
            </a:r>
            <a:r>
              <a:rPr lang="tr-TR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Balneatrix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Brevundimonas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088120" y="1019944"/>
            <a:ext cx="3112336" cy="3521968"/>
          </a:xfrm>
          <a:solidFill>
            <a:srgbClr val="C9F8FD"/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Chryseobacterium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Methylobacterium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Ochrobactrum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Oligella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Psychrobacter</a:t>
            </a:r>
            <a:r>
              <a:rPr lang="tr-TR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Ralstonia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Roseomonas</a:t>
            </a:r>
            <a:endParaRPr lang="tr-TR" sz="22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Shewanella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Sphingomonas</a:t>
            </a:r>
            <a:endParaRPr lang="tr-T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buFont typeface="Wingdings" pitchFamily="2" charset="2"/>
              <a:buNone/>
              <a:defRPr/>
            </a:pPr>
            <a:endParaRPr lang="tr-TR" sz="2200" dirty="0">
              <a:cs typeface="Calibri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28B4AA30-0A74-4D4B-B26F-F851CEFD3E62}"/>
              </a:ext>
            </a:extLst>
          </p:cNvPr>
          <p:cNvSpPr/>
          <p:nvPr/>
        </p:nvSpPr>
        <p:spPr>
          <a:xfrm>
            <a:off x="512064" y="4639424"/>
            <a:ext cx="10330816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İnsan vücudunda ve çevrede yaygın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Bitkilerin, hayvanların ve insanların patojenleridirler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Tıbbi ve cerrahi tedaviler nedeni ile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immunsuprese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hastalarda ciddi enfeksiyonlar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Bulaşma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kontamine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yiyecekler ve medikal malzemelerle olmakta</a:t>
            </a:r>
          </a:p>
        </p:txBody>
      </p:sp>
    </p:spTree>
    <p:extLst>
      <p:ext uri="{BB962C8B-B14F-4D97-AF65-F5344CB8AC3E}">
        <p14:creationId xmlns:p14="http://schemas.microsoft.com/office/powerpoint/2010/main" val="49374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endParaRPr lang="tr-T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  <a:p>
            <a:pPr algn="just">
              <a:buNone/>
            </a:pPr>
            <a:r>
              <a:rPr lang="tr-TR" sz="2800" dirty="0"/>
              <a:t>  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Nonfermentatif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bakteriler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33065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503712" y="731105"/>
            <a:ext cx="62646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FF0000"/>
                </a:solidFill>
              </a:rPr>
              <a:t>Acinetobacter</a:t>
            </a:r>
            <a:r>
              <a:rPr lang="tr-TR" sz="3200" b="1" i="1" dirty="0">
                <a:solidFill>
                  <a:srgbClr val="FF0000"/>
                </a:solidFill>
              </a:rPr>
              <a:t> </a:t>
            </a:r>
            <a:r>
              <a:rPr lang="tr-TR" sz="3200" b="1" i="1" dirty="0" err="1">
                <a:solidFill>
                  <a:srgbClr val="FF0000"/>
                </a:solidFill>
              </a:rPr>
              <a:t>baumannii</a:t>
            </a:r>
            <a:r>
              <a:rPr lang="tr-TR" sz="3200" b="1" i="1" dirty="0">
                <a:solidFill>
                  <a:srgbClr val="FF0000"/>
                </a:solidFill>
              </a:rPr>
              <a:t>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783632" y="1556793"/>
            <a:ext cx="7344816" cy="3139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Fırsatçı patojen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Sağlık hizmeti ilişkili enfeksiyonlar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Ventilatörle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ilişkili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Kateter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ile ilişkili kan dolaşımı enfeksiyonları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İdrar yolu enfeksiyonları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Yara enfeksiyonları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C574CAE-5EB8-4506-9C07-E88AA57E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0726" y="4725144"/>
            <a:ext cx="234527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70426C3A-B2F8-48C8-926D-7CB6AC69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76" y="4725145"/>
            <a:ext cx="2000305" cy="175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98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791744" y="238034"/>
            <a:ext cx="547260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A. </a:t>
            </a:r>
            <a:r>
              <a:rPr lang="tr-TR" sz="2800" b="1" i="1" dirty="0" err="1">
                <a:solidFill>
                  <a:srgbClr val="FF0000"/>
                </a:solidFill>
              </a:rPr>
              <a:t>baumannii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143672" y="937262"/>
            <a:ext cx="6912768" cy="4708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Enfeksiyon için risk faktörleri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İleri yaş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Ciddi altta yatan hastalığın varlığı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İmmün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baskılama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Majör travma veya yanık yaralanmaları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İnvazif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prosedürler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Kalıcı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kateterlerin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varlığı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Mekanik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ventilasyon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Uzamış hastanede kalış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Önceki antibiyotik kullanımı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888307C-41B6-49D8-821E-46120A0BA87C}"/>
              </a:ext>
            </a:extLst>
          </p:cNvPr>
          <p:cNvSpPr txBox="1"/>
          <p:nvPr/>
        </p:nvSpPr>
        <p:spPr>
          <a:xfrm>
            <a:off x="6816080" y="5867326"/>
            <a:ext cx="3995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i="1" dirty="0"/>
              <a:t>J </a:t>
            </a:r>
            <a:r>
              <a:rPr lang="tr-TR" sz="1400" i="1" dirty="0" err="1"/>
              <a:t>Hosp</a:t>
            </a:r>
            <a:r>
              <a:rPr lang="tr-TR" sz="1400" i="1" dirty="0"/>
              <a:t> </a:t>
            </a:r>
            <a:r>
              <a:rPr lang="tr-TR" sz="1400" i="1" dirty="0" err="1"/>
              <a:t>Infect</a:t>
            </a:r>
            <a:r>
              <a:rPr lang="tr-TR" sz="1400" i="1" dirty="0"/>
              <a:t> 2006;64:7-15. </a:t>
            </a:r>
          </a:p>
        </p:txBody>
      </p:sp>
    </p:spTree>
    <p:extLst>
      <p:ext uri="{BB962C8B-B14F-4D97-AF65-F5344CB8AC3E}">
        <p14:creationId xmlns:p14="http://schemas.microsoft.com/office/powerpoint/2010/main" val="173146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4138136" y="260648"/>
            <a:ext cx="455015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r-TR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tr-TR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fermantatifler</a:t>
            </a:r>
            <a:r>
              <a:rPr lang="tr-TR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-Direnç</a:t>
            </a:r>
            <a:endParaRPr lang="tr-TR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049986" y="921494"/>
            <a:ext cx="7028132" cy="872034"/>
          </a:xfrm>
          <a:prstGeom prst="rect">
            <a:avLst/>
          </a:prstGeom>
          <a:solidFill>
            <a:srgbClr val="C9F8FD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Multidrug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(MDR) / Çoklu ilaca dirençli (ÇİD)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En az 3 veya daha fazla sınıftaki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ajana dirençli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567608" y="2001614"/>
            <a:ext cx="8006238" cy="872034"/>
          </a:xfrm>
          <a:prstGeom prst="rect">
            <a:avLst/>
          </a:prstGeom>
          <a:solidFill>
            <a:srgbClr val="C9F8FD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Extensive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(Extreme)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(XDR) / Yaygın ilaç direnci (YİD)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 veya 2 sınıf dışında kalan tüm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ajanlara dirençli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567608" y="3098284"/>
            <a:ext cx="8006238" cy="1338828"/>
          </a:xfrm>
          <a:prstGeom prst="rect">
            <a:avLst/>
          </a:prstGeom>
          <a:solidFill>
            <a:srgbClr val="C9F8F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Pandrug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(PDR) / Tüm ilaçlara dirençli (TİD)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Tüm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ajanlara dirençli,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polimiksinler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tigesiklin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dahil hepsi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567608" y="4615968"/>
            <a:ext cx="7992888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İlaç sınıfları: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aminoglikozidler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antipseudomonal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antipseudomonal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SS’ler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sefepim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seftazidim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antipseudomonal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kinolonlar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antipseudomonal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penisilin + ß-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inhibitörleri 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tikarsillin-klavulonik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asit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piperasilin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tazobaktam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monobaktamlar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fosfomisin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polimiksinler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5114374" y="6250072"/>
            <a:ext cx="54461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Magiorakos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AP. </a:t>
            </a:r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. 2012;18:268–281</a:t>
            </a:r>
            <a:r>
              <a:rPr lang="tr-TR" sz="1400" i="1" dirty="0"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07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57" y="450660"/>
            <a:ext cx="8435536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703320" y="6297394"/>
            <a:ext cx="7249266" cy="365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Antibiotic use in eastern Europe: a cross-national database study in coordination with the WHO Regional Office for Europe</a:t>
            </a:r>
            <a:endParaRPr lang="tr-T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Lancet Infect Dis. 2014 May;14(5):381-7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15706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0108"/>
            <a:ext cx="5046785" cy="42994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816" y="2612781"/>
            <a:ext cx="7048696" cy="424521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421" y="0"/>
            <a:ext cx="7172325" cy="22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390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368" y="2160588"/>
            <a:ext cx="7690103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61</a:t>
            </a:fld>
            <a:endParaRPr lang="en-US"/>
          </a:p>
        </p:txBody>
      </p:sp>
      <p:sp>
        <p:nvSpPr>
          <p:cNvPr id="8" name="Dikdörtgen 7"/>
          <p:cNvSpPr/>
          <p:nvPr/>
        </p:nvSpPr>
        <p:spPr>
          <a:xfrm>
            <a:off x="7025136" y="1004054"/>
            <a:ext cx="523579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Türkiyede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MDR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invaziv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Acinetobakter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spp. ≥%50 </a:t>
            </a:r>
          </a:p>
        </p:txBody>
      </p:sp>
    </p:spTree>
    <p:extLst>
      <p:ext uri="{BB962C8B-B14F-4D97-AF65-F5344CB8AC3E}">
        <p14:creationId xmlns:p14="http://schemas.microsoft.com/office/powerpoint/2010/main" val="2458337639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hastanede yatan hastalarda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olarak ciddi enfeksiyonlara, septik şoka ve ölümlere yol açan fırsatçı bir patojendir. Bu bakteriler özellikle yoğun bakım ünitelerinde yatan hastalarda sıklıkla idrar yolu enfeksiyonlarına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pnömonilere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neden olmaktadır.</a:t>
            </a:r>
          </a:p>
          <a:p>
            <a:pPr algn="just">
              <a:buNone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Betalaktamlara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direnç ; </a:t>
            </a:r>
          </a:p>
          <a:p>
            <a:pPr algn="just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Betalaktamazlarca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enzimatik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yıkım,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Penisilin bağlayan proteinlerde değişiklik,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OMP (Dış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proteini)’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değişikliğiyle azalmış geçirgenlik ve </a:t>
            </a:r>
          </a:p>
          <a:p>
            <a:pPr algn="just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Efluks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pompasıyla hücrenin dışına atım gibi mekanizmalarla gerçekleşir.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endParaRPr lang="tr-T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23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Acinetobacter'in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direnç mekanizmaları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(ESBL), </a:t>
            </a:r>
          </a:p>
          <a:p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Karbapenemazlar</a:t>
            </a:r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Geçirgenliğinin Azalması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OMP (Dış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proteini)’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lerin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porin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değişikliğiyle azalmış geçirgenlik </a:t>
            </a:r>
          </a:p>
          <a:p>
            <a:pPr marL="0" indent="0">
              <a:buNone/>
            </a:pP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Bakteriyel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porin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proteinlerinin azalmış ekspresyonu veya mutasyonlarının beta-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antibiyotiklerin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periplazmik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boşluğa geçişini engelleyerek antibiyotik direncine yol açması</a:t>
            </a:r>
          </a:p>
          <a:p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Efluks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Pompaları ile hücrenin dışına atım </a:t>
            </a:r>
          </a:p>
          <a:p>
            <a:pPr marL="0" indent="0" algn="r">
              <a:buNone/>
            </a:pP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Bonomo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Szabo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Multidrug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İn Acinetobacter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2006; 43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2:S49.</a:t>
            </a:r>
          </a:p>
          <a:p>
            <a:pPr marL="0" indent="0" algn="r">
              <a:buNone/>
            </a:pP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Paterson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Dl.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Epidemiological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Profile Of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İnfections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Multidrug-resistant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Acinetobacter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2006; 43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2:S43.</a:t>
            </a:r>
          </a:p>
          <a:p>
            <a:pPr marL="0" indent="0" algn="r">
              <a:buNone/>
            </a:pP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Hsueh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Pr,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Lj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Chen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Cy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Pandrug-resistant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Acinetobacter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Causing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Nosocomial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İnfections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İn A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Emerg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tr-TR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2002; 8:827.</a:t>
            </a:r>
          </a:p>
        </p:txBody>
      </p:sp>
    </p:spTree>
    <p:extLst>
      <p:ext uri="{BB962C8B-B14F-4D97-AF65-F5344CB8AC3E}">
        <p14:creationId xmlns:p14="http://schemas.microsoft.com/office/powerpoint/2010/main" val="18323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791744" y="447056"/>
            <a:ext cx="547260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baumanii</a:t>
            </a:r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 Mekanizmaları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567608" y="1125900"/>
            <a:ext cx="8064896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 sınıfı: TEM-1, PER-1, SHV-12, CTX-M gibi.</a:t>
            </a:r>
          </a:p>
          <a:p>
            <a:pPr marL="1257300" lvl="2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PER-1 ile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ampisilin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sefoperazon-sulbaktam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 sınıfı (MBL): IMP-1, 2, 4, 5, 6, SIM-1, VIM-2</a:t>
            </a:r>
          </a:p>
          <a:p>
            <a:pPr marL="1257300" lvl="2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hariç tüm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laktamları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hidrolize eder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C sınıfı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C): </a:t>
            </a:r>
          </a:p>
          <a:p>
            <a:pPr marL="1257300" lvl="2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Penisilinleri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sefepim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hariç tüm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SS’leri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hidrolize eder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D sınıfı (OXA):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OXA-51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OXA-58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ülkemizde mevcut</a:t>
            </a:r>
          </a:p>
          <a:p>
            <a:pPr marL="1257300" lvl="2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karşı direnç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088136" y="5590324"/>
            <a:ext cx="1103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Kazanılmış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OXA tipi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karbapenemazlar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metallo-betalaktamazlar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direncinin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sorumlularıdır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Betalaktamazları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677334" y="2160589"/>
            <a:ext cx="9664530" cy="3880773"/>
          </a:xfrm>
        </p:spPr>
        <p:txBody>
          <a:bodyPr>
            <a:normAutofit/>
          </a:bodyPr>
          <a:lstStyle/>
          <a:p>
            <a:pPr algn="just"/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Betalaktamazların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içinde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Sefalosporinazlar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(moleküler sınıf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Betalaktamazlar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r>
              <a:rPr lang="tr-TR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ile daha çok ilişkilidir. </a:t>
            </a:r>
          </a:p>
          <a:p>
            <a:pPr algn="just"/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Bu enzim grubu </a:t>
            </a:r>
            <a:r>
              <a:rPr lang="tr-TR" b="1" i="1" cap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geni tarafından kodlanır ve penisilinlere ve genişlemiş spektrumda </a:t>
            </a:r>
            <a:r>
              <a:rPr lang="tr-TR" cap="none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sefalosporinlere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direnci sağlar.</a:t>
            </a:r>
            <a:r>
              <a:rPr lang="tr-TR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7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647728" y="880739"/>
            <a:ext cx="547260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baumanii</a:t>
            </a:r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 Mekanizmaları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60E39B7-ECDC-423B-ACD4-8293FFB9AD4D}"/>
              </a:ext>
            </a:extLst>
          </p:cNvPr>
          <p:cNvSpPr/>
          <p:nvPr/>
        </p:nvSpPr>
        <p:spPr>
          <a:xfrm>
            <a:off x="1261872" y="1556793"/>
            <a:ext cx="9010592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Enzimatik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modifikasyon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Aminoglikozidlere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Porin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kaybı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İmipeneme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Efluks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pompası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kinolon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Tigesiklin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AdeABC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Lipopolisakkarid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yapıdaki modifikasyonlar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 </a:t>
            </a:r>
          </a:p>
        </p:txBody>
      </p:sp>
    </p:spTree>
    <p:extLst>
      <p:ext uri="{BB962C8B-B14F-4D97-AF65-F5344CB8AC3E}">
        <p14:creationId xmlns:p14="http://schemas.microsoft.com/office/powerpoint/2010/main" val="37687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359696" y="332657"/>
            <a:ext cx="547260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baumanii</a:t>
            </a:r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5D6B094-6F97-4EDE-BA98-9798EA5DE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4" t="26886" r="10625" b="18492"/>
          <a:stretch/>
        </p:blipFill>
        <p:spPr>
          <a:xfrm>
            <a:off x="1719072" y="869990"/>
            <a:ext cx="8841424" cy="2830684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6243F40F-8AD7-4303-9D0A-48D1F8376D33}"/>
              </a:ext>
            </a:extLst>
          </p:cNvPr>
          <p:cNvSpPr/>
          <p:nvPr/>
        </p:nvSpPr>
        <p:spPr>
          <a:xfrm>
            <a:off x="713232" y="3717268"/>
            <a:ext cx="9882760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Ampirik antibiyotik tedavisi lokal duyarlılık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paternlerine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göre seçilmeli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Genel olarak geniş spektrumlu bir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inhibitörü (örneğin,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içeren bir kombinasyon)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Antipseudomonal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florokinolon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bir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veya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ile kombinasyon şeklinde kullanım (duyarlı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suşlarda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monoterapi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9914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43FDD50-17C3-4425-AF8F-2AA93E58EC5F}"/>
              </a:ext>
            </a:extLst>
          </p:cNvPr>
          <p:cNvSpPr/>
          <p:nvPr/>
        </p:nvSpPr>
        <p:spPr>
          <a:xfrm>
            <a:off x="3359696" y="188641"/>
            <a:ext cx="547260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baumanii</a:t>
            </a:r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3577A55-331C-42DE-AEBC-EE79B1156D89}"/>
              </a:ext>
            </a:extLst>
          </p:cNvPr>
          <p:cNvSpPr txBox="1"/>
          <p:nvPr/>
        </p:nvSpPr>
        <p:spPr>
          <a:xfrm>
            <a:off x="1775520" y="836712"/>
            <a:ext cx="8820472" cy="2343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baumanii</a:t>
            </a: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enfeksiyonlarında kombinasyon tedavileri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Yeterli kanıt yok (RKÇ yetersiz)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Kombine tedavinin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monoterapiye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üstünlüğünden bahsetmek zor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Ancak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immunsuprese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hastalar, septik şok ve sınırda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MIC’e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sahip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izolatlarla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gelişen enfeksiyonlarda kombinasyon tedavisi tavsiye edilebilir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219C6C-47EF-4DC3-B259-89F77776CA85}"/>
              </a:ext>
            </a:extLst>
          </p:cNvPr>
          <p:cNvSpPr txBox="1"/>
          <p:nvPr/>
        </p:nvSpPr>
        <p:spPr>
          <a:xfrm>
            <a:off x="2063552" y="3284985"/>
            <a:ext cx="8208912" cy="3323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Duyarlı kökenlerde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monoterapide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etkin alternatifler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Asıl sorun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direnci/Uzun yıllar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R olgularda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Tobramisin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netilmisin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sulbaktam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tobramisin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netilmisin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Polimiksin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 en önemli tedavi alternatifleri</a:t>
            </a:r>
          </a:p>
        </p:txBody>
      </p:sp>
    </p:spTree>
    <p:extLst>
      <p:ext uri="{BB962C8B-B14F-4D97-AF65-F5344CB8AC3E}">
        <p14:creationId xmlns:p14="http://schemas.microsoft.com/office/powerpoint/2010/main" val="35133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13908" r="23038" b="53622"/>
          <a:stretch/>
        </p:blipFill>
        <p:spPr bwMode="auto">
          <a:xfrm>
            <a:off x="3071664" y="803362"/>
            <a:ext cx="6912768" cy="257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549256" y="2970822"/>
            <a:ext cx="7741368" cy="2400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/>
              <a:t>Karbapenem</a:t>
            </a:r>
            <a:r>
              <a:rPr lang="tr-TR" sz="2000" dirty="0"/>
              <a:t> dirençli </a:t>
            </a:r>
            <a:r>
              <a:rPr lang="tr-TR" sz="2000" i="1" dirty="0"/>
              <a:t>A. </a:t>
            </a:r>
            <a:r>
              <a:rPr lang="tr-TR" sz="2000" i="1" dirty="0" err="1"/>
              <a:t>baumannii</a:t>
            </a:r>
            <a:r>
              <a:rPr lang="tr-TR" sz="2000" dirty="0" err="1"/>
              <a:t>'ye</a:t>
            </a:r>
            <a:r>
              <a:rPr lang="tr-TR" sz="2000" dirty="0"/>
              <a:t> karşı </a:t>
            </a:r>
            <a:r>
              <a:rPr lang="tr-TR" sz="2000" dirty="0" err="1"/>
              <a:t>sinerjik</a:t>
            </a:r>
            <a:r>
              <a:rPr lang="tr-TR" sz="2000" dirty="0"/>
              <a:t> etkilerinin aksine </a:t>
            </a:r>
            <a:r>
              <a:rPr lang="tr-TR" sz="2000" dirty="0" err="1"/>
              <a:t>kolistin</a:t>
            </a:r>
            <a:r>
              <a:rPr lang="tr-TR" sz="2000" dirty="0"/>
              <a:t> ve </a:t>
            </a:r>
            <a:r>
              <a:rPr lang="tr-TR" sz="2000" dirty="0" err="1"/>
              <a:t>tigesiklin</a:t>
            </a:r>
            <a:r>
              <a:rPr lang="tr-TR" sz="2000" dirty="0"/>
              <a:t> kombinasyonu </a:t>
            </a:r>
            <a:r>
              <a:rPr lang="tr-TR" sz="2000" dirty="0" err="1"/>
              <a:t>antagonistik</a:t>
            </a:r>
            <a:r>
              <a:rPr lang="tr-TR" sz="2000" dirty="0"/>
              <a:t> etkili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/>
              <a:t>Bu nedenle </a:t>
            </a:r>
            <a:r>
              <a:rPr lang="tr-TR" sz="2000" dirty="0" err="1"/>
              <a:t>karbapenem</a:t>
            </a:r>
            <a:r>
              <a:rPr lang="tr-TR" sz="2000" dirty="0"/>
              <a:t> dirençli </a:t>
            </a:r>
            <a:r>
              <a:rPr lang="tr-TR" sz="2000" i="1" dirty="0"/>
              <a:t>A. </a:t>
            </a:r>
            <a:r>
              <a:rPr lang="tr-TR" sz="2000" i="1" dirty="0" err="1"/>
              <a:t>baumannii</a:t>
            </a:r>
            <a:r>
              <a:rPr lang="tr-TR" sz="2000" dirty="0" err="1"/>
              <a:t>'ye</a:t>
            </a:r>
            <a:r>
              <a:rPr lang="tr-TR" sz="2000" dirty="0"/>
              <a:t> bağlı gelişen VİP tedavisinde </a:t>
            </a:r>
            <a:r>
              <a:rPr lang="tr-TR" sz="2000" dirty="0" err="1"/>
              <a:t>kolistin+tigesiklin</a:t>
            </a:r>
            <a:r>
              <a:rPr lang="tr-TR" sz="2000" dirty="0"/>
              <a:t> kombinasyonuna alternatif seçenekler kullanılmalı</a:t>
            </a:r>
          </a:p>
        </p:txBody>
      </p:sp>
    </p:spTree>
    <p:extLst>
      <p:ext uri="{BB962C8B-B14F-4D97-AF65-F5344CB8AC3E}">
        <p14:creationId xmlns:p14="http://schemas.microsoft.com/office/powerpoint/2010/main" val="41671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64" y="0"/>
            <a:ext cx="8210956" cy="3881437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7</a:t>
            </a:fld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201168" y="4447324"/>
            <a:ext cx="11804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https://www.euro.who.int/en/health-topics/disease-prevention/antimicrobial-resistance/publications/2022/antimicrobial-resistance-surveillance-in-europe-2022-2020-data-2022</a:t>
            </a:r>
          </a:p>
        </p:txBody>
      </p:sp>
    </p:spTree>
    <p:extLst>
      <p:ext uri="{BB962C8B-B14F-4D97-AF65-F5344CB8AC3E}">
        <p14:creationId xmlns:p14="http://schemas.microsoft.com/office/powerpoint/2010/main" val="1684537169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A9D0638-158D-4B2C-986C-F1BE2C430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25705" r="13776" b="24788"/>
          <a:stretch/>
        </p:blipFill>
        <p:spPr>
          <a:xfrm>
            <a:off x="3287688" y="302440"/>
            <a:ext cx="6624736" cy="324150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466CBF2-6E30-4789-8FB1-3FA60C279B62}"/>
              </a:ext>
            </a:extLst>
          </p:cNvPr>
          <p:cNvSpPr txBox="1"/>
          <p:nvPr/>
        </p:nvSpPr>
        <p:spPr>
          <a:xfrm>
            <a:off x="2239568" y="2967232"/>
            <a:ext cx="8136904" cy="3266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dirençli 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enfeksiyonlarında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polimiksinler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ile alternatif tedavinin karşılaştırıldığı 11 çalışmanın meta-analizi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İkisi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randomize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11 çalışma/toplam 1052 hasta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496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polimiksin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/556 kontrol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Hasta in-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vitro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olarak aktif bir ajan kullandığı sürece 30. gün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mortalitesi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klinik yanıtta farklılık yok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Yan etkiler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polmiksin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grubunda daha çok</a:t>
            </a:r>
          </a:p>
        </p:txBody>
      </p:sp>
    </p:spTree>
    <p:extLst>
      <p:ext uri="{BB962C8B-B14F-4D97-AF65-F5344CB8AC3E}">
        <p14:creationId xmlns:p14="http://schemas.microsoft.com/office/powerpoint/2010/main" val="16491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71664" y="404664"/>
            <a:ext cx="63367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3795"/>
          <a:stretch>
            <a:fillRect/>
          </a:stretch>
        </p:blipFill>
        <p:spPr bwMode="auto">
          <a:xfrm>
            <a:off x="8603186" y="1417928"/>
            <a:ext cx="1957310" cy="17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6281" y="3513534"/>
            <a:ext cx="1944215" cy="18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0352" y="1340768"/>
            <a:ext cx="7869904" cy="4154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Gram negatif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Aerop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Sporsuz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Kirpikli, çok hareketli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Non-fermentatif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basil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Doğada yaygın ve zor şartlarda üreyebilir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    (büyük bir genoma sahip)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Sıklıkla fırsatçı bir patojen</a:t>
            </a:r>
          </a:p>
        </p:txBody>
      </p:sp>
    </p:spTree>
    <p:extLst>
      <p:ext uri="{BB962C8B-B14F-4D97-AF65-F5344CB8AC3E}">
        <p14:creationId xmlns:p14="http://schemas.microsoft.com/office/powerpoint/2010/main" val="26243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359696" y="980727"/>
            <a:ext cx="59046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P. </a:t>
            </a:r>
            <a:r>
              <a:rPr lang="tr-TR" sz="2800" b="1" i="1" dirty="0" err="1">
                <a:solidFill>
                  <a:srgbClr val="FF0000"/>
                </a:solidFill>
              </a:rPr>
              <a:t>aeruginosa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86384" y="1650280"/>
            <a:ext cx="9630096" cy="3647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Hastanelerde potansiyel bir patojen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Lavabolarda ve suda bulunur ve özellikle yoğun bakım ünitelerinde rezervuar olarak işlev görebilecek solunum ekipmanlarını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kontamine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edebilir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Yanık hastaları da dahil olmak üzere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immunsuprese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hastaları seçici olarak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enfekte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eder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Ventilatörle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ilişkili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pnömoniye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(VİP) neden olan en ciddi patojenlerden biri</a:t>
            </a:r>
          </a:p>
        </p:txBody>
      </p:sp>
    </p:spTree>
    <p:extLst>
      <p:ext uri="{BB962C8B-B14F-4D97-AF65-F5344CB8AC3E}">
        <p14:creationId xmlns:p14="http://schemas.microsoft.com/office/powerpoint/2010/main" val="13219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27648" y="463480"/>
            <a:ext cx="712879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Çoklu ilaca dirençli </a:t>
            </a:r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86384" y="1052736"/>
            <a:ext cx="9702104" cy="4662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Risk faktörleri :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YBÜ yatış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Yatalak/yatağa bağımlı hasta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Yabancı cisim varlığı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Kontamine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eller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Geniş spektrumlu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aminoglikozitler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florokinolonlar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dahil, belirli antibiyotiklerin önceden kullanımı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mellitus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Ameliyat öyküsü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616252" y="6237313"/>
            <a:ext cx="3872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i="1" dirty="0"/>
              <a:t>J </a:t>
            </a:r>
            <a:r>
              <a:rPr lang="tr-TR" sz="1400" i="1" dirty="0" err="1"/>
              <a:t>Hosp</a:t>
            </a:r>
            <a:r>
              <a:rPr lang="tr-TR" sz="1400" i="1" dirty="0"/>
              <a:t> </a:t>
            </a:r>
            <a:r>
              <a:rPr lang="tr-TR" sz="1400" i="1" dirty="0" err="1"/>
              <a:t>Infect</a:t>
            </a:r>
            <a:r>
              <a:rPr lang="tr-TR" sz="1400" i="1" dirty="0"/>
              <a:t> 2006;64:7-15. </a:t>
            </a:r>
          </a:p>
        </p:txBody>
      </p:sp>
    </p:spTree>
    <p:extLst>
      <p:ext uri="{BB962C8B-B14F-4D97-AF65-F5344CB8AC3E}">
        <p14:creationId xmlns:p14="http://schemas.microsoft.com/office/powerpoint/2010/main" val="3926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855640" y="332656"/>
            <a:ext cx="748883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Direnç Mekanizmaları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495600" y="1196752"/>
            <a:ext cx="7200800" cy="51706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Efluks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sistemleri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MexAB-OprM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MexXY-OprM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İntrensek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MexCD-OprJ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MexEF-OprN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: Kazanılmış direnç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laktamazlar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 sınıfı: TEM-1, PER-1, SHV-12, CTX-M gibi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PER-1 ile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seftazidim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 sınıfı (MBL): IMP-1, 2, 3, 4, 5, 6, VIM-1, 2, 3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Penisilin ve SS direnci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Kromozomal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Ampisilin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çoğu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SS’leri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hidrolize eder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D sınıfı (OXA):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karşı direnç 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43F74B8-F42E-429F-9441-4BEF222F7402}"/>
              </a:ext>
            </a:extLst>
          </p:cNvPr>
          <p:cNvSpPr/>
          <p:nvPr/>
        </p:nvSpPr>
        <p:spPr>
          <a:xfrm>
            <a:off x="6744074" y="2599355"/>
            <a:ext cx="3888431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OprD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protein kaybı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Enzimatik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modifikasyon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Aminoglikozidlere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Hedef bölge değişikliği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DNAgiraz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mutasyonu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Kinolon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PBP değişikliği </a:t>
            </a:r>
          </a:p>
        </p:txBody>
      </p:sp>
    </p:spTree>
    <p:extLst>
      <p:ext uri="{BB962C8B-B14F-4D97-AF65-F5344CB8AC3E}">
        <p14:creationId xmlns:p14="http://schemas.microsoft.com/office/powerpoint/2010/main" val="20777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P.aeruginosa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üç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türünden herhangi birini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ikisini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veya üçünü aynı anda bulundurabilir.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		AmpC ( IBL )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		GSBL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Metallo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VIM, IMP, SME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tr-TR" sz="20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t="22683" r="5738" b="22768"/>
          <a:stretch/>
        </p:blipFill>
        <p:spPr bwMode="auto">
          <a:xfrm>
            <a:off x="1600200" y="1340768"/>
            <a:ext cx="8456241" cy="420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922899" y="694313"/>
            <a:ext cx="71287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Çoklu ilaca dirençli </a:t>
            </a:r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tr-TR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6" t="28386" r="4810" b="17109"/>
          <a:stretch/>
        </p:blipFill>
        <p:spPr bwMode="auto">
          <a:xfrm>
            <a:off x="2953512" y="1556097"/>
            <a:ext cx="7166280" cy="43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991000" y="836713"/>
            <a:ext cx="71287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Çoklu ilaca dirençli </a:t>
            </a:r>
            <a:r>
              <a:rPr lang="tr-TR" sz="2400" b="1" i="1" dirty="0">
                <a:solidFill>
                  <a:srgbClr val="FF0000"/>
                </a:solidFill>
              </a:rPr>
              <a:t>P. </a:t>
            </a:r>
            <a:r>
              <a:rPr lang="tr-TR" sz="2400" b="1" i="1" dirty="0" err="1">
                <a:solidFill>
                  <a:srgbClr val="FF0000"/>
                </a:solidFill>
              </a:rPr>
              <a:t>aeruginosa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C8E2AB9-2267-4A98-976C-7E5DA3491A94}"/>
              </a:ext>
            </a:extLst>
          </p:cNvPr>
          <p:cNvSpPr/>
          <p:nvPr/>
        </p:nvSpPr>
        <p:spPr>
          <a:xfrm>
            <a:off x="6312024" y="2132856"/>
            <a:ext cx="864096" cy="3672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67" y="6196558"/>
            <a:ext cx="610872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83360" y="260649"/>
            <a:ext cx="66333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tr-TR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r>
              <a:rPr lang="tr-T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48F682-9236-4392-AF67-DF0F6C233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953" r="10295" b="23578"/>
          <a:stretch/>
        </p:blipFill>
        <p:spPr bwMode="auto">
          <a:xfrm>
            <a:off x="2567608" y="908721"/>
            <a:ext cx="7992888" cy="32904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9D9DEFD5-18AD-411C-895E-B72D6C03C410}"/>
              </a:ext>
            </a:extLst>
          </p:cNvPr>
          <p:cNvSpPr/>
          <p:nvPr/>
        </p:nvSpPr>
        <p:spPr>
          <a:xfrm>
            <a:off x="3287688" y="2348881"/>
            <a:ext cx="5904656" cy="424731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psödomonal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antibiyotikler;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Seftazidim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Sefepim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Piperasilin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tazobaktam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ertapenem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hariç)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Florokinolonlar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siprofloksasin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levofloksasin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Aminoglikozitler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Polimiksinler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276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19174" r="23545" b="39375"/>
          <a:stretch/>
        </p:blipFill>
        <p:spPr bwMode="auto">
          <a:xfrm>
            <a:off x="3000126" y="548680"/>
            <a:ext cx="71604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621029" y="3001520"/>
            <a:ext cx="7556243" cy="923330"/>
          </a:xfrm>
          <a:prstGeom prst="rect">
            <a:avLst/>
          </a:prstGeom>
          <a:solidFill>
            <a:srgbClr val="C9F8F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TZP, CAZ,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Sefepim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Aztreonam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MER, İMP, CİP, LEV dirençli: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Diffucult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treat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DTR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t="48400" r="26245" b="23308"/>
          <a:stretch/>
        </p:blipFill>
        <p:spPr bwMode="auto">
          <a:xfrm>
            <a:off x="2803908" y="3818656"/>
            <a:ext cx="7540564" cy="2710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36" y="374904"/>
            <a:ext cx="10643615" cy="5667121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81749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482290" y="419036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Kombinasyon tedavileri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927648" y="1024755"/>
            <a:ext cx="7128792" cy="33239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Tartışmalı bir konu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Temel teorik avantajları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Hızlı bakteriyel öldürme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Bakteriyel direnç gelişiminin önlenmesi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Sinerjistik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veya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aditif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etkisinin olması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Enfeksiyon bölgesinde en az bir antibiyotiğin yeterli konsantrasyona ulaşma olasılığını artırma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783632" y="5301208"/>
            <a:ext cx="7416824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Sonuçta tedavi başarısızlığı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mortalitede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azalma hedefleniyor </a:t>
            </a:r>
          </a:p>
        </p:txBody>
      </p:sp>
      <p:sp>
        <p:nvSpPr>
          <p:cNvPr id="5" name="Aşağı Ok 4"/>
          <p:cNvSpPr/>
          <p:nvPr/>
        </p:nvSpPr>
        <p:spPr>
          <a:xfrm>
            <a:off x="5945933" y="4326370"/>
            <a:ext cx="432048" cy="882200"/>
          </a:xfrm>
          <a:prstGeom prst="downArrow">
            <a:avLst>
              <a:gd name="adj1" fmla="val 44838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96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60121" y="1081278"/>
            <a:ext cx="9600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Sinerji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İn-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vitro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sinerji olsa da in-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vivo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gerçekleşmeyebilir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Doku veya plazmada yeterli konsantrasyona ulaşmayabilir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Test edilen antibiyotiklerden birinde direnç varsa veya MIC düşükse bile sağlanabilir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Kombinasyon tedavilerinin dezavantajları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Yan etkileri ve maliyet artıyor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Antagonizm riski var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Örneğin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tigesiklinde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indeferans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antagonizm gerçekleşebildiği bildirilmiştir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511824" y="476673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Kombinasyon tedavileri</a:t>
            </a:r>
          </a:p>
        </p:txBody>
      </p:sp>
    </p:spTree>
    <p:extLst>
      <p:ext uri="{BB962C8B-B14F-4D97-AF65-F5344CB8AC3E}">
        <p14:creationId xmlns:p14="http://schemas.microsoft.com/office/powerpoint/2010/main" val="663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B187B3A-7B99-4B7D-AD21-46FF12AA66D0}"/>
              </a:ext>
            </a:extLst>
          </p:cNvPr>
          <p:cNvSpPr txBox="1"/>
          <p:nvPr/>
        </p:nvSpPr>
        <p:spPr>
          <a:xfrm>
            <a:off x="3665984" y="404664"/>
            <a:ext cx="5598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endParaRPr lang="tr-TR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683A553-208B-41F1-A34F-265DDEB351BD}"/>
              </a:ext>
            </a:extLst>
          </p:cNvPr>
          <p:cNvSpPr txBox="1"/>
          <p:nvPr/>
        </p:nvSpPr>
        <p:spPr>
          <a:xfrm>
            <a:off x="2567609" y="1345993"/>
            <a:ext cx="7992381" cy="1881990"/>
          </a:xfrm>
          <a:prstGeom prst="rect">
            <a:avLst/>
          </a:prstGeom>
          <a:solidFill>
            <a:srgbClr val="C9F8FD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Su ve toprakta bulunan çevresel bir patojen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Ayrıca birçok tıbbi cihaz ve üründen de izole edilmiş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En sık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pnömoni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kan dolaşımı enfeksiyonları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kateterle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ilişkili dahil), idrar yolu ve yara enfeksiyonlarında etken olarak görülebilir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579FF41-B5A3-4A51-B3E2-112428B3B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9185" r="42913" b="10781"/>
          <a:stretch/>
        </p:blipFill>
        <p:spPr>
          <a:xfrm>
            <a:off x="7104112" y="3730298"/>
            <a:ext cx="2814222" cy="27590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800398-9A5B-4ADB-A242-BF66981F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3766302"/>
            <a:ext cx="3240359" cy="26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Erişkinlerin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orofarinks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balgamlarından sıklıkla izole edilebilirler. Hastanelerde ve sıklıkla Yoğun Bakım Ünitelerinde (YBÜ) etken olarak izole edilmektedirler .</a:t>
            </a:r>
          </a:p>
          <a:p>
            <a:pPr algn="just"/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Tedavisi zor, birçok antibiyotiğe dirençli (MDR)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nozokomiyal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etkenlerinden biri olarak son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dekadda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artan sıklıkta ortaya çıkmış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opurtunistik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 patojendir. </a:t>
            </a:r>
          </a:p>
          <a:p>
            <a:pPr algn="just"/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Hastanede yatan özellikle geniş spektrumlu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antimikrobiyal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tedavi alan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kistik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fibrozisli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olgularda, ayrıca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hastaları ve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maligniteli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olgularda </a:t>
            </a:r>
            <a:r>
              <a:rPr lang="tr-T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oluşturma eğilimindedir.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23054" y="609600"/>
            <a:ext cx="8596668" cy="1320800"/>
          </a:xfrm>
        </p:spPr>
        <p:txBody>
          <a:bodyPr/>
          <a:lstStyle/>
          <a:p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B187B3A-7B99-4B7D-AD21-46FF12AA66D0}"/>
              </a:ext>
            </a:extLst>
          </p:cNvPr>
          <p:cNvSpPr txBox="1"/>
          <p:nvPr/>
        </p:nvSpPr>
        <p:spPr>
          <a:xfrm>
            <a:off x="2855640" y="188640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S. </a:t>
            </a:r>
            <a:r>
              <a:rPr lang="tr-TR" sz="2800" b="1" i="1" dirty="0" err="1">
                <a:solidFill>
                  <a:srgbClr val="FF0000"/>
                </a:solidFill>
              </a:rPr>
              <a:t>maltophilia</a:t>
            </a:r>
            <a:r>
              <a:rPr lang="tr-TR" sz="2800" b="1" i="1" dirty="0">
                <a:solidFill>
                  <a:srgbClr val="FF0000"/>
                </a:solidFill>
              </a:rPr>
              <a:t>-</a:t>
            </a:r>
            <a:r>
              <a:rPr lang="tr-TR" sz="2800" b="1" dirty="0">
                <a:solidFill>
                  <a:srgbClr val="FF0000"/>
                </a:solidFill>
              </a:rPr>
              <a:t>Tedavi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825185A-C3A6-4FF5-83B2-EEC327EBC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28990" r="13776" b="37394"/>
          <a:stretch/>
        </p:blipFill>
        <p:spPr>
          <a:xfrm>
            <a:off x="230168" y="683924"/>
            <a:ext cx="6984776" cy="2420468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9212F73-7373-4FDA-942A-83E967CCF553}"/>
              </a:ext>
            </a:extLst>
          </p:cNvPr>
          <p:cNvSpPr txBox="1"/>
          <p:nvPr/>
        </p:nvSpPr>
        <p:spPr>
          <a:xfrm>
            <a:off x="2639616" y="1844825"/>
            <a:ext cx="7272808" cy="4708981"/>
          </a:xfrm>
          <a:prstGeom prst="rect">
            <a:avLst/>
          </a:prstGeom>
          <a:solidFill>
            <a:srgbClr val="C9F8FD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tr-T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'ya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karşı potansiyel olarak aktif olan antibiyotikler;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Trimetoprim-sülfametoksazol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Piperasilin-tazobaktam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Ticarsililin-klavulanat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Florokinolonlar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Minosiklin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Tigesiklin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Kolistin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Kloramfenikol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35C3083-3670-4A4F-B2DF-7C338544D9B2}"/>
              </a:ext>
            </a:extLst>
          </p:cNvPr>
          <p:cNvSpPr txBox="1"/>
          <p:nvPr/>
        </p:nvSpPr>
        <p:spPr>
          <a:xfrm>
            <a:off x="5396142" y="4745720"/>
            <a:ext cx="662739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karbapenemleri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de içeren B-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laktamlara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aminoglikozitlere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karşı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doğal direnç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Florokinolonlar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(özellikle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levofloksasin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), TMP-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SMX'e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potansiyel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alternatif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38430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AB008BE5-C3EF-4FE7-8DBA-7F8543C12603}"/>
              </a:ext>
            </a:extLst>
          </p:cNvPr>
          <p:cNvSpPr txBox="1"/>
          <p:nvPr/>
        </p:nvSpPr>
        <p:spPr>
          <a:xfrm>
            <a:off x="2351584" y="908720"/>
            <a:ext cx="8316416" cy="2343655"/>
          </a:xfrm>
          <a:prstGeom prst="rect">
            <a:avLst/>
          </a:prstGeom>
          <a:solidFill>
            <a:srgbClr val="C9F8FD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Kinolonlar-Levofloksasin</a:t>
            </a:r>
            <a:endParaRPr 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SXT’ye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 veya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intolerans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varlığında alternatif seçenek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AC dokusuna geçişi iyi/doza bağlı etki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Moksifloksasin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levofloksasin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etkinliği benzer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Klinik kullanımda hızlı direnç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efluks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pompası, DNA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giraz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mutasyonu)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9A2C3AA-F11C-4969-98EB-2150E5D67AC3}"/>
              </a:ext>
            </a:extLst>
          </p:cNvPr>
          <p:cNvSpPr txBox="1"/>
          <p:nvPr/>
        </p:nvSpPr>
        <p:spPr>
          <a:xfrm>
            <a:off x="4439817" y="3429001"/>
            <a:ext cx="6210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C.H. </a:t>
            </a:r>
            <a:r>
              <a:rPr lang="tr-T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 I </a:t>
            </a:r>
            <a:r>
              <a:rPr lang="tr-T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tr-TR" sz="1200" i="1" dirty="0">
                <a:latin typeface="Arial" panose="020B0604020202020204" pitchFamily="34" charset="0"/>
                <a:cs typeface="Arial" panose="020B0604020202020204" pitchFamily="34" charset="0"/>
              </a:rPr>
              <a:t> 104 (2020): 46-52.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AB9E3BF-F89E-48FC-B748-DAC7683C022D}"/>
              </a:ext>
            </a:extLst>
          </p:cNvPr>
          <p:cNvSpPr txBox="1"/>
          <p:nvPr/>
        </p:nvSpPr>
        <p:spPr>
          <a:xfrm>
            <a:off x="2855640" y="188640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S. </a:t>
            </a:r>
            <a:r>
              <a:rPr lang="tr-TR" sz="2800" b="1" i="1" dirty="0" err="1">
                <a:solidFill>
                  <a:srgbClr val="FF0000"/>
                </a:solidFill>
              </a:rPr>
              <a:t>maltophilia</a:t>
            </a:r>
            <a:r>
              <a:rPr lang="tr-TR" sz="2800" b="1" i="1" dirty="0">
                <a:solidFill>
                  <a:srgbClr val="FF0000"/>
                </a:solidFill>
              </a:rPr>
              <a:t>-</a:t>
            </a:r>
            <a:r>
              <a:rPr lang="tr-TR" sz="2800" b="1" dirty="0">
                <a:solidFill>
                  <a:srgbClr val="FF0000"/>
                </a:solidFill>
              </a:rPr>
              <a:t>Tedavi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E7E7C65-AAA2-4FBF-B2C3-B8091EA4F27E}"/>
              </a:ext>
            </a:extLst>
          </p:cNvPr>
          <p:cNvSpPr txBox="1"/>
          <p:nvPr/>
        </p:nvSpPr>
        <p:spPr>
          <a:xfrm>
            <a:off x="2441339" y="4339791"/>
            <a:ext cx="8208912" cy="1420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Siprofloksasin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levofloksasin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moksifloksasin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’ya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 bağlı gelişen kan dolaşımı enfeksiyonlarında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SXT’e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benzer etkinlik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SXT’ye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alternatif olarak kullanılabilir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6D435C9-BE8C-4315-ACF8-80AC646E7D8E}"/>
              </a:ext>
            </a:extLst>
          </p:cNvPr>
          <p:cNvSpPr txBox="1"/>
          <p:nvPr/>
        </p:nvSpPr>
        <p:spPr>
          <a:xfrm>
            <a:off x="4943873" y="5949281"/>
            <a:ext cx="57063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of Global </a:t>
            </a:r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Antimicrobial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tr-TR" sz="1400" i="1" dirty="0">
                <a:latin typeface="Arial" panose="020B0604020202020204" pitchFamily="34" charset="0"/>
                <a:cs typeface="Arial" panose="020B0604020202020204" pitchFamily="34" charset="0"/>
              </a:rPr>
              <a:t> 12 (2018): 104-6.</a:t>
            </a:r>
          </a:p>
        </p:txBody>
      </p:sp>
    </p:spTree>
    <p:extLst>
      <p:ext uri="{BB962C8B-B14F-4D97-AF65-F5344CB8AC3E}">
        <p14:creationId xmlns:p14="http://schemas.microsoft.com/office/powerpoint/2010/main" val="36923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direncine iki indüklenebilir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laktamazın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ekspresyonu yol açar (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 ve L2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 . </a:t>
            </a:r>
          </a:p>
          <a:p>
            <a:pPr algn="just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L1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metallo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Monobaktamlar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hariç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sınıfı antibiyotiklerin tümünü hidrolize eder. Dahası L1 enzimi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klavulanik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asitle de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edilemez. </a:t>
            </a:r>
          </a:p>
          <a:p>
            <a:pPr algn="just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L2 serin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bir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sefalosporinazdır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Aztreonamı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hidrolize eder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klavulanik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asitle tamamen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olurken, diğer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inhibitörleriyle kısmen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olur. Bu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laktamazların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ekspresyonu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kromozomal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genler tarafından belirlenmiştir ve bunlar türler içinde oldukça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polimorfiktir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Stenotrophomonas</a:t>
            </a:r>
            <a:r>
              <a:rPr lang="tr-T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maltophilia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32782" y="1438213"/>
            <a:ext cx="8596668" cy="3880773"/>
          </a:xfrm>
        </p:spPr>
        <p:txBody>
          <a:bodyPr>
            <a:noAutofit/>
          </a:bodyPr>
          <a:lstStyle/>
          <a:p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Neisseria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gonorrhoeae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genellikle cinsel temasla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perinatal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olarak geçen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gonorenin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etken patojenidir.</a:t>
            </a:r>
          </a:p>
          <a:p>
            <a:pPr fontAlgn="base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Gonokoklarda 3 tip direnç mekanizması mevcuttur:</a:t>
            </a:r>
          </a:p>
          <a:p>
            <a:pPr fontAlgn="base"/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Plazmid kaynaklı beta </a:t>
            </a:r>
            <a:r>
              <a:rPr lang="tr-T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oluşumu, penisilin direnci (PPNG)</a:t>
            </a:r>
          </a:p>
          <a:p>
            <a:pPr fontAlgn="base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Kromozomal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mutasyon kaynaklı penisilin,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eritromisin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kloramfenikol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spektinomisin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sülfonamidler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florokinolonlar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tetrasiklin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direnci.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Siprofloksasine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direnç gelişiminde çoklu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kromozomal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mutasyonlar rol oynar.</a:t>
            </a:r>
          </a:p>
          <a:p>
            <a:pPr fontAlgn="base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3. Plazmid kaynaklı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tetrasiklin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direnci (TRNG)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Neisseria </a:t>
            </a:r>
            <a:r>
              <a:rPr lang="tr-TR" sz="4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gonorrhoeae</a:t>
            </a:r>
            <a:endParaRPr lang="tr-T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41926" y="1858837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PPNG(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Penicillinase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gonorrhoeae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suşları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penisiline yüksek düzey direnç gösteren, </a:t>
            </a:r>
          </a:p>
          <a:p>
            <a:pPr marL="0" indent="0" algn="just">
              <a:buNone/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plazmidle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kodlanan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taşırlar.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N.gonorrhoeae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’de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TEM-1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türünde beta-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bulunmakta ve penisilin G’ye yüksek düzeyde (MİK &gt; 2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g/mL) direnç oluşturmaktadır.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Bu enzim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aminopenisilinlere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karşı etkili, 3. kuşak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etkisizdir.</a:t>
            </a:r>
          </a:p>
          <a:p>
            <a:endParaRPr lang="tr-TR" sz="2000" i="1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Neisseria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gonorrhoeae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Meningokolar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insanın üst solunum yollarında özellikle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nazofarenks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florasında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kolonize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olan bakterilerdir.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Gram negatif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diplokok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şeklinde sporsuz, hareketsiz,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polisakkarit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yapısında kapsüllü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aerop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bir bakteridir.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Dış ortam koşullarına dayanıksız olduklarından hızlı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lizis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olurlar.</a:t>
            </a:r>
          </a:p>
          <a:p>
            <a:pPr algn="just"/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Neisseria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meningiditis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dış koşullara olduğu gibi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antimikrobik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maddelere de çok duyarlı bir bakteridir.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Güney Afrika’da menenjitli 2 hastadan izole edilen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suşların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beta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oluşturduğu bildirilmiştir.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Günümüzde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N.meningitidis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’de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beta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varlığı çok seyrek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rastlanılan bir durumdur. 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330804" y="624056"/>
            <a:ext cx="8229600" cy="1143000"/>
          </a:xfrm>
        </p:spPr>
        <p:txBody>
          <a:bodyPr/>
          <a:lstStyle/>
          <a:p>
            <a:r>
              <a:rPr lang="tr-T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Neisseria </a:t>
            </a:r>
            <a:r>
              <a:rPr lang="tr-T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meningitidis</a:t>
            </a:r>
            <a:endParaRPr lang="tr-T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066" y="2242598"/>
            <a:ext cx="9741630" cy="3552825"/>
          </a:xfrm>
          <a:prstGeom prst="rect">
            <a:avLst/>
          </a:prstGeo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07113"/>
      </p:ext>
    </p:extLst>
  </p:cSld>
  <p:clrMapOvr>
    <a:masterClrMapping/>
  </p:clrMapOvr>
  <p:transition spd="slow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Moraxella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catarrhalis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uzun bir süre normal boğaz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kommensali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olarak kabul edilmiştir.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Bakteri tarafından meydana getirilen en yaygın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infeksiyonlar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otitis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sinüzit, akut bronşit ve kronik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obstruktif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akciğer hastalığı (KOAH) olan hastalarda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bronkopnömonidir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KOAH alevlenmelerinde ikinci,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otitis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sinüzit vakalarında ise üçüncü en sık rastlanan patojendir. </a:t>
            </a:r>
          </a:p>
          <a:p>
            <a:pPr algn="just"/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M.catarrhalis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infeksiyonlarında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penisilinler tercih edilmekteyken, ilk olarak 1977 yılında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üreten bir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suş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tanımlanmıştır.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Moraxella </a:t>
            </a:r>
            <a:r>
              <a:rPr lang="tr-TR" sz="4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catarrhalis</a:t>
            </a:r>
            <a:endParaRPr lang="tr-T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677334" y="2160589"/>
            <a:ext cx="9710250" cy="3880773"/>
          </a:xfrm>
        </p:spPr>
        <p:txBody>
          <a:bodyPr>
            <a:normAutofit fontScale="92500"/>
          </a:bodyPr>
          <a:lstStyle/>
          <a:p>
            <a:pPr algn="just"/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M.catarrhalis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'de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1970’li yıllardan başlayarak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bağlı direnç bildirilmeye başlanmış, 1980'lerin sonuna doğru klinik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izolatların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% 80'den fazlası ürettikleri yapısal beta-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nedeniyle penisilin,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ampisilin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amoksisiline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dirençli hale gelmişlerdir. </a:t>
            </a:r>
          </a:p>
          <a:p>
            <a:pPr algn="just"/>
            <a:endParaRPr lang="tr-T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M.catarrhalis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’de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birbiriyle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olarak aynı olan, sadece tek bir amino asit farklılığı bulunan iki tip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bulunmaktadır.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Bunlar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kromozom kontrolünde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sentezlenmekte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konjugasyon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ile diğer bakterilere geçebilmektedir.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Klinik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izolatlarda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dirençten daha sık olarak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BRO-1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sorumludur. </a:t>
            </a:r>
          </a:p>
          <a:p>
            <a:pPr algn="just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Beta-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sentezleyen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izolatların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% 90’ı BRO-1, % 10’dan azı BRO-2 sentezlemektedir. Bu enzimler penisilin,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ampisilin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amoksisiline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direnç oluşturmaktadır, ancak beta-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laktamaz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inhibitörlerine duyarlıdır, ikinci ve üçüncü kuşak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sefalosporinlere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karşı aktiviteleri düşüktür.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Moraxella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catarrhalis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C6E119-C372-407B-B1F6-7325286E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Özet </a:t>
            </a:r>
            <a:b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D44B3F-91C6-4A04-B2E2-053D53200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YBÜ ÇİD bakteri ortaya çıkmasını yayılmasını önleme </a:t>
            </a:r>
          </a:p>
          <a:p>
            <a:pPr>
              <a:buFont typeface="+mj-lt"/>
              <a:buAutoNum type="arabicPeriod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Antibiyotik kullanım kontrolü</a:t>
            </a:r>
          </a:p>
          <a:p>
            <a:pPr>
              <a:buFont typeface="+mj-lt"/>
              <a:buAutoNum type="arabicPeriod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Enfeksiyon kontrol önlemleri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Sürveyans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Temas önlemleri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Çevre temizliği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El hijyeni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Günlük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klorheksidin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ile banyo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B46E0E0-CB5D-4F4C-AF62-A8D4C963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7A949A7-83B8-4677-AFE1-A856F8BD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7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9BA4C2-7597-4E11-BAAE-DA026583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DD44D3-0A23-4E23-9A3C-978E2A55F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Çoklu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antibiyotik direncinde artış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Tedavide kullanılacak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anitibotik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sayısında azalma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Mortalite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morbidite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 artış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Ekonomik boyutu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Gram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negatif bakterilerde beta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laktam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antibiyotiklere dirence yol açan en önemli mekanizma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betalaktamazlardır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Moleküler yapılarına göre A,B,C,D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Rutin ESBL taraması önerilmiyor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Epidemiyoloji ve enfeksiyon kontrolü için öneriliyor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AD19D53-57CE-4F6A-B5ED-1CCBA124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GAKS 2022 Antibakteriyel direnç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63A5EB3-DF4A-4E2A-89A1-57E62705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257AB-3532-4195-84CB-47B0ED64FA6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2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Başlık 1"/>
          <p:cNvSpPr>
            <a:spLocks noGrp="1"/>
          </p:cNvSpPr>
          <p:nvPr>
            <p:ph type="title"/>
          </p:nvPr>
        </p:nvSpPr>
        <p:spPr>
          <a:xfrm>
            <a:off x="-143500" y="485167"/>
            <a:ext cx="10364451" cy="1596177"/>
          </a:xfrm>
        </p:spPr>
        <p:txBody>
          <a:bodyPr/>
          <a:lstStyle/>
          <a:p>
            <a:r>
              <a:rPr lang="tr-TR" alt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pic>
        <p:nvPicPr>
          <p:cNvPr id="52227" name="İçerik Yer Tutucusu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844675"/>
            <a:ext cx="2466975" cy="1847850"/>
          </a:xfrm>
        </p:spPr>
      </p:pic>
      <p:pic>
        <p:nvPicPr>
          <p:cNvPr id="52228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230" y="1837691"/>
            <a:ext cx="3014662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933825"/>
            <a:ext cx="3043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1" y="4221164"/>
            <a:ext cx="28114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28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745" y="160959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7C3D-D664-4CED-AA8A-BD262280E385}" type="slidenum">
              <a:rPr lang="en-US" smtClean="0"/>
              <a:t>94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0731" y="3614647"/>
            <a:ext cx="3816427" cy="324335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04" y="1179576"/>
            <a:ext cx="4937760" cy="22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üzeyler">
  <a:themeElements>
    <a:clrScheme name="Yüzeyler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</TotalTime>
  <Words>4916</Words>
  <Application>Microsoft Office PowerPoint</Application>
  <PresentationFormat>Geniş ekran</PresentationFormat>
  <Paragraphs>729</Paragraphs>
  <Slides>94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94</vt:i4>
      </vt:variant>
    </vt:vector>
  </HeadingPairs>
  <TitlesOfParts>
    <vt:vector size="102" baseType="lpstr">
      <vt:lpstr>Arial</vt:lpstr>
      <vt:lpstr>Calibri</vt:lpstr>
      <vt:lpstr>Times New Roman</vt:lpstr>
      <vt:lpstr>Trebuchet MS</vt:lpstr>
      <vt:lpstr>Tw Cen MT</vt:lpstr>
      <vt:lpstr>Wingdings</vt:lpstr>
      <vt:lpstr>Wingdings 3</vt:lpstr>
      <vt:lpstr>Yüzeyler</vt:lpstr>
      <vt:lpstr>Antibakteriyel Direnç ve Tedavi</vt:lpstr>
      <vt:lpstr>Sunum Planı</vt:lpstr>
      <vt:lpstr>PowerPoint Sunusu</vt:lpstr>
      <vt:lpstr>PowerPoint Sunusu</vt:lpstr>
      <vt:lpstr>Antimikrobiyal direnç </vt:lpstr>
      <vt:lpstr>PowerPoint Sunusu</vt:lpstr>
      <vt:lpstr>PowerPoint Sunusu</vt:lpstr>
      <vt:lpstr>PowerPoint Sunusu</vt:lpstr>
      <vt:lpstr>PowerPoint Sunusu</vt:lpstr>
      <vt:lpstr>Dirençli bakteri sayısı hızla artarken antibiyotik sayısı çok yetersiz </vt:lpstr>
      <vt:lpstr>1-Hücre duvarı önemi ve yapısı</vt:lpstr>
      <vt:lpstr>PowerPoint Sunusu</vt:lpstr>
      <vt:lpstr>PowerPoint Sunusu</vt:lpstr>
      <vt:lpstr>Hücre duvarı </vt:lpstr>
      <vt:lpstr>Bakteri hücre duvarının biyosentezi devamlı bir süreçtir. (Kilit cümle!) </vt:lpstr>
      <vt:lpstr>Betalaktamlar</vt:lpstr>
      <vt:lpstr>Beta-laktamlara karşı direnç </vt:lpstr>
      <vt:lpstr>Hedef alanın değiştirilmesi</vt:lpstr>
      <vt:lpstr>PowerPoint Sunusu</vt:lpstr>
      <vt:lpstr>Betalaktamazlar</vt:lpstr>
      <vt:lpstr>Klinikte sık karşılaşılan  betalaktamaz üreten bakteriler</vt:lpstr>
      <vt:lpstr>Staphylococcus spp.</vt:lpstr>
      <vt:lpstr>Stafilokok penisilinaz izolasyonu ilk yayın 1944</vt:lpstr>
      <vt:lpstr>PowerPoint Sunusu</vt:lpstr>
      <vt:lpstr>PowerPoint Sunusu</vt:lpstr>
      <vt:lpstr>PowerPoint Sunusu</vt:lpstr>
      <vt:lpstr>PowerPoint Sunusu</vt:lpstr>
      <vt:lpstr>Enterococcus spp.</vt:lpstr>
      <vt:lpstr>Enterokoklarda betalaktam direnci </vt:lpstr>
      <vt:lpstr>Enterokoklarda betalaktam antibiyotiklere direnç</vt:lpstr>
      <vt:lpstr>Central-Asian-and-European-Surveillance-of-Antimicrobial-Resistance.-Annual-report-2020</vt:lpstr>
      <vt:lpstr>PowerPoint Sunusu</vt:lpstr>
      <vt:lpstr>Enterobacteriaceae betalaktamazları</vt:lpstr>
      <vt:lpstr>Central-Asian-and-European-Surveillance-of-Antimicrobial-Resistance.-Annual-report-2020</vt:lpstr>
      <vt:lpstr>PowerPoint Sunusu</vt:lpstr>
      <vt:lpstr>KROMOZOMAL AmpC TİPİ İNDÜKLENEBİLİR BETA LAKTAMAZ ÜRETEN BAKTERİLER</vt:lpstr>
      <vt:lpstr>İBL ürettiği bilinen bakterilerde dikkat edilecek noktalar</vt:lpstr>
      <vt:lpstr>Enterobacteriaceae Plazmid aracılı betalaktamazlar</vt:lpstr>
      <vt:lpstr>Plazmid aracılı  DAR SPEKTRUMLU BETA LAKTAMAZLAR</vt:lpstr>
      <vt:lpstr>plazmit aracılı beta-laktamazlar  </vt:lpstr>
      <vt:lpstr>Geniş spektrumlu plazmit aracılı beta-laktamazlar üreten Enterobacteriaceae</vt:lpstr>
      <vt:lpstr>PowerPoint Sunusu</vt:lpstr>
      <vt:lpstr>GSBL’lerin Genel Özellikleri</vt:lpstr>
      <vt:lpstr>GSBL üretimi </vt:lpstr>
      <vt:lpstr>K. pneumoniae: percentage of invasive isolates resistant to carbapenems (imipenem/meropenem), by country/2020 </vt:lpstr>
      <vt:lpstr>PowerPoint Sunusu</vt:lpstr>
      <vt:lpstr>PowerPoint Sunusu</vt:lpstr>
      <vt:lpstr>PowerPoint Sunusu</vt:lpstr>
      <vt:lpstr>Karbapenemazlar</vt:lpstr>
      <vt:lpstr>Karbapenemaz üreten bakteriler</vt:lpstr>
      <vt:lpstr>PowerPoint Sunusu</vt:lpstr>
      <vt:lpstr>PowerPoint Sunusu</vt:lpstr>
      <vt:lpstr>PowerPoint Sunusu</vt:lpstr>
      <vt:lpstr>NDM-1</vt:lpstr>
      <vt:lpstr>Non-fermantatif Gram negatif basiller</vt:lpstr>
      <vt:lpstr>Nonfermentatif bakteriler</vt:lpstr>
      <vt:lpstr>PowerPoint Sunusu</vt:lpstr>
      <vt:lpstr>PowerPoint Sunusu</vt:lpstr>
      <vt:lpstr>PowerPoint Sunusu</vt:lpstr>
      <vt:lpstr>PowerPoint Sunusu</vt:lpstr>
      <vt:lpstr>PowerPoint Sunusu</vt:lpstr>
      <vt:lpstr>Acinetobacter baumannii</vt:lpstr>
      <vt:lpstr>Acinetobacter'in direnç mekanizmaları </vt:lpstr>
      <vt:lpstr>PowerPoint Sunusu</vt:lpstr>
      <vt:lpstr>Acinetobacter baumannii Betalaktamazları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Pseudomonas aeruginosa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Stenotrophomonas maltophilia</vt:lpstr>
      <vt:lpstr>PowerPoint Sunusu</vt:lpstr>
      <vt:lpstr>PowerPoint Sunusu</vt:lpstr>
      <vt:lpstr>Stenotrophomonas maltophilia</vt:lpstr>
      <vt:lpstr>Neisseria gonorrhoeae</vt:lpstr>
      <vt:lpstr>Neisseria gonorrhoeae</vt:lpstr>
      <vt:lpstr>Neisseria meningitidis</vt:lpstr>
      <vt:lpstr>Moraxella catarrhalis</vt:lpstr>
      <vt:lpstr>Moraxella catarrhalis</vt:lpstr>
      <vt:lpstr>Özet  </vt:lpstr>
      <vt:lpstr>PowerPoint Sunusu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Antibakteriyel Direnç</dc:title>
  <dc:creator>Windows Kullanıcısı</dc:creator>
  <cp:lastModifiedBy>Windows Kullanıcısı</cp:lastModifiedBy>
  <cp:revision>70</cp:revision>
  <dcterms:created xsi:type="dcterms:W3CDTF">2022-02-14T12:23:19Z</dcterms:created>
  <dcterms:modified xsi:type="dcterms:W3CDTF">2022-03-02T11:04:57Z</dcterms:modified>
</cp:coreProperties>
</file>