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3" r:id="rId2"/>
    <p:sldId id="256" r:id="rId3"/>
    <p:sldId id="257" r:id="rId4"/>
    <p:sldId id="298" r:id="rId5"/>
    <p:sldId id="258" r:id="rId6"/>
    <p:sldId id="284" r:id="rId7"/>
    <p:sldId id="285" r:id="rId8"/>
    <p:sldId id="286" r:id="rId9"/>
    <p:sldId id="287" r:id="rId10"/>
    <p:sldId id="299" r:id="rId11"/>
    <p:sldId id="288" r:id="rId12"/>
    <p:sldId id="289" r:id="rId13"/>
    <p:sldId id="301" r:id="rId14"/>
    <p:sldId id="300" r:id="rId15"/>
    <p:sldId id="290" r:id="rId16"/>
    <p:sldId id="291" r:id="rId17"/>
    <p:sldId id="292" r:id="rId18"/>
    <p:sldId id="293" r:id="rId19"/>
    <p:sldId id="259" r:id="rId20"/>
    <p:sldId id="302" r:id="rId21"/>
    <p:sldId id="295" r:id="rId22"/>
    <p:sldId id="303" r:id="rId23"/>
    <p:sldId id="304" r:id="rId24"/>
    <p:sldId id="305" r:id="rId25"/>
    <p:sldId id="3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5"/>
  </p:normalViewPr>
  <p:slideViewPr>
    <p:cSldViewPr snapToGrid="0" snapToObjects="1">
      <p:cViewPr>
        <p:scale>
          <a:sx n="83" d="100"/>
          <a:sy n="83" d="100"/>
        </p:scale>
        <p:origin x="1160"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A1C5148F-2DDE-E647-A5B3-4CD0362CA496}" type="datetimeFigureOut">
              <a:rPr lang="tr-TR" smtClean="0"/>
              <a:t>22.10.2021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850748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C5148F-2DDE-E647-A5B3-4CD0362CA496}"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4906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C5148F-2DDE-E647-A5B3-4CD0362CA496}"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415938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1C5148F-2DDE-E647-A5B3-4CD0362CA496}" type="datetimeFigureOut">
              <a:rPr lang="tr-TR" smtClean="0"/>
              <a:t>22.10.2021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09691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A1C5148F-2DDE-E647-A5B3-4CD0362CA496}" type="datetimeFigureOut">
              <a:rPr lang="tr-TR" smtClean="0"/>
              <a:t>22.10.2021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3735315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A1C5148F-2DDE-E647-A5B3-4CD0362CA496}" type="datetimeFigureOut">
              <a:rPr lang="tr-TR" smtClean="0"/>
              <a:t>22.10.2021</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01531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A1C5148F-2DDE-E647-A5B3-4CD0362CA496}" type="datetimeFigureOut">
              <a:rPr lang="tr-TR" smtClean="0"/>
              <a:t>22.10.2021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E27FC7A-7F02-D440-852C-0E104D6E00A9}"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81375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1C5148F-2DDE-E647-A5B3-4CD0362CA496}" type="datetimeFigureOut">
              <a:rPr lang="tr-TR" smtClean="0"/>
              <a:t>22.10.2021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5056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5148F-2DDE-E647-A5B3-4CD0362CA496}" type="datetimeFigureOut">
              <a:rPr lang="tr-TR" smtClean="0"/>
              <a:t>22.10.2021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198967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A1C5148F-2DDE-E647-A5B3-4CD0362CA496}" type="datetimeFigureOut">
              <a:rPr lang="tr-TR" smtClean="0"/>
              <a:t>22.10.2021</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247978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1C5148F-2DDE-E647-A5B3-4CD0362CA496}" type="datetimeFigureOut">
              <a:rPr lang="tr-TR" smtClean="0"/>
              <a:t>22.10.2021</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1E27FC7A-7F02-D440-852C-0E104D6E00A9}" type="slidenum">
              <a:rPr lang="tr-TR" smtClean="0"/>
              <a:t>‹#›</a:t>
            </a:fld>
            <a:endParaRPr lang="tr-TR"/>
          </a:p>
        </p:txBody>
      </p:sp>
    </p:spTree>
    <p:extLst>
      <p:ext uri="{BB962C8B-B14F-4D97-AF65-F5344CB8AC3E}">
        <p14:creationId xmlns:p14="http://schemas.microsoft.com/office/powerpoint/2010/main" val="349447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1C5148F-2DDE-E647-A5B3-4CD0362CA496}" type="datetimeFigureOut">
              <a:rPr lang="tr-TR" smtClean="0"/>
              <a:t>22.10.2021</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E27FC7A-7F02-D440-852C-0E104D6E00A9}" type="slidenum">
              <a:rPr lang="tr-TR" smtClean="0"/>
              <a:t>‹#›</a:t>
            </a:fld>
            <a:endParaRPr lang="tr-TR"/>
          </a:p>
        </p:txBody>
      </p:sp>
    </p:spTree>
    <p:extLst>
      <p:ext uri="{BB962C8B-B14F-4D97-AF65-F5344CB8AC3E}">
        <p14:creationId xmlns:p14="http://schemas.microsoft.com/office/powerpoint/2010/main" val="2202830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E186B59-DC96-8247-ACE7-9B2804F91709}"/>
              </a:ext>
            </a:extLst>
          </p:cNvPr>
          <p:cNvSpPr txBox="1"/>
          <p:nvPr/>
        </p:nvSpPr>
        <p:spPr>
          <a:xfrm>
            <a:off x="2586681" y="1490008"/>
            <a:ext cx="7018638" cy="1938992"/>
          </a:xfrm>
          <a:prstGeom prst="rect">
            <a:avLst/>
          </a:prstGeom>
          <a:noFill/>
        </p:spPr>
        <p:txBody>
          <a:bodyPr wrap="square" rtlCol="0">
            <a:spAutoFit/>
          </a:bodyPr>
          <a:lstStyle/>
          <a:p>
            <a:pPr algn="ctr"/>
            <a:r>
              <a:rPr lang="tr-TR" sz="4000" b="1" dirty="0">
                <a:solidFill>
                  <a:schemeClr val="bg1"/>
                </a:solidFill>
                <a:latin typeface="Times New Roman" panose="02020603050405020304" pitchFamily="18" charset="0"/>
                <a:cs typeface="Times New Roman" panose="02020603050405020304" pitchFamily="18" charset="0"/>
              </a:rPr>
              <a:t>BUZ HOKEYİ DERSİ</a:t>
            </a:r>
          </a:p>
          <a:p>
            <a:pPr algn="ctr"/>
            <a:endParaRPr lang="tr-TR" sz="4000" b="1" dirty="0">
              <a:solidFill>
                <a:schemeClr val="bg1"/>
              </a:solidFill>
              <a:latin typeface="Times New Roman" panose="02020603050405020304" pitchFamily="18" charset="0"/>
              <a:cs typeface="Times New Roman" panose="02020603050405020304" pitchFamily="18" charset="0"/>
            </a:endParaRPr>
          </a:p>
          <a:p>
            <a:pPr algn="ctr"/>
            <a:r>
              <a:rPr lang="tr-TR" sz="4000" b="1" dirty="0">
                <a:solidFill>
                  <a:schemeClr val="bg1"/>
                </a:solidFill>
                <a:latin typeface="Times New Roman" panose="02020603050405020304" pitchFamily="18" charset="0"/>
                <a:cs typeface="Times New Roman" panose="02020603050405020304" pitchFamily="18" charset="0"/>
              </a:rPr>
              <a:t>DERS NOTLARI</a:t>
            </a:r>
          </a:p>
        </p:txBody>
      </p:sp>
    </p:spTree>
    <p:extLst>
      <p:ext uri="{BB962C8B-B14F-4D97-AF65-F5344CB8AC3E}">
        <p14:creationId xmlns:p14="http://schemas.microsoft.com/office/powerpoint/2010/main" val="4215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617765" y="414461"/>
            <a:ext cx="10948087" cy="1289007"/>
          </a:xfrm>
          <a:prstGeom prst="rect">
            <a:avLst/>
          </a:prstGeom>
          <a:noFill/>
        </p:spPr>
        <p:txBody>
          <a:bodyPr wrap="square" rtlCol="0">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Sporcuların ve seyircilerin güvenliği için buz hokeyi sahasında oyuncu oturma sıraları hariç etrafı koruyucu camlar ile çevrelenmiştir. Özellikle kale arkasının olduğu kısımların cam yüksekliği daha fazladır.</a:t>
            </a: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634DDFDA-FF76-A240-BB77-6C1D932F5288}"/>
              </a:ext>
            </a:extLst>
          </p:cNvPr>
          <p:cNvPicPr>
            <a:picLocks noChangeAspect="1"/>
          </p:cNvPicPr>
          <p:nvPr/>
        </p:nvPicPr>
        <p:blipFill>
          <a:blip r:embed="rId2"/>
          <a:stretch>
            <a:fillRect/>
          </a:stretch>
        </p:blipFill>
        <p:spPr>
          <a:xfrm>
            <a:off x="1009340" y="1532986"/>
            <a:ext cx="10164938" cy="5081035"/>
          </a:xfrm>
          <a:prstGeom prst="rect">
            <a:avLst/>
          </a:prstGeom>
        </p:spPr>
      </p:pic>
    </p:spTree>
    <p:extLst>
      <p:ext uri="{BB962C8B-B14F-4D97-AF65-F5344CB8AC3E}">
        <p14:creationId xmlns:p14="http://schemas.microsoft.com/office/powerpoint/2010/main" val="333861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A289B65-BB6F-C84A-B049-F6D9305B9027}"/>
              </a:ext>
            </a:extLst>
          </p:cNvPr>
          <p:cNvPicPr>
            <a:picLocks noChangeAspect="1"/>
          </p:cNvPicPr>
          <p:nvPr/>
        </p:nvPicPr>
        <p:blipFill rotWithShape="1">
          <a:blip r:embed="rId2"/>
          <a:srcRect t="2452"/>
          <a:stretch/>
        </p:blipFill>
        <p:spPr>
          <a:xfrm>
            <a:off x="786998" y="82800"/>
            <a:ext cx="10618004" cy="6692400"/>
          </a:xfrm>
          <a:prstGeom prst="rect">
            <a:avLst/>
          </a:prstGeom>
        </p:spPr>
      </p:pic>
    </p:spTree>
    <p:extLst>
      <p:ext uri="{BB962C8B-B14F-4D97-AF65-F5344CB8AC3E}">
        <p14:creationId xmlns:p14="http://schemas.microsoft.com/office/powerpoint/2010/main" val="137131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3305477" y="2487204"/>
            <a:ext cx="5581045" cy="941796"/>
          </a:xfrm>
          <a:prstGeom prst="rect">
            <a:avLst/>
          </a:prstGeom>
        </p:spPr>
        <p:txBody>
          <a:bodyPr vert="horz" wrap="square" lIns="182880" tIns="182880" rIns="182880" bIns="182880" rtlCol="0" anchor="ctr">
            <a:normAutofit/>
          </a:bodyPr>
          <a:lstStyle/>
          <a:p>
            <a:pPr algn="ctr" defTabSz="914400">
              <a:lnSpc>
                <a:spcPct val="90000"/>
              </a:lnSpc>
              <a:spcBef>
                <a:spcPct val="0"/>
              </a:spcBef>
              <a:spcAft>
                <a:spcPts val="600"/>
              </a:spcAft>
            </a:pPr>
            <a:r>
              <a:rPr lang="en-US" sz="2400" b="1" kern="1200" cap="all" spc="200" baseline="0" dirty="0">
                <a:solidFill>
                  <a:srgbClr val="262626"/>
                </a:solidFill>
                <a:latin typeface="Times New Roman" panose="02020603050405020304" pitchFamily="18" charset="0"/>
                <a:ea typeface="+mj-ea"/>
                <a:cs typeface="Times New Roman" panose="02020603050405020304" pitchFamily="18" charset="0"/>
              </a:rPr>
              <a:t>BUZ HOKEYİ EKİPMANLARI</a:t>
            </a:r>
          </a:p>
        </p:txBody>
      </p:sp>
    </p:spTree>
    <p:extLst>
      <p:ext uri="{BB962C8B-B14F-4D97-AF65-F5344CB8AC3E}">
        <p14:creationId xmlns:p14="http://schemas.microsoft.com/office/powerpoint/2010/main" val="399442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F1EEE6DE-CAA5-BB42-8BA2-FC6BCC33890B}"/>
              </a:ext>
            </a:extLst>
          </p:cNvPr>
          <p:cNvPicPr>
            <a:picLocks noChangeAspect="1"/>
          </p:cNvPicPr>
          <p:nvPr/>
        </p:nvPicPr>
        <p:blipFill>
          <a:blip r:embed="rId2"/>
          <a:stretch>
            <a:fillRect/>
          </a:stretch>
        </p:blipFill>
        <p:spPr>
          <a:xfrm>
            <a:off x="3831294" y="1288923"/>
            <a:ext cx="4529412" cy="4133088"/>
          </a:xfrm>
          <a:prstGeom prst="rect">
            <a:avLst/>
          </a:prstGeom>
        </p:spPr>
      </p:pic>
      <p:sp>
        <p:nvSpPr>
          <p:cNvPr id="5" name="Metin kutusu 4">
            <a:extLst>
              <a:ext uri="{FF2B5EF4-FFF2-40B4-BE49-F238E27FC236}">
                <a16:creationId xmlns:a16="http://schemas.microsoft.com/office/drawing/2014/main" id="{C65DFA47-792E-3C45-AAA1-F623A7269AA1}"/>
              </a:ext>
            </a:extLst>
          </p:cNvPr>
          <p:cNvSpPr txBox="1"/>
          <p:nvPr/>
        </p:nvSpPr>
        <p:spPr>
          <a:xfrm>
            <a:off x="5706309" y="1021983"/>
            <a:ext cx="800219" cy="369332"/>
          </a:xfrm>
          <a:prstGeom prst="rect">
            <a:avLst/>
          </a:prstGeom>
          <a:noFill/>
        </p:spPr>
        <p:txBody>
          <a:bodyPr wrap="none" rtlCol="0">
            <a:spAutoFit/>
          </a:bodyPr>
          <a:lstStyle/>
          <a:p>
            <a:r>
              <a:rPr lang="tr-TR" dirty="0">
                <a:solidFill>
                  <a:schemeClr val="bg1"/>
                </a:solidFill>
                <a:latin typeface="Times New Roman" panose="02020603050405020304" pitchFamily="18" charset="0"/>
                <a:cs typeface="Times New Roman" panose="02020603050405020304" pitchFamily="18" charset="0"/>
              </a:rPr>
              <a:t>PUCK</a:t>
            </a:r>
          </a:p>
        </p:txBody>
      </p:sp>
      <p:sp>
        <p:nvSpPr>
          <p:cNvPr id="6" name="Metin kutusu 5">
            <a:extLst>
              <a:ext uri="{FF2B5EF4-FFF2-40B4-BE49-F238E27FC236}">
                <a16:creationId xmlns:a16="http://schemas.microsoft.com/office/drawing/2014/main" id="{5151FA99-CE0C-9646-8DF2-2DC3258E62B4}"/>
              </a:ext>
            </a:extLst>
          </p:cNvPr>
          <p:cNvSpPr txBox="1"/>
          <p:nvPr/>
        </p:nvSpPr>
        <p:spPr>
          <a:xfrm>
            <a:off x="1097228" y="5319620"/>
            <a:ext cx="10110268" cy="369332"/>
          </a:xfrm>
          <a:prstGeom prst="rect">
            <a:avLst/>
          </a:prstGeom>
          <a:noFill/>
        </p:spPr>
        <p:txBody>
          <a:bodyPr wrap="none" rtlCol="0">
            <a:spAutoFit/>
          </a:bodyPr>
          <a:lstStyle/>
          <a:p>
            <a:r>
              <a:rPr lang="tr-TR" dirty="0">
                <a:solidFill>
                  <a:schemeClr val="bg1"/>
                </a:solidFill>
              </a:rPr>
              <a:t>Buz hokeyi oyun topu olarak ifade edilen </a:t>
            </a:r>
            <a:r>
              <a:rPr lang="tr-TR" dirty="0" err="1">
                <a:solidFill>
                  <a:schemeClr val="bg1"/>
                </a:solidFill>
              </a:rPr>
              <a:t>puck</a:t>
            </a:r>
            <a:r>
              <a:rPr lang="tr-TR" dirty="0">
                <a:solidFill>
                  <a:schemeClr val="bg1"/>
                </a:solidFill>
              </a:rPr>
              <a:t> 7.62 genişliğinde 2.54 enindedir. 156-170 gram ağırlığındadır.</a:t>
            </a:r>
          </a:p>
        </p:txBody>
      </p:sp>
    </p:spTree>
    <p:extLst>
      <p:ext uri="{BB962C8B-B14F-4D97-AF65-F5344CB8AC3E}">
        <p14:creationId xmlns:p14="http://schemas.microsoft.com/office/powerpoint/2010/main" val="190524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6736080" y="2958106"/>
            <a:ext cx="4797453" cy="941796"/>
          </a:xfrm>
          <a:prstGeom prst="rect">
            <a:avLst/>
          </a:prstGeom>
        </p:spPr>
        <p:txBody>
          <a:bodyPr vert="horz" wrap="square" lIns="182880" tIns="182880" rIns="182880" bIns="182880" rtlCol="0" anchor="ctr">
            <a:normAutofit/>
          </a:bodyPr>
          <a:lstStyle/>
          <a:p>
            <a:pPr algn="ctr" defTabSz="914400">
              <a:lnSpc>
                <a:spcPct val="90000"/>
              </a:lnSpc>
              <a:spcBef>
                <a:spcPct val="0"/>
              </a:spcBef>
              <a:spcAft>
                <a:spcPts val="600"/>
              </a:spcAft>
            </a:pPr>
            <a:endParaRPr lang="en-US" sz="2000" b="1" kern="1200" cap="all" spc="200" baseline="0" dirty="0">
              <a:solidFill>
                <a:srgbClr val="262626"/>
              </a:solidFill>
              <a:latin typeface="+mj-lt"/>
              <a:ea typeface="+mj-ea"/>
              <a:cs typeface="+mj-cs"/>
            </a:endParaRPr>
          </a:p>
        </p:txBody>
      </p:sp>
      <p:pic>
        <p:nvPicPr>
          <p:cNvPr id="6" name="Resim 5">
            <a:extLst>
              <a:ext uri="{FF2B5EF4-FFF2-40B4-BE49-F238E27FC236}">
                <a16:creationId xmlns:a16="http://schemas.microsoft.com/office/drawing/2014/main" id="{05CAAB34-BC31-E349-AB8B-842A2DF94A76}"/>
              </a:ext>
            </a:extLst>
          </p:cNvPr>
          <p:cNvPicPr>
            <a:picLocks noChangeAspect="1"/>
          </p:cNvPicPr>
          <p:nvPr/>
        </p:nvPicPr>
        <p:blipFill rotWithShape="1">
          <a:blip r:embed="rId2"/>
          <a:srcRect l="-1" t="-1" r="-9259" b="-9015"/>
          <a:stretch/>
        </p:blipFill>
        <p:spPr>
          <a:xfrm>
            <a:off x="1" y="10"/>
            <a:ext cx="6095999" cy="7532166"/>
          </a:xfrm>
          <a:prstGeom prst="rect">
            <a:avLst/>
          </a:prstGeom>
        </p:spPr>
      </p:pic>
      <p:sp>
        <p:nvSpPr>
          <p:cNvPr id="3" name="Metin kutusu 2">
            <a:extLst>
              <a:ext uri="{FF2B5EF4-FFF2-40B4-BE49-F238E27FC236}">
                <a16:creationId xmlns:a16="http://schemas.microsoft.com/office/drawing/2014/main" id="{19A108A6-066D-1A4E-B54C-ED1277FEC25C}"/>
              </a:ext>
            </a:extLst>
          </p:cNvPr>
          <p:cNvSpPr txBox="1"/>
          <p:nvPr/>
        </p:nvSpPr>
        <p:spPr>
          <a:xfrm>
            <a:off x="6096000" y="1053884"/>
            <a:ext cx="5473382" cy="4337021"/>
          </a:xfrm>
          <a:prstGeom prst="rect">
            <a:avLst/>
          </a:prstGeom>
          <a:noFill/>
        </p:spPr>
        <p:txBody>
          <a:bodyPr wrap="square" rtlCol="0">
            <a:spAutoFit/>
          </a:bodyPr>
          <a:lstStyle/>
          <a:p>
            <a:r>
              <a:rPr lang="tr-TR" dirty="0">
                <a:solidFill>
                  <a:schemeClr val="bg1"/>
                </a:solidFill>
              </a:rPr>
              <a:t>Bir sporcuda olması gereken malzemeler;</a:t>
            </a:r>
          </a:p>
          <a:p>
            <a:endParaRPr lang="tr-TR" dirty="0">
              <a:solidFill>
                <a:schemeClr val="bg1"/>
              </a:solidFill>
            </a:endParaRPr>
          </a:p>
          <a:p>
            <a:pPr marL="285750" indent="-285750">
              <a:lnSpc>
                <a:spcPct val="150000"/>
              </a:lnSpc>
              <a:buFont typeface="Arial" panose="020B0604020202020204" pitchFamily="34" charset="0"/>
              <a:buChar char="•"/>
            </a:pPr>
            <a:r>
              <a:rPr lang="tr-TR" dirty="0">
                <a:solidFill>
                  <a:schemeClr val="bg1"/>
                </a:solidFill>
              </a:rPr>
              <a:t>Paten</a:t>
            </a:r>
          </a:p>
          <a:p>
            <a:pPr marL="285750" indent="-285750">
              <a:lnSpc>
                <a:spcPct val="150000"/>
              </a:lnSpc>
              <a:buFont typeface="Arial" panose="020B0604020202020204" pitchFamily="34" charset="0"/>
              <a:buChar char="•"/>
            </a:pPr>
            <a:r>
              <a:rPr lang="tr-TR" dirty="0">
                <a:solidFill>
                  <a:schemeClr val="bg1"/>
                </a:solidFill>
              </a:rPr>
              <a:t>Sopa</a:t>
            </a:r>
          </a:p>
          <a:p>
            <a:pPr marL="285750" indent="-285750">
              <a:lnSpc>
                <a:spcPct val="150000"/>
              </a:lnSpc>
              <a:buFont typeface="Arial" panose="020B0604020202020204" pitchFamily="34" charset="0"/>
              <a:buChar char="•"/>
            </a:pPr>
            <a:r>
              <a:rPr lang="tr-TR" dirty="0">
                <a:solidFill>
                  <a:schemeClr val="bg1"/>
                </a:solidFill>
              </a:rPr>
              <a:t>Diz Koruması</a:t>
            </a:r>
          </a:p>
          <a:p>
            <a:pPr marL="285750" indent="-285750">
              <a:lnSpc>
                <a:spcPct val="150000"/>
              </a:lnSpc>
              <a:buFont typeface="Arial" panose="020B0604020202020204" pitchFamily="34" charset="0"/>
              <a:buChar char="•"/>
            </a:pPr>
            <a:r>
              <a:rPr lang="tr-TR" dirty="0">
                <a:solidFill>
                  <a:schemeClr val="bg1"/>
                </a:solidFill>
              </a:rPr>
              <a:t>Şort</a:t>
            </a:r>
          </a:p>
          <a:p>
            <a:pPr marL="285750" indent="-285750">
              <a:lnSpc>
                <a:spcPct val="150000"/>
              </a:lnSpc>
              <a:buFont typeface="Arial" panose="020B0604020202020204" pitchFamily="34" charset="0"/>
              <a:buChar char="•"/>
            </a:pPr>
            <a:r>
              <a:rPr lang="tr-TR" dirty="0">
                <a:solidFill>
                  <a:schemeClr val="bg1"/>
                </a:solidFill>
              </a:rPr>
              <a:t>Eldiven</a:t>
            </a:r>
          </a:p>
          <a:p>
            <a:pPr marL="285750" indent="-285750">
              <a:lnSpc>
                <a:spcPct val="150000"/>
              </a:lnSpc>
              <a:buFont typeface="Arial" panose="020B0604020202020204" pitchFamily="34" charset="0"/>
              <a:buChar char="•"/>
            </a:pPr>
            <a:r>
              <a:rPr lang="tr-TR" dirty="0">
                <a:solidFill>
                  <a:schemeClr val="bg1"/>
                </a:solidFill>
              </a:rPr>
              <a:t>Omuz Koruması</a:t>
            </a:r>
          </a:p>
          <a:p>
            <a:pPr marL="285750" indent="-285750">
              <a:lnSpc>
                <a:spcPct val="150000"/>
              </a:lnSpc>
              <a:buFont typeface="Arial" panose="020B0604020202020204" pitchFamily="34" charset="0"/>
              <a:buChar char="•"/>
            </a:pPr>
            <a:r>
              <a:rPr lang="tr-TR" dirty="0">
                <a:solidFill>
                  <a:schemeClr val="bg1"/>
                </a:solidFill>
              </a:rPr>
              <a:t>Dirseklik</a:t>
            </a:r>
          </a:p>
          <a:p>
            <a:pPr marL="285750" indent="-285750">
              <a:lnSpc>
                <a:spcPct val="150000"/>
              </a:lnSpc>
              <a:buFont typeface="Arial" panose="020B0604020202020204" pitchFamily="34" charset="0"/>
              <a:buChar char="•"/>
            </a:pPr>
            <a:r>
              <a:rPr lang="tr-TR" dirty="0">
                <a:solidFill>
                  <a:schemeClr val="bg1"/>
                </a:solidFill>
              </a:rPr>
              <a:t>Boyun Koruması</a:t>
            </a:r>
          </a:p>
          <a:p>
            <a:pPr marL="285750" indent="-285750">
              <a:lnSpc>
                <a:spcPct val="150000"/>
              </a:lnSpc>
              <a:buFont typeface="Arial" panose="020B0604020202020204" pitchFamily="34" charset="0"/>
              <a:buChar char="•"/>
            </a:pPr>
            <a:r>
              <a:rPr lang="tr-TR" dirty="0">
                <a:solidFill>
                  <a:schemeClr val="bg1"/>
                </a:solidFill>
              </a:rPr>
              <a:t>Kask</a:t>
            </a:r>
          </a:p>
        </p:txBody>
      </p:sp>
    </p:spTree>
    <p:extLst>
      <p:ext uri="{BB962C8B-B14F-4D97-AF65-F5344CB8AC3E}">
        <p14:creationId xmlns:p14="http://schemas.microsoft.com/office/powerpoint/2010/main" val="379688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3A4E502-8097-884B-8858-69AE549F8D05}"/>
              </a:ext>
            </a:extLst>
          </p:cNvPr>
          <p:cNvPicPr>
            <a:picLocks noChangeAspect="1"/>
          </p:cNvPicPr>
          <p:nvPr/>
        </p:nvPicPr>
        <p:blipFill>
          <a:blip r:embed="rId2"/>
          <a:stretch>
            <a:fillRect/>
          </a:stretch>
        </p:blipFill>
        <p:spPr>
          <a:xfrm>
            <a:off x="0" y="0"/>
            <a:ext cx="5737480" cy="6858000"/>
          </a:xfrm>
          <a:prstGeom prst="rect">
            <a:avLst/>
          </a:prstGeom>
        </p:spPr>
      </p:pic>
      <p:sp>
        <p:nvSpPr>
          <p:cNvPr id="7" name="Metin kutusu 6">
            <a:extLst>
              <a:ext uri="{FF2B5EF4-FFF2-40B4-BE49-F238E27FC236}">
                <a16:creationId xmlns:a16="http://schemas.microsoft.com/office/drawing/2014/main" id="{D107803F-FE83-5A4A-BDEB-5FE820D65069}"/>
              </a:ext>
            </a:extLst>
          </p:cNvPr>
          <p:cNvSpPr txBox="1"/>
          <p:nvPr/>
        </p:nvSpPr>
        <p:spPr>
          <a:xfrm>
            <a:off x="6096000" y="1097592"/>
            <a:ext cx="3930243" cy="4662815"/>
          </a:xfrm>
          <a:prstGeom prst="rect">
            <a:avLst/>
          </a:prstGeom>
          <a:noFill/>
        </p:spPr>
        <p:txBody>
          <a:bodyPr wrap="none" rtlCol="0">
            <a:spAutoFit/>
          </a:bodyPr>
          <a:lstStyle/>
          <a:p>
            <a:r>
              <a:rPr lang="tr-TR" dirty="0">
                <a:solidFill>
                  <a:schemeClr val="bg1"/>
                </a:solidFill>
              </a:rPr>
              <a:t>Bir kalecide olması gereken malzemeler;</a:t>
            </a:r>
          </a:p>
          <a:p>
            <a:endParaRPr lang="tr-TR" dirty="0">
              <a:solidFill>
                <a:schemeClr val="bg1"/>
              </a:solidFill>
            </a:endParaRPr>
          </a:p>
          <a:p>
            <a:pPr marL="285750" indent="-285750">
              <a:lnSpc>
                <a:spcPct val="150000"/>
              </a:lnSpc>
              <a:buFont typeface="Arial" panose="020B0604020202020204" pitchFamily="34" charset="0"/>
              <a:buChar char="•"/>
            </a:pPr>
            <a:r>
              <a:rPr lang="tr-TR" dirty="0">
                <a:solidFill>
                  <a:schemeClr val="bg1"/>
                </a:solidFill>
              </a:rPr>
              <a:t>Kaleci pateni</a:t>
            </a:r>
          </a:p>
          <a:p>
            <a:pPr marL="285750" indent="-285750">
              <a:lnSpc>
                <a:spcPct val="150000"/>
              </a:lnSpc>
              <a:buFont typeface="Arial" panose="020B0604020202020204" pitchFamily="34" charset="0"/>
              <a:buChar char="•"/>
            </a:pPr>
            <a:r>
              <a:rPr lang="tr-TR" dirty="0">
                <a:solidFill>
                  <a:schemeClr val="bg1"/>
                </a:solidFill>
              </a:rPr>
              <a:t>Sopa</a:t>
            </a:r>
          </a:p>
          <a:p>
            <a:pPr marL="285750" indent="-285750">
              <a:lnSpc>
                <a:spcPct val="150000"/>
              </a:lnSpc>
              <a:buFont typeface="Arial" panose="020B0604020202020204" pitchFamily="34" charset="0"/>
              <a:buChar char="•"/>
            </a:pPr>
            <a:r>
              <a:rPr lang="tr-TR" dirty="0">
                <a:solidFill>
                  <a:schemeClr val="bg1"/>
                </a:solidFill>
              </a:rPr>
              <a:t>Bacak Koruması</a:t>
            </a:r>
          </a:p>
          <a:p>
            <a:pPr marL="285750" indent="-285750">
              <a:lnSpc>
                <a:spcPct val="150000"/>
              </a:lnSpc>
              <a:buFont typeface="Arial" panose="020B0604020202020204" pitchFamily="34" charset="0"/>
              <a:buChar char="•"/>
            </a:pPr>
            <a:r>
              <a:rPr lang="tr-TR" dirty="0">
                <a:solidFill>
                  <a:schemeClr val="bg1"/>
                </a:solidFill>
              </a:rPr>
              <a:t>Şort</a:t>
            </a:r>
          </a:p>
          <a:p>
            <a:pPr marL="285750" indent="-285750">
              <a:lnSpc>
                <a:spcPct val="150000"/>
              </a:lnSpc>
              <a:buFont typeface="Arial" panose="020B0604020202020204" pitchFamily="34" charset="0"/>
              <a:buChar char="•"/>
            </a:pPr>
            <a:r>
              <a:rPr lang="tr-TR" dirty="0">
                <a:solidFill>
                  <a:schemeClr val="bg1"/>
                </a:solidFill>
              </a:rPr>
              <a:t>Kaleci Eldiveni</a:t>
            </a:r>
          </a:p>
          <a:p>
            <a:pPr marL="285750" indent="-285750">
              <a:lnSpc>
                <a:spcPct val="150000"/>
              </a:lnSpc>
              <a:buFont typeface="Arial" panose="020B0604020202020204" pitchFamily="34" charset="0"/>
              <a:buChar char="•"/>
            </a:pPr>
            <a:r>
              <a:rPr lang="tr-TR" dirty="0">
                <a:solidFill>
                  <a:schemeClr val="bg1"/>
                </a:solidFill>
              </a:rPr>
              <a:t>Omuz ve Kol Koruması</a:t>
            </a:r>
          </a:p>
          <a:p>
            <a:pPr marL="285750" indent="-285750">
              <a:lnSpc>
                <a:spcPct val="150000"/>
              </a:lnSpc>
              <a:buFont typeface="Arial" panose="020B0604020202020204" pitchFamily="34" charset="0"/>
              <a:buChar char="•"/>
            </a:pPr>
            <a:r>
              <a:rPr lang="tr-TR" dirty="0">
                <a:solidFill>
                  <a:schemeClr val="bg1"/>
                </a:solidFill>
              </a:rPr>
              <a:t>Blokaj Eldiveni</a:t>
            </a:r>
          </a:p>
          <a:p>
            <a:pPr marL="285750" indent="-285750">
              <a:lnSpc>
                <a:spcPct val="150000"/>
              </a:lnSpc>
              <a:buFont typeface="Arial" panose="020B0604020202020204" pitchFamily="34" charset="0"/>
              <a:buChar char="•"/>
            </a:pPr>
            <a:r>
              <a:rPr lang="tr-TR" dirty="0">
                <a:solidFill>
                  <a:schemeClr val="bg1"/>
                </a:solidFill>
              </a:rPr>
              <a:t>Boyun Koruması</a:t>
            </a:r>
          </a:p>
          <a:p>
            <a:pPr marL="285750" indent="-285750">
              <a:lnSpc>
                <a:spcPct val="150000"/>
              </a:lnSpc>
              <a:buFont typeface="Arial" panose="020B0604020202020204" pitchFamily="34" charset="0"/>
              <a:buChar char="•"/>
            </a:pPr>
            <a:r>
              <a:rPr lang="tr-TR" dirty="0">
                <a:solidFill>
                  <a:schemeClr val="bg1"/>
                </a:solidFill>
              </a:rPr>
              <a:t>Kask</a:t>
            </a:r>
          </a:p>
          <a:p>
            <a:endParaRPr lang="tr-TR" dirty="0"/>
          </a:p>
        </p:txBody>
      </p:sp>
    </p:spTree>
    <p:extLst>
      <p:ext uri="{BB962C8B-B14F-4D97-AF65-F5344CB8AC3E}">
        <p14:creationId xmlns:p14="http://schemas.microsoft.com/office/powerpoint/2010/main" val="177585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tletik oyun, spor, beysbol içeren bir resim&#10;&#10;Açıklama otomatik olarak oluşturuldu">
            <a:extLst>
              <a:ext uri="{FF2B5EF4-FFF2-40B4-BE49-F238E27FC236}">
                <a16:creationId xmlns:a16="http://schemas.microsoft.com/office/drawing/2014/main" id="{9BC5495B-33A1-F94D-8BD0-0709B75F573A}"/>
              </a:ext>
            </a:extLst>
          </p:cNvPr>
          <p:cNvPicPr>
            <a:picLocks noChangeAspect="1"/>
          </p:cNvPicPr>
          <p:nvPr/>
        </p:nvPicPr>
        <p:blipFill>
          <a:blip r:embed="rId2"/>
          <a:stretch>
            <a:fillRect/>
          </a:stretch>
        </p:blipFill>
        <p:spPr>
          <a:xfrm>
            <a:off x="2776249" y="1288923"/>
            <a:ext cx="6639501" cy="4133088"/>
          </a:xfrm>
          <a:prstGeom prst="rect">
            <a:avLst/>
          </a:prstGeom>
        </p:spPr>
      </p:pic>
      <p:sp>
        <p:nvSpPr>
          <p:cNvPr id="6" name="Metin kutusu 5">
            <a:extLst>
              <a:ext uri="{FF2B5EF4-FFF2-40B4-BE49-F238E27FC236}">
                <a16:creationId xmlns:a16="http://schemas.microsoft.com/office/drawing/2014/main" id="{115BB403-5319-7E45-B709-038E633CEE28}"/>
              </a:ext>
            </a:extLst>
          </p:cNvPr>
          <p:cNvSpPr txBox="1"/>
          <p:nvPr/>
        </p:nvSpPr>
        <p:spPr>
          <a:xfrm>
            <a:off x="5147662" y="1104257"/>
            <a:ext cx="1896673"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KALECİ KASKI</a:t>
            </a:r>
          </a:p>
        </p:txBody>
      </p:sp>
    </p:spTree>
    <p:extLst>
      <p:ext uri="{BB962C8B-B14F-4D97-AF65-F5344CB8AC3E}">
        <p14:creationId xmlns:p14="http://schemas.microsoft.com/office/powerpoint/2010/main" val="98587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spor, atletik oyun, kask içeren bir resim&#10;&#10;Açıklama otomatik olarak oluşturuldu">
            <a:extLst>
              <a:ext uri="{FF2B5EF4-FFF2-40B4-BE49-F238E27FC236}">
                <a16:creationId xmlns:a16="http://schemas.microsoft.com/office/drawing/2014/main" id="{E026589B-E705-2743-8CC4-3309116C6FC4}"/>
              </a:ext>
            </a:extLst>
          </p:cNvPr>
          <p:cNvPicPr>
            <a:picLocks noChangeAspect="1"/>
          </p:cNvPicPr>
          <p:nvPr/>
        </p:nvPicPr>
        <p:blipFill>
          <a:blip r:embed="rId2"/>
          <a:stretch>
            <a:fillRect/>
          </a:stretch>
        </p:blipFill>
        <p:spPr>
          <a:xfrm>
            <a:off x="1478022" y="1288923"/>
            <a:ext cx="9235955" cy="4133088"/>
          </a:xfrm>
          <a:prstGeom prst="rect">
            <a:avLst/>
          </a:prstGeom>
        </p:spPr>
      </p:pic>
      <p:sp>
        <p:nvSpPr>
          <p:cNvPr id="5" name="Metin kutusu 4">
            <a:extLst>
              <a:ext uri="{FF2B5EF4-FFF2-40B4-BE49-F238E27FC236}">
                <a16:creationId xmlns:a16="http://schemas.microsoft.com/office/drawing/2014/main" id="{BB37A7D7-8F9B-DC45-8969-4C152602712C}"/>
              </a:ext>
            </a:extLst>
          </p:cNvPr>
          <p:cNvSpPr txBox="1"/>
          <p:nvPr/>
        </p:nvSpPr>
        <p:spPr>
          <a:xfrm>
            <a:off x="5096366" y="1124374"/>
            <a:ext cx="1999265"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OYUNCU KASKI</a:t>
            </a:r>
          </a:p>
        </p:txBody>
      </p:sp>
    </p:spTree>
    <p:extLst>
      <p:ext uri="{BB962C8B-B14F-4D97-AF65-F5344CB8AC3E}">
        <p14:creationId xmlns:p14="http://schemas.microsoft.com/office/powerpoint/2010/main" val="228801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paten, ayakkabı içeren bir resim&#10;&#10;Açıklama otomatik olarak oluşturuldu">
            <a:extLst>
              <a:ext uri="{FF2B5EF4-FFF2-40B4-BE49-F238E27FC236}">
                <a16:creationId xmlns:a16="http://schemas.microsoft.com/office/drawing/2014/main" id="{C3C0C87D-30B3-EB46-866C-B7C9E1AB091D}"/>
              </a:ext>
            </a:extLst>
          </p:cNvPr>
          <p:cNvPicPr>
            <a:picLocks noChangeAspect="1"/>
          </p:cNvPicPr>
          <p:nvPr/>
        </p:nvPicPr>
        <p:blipFill>
          <a:blip r:embed="rId2"/>
          <a:stretch>
            <a:fillRect/>
          </a:stretch>
        </p:blipFill>
        <p:spPr>
          <a:xfrm>
            <a:off x="1304544" y="1906053"/>
            <a:ext cx="9582912" cy="2898828"/>
          </a:xfrm>
          <a:prstGeom prst="rect">
            <a:avLst/>
          </a:prstGeom>
        </p:spPr>
      </p:pic>
      <p:sp>
        <p:nvSpPr>
          <p:cNvPr id="6" name="Metin kutusu 5">
            <a:extLst>
              <a:ext uri="{FF2B5EF4-FFF2-40B4-BE49-F238E27FC236}">
                <a16:creationId xmlns:a16="http://schemas.microsoft.com/office/drawing/2014/main" id="{1EA29438-B12C-0A4D-B9C4-0DBAC51AF839}"/>
              </a:ext>
            </a:extLst>
          </p:cNvPr>
          <p:cNvSpPr txBox="1"/>
          <p:nvPr/>
        </p:nvSpPr>
        <p:spPr>
          <a:xfrm>
            <a:off x="4378189" y="1115949"/>
            <a:ext cx="3435621"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KALECİ VE OYUNCU PATENİ</a:t>
            </a:r>
          </a:p>
        </p:txBody>
      </p:sp>
    </p:spTree>
    <p:extLst>
      <p:ext uri="{BB962C8B-B14F-4D97-AF65-F5344CB8AC3E}">
        <p14:creationId xmlns:p14="http://schemas.microsoft.com/office/powerpoint/2010/main" val="144737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alet içeren bir resim&#10;&#10;Açıklama otomatik olarak oluşturuldu">
            <a:extLst>
              <a:ext uri="{FF2B5EF4-FFF2-40B4-BE49-F238E27FC236}">
                <a16:creationId xmlns:a16="http://schemas.microsoft.com/office/drawing/2014/main" id="{50195D0A-55DB-6F4E-94F1-17B3B89ADE87}"/>
              </a:ext>
            </a:extLst>
          </p:cNvPr>
          <p:cNvPicPr>
            <a:picLocks noChangeAspect="1"/>
          </p:cNvPicPr>
          <p:nvPr/>
        </p:nvPicPr>
        <p:blipFill>
          <a:blip r:embed="rId2"/>
          <a:stretch>
            <a:fillRect/>
          </a:stretch>
        </p:blipFill>
        <p:spPr>
          <a:xfrm>
            <a:off x="1304543" y="1534603"/>
            <a:ext cx="9582912" cy="1772837"/>
          </a:xfrm>
          <a:prstGeom prst="rect">
            <a:avLst/>
          </a:prstGeom>
        </p:spPr>
      </p:pic>
      <p:pic>
        <p:nvPicPr>
          <p:cNvPr id="6" name="Resim 5" descr="metin içeren bir resim&#10;&#10;Açıklama otomatik olarak oluşturuldu">
            <a:extLst>
              <a:ext uri="{FF2B5EF4-FFF2-40B4-BE49-F238E27FC236}">
                <a16:creationId xmlns:a16="http://schemas.microsoft.com/office/drawing/2014/main" id="{8C311ED1-343D-D743-BB1C-3B3B748E752E}"/>
              </a:ext>
            </a:extLst>
          </p:cNvPr>
          <p:cNvPicPr>
            <a:picLocks noChangeAspect="1"/>
          </p:cNvPicPr>
          <p:nvPr/>
        </p:nvPicPr>
        <p:blipFill>
          <a:blip r:embed="rId3"/>
          <a:stretch>
            <a:fillRect/>
          </a:stretch>
        </p:blipFill>
        <p:spPr>
          <a:xfrm>
            <a:off x="1787471" y="3329619"/>
            <a:ext cx="8617057" cy="1772837"/>
          </a:xfrm>
          <a:prstGeom prst="rect">
            <a:avLst/>
          </a:prstGeom>
        </p:spPr>
      </p:pic>
      <p:sp>
        <p:nvSpPr>
          <p:cNvPr id="7" name="Metin kutusu 6">
            <a:extLst>
              <a:ext uri="{FF2B5EF4-FFF2-40B4-BE49-F238E27FC236}">
                <a16:creationId xmlns:a16="http://schemas.microsoft.com/office/drawing/2014/main" id="{6CBFA8B1-C806-7143-BF88-942F0F6CEA17}"/>
              </a:ext>
            </a:extLst>
          </p:cNvPr>
          <p:cNvSpPr txBox="1"/>
          <p:nvPr/>
        </p:nvSpPr>
        <p:spPr>
          <a:xfrm>
            <a:off x="4420925" y="1143092"/>
            <a:ext cx="3350148" cy="369332"/>
          </a:xfrm>
          <a:prstGeom prst="rect">
            <a:avLst/>
          </a:prstGeom>
          <a:noFill/>
        </p:spPr>
        <p:txBody>
          <a:bodyPr wrap="none" rtlCol="0">
            <a:spAutoFit/>
          </a:bodyPr>
          <a:lstStyle/>
          <a:p>
            <a:r>
              <a:rPr lang="tr-TR" b="1" dirty="0">
                <a:solidFill>
                  <a:schemeClr val="bg1"/>
                </a:solidFill>
                <a:latin typeface="Times New Roman" panose="02020603050405020304" pitchFamily="18" charset="0"/>
                <a:cs typeface="Times New Roman" panose="02020603050405020304" pitchFamily="18" charset="0"/>
              </a:rPr>
              <a:t>SPORCU VE KALECİ SOPASI</a:t>
            </a:r>
          </a:p>
        </p:txBody>
      </p:sp>
    </p:spTree>
    <p:extLst>
      <p:ext uri="{BB962C8B-B14F-4D97-AF65-F5344CB8AC3E}">
        <p14:creationId xmlns:p14="http://schemas.microsoft.com/office/powerpoint/2010/main" val="411808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49FFFDA-DBA6-DF49-8F99-09D27DBB86EE}"/>
              </a:ext>
            </a:extLst>
          </p:cNvPr>
          <p:cNvSpPr/>
          <p:nvPr/>
        </p:nvSpPr>
        <p:spPr>
          <a:xfrm>
            <a:off x="1132702" y="940827"/>
            <a:ext cx="9803027" cy="3089564"/>
          </a:xfrm>
          <a:prstGeom prst="rect">
            <a:avLst/>
          </a:prstGeom>
        </p:spPr>
        <p:txBody>
          <a:bodyPr wrap="square">
            <a:spAutoFit/>
          </a:bodyPr>
          <a:lstStyle/>
          <a:p>
            <a:pPr algn="ctr">
              <a:lnSpc>
                <a:spcPct val="150000"/>
              </a:lnSpc>
            </a:pPr>
            <a:r>
              <a:rPr lang="tr-TR" sz="2400" b="1" dirty="0">
                <a:solidFill>
                  <a:schemeClr val="bg1"/>
                </a:solidFill>
                <a:latin typeface="Times New Roman" panose="02020603050405020304" pitchFamily="18" charset="0"/>
                <a:cs typeface="Times New Roman" panose="02020603050405020304" pitchFamily="18" charset="0"/>
              </a:rPr>
              <a:t>İÇİNDEKİLER</a:t>
            </a:r>
          </a:p>
          <a:p>
            <a:pPr marL="342900" indent="-342900">
              <a:lnSpc>
                <a:spcPct val="150000"/>
              </a:lnSpc>
              <a:buFont typeface="+mj-lt"/>
              <a:buAutoNum type="arabicPeriod"/>
            </a:pPr>
            <a:endParaRPr lang="tr-TR" b="1"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Tarihsel Süreç İçerisinde Buz Hokeyi</a:t>
            </a:r>
          </a:p>
          <a:p>
            <a:pPr marL="342900" indent="-342900">
              <a:lnSpc>
                <a:spcPct val="150000"/>
              </a:lnSpc>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Buz Hokeyi</a:t>
            </a:r>
          </a:p>
          <a:p>
            <a:pPr marL="342900" indent="-342900">
              <a:lnSpc>
                <a:spcPct val="150000"/>
              </a:lnSpc>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Buz Hokeyi Ekipmanları</a:t>
            </a:r>
          </a:p>
          <a:p>
            <a:pPr marL="342900" indent="-342900">
              <a:lnSpc>
                <a:spcPct val="150000"/>
              </a:lnSpc>
              <a:buFont typeface="+mj-lt"/>
              <a:buAutoNum type="arabicPeriod"/>
            </a:pPr>
            <a:r>
              <a:rPr lang="tr-TR" dirty="0">
                <a:solidFill>
                  <a:schemeClr val="bg1"/>
                </a:solidFill>
                <a:latin typeface="Times New Roman" panose="02020603050405020304" pitchFamily="18" charset="0"/>
                <a:cs typeface="Times New Roman" panose="02020603050405020304" pitchFamily="18" charset="0"/>
              </a:rPr>
              <a:t>Buz Hokeyi Oyun Kuralları</a:t>
            </a: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28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3697273" y="2487204"/>
            <a:ext cx="5539717" cy="941796"/>
          </a:xfrm>
          <a:prstGeom prst="rect">
            <a:avLst/>
          </a:prstGeom>
        </p:spPr>
        <p:txBody>
          <a:bodyPr vert="horz" wrap="square" lIns="182880" tIns="182880" rIns="182880" bIns="182880" rtlCol="0" anchor="ctr">
            <a:normAutofit fontScale="92500"/>
          </a:bodyPr>
          <a:lstStyle/>
          <a:p>
            <a:pPr algn="ctr" defTabSz="914400">
              <a:lnSpc>
                <a:spcPct val="90000"/>
              </a:lnSpc>
              <a:spcBef>
                <a:spcPct val="0"/>
              </a:spcBef>
              <a:spcAft>
                <a:spcPts val="600"/>
              </a:spcAft>
            </a:pPr>
            <a:r>
              <a:rPr lang="en-US" sz="2400" b="1" kern="1200" cap="all" spc="200" baseline="0" dirty="0">
                <a:solidFill>
                  <a:srgbClr val="262626"/>
                </a:solidFill>
                <a:latin typeface="Times New Roman" panose="02020603050405020304" pitchFamily="18" charset="0"/>
                <a:ea typeface="+mj-ea"/>
                <a:cs typeface="Times New Roman" panose="02020603050405020304" pitchFamily="18" charset="0"/>
              </a:rPr>
              <a:t>BUZ HOKEYİ OYUN KURALLARI</a:t>
            </a:r>
          </a:p>
        </p:txBody>
      </p:sp>
    </p:spTree>
    <p:extLst>
      <p:ext uri="{BB962C8B-B14F-4D97-AF65-F5344CB8AC3E}">
        <p14:creationId xmlns:p14="http://schemas.microsoft.com/office/powerpoint/2010/main" val="327417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92235AA-6C5B-D34C-8DAA-8B938EAC52B8}"/>
              </a:ext>
            </a:extLst>
          </p:cNvPr>
          <p:cNvSpPr/>
          <p:nvPr/>
        </p:nvSpPr>
        <p:spPr>
          <a:xfrm>
            <a:off x="700524" y="1413946"/>
            <a:ext cx="10567851" cy="5444054"/>
          </a:xfrm>
          <a:prstGeom prst="rect">
            <a:avLst/>
          </a:prstGeom>
        </p:spPr>
        <p:txBody>
          <a:bodyPr wrap="square">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Buz hokeyi yapısal özelliğinden dolayı dünyanın en hızlı takım sporlarından biri olarak ifade edilmektedir. Çünkü sporcu sayısı ve sınırsız değişiklik hakkı sporcuların buz üzerinde maksimum kuvvet harcayarak performansını en üst düzeyde gerçekleşmesine neden olmaktadır.</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Buz hokeyi 20 dakikalık 3 devreden oluşmaktadır. Devre araları 15 dakikadır. Oyunun normal süresinin berabere sonuçlanmasıyla birlikte Uluslararası Buz Hokeyi Federasyonunun öngördüğü uzatma devreleri ile oyun devam etmektedir. Uzatma devrelerinde altın gol ile oynandığından ilk golü kaydeden takım oyunu kazanmış sayılacaktır.</a:t>
            </a:r>
          </a:p>
          <a:p>
            <a:pPr algn="ct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92235AA-6C5B-D34C-8DAA-8B938EAC52B8}"/>
              </a:ext>
            </a:extLst>
          </p:cNvPr>
          <p:cNvSpPr/>
          <p:nvPr/>
        </p:nvSpPr>
        <p:spPr>
          <a:xfrm>
            <a:off x="607535" y="548996"/>
            <a:ext cx="10567851" cy="7521546"/>
          </a:xfrm>
          <a:prstGeom prst="rect">
            <a:avLst/>
          </a:prstGeom>
        </p:spPr>
        <p:txBody>
          <a:bodyPr wrap="square">
            <a:spAutoFit/>
          </a:bodyPr>
          <a:lstStyle/>
          <a:p>
            <a:pPr algn="just">
              <a:lnSpc>
                <a:spcPct val="150000"/>
              </a:lnSpc>
            </a:pPr>
            <a:r>
              <a:rPr lang="tr-TR" b="1" dirty="0">
                <a:solidFill>
                  <a:schemeClr val="bg1"/>
                </a:solidFill>
                <a:latin typeface="Times New Roman" panose="02020603050405020304" pitchFamily="18" charset="0"/>
                <a:cs typeface="Times New Roman" panose="02020603050405020304" pitchFamily="18" charset="0"/>
              </a:rPr>
              <a:t>Hakemler</a:t>
            </a:r>
          </a:p>
          <a:p>
            <a:pPr algn="just">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Bir buz hokeyi karşılaşmasında sporcu sayısı kadar hakem sayısı da dikkat çekmektedir.</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1 veya 2 Baş Hakem (Karşılaşmanın seviyesine göre değişmektedir)</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2 Çizgi Hakemi</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1 Sayı Hakemi</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1 Anons Hakemi</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1 Zaman Hakemi</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2 Ceza Hakemi</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2 Kale Arkası Hakemi yer almaktadır. </a:t>
            </a:r>
          </a:p>
          <a:p>
            <a:pPr marL="285750" indent="-285750" algn="just">
              <a:lnSpc>
                <a:spcPct val="150000"/>
              </a:lnSpc>
              <a:buFont typeface="Arial" panose="020B0604020202020204" pitchFamily="34" charset="0"/>
              <a:buChar char="•"/>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Ayrıca uluslararası karşılaşmalarda istatistik amacıyla 3-4 hakem de görevlendirilmektedir.</a:t>
            </a:r>
          </a:p>
          <a:p>
            <a:pPr algn="ct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15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92235AA-6C5B-D34C-8DAA-8B938EAC52B8}"/>
              </a:ext>
            </a:extLst>
          </p:cNvPr>
          <p:cNvSpPr/>
          <p:nvPr/>
        </p:nvSpPr>
        <p:spPr>
          <a:xfrm>
            <a:off x="607535" y="719478"/>
            <a:ext cx="10567851" cy="6275051"/>
          </a:xfrm>
          <a:prstGeom prst="rect">
            <a:avLst/>
          </a:prstGeom>
        </p:spPr>
        <p:txBody>
          <a:bodyPr wrap="square">
            <a:spAutoFit/>
          </a:bodyPr>
          <a:lstStyle/>
          <a:p>
            <a:pPr algn="just">
              <a:lnSpc>
                <a:spcPct val="150000"/>
              </a:lnSpc>
            </a:pPr>
            <a:r>
              <a:rPr lang="tr-TR" b="1" dirty="0">
                <a:solidFill>
                  <a:schemeClr val="bg1"/>
                </a:solidFill>
                <a:latin typeface="Times New Roman" panose="02020603050405020304" pitchFamily="18" charset="0"/>
                <a:cs typeface="Times New Roman" panose="02020603050405020304" pitchFamily="18" charset="0"/>
              </a:rPr>
              <a:t>Cezalar</a:t>
            </a:r>
          </a:p>
          <a:p>
            <a:pPr algn="just">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Buz hokeyi karşılaşması oyun süresinin geniş bir zaman dilimini kapsaması ve ihlallerin çokluğu nedeniyle fazla cezaya sahiptir. Ceza süreleri ihlalin türü, seviyesi, sporcunun sakatlanması ve sportmenlik dışı davranış gibi etkenlerden dolayı değişkenlik göstermektedir.</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Özellikle Uluslararası Buz Hokeyi Federasyonu sporcuların sakatlanması önleme ve koruyucu önlemler dahilinde cezaların süresinde değişiklik hakkına sahiptir.</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29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92235AA-6C5B-D34C-8DAA-8B938EAC52B8}"/>
              </a:ext>
            </a:extLst>
          </p:cNvPr>
          <p:cNvSpPr/>
          <p:nvPr/>
        </p:nvSpPr>
        <p:spPr>
          <a:xfrm>
            <a:off x="530044" y="301023"/>
            <a:ext cx="2972574" cy="3781997"/>
          </a:xfrm>
          <a:prstGeom prst="rect">
            <a:avLst/>
          </a:prstGeom>
        </p:spPr>
        <p:txBody>
          <a:bodyPr wrap="square">
            <a:spAutoFit/>
          </a:bodyPr>
          <a:lstStyle/>
          <a:p>
            <a:pPr>
              <a:lnSpc>
                <a:spcPct val="150000"/>
              </a:lnSpc>
            </a:pPr>
            <a:r>
              <a:rPr lang="tr-TR" b="1" dirty="0">
                <a:solidFill>
                  <a:schemeClr val="bg1"/>
                </a:solidFill>
                <a:latin typeface="Times New Roman" panose="02020603050405020304" pitchFamily="18" charset="0"/>
                <a:cs typeface="Times New Roman" panose="02020603050405020304" pitchFamily="18" charset="0"/>
              </a:rPr>
              <a:t>Ceza İsimleri</a:t>
            </a: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Çelme</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Makaslama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Tutma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Sopa Tutma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Kanca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Engelleme</a:t>
            </a:r>
          </a:p>
        </p:txBody>
      </p:sp>
      <p:sp>
        <p:nvSpPr>
          <p:cNvPr id="3" name="Dikdörtgen 2">
            <a:extLst>
              <a:ext uri="{FF2B5EF4-FFF2-40B4-BE49-F238E27FC236}">
                <a16:creationId xmlns:a16="http://schemas.microsoft.com/office/drawing/2014/main" id="{2DCC661F-3B35-C842-B660-F0C6D9532C4E}"/>
              </a:ext>
            </a:extLst>
          </p:cNvPr>
          <p:cNvSpPr/>
          <p:nvPr/>
        </p:nvSpPr>
        <p:spPr>
          <a:xfrm>
            <a:off x="3122393" y="788668"/>
            <a:ext cx="3711327" cy="3366499"/>
          </a:xfrm>
          <a:prstGeom prst="rect">
            <a:avLst/>
          </a:prstGeom>
        </p:spPr>
        <p:txBody>
          <a:bodyPr wrap="square">
            <a:spAutoFit/>
          </a:bodyPr>
          <a:lstStyle/>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Baş ve Boyun Bölgesine Şarj</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Tekme Atma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Diz Atma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Sertlik</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Dipçik Atma</a:t>
            </a:r>
          </a:p>
          <a:p>
            <a:pPr marL="285750" indent="-285750">
              <a:lnSpc>
                <a:spcPct val="150000"/>
              </a:lnSpc>
              <a:buFont typeface="Arial" panose="020B0604020202020204" pitchFamily="34" charset="0"/>
              <a:buChar char="•"/>
            </a:pPr>
            <a:endParaRPr lang="tr-TR" dirty="0">
              <a:solidFill>
                <a:schemeClr val="bg1"/>
              </a:solidFill>
              <a:latin typeface="Times New Roman" panose="02020603050405020304" pitchFamily="18" charset="0"/>
              <a:cs typeface="Times New Roman" panose="02020603050405020304" pitchFamily="18" charset="0"/>
            </a:endParaRPr>
          </a:p>
        </p:txBody>
      </p:sp>
      <p:sp>
        <p:nvSpPr>
          <p:cNvPr id="4" name="Dikdörtgen 3">
            <a:extLst>
              <a:ext uri="{FF2B5EF4-FFF2-40B4-BE49-F238E27FC236}">
                <a16:creationId xmlns:a16="http://schemas.microsoft.com/office/drawing/2014/main" id="{C6B0B099-6493-BB4C-84C5-CA2F9107AE6C}"/>
              </a:ext>
            </a:extLst>
          </p:cNvPr>
          <p:cNvSpPr/>
          <p:nvPr/>
        </p:nvSpPr>
        <p:spPr>
          <a:xfrm>
            <a:off x="6833720" y="769571"/>
            <a:ext cx="3711327" cy="3366499"/>
          </a:xfrm>
          <a:prstGeom prst="rect">
            <a:avLst/>
          </a:prstGeom>
        </p:spPr>
        <p:txBody>
          <a:bodyPr wrap="square">
            <a:spAutoFit/>
          </a:bodyPr>
          <a:lstStyle/>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Sopayla Vurma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Yüksek Sopa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Sopa Saplama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Sopa Savurma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Kafa Atma</a:t>
            </a:r>
          </a:p>
          <a:p>
            <a:pPr marL="285750" indent="-285750">
              <a:lnSpc>
                <a:spcPct val="150000"/>
              </a:lnSpc>
              <a:buFont typeface="Arial" panose="020B0604020202020204" pitchFamily="34" charset="0"/>
              <a:buChar char="•"/>
            </a:pP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6FF7BD92-4A09-C64B-9C50-8EF3C365D9BF}"/>
              </a:ext>
            </a:extLst>
          </p:cNvPr>
          <p:cNvSpPr/>
          <p:nvPr/>
        </p:nvSpPr>
        <p:spPr>
          <a:xfrm>
            <a:off x="9219426" y="1573309"/>
            <a:ext cx="2972574" cy="2120004"/>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Saldırı</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Duvara Savurma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Arkadan İtme</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Makaslama</a:t>
            </a:r>
          </a:p>
          <a:p>
            <a:pPr marL="285750" indent="-285750">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Dirsek Atma</a:t>
            </a:r>
          </a:p>
        </p:txBody>
      </p:sp>
    </p:spTree>
    <p:extLst>
      <p:ext uri="{BB962C8B-B14F-4D97-AF65-F5344CB8AC3E}">
        <p14:creationId xmlns:p14="http://schemas.microsoft.com/office/powerpoint/2010/main" val="34480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92235AA-6C5B-D34C-8DAA-8B938EAC52B8}"/>
              </a:ext>
            </a:extLst>
          </p:cNvPr>
          <p:cNvSpPr/>
          <p:nvPr/>
        </p:nvSpPr>
        <p:spPr>
          <a:xfrm>
            <a:off x="499046" y="477936"/>
            <a:ext cx="11481143" cy="6690550"/>
          </a:xfrm>
          <a:prstGeom prst="rect">
            <a:avLst/>
          </a:prstGeom>
        </p:spPr>
        <p:txBody>
          <a:bodyPr wrap="square">
            <a:spAutoFit/>
          </a:bodyPr>
          <a:lstStyle/>
          <a:p>
            <a:pPr algn="just">
              <a:lnSpc>
                <a:spcPct val="150000"/>
              </a:lnSpc>
            </a:pPr>
            <a:r>
              <a:rPr lang="tr-TR" b="1" dirty="0">
                <a:solidFill>
                  <a:schemeClr val="bg1"/>
                </a:solidFill>
                <a:latin typeface="Times New Roman" panose="02020603050405020304" pitchFamily="18" charset="0"/>
                <a:cs typeface="Times New Roman" panose="02020603050405020304" pitchFamily="18" charset="0"/>
              </a:rPr>
              <a:t>Ceza Süreleri</a:t>
            </a:r>
          </a:p>
          <a:p>
            <a:pPr algn="just">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Küçük Ceza : 2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(Sporcunun kendisi cezayı çekmektedir).</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Küçük Oturma Cezası: 2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(Kaleci veya Takım adına alınan cezalar)</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Büyük Ceza: 5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Kötü Davranış Cezası: 10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(Sporcunun kendisine verilen cezadır)</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Oyun Kötü Davranış Cezası: 20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(Sporcu oyunun geri kalan kısmı için oyundan çıkarılır)</a:t>
            </a:r>
          </a:p>
          <a:p>
            <a:pPr marL="285750" indent="-285750" algn="just">
              <a:lnSpc>
                <a:spcPct val="150000"/>
              </a:lnSpc>
              <a:buFont typeface="Arial" panose="020B0604020202020204" pitchFamily="34" charset="0"/>
              <a:buChar char="•"/>
            </a:pPr>
            <a:r>
              <a:rPr lang="tr-TR" dirty="0">
                <a:solidFill>
                  <a:schemeClr val="bg1"/>
                </a:solidFill>
                <a:latin typeface="Times New Roman" panose="02020603050405020304" pitchFamily="18" charset="0"/>
                <a:cs typeface="Times New Roman" panose="02020603050405020304" pitchFamily="18" charset="0"/>
              </a:rPr>
              <a:t>Maç Cezası: 25 </a:t>
            </a:r>
            <a:r>
              <a:rPr lang="tr-TR" dirty="0" err="1">
                <a:solidFill>
                  <a:schemeClr val="bg1"/>
                </a:solidFill>
                <a:latin typeface="Times New Roman" panose="02020603050405020304" pitchFamily="18" charset="0"/>
                <a:cs typeface="Times New Roman" panose="02020603050405020304" pitchFamily="18" charset="0"/>
              </a:rPr>
              <a:t>dk</a:t>
            </a:r>
            <a:r>
              <a:rPr lang="tr-TR" dirty="0">
                <a:solidFill>
                  <a:schemeClr val="bg1"/>
                </a:solidFill>
                <a:latin typeface="Times New Roman" panose="02020603050405020304" pitchFamily="18" charset="0"/>
                <a:cs typeface="Times New Roman" panose="02020603050405020304" pitchFamily="18" charset="0"/>
              </a:rPr>
              <a:t> (Oyunun geri kalan kısmı için oyundan çıkarılır. Disiplin </a:t>
            </a:r>
            <a:r>
              <a:rPr lang="tr-TR" dirty="0" err="1">
                <a:solidFill>
                  <a:schemeClr val="bg1"/>
                </a:solidFill>
                <a:latin typeface="Times New Roman" panose="02020603050405020304" pitchFamily="18" charset="0"/>
                <a:cs typeface="Times New Roman" panose="02020603050405020304" pitchFamily="18" charset="0"/>
              </a:rPr>
              <a:t>cez</a:t>
            </a:r>
            <a:r>
              <a:rPr lang="tr-TR" dirty="0">
                <a:solidFill>
                  <a:schemeClr val="bg1"/>
                </a:solidFill>
                <a:latin typeface="Times New Roman" panose="02020603050405020304" pitchFamily="18" charset="0"/>
                <a:cs typeface="Times New Roman" panose="02020603050405020304" pitchFamily="18" charset="0"/>
              </a:rPr>
              <a:t>. gerektiren durumlarda rapor tutulur)</a:t>
            </a:r>
          </a:p>
          <a:p>
            <a:pPr algn="just">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6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CCC0EC9-F0E3-FF4E-934C-81FDBAF61F32}"/>
              </a:ext>
            </a:extLst>
          </p:cNvPr>
          <p:cNvSpPr txBox="1"/>
          <p:nvPr/>
        </p:nvSpPr>
        <p:spPr>
          <a:xfrm>
            <a:off x="729049" y="1136822"/>
            <a:ext cx="10847908" cy="4613058"/>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GİRİŞ</a:t>
            </a: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a:t>
            </a:r>
            <a:br>
              <a:rPr lang="tr-TR" dirty="0">
                <a:solidFill>
                  <a:schemeClr val="bg1"/>
                </a:solidFill>
                <a:latin typeface="Times New Roman" panose="02020603050405020304" pitchFamily="18" charset="0"/>
                <a:cs typeface="Times New Roman" panose="02020603050405020304" pitchFamily="18" charset="0"/>
              </a:rPr>
            </a:br>
            <a:r>
              <a:rPr lang="tr-TR" dirty="0">
                <a:solidFill>
                  <a:schemeClr val="bg1"/>
                </a:solidFill>
                <a:latin typeface="Times New Roman" panose="02020603050405020304" pitchFamily="18" charset="0"/>
                <a:cs typeface="Times New Roman" panose="02020603050405020304" pitchFamily="18" charset="0"/>
              </a:rPr>
              <a:t>	Kış sporları, </a:t>
            </a:r>
            <a:r>
              <a:rPr lang="tr-TR" dirty="0" err="1">
                <a:solidFill>
                  <a:schemeClr val="bg1"/>
                </a:solidFill>
                <a:latin typeface="Times New Roman" panose="02020603050405020304" pitchFamily="18" charset="0"/>
                <a:cs typeface="Times New Roman" panose="02020603050405020304" pitchFamily="18" charset="0"/>
              </a:rPr>
              <a:t>yüksek</a:t>
            </a:r>
            <a:r>
              <a:rPr lang="tr-TR" dirty="0">
                <a:solidFill>
                  <a:schemeClr val="bg1"/>
                </a:solidFill>
                <a:latin typeface="Times New Roman" panose="02020603050405020304" pitchFamily="18" charset="0"/>
                <a:cs typeface="Times New Roman" panose="02020603050405020304" pitchFamily="18" charset="0"/>
              </a:rPr>
              <a:t> adrenalin </a:t>
            </a:r>
            <a:r>
              <a:rPr lang="tr-TR" dirty="0" err="1">
                <a:solidFill>
                  <a:schemeClr val="bg1"/>
                </a:solidFill>
                <a:latin typeface="Times New Roman" panose="02020603050405020304" pitchFamily="18" charset="0"/>
                <a:cs typeface="Times New Roman" panose="02020603050405020304" pitchFamily="18" charset="0"/>
              </a:rPr>
              <a:t>içermesinden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ötüru</a:t>
            </a:r>
            <a:r>
              <a:rPr lang="tr-TR" dirty="0">
                <a:solidFill>
                  <a:schemeClr val="bg1"/>
                </a:solidFill>
                <a:latin typeface="Times New Roman" panose="02020603050405020304" pitchFamily="18" charset="0"/>
                <a:cs typeface="Times New Roman" panose="02020603050405020304" pitchFamily="18" charset="0"/>
              </a:rPr>
              <a:t>̈ profesyonel sporcular tarafından tercih </a:t>
            </a:r>
            <a:r>
              <a:rPr lang="tr-TR" dirty="0" err="1">
                <a:solidFill>
                  <a:schemeClr val="bg1"/>
                </a:solidFill>
                <a:latin typeface="Times New Roman" panose="02020603050405020304" pitchFamily="18" charset="0"/>
                <a:cs typeface="Times New Roman" panose="02020603050405020304" pitchFamily="18" charset="0"/>
              </a:rPr>
              <a:t>edildiği</a:t>
            </a:r>
            <a:r>
              <a:rPr lang="tr-TR" dirty="0">
                <a:solidFill>
                  <a:schemeClr val="bg1"/>
                </a:solidFill>
                <a:latin typeface="Times New Roman" panose="02020603050405020304" pitchFamily="18" charset="0"/>
                <a:cs typeface="Times New Roman" panose="02020603050405020304" pitchFamily="18" charset="0"/>
              </a:rPr>
              <a:t> gibi </a:t>
            </a:r>
            <a:r>
              <a:rPr lang="tr-TR" dirty="0" err="1">
                <a:solidFill>
                  <a:schemeClr val="bg1"/>
                </a:solidFill>
                <a:latin typeface="Times New Roman" panose="02020603050405020304" pitchFamily="18" charset="0"/>
                <a:cs typeface="Times New Roman" panose="02020603050405020304" pitchFamily="18" charset="0"/>
              </a:rPr>
              <a:t>amatör</a:t>
            </a:r>
            <a:r>
              <a:rPr lang="tr-TR" dirty="0">
                <a:solidFill>
                  <a:schemeClr val="bg1"/>
                </a:solidFill>
                <a:latin typeface="Times New Roman" panose="02020603050405020304" pitchFamily="18" charset="0"/>
                <a:cs typeface="Times New Roman" panose="02020603050405020304" pitchFamily="18" charset="0"/>
              </a:rPr>
              <a:t> sporcular tarafından da </a:t>
            </a:r>
            <a:r>
              <a:rPr lang="tr-TR" dirty="0" err="1">
                <a:solidFill>
                  <a:schemeClr val="bg1"/>
                </a:solidFill>
                <a:latin typeface="Times New Roman" panose="02020603050405020304" pitchFamily="18" charset="0"/>
                <a:cs typeface="Times New Roman" panose="02020603050405020304" pitchFamily="18" charset="0"/>
              </a:rPr>
              <a:t>yoğun</a:t>
            </a:r>
            <a:r>
              <a:rPr lang="tr-TR" dirty="0">
                <a:solidFill>
                  <a:schemeClr val="bg1"/>
                </a:solidFill>
                <a:latin typeface="Times New Roman" panose="02020603050405020304" pitchFamily="18" charset="0"/>
                <a:cs typeface="Times New Roman" panose="02020603050405020304" pitchFamily="18" charset="0"/>
              </a:rPr>
              <a:t> ilgi </a:t>
            </a:r>
            <a:r>
              <a:rPr lang="tr-TR" dirty="0" err="1">
                <a:solidFill>
                  <a:schemeClr val="bg1"/>
                </a:solidFill>
                <a:latin typeface="Times New Roman" panose="02020603050405020304" pitchFamily="18" charset="0"/>
                <a:cs typeface="Times New Roman" panose="02020603050405020304" pitchFamily="18" charset="0"/>
              </a:rPr>
              <a:t>görmesinden</a:t>
            </a:r>
            <a:r>
              <a:rPr lang="tr-TR" dirty="0">
                <a:solidFill>
                  <a:schemeClr val="bg1"/>
                </a:solidFill>
                <a:latin typeface="Times New Roman" panose="02020603050405020304" pitchFamily="18" charset="0"/>
                <a:cs typeface="Times New Roman" panose="02020603050405020304" pitchFamily="18" charset="0"/>
              </a:rPr>
              <a:t> dolayı </a:t>
            </a:r>
            <a:r>
              <a:rPr lang="tr-TR" dirty="0" err="1">
                <a:solidFill>
                  <a:schemeClr val="bg1"/>
                </a:solidFill>
                <a:latin typeface="Times New Roman" panose="02020603050405020304" pitchFamily="18" charset="0"/>
                <a:cs typeface="Times New Roman" panose="02020603050405020304" pitchFamily="18" charset="0"/>
              </a:rPr>
              <a:t>kişiler</a:t>
            </a:r>
            <a:r>
              <a:rPr lang="tr-TR" dirty="0">
                <a:solidFill>
                  <a:schemeClr val="bg1"/>
                </a:solidFill>
                <a:latin typeface="Times New Roman" panose="02020603050405020304" pitchFamily="18" charset="0"/>
                <a:cs typeface="Times New Roman" panose="02020603050405020304" pitchFamily="18" charset="0"/>
              </a:rPr>
              <a:t> tarafından her </a:t>
            </a:r>
            <a:r>
              <a:rPr lang="tr-TR" dirty="0" err="1">
                <a:solidFill>
                  <a:schemeClr val="bg1"/>
                </a:solidFill>
                <a:latin typeface="Times New Roman" panose="02020603050405020304" pitchFamily="18" charset="0"/>
                <a:cs typeface="Times New Roman" panose="02020603050405020304" pitchFamily="18" charset="0"/>
              </a:rPr>
              <a:t>geçen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gün</a:t>
            </a:r>
            <a:r>
              <a:rPr lang="tr-TR" dirty="0">
                <a:solidFill>
                  <a:schemeClr val="bg1"/>
                </a:solidFill>
                <a:latin typeface="Times New Roman" panose="02020603050405020304" pitchFamily="18" charset="0"/>
                <a:cs typeface="Times New Roman" panose="02020603050405020304" pitchFamily="18" charset="0"/>
              </a:rPr>
              <a:t> daha da </a:t>
            </a:r>
            <a:r>
              <a:rPr lang="tr-TR" dirty="0" err="1">
                <a:solidFill>
                  <a:schemeClr val="bg1"/>
                </a:solidFill>
                <a:latin typeface="Times New Roman" panose="02020603050405020304" pitchFamily="18" charset="0"/>
                <a:cs typeface="Times New Roman" panose="02020603050405020304" pitchFamily="18" charset="0"/>
              </a:rPr>
              <a:t>önem</a:t>
            </a:r>
            <a:r>
              <a:rPr lang="tr-TR" dirty="0">
                <a:solidFill>
                  <a:schemeClr val="bg1"/>
                </a:solidFill>
                <a:latin typeface="Times New Roman" panose="02020603050405020304" pitchFamily="18" charset="0"/>
                <a:cs typeface="Times New Roman" panose="02020603050405020304" pitchFamily="18" charset="0"/>
              </a:rPr>
              <a:t> kazanan spor faaliyetlerindendir. </a:t>
            </a:r>
            <a:r>
              <a:rPr lang="tr-TR" dirty="0" err="1">
                <a:solidFill>
                  <a:schemeClr val="bg1"/>
                </a:solidFill>
                <a:latin typeface="Times New Roman" panose="02020603050405020304" pitchFamily="18" charset="0"/>
                <a:cs typeface="Times New Roman" panose="02020603050405020304" pitchFamily="18" charset="0"/>
              </a:rPr>
              <a:t>Günümüzde</a:t>
            </a:r>
            <a:r>
              <a:rPr lang="tr-TR" dirty="0">
                <a:solidFill>
                  <a:schemeClr val="bg1"/>
                </a:solidFill>
                <a:latin typeface="Times New Roman" panose="02020603050405020304" pitchFamily="18" charset="0"/>
                <a:cs typeface="Times New Roman" panose="02020603050405020304" pitchFamily="18" charset="0"/>
              </a:rPr>
              <a:t> en fazla tercih edilen kış sporları buz pateni, </a:t>
            </a:r>
            <a:r>
              <a:rPr lang="tr-TR" dirty="0" err="1">
                <a:solidFill>
                  <a:schemeClr val="bg1"/>
                </a:solidFill>
                <a:latin typeface="Times New Roman" panose="02020603050405020304" pitchFamily="18" charset="0"/>
                <a:cs typeface="Times New Roman" panose="02020603050405020304" pitchFamily="18" charset="0"/>
              </a:rPr>
              <a:t>snowboard</a:t>
            </a:r>
            <a:r>
              <a:rPr lang="tr-TR" dirty="0">
                <a:solidFill>
                  <a:schemeClr val="bg1"/>
                </a:solidFill>
                <a:latin typeface="Times New Roman" panose="02020603050405020304" pitchFamily="18" charset="0"/>
                <a:cs typeface="Times New Roman" panose="02020603050405020304" pitchFamily="18" charset="0"/>
              </a:rPr>
              <a:t>, kayak, kızak ve buz hokeyidir. </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Buz hokeyi sporu </a:t>
            </a:r>
            <a:r>
              <a:rPr lang="tr-TR" dirty="0" err="1">
                <a:solidFill>
                  <a:schemeClr val="bg1"/>
                </a:solidFill>
                <a:latin typeface="Times New Roman" panose="02020603050405020304" pitchFamily="18" charset="0"/>
                <a:cs typeface="Times New Roman" panose="02020603050405020304" pitchFamily="18" charset="0"/>
              </a:rPr>
              <a:t>özellikle</a:t>
            </a:r>
            <a:r>
              <a:rPr lang="tr-TR" dirty="0">
                <a:solidFill>
                  <a:schemeClr val="bg1"/>
                </a:solidFill>
                <a:latin typeface="Times New Roman" panose="02020603050405020304" pitchFamily="18" charset="0"/>
                <a:cs typeface="Times New Roman" panose="02020603050405020304" pitchFamily="18" charset="0"/>
              </a:rPr>
              <a:t> Kanada, Amerika, Rusya ve </a:t>
            </a:r>
            <a:r>
              <a:rPr lang="tr-TR" dirty="0" err="1">
                <a:solidFill>
                  <a:schemeClr val="bg1"/>
                </a:solidFill>
                <a:latin typeface="Times New Roman" panose="02020603050405020304" pitchFamily="18" charset="0"/>
                <a:cs typeface="Times New Roman" panose="02020603050405020304" pitchFamily="18" charset="0"/>
              </a:rPr>
              <a:t>birçok</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İskandinav</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ülkesinde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aşırı</a:t>
            </a:r>
            <a:r>
              <a:rPr lang="tr-TR" dirty="0">
                <a:solidFill>
                  <a:schemeClr val="bg1"/>
                </a:solidFill>
                <a:latin typeface="Times New Roman" panose="02020603050405020304" pitchFamily="18" charset="0"/>
                <a:cs typeface="Times New Roman" panose="02020603050405020304" pitchFamily="18" charset="0"/>
              </a:rPr>
              <a:t> ilgi </a:t>
            </a:r>
            <a:r>
              <a:rPr lang="tr-TR" dirty="0" err="1">
                <a:solidFill>
                  <a:schemeClr val="bg1"/>
                </a:solidFill>
                <a:latin typeface="Times New Roman" panose="02020603050405020304" pitchFamily="18" charset="0"/>
                <a:cs typeface="Times New Roman" panose="02020603050405020304" pitchFamily="18" charset="0"/>
              </a:rPr>
              <a:t>görmesi</a:t>
            </a:r>
            <a:r>
              <a:rPr lang="tr-TR" dirty="0">
                <a:solidFill>
                  <a:schemeClr val="bg1"/>
                </a:solidFill>
                <a:latin typeface="Times New Roman" panose="02020603050405020304" pitchFamily="18" charset="0"/>
                <a:cs typeface="Times New Roman" panose="02020603050405020304" pitchFamily="18" charset="0"/>
              </a:rPr>
              <a:t> nedeniyle </a:t>
            </a:r>
            <a:r>
              <a:rPr lang="tr-TR" dirty="0" err="1">
                <a:solidFill>
                  <a:schemeClr val="bg1"/>
                </a:solidFill>
                <a:latin typeface="Times New Roman" panose="02020603050405020304" pitchFamily="18" charset="0"/>
                <a:cs typeface="Times New Roman" panose="02020603050405020304" pitchFamily="18" charset="0"/>
              </a:rPr>
              <a:t>yüksek</a:t>
            </a:r>
            <a:r>
              <a:rPr lang="tr-TR" dirty="0">
                <a:solidFill>
                  <a:schemeClr val="bg1"/>
                </a:solidFill>
                <a:latin typeface="Times New Roman" panose="02020603050405020304" pitchFamily="18" charset="0"/>
                <a:cs typeface="Times New Roman" panose="02020603050405020304" pitchFamily="18" charset="0"/>
              </a:rPr>
              <a:t> bir izleyici kitlesine sahiptir. </a:t>
            </a:r>
            <a:r>
              <a:rPr lang="tr-TR" dirty="0" err="1">
                <a:solidFill>
                  <a:schemeClr val="bg1"/>
                </a:solidFill>
                <a:latin typeface="Times New Roman" panose="02020603050405020304" pitchFamily="18" charset="0"/>
                <a:cs typeface="Times New Roman" panose="02020603050405020304" pitchFamily="18" charset="0"/>
              </a:rPr>
              <a:t>Günümüzde</a:t>
            </a:r>
            <a:r>
              <a:rPr lang="tr-TR" dirty="0">
                <a:solidFill>
                  <a:schemeClr val="bg1"/>
                </a:solidFill>
                <a:latin typeface="Times New Roman" panose="02020603050405020304" pitchFamily="18" charset="0"/>
                <a:cs typeface="Times New Roman" panose="02020603050405020304" pitchFamily="18" charset="0"/>
              </a:rPr>
              <a:t> buz hokeyi ile ilgili </a:t>
            </a:r>
            <a:r>
              <a:rPr lang="tr-TR" dirty="0" err="1">
                <a:solidFill>
                  <a:schemeClr val="bg1"/>
                </a:solidFill>
                <a:latin typeface="Times New Roman" panose="02020603050405020304" pitchFamily="18" charset="0"/>
                <a:cs typeface="Times New Roman" panose="02020603050405020304" pitchFamily="18" charset="0"/>
              </a:rPr>
              <a:t>birçok</a:t>
            </a:r>
            <a:r>
              <a:rPr lang="tr-TR" dirty="0">
                <a:solidFill>
                  <a:schemeClr val="bg1"/>
                </a:solidFill>
                <a:latin typeface="Times New Roman" panose="02020603050405020304" pitchFamily="18" charset="0"/>
                <a:cs typeface="Times New Roman" panose="02020603050405020304" pitchFamily="18" charset="0"/>
              </a:rPr>
              <a:t> tanım yapılmaktadır. </a:t>
            </a:r>
          </a:p>
          <a:p>
            <a:pPr algn="ct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7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CCC0EC9-F0E3-FF4E-934C-81FDBAF61F32}"/>
              </a:ext>
            </a:extLst>
          </p:cNvPr>
          <p:cNvSpPr txBox="1"/>
          <p:nvPr/>
        </p:nvSpPr>
        <p:spPr>
          <a:xfrm>
            <a:off x="729049" y="1136822"/>
            <a:ext cx="10847908" cy="3781997"/>
          </a:xfrm>
          <a:prstGeom prst="rect">
            <a:avLst/>
          </a:prstGeom>
          <a:noFill/>
        </p:spPr>
        <p:txBody>
          <a:bodyPr wrap="square" rtlCol="0">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Buz hokeyi </a:t>
            </a:r>
            <a:r>
              <a:rPr lang="tr-TR" dirty="0" err="1">
                <a:solidFill>
                  <a:schemeClr val="bg1"/>
                </a:solidFill>
                <a:latin typeface="Times New Roman" panose="02020603050405020304" pitchFamily="18" charset="0"/>
                <a:cs typeface="Times New Roman" panose="02020603050405020304" pitchFamily="18" charset="0"/>
              </a:rPr>
              <a:t>dünya</a:t>
            </a:r>
            <a:r>
              <a:rPr lang="tr-TR" dirty="0">
                <a:solidFill>
                  <a:schemeClr val="bg1"/>
                </a:solidFill>
                <a:latin typeface="Times New Roman" panose="02020603050405020304" pitchFamily="18" charset="0"/>
                <a:cs typeface="Times New Roman" panose="02020603050405020304" pitchFamily="18" charset="0"/>
              </a:rPr>
              <a:t> genelinde giderek daha da </a:t>
            </a:r>
            <a:r>
              <a:rPr lang="tr-TR" dirty="0" err="1">
                <a:solidFill>
                  <a:schemeClr val="bg1"/>
                </a:solidFill>
                <a:latin typeface="Times New Roman" panose="02020603050405020304" pitchFamily="18" charset="0"/>
                <a:cs typeface="Times New Roman" panose="02020603050405020304" pitchFamily="18" charset="0"/>
              </a:rPr>
              <a:t>popüler</a:t>
            </a:r>
            <a:r>
              <a:rPr lang="tr-TR" dirty="0">
                <a:solidFill>
                  <a:schemeClr val="bg1"/>
                </a:solidFill>
                <a:latin typeface="Times New Roman" panose="02020603050405020304" pitchFamily="18" charset="0"/>
                <a:cs typeface="Times New Roman" panose="02020603050405020304" pitchFamily="18" charset="0"/>
              </a:rPr>
              <a:t> hale gelen, hızlı tempoda oynanan bir takım sporudur. Amerika </a:t>
            </a:r>
            <a:r>
              <a:rPr lang="tr-TR" dirty="0" err="1">
                <a:solidFill>
                  <a:schemeClr val="bg1"/>
                </a:solidFill>
                <a:latin typeface="Times New Roman" panose="02020603050405020304" pitchFamily="18" charset="0"/>
                <a:cs typeface="Times New Roman" panose="02020603050405020304" pitchFamily="18" charset="0"/>
              </a:rPr>
              <a:t>Birleşik</a:t>
            </a:r>
            <a:r>
              <a:rPr lang="tr-TR" dirty="0">
                <a:solidFill>
                  <a:schemeClr val="bg1"/>
                </a:solidFill>
                <a:latin typeface="Times New Roman" panose="02020603050405020304" pitchFamily="18" charset="0"/>
                <a:cs typeface="Times New Roman" panose="02020603050405020304" pitchFamily="18" charset="0"/>
              </a:rPr>
              <a:t> Devletleri ve Kanada’da 1 milyondan fazla erkek, kadın ve </a:t>
            </a:r>
            <a:r>
              <a:rPr lang="tr-TR" dirty="0" err="1">
                <a:solidFill>
                  <a:schemeClr val="bg1"/>
                </a:solidFill>
                <a:latin typeface="Times New Roman" panose="02020603050405020304" pitchFamily="18" charset="0"/>
                <a:cs typeface="Times New Roman" panose="02020603050405020304" pitchFamily="18" charset="0"/>
              </a:rPr>
              <a:t>genc</a:t>
            </a:r>
            <a:r>
              <a:rPr lang="tr-TR" dirty="0">
                <a:solidFill>
                  <a:schemeClr val="bg1"/>
                </a:solidFill>
                <a:latin typeface="Times New Roman" panose="02020603050405020304" pitchFamily="18" charset="0"/>
                <a:cs typeface="Times New Roman" panose="02020603050405020304" pitchFamily="18" charset="0"/>
              </a:rPr>
              <a:t>̧, buz hokeyi oynamaktadırlar </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Bazı </a:t>
            </a:r>
            <a:r>
              <a:rPr lang="tr-TR" dirty="0" err="1">
                <a:solidFill>
                  <a:schemeClr val="bg1"/>
                </a:solidFill>
                <a:latin typeface="Times New Roman" panose="02020603050405020304" pitchFamily="18" charset="0"/>
                <a:cs typeface="Times New Roman" panose="02020603050405020304" pitchFamily="18" charset="0"/>
              </a:rPr>
              <a:t>ülkelerin</a:t>
            </a:r>
            <a:r>
              <a:rPr lang="tr-TR" dirty="0">
                <a:solidFill>
                  <a:schemeClr val="bg1"/>
                </a:solidFill>
                <a:latin typeface="Times New Roman" panose="02020603050405020304" pitchFamily="18" charset="0"/>
                <a:cs typeface="Times New Roman" panose="02020603050405020304" pitchFamily="18" charset="0"/>
              </a:rPr>
              <a:t> ulusal sporu olarak kabul edilen buz hokeyi sporu,  </a:t>
            </a:r>
            <a:r>
              <a:rPr lang="tr-TR" dirty="0" err="1">
                <a:solidFill>
                  <a:schemeClr val="bg1"/>
                </a:solidFill>
                <a:latin typeface="Times New Roman" panose="02020603050405020304" pitchFamily="18" charset="0"/>
                <a:cs typeface="Times New Roman" panose="02020603050405020304" pitchFamily="18" charset="0"/>
              </a:rPr>
              <a:t>özellikle</a:t>
            </a:r>
            <a:r>
              <a:rPr lang="tr-TR" dirty="0">
                <a:solidFill>
                  <a:schemeClr val="bg1"/>
                </a:solidFill>
                <a:latin typeface="Times New Roman" panose="02020603050405020304" pitchFamily="18" charset="0"/>
                <a:cs typeface="Times New Roman" panose="02020603050405020304" pitchFamily="18" charset="0"/>
              </a:rPr>
              <a:t> son yıllarda </a:t>
            </a:r>
            <a:r>
              <a:rPr lang="tr-TR" dirty="0" err="1">
                <a:solidFill>
                  <a:schemeClr val="bg1"/>
                </a:solidFill>
                <a:latin typeface="Times New Roman" panose="02020603050405020304" pitchFamily="18" charset="0"/>
                <a:cs typeface="Times New Roman" panose="02020603050405020304" pitchFamily="18" charset="0"/>
              </a:rPr>
              <a:t>birçok</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ülkede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rağbet</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görerek</a:t>
            </a:r>
            <a:r>
              <a:rPr lang="tr-TR" dirty="0">
                <a:solidFill>
                  <a:schemeClr val="bg1"/>
                </a:solidFill>
                <a:latin typeface="Times New Roman" panose="02020603050405020304" pitchFamily="18" charset="0"/>
                <a:cs typeface="Times New Roman" panose="02020603050405020304" pitchFamily="18" charset="0"/>
              </a:rPr>
              <a:t> Uluslararası Buz Hokeyi Federasyonu (IIHF)’</a:t>
            </a:r>
            <a:r>
              <a:rPr lang="tr-TR" dirty="0" err="1">
                <a:solidFill>
                  <a:schemeClr val="bg1"/>
                </a:solidFill>
                <a:latin typeface="Times New Roman" panose="02020603050405020304" pitchFamily="18" charset="0"/>
                <a:cs typeface="Times New Roman" panose="02020603050405020304" pitchFamily="18" charset="0"/>
              </a:rPr>
              <a:t>nun</a:t>
            </a:r>
            <a:r>
              <a:rPr lang="tr-TR" dirty="0">
                <a:solidFill>
                  <a:schemeClr val="bg1"/>
                </a:solidFill>
                <a:latin typeface="Times New Roman" panose="02020603050405020304" pitchFamily="18" charset="0"/>
                <a:cs typeface="Times New Roman" panose="02020603050405020304" pitchFamily="18" charset="0"/>
              </a:rPr>
              <a:t> ve </a:t>
            </a:r>
            <a:r>
              <a:rPr lang="tr-TR" dirty="0" err="1">
                <a:solidFill>
                  <a:schemeClr val="bg1"/>
                </a:solidFill>
                <a:latin typeface="Times New Roman" panose="02020603050405020304" pitchFamily="18" charset="0"/>
                <a:cs typeface="Times New Roman" panose="02020603050405020304" pitchFamily="18" charset="0"/>
              </a:rPr>
              <a:t>özel</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kuruluşların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desteği</a:t>
            </a:r>
            <a:r>
              <a:rPr lang="tr-TR" dirty="0">
                <a:solidFill>
                  <a:schemeClr val="bg1"/>
                </a:solidFill>
                <a:latin typeface="Times New Roman" panose="02020603050405020304" pitchFamily="18" charset="0"/>
                <a:cs typeface="Times New Roman" panose="02020603050405020304" pitchFamily="18" charset="0"/>
              </a:rPr>
              <a:t> ile </a:t>
            </a:r>
            <a:r>
              <a:rPr lang="tr-TR" dirty="0" err="1">
                <a:solidFill>
                  <a:schemeClr val="bg1"/>
                </a:solidFill>
                <a:latin typeface="Times New Roman" panose="02020603050405020304" pitchFamily="18" charset="0"/>
                <a:cs typeface="Times New Roman" panose="02020603050405020304" pitchFamily="18" charset="0"/>
              </a:rPr>
              <a:t>gelişim</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göstermektedir</a:t>
            </a:r>
            <a:r>
              <a:rPr lang="tr-TR" dirty="0">
                <a:solidFill>
                  <a:schemeClr val="bg1"/>
                </a:solidFill>
                <a:latin typeface="Times New Roman" panose="02020603050405020304" pitchFamily="18" charset="0"/>
                <a:cs typeface="Times New Roman" panose="02020603050405020304" pitchFamily="18" charset="0"/>
              </a:rPr>
              <a:t>. </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1913 yılında mavi çizgilerin koyulması ile buz hokeyi, savunma </a:t>
            </a:r>
            <a:r>
              <a:rPr lang="tr-TR" dirty="0" err="1">
                <a:solidFill>
                  <a:schemeClr val="bg1"/>
                </a:solidFill>
                <a:latin typeface="Times New Roman" panose="02020603050405020304" pitchFamily="18" charset="0"/>
                <a:cs typeface="Times New Roman" panose="02020603050405020304" pitchFamily="18" charset="0"/>
              </a:rPr>
              <a:t>sahaso</a:t>
            </a:r>
            <a:r>
              <a:rPr lang="tr-TR" dirty="0">
                <a:solidFill>
                  <a:schemeClr val="bg1"/>
                </a:solidFill>
                <a:latin typeface="Times New Roman" panose="02020603050405020304" pitchFamily="18" charset="0"/>
                <a:cs typeface="Times New Roman" panose="02020603050405020304" pitchFamily="18" charset="0"/>
              </a:rPr>
              <a:t>, tarafsız saha ve hücum sahası olarak üç ana bölüme ayrılmıştır.</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43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593610" y="197346"/>
            <a:ext cx="11004779" cy="6463308"/>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TARİHSEL SÜREÇ İÇERİSİNDE BUZ HOKEYİ</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3000 yıldan daha </a:t>
            </a:r>
            <a:r>
              <a:rPr lang="tr-TR" dirty="0" err="1">
                <a:solidFill>
                  <a:schemeClr val="bg1"/>
                </a:solidFill>
                <a:latin typeface="Times New Roman" panose="02020603050405020304" pitchFamily="18" charset="0"/>
                <a:cs typeface="Times New Roman" panose="02020603050405020304" pitchFamily="18" charset="0"/>
              </a:rPr>
              <a:t>önce</a:t>
            </a:r>
            <a:r>
              <a:rPr lang="tr-TR" dirty="0">
                <a:solidFill>
                  <a:schemeClr val="bg1"/>
                </a:solidFill>
                <a:latin typeface="Times New Roman" panose="02020603050405020304" pitchFamily="18" charset="0"/>
                <a:cs typeface="Times New Roman" panose="02020603050405020304" pitchFamily="18" charset="0"/>
              </a:rPr>
              <a:t> Kuzey Avrupa </a:t>
            </a:r>
            <a:r>
              <a:rPr lang="tr-TR" dirty="0" err="1">
                <a:solidFill>
                  <a:schemeClr val="bg1"/>
                </a:solidFill>
                <a:latin typeface="Times New Roman" panose="02020603050405020304" pitchFamily="18" charset="0"/>
                <a:cs typeface="Times New Roman" panose="02020603050405020304" pitchFamily="18" charset="0"/>
              </a:rPr>
              <a:t>bölgesinde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yaşayan</a:t>
            </a:r>
            <a:r>
              <a:rPr lang="tr-TR" dirty="0">
                <a:solidFill>
                  <a:schemeClr val="bg1"/>
                </a:solidFill>
                <a:latin typeface="Times New Roman" panose="02020603050405020304" pitchFamily="18" charset="0"/>
                <a:cs typeface="Times New Roman" panose="02020603050405020304" pitchFamily="18" charset="0"/>
              </a:rPr>
              <a:t> insanlar, </a:t>
            </a:r>
            <a:r>
              <a:rPr lang="tr-TR" dirty="0" err="1">
                <a:solidFill>
                  <a:schemeClr val="bg1"/>
                </a:solidFill>
                <a:latin typeface="Times New Roman" panose="02020603050405020304" pitchFamily="18" charset="0"/>
                <a:cs typeface="Times New Roman" panose="02020603050405020304" pitchFamily="18" charset="0"/>
              </a:rPr>
              <a:t>donmus</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göllerde</a:t>
            </a:r>
            <a:r>
              <a:rPr lang="tr-TR" dirty="0">
                <a:solidFill>
                  <a:schemeClr val="bg1"/>
                </a:solidFill>
                <a:latin typeface="Times New Roman" panose="02020603050405020304" pitchFamily="18" charset="0"/>
                <a:cs typeface="Times New Roman" panose="02020603050405020304" pitchFamily="18" charset="0"/>
              </a:rPr>
              <a:t> seyahat etmek </a:t>
            </a:r>
            <a:r>
              <a:rPr lang="tr-TR" dirty="0" err="1">
                <a:solidFill>
                  <a:schemeClr val="bg1"/>
                </a:solidFill>
                <a:latin typeface="Times New Roman" panose="02020603050405020304" pitchFamily="18" charset="0"/>
                <a:cs typeface="Times New Roman" panose="02020603050405020304" pitchFamily="18" charset="0"/>
              </a:rPr>
              <a:t>için</a:t>
            </a:r>
            <a:r>
              <a:rPr lang="tr-TR" dirty="0">
                <a:solidFill>
                  <a:schemeClr val="bg1"/>
                </a:solidFill>
                <a:latin typeface="Times New Roman" panose="02020603050405020304" pitchFamily="18" charset="0"/>
                <a:cs typeface="Times New Roman" panose="02020603050405020304" pitchFamily="18" charset="0"/>
              </a:rPr>
              <a:t> buz pateni gibi </a:t>
            </a:r>
            <a:r>
              <a:rPr lang="tr-TR" dirty="0" err="1">
                <a:solidFill>
                  <a:schemeClr val="bg1"/>
                </a:solidFill>
                <a:latin typeface="Times New Roman" panose="02020603050405020304" pitchFamily="18" charset="0"/>
                <a:cs typeface="Times New Roman" panose="02020603050405020304" pitchFamily="18" charset="0"/>
              </a:rPr>
              <a:t>araçlar</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geliştirmeye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başlamışlardır</a:t>
            </a:r>
            <a:r>
              <a:rPr lang="tr-TR" dirty="0">
                <a:solidFill>
                  <a:schemeClr val="bg1"/>
                </a:solidFill>
                <a:latin typeface="Times New Roman" panose="02020603050405020304" pitchFamily="18" charset="0"/>
                <a:cs typeface="Times New Roman" panose="02020603050405020304" pitchFamily="18" charset="0"/>
              </a:rPr>
              <a:t>. Hız ve enerji </a:t>
            </a:r>
            <a:r>
              <a:rPr lang="tr-TR" dirty="0" err="1">
                <a:solidFill>
                  <a:schemeClr val="bg1"/>
                </a:solidFill>
                <a:latin typeface="Times New Roman" panose="02020603050405020304" pitchFamily="18" charset="0"/>
                <a:cs typeface="Times New Roman" panose="02020603050405020304" pitchFamily="18" charset="0"/>
              </a:rPr>
              <a:t>açısından</a:t>
            </a:r>
            <a:r>
              <a:rPr lang="tr-TR" dirty="0">
                <a:solidFill>
                  <a:schemeClr val="bg1"/>
                </a:solidFill>
                <a:latin typeface="Times New Roman" panose="02020603050405020304" pitchFamily="18" charset="0"/>
                <a:cs typeface="Times New Roman" panose="02020603050405020304" pitchFamily="18" charset="0"/>
              </a:rPr>
              <a:t> daha iyi performans elde etmek </a:t>
            </a:r>
            <a:r>
              <a:rPr lang="tr-TR" dirty="0" err="1">
                <a:solidFill>
                  <a:schemeClr val="bg1"/>
                </a:solidFill>
                <a:latin typeface="Times New Roman" panose="02020603050405020304" pitchFamily="18" charset="0"/>
                <a:cs typeface="Times New Roman" panose="02020603050405020304" pitchFamily="18" charset="0"/>
              </a:rPr>
              <a:t>için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önceki</a:t>
            </a:r>
            <a:r>
              <a:rPr lang="tr-TR" dirty="0">
                <a:solidFill>
                  <a:schemeClr val="bg1"/>
                </a:solidFill>
                <a:latin typeface="Times New Roman" panose="02020603050405020304" pitchFamily="18" charset="0"/>
                <a:cs typeface="Times New Roman" panose="02020603050405020304" pitchFamily="18" charset="0"/>
              </a:rPr>
              <a:t> modellerden </a:t>
            </a:r>
            <a:r>
              <a:rPr lang="tr-TR" dirty="0" err="1">
                <a:solidFill>
                  <a:schemeClr val="bg1"/>
                </a:solidFill>
                <a:latin typeface="Times New Roman" panose="02020603050405020304" pitchFamily="18" charset="0"/>
                <a:cs typeface="Times New Roman" panose="02020603050405020304" pitchFamily="18" charset="0"/>
              </a:rPr>
              <a:t>önemli</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düzeyde</a:t>
            </a:r>
            <a:r>
              <a:rPr lang="tr-TR" dirty="0">
                <a:solidFill>
                  <a:schemeClr val="bg1"/>
                </a:solidFill>
                <a:latin typeface="Times New Roman" panose="02020603050405020304" pitchFamily="18" charset="0"/>
                <a:cs typeface="Times New Roman" panose="02020603050405020304" pitchFamily="18" charset="0"/>
              </a:rPr>
              <a:t> farklı </a:t>
            </a:r>
            <a:r>
              <a:rPr lang="tr-TR" dirty="0" err="1">
                <a:solidFill>
                  <a:schemeClr val="bg1"/>
                </a:solidFill>
                <a:latin typeface="Times New Roman" panose="02020603050405020304" pitchFamily="18" charset="0"/>
                <a:cs typeface="Times New Roman" panose="02020603050405020304" pitchFamily="18" charset="0"/>
              </a:rPr>
              <a:t>özellik</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gösteren</a:t>
            </a:r>
            <a:r>
              <a:rPr lang="tr-TR" dirty="0">
                <a:solidFill>
                  <a:schemeClr val="bg1"/>
                </a:solidFill>
                <a:latin typeface="Times New Roman" panose="02020603050405020304" pitchFamily="18" charset="0"/>
                <a:cs typeface="Times New Roman" panose="02020603050405020304" pitchFamily="18" charset="0"/>
              </a:rPr>
              <a:t> modern patenleri tanımlamaya yardım </a:t>
            </a:r>
            <a:r>
              <a:rPr lang="tr-TR" dirty="0" err="1">
                <a:solidFill>
                  <a:schemeClr val="bg1"/>
                </a:solidFill>
                <a:latin typeface="Times New Roman" panose="02020603050405020304" pitchFamily="18" charset="0"/>
                <a:cs typeface="Times New Roman" panose="02020603050405020304" pitchFamily="18" charset="0"/>
              </a:rPr>
              <a:t>etmiştir</a:t>
            </a:r>
            <a:r>
              <a:rPr lang="tr-TR" dirty="0">
                <a:solidFill>
                  <a:schemeClr val="bg1"/>
                </a:solidFill>
                <a:latin typeface="Times New Roman" panose="02020603050405020304" pitchFamily="18" charset="0"/>
                <a:cs typeface="Times New Roman" panose="02020603050405020304" pitchFamily="18" charset="0"/>
              </a:rPr>
              <a:t>. M.Ö. 1800 yılında </a:t>
            </a:r>
            <a:r>
              <a:rPr lang="tr-TR" dirty="0" err="1">
                <a:solidFill>
                  <a:schemeClr val="bg1"/>
                </a:solidFill>
                <a:latin typeface="Times New Roman" panose="02020603050405020304" pitchFamily="18" charset="0"/>
                <a:cs typeface="Times New Roman" panose="02020603050405020304" pitchFamily="18" charset="0"/>
              </a:rPr>
              <a:t>bes</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kişilik</a:t>
            </a:r>
            <a:r>
              <a:rPr lang="tr-TR" dirty="0">
                <a:solidFill>
                  <a:schemeClr val="bg1"/>
                </a:solidFill>
                <a:latin typeface="Times New Roman" panose="02020603050405020304" pitchFamily="18" charset="0"/>
                <a:cs typeface="Times New Roman" panose="02020603050405020304" pitchFamily="18" charset="0"/>
              </a:rPr>
              <a:t> buz pateni grubu, kemikten </a:t>
            </a:r>
            <a:r>
              <a:rPr lang="tr-TR" dirty="0" err="1">
                <a:solidFill>
                  <a:schemeClr val="bg1"/>
                </a:solidFill>
                <a:latin typeface="Times New Roman" panose="02020603050405020304" pitchFamily="18" charset="0"/>
                <a:cs typeface="Times New Roman" panose="02020603050405020304" pitchFamily="18" charset="0"/>
              </a:rPr>
              <a:t>yapılmıs</a:t>
            </a:r>
            <a:r>
              <a:rPr lang="tr-TR" dirty="0">
                <a:solidFill>
                  <a:schemeClr val="bg1"/>
                </a:solidFill>
                <a:latin typeface="Times New Roman" panose="02020603050405020304" pitchFamily="18" charset="0"/>
                <a:cs typeface="Times New Roman" panose="02020603050405020304" pitchFamily="18" charset="0"/>
              </a:rPr>
              <a:t>̧ patenleri modern patenler </a:t>
            </a:r>
            <a:r>
              <a:rPr lang="tr-TR" dirty="0" err="1">
                <a:solidFill>
                  <a:schemeClr val="bg1"/>
                </a:solidFill>
                <a:latin typeface="Times New Roman" panose="02020603050405020304" pitchFamily="18" charset="0"/>
                <a:cs typeface="Times New Roman" panose="02020603050405020304" pitchFamily="18" charset="0"/>
              </a:rPr>
              <a:t>üretilinceye</a:t>
            </a:r>
            <a:r>
              <a:rPr lang="tr-TR" dirty="0">
                <a:solidFill>
                  <a:schemeClr val="bg1"/>
                </a:solidFill>
                <a:latin typeface="Times New Roman" panose="02020603050405020304" pitchFamily="18" charset="0"/>
                <a:cs typeface="Times New Roman" panose="02020603050405020304" pitchFamily="18" charset="0"/>
              </a:rPr>
              <a:t> kadar </a:t>
            </a:r>
            <a:r>
              <a:rPr lang="tr-TR" dirty="0" err="1">
                <a:solidFill>
                  <a:schemeClr val="bg1"/>
                </a:solidFill>
                <a:latin typeface="Times New Roman" panose="02020603050405020304" pitchFamily="18" charset="0"/>
                <a:cs typeface="Times New Roman" panose="02020603050405020304" pitchFamily="18" charset="0"/>
              </a:rPr>
              <a:t>kullanmışlardır</a:t>
            </a:r>
            <a:r>
              <a:rPr lang="tr-TR" dirty="0">
                <a:solidFill>
                  <a:schemeClr val="bg1"/>
                </a:solidFill>
                <a:latin typeface="Times New Roman" panose="02020603050405020304" pitchFamily="18" charset="0"/>
                <a:cs typeface="Times New Roman" panose="02020603050405020304" pitchFamily="18" charset="0"/>
              </a:rPr>
              <a:t> </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Fransızca’da</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hocquet</a:t>
            </a:r>
            <a:r>
              <a:rPr lang="tr-TR" dirty="0">
                <a:solidFill>
                  <a:schemeClr val="bg1"/>
                </a:solidFill>
                <a:latin typeface="Times New Roman" panose="02020603050405020304" pitchFamily="18" charset="0"/>
                <a:cs typeface="Times New Roman" panose="02020603050405020304" pitchFamily="18" charset="0"/>
              </a:rPr>
              <a:t>” kelimesinden “</a:t>
            </a:r>
            <a:r>
              <a:rPr lang="tr-TR" dirty="0" err="1">
                <a:solidFill>
                  <a:schemeClr val="bg1"/>
                </a:solidFill>
                <a:latin typeface="Times New Roman" panose="02020603050405020304" pitchFamily="18" charset="0"/>
                <a:cs typeface="Times New Roman" panose="02020603050405020304" pitchFamily="18" charset="0"/>
              </a:rPr>
              <a:t>stick</a:t>
            </a:r>
            <a:r>
              <a:rPr lang="tr-TR" dirty="0">
                <a:solidFill>
                  <a:schemeClr val="bg1"/>
                </a:solidFill>
                <a:latin typeface="Times New Roman" panose="02020603050405020304" pitchFamily="18" charset="0"/>
                <a:cs typeface="Times New Roman" panose="02020603050405020304" pitchFamily="18" charset="0"/>
              </a:rPr>
              <a:t>” (sopa) anlamına gelen 19. </a:t>
            </a:r>
            <a:r>
              <a:rPr lang="tr-TR" dirty="0" err="1">
                <a:solidFill>
                  <a:schemeClr val="bg1"/>
                </a:solidFill>
                <a:latin typeface="Times New Roman" panose="02020603050405020304" pitchFamily="18" charset="0"/>
                <a:cs typeface="Times New Roman" panose="02020603050405020304" pitchFamily="18" charset="0"/>
              </a:rPr>
              <a:t>yüzyılın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başlarında</a:t>
            </a:r>
            <a:r>
              <a:rPr lang="tr-TR" dirty="0">
                <a:solidFill>
                  <a:schemeClr val="bg1"/>
                </a:solidFill>
                <a:latin typeface="Times New Roman" panose="02020603050405020304" pitchFamily="18" charset="0"/>
                <a:cs typeface="Times New Roman" panose="02020603050405020304" pitchFamily="18" charset="0"/>
              </a:rPr>
              <a:t> Kanada’da </a:t>
            </a:r>
            <a:r>
              <a:rPr lang="tr-TR" dirty="0" err="1">
                <a:solidFill>
                  <a:schemeClr val="bg1"/>
                </a:solidFill>
                <a:latin typeface="Times New Roman" panose="02020603050405020304" pitchFamily="18" charset="0"/>
                <a:cs typeface="Times New Roman" panose="02020603050405020304" pitchFamily="18" charset="0"/>
              </a:rPr>
              <a:t>başlayan</a:t>
            </a:r>
            <a:r>
              <a:rPr lang="tr-TR" dirty="0">
                <a:solidFill>
                  <a:schemeClr val="bg1"/>
                </a:solidFill>
                <a:latin typeface="Times New Roman" panose="02020603050405020304" pitchFamily="18" charset="0"/>
                <a:cs typeface="Times New Roman" panose="02020603050405020304" pitchFamily="18" charset="0"/>
              </a:rPr>
              <a:t> buz hokeyi sporu ilk </a:t>
            </a:r>
            <a:r>
              <a:rPr lang="tr-TR" dirty="0" err="1">
                <a:solidFill>
                  <a:schemeClr val="bg1"/>
                </a:solidFill>
                <a:latin typeface="Times New Roman" panose="02020603050405020304" pitchFamily="18" charset="0"/>
                <a:cs typeface="Times New Roman" panose="02020603050405020304" pitchFamily="18" charset="0"/>
              </a:rPr>
              <a:t>dönemlerinde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açık</a:t>
            </a:r>
            <a:r>
              <a:rPr lang="tr-TR" dirty="0">
                <a:solidFill>
                  <a:schemeClr val="bg1"/>
                </a:solidFill>
                <a:latin typeface="Times New Roman" panose="02020603050405020304" pitchFamily="18" charset="0"/>
                <a:cs typeface="Times New Roman" panose="02020603050405020304" pitchFamily="18" charset="0"/>
              </a:rPr>
              <a:t> alanda oynanmaktaydı.</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3 Mart 1875 yılında Kanada Montreal’de yer alan “Victoria Buz Pateni” pistinde ilk kez  kapalı bir alanda buz hokeyi </a:t>
            </a:r>
            <a:r>
              <a:rPr lang="tr-TR" dirty="0" err="1">
                <a:solidFill>
                  <a:schemeClr val="bg1"/>
                </a:solidFill>
                <a:latin typeface="Times New Roman" panose="02020603050405020304" pitchFamily="18" charset="0"/>
                <a:cs typeface="Times New Roman" panose="02020603050405020304" pitchFamily="18" charset="0"/>
              </a:rPr>
              <a:t>maçı</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yapılmıştır</a:t>
            </a:r>
            <a:r>
              <a:rPr lang="tr-TR" dirty="0">
                <a:solidFill>
                  <a:schemeClr val="bg1"/>
                </a:solidFill>
                <a:latin typeface="Times New Roman" panose="02020603050405020304" pitchFamily="18" charset="0"/>
                <a:cs typeface="Times New Roman" panose="02020603050405020304" pitchFamily="18" charset="0"/>
              </a:rPr>
              <a:t>  Kayıtlara geçen ilk buz hokeyi takımı 1880 yılında </a:t>
            </a:r>
            <a:r>
              <a:rPr lang="tr-TR" dirty="0" err="1">
                <a:solidFill>
                  <a:schemeClr val="bg1"/>
                </a:solidFill>
                <a:latin typeface="Times New Roman" panose="02020603050405020304" pitchFamily="18" charset="0"/>
                <a:cs typeface="Times New Roman" panose="02020603050405020304" pitchFamily="18" charset="0"/>
              </a:rPr>
              <a:t>McGill</a:t>
            </a:r>
            <a:r>
              <a:rPr lang="tr-TR" dirty="0">
                <a:solidFill>
                  <a:schemeClr val="bg1"/>
                </a:solidFill>
                <a:latin typeface="Times New Roman" panose="02020603050405020304" pitchFamily="18" charset="0"/>
                <a:cs typeface="Times New Roman" panose="02020603050405020304" pitchFamily="18" charset="0"/>
              </a:rPr>
              <a:t> Üniversitesi bünyesinde kurulan Uluslararası Buz Hokeyi Federasyonu, Belçika, Fransa, Büyük Britanya ve İsviçre’den yer alan temsilcilerin imzasıyla faaliyetlere başlamıştır.</a:t>
            </a:r>
          </a:p>
          <a:p>
            <a:endParaRPr lang="tr-TR" dirty="0">
              <a:solidFill>
                <a:schemeClr val="bg1"/>
              </a:solidFill>
              <a:latin typeface="Times New Roman" panose="02020603050405020304" pitchFamily="18" charset="0"/>
              <a:cs typeface="Times New Roman" panose="02020603050405020304" pitchFamily="18" charset="0"/>
            </a:endParaRPr>
          </a:p>
          <a:p>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82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735497" y="1223319"/>
            <a:ext cx="10873408" cy="3781997"/>
          </a:xfrm>
          <a:prstGeom prst="rect">
            <a:avLst/>
          </a:prstGeom>
          <a:noFill/>
        </p:spPr>
        <p:txBody>
          <a:bodyPr wrap="square" rtlCol="0">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Türkiye’de</a:t>
            </a:r>
            <a:r>
              <a:rPr lang="tr-TR" dirty="0">
                <a:solidFill>
                  <a:schemeClr val="bg1"/>
                </a:solidFill>
                <a:latin typeface="Times New Roman" panose="02020603050405020304" pitchFamily="18" charset="0"/>
                <a:cs typeface="Times New Roman" panose="02020603050405020304" pitchFamily="18" charset="0"/>
              </a:rPr>
              <a:t> ilk olarak 1917 yılında </a:t>
            </a:r>
            <a:r>
              <a:rPr lang="tr-TR" dirty="0" err="1">
                <a:solidFill>
                  <a:schemeClr val="bg1"/>
                </a:solidFill>
                <a:latin typeface="Times New Roman" panose="02020603050405020304" pitchFamily="18" charset="0"/>
                <a:cs typeface="Times New Roman" panose="02020603050405020304" pitchFamily="18" charset="0"/>
              </a:rPr>
              <a:t>İngiliz</a:t>
            </a:r>
            <a:r>
              <a:rPr lang="tr-TR" dirty="0">
                <a:solidFill>
                  <a:schemeClr val="bg1"/>
                </a:solidFill>
                <a:latin typeface="Times New Roman" panose="02020603050405020304" pitchFamily="18" charset="0"/>
                <a:cs typeface="Times New Roman" panose="02020603050405020304" pitchFamily="18" charset="0"/>
              </a:rPr>
              <a:t> askerlerinin </a:t>
            </a:r>
            <a:r>
              <a:rPr lang="tr-TR" dirty="0" err="1">
                <a:solidFill>
                  <a:schemeClr val="bg1"/>
                </a:solidFill>
                <a:latin typeface="Times New Roman" panose="02020603050405020304" pitchFamily="18" charset="0"/>
                <a:cs typeface="Times New Roman" panose="02020603050405020304" pitchFamily="18" charset="0"/>
              </a:rPr>
              <a:t>donmus</a:t>
            </a:r>
            <a:r>
              <a:rPr lang="tr-TR" dirty="0">
                <a:solidFill>
                  <a:schemeClr val="bg1"/>
                </a:solidFill>
                <a:latin typeface="Times New Roman" panose="02020603050405020304" pitchFamily="18" charset="0"/>
                <a:cs typeface="Times New Roman" panose="02020603050405020304" pitchFamily="18" charset="0"/>
              </a:rPr>
              <a:t>̧ sular </a:t>
            </a:r>
            <a:r>
              <a:rPr lang="tr-TR" dirty="0" err="1">
                <a:solidFill>
                  <a:schemeClr val="bg1"/>
                </a:solidFill>
                <a:latin typeface="Times New Roman" panose="02020603050405020304" pitchFamily="18" charset="0"/>
                <a:cs typeface="Times New Roman" panose="02020603050405020304" pitchFamily="18" charset="0"/>
              </a:rPr>
              <a:t>üzerinde</a:t>
            </a:r>
            <a:r>
              <a:rPr lang="tr-TR" dirty="0">
                <a:solidFill>
                  <a:schemeClr val="bg1"/>
                </a:solidFill>
                <a:latin typeface="Times New Roman" panose="02020603050405020304" pitchFamily="18" charset="0"/>
                <a:cs typeface="Times New Roman" panose="02020603050405020304" pitchFamily="18" charset="0"/>
              </a:rPr>
              <a:t> buz hokeyi </a:t>
            </a:r>
            <a:r>
              <a:rPr lang="tr-TR" dirty="0" err="1">
                <a:solidFill>
                  <a:schemeClr val="bg1"/>
                </a:solidFill>
                <a:latin typeface="Times New Roman" panose="02020603050405020304" pitchFamily="18" charset="0"/>
                <a:cs typeface="Times New Roman" panose="02020603050405020304" pitchFamily="18" charset="0"/>
              </a:rPr>
              <a:t>oynadığı</a:t>
            </a:r>
            <a:r>
              <a:rPr lang="tr-TR" dirty="0">
                <a:solidFill>
                  <a:schemeClr val="bg1"/>
                </a:solidFill>
                <a:latin typeface="Times New Roman" panose="02020603050405020304" pitchFamily="18" charset="0"/>
                <a:cs typeface="Times New Roman" panose="02020603050405020304" pitchFamily="18" charset="0"/>
              </a:rPr>
              <a:t> bilinmesine </a:t>
            </a:r>
            <a:r>
              <a:rPr lang="tr-TR" dirty="0" err="1">
                <a:solidFill>
                  <a:schemeClr val="bg1"/>
                </a:solidFill>
                <a:latin typeface="Times New Roman" panose="02020603050405020304" pitchFamily="18" charset="0"/>
                <a:cs typeface="Times New Roman" panose="02020603050405020304" pitchFamily="18" charset="0"/>
              </a:rPr>
              <a:t>rağmen</a:t>
            </a:r>
            <a:r>
              <a:rPr lang="tr-TR" dirty="0">
                <a:solidFill>
                  <a:schemeClr val="bg1"/>
                </a:solidFill>
                <a:latin typeface="Times New Roman" panose="02020603050405020304" pitchFamily="18" charset="0"/>
                <a:cs typeface="Times New Roman" panose="02020603050405020304" pitchFamily="18" charset="0"/>
              </a:rPr>
              <a:t> 1983 yılında </a:t>
            </a:r>
            <a:r>
              <a:rPr lang="tr-TR" dirty="0" err="1">
                <a:solidFill>
                  <a:schemeClr val="bg1"/>
                </a:solidFill>
                <a:latin typeface="Times New Roman" panose="02020603050405020304" pitchFamily="18" charset="0"/>
                <a:cs typeface="Times New Roman" panose="02020603050405020304" pitchFamily="18" charset="0"/>
              </a:rPr>
              <a:t>Atatürk</a:t>
            </a:r>
            <a:r>
              <a:rPr lang="tr-TR" dirty="0">
                <a:solidFill>
                  <a:schemeClr val="bg1"/>
                </a:solidFill>
                <a:latin typeface="Times New Roman" panose="02020603050405020304" pitchFamily="18" charset="0"/>
                <a:cs typeface="Times New Roman" panose="02020603050405020304" pitchFamily="18" charset="0"/>
              </a:rPr>
              <a:t> buz pistinde Amerikalı subay </a:t>
            </a:r>
            <a:r>
              <a:rPr lang="tr-TR" dirty="0" err="1">
                <a:solidFill>
                  <a:schemeClr val="bg1"/>
                </a:solidFill>
                <a:latin typeface="Times New Roman" panose="02020603050405020304" pitchFamily="18" charset="0"/>
                <a:cs typeface="Times New Roman" panose="02020603050405020304" pitchFamily="18" charset="0"/>
              </a:rPr>
              <a:t>Glenn</a:t>
            </a:r>
            <a:r>
              <a:rPr lang="tr-TR" dirty="0">
                <a:solidFill>
                  <a:schemeClr val="bg1"/>
                </a:solidFill>
                <a:latin typeface="Times New Roman" panose="02020603050405020304" pitchFamily="18" charset="0"/>
                <a:cs typeface="Times New Roman" panose="02020603050405020304" pitchFamily="18" charset="0"/>
              </a:rPr>
              <a:t> Brown </a:t>
            </a:r>
            <a:r>
              <a:rPr lang="tr-TR" dirty="0" err="1">
                <a:solidFill>
                  <a:schemeClr val="bg1"/>
                </a:solidFill>
                <a:latin typeface="Times New Roman" panose="02020603050405020304" pitchFamily="18" charset="0"/>
                <a:cs typeface="Times New Roman" panose="02020603050405020304" pitchFamily="18" charset="0"/>
              </a:rPr>
              <a:t>önderliğinde</a:t>
            </a:r>
            <a:r>
              <a:rPr lang="tr-TR" dirty="0">
                <a:solidFill>
                  <a:schemeClr val="bg1"/>
                </a:solidFill>
                <a:latin typeface="Times New Roman" panose="02020603050405020304" pitchFamily="18" charset="0"/>
                <a:cs typeface="Times New Roman" panose="02020603050405020304" pitchFamily="18" charset="0"/>
              </a:rPr>
              <a:t> resmi olarak </a:t>
            </a:r>
            <a:r>
              <a:rPr lang="tr-TR" dirty="0" err="1">
                <a:solidFill>
                  <a:schemeClr val="bg1"/>
                </a:solidFill>
                <a:latin typeface="Times New Roman" panose="02020603050405020304" pitchFamily="18" charset="0"/>
                <a:cs typeface="Times New Roman" panose="02020603050405020304" pitchFamily="18" charset="0"/>
              </a:rPr>
              <a:t>başlamıştır</a:t>
            </a:r>
            <a:r>
              <a:rPr lang="tr-TR" dirty="0">
                <a:solidFill>
                  <a:schemeClr val="bg1"/>
                </a:solidFill>
                <a:latin typeface="Times New Roman" panose="02020603050405020304" pitchFamily="18" charset="0"/>
                <a:cs typeface="Times New Roman" panose="02020603050405020304" pitchFamily="18" charset="0"/>
              </a:rPr>
              <a:t>. Antrenmanların bir kısmı Ankara </a:t>
            </a:r>
            <a:r>
              <a:rPr lang="tr-TR" dirty="0" err="1">
                <a:solidFill>
                  <a:schemeClr val="bg1"/>
                </a:solidFill>
                <a:latin typeface="Times New Roman" panose="02020603050405020304" pitchFamily="18" charset="0"/>
                <a:cs typeface="Times New Roman" panose="02020603050405020304" pitchFamily="18" charset="0"/>
              </a:rPr>
              <a:t>Gençlik</a:t>
            </a:r>
            <a:r>
              <a:rPr lang="tr-TR" dirty="0">
                <a:solidFill>
                  <a:schemeClr val="bg1"/>
                </a:solidFill>
                <a:latin typeface="Times New Roman" panose="02020603050405020304" pitchFamily="18" charset="0"/>
                <a:cs typeface="Times New Roman" panose="02020603050405020304" pitchFamily="18" charset="0"/>
              </a:rPr>
              <a:t> Parkının </a:t>
            </a:r>
            <a:r>
              <a:rPr lang="tr-TR" dirty="0" err="1">
                <a:solidFill>
                  <a:schemeClr val="bg1"/>
                </a:solidFill>
                <a:latin typeface="Times New Roman" panose="02020603050405020304" pitchFamily="18" charset="0"/>
                <a:cs typeface="Times New Roman" panose="02020603050405020304" pitchFamily="18" charset="0"/>
              </a:rPr>
              <a:t>donmus</a:t>
            </a:r>
            <a:r>
              <a:rPr lang="tr-TR" dirty="0">
                <a:solidFill>
                  <a:schemeClr val="bg1"/>
                </a:solidFill>
                <a:latin typeface="Times New Roman" panose="02020603050405020304" pitchFamily="18" charset="0"/>
                <a:cs typeface="Times New Roman" panose="02020603050405020304" pitchFamily="18" charset="0"/>
              </a:rPr>
              <a:t>̧ suları </a:t>
            </a:r>
            <a:r>
              <a:rPr lang="tr-TR" dirty="0" err="1">
                <a:solidFill>
                  <a:schemeClr val="bg1"/>
                </a:solidFill>
                <a:latin typeface="Times New Roman" panose="02020603050405020304" pitchFamily="18" charset="0"/>
                <a:cs typeface="Times New Roman" panose="02020603050405020304" pitchFamily="18" charset="0"/>
              </a:rPr>
              <a:t>üzerinde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yapılmıştır</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İlk</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dönemlerde</a:t>
            </a:r>
            <a:r>
              <a:rPr lang="tr-TR" dirty="0">
                <a:solidFill>
                  <a:schemeClr val="bg1"/>
                </a:solidFill>
                <a:latin typeface="Times New Roman" panose="02020603050405020304" pitchFamily="18" charset="0"/>
                <a:cs typeface="Times New Roman" panose="02020603050405020304" pitchFamily="18" charset="0"/>
              </a:rPr>
              <a:t> malzeme sıkıntısı </a:t>
            </a:r>
            <a:r>
              <a:rPr lang="tr-TR" dirty="0" err="1">
                <a:solidFill>
                  <a:schemeClr val="bg1"/>
                </a:solidFill>
                <a:latin typeface="Times New Roman" panose="02020603050405020304" pitchFamily="18" charset="0"/>
                <a:cs typeface="Times New Roman" panose="02020603050405020304" pitchFamily="18" charset="0"/>
              </a:rPr>
              <a:t>çekildiğinden</a:t>
            </a:r>
            <a:r>
              <a:rPr lang="tr-TR" dirty="0">
                <a:solidFill>
                  <a:schemeClr val="bg1"/>
                </a:solidFill>
                <a:latin typeface="Times New Roman" panose="02020603050405020304" pitchFamily="18" charset="0"/>
                <a:cs typeface="Times New Roman" panose="02020603050405020304" pitchFamily="18" charset="0"/>
              </a:rPr>
              <a:t> oyuncular kendi imkanları ile yaptıkları malzemeler ile </a:t>
            </a:r>
            <a:r>
              <a:rPr lang="tr-TR" dirty="0" err="1">
                <a:solidFill>
                  <a:schemeClr val="bg1"/>
                </a:solidFill>
                <a:latin typeface="Times New Roman" panose="02020603050405020304" pitchFamily="18" charset="0"/>
                <a:cs typeface="Times New Roman" panose="02020603050405020304" pitchFamily="18" charset="0"/>
              </a:rPr>
              <a:t>çalışmaya</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başlamışlardır</a:t>
            </a:r>
            <a:r>
              <a:rPr lang="tr-TR" dirty="0">
                <a:solidFill>
                  <a:schemeClr val="bg1"/>
                </a:solidFill>
                <a:latin typeface="Times New Roman" panose="02020603050405020304" pitchFamily="18" charset="0"/>
                <a:cs typeface="Times New Roman" panose="02020603050405020304" pitchFamily="18" charset="0"/>
              </a:rPr>
              <a:t>. 1989 yılında </a:t>
            </a:r>
            <a:r>
              <a:rPr lang="tr-TR" dirty="0" err="1">
                <a:solidFill>
                  <a:schemeClr val="bg1"/>
                </a:solidFill>
                <a:latin typeface="Times New Roman" panose="02020603050405020304" pitchFamily="18" charset="0"/>
                <a:cs typeface="Times New Roman" panose="02020603050405020304" pitchFamily="18" charset="0"/>
              </a:rPr>
              <a:t>dönemin</a:t>
            </a:r>
            <a:r>
              <a:rPr lang="tr-TR" dirty="0">
                <a:solidFill>
                  <a:schemeClr val="bg1"/>
                </a:solidFill>
                <a:latin typeface="Times New Roman" panose="02020603050405020304" pitchFamily="18" charset="0"/>
                <a:cs typeface="Times New Roman" panose="02020603050405020304" pitchFamily="18" charset="0"/>
              </a:rPr>
              <a:t> Spor Bakanı ile </a:t>
            </a:r>
            <a:r>
              <a:rPr lang="tr-TR" dirty="0" err="1">
                <a:solidFill>
                  <a:schemeClr val="bg1"/>
                </a:solidFill>
                <a:latin typeface="Times New Roman" panose="02020603050405020304" pitchFamily="18" charset="0"/>
                <a:cs typeface="Times New Roman" panose="02020603050405020304" pitchFamily="18" charset="0"/>
              </a:rPr>
              <a:t>görüşülerek</a:t>
            </a:r>
            <a:r>
              <a:rPr lang="tr-TR" dirty="0">
                <a:solidFill>
                  <a:schemeClr val="bg1"/>
                </a:solidFill>
                <a:latin typeface="Times New Roman" panose="02020603050405020304" pitchFamily="18" charset="0"/>
                <a:cs typeface="Times New Roman" panose="02020603050405020304" pitchFamily="18" charset="0"/>
              </a:rPr>
              <a:t> buz hokeyi sporunun </a:t>
            </a:r>
            <a:r>
              <a:rPr lang="tr-TR" dirty="0" err="1">
                <a:solidFill>
                  <a:schemeClr val="bg1"/>
                </a:solidFill>
                <a:latin typeface="Times New Roman" panose="02020603050405020304" pitchFamily="18" charset="0"/>
                <a:cs typeface="Times New Roman" panose="02020603050405020304" pitchFamily="18" charset="0"/>
              </a:rPr>
              <a:t>ülkemizde</a:t>
            </a:r>
            <a:r>
              <a:rPr lang="tr-TR" dirty="0">
                <a:solidFill>
                  <a:schemeClr val="bg1"/>
                </a:solidFill>
                <a:latin typeface="Times New Roman" panose="02020603050405020304" pitchFamily="18" charset="0"/>
                <a:cs typeface="Times New Roman" panose="02020603050405020304" pitchFamily="18" charset="0"/>
              </a:rPr>
              <a:t> Kayak Federasyonu’na </a:t>
            </a:r>
            <a:r>
              <a:rPr lang="tr-TR" dirty="0" err="1">
                <a:solidFill>
                  <a:schemeClr val="bg1"/>
                </a:solidFill>
                <a:latin typeface="Times New Roman" panose="02020603050405020304" pitchFamily="18" charset="0"/>
                <a:cs typeface="Times New Roman" panose="02020603050405020304" pitchFamily="18" charset="0"/>
              </a:rPr>
              <a:t>bağlı</a:t>
            </a:r>
            <a:r>
              <a:rPr lang="tr-TR" dirty="0">
                <a:solidFill>
                  <a:schemeClr val="bg1"/>
                </a:solidFill>
                <a:latin typeface="Times New Roman" panose="02020603050405020304" pitchFamily="18" charset="0"/>
                <a:cs typeface="Times New Roman" panose="02020603050405020304" pitchFamily="18" charset="0"/>
              </a:rPr>
              <a:t> olarak resmiyet kazanması </a:t>
            </a:r>
            <a:r>
              <a:rPr lang="tr-TR" dirty="0" err="1">
                <a:solidFill>
                  <a:schemeClr val="bg1"/>
                </a:solidFill>
                <a:latin typeface="Times New Roman" panose="02020603050405020304" pitchFamily="18" charset="0"/>
                <a:cs typeface="Times New Roman" panose="02020603050405020304" pitchFamily="18" charset="0"/>
              </a:rPr>
              <a:t>gerçekleştirilmiştir</a:t>
            </a:r>
            <a:r>
              <a:rPr lang="tr-TR" dirty="0">
                <a:solidFill>
                  <a:schemeClr val="bg1"/>
                </a:solidFill>
                <a:latin typeface="Times New Roman" panose="02020603050405020304" pitchFamily="18" charset="0"/>
                <a:cs typeface="Times New Roman" panose="02020603050405020304" pitchFamily="18" charset="0"/>
              </a:rPr>
              <a:t>. “Ocak 1990” adlı </a:t>
            </a:r>
            <a:r>
              <a:rPr lang="tr-TR" dirty="0" err="1">
                <a:solidFill>
                  <a:schemeClr val="bg1"/>
                </a:solidFill>
                <a:latin typeface="Times New Roman" panose="02020603050405020304" pitchFamily="18" charset="0"/>
                <a:cs typeface="Times New Roman" panose="02020603050405020304" pitchFamily="18" charset="0"/>
              </a:rPr>
              <a:t>şampiyona</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ülkemizdeki</a:t>
            </a:r>
            <a:r>
              <a:rPr lang="tr-TR" dirty="0">
                <a:solidFill>
                  <a:schemeClr val="bg1"/>
                </a:solidFill>
                <a:latin typeface="Times New Roman" panose="02020603050405020304" pitchFamily="18" charset="0"/>
                <a:cs typeface="Times New Roman" panose="02020603050405020304" pitchFamily="18" charset="0"/>
              </a:rPr>
              <a:t> ilk ciddi </a:t>
            </a:r>
            <a:r>
              <a:rPr lang="tr-TR" dirty="0" err="1">
                <a:solidFill>
                  <a:schemeClr val="bg1"/>
                </a:solidFill>
                <a:latin typeface="Times New Roman" panose="02020603050405020304" pitchFamily="18" charset="0"/>
                <a:cs typeface="Times New Roman" panose="02020603050405020304" pitchFamily="18" charset="0"/>
              </a:rPr>
              <a:t>şampiyona</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olmuştur</a:t>
            </a:r>
            <a:r>
              <a:rPr lang="tr-TR" dirty="0">
                <a:solidFill>
                  <a:schemeClr val="bg1"/>
                </a:solidFill>
                <a:latin typeface="Times New Roman" panose="02020603050405020304" pitchFamily="18" charset="0"/>
                <a:cs typeface="Times New Roman" panose="02020603050405020304" pitchFamily="18" charset="0"/>
              </a:rPr>
              <a:t>. Bu </a:t>
            </a:r>
            <a:r>
              <a:rPr lang="tr-TR" dirty="0" err="1">
                <a:solidFill>
                  <a:schemeClr val="bg1"/>
                </a:solidFill>
                <a:latin typeface="Times New Roman" panose="02020603050405020304" pitchFamily="18" charset="0"/>
                <a:cs typeface="Times New Roman" panose="02020603050405020304" pitchFamily="18" charset="0"/>
              </a:rPr>
              <a:t>şampiyona</a:t>
            </a:r>
            <a:r>
              <a:rPr lang="tr-TR" dirty="0">
                <a:solidFill>
                  <a:schemeClr val="bg1"/>
                </a:solidFill>
                <a:latin typeface="Times New Roman" panose="02020603050405020304" pitchFamily="18" charset="0"/>
                <a:cs typeface="Times New Roman" panose="02020603050405020304" pitchFamily="18" charset="0"/>
              </a:rPr>
              <a:t> ile buz hokeyi </a:t>
            </a:r>
            <a:r>
              <a:rPr lang="tr-TR" dirty="0" err="1">
                <a:solidFill>
                  <a:schemeClr val="bg1"/>
                </a:solidFill>
                <a:latin typeface="Times New Roman" panose="02020603050405020304" pitchFamily="18" charset="0"/>
                <a:cs typeface="Times New Roman" panose="02020603050405020304" pitchFamily="18" charset="0"/>
              </a:rPr>
              <a:t>maçları</a:t>
            </a:r>
            <a:r>
              <a:rPr lang="tr-TR" dirty="0">
                <a:solidFill>
                  <a:schemeClr val="bg1"/>
                </a:solidFill>
                <a:latin typeface="Times New Roman" panose="02020603050405020304" pitchFamily="18" charset="0"/>
                <a:cs typeface="Times New Roman" panose="02020603050405020304" pitchFamily="18" charset="0"/>
              </a:rPr>
              <a:t> 2000 seyirci </a:t>
            </a:r>
            <a:r>
              <a:rPr lang="tr-TR" dirty="0" err="1">
                <a:solidFill>
                  <a:schemeClr val="bg1"/>
                </a:solidFill>
                <a:latin typeface="Times New Roman" panose="02020603050405020304" pitchFamily="18" charset="0"/>
                <a:cs typeface="Times New Roman" panose="02020603050405020304" pitchFamily="18" charset="0"/>
              </a:rPr>
              <a:t>önünde</a:t>
            </a:r>
            <a:r>
              <a:rPr lang="tr-TR" dirty="0">
                <a:solidFill>
                  <a:schemeClr val="bg1"/>
                </a:solidFill>
                <a:latin typeface="Times New Roman" panose="02020603050405020304" pitchFamily="18" charset="0"/>
                <a:cs typeface="Times New Roman" panose="02020603050405020304" pitchFamily="18" charset="0"/>
              </a:rPr>
              <a:t> oynanarak </a:t>
            </a:r>
            <a:r>
              <a:rPr lang="tr-TR" dirty="0" err="1">
                <a:solidFill>
                  <a:schemeClr val="bg1"/>
                </a:solidFill>
                <a:latin typeface="Times New Roman" panose="02020603050405020304" pitchFamily="18" charset="0"/>
                <a:cs typeface="Times New Roman" panose="02020603050405020304" pitchFamily="18" charset="0"/>
              </a:rPr>
              <a:t>tanıtılmıştır</a:t>
            </a:r>
            <a:r>
              <a:rPr lang="tr-TR" dirty="0">
                <a:solidFill>
                  <a:schemeClr val="bg1"/>
                </a:solidFill>
                <a:latin typeface="Times New Roman" panose="02020603050405020304" pitchFamily="18" charset="0"/>
                <a:cs typeface="Times New Roman" panose="02020603050405020304" pitchFamily="18" charset="0"/>
              </a:rPr>
              <a:t>. 1991 yılında Kayak Federasyonu’ndan ayrılarak Buz Sporları Federasyonu’nun </a:t>
            </a:r>
            <a:r>
              <a:rPr lang="tr-TR" dirty="0" err="1">
                <a:solidFill>
                  <a:schemeClr val="bg1"/>
                </a:solidFill>
                <a:latin typeface="Times New Roman" panose="02020603050405020304" pitchFamily="18" charset="0"/>
                <a:cs typeface="Times New Roman" panose="02020603050405020304" pitchFamily="18" charset="0"/>
              </a:rPr>
              <a:t>çatısı</a:t>
            </a:r>
            <a:r>
              <a:rPr lang="tr-TR" dirty="0">
                <a:solidFill>
                  <a:schemeClr val="bg1"/>
                </a:solidFill>
                <a:latin typeface="Times New Roman" panose="02020603050405020304" pitchFamily="18" charset="0"/>
                <a:cs typeface="Times New Roman" panose="02020603050405020304" pitchFamily="18" charset="0"/>
              </a:rPr>
              <a:t> altına giren buz hokeyi </a:t>
            </a:r>
            <a:r>
              <a:rPr lang="tr-TR" dirty="0" err="1">
                <a:solidFill>
                  <a:schemeClr val="bg1"/>
                </a:solidFill>
                <a:latin typeface="Times New Roman" panose="02020603050405020304" pitchFamily="18" charset="0"/>
                <a:cs typeface="Times New Roman" panose="02020603050405020304" pitchFamily="18" charset="0"/>
              </a:rPr>
              <a:t>branşı</a:t>
            </a:r>
            <a:r>
              <a:rPr lang="tr-TR" dirty="0">
                <a:solidFill>
                  <a:schemeClr val="bg1"/>
                </a:solidFill>
                <a:latin typeface="Times New Roman" panose="02020603050405020304" pitchFamily="18" charset="0"/>
                <a:cs typeface="Times New Roman" panose="02020603050405020304" pitchFamily="18" charset="0"/>
              </a:rPr>
              <a:t>, 1991 yılında Uluslararası Buz Hokeyi Federasyonu’na </a:t>
            </a:r>
            <a:r>
              <a:rPr lang="tr-TR" dirty="0" err="1">
                <a:solidFill>
                  <a:schemeClr val="bg1"/>
                </a:solidFill>
                <a:latin typeface="Times New Roman" panose="02020603050405020304" pitchFamily="18" charset="0"/>
                <a:cs typeface="Times New Roman" panose="02020603050405020304" pitchFamily="18" charset="0"/>
              </a:rPr>
              <a:t>bağlanmıştır</a:t>
            </a:r>
            <a:r>
              <a:rPr lang="tr-TR" dirty="0">
                <a:solidFill>
                  <a:schemeClr val="bg1"/>
                </a:solidFill>
                <a:latin typeface="Times New Roman" panose="02020603050405020304" pitchFamily="18" charset="0"/>
                <a:cs typeface="Times New Roman" panose="02020603050405020304" pitchFamily="18" charset="0"/>
              </a:rPr>
              <a:t> </a:t>
            </a:r>
            <a:endParaRPr lang="tr-TR"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25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963827" y="1223319"/>
            <a:ext cx="9971903" cy="2951064"/>
          </a:xfrm>
          <a:prstGeom prst="rect">
            <a:avLst/>
          </a:prstGeom>
          <a:noFill/>
        </p:spPr>
        <p:txBody>
          <a:bodyPr wrap="square" rtlCol="0">
            <a:spAutoFit/>
          </a:bodyPr>
          <a:lstStyle/>
          <a:p>
            <a:pPr algn="ctr">
              <a:lnSpc>
                <a:spcPct val="150000"/>
              </a:lnSpc>
            </a:pPr>
            <a:r>
              <a:rPr lang="tr-TR" b="1" dirty="0">
                <a:solidFill>
                  <a:schemeClr val="bg1"/>
                </a:solidFill>
                <a:latin typeface="Times New Roman" panose="02020603050405020304" pitchFamily="18" charset="0"/>
                <a:cs typeface="Times New Roman" panose="02020603050405020304" pitchFamily="18" charset="0"/>
              </a:rPr>
              <a:t>BUZ HOKEYİ</a:t>
            </a:r>
          </a:p>
          <a:p>
            <a:pPr algn="ct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Buz hokeyi, </a:t>
            </a:r>
            <a:r>
              <a:rPr lang="tr-TR" dirty="0" err="1">
                <a:solidFill>
                  <a:schemeClr val="bg1"/>
                </a:solidFill>
                <a:latin typeface="Times New Roman" panose="02020603050405020304" pitchFamily="18" charset="0"/>
                <a:cs typeface="Times New Roman" panose="02020603050405020304" pitchFamily="18" charset="0"/>
              </a:rPr>
              <a:t>Dünyanın</a:t>
            </a:r>
            <a:r>
              <a:rPr lang="tr-TR" dirty="0">
                <a:solidFill>
                  <a:schemeClr val="bg1"/>
                </a:solidFill>
                <a:latin typeface="Times New Roman" panose="02020603050405020304" pitchFamily="18" charset="0"/>
                <a:cs typeface="Times New Roman" panose="02020603050405020304" pitchFamily="18" charset="0"/>
              </a:rPr>
              <a:t> en hızlı ve sert takım sporlarından biri olarak ifade </a:t>
            </a:r>
            <a:r>
              <a:rPr lang="tr-TR" dirty="0" err="1">
                <a:solidFill>
                  <a:schemeClr val="bg1"/>
                </a:solidFill>
                <a:latin typeface="Times New Roman" panose="02020603050405020304" pitchFamily="18" charset="0"/>
                <a:cs typeface="Times New Roman" panose="02020603050405020304" pitchFamily="18" charset="0"/>
              </a:rPr>
              <a:t>edilmis</a:t>
            </a:r>
            <a:r>
              <a:rPr lang="tr-TR" dirty="0">
                <a:solidFill>
                  <a:schemeClr val="bg1"/>
                </a:solidFill>
                <a:latin typeface="Times New Roman" panose="02020603050405020304" pitchFamily="18" charset="0"/>
                <a:cs typeface="Times New Roman" panose="02020603050405020304" pitchFamily="18" charset="0"/>
              </a:rPr>
              <a:t>̧, bir takımda 20 oyuncu 2 kaleci yer almasına rağmen, buz </a:t>
            </a:r>
            <a:r>
              <a:rPr lang="tr-TR" dirty="0" err="1">
                <a:solidFill>
                  <a:schemeClr val="bg1"/>
                </a:solidFill>
                <a:latin typeface="Times New Roman" panose="02020603050405020304" pitchFamily="18" charset="0"/>
                <a:cs typeface="Times New Roman" panose="02020603050405020304" pitchFamily="18" charset="0"/>
              </a:rPr>
              <a:t>üzerinde</a:t>
            </a:r>
            <a:r>
              <a:rPr lang="tr-TR" dirty="0">
                <a:solidFill>
                  <a:schemeClr val="bg1"/>
                </a:solidFill>
                <a:latin typeface="Times New Roman" panose="02020603050405020304" pitchFamily="18" charset="0"/>
                <a:cs typeface="Times New Roman" panose="02020603050405020304" pitchFamily="18" charset="0"/>
              </a:rPr>
              <a:t> 5 oyuncu 1 kalecinin oyun topu olarak adlandırılan </a:t>
            </a:r>
            <a:r>
              <a:rPr lang="tr-TR" dirty="0" err="1">
                <a:solidFill>
                  <a:schemeClr val="bg1"/>
                </a:solidFill>
                <a:latin typeface="Times New Roman" panose="02020603050405020304" pitchFamily="18" charset="0"/>
                <a:cs typeface="Times New Roman" panose="02020603050405020304" pitchFamily="18" charset="0"/>
              </a:rPr>
              <a:t>pak’ı</a:t>
            </a:r>
            <a:r>
              <a:rPr lang="tr-TR" dirty="0">
                <a:solidFill>
                  <a:schemeClr val="bg1"/>
                </a:solidFill>
                <a:latin typeface="Times New Roman" panose="02020603050405020304" pitchFamily="18" charset="0"/>
                <a:cs typeface="Times New Roman" panose="02020603050405020304" pitchFamily="18" charset="0"/>
              </a:rPr>
              <a:t> teknik ve taktik anlamda </a:t>
            </a:r>
            <a:r>
              <a:rPr lang="tr-TR" dirty="0" err="1">
                <a:solidFill>
                  <a:schemeClr val="bg1"/>
                </a:solidFill>
                <a:latin typeface="Times New Roman" panose="02020603050405020304" pitchFamily="18" charset="0"/>
                <a:cs typeface="Times New Roman" panose="02020603050405020304" pitchFamily="18" charset="0"/>
              </a:rPr>
              <a:t>üstünlük</a:t>
            </a:r>
            <a:r>
              <a:rPr lang="tr-TR" dirty="0">
                <a:solidFill>
                  <a:schemeClr val="bg1"/>
                </a:solidFill>
                <a:latin typeface="Times New Roman" panose="02020603050405020304" pitchFamily="18" charset="0"/>
                <a:cs typeface="Times New Roman" panose="02020603050405020304" pitchFamily="18" charset="0"/>
              </a:rPr>
              <a:t> kurarak oyun kuralları dahilinde gol ile </a:t>
            </a:r>
            <a:r>
              <a:rPr lang="tr-TR" dirty="0" err="1">
                <a:solidFill>
                  <a:schemeClr val="bg1"/>
                </a:solidFill>
                <a:latin typeface="Times New Roman" panose="02020603050405020304" pitchFamily="18" charset="0"/>
                <a:cs typeface="Times New Roman" panose="02020603050405020304" pitchFamily="18" charset="0"/>
              </a:rPr>
              <a:t>sonuçlandırmak</a:t>
            </a:r>
            <a:r>
              <a:rPr lang="tr-TR" dirty="0">
                <a:solidFill>
                  <a:schemeClr val="bg1"/>
                </a:solidFill>
                <a:latin typeface="Times New Roman" panose="02020603050405020304" pitchFamily="18" charset="0"/>
                <a:cs typeface="Times New Roman" panose="02020603050405020304" pitchFamily="18" charset="0"/>
              </a:rPr>
              <a:t> olarak ifade </a:t>
            </a:r>
            <a:r>
              <a:rPr lang="tr-TR" dirty="0" err="1">
                <a:solidFill>
                  <a:schemeClr val="bg1"/>
                </a:solidFill>
                <a:latin typeface="Times New Roman" panose="02020603050405020304" pitchFamily="18" charset="0"/>
                <a:cs typeface="Times New Roman" panose="02020603050405020304" pitchFamily="18" charset="0"/>
              </a:rPr>
              <a:t>edilmiştir</a:t>
            </a:r>
            <a:r>
              <a:rPr lang="tr-TR" dirty="0">
                <a:solidFill>
                  <a:schemeClr val="bg1"/>
                </a:solidFill>
                <a:latin typeface="Times New Roman" panose="02020603050405020304" pitchFamily="18" charset="0"/>
                <a:cs typeface="Times New Roman" panose="02020603050405020304" pitchFamily="18" charset="0"/>
              </a:rPr>
              <a:t>. </a:t>
            </a:r>
          </a:p>
          <a:p>
            <a:pPr algn="just">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97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945963" y="460280"/>
            <a:ext cx="10300074" cy="873509"/>
          </a:xfrm>
          <a:prstGeom prst="rect">
            <a:avLst/>
          </a:prstGeom>
          <a:noFill/>
        </p:spPr>
        <p:txBody>
          <a:bodyPr wrap="square" rtlCol="0">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En </a:t>
            </a:r>
            <a:r>
              <a:rPr lang="tr-TR" dirty="0" err="1">
                <a:solidFill>
                  <a:schemeClr val="bg1"/>
                </a:solidFill>
                <a:latin typeface="Times New Roman" panose="02020603050405020304" pitchFamily="18" charset="0"/>
                <a:cs typeface="Times New Roman" panose="02020603050405020304" pitchFamily="18" charset="0"/>
              </a:rPr>
              <a:t>üst</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düzey</a:t>
            </a:r>
            <a:r>
              <a:rPr lang="tr-TR" dirty="0">
                <a:solidFill>
                  <a:schemeClr val="bg1"/>
                </a:solidFill>
                <a:latin typeface="Times New Roman" panose="02020603050405020304" pitchFamily="18" charset="0"/>
                <a:cs typeface="Times New Roman" panose="02020603050405020304" pitchFamily="18" charset="0"/>
              </a:rPr>
              <a:t> IIHF </a:t>
            </a:r>
            <a:r>
              <a:rPr lang="tr-TR" dirty="0" err="1">
                <a:solidFill>
                  <a:schemeClr val="bg1"/>
                </a:solidFill>
                <a:latin typeface="Times New Roman" panose="02020603050405020304" pitchFamily="18" charset="0"/>
                <a:cs typeface="Times New Roman" panose="02020603050405020304" pitchFamily="18" charset="0"/>
              </a:rPr>
              <a:t>müsabakaları</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için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önerilen</a:t>
            </a:r>
            <a:r>
              <a:rPr lang="tr-TR" dirty="0">
                <a:solidFill>
                  <a:schemeClr val="bg1"/>
                </a:solidFill>
                <a:latin typeface="Times New Roman" panose="02020603050405020304" pitchFamily="18" charset="0"/>
                <a:cs typeface="Times New Roman" panose="02020603050405020304" pitchFamily="18" charset="0"/>
              </a:rPr>
              <a:t> buz </a:t>
            </a:r>
            <a:r>
              <a:rPr lang="tr-TR" dirty="0" err="1">
                <a:solidFill>
                  <a:schemeClr val="bg1"/>
                </a:solidFill>
                <a:latin typeface="Times New Roman" panose="02020603050405020304" pitchFamily="18" charset="0"/>
                <a:cs typeface="Times New Roman" panose="02020603050405020304" pitchFamily="18" charset="0"/>
              </a:rPr>
              <a:t>rinki</a:t>
            </a:r>
            <a:r>
              <a:rPr lang="tr-TR" dirty="0">
                <a:solidFill>
                  <a:schemeClr val="bg1"/>
                </a:solidFill>
                <a:latin typeface="Times New Roman" panose="02020603050405020304" pitchFamily="18" charset="0"/>
                <a:cs typeface="Times New Roman" panose="02020603050405020304" pitchFamily="18" charset="0"/>
              </a:rPr>
              <a:t> ebatları 60 metre uzunluk ve 25-30 metre arası </a:t>
            </a:r>
            <a:r>
              <a:rPr lang="tr-TR" dirty="0" err="1">
                <a:solidFill>
                  <a:schemeClr val="bg1"/>
                </a:solidFill>
                <a:latin typeface="Times New Roman" panose="02020603050405020304" pitchFamily="18" charset="0"/>
                <a:cs typeface="Times New Roman" panose="02020603050405020304" pitchFamily="18" charset="0"/>
              </a:rPr>
              <a:t>genişliktir</a:t>
            </a:r>
            <a:r>
              <a:rPr lang="tr-TR" dirty="0">
                <a:solidFill>
                  <a:schemeClr val="bg1"/>
                </a:solidFill>
                <a:latin typeface="Times New Roman" panose="02020603050405020304" pitchFamily="18" charset="0"/>
                <a:cs typeface="Times New Roman" panose="02020603050405020304" pitchFamily="18" charset="0"/>
              </a:rPr>
              <a:t>. Buz </a:t>
            </a:r>
            <a:r>
              <a:rPr lang="tr-TR" dirty="0" err="1">
                <a:solidFill>
                  <a:schemeClr val="bg1"/>
                </a:solidFill>
                <a:latin typeface="Times New Roman" panose="02020603050405020304" pitchFamily="18" charset="0"/>
                <a:cs typeface="Times New Roman" panose="02020603050405020304" pitchFamily="18" charset="0"/>
              </a:rPr>
              <a:t>rinkinin</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dört</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köşesi</a:t>
            </a:r>
            <a:r>
              <a:rPr lang="tr-TR" dirty="0">
                <a:solidFill>
                  <a:schemeClr val="bg1"/>
                </a:solidFill>
                <a:latin typeface="Times New Roman" panose="02020603050405020304" pitchFamily="18" charset="0"/>
                <a:cs typeface="Times New Roman" panose="02020603050405020304" pitchFamily="18" charset="0"/>
              </a:rPr>
              <a:t> 7,0 – 8,5 metre arasındaki </a:t>
            </a:r>
            <a:r>
              <a:rPr lang="tr-TR" dirty="0" err="1">
                <a:solidFill>
                  <a:schemeClr val="bg1"/>
                </a:solidFill>
                <a:latin typeface="Times New Roman" panose="02020603050405020304" pitchFamily="18" charset="0"/>
                <a:cs typeface="Times New Roman" panose="02020603050405020304" pitchFamily="18" charset="0"/>
              </a:rPr>
              <a:t>yarıçaplı</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çemberin</a:t>
            </a:r>
            <a:r>
              <a:rPr lang="tr-TR" dirty="0">
                <a:solidFill>
                  <a:schemeClr val="bg1"/>
                </a:solidFill>
                <a:latin typeface="Times New Roman" panose="02020603050405020304" pitchFamily="18" charset="0"/>
                <a:cs typeface="Times New Roman" panose="02020603050405020304" pitchFamily="18" charset="0"/>
              </a:rPr>
              <a:t> yayından </a:t>
            </a:r>
            <a:r>
              <a:rPr lang="tr-TR" dirty="0" err="1">
                <a:solidFill>
                  <a:schemeClr val="bg1"/>
                </a:solidFill>
                <a:latin typeface="Times New Roman" panose="02020603050405020304" pitchFamily="18" charset="0"/>
                <a:cs typeface="Times New Roman" panose="02020603050405020304" pitchFamily="18" charset="0"/>
              </a:rPr>
              <a:t>oluşturulur</a:t>
            </a:r>
            <a:r>
              <a:rPr lang="tr-TR" dirty="0">
                <a:solidFill>
                  <a:schemeClr val="bg1"/>
                </a:solidFill>
                <a:latin typeface="Times New Roman" panose="02020603050405020304" pitchFamily="18" charset="0"/>
                <a:cs typeface="Times New Roman" panose="02020603050405020304" pitchFamily="18" charset="0"/>
              </a:rPr>
              <a:t>.</a:t>
            </a:r>
          </a:p>
        </p:txBody>
      </p:sp>
      <p:pic>
        <p:nvPicPr>
          <p:cNvPr id="4" name="Resim 3">
            <a:extLst>
              <a:ext uri="{FF2B5EF4-FFF2-40B4-BE49-F238E27FC236}">
                <a16:creationId xmlns:a16="http://schemas.microsoft.com/office/drawing/2014/main" id="{DE348939-7C0E-D449-9452-6E77CFC5E63B}"/>
              </a:ext>
            </a:extLst>
          </p:cNvPr>
          <p:cNvPicPr>
            <a:picLocks noChangeAspect="1"/>
          </p:cNvPicPr>
          <p:nvPr/>
        </p:nvPicPr>
        <p:blipFill>
          <a:blip r:embed="rId2"/>
          <a:stretch>
            <a:fillRect/>
          </a:stretch>
        </p:blipFill>
        <p:spPr>
          <a:xfrm>
            <a:off x="1270643" y="1490870"/>
            <a:ext cx="9650714" cy="5108713"/>
          </a:xfrm>
          <a:prstGeom prst="rect">
            <a:avLst/>
          </a:prstGeom>
        </p:spPr>
      </p:pic>
    </p:spTree>
    <p:extLst>
      <p:ext uri="{BB962C8B-B14F-4D97-AF65-F5344CB8AC3E}">
        <p14:creationId xmlns:p14="http://schemas.microsoft.com/office/powerpoint/2010/main" val="148790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BF4D73-40A2-7544-BFF5-8F1DACDF8A59}"/>
              </a:ext>
            </a:extLst>
          </p:cNvPr>
          <p:cNvSpPr txBox="1"/>
          <p:nvPr/>
        </p:nvSpPr>
        <p:spPr>
          <a:xfrm>
            <a:off x="621956" y="243979"/>
            <a:ext cx="10948087" cy="1704506"/>
          </a:xfrm>
          <a:prstGeom prst="rect">
            <a:avLst/>
          </a:prstGeom>
          <a:noFill/>
        </p:spPr>
        <p:txBody>
          <a:bodyPr wrap="square" rtlCol="0">
            <a:spAutoFit/>
          </a:bodyPr>
          <a:lstStyle/>
          <a:p>
            <a:pPr algn="just">
              <a:lnSpc>
                <a:spcPct val="150000"/>
              </a:lnSpc>
            </a:pPr>
            <a:r>
              <a:rPr lang="tr-TR" dirty="0">
                <a:solidFill>
                  <a:schemeClr val="bg1"/>
                </a:solidFill>
                <a:latin typeface="Times New Roman" panose="02020603050405020304" pitchFamily="18" charset="0"/>
                <a:cs typeface="Times New Roman" panose="02020603050405020304" pitchFamily="18" charset="0"/>
              </a:rPr>
              <a:t>	Bir buz hokeyi sahasında orta başlama noktası dahil olmak üzere 9 adet başlama noktası yer almaktadır. Oyun süresi dahilinde yapılan ihlaller ve kurallar çerçevesinde belirtilen oyun başlama (</a:t>
            </a:r>
            <a:r>
              <a:rPr lang="tr-TR" dirty="0" err="1">
                <a:solidFill>
                  <a:schemeClr val="bg1"/>
                </a:solidFill>
                <a:latin typeface="Times New Roman" panose="02020603050405020304" pitchFamily="18" charset="0"/>
                <a:cs typeface="Times New Roman" panose="02020603050405020304" pitchFamily="18" charset="0"/>
              </a:rPr>
              <a:t>face-off</a:t>
            </a:r>
            <a:r>
              <a:rPr lang="tr-TR" dirty="0">
                <a:solidFill>
                  <a:schemeClr val="bg1"/>
                </a:solidFill>
                <a:latin typeface="Times New Roman" panose="02020603050405020304" pitchFamily="18" charset="0"/>
                <a:cs typeface="Times New Roman" panose="02020603050405020304" pitchFamily="18" charset="0"/>
              </a:rPr>
              <a:t>) noktalarında oyun başlamaktadır.</a:t>
            </a:r>
          </a:p>
          <a:p>
            <a:pPr>
              <a:lnSpc>
                <a:spcPct val="150000"/>
              </a:lnSpc>
            </a:pPr>
            <a:endParaRPr lang="tr-TR" dirty="0">
              <a:solidFill>
                <a:schemeClr val="bg1"/>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4C1A9723-021D-7A4B-A07D-909452A8CE30}"/>
              </a:ext>
            </a:extLst>
          </p:cNvPr>
          <p:cNvPicPr>
            <a:picLocks noChangeAspect="1"/>
          </p:cNvPicPr>
          <p:nvPr/>
        </p:nvPicPr>
        <p:blipFill>
          <a:blip r:embed="rId2"/>
          <a:stretch>
            <a:fillRect/>
          </a:stretch>
        </p:blipFill>
        <p:spPr>
          <a:xfrm>
            <a:off x="1084881" y="1487836"/>
            <a:ext cx="9872421" cy="5238427"/>
          </a:xfrm>
          <a:prstGeom prst="rect">
            <a:avLst/>
          </a:prstGeom>
        </p:spPr>
      </p:pic>
    </p:spTree>
    <p:extLst>
      <p:ext uri="{BB962C8B-B14F-4D97-AF65-F5344CB8AC3E}">
        <p14:creationId xmlns:p14="http://schemas.microsoft.com/office/powerpoint/2010/main" val="1258111627"/>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{D933721D-2E40-3549-BDC2-AADD669AA52C}tf10001120</Template>
  <TotalTime>339</TotalTime>
  <Words>1302</Words>
  <Application>Microsoft Macintosh PowerPoint</Application>
  <PresentationFormat>Geniş ekran</PresentationFormat>
  <Paragraphs>136</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Gill Sans MT</vt:lpstr>
      <vt:lpstr>Times New Roman</vt:lpstr>
      <vt:lpstr>Paket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AYGUN</dc:creator>
  <cp:lastModifiedBy>MURAT AYGUN</cp:lastModifiedBy>
  <cp:revision>61</cp:revision>
  <dcterms:created xsi:type="dcterms:W3CDTF">2021-10-09T15:57:29Z</dcterms:created>
  <dcterms:modified xsi:type="dcterms:W3CDTF">2021-10-22T18:24:23Z</dcterms:modified>
</cp:coreProperties>
</file>