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6" r:id="rId3"/>
    <p:sldId id="257" r:id="rId4"/>
    <p:sldId id="258" r:id="rId5"/>
    <p:sldId id="259" r:id="rId6"/>
    <p:sldId id="260" r:id="rId7"/>
    <p:sldId id="262" r:id="rId8"/>
    <p:sldId id="263" r:id="rId9"/>
    <p:sldId id="264" r:id="rId10"/>
    <p:sldId id="285" r:id="rId11"/>
    <p:sldId id="265" r:id="rId12"/>
    <p:sldId id="266" r:id="rId13"/>
    <p:sldId id="267" r:id="rId14"/>
    <p:sldId id="268" r:id="rId15"/>
    <p:sldId id="269" r:id="rId16"/>
    <p:sldId id="270" r:id="rId17"/>
    <p:sldId id="271" r:id="rId18"/>
    <p:sldId id="272" r:id="rId19"/>
    <p:sldId id="274" r:id="rId20"/>
    <p:sldId id="275" r:id="rId21"/>
    <p:sldId id="276" r:id="rId22"/>
    <p:sldId id="279" r:id="rId23"/>
    <p:sldId id="277" r:id="rId24"/>
    <p:sldId id="278" r:id="rId25"/>
    <p:sldId id="280" r:id="rId26"/>
    <p:sldId id="284" r:id="rId27"/>
    <p:sldId id="281" r:id="rId28"/>
    <p:sldId id="282" r:id="rId29"/>
    <p:sldId id="283" r:id="rId30"/>
    <p:sldId id="291" r:id="rId31"/>
    <p:sldId id="286" r:id="rId32"/>
    <p:sldId id="287" r:id="rId33"/>
    <p:sldId id="288" r:id="rId34"/>
    <p:sldId id="289" r:id="rId35"/>
    <p:sldId id="290" r:id="rId36"/>
    <p:sldId id="292" r:id="rId37"/>
    <p:sldId id="294" r:id="rId38"/>
    <p:sldId id="293" r:id="rId39"/>
    <p:sldId id="295" r:id="rId40"/>
    <p:sldId id="297" r:id="rId41"/>
    <p:sldId id="296" r:id="rId42"/>
    <p:sldId id="298" r:id="rId43"/>
    <p:sldId id="299" r:id="rId44"/>
    <p:sldId id="300" r:id="rId45"/>
    <p:sldId id="301" r:id="rId46"/>
    <p:sldId id="316" r:id="rId47"/>
    <p:sldId id="317" r:id="rId48"/>
    <p:sldId id="302" r:id="rId49"/>
    <p:sldId id="306" r:id="rId50"/>
    <p:sldId id="303" r:id="rId51"/>
    <p:sldId id="304" r:id="rId52"/>
    <p:sldId id="305" r:id="rId53"/>
    <p:sldId id="307" r:id="rId54"/>
    <p:sldId id="308" r:id="rId55"/>
    <p:sldId id="309" r:id="rId56"/>
    <p:sldId id="310" r:id="rId57"/>
    <p:sldId id="311" r:id="rId58"/>
    <p:sldId id="312" r:id="rId59"/>
    <p:sldId id="313" r:id="rId60"/>
    <p:sldId id="314" r:id="rId61"/>
    <p:sldId id="315" r:id="rId62"/>
    <p:sldId id="319" r:id="rId63"/>
    <p:sldId id="320" r:id="rId64"/>
    <p:sldId id="318"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8" r:id="rId87"/>
    <p:sldId id="342" r:id="rId88"/>
    <p:sldId id="343" r:id="rId89"/>
    <p:sldId id="344" r:id="rId90"/>
    <p:sldId id="345" r:id="rId91"/>
    <p:sldId id="346" r:id="rId92"/>
    <p:sldId id="347" r:id="rId93"/>
    <p:sldId id="350" r:id="rId94"/>
    <p:sldId id="353" r:id="rId95"/>
    <p:sldId id="349" r:id="rId96"/>
    <p:sldId id="351" r:id="rId97"/>
    <p:sldId id="352" r:id="rId98"/>
    <p:sldId id="354" r:id="rId99"/>
    <p:sldId id="355" r:id="rId100"/>
    <p:sldId id="356" r:id="rId101"/>
    <p:sldId id="357" r:id="rId102"/>
    <p:sldId id="358" r:id="rId103"/>
    <p:sldId id="359" r:id="rId104"/>
    <p:sldId id="362" r:id="rId105"/>
    <p:sldId id="360" r:id="rId106"/>
    <p:sldId id="361" r:id="rId107"/>
    <p:sldId id="363" r:id="rId108"/>
    <p:sldId id="364" r:id="rId109"/>
    <p:sldId id="365" r:id="rId110"/>
    <p:sldId id="366" r:id="rId111"/>
    <p:sldId id="367" r:id="rId112"/>
    <p:sldId id="368"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94660"/>
  </p:normalViewPr>
  <p:slideViewPr>
    <p:cSldViewPr snapToGrid="0" showGuides="1">
      <p:cViewPr varScale="1">
        <p:scale>
          <a:sx n="96" d="100"/>
          <a:sy n="96" d="100"/>
        </p:scale>
        <p:origin x="96" y="132"/>
      </p:cViewPr>
      <p:guideLst>
        <p:guide orient="horz" pos="2115"/>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4/26/2021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2.xml"/><Relationship Id="rId4" Type="http://schemas.openxmlformats.org/officeDocument/2006/relationships/image" Target="../media/image10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692" y="273078"/>
            <a:ext cx="10400348" cy="1362682"/>
          </a:xfrm>
        </p:spPr>
        <p:txBody>
          <a:bodyPr>
            <a:normAutofit/>
          </a:bodyPr>
          <a:lstStyle/>
          <a:p>
            <a:r>
              <a:rPr lang="tr-TR" sz="4000" b="1" dirty="0" smtClean="0">
                <a:latin typeface="Times New Roman" panose="02020603050405020304" pitchFamily="18" charset="0"/>
                <a:cs typeface="Times New Roman" panose="02020603050405020304" pitchFamily="18" charset="0"/>
              </a:rPr>
              <a:t>Alternatif akım devreleri slayt I</a:t>
            </a:r>
            <a:endParaRPr lang="tr-TR" sz="4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82880" y="1564640"/>
            <a:ext cx="11186160" cy="5293360"/>
          </a:xfrm>
        </p:spPr>
        <p:txBody>
          <a:bodyPr>
            <a:normAutofit/>
          </a:bodyPr>
          <a:lstStyle/>
          <a:p>
            <a:r>
              <a:rPr lang="tr-TR" sz="4400" dirty="0" smtClean="0">
                <a:solidFill>
                  <a:srgbClr val="FF0000"/>
                </a:solidFill>
                <a:latin typeface="Algerian" panose="04020705040A02060702" pitchFamily="82" charset="0"/>
              </a:rPr>
              <a:t>ÖĞR. GÖR. KORKMAZ SELÇUK</a:t>
            </a:r>
            <a:endParaRPr lang="tr-TR" sz="4400" dirty="0">
              <a:solidFill>
                <a:srgbClr val="FF0000"/>
              </a:solidFill>
              <a:latin typeface="Algerian" panose="04020705040A02060702" pitchFamily="82" charset="0"/>
            </a:endParaRPr>
          </a:p>
        </p:txBody>
      </p:sp>
      <p:pic>
        <p:nvPicPr>
          <p:cNvPr id="4" name="Resim 3"/>
          <p:cNvPicPr>
            <a:picLocks noChangeAspect="1"/>
          </p:cNvPicPr>
          <p:nvPr/>
        </p:nvPicPr>
        <p:blipFill>
          <a:blip r:embed="rId2"/>
          <a:stretch>
            <a:fillRect/>
          </a:stretch>
        </p:blipFill>
        <p:spPr>
          <a:xfrm>
            <a:off x="897571" y="2646362"/>
            <a:ext cx="4050349" cy="1844358"/>
          </a:xfrm>
          <a:prstGeom prst="rect">
            <a:avLst/>
          </a:prstGeom>
        </p:spPr>
      </p:pic>
      <p:pic>
        <p:nvPicPr>
          <p:cNvPr id="5" name="Resim 4"/>
          <p:cNvPicPr>
            <a:picLocks noChangeAspect="1"/>
          </p:cNvPicPr>
          <p:nvPr/>
        </p:nvPicPr>
        <p:blipFill>
          <a:blip r:embed="rId3"/>
          <a:stretch>
            <a:fillRect/>
          </a:stretch>
        </p:blipFill>
        <p:spPr>
          <a:xfrm>
            <a:off x="5326380" y="2565718"/>
            <a:ext cx="2964180" cy="1871345"/>
          </a:xfrm>
          <a:prstGeom prst="rect">
            <a:avLst/>
          </a:prstGeom>
        </p:spPr>
      </p:pic>
      <p:pic>
        <p:nvPicPr>
          <p:cNvPr id="6" name="Resim 5"/>
          <p:cNvPicPr>
            <a:picLocks noChangeAspect="1"/>
          </p:cNvPicPr>
          <p:nvPr/>
        </p:nvPicPr>
        <p:blipFill>
          <a:blip r:embed="rId4"/>
          <a:stretch>
            <a:fillRect/>
          </a:stretch>
        </p:blipFill>
        <p:spPr>
          <a:xfrm>
            <a:off x="8590755" y="2646362"/>
            <a:ext cx="2552700" cy="1790701"/>
          </a:xfrm>
          <a:prstGeom prst="rect">
            <a:avLst/>
          </a:prstGeom>
        </p:spPr>
      </p:pic>
      <p:pic>
        <p:nvPicPr>
          <p:cNvPr id="7" name="Resim 6"/>
          <p:cNvPicPr>
            <a:picLocks noChangeAspect="1"/>
          </p:cNvPicPr>
          <p:nvPr/>
        </p:nvPicPr>
        <p:blipFill>
          <a:blip r:embed="rId5"/>
          <a:stretch>
            <a:fillRect/>
          </a:stretch>
        </p:blipFill>
        <p:spPr>
          <a:xfrm>
            <a:off x="1107440" y="4731861"/>
            <a:ext cx="3914140" cy="1884998"/>
          </a:xfrm>
          <a:prstGeom prst="rect">
            <a:avLst/>
          </a:prstGeom>
        </p:spPr>
      </p:pic>
      <p:pic>
        <p:nvPicPr>
          <p:cNvPr id="8" name="Resim 7"/>
          <p:cNvPicPr>
            <a:picLocks noChangeAspect="1"/>
          </p:cNvPicPr>
          <p:nvPr/>
        </p:nvPicPr>
        <p:blipFill>
          <a:blip r:embed="rId6"/>
          <a:stretch>
            <a:fillRect/>
          </a:stretch>
        </p:blipFill>
        <p:spPr>
          <a:xfrm>
            <a:off x="5681980" y="4673282"/>
            <a:ext cx="4620260" cy="2042478"/>
          </a:xfrm>
          <a:prstGeom prst="rect">
            <a:avLst/>
          </a:prstGeom>
        </p:spPr>
      </p:pic>
    </p:spTree>
    <p:extLst>
      <p:ext uri="{BB962C8B-B14F-4D97-AF65-F5344CB8AC3E}">
        <p14:creationId xmlns:p14="http://schemas.microsoft.com/office/powerpoint/2010/main" val="365691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6480" y="0"/>
            <a:ext cx="10000931" cy="609600"/>
          </a:xfrm>
        </p:spPr>
        <p:txBody>
          <a:bodyPr>
            <a:normAutofit/>
          </a:bodyPr>
          <a:lstStyle/>
          <a:p>
            <a:r>
              <a:rPr lang="tr-TR" dirty="0" smtClean="0">
                <a:latin typeface="Times New Roman" panose="02020603050405020304" pitchFamily="18" charset="0"/>
                <a:cs typeface="Times New Roman" panose="02020603050405020304" pitchFamily="18" charset="0"/>
              </a:rPr>
              <a:t>SAYKIL</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60400" y="609600"/>
            <a:ext cx="11531600" cy="6075680"/>
          </a:xfrm>
        </p:spPr>
        <p:txBody>
          <a:bodyPr/>
          <a:lstStyle/>
          <a:p>
            <a:r>
              <a:rPr lang="tr-TR" dirty="0" smtClean="0">
                <a:latin typeface="Times New Roman" panose="02020603050405020304" pitchFamily="18" charset="0"/>
                <a:cs typeface="Times New Roman" panose="02020603050405020304" pitchFamily="18" charset="0"/>
              </a:rPr>
              <a:t>Elektrik akımı üreten üreteçlerin genel adı </a:t>
            </a:r>
            <a:r>
              <a:rPr lang="tr-TR" dirty="0" err="1" smtClean="0">
                <a:latin typeface="Times New Roman" panose="02020603050405020304" pitchFamily="18" charset="0"/>
                <a:cs typeface="Times New Roman" panose="02020603050405020304" pitchFamily="18" charset="0"/>
              </a:rPr>
              <a:t>JENERATÖRdür</a:t>
            </a:r>
            <a:r>
              <a:rPr lang="tr-TR" dirty="0" smtClean="0">
                <a:latin typeface="Times New Roman" panose="02020603050405020304" pitchFamily="18" charset="0"/>
                <a:cs typeface="Times New Roman" panose="02020603050405020304" pitchFamily="18" charset="0"/>
              </a:rPr>
              <a:t>. Alternatif akım üreten üreteçler ALTERNATÖR, doğru akım üreten jeneratörlere ise DİNAMO denir. </a:t>
            </a:r>
          </a:p>
          <a:p>
            <a:r>
              <a:rPr lang="tr-TR" dirty="0" smtClean="0">
                <a:latin typeface="Times New Roman" panose="02020603050405020304" pitchFamily="18" charset="0"/>
                <a:cs typeface="Times New Roman" panose="02020603050405020304" pitchFamily="18" charset="0"/>
              </a:rPr>
              <a:t>Alternatörlerde üretilen alternatif akımın </a:t>
            </a:r>
            <a:r>
              <a:rPr lang="tr-TR" dirty="0" err="1" smtClean="0">
                <a:latin typeface="Times New Roman" panose="02020603050405020304" pitchFamily="18" charset="0"/>
                <a:cs typeface="Times New Roman" panose="02020603050405020304" pitchFamily="18" charset="0"/>
              </a:rPr>
              <a:t>saykıl</a:t>
            </a:r>
            <a:r>
              <a:rPr lang="tr-TR" dirty="0" smtClean="0">
                <a:latin typeface="Times New Roman" panose="02020603050405020304" pitchFamily="18" charset="0"/>
                <a:cs typeface="Times New Roman" panose="02020603050405020304" pitchFamily="18" charset="0"/>
              </a:rPr>
              <a:t> sayıları alternatörün kutup sayısına göre değişir.     </a:t>
            </a:r>
          </a:p>
          <a:p>
            <a:r>
              <a:rPr lang="tr-TR" dirty="0" smtClean="0">
                <a:solidFill>
                  <a:srgbClr val="FF0000"/>
                </a:solidFill>
                <a:latin typeface="Times New Roman" panose="02020603050405020304" pitchFamily="18" charset="0"/>
                <a:cs typeface="Times New Roman" panose="02020603050405020304" pitchFamily="18" charset="0"/>
              </a:rPr>
              <a:t>f= n.2p/120   </a:t>
            </a:r>
            <a:r>
              <a:rPr lang="tr-TR" dirty="0" smtClean="0">
                <a:latin typeface="Times New Roman" panose="02020603050405020304" pitchFamily="18" charset="0"/>
                <a:cs typeface="Times New Roman" panose="02020603050405020304" pitchFamily="18" charset="0"/>
              </a:rPr>
              <a:t>n=alternatör rotorunun dönme sayısı  2P= alternatördeki çift kutup sayısı </a:t>
            </a:r>
          </a:p>
          <a:p>
            <a:r>
              <a:rPr lang="tr-TR" dirty="0" smtClean="0">
                <a:latin typeface="Times New Roman" panose="02020603050405020304" pitchFamily="18" charset="0"/>
                <a:cs typeface="Times New Roman" panose="02020603050405020304" pitchFamily="18" charset="0"/>
              </a:rPr>
              <a:t>Bir </a:t>
            </a:r>
            <a:r>
              <a:rPr lang="tr-TR" dirty="0" err="1" smtClean="0">
                <a:latin typeface="Times New Roman" panose="02020603050405020304" pitchFamily="18" charset="0"/>
                <a:cs typeface="Times New Roman" panose="02020603050405020304" pitchFamily="18" charset="0"/>
              </a:rPr>
              <a:t>saykılın</a:t>
            </a:r>
            <a:r>
              <a:rPr lang="tr-TR" dirty="0" smtClean="0">
                <a:latin typeface="Times New Roman" panose="02020603050405020304" pitchFamily="18" charset="0"/>
                <a:cs typeface="Times New Roman" panose="02020603050405020304" pitchFamily="18" charset="0"/>
              </a:rPr>
              <a:t> üretilebilmesi için iletkenin yaptığı dönme açısı ELEKTRİKİ AÇI </a:t>
            </a:r>
            <a:r>
              <a:rPr lang="tr-TR" dirty="0" err="1" smtClean="0">
                <a:latin typeface="Times New Roman" panose="02020603050405020304" pitchFamily="18" charset="0"/>
                <a:cs typeface="Times New Roman" panose="02020603050405020304" pitchFamily="18" charset="0"/>
              </a:rPr>
              <a:t>dır</a:t>
            </a:r>
            <a:r>
              <a:rPr lang="tr-TR" dirty="0" smtClean="0">
                <a:latin typeface="Times New Roman" panose="02020603050405020304" pitchFamily="18" charset="0"/>
                <a:cs typeface="Times New Roman" panose="02020603050405020304" pitchFamily="18" charset="0"/>
              </a:rPr>
              <a:t>. Rotorun dönme açısı da GEOMETRİK AÇI ise. Bu iki açı alternatördeki kutup sayısı </a:t>
            </a:r>
            <a:r>
              <a:rPr lang="tr-TR" dirty="0" smtClean="0">
                <a:solidFill>
                  <a:srgbClr val="FF0000"/>
                </a:solidFill>
                <a:latin typeface="Times New Roman" panose="02020603050405020304" pitchFamily="18" charset="0"/>
                <a:cs typeface="Times New Roman" panose="02020603050405020304" pitchFamily="18" charset="0"/>
              </a:rPr>
              <a:t>2P=2</a:t>
            </a:r>
            <a:r>
              <a:rPr lang="tr-TR" dirty="0" smtClean="0">
                <a:latin typeface="Times New Roman" panose="02020603050405020304" pitchFamily="18" charset="0"/>
                <a:cs typeface="Times New Roman" panose="02020603050405020304" pitchFamily="18" charset="0"/>
              </a:rPr>
              <a:t> olursa bir birine eşittir. Bu iki açı arasında şu bağıntı vardır.  </a:t>
            </a:r>
            <a:r>
              <a:rPr lang="tr-TR" dirty="0">
                <a:latin typeface="Times New Roman" panose="02020603050405020304" pitchFamily="18" charset="0"/>
                <a:cs typeface="Times New Roman" panose="02020603050405020304" pitchFamily="18" charset="0"/>
              </a:rPr>
              <a:t> </a:t>
            </a:r>
            <a:r>
              <a:rPr lang="el-GR" dirty="0" smtClean="0">
                <a:solidFill>
                  <a:srgbClr val="FF0000"/>
                </a:solidFill>
                <a:latin typeface="Times New Roman" panose="02020603050405020304" pitchFamily="18" charset="0"/>
                <a:cs typeface="Times New Roman" panose="02020603050405020304" pitchFamily="18" charset="0"/>
              </a:rPr>
              <a:t>α</a:t>
            </a:r>
            <a:r>
              <a:rPr lang="tr-TR" dirty="0" smtClean="0">
                <a:solidFill>
                  <a:srgbClr val="FF0000"/>
                </a:solidFill>
                <a:latin typeface="Times New Roman" panose="02020603050405020304" pitchFamily="18" charset="0"/>
                <a:cs typeface="Times New Roman" panose="02020603050405020304" pitchFamily="18" charset="0"/>
              </a:rPr>
              <a:t>e= </a:t>
            </a:r>
            <a:r>
              <a:rPr lang="el-GR" dirty="0" smtClean="0">
                <a:solidFill>
                  <a:srgbClr val="FF0000"/>
                </a:solidFill>
                <a:latin typeface="Times New Roman" panose="02020603050405020304" pitchFamily="18" charset="0"/>
                <a:cs typeface="Times New Roman" panose="02020603050405020304" pitchFamily="18" charset="0"/>
              </a:rPr>
              <a:t>α</a:t>
            </a:r>
            <a:r>
              <a:rPr lang="tr-TR" dirty="0" smtClean="0">
                <a:solidFill>
                  <a:srgbClr val="FF0000"/>
                </a:solidFill>
                <a:latin typeface="Times New Roman" panose="02020603050405020304" pitchFamily="18" charset="0"/>
                <a:cs typeface="Times New Roman" panose="02020603050405020304" pitchFamily="18" charset="0"/>
              </a:rPr>
              <a:t>g.2P/2</a:t>
            </a:r>
          </a:p>
          <a:p>
            <a:r>
              <a:rPr lang="tr-TR" dirty="0" smtClean="0">
                <a:latin typeface="Times New Roman" panose="02020603050405020304" pitchFamily="18" charset="0"/>
                <a:cs typeface="Times New Roman" panose="02020603050405020304" pitchFamily="18" charset="0"/>
              </a:rPr>
              <a:t>2P= 4 ise rotorun bir dönüşünde (360°) 2 </a:t>
            </a:r>
            <a:r>
              <a:rPr lang="tr-TR" dirty="0" err="1" smtClean="0">
                <a:latin typeface="Times New Roman" panose="02020603050405020304" pitchFamily="18" charset="0"/>
                <a:cs typeface="Times New Roman" panose="02020603050405020304" pitchFamily="18" charset="0"/>
              </a:rPr>
              <a:t>saykıl</a:t>
            </a:r>
            <a:r>
              <a:rPr lang="tr-TR" dirty="0" smtClean="0">
                <a:latin typeface="Times New Roman" panose="02020603050405020304" pitchFamily="18" charset="0"/>
                <a:cs typeface="Times New Roman" panose="02020603050405020304" pitchFamily="18" charset="0"/>
              </a:rPr>
              <a:t> oluşur. </a:t>
            </a:r>
          </a:p>
          <a:p>
            <a:r>
              <a:rPr lang="tr-TR" dirty="0" smtClean="0">
                <a:solidFill>
                  <a:srgbClr val="FF0000"/>
                </a:solidFill>
                <a:latin typeface="Times New Roman" panose="02020603050405020304" pitchFamily="18" charset="0"/>
                <a:cs typeface="Times New Roman" panose="02020603050405020304" pitchFamily="18" charset="0"/>
              </a:rPr>
              <a:t>ÖRNEK: </a:t>
            </a:r>
            <a:r>
              <a:rPr lang="tr-TR" dirty="0" smtClean="0">
                <a:latin typeface="Times New Roman" panose="02020603050405020304" pitchFamily="18" charset="0"/>
                <a:cs typeface="Times New Roman" panose="02020603050405020304" pitchFamily="18" charset="0"/>
              </a:rPr>
              <a:t>6 kutuplu bir alternatörün bir dönüşünde kaç </a:t>
            </a:r>
            <a:r>
              <a:rPr lang="tr-TR" dirty="0" err="1" smtClean="0">
                <a:latin typeface="Times New Roman" panose="02020603050405020304" pitchFamily="18" charset="0"/>
                <a:cs typeface="Times New Roman" panose="02020603050405020304" pitchFamily="18" charset="0"/>
              </a:rPr>
              <a:t>saykıl</a:t>
            </a:r>
            <a:r>
              <a:rPr lang="tr-TR" dirty="0" smtClean="0">
                <a:latin typeface="Times New Roman" panose="02020603050405020304" pitchFamily="18" charset="0"/>
                <a:cs typeface="Times New Roman" panose="02020603050405020304" pitchFamily="18" charset="0"/>
              </a:rPr>
              <a:t> oluşur? </a:t>
            </a:r>
          </a:p>
          <a:p>
            <a:r>
              <a:rPr lang="el-GR" dirty="0">
                <a:solidFill>
                  <a:srgbClr val="FF0000"/>
                </a:solidFill>
                <a:latin typeface="Times New Roman" panose="02020603050405020304" pitchFamily="18" charset="0"/>
                <a:cs typeface="Times New Roman" panose="02020603050405020304" pitchFamily="18" charset="0"/>
              </a:rPr>
              <a:t>α</a:t>
            </a:r>
            <a:r>
              <a:rPr lang="tr-TR" dirty="0">
                <a:solidFill>
                  <a:srgbClr val="FF0000"/>
                </a:solidFill>
                <a:latin typeface="Times New Roman" panose="02020603050405020304" pitchFamily="18" charset="0"/>
                <a:cs typeface="Times New Roman" panose="02020603050405020304" pitchFamily="18" charset="0"/>
              </a:rPr>
              <a:t>e= </a:t>
            </a:r>
            <a:r>
              <a:rPr lang="el-GR" dirty="0">
                <a:solidFill>
                  <a:srgbClr val="FF0000"/>
                </a:solidFill>
                <a:latin typeface="Times New Roman" panose="02020603050405020304" pitchFamily="18" charset="0"/>
                <a:cs typeface="Times New Roman" panose="02020603050405020304" pitchFamily="18" charset="0"/>
              </a:rPr>
              <a:t>α</a:t>
            </a:r>
            <a:r>
              <a:rPr lang="tr-TR" dirty="0" smtClean="0">
                <a:solidFill>
                  <a:srgbClr val="FF0000"/>
                </a:solidFill>
                <a:latin typeface="Times New Roman" panose="02020603050405020304" pitchFamily="18" charset="0"/>
                <a:cs typeface="Times New Roman" panose="02020603050405020304" pitchFamily="18" charset="0"/>
              </a:rPr>
              <a:t>g.2P/2           </a:t>
            </a:r>
            <a:r>
              <a:rPr lang="tr-TR"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e=</a:t>
            </a:r>
            <a:r>
              <a:rPr lang="el-GR" dirty="0" smtClean="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g</a:t>
            </a:r>
            <a:r>
              <a:rPr lang="tr-TR" dirty="0" smtClean="0">
                <a:latin typeface="Times New Roman" panose="02020603050405020304" pitchFamily="18" charset="0"/>
                <a:cs typeface="Times New Roman" panose="02020603050405020304" pitchFamily="18" charset="0"/>
              </a:rPr>
              <a:t> .6/2  ise  </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e=3</a:t>
            </a:r>
            <a:r>
              <a:rPr lang="el-GR" dirty="0" smtClean="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g </a:t>
            </a:r>
            <a:r>
              <a:rPr lang="tr-TR" dirty="0" smtClean="0">
                <a:latin typeface="Times New Roman" panose="02020603050405020304" pitchFamily="18" charset="0"/>
                <a:cs typeface="Times New Roman" panose="02020603050405020304" pitchFamily="18" charset="0"/>
              </a:rPr>
              <a:t>olur. O halde bir dönüşte 3 </a:t>
            </a:r>
            <a:r>
              <a:rPr lang="tr-TR" dirty="0" err="1" smtClean="0">
                <a:latin typeface="Times New Roman" panose="02020603050405020304" pitchFamily="18" charset="0"/>
                <a:cs typeface="Times New Roman" panose="02020603050405020304" pitchFamily="18" charset="0"/>
              </a:rPr>
              <a:t>saykıl</a:t>
            </a:r>
            <a:r>
              <a:rPr lang="tr-TR" dirty="0" smtClean="0">
                <a:latin typeface="Times New Roman" panose="02020603050405020304" pitchFamily="18" charset="0"/>
                <a:cs typeface="Times New Roman" panose="02020603050405020304" pitchFamily="18" charset="0"/>
              </a:rPr>
              <a:t> oluşur.</a:t>
            </a:r>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5175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4720" y="293398"/>
            <a:ext cx="10112691" cy="539722"/>
          </a:xfrm>
        </p:spPr>
        <p:txBody>
          <a:bodyPr>
            <a:normAutofit fontScale="90000"/>
          </a:bodyPr>
          <a:lstStyle/>
          <a:p>
            <a:r>
              <a:rPr lang="tr-TR" dirty="0">
                <a:latin typeface="Times New Roman" panose="02020603050405020304" pitchFamily="18" charset="0"/>
                <a:cs typeface="Times New Roman" panose="02020603050405020304" pitchFamily="18" charset="0"/>
              </a:rPr>
              <a:t>PARALEL r-c Devreleri</a:t>
            </a:r>
            <a:endParaRPr lang="tr-TR" dirty="0"/>
          </a:p>
        </p:txBody>
      </p:sp>
      <p:sp>
        <p:nvSpPr>
          <p:cNvPr id="3" name="İçerik Yer Tutucusu 2"/>
          <p:cNvSpPr>
            <a:spLocks noGrp="1"/>
          </p:cNvSpPr>
          <p:nvPr>
            <p:ph idx="1"/>
          </p:nvPr>
        </p:nvSpPr>
        <p:spPr>
          <a:xfrm>
            <a:off x="568960" y="1016000"/>
            <a:ext cx="10478451" cy="5547360"/>
          </a:xfrm>
        </p:spPr>
        <p:txBody>
          <a:bodyPr>
            <a:normAutofit fontScale="92500" lnSpcReduction="20000"/>
          </a:bodyPr>
          <a:lstStyle/>
          <a:p>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Örnek: </a:t>
            </a:r>
            <a:r>
              <a:rPr lang="tr-TR" dirty="0">
                <a:latin typeface="Times New Roman" panose="02020603050405020304" pitchFamily="18" charset="0"/>
                <a:cs typeface="Times New Roman" panose="02020603050405020304" pitchFamily="18" charset="0"/>
              </a:rPr>
              <a:t>Yandaki şekilde bir paralel</a:t>
            </a:r>
          </a:p>
          <a:p>
            <a:r>
              <a:rPr lang="tr-TR" dirty="0">
                <a:latin typeface="Times New Roman" panose="02020603050405020304" pitchFamily="18" charset="0"/>
                <a:cs typeface="Times New Roman" panose="02020603050405020304" pitchFamily="18" charset="0"/>
              </a:rPr>
              <a:t>R‐C devresi verilmiştir.</a:t>
            </a:r>
          </a:p>
          <a:p>
            <a:r>
              <a:rPr lang="tr-TR" dirty="0">
                <a:latin typeface="Times New Roman" panose="02020603050405020304" pitchFamily="18" charset="0"/>
                <a:cs typeface="Times New Roman" panose="02020603050405020304" pitchFamily="18" charset="0"/>
              </a:rPr>
              <a:t>• A.) Direnç üzerinden akan akımı</a:t>
            </a:r>
          </a:p>
          <a:p>
            <a:r>
              <a:rPr lang="tr-TR" dirty="0">
                <a:latin typeface="Times New Roman" panose="02020603050405020304" pitchFamily="18" charset="0"/>
                <a:cs typeface="Times New Roman" panose="02020603050405020304" pitchFamily="18" charset="0"/>
              </a:rPr>
              <a:t>hesaplayınız.</a:t>
            </a:r>
          </a:p>
          <a:p>
            <a:r>
              <a:rPr lang="tr-TR" dirty="0">
                <a:latin typeface="Times New Roman" panose="02020603050405020304" pitchFamily="18" charset="0"/>
                <a:cs typeface="Times New Roman" panose="02020603050405020304" pitchFamily="18" charset="0"/>
              </a:rPr>
              <a:t>• B.) Kondansatör üzerinden akan</a:t>
            </a:r>
          </a:p>
          <a:p>
            <a:r>
              <a:rPr lang="tr-TR" dirty="0">
                <a:latin typeface="Times New Roman" panose="02020603050405020304" pitchFamily="18" charset="0"/>
                <a:cs typeface="Times New Roman" panose="02020603050405020304" pitchFamily="18" charset="0"/>
              </a:rPr>
              <a:t>akımı hesaplayınız.</a:t>
            </a:r>
          </a:p>
          <a:p>
            <a:r>
              <a:rPr lang="tr-TR" dirty="0">
                <a:latin typeface="Times New Roman" panose="02020603050405020304" pitchFamily="18" charset="0"/>
                <a:cs typeface="Times New Roman" panose="02020603050405020304" pitchFamily="18" charset="0"/>
              </a:rPr>
              <a:t>• C.) Devrenin ana kol akımını</a:t>
            </a:r>
          </a:p>
          <a:p>
            <a:r>
              <a:rPr lang="tr-TR" dirty="0">
                <a:latin typeface="Times New Roman" panose="02020603050405020304" pitchFamily="18" charset="0"/>
                <a:cs typeface="Times New Roman" panose="02020603050405020304" pitchFamily="18" charset="0"/>
              </a:rPr>
              <a:t>hesaplayınız.</a:t>
            </a:r>
          </a:p>
          <a:p>
            <a:r>
              <a:rPr lang="tr-TR" dirty="0">
                <a:latin typeface="Times New Roman" panose="02020603050405020304" pitchFamily="18" charset="0"/>
                <a:cs typeface="Times New Roman" panose="02020603050405020304" pitchFamily="18" charset="0"/>
              </a:rPr>
              <a:t>• D.) Devrenin empedansını</a:t>
            </a:r>
          </a:p>
          <a:p>
            <a:r>
              <a:rPr lang="tr-TR" dirty="0">
                <a:latin typeface="Times New Roman" panose="02020603050405020304" pitchFamily="18" charset="0"/>
                <a:cs typeface="Times New Roman" panose="02020603050405020304" pitchFamily="18" charset="0"/>
              </a:rPr>
              <a:t>hesaplayınız.</a:t>
            </a:r>
          </a:p>
          <a:p>
            <a:r>
              <a:rPr lang="tr-TR" dirty="0">
                <a:latin typeface="Times New Roman" panose="02020603050405020304" pitchFamily="18" charset="0"/>
                <a:cs typeface="Times New Roman" panose="02020603050405020304" pitchFamily="18" charset="0"/>
              </a:rPr>
              <a:t>• E.) Akım ile gerilim arasındaki faz</a:t>
            </a:r>
          </a:p>
          <a:p>
            <a:r>
              <a:rPr lang="tr-TR" dirty="0">
                <a:latin typeface="Times New Roman" panose="02020603050405020304" pitchFamily="18" charset="0"/>
                <a:cs typeface="Times New Roman" panose="02020603050405020304" pitchFamily="18" charset="0"/>
              </a:rPr>
              <a:t>açısını hesaplayınız.</a:t>
            </a:r>
          </a:p>
        </p:txBody>
      </p:sp>
      <p:pic>
        <p:nvPicPr>
          <p:cNvPr id="4" name="Resim 3"/>
          <p:cNvPicPr>
            <a:picLocks noChangeAspect="1"/>
          </p:cNvPicPr>
          <p:nvPr/>
        </p:nvPicPr>
        <p:blipFill>
          <a:blip r:embed="rId2"/>
          <a:stretch>
            <a:fillRect/>
          </a:stretch>
        </p:blipFill>
        <p:spPr>
          <a:xfrm>
            <a:off x="5128593" y="2011680"/>
            <a:ext cx="4989827" cy="3352800"/>
          </a:xfrm>
          <a:prstGeom prst="rect">
            <a:avLst/>
          </a:prstGeom>
        </p:spPr>
      </p:pic>
    </p:spTree>
    <p:extLst>
      <p:ext uri="{BB962C8B-B14F-4D97-AF65-F5344CB8AC3E}">
        <p14:creationId xmlns:p14="http://schemas.microsoft.com/office/powerpoint/2010/main" val="22788683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3120" y="273078"/>
            <a:ext cx="10214291" cy="783562"/>
          </a:xfrm>
        </p:spPr>
        <p:txBody>
          <a:bodyPr/>
          <a:lstStyle/>
          <a:p>
            <a:r>
              <a:rPr lang="tr-TR" dirty="0">
                <a:latin typeface="Times New Roman" panose="02020603050405020304" pitchFamily="18" charset="0"/>
                <a:cs typeface="Times New Roman" panose="02020603050405020304" pitchFamily="18" charset="0"/>
              </a:rPr>
              <a:t>PARALEL r-c Devreleri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48640" y="1258054"/>
                <a:ext cx="10498771" cy="5366266"/>
              </a:xfrm>
            </p:spPr>
            <p:txBody>
              <a:bodyPr/>
              <a:lstStyle/>
              <a:p>
                <a:r>
                  <a:rPr lang="tr-TR" dirty="0" smtClean="0">
                    <a:latin typeface="Times New Roman" panose="02020603050405020304" pitchFamily="18" charset="0"/>
                    <a:cs typeface="Times New Roman" panose="02020603050405020304" pitchFamily="18" charset="0"/>
                  </a:rPr>
                  <a:t>Xc=1/2</a:t>
                </a:r>
                <a14:m>
                  <m:oMath xmlns:m="http://schemas.openxmlformats.org/officeDocument/2006/math">
                    <m:r>
                      <a:rPr lang="tr-TR" i="1" dirty="0" smtClean="0">
                        <a:latin typeface="Cambria Math" panose="02040503050406030204" pitchFamily="18" charset="0"/>
                        <a:ea typeface="Cambria Math" panose="02040503050406030204" pitchFamily="18" charset="0"/>
                      </a:rPr>
                      <m:t>𝜋</m:t>
                    </m:r>
                  </m:oMath>
                </a14:m>
                <a:r>
                  <a:rPr lang="tr-TR" dirty="0">
                    <a:latin typeface="Times New Roman" panose="02020603050405020304" pitchFamily="18" charset="0"/>
                    <a:cs typeface="Times New Roman" panose="02020603050405020304" pitchFamily="18" charset="0"/>
                  </a:rPr>
                  <a:t>.F.C </a:t>
                </a:r>
                <a:r>
                  <a:rPr lang="tr-TR" dirty="0" smtClean="0">
                    <a:latin typeface="Times New Roman" panose="02020603050405020304" pitchFamily="18" charset="0"/>
                    <a:cs typeface="Times New Roman" panose="02020603050405020304" pitchFamily="18" charset="0"/>
                  </a:rPr>
                  <a:t>  Xc=1/2.3,14 .100.10    Xc=15,9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Ir=V/R   </a:t>
                </a:r>
                <a:r>
                  <a:rPr lang="tr-TR" dirty="0" smtClean="0">
                    <a:latin typeface="Times New Roman" panose="02020603050405020304" pitchFamily="18" charset="0"/>
                    <a:cs typeface="Times New Roman" panose="02020603050405020304" pitchFamily="18" charset="0"/>
                  </a:rPr>
                  <a:t>Ir=10/5   Ir=2A </a:t>
                </a:r>
              </a:p>
              <a:p>
                <a:r>
                  <a:rPr lang="tr-TR" dirty="0">
                    <a:latin typeface="Times New Roman" panose="02020603050405020304" pitchFamily="18" charset="0"/>
                    <a:cs typeface="Times New Roman" panose="02020603050405020304" pitchFamily="18" charset="0"/>
                  </a:rPr>
                  <a:t>Ic=V/Xc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Ic</a:t>
                </a:r>
                <a:r>
                  <a:rPr lang="tr-TR" dirty="0" smtClean="0">
                    <a:latin typeface="Times New Roman" panose="02020603050405020304" pitchFamily="18" charset="0"/>
                    <a:cs typeface="Times New Roman" panose="02020603050405020304" pitchFamily="18" charset="0"/>
                  </a:rPr>
                  <a:t>= 10/15,9   Ic=0,63 A </a:t>
                </a:r>
              </a:p>
              <a:p>
                <a:r>
                  <a:rPr lang="tr-TR" dirty="0" smtClean="0">
                    <a:latin typeface="Times New Roman" panose="02020603050405020304" pitchFamily="18" charset="0"/>
                    <a:cs typeface="Times New Roman" panose="02020603050405020304" pitchFamily="18" charset="0"/>
                  </a:rPr>
                  <a:t>I=</a:t>
                </a:r>
                <a14:m>
                  <m:oMath xmlns:m="http://schemas.openxmlformats.org/officeDocument/2006/math">
                    <m:r>
                      <a:rPr lang="tr-TR"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tr-TR" dirty="0" smtClean="0">
                    <a:latin typeface="Times New Roman" panose="02020603050405020304" pitchFamily="18" charset="0"/>
                    <a:cs typeface="Times New Roman" panose="02020603050405020304" pitchFamily="18" charset="0"/>
                  </a:rPr>
                  <a:t>Ir²+Ic²    </a:t>
                </a:r>
                <a:r>
                  <a:rPr lang="tr-TR" dirty="0">
                    <a:latin typeface="Times New Roman" panose="02020603050405020304" pitchFamily="18" charset="0"/>
                    <a:cs typeface="Times New Roman" panose="02020603050405020304" pitchFamily="18" charset="0"/>
                  </a:rPr>
                  <a:t>I=</a:t>
                </a:r>
                <a14:m>
                  <m:oMath xmlns:m="http://schemas.openxmlformats.org/officeDocument/2006/math">
                    <m:r>
                      <a:rPr lang="tr-TR" i="1">
                        <a:latin typeface="Cambria Math" panose="02040503050406030204" pitchFamily="18" charset="0"/>
                        <a:ea typeface="Cambria Math" panose="02040503050406030204" pitchFamily="18" charset="0"/>
                        <a:cs typeface="Times New Roman" panose="02020603050405020304" pitchFamily="18" charset="0"/>
                      </a:rPr>
                      <m:t>√</m:t>
                    </m:r>
                  </m:oMath>
                </a14:m>
                <a:r>
                  <a:rPr lang="tr-TR" dirty="0">
                    <a:latin typeface="Times New Roman" panose="02020603050405020304" pitchFamily="18" charset="0"/>
                    <a:cs typeface="Times New Roman" panose="02020603050405020304" pitchFamily="18" charset="0"/>
                  </a:rPr>
                  <a:t>2²+0,63² </a:t>
                </a:r>
                <a:r>
                  <a:rPr lang="tr-TR" dirty="0" smtClean="0">
                    <a:latin typeface="Times New Roman" panose="02020603050405020304" pitchFamily="18" charset="0"/>
                    <a:cs typeface="Times New Roman" panose="02020603050405020304" pitchFamily="18" charset="0"/>
                  </a:rPr>
                  <a:t>  I</a:t>
                </a:r>
                <a:r>
                  <a:rPr lang="tr-TR" dirty="0">
                    <a:latin typeface="Times New Roman" panose="02020603050405020304" pitchFamily="18" charset="0"/>
                    <a:cs typeface="Times New Roman" panose="02020603050405020304" pitchFamily="18" charset="0"/>
                  </a:rPr>
                  <a:t>=</a:t>
                </a:r>
                <a14:m>
                  <m:oMath xmlns:m="http://schemas.openxmlformats.org/officeDocument/2006/math">
                    <m:r>
                      <a:rPr lang="tr-TR" b="0" i="1" smtClean="0">
                        <a:latin typeface="Cambria Math" panose="02040503050406030204" pitchFamily="18" charset="0"/>
                        <a:ea typeface="Cambria Math" panose="02040503050406030204" pitchFamily="18" charset="0"/>
                        <a:cs typeface="Times New Roman" panose="02020603050405020304" pitchFamily="18" charset="0"/>
                      </a:rPr>
                      <m:t>2,1</m:t>
                    </m:r>
                  </m:oMath>
                </a14:m>
                <a:r>
                  <a:rPr lang="tr-TR" dirty="0" smtClean="0">
                    <a:latin typeface="Times New Roman" panose="02020603050405020304" pitchFamily="18" charset="0"/>
                    <a:cs typeface="Times New Roman" panose="02020603050405020304" pitchFamily="18" charset="0"/>
                  </a:rPr>
                  <a:t>A </a:t>
                </a:r>
              </a:p>
              <a:p>
                <a:r>
                  <a:rPr lang="tr-T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tan   = Ic/Ir = 0,63/2  = 17,5° </a:t>
                </a:r>
              </a:p>
              <a:p>
                <a:r>
                  <a:rPr lang="tr-TR" dirty="0" smtClean="0">
                    <a:latin typeface="Times New Roman" panose="02020603050405020304" pitchFamily="18" charset="0"/>
                    <a:cs typeface="Times New Roman" panose="02020603050405020304" pitchFamily="18" charset="0"/>
                  </a:rPr>
                  <a:t>Z=V/I   Z= 10/2,2   Z= 4,76A</a:t>
                </a:r>
                <a:endParaRPr lang="tr-TR"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48640" y="1258054"/>
                <a:ext cx="10498771" cy="5366266"/>
              </a:xfrm>
              <a:blipFill>
                <a:blip r:embed="rId2"/>
                <a:stretch>
                  <a:fillRect l="-1161" t="-1476"/>
                </a:stretch>
              </a:blipFill>
            </p:spPr>
            <p:txBody>
              <a:bodyPr/>
              <a:lstStyle/>
              <a:p>
                <a:r>
                  <a:rPr lang="tr-TR">
                    <a:noFill/>
                  </a:rPr>
                  <a:t> </a:t>
                </a:r>
              </a:p>
            </p:txBody>
          </p:sp>
        </mc:Fallback>
      </mc:AlternateContent>
      <p:sp>
        <p:nvSpPr>
          <p:cNvPr id="4" name="Metin kutusu 3"/>
          <p:cNvSpPr txBox="1"/>
          <p:nvPr/>
        </p:nvSpPr>
        <p:spPr>
          <a:xfrm>
            <a:off x="5201920" y="1258054"/>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1659570" y="3571855"/>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a:t>
            </a:r>
            <a:endParaRPr lang="tr-TR" dirty="0">
              <a:latin typeface="Times New Roman" panose="02020603050405020304" pitchFamily="18" charset="0"/>
              <a:cs typeface="Times New Roman" panose="02020603050405020304" pitchFamily="18" charset="0"/>
            </a:endParaRPr>
          </a:p>
        </p:txBody>
      </p:sp>
      <p:cxnSp>
        <p:nvCxnSpPr>
          <p:cNvPr id="6" name="Düz Ok Bağlayıcısı 5"/>
          <p:cNvCxnSpPr/>
          <p:nvPr/>
        </p:nvCxnSpPr>
        <p:spPr>
          <a:xfrm>
            <a:off x="6177916" y="3324403"/>
            <a:ext cx="2184082" cy="468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Düz Ok Bağlayıcısı 7"/>
          <p:cNvCxnSpPr/>
          <p:nvPr/>
        </p:nvCxnSpPr>
        <p:spPr>
          <a:xfrm flipV="1">
            <a:off x="6219192" y="2457768"/>
            <a:ext cx="0" cy="9134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Düz Bağlayıcı 10"/>
          <p:cNvCxnSpPr/>
          <p:nvPr/>
        </p:nvCxnSpPr>
        <p:spPr>
          <a:xfrm>
            <a:off x="6219192" y="2457768"/>
            <a:ext cx="214280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Düz Bağlayıcı 12"/>
          <p:cNvCxnSpPr/>
          <p:nvPr/>
        </p:nvCxnSpPr>
        <p:spPr>
          <a:xfrm>
            <a:off x="8361998" y="2457768"/>
            <a:ext cx="0" cy="86663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Düz Ok Bağlayıcısı 14"/>
          <p:cNvCxnSpPr/>
          <p:nvPr/>
        </p:nvCxnSpPr>
        <p:spPr>
          <a:xfrm flipV="1">
            <a:off x="6167438" y="2457767"/>
            <a:ext cx="2194560" cy="8666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Yay 16"/>
          <p:cNvSpPr/>
          <p:nvPr/>
        </p:nvSpPr>
        <p:spPr>
          <a:xfrm rot="2515007">
            <a:off x="6505470" y="3003327"/>
            <a:ext cx="401803" cy="44524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8" name="Metin kutusu 17"/>
          <p:cNvSpPr txBox="1"/>
          <p:nvPr/>
        </p:nvSpPr>
        <p:spPr>
          <a:xfrm>
            <a:off x="5854964" y="2410954"/>
            <a:ext cx="423514"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Ic</a:t>
            </a:r>
            <a:endParaRPr lang="tr-TR" sz="2400"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6966143" y="2919239"/>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latin typeface="Times New Roman" panose="02020603050405020304" pitchFamily="18" charset="0"/>
              <a:cs typeface="Times New Roman" panose="02020603050405020304" pitchFamily="18" charset="0"/>
            </a:endParaRPr>
          </a:p>
        </p:txBody>
      </p:sp>
      <p:sp>
        <p:nvSpPr>
          <p:cNvPr id="20" name="Metin kutusu 19"/>
          <p:cNvSpPr txBox="1"/>
          <p:nvPr/>
        </p:nvSpPr>
        <p:spPr>
          <a:xfrm>
            <a:off x="7049921" y="2504582"/>
            <a:ext cx="28725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endParaRPr lang="tr-TR" sz="2400" dirty="0">
              <a:latin typeface="Times New Roman" panose="02020603050405020304" pitchFamily="18" charset="0"/>
              <a:cs typeface="Times New Roman" panose="02020603050405020304" pitchFamily="18" charset="0"/>
            </a:endParaRPr>
          </a:p>
        </p:txBody>
      </p:sp>
      <p:sp>
        <p:nvSpPr>
          <p:cNvPr id="21" name="Metin kutusu 20"/>
          <p:cNvSpPr txBox="1"/>
          <p:nvPr/>
        </p:nvSpPr>
        <p:spPr>
          <a:xfrm>
            <a:off x="8023902" y="3290341"/>
            <a:ext cx="389850"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7326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3440" y="313718"/>
            <a:ext cx="10234611" cy="458442"/>
          </a:xfrm>
        </p:spPr>
        <p:txBody>
          <a:bodyPr>
            <a:normAutofit fontScale="90000"/>
          </a:bodyPr>
          <a:lstStyle/>
          <a:p>
            <a:r>
              <a:rPr lang="tr-TR" dirty="0">
                <a:latin typeface="Times New Roman" panose="02020603050405020304" pitchFamily="18" charset="0"/>
                <a:cs typeface="Times New Roman" panose="02020603050405020304" pitchFamily="18" charset="0"/>
              </a:rPr>
              <a:t>Paralel R‐L‐C Devresi</a:t>
            </a:r>
          </a:p>
        </p:txBody>
      </p:sp>
      <p:sp>
        <p:nvSpPr>
          <p:cNvPr id="3" name="İçerik Yer Tutucusu 2"/>
          <p:cNvSpPr>
            <a:spLocks noGrp="1"/>
          </p:cNvSpPr>
          <p:nvPr>
            <p:ph idx="1"/>
          </p:nvPr>
        </p:nvSpPr>
        <p:spPr>
          <a:xfrm>
            <a:off x="406718" y="1381760"/>
            <a:ext cx="11521440" cy="5427510"/>
          </a:xfrm>
        </p:spPr>
        <p:txBody>
          <a:bodyPr>
            <a:normAutofit fontScale="92500" lnSpcReduction="20000"/>
          </a:bodyPr>
          <a:lstStyle/>
          <a:p>
            <a:r>
              <a:rPr lang="tr-TR" dirty="0">
                <a:latin typeface="Times New Roman" panose="02020603050405020304" pitchFamily="18" charset="0"/>
                <a:cs typeface="Times New Roman" panose="02020603050405020304" pitchFamily="18" charset="0"/>
              </a:rPr>
              <a:t>• Paralel R‐L‐C Devresi</a:t>
            </a:r>
          </a:p>
          <a:p>
            <a:r>
              <a:rPr lang="pt-BR" dirty="0">
                <a:latin typeface="Times New Roman" panose="02020603050405020304" pitchFamily="18" charset="0"/>
                <a:cs typeface="Times New Roman" panose="02020603050405020304" pitchFamily="18" charset="0"/>
              </a:rPr>
              <a:t>• Paralel R‐L‐C devresinde direnç, bobin</a:t>
            </a:r>
          </a:p>
          <a:p>
            <a:r>
              <a:rPr lang="sv-SE" dirty="0">
                <a:latin typeface="Times New Roman" panose="02020603050405020304" pitchFamily="18" charset="0"/>
                <a:cs typeface="Times New Roman" panose="02020603050405020304" pitchFamily="18" charset="0"/>
              </a:rPr>
              <a:t>ve kondansatör, A.C gerilim kaynağı ile</a:t>
            </a:r>
          </a:p>
          <a:p>
            <a:r>
              <a:rPr lang="tr-TR" dirty="0">
                <a:latin typeface="Times New Roman" panose="02020603050405020304" pitchFamily="18" charset="0"/>
                <a:cs typeface="Times New Roman" panose="02020603050405020304" pitchFamily="18" charset="0"/>
              </a:rPr>
              <a:t>paralel bağlanır.</a:t>
            </a:r>
          </a:p>
          <a:p>
            <a:r>
              <a:rPr lang="tr-TR" dirty="0">
                <a:latin typeface="Times New Roman" panose="02020603050405020304" pitchFamily="18" charset="0"/>
                <a:cs typeface="Times New Roman" panose="02020603050405020304" pitchFamily="18" charset="0"/>
              </a:rPr>
              <a:t>• Direnç akımı, devre gerilimi ile </a:t>
            </a:r>
            <a:r>
              <a:rPr lang="tr-TR" dirty="0" smtClean="0">
                <a:latin typeface="Times New Roman" panose="02020603050405020304" pitchFamily="18" charset="0"/>
                <a:cs typeface="Times New Roman" panose="02020603050405020304" pitchFamily="18" charset="0"/>
              </a:rPr>
              <a:t>aynı fazdadır</a:t>
            </a:r>
            <a:r>
              <a:rPr lang="tr-TR" dirty="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Bobin akımı, devre geriliminde </a:t>
            </a:r>
            <a:r>
              <a:rPr lang="tr-TR" dirty="0" smtClean="0">
                <a:latin typeface="Times New Roman" panose="02020603050405020304" pitchFamily="18" charset="0"/>
                <a:cs typeface="Times New Roman" panose="02020603050405020304" pitchFamily="18" charset="0"/>
              </a:rPr>
              <a:t>90                 I²= Ir²+ (I</a:t>
            </a:r>
            <a:r>
              <a:rPr lang="tr-TR" sz="17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Ic)²    Ir= V/R  I</a:t>
            </a:r>
            <a:r>
              <a:rPr lang="tr-TR" sz="17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=V/X</a:t>
            </a:r>
            <a:r>
              <a:rPr lang="tr-TR" sz="1700" dirty="0" smtClean="0">
                <a:latin typeface="Times New Roman" panose="02020603050405020304" pitchFamily="18" charset="0"/>
                <a:cs typeface="Times New Roman" panose="02020603050405020304" pitchFamily="18" charset="0"/>
              </a:rPr>
              <a:t>L    </a:t>
            </a:r>
            <a:r>
              <a:rPr lang="tr-TR" sz="2600" dirty="0" smtClean="0">
                <a:latin typeface="Times New Roman" panose="02020603050405020304" pitchFamily="18" charset="0"/>
                <a:cs typeface="Times New Roman" panose="02020603050405020304" pitchFamily="18" charset="0"/>
              </a:rPr>
              <a:t> Ic= V/Xc          </a:t>
            </a:r>
            <a:endParaRPr lang="tr-TR" sz="2600"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derece geri fazdadır.</a:t>
            </a:r>
          </a:p>
          <a:p>
            <a:r>
              <a:rPr lang="tr-TR" dirty="0" smtClean="0">
                <a:latin typeface="Times New Roman" panose="02020603050405020304" pitchFamily="18" charset="0"/>
                <a:cs typeface="Times New Roman" panose="02020603050405020304" pitchFamily="18" charset="0"/>
              </a:rPr>
              <a:t>• Kondansatör akımı, devre akımında</a:t>
            </a:r>
          </a:p>
          <a:p>
            <a:r>
              <a:rPr lang="tr-TR" dirty="0" smtClean="0">
                <a:latin typeface="Times New Roman" panose="02020603050405020304" pitchFamily="18" charset="0"/>
                <a:cs typeface="Times New Roman" panose="02020603050405020304" pitchFamily="18" charset="0"/>
              </a:rPr>
              <a:t>90 derece ileri fazdadır.</a:t>
            </a:r>
          </a:p>
          <a:p>
            <a:r>
              <a:rPr lang="tr-TR" dirty="0" smtClean="0">
                <a:latin typeface="Times New Roman" panose="02020603050405020304" pitchFamily="18" charset="0"/>
                <a:cs typeface="Times New Roman" panose="02020603050405020304" pitchFamily="18" charset="0"/>
              </a:rPr>
              <a:t>• Toplam akım ile gerilim arasında </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açısı kadar faz farkı vardır.</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316185" y="1381760"/>
            <a:ext cx="5042695" cy="2694470"/>
          </a:xfrm>
          <a:prstGeom prst="rect">
            <a:avLst/>
          </a:prstGeom>
        </p:spPr>
      </p:pic>
    </p:spTree>
    <p:extLst>
      <p:ext uri="{BB962C8B-B14F-4D97-AF65-F5344CB8AC3E}">
        <p14:creationId xmlns:p14="http://schemas.microsoft.com/office/powerpoint/2010/main" val="9103878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5779" y="248128"/>
            <a:ext cx="10017264" cy="515801"/>
          </a:xfrm>
        </p:spPr>
        <p:txBody>
          <a:bodyPr>
            <a:normAutofit fontScale="90000"/>
          </a:bodyPr>
          <a:lstStyle/>
          <a:p>
            <a:r>
              <a:rPr lang="tr-TR" dirty="0">
                <a:latin typeface="Times New Roman" panose="02020603050405020304" pitchFamily="18" charset="0"/>
                <a:cs typeface="Times New Roman" panose="02020603050405020304" pitchFamily="18" charset="0"/>
              </a:rPr>
              <a:t>Paralel R‐L‐C Devresi</a:t>
            </a:r>
            <a:endParaRPr lang="tr-TR" dirty="0"/>
          </a:p>
        </p:txBody>
      </p:sp>
      <p:sp>
        <p:nvSpPr>
          <p:cNvPr id="3" name="İçerik Yer Tutucusu 2"/>
          <p:cNvSpPr>
            <a:spLocks noGrp="1"/>
          </p:cNvSpPr>
          <p:nvPr>
            <p:ph idx="1"/>
          </p:nvPr>
        </p:nvSpPr>
        <p:spPr>
          <a:xfrm>
            <a:off x="528320" y="1016000"/>
            <a:ext cx="11663680" cy="5588000"/>
          </a:xfrm>
        </p:spPr>
        <p:txBody>
          <a:bodyPr>
            <a:normAutofit lnSpcReduction="10000"/>
          </a:bodyPr>
          <a:lstStyle/>
          <a:p>
            <a:r>
              <a:rPr lang="tr-TR" b="1" dirty="0" smtClean="0">
                <a:latin typeface="Times New Roman" panose="02020603050405020304" pitchFamily="18" charset="0"/>
                <a:cs typeface="Times New Roman" panose="02020603050405020304" pitchFamily="18" charset="0"/>
              </a:rPr>
              <a:t>ÖRNEK: </a:t>
            </a:r>
            <a:r>
              <a:rPr lang="tr-TR" dirty="0" smtClean="0">
                <a:latin typeface="Times New Roman" panose="02020603050405020304" pitchFamily="18" charset="0"/>
                <a:cs typeface="Times New Roman" panose="02020603050405020304" pitchFamily="18" charset="0"/>
              </a:rPr>
              <a:t>Yandaki </a:t>
            </a:r>
            <a:r>
              <a:rPr lang="tr-TR" dirty="0">
                <a:latin typeface="Times New Roman" panose="02020603050405020304" pitchFamily="18" charset="0"/>
                <a:cs typeface="Times New Roman" panose="02020603050405020304" pitchFamily="18" charset="0"/>
              </a:rPr>
              <a:t>şekilde bir paralel </a:t>
            </a:r>
            <a:r>
              <a:rPr lang="tr-TR" dirty="0" smtClean="0">
                <a:latin typeface="Times New Roman" panose="02020603050405020304" pitchFamily="18" charset="0"/>
                <a:cs typeface="Times New Roman" panose="02020603050405020304" pitchFamily="18" charset="0"/>
              </a:rPr>
              <a:t>R‐L‐C </a:t>
            </a:r>
            <a:r>
              <a:rPr lang="tr-TR" dirty="0">
                <a:latin typeface="Times New Roman" panose="02020603050405020304" pitchFamily="18" charset="0"/>
                <a:cs typeface="Times New Roman" panose="02020603050405020304" pitchFamily="18" charset="0"/>
              </a:rPr>
              <a:t>devresi verilmiştir.</a:t>
            </a:r>
          </a:p>
          <a:p>
            <a:r>
              <a:rPr lang="tr-TR" dirty="0">
                <a:latin typeface="Times New Roman" panose="02020603050405020304" pitchFamily="18" charset="0"/>
                <a:cs typeface="Times New Roman" panose="02020603050405020304" pitchFamily="18" charset="0"/>
              </a:rPr>
              <a:t>• A.) Direnç üzerinden akan akımı</a:t>
            </a:r>
          </a:p>
          <a:p>
            <a:r>
              <a:rPr lang="tr-TR" dirty="0">
                <a:latin typeface="Times New Roman" panose="02020603050405020304" pitchFamily="18" charset="0"/>
                <a:cs typeface="Times New Roman" panose="02020603050405020304" pitchFamily="18" charset="0"/>
              </a:rPr>
              <a:t>hesaplayınız.</a:t>
            </a:r>
          </a:p>
          <a:p>
            <a:r>
              <a:rPr lang="de-DE" dirty="0">
                <a:latin typeface="Times New Roman" panose="02020603050405020304" pitchFamily="18" charset="0"/>
                <a:cs typeface="Times New Roman" panose="02020603050405020304" pitchFamily="18" charset="0"/>
              </a:rPr>
              <a:t>• B.) </a:t>
            </a:r>
            <a:r>
              <a:rPr lang="de-DE" dirty="0" err="1">
                <a:latin typeface="Times New Roman" panose="02020603050405020304" pitchFamily="18" charset="0"/>
                <a:cs typeface="Times New Roman" panose="02020603050405020304" pitchFamily="18" charset="0"/>
              </a:rPr>
              <a:t>Bobin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üzerinden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akan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akımı</a:t>
            </a:r>
            <a:endParaRPr lang="de-DE"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hesaplayınız.</a:t>
            </a:r>
          </a:p>
          <a:p>
            <a:r>
              <a:rPr lang="sv-SE" dirty="0">
                <a:latin typeface="Times New Roman" panose="02020603050405020304" pitchFamily="18" charset="0"/>
                <a:cs typeface="Times New Roman" panose="02020603050405020304" pitchFamily="18" charset="0"/>
              </a:rPr>
              <a:t>• C.) Kondansatör üzerinden akan akımı</a:t>
            </a:r>
          </a:p>
          <a:p>
            <a:r>
              <a:rPr lang="tr-TR" dirty="0">
                <a:latin typeface="Times New Roman" panose="02020603050405020304" pitchFamily="18" charset="0"/>
                <a:cs typeface="Times New Roman" panose="02020603050405020304" pitchFamily="18" charset="0"/>
              </a:rPr>
              <a:t>hesaplayınız.</a:t>
            </a:r>
          </a:p>
          <a:p>
            <a:r>
              <a:rPr lang="tr-TR" dirty="0">
                <a:latin typeface="Times New Roman" panose="02020603050405020304" pitchFamily="18" charset="0"/>
                <a:cs typeface="Times New Roman" panose="02020603050405020304" pitchFamily="18" charset="0"/>
              </a:rPr>
              <a:t>• D.) Devrenin ana kol akımını hesaplayınız.</a:t>
            </a:r>
          </a:p>
          <a:p>
            <a:r>
              <a:rPr lang="tr-TR" dirty="0">
                <a:latin typeface="Times New Roman" panose="02020603050405020304" pitchFamily="18" charset="0"/>
                <a:cs typeface="Times New Roman" panose="02020603050405020304" pitchFamily="18" charset="0"/>
              </a:rPr>
              <a:t>• E.) Devrenin empedansını hesaplayınız.</a:t>
            </a:r>
          </a:p>
          <a:p>
            <a:r>
              <a:rPr lang="tr-TR" dirty="0">
                <a:latin typeface="Times New Roman" panose="02020603050405020304" pitchFamily="18" charset="0"/>
                <a:cs typeface="Times New Roman" panose="02020603050405020304" pitchFamily="18" charset="0"/>
              </a:rPr>
              <a:t>• F.) Akım ile gerilim arasındaki faz açısını hesaplayınız?</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502400" y="1991360"/>
            <a:ext cx="5425440" cy="3199854"/>
          </a:xfrm>
          <a:prstGeom prst="rect">
            <a:avLst/>
          </a:prstGeom>
        </p:spPr>
      </p:pic>
    </p:spTree>
    <p:extLst>
      <p:ext uri="{BB962C8B-B14F-4D97-AF65-F5344CB8AC3E}">
        <p14:creationId xmlns:p14="http://schemas.microsoft.com/office/powerpoint/2010/main" val="39201566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8532" y="476278"/>
            <a:ext cx="9905999" cy="519402"/>
          </a:xfrm>
        </p:spPr>
        <p:txBody>
          <a:bodyPr>
            <a:normAutofit fontScale="90000"/>
          </a:bodyPr>
          <a:lstStyle/>
          <a:p>
            <a:r>
              <a:rPr lang="tr-TR" dirty="0">
                <a:latin typeface="Times New Roman" panose="02020603050405020304" pitchFamily="18" charset="0"/>
                <a:cs typeface="Times New Roman" panose="02020603050405020304" pitchFamily="18" charset="0"/>
              </a:rPr>
              <a:t>Paralel R‐L‐C Devresi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711200" y="1280160"/>
                <a:ext cx="10830560" cy="5364480"/>
              </a:xfrm>
            </p:spPr>
            <p:txBody>
              <a:bodyPr/>
              <a:lstStyle/>
              <a:p>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=2.</a:t>
                </a:r>
                <a14:m>
                  <m:oMath xmlns:m="http://schemas.openxmlformats.org/officeDocument/2006/math">
                    <m:r>
                      <a:rPr lang="tr-TR" i="1" smtClean="0">
                        <a:latin typeface="Cambria Math" panose="02040503050406030204" pitchFamily="18" charset="0"/>
                        <a:ea typeface="Cambria Math" panose="02040503050406030204" pitchFamily="18" charset="0"/>
                      </a:rPr>
                      <m:t>𝜋</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𝐹</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𝐿</m:t>
                    </m:r>
                  </m:oMath>
                </a14:m>
                <a:r>
                  <a:rPr lang="tr-TR" dirty="0" smtClean="0">
                    <a:latin typeface="Times New Roman" panose="02020603050405020304" pitchFamily="18" charset="0"/>
                    <a:cs typeface="Times New Roman" panose="02020603050405020304" pitchFamily="18" charset="0"/>
                  </a:rPr>
                  <a:t>    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=2.3,14.100.650.10        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=408,4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Xc=1/2</a:t>
                </a:r>
                <a14:m>
                  <m:oMath xmlns:m="http://schemas.openxmlformats.org/officeDocument/2006/math">
                    <m:r>
                      <a:rPr lang="tr-TR" i="1" dirty="0">
                        <a:latin typeface="Cambria Math" panose="02040503050406030204" pitchFamily="18" charset="0"/>
                        <a:ea typeface="Cambria Math" panose="02040503050406030204" pitchFamily="18" charset="0"/>
                      </a:rPr>
                      <m:t>𝜋</m:t>
                    </m:r>
                  </m:oMath>
                </a14:m>
                <a:r>
                  <a:rPr lang="tr-TR" dirty="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F.C   Xc=1/2.3,14.100.1,5.10      Xc= 1091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Ir= V/R = 120/250  =0,48A     I</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=V/</a:t>
                </a:r>
                <a:r>
                  <a:rPr lang="tr-TR" dirty="0">
                    <a:latin typeface="Times New Roman" panose="02020603050405020304" pitchFamily="18" charset="0"/>
                    <a:cs typeface="Times New Roman" panose="02020603050405020304" pitchFamily="18" charset="0"/>
                  </a:rPr>
                  <a:t>X</a:t>
                </a:r>
                <a:r>
                  <a:rPr lang="tr-TR" sz="1600" dirty="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120/408,4  = 0,29 A  </a:t>
                </a:r>
              </a:p>
              <a:p>
                <a:r>
                  <a:rPr lang="tr-TR" dirty="0" smtClean="0">
                    <a:latin typeface="Times New Roman" panose="02020603050405020304" pitchFamily="18" charset="0"/>
                    <a:cs typeface="Times New Roman" panose="02020603050405020304" pitchFamily="18" charset="0"/>
                  </a:rPr>
                  <a:t>Ic= V/Xc = 120/1061 =0,11A </a:t>
                </a:r>
              </a:p>
              <a:p>
                <a:pPr marL="0" indent="0">
                  <a:buNone/>
                </a:pP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I²= Ir²+ (I</a:t>
                </a:r>
                <a:r>
                  <a:rPr lang="tr-TR" sz="17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Ic)²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 I²= </a:t>
                </a:r>
                <a:r>
                  <a:rPr lang="tr-TR" dirty="0" smtClean="0">
                    <a:latin typeface="Times New Roman" panose="02020603050405020304" pitchFamily="18" charset="0"/>
                    <a:cs typeface="Times New Roman" panose="02020603050405020304" pitchFamily="18" charset="0"/>
                  </a:rPr>
                  <a:t>0,48²</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(0,29-0,11)²      I=0,51 A </a:t>
                </a:r>
              </a:p>
              <a:p>
                <a:pPr marL="0" indent="0">
                  <a:buNone/>
                </a:pPr>
                <a:r>
                  <a:rPr lang="tr-TR" dirty="0" smtClean="0">
                    <a:latin typeface="Times New Roman" panose="02020603050405020304" pitchFamily="18" charset="0"/>
                    <a:cs typeface="Times New Roman" panose="02020603050405020304" pitchFamily="18" charset="0"/>
                  </a:rPr>
                  <a:t>Z=V/I  = 120/0,51   Z= 235,3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a:t>
                </a:r>
              </a:p>
              <a:p>
                <a:pPr marL="0" indent="0">
                  <a:buNone/>
                </a:pPr>
                <a:r>
                  <a:rPr lang="tr-TR" dirty="0" smtClean="0">
                    <a:latin typeface="Times New Roman" panose="02020603050405020304" pitchFamily="18" charset="0"/>
                    <a:cs typeface="Times New Roman" panose="02020603050405020304" pitchFamily="18" charset="0"/>
                  </a:rPr>
                  <a:t>Tan</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=I</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-Ic/Ir   = 0,29-0,11/0,480 = 0,375    </a:t>
                </a:r>
              </a:p>
              <a:p>
                <a:pPr marL="0" indent="0">
                  <a:buNone/>
                </a:pPr>
                <a:r>
                  <a:rPr lang="tr-TR" dirty="0" smtClean="0">
                    <a:latin typeface="Times New Roman" panose="02020603050405020304" pitchFamily="18" charset="0"/>
                    <a:cs typeface="Times New Roman" panose="02020603050405020304" pitchFamily="18" charset="0"/>
                  </a:rPr>
                  <a:t>Tanjantı 0,375 olan açı 20,55° </a:t>
                </a:r>
                <a:r>
                  <a:rPr lang="tr-TR" dirty="0" err="1" smtClean="0">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711200" y="1280160"/>
                <a:ext cx="10830560" cy="5364480"/>
              </a:xfrm>
              <a:blipFill>
                <a:blip r:embed="rId2"/>
                <a:stretch>
                  <a:fillRect l="-1182" t="-1477"/>
                </a:stretch>
              </a:blipFill>
            </p:spPr>
            <p:txBody>
              <a:bodyPr/>
              <a:lstStyle/>
              <a:p>
                <a:r>
                  <a:rPr lang="tr-TR">
                    <a:noFill/>
                  </a:rPr>
                  <a:t> </a:t>
                </a:r>
              </a:p>
            </p:txBody>
          </p:sp>
        </mc:Fallback>
      </mc:AlternateContent>
      <p:sp>
        <p:nvSpPr>
          <p:cNvPr id="5" name="Metin kutusu 4"/>
          <p:cNvSpPr txBox="1"/>
          <p:nvPr/>
        </p:nvSpPr>
        <p:spPr>
          <a:xfrm>
            <a:off x="5523283" y="1280160"/>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5779190" y="1749306"/>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stretch>
            <a:fillRect/>
          </a:stretch>
        </p:blipFill>
        <p:spPr>
          <a:xfrm>
            <a:off x="7191139" y="4104640"/>
            <a:ext cx="4513181" cy="2540000"/>
          </a:xfrm>
          <a:prstGeom prst="rect">
            <a:avLst/>
          </a:prstGeom>
        </p:spPr>
      </p:pic>
    </p:spTree>
    <p:extLst>
      <p:ext uri="{BB962C8B-B14F-4D97-AF65-F5344CB8AC3E}">
        <p14:creationId xmlns:p14="http://schemas.microsoft.com/office/powerpoint/2010/main" val="10139036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259703"/>
            <a:ext cx="10002142" cy="492651"/>
          </a:xfrm>
        </p:spPr>
        <p:txBody>
          <a:bodyPr>
            <a:normAutofit fontScale="90000"/>
          </a:bodyPr>
          <a:lstStyle/>
          <a:p>
            <a:r>
              <a:rPr lang="tr-TR" dirty="0">
                <a:latin typeface="Times New Roman" panose="02020603050405020304" pitchFamily="18" charset="0"/>
                <a:cs typeface="Times New Roman" panose="02020603050405020304" pitchFamily="18" charset="0"/>
              </a:rPr>
              <a:t>Paralel R‐L‐C Devresi</a:t>
            </a:r>
            <a:endParaRPr lang="tr-TR" dirty="0"/>
          </a:p>
        </p:txBody>
      </p:sp>
      <p:sp>
        <p:nvSpPr>
          <p:cNvPr id="3" name="İçerik Yer Tutucusu 2"/>
          <p:cNvSpPr>
            <a:spLocks noGrp="1"/>
          </p:cNvSpPr>
          <p:nvPr>
            <p:ph idx="1"/>
          </p:nvPr>
        </p:nvSpPr>
        <p:spPr>
          <a:xfrm>
            <a:off x="659758" y="960698"/>
            <a:ext cx="11088546" cy="5567423"/>
          </a:xfrm>
        </p:spPr>
        <p:txBody>
          <a:bodyPr/>
          <a:lstStyle/>
          <a:p>
            <a:r>
              <a:rPr lang="tr-TR" dirty="0">
                <a:latin typeface="Times New Roman" panose="02020603050405020304" pitchFamily="18" charset="0"/>
                <a:cs typeface="Times New Roman" panose="02020603050405020304" pitchFamily="18" charset="0"/>
              </a:rPr>
              <a:t>Paralel R-L-C devresinde eş değer empedans, eş değer </a:t>
            </a:r>
            <a:r>
              <a:rPr lang="tr-TR" dirty="0" err="1">
                <a:latin typeface="Times New Roman" panose="02020603050405020304" pitchFamily="18" charset="0"/>
                <a:cs typeface="Times New Roman" panose="02020603050405020304" pitchFamily="18" charset="0"/>
              </a:rPr>
              <a:t>admitans</a:t>
            </a:r>
            <a:r>
              <a:rPr lang="tr-TR" dirty="0">
                <a:latin typeface="Times New Roman" panose="02020603050405020304" pitchFamily="18" charset="0"/>
                <a:cs typeface="Times New Roman" panose="02020603050405020304" pitchFamily="18" charset="0"/>
              </a:rPr>
              <a:t> yardımıyla da</a:t>
            </a:r>
          </a:p>
          <a:p>
            <a:r>
              <a:rPr lang="tr-TR" dirty="0">
                <a:latin typeface="Times New Roman" panose="02020603050405020304" pitchFamily="18" charset="0"/>
                <a:cs typeface="Times New Roman" panose="02020603050405020304" pitchFamily="18" charset="0"/>
              </a:rPr>
              <a:t>bulunabilir.(Şekil </a:t>
            </a:r>
            <a:r>
              <a:rPr lang="tr-TR" dirty="0" smtClean="0">
                <a:latin typeface="Times New Roman" panose="02020603050405020304" pitchFamily="18" charset="0"/>
                <a:cs typeface="Times New Roman" panose="02020603050405020304" pitchFamily="18" charset="0"/>
              </a:rPr>
              <a:t>de) </a:t>
            </a:r>
            <a:r>
              <a:rPr lang="tr-TR" dirty="0">
                <a:latin typeface="Times New Roman" panose="02020603050405020304" pitchFamily="18" charset="0"/>
                <a:cs typeface="Times New Roman" panose="02020603050405020304" pitchFamily="18" charset="0"/>
              </a:rPr>
              <a:t>Paralel R-L-C devresinde eş değer </a:t>
            </a:r>
            <a:r>
              <a:rPr lang="tr-TR" dirty="0" err="1">
                <a:latin typeface="Times New Roman" panose="02020603050405020304" pitchFamily="18" charset="0"/>
                <a:cs typeface="Times New Roman" panose="02020603050405020304" pitchFamily="18" charset="0"/>
              </a:rPr>
              <a:t>admitans</a:t>
            </a:r>
            <a:r>
              <a:rPr lang="tr-TR" dirty="0">
                <a:latin typeface="Times New Roman" panose="02020603050405020304" pitchFamily="18" charset="0"/>
                <a:cs typeface="Times New Roman" panose="02020603050405020304" pitchFamily="18" charset="0"/>
              </a:rPr>
              <a:t> bütün </a:t>
            </a:r>
            <a:r>
              <a:rPr lang="tr-TR" dirty="0" err="1">
                <a:latin typeface="Times New Roman" panose="02020603050405020304" pitchFamily="18" charset="0"/>
                <a:cs typeface="Times New Roman" panose="02020603050405020304" pitchFamily="18" charset="0"/>
              </a:rPr>
              <a:t>admitansların</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toplamıdır. Eş değer </a:t>
            </a:r>
            <a:r>
              <a:rPr lang="tr-TR" dirty="0" err="1">
                <a:latin typeface="Times New Roman" panose="02020603050405020304" pitchFamily="18" charset="0"/>
                <a:cs typeface="Times New Roman" panose="02020603050405020304" pitchFamily="18" charset="0"/>
              </a:rPr>
              <a:t>admitans</a:t>
            </a:r>
            <a:r>
              <a:rPr lang="tr-TR" dirty="0">
                <a:latin typeface="Times New Roman" panose="02020603050405020304" pitchFamily="18" charset="0"/>
                <a:cs typeface="Times New Roman" panose="02020603050405020304" pitchFamily="18" charset="0"/>
              </a:rPr>
              <a:t> bulunduktan sonra tersi alınarak empedans bulunabilir</a:t>
            </a:r>
            <a:r>
              <a:rPr lang="tr-TR" dirty="0" smtClean="0">
                <a:latin typeface="Times New Roman" panose="02020603050405020304" pitchFamily="18" charset="0"/>
                <a:cs typeface="Times New Roman" panose="02020603050405020304" pitchFamily="18" charset="0"/>
              </a:rPr>
              <a:t>. </a:t>
            </a:r>
          </a:p>
          <a:p>
            <a:endParaRPr lang="tr-TR" dirty="0"/>
          </a:p>
          <a:p>
            <a:endParaRPr lang="tr-TR" dirty="0" smtClean="0"/>
          </a:p>
          <a:p>
            <a:endParaRPr lang="tr-TR" dirty="0"/>
          </a:p>
          <a:p>
            <a:endParaRPr lang="tr-TR" dirty="0" smtClean="0"/>
          </a:p>
          <a:p>
            <a:r>
              <a:rPr lang="tr-TR" dirty="0" smtClean="0"/>
              <a:t>                          </a:t>
            </a:r>
            <a:r>
              <a:rPr lang="tr-TR" dirty="0" smtClean="0">
                <a:latin typeface="Times New Roman" panose="02020603050405020304" pitchFamily="18" charset="0"/>
                <a:cs typeface="Times New Roman" panose="02020603050405020304" pitchFamily="18" charset="0"/>
              </a:rPr>
              <a:t>1/</a:t>
            </a:r>
            <a:r>
              <a:rPr lang="tr-TR" dirty="0" err="1" smtClean="0">
                <a:latin typeface="Times New Roman" panose="02020603050405020304" pitchFamily="18" charset="0"/>
                <a:cs typeface="Times New Roman" panose="02020603050405020304" pitchFamily="18" charset="0"/>
              </a:rPr>
              <a:t>Zr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Yr</a:t>
            </a:r>
            <a:r>
              <a:rPr lang="tr-TR" dirty="0" smtClean="0">
                <a:latin typeface="Times New Roman" panose="02020603050405020304" pitchFamily="18" charset="0"/>
                <a:cs typeface="Times New Roman" panose="02020603050405020304" pitchFamily="18" charset="0"/>
              </a:rPr>
              <a:t>=Y1+Y2+Y3+...........</a:t>
            </a:r>
            <a:r>
              <a:rPr lang="tr-TR" dirty="0" err="1" smtClean="0">
                <a:latin typeface="Times New Roman" panose="02020603050405020304" pitchFamily="18" charset="0"/>
                <a:cs typeface="Times New Roman" panose="02020603050405020304" pitchFamily="18" charset="0"/>
              </a:rPr>
              <a:t>Yn</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141413" y="2767720"/>
            <a:ext cx="7169468" cy="2129400"/>
          </a:xfrm>
          <a:prstGeom prst="rect">
            <a:avLst/>
          </a:prstGeom>
        </p:spPr>
      </p:pic>
    </p:spTree>
    <p:extLst>
      <p:ext uri="{BB962C8B-B14F-4D97-AF65-F5344CB8AC3E}">
        <p14:creationId xmlns:p14="http://schemas.microsoft.com/office/powerpoint/2010/main" val="17622401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4720" y="213018"/>
            <a:ext cx="10112691" cy="406742"/>
          </a:xfrm>
        </p:spPr>
        <p:txBody>
          <a:bodyPr>
            <a:normAutofit fontScale="90000"/>
          </a:bodyPr>
          <a:lstStyle/>
          <a:p>
            <a:r>
              <a:rPr lang="tr-TR" dirty="0">
                <a:latin typeface="Times New Roman" panose="02020603050405020304" pitchFamily="18" charset="0"/>
                <a:cs typeface="Times New Roman" panose="02020603050405020304" pitchFamily="18" charset="0"/>
              </a:rPr>
              <a:t>Paralel R‐L‐C Devresi</a:t>
            </a:r>
            <a:endParaRPr lang="tr-TR" dirty="0"/>
          </a:p>
        </p:txBody>
      </p:sp>
      <p:sp>
        <p:nvSpPr>
          <p:cNvPr id="3" name="İçerik Yer Tutucusu 2"/>
          <p:cNvSpPr>
            <a:spLocks noGrp="1"/>
          </p:cNvSpPr>
          <p:nvPr>
            <p:ph idx="1"/>
          </p:nvPr>
        </p:nvSpPr>
        <p:spPr>
          <a:xfrm>
            <a:off x="462987" y="798653"/>
            <a:ext cx="11729013" cy="6059347"/>
          </a:xfrm>
        </p:spPr>
        <p:txBody>
          <a:bodyPr/>
          <a:lstStyle/>
          <a:p>
            <a:r>
              <a:rPr lang="tr-TR" dirty="0" err="1">
                <a:latin typeface="Times New Roman" panose="02020603050405020304" pitchFamily="18" charset="0"/>
                <a:cs typeface="Times New Roman" panose="02020603050405020304" pitchFamily="18" charset="0"/>
              </a:rPr>
              <a:t>Admitans</a:t>
            </a:r>
            <a:r>
              <a:rPr lang="tr-TR" dirty="0">
                <a:latin typeface="Times New Roman" panose="02020603050405020304" pitchFamily="18" charset="0"/>
                <a:cs typeface="Times New Roman" panose="02020603050405020304" pitchFamily="18" charset="0"/>
              </a:rPr>
              <a:t> kavramıyla birlikte A.C devre analizlerinde kullanılan iki kavram daha</a:t>
            </a:r>
          </a:p>
          <a:p>
            <a:r>
              <a:rPr lang="tr-TR" dirty="0">
                <a:latin typeface="Times New Roman" panose="02020603050405020304" pitchFamily="18" charset="0"/>
                <a:cs typeface="Times New Roman" panose="02020603050405020304" pitchFamily="18" charset="0"/>
              </a:rPr>
              <a:t>vardır. Bunlardan biri </a:t>
            </a:r>
            <a:r>
              <a:rPr lang="tr-TR" dirty="0" err="1">
                <a:solidFill>
                  <a:srgbClr val="FF0000"/>
                </a:solidFill>
                <a:latin typeface="Times New Roman" panose="02020603050405020304" pitchFamily="18" charset="0"/>
                <a:cs typeface="Times New Roman" panose="02020603050405020304" pitchFamily="18" charset="0"/>
              </a:rPr>
              <a:t>kondüktans</a:t>
            </a:r>
            <a:r>
              <a:rPr lang="tr-TR"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diğeri de </a:t>
            </a:r>
            <a:r>
              <a:rPr lang="tr-TR" dirty="0" err="1">
                <a:solidFill>
                  <a:srgbClr val="FF0000"/>
                </a:solidFill>
                <a:latin typeface="Times New Roman" panose="02020603050405020304" pitchFamily="18" charset="0"/>
                <a:cs typeface="Times New Roman" panose="02020603050405020304" pitchFamily="18" charset="0"/>
              </a:rPr>
              <a:t>süseptanstır</a:t>
            </a:r>
            <a:r>
              <a:rPr lang="tr-TR" dirty="0">
                <a:solidFill>
                  <a:srgbClr val="FF0000"/>
                </a:solidFill>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Kondüktans</a:t>
            </a:r>
            <a:r>
              <a:rPr lang="tr-TR" dirty="0">
                <a:latin typeface="Times New Roman" panose="02020603050405020304" pitchFamily="18" charset="0"/>
                <a:cs typeface="Times New Roman" panose="02020603050405020304" pitchFamily="18" charset="0"/>
              </a:rPr>
              <a:t> direncin tersidir. </a:t>
            </a:r>
            <a:r>
              <a:rPr lang="tr-TR" i="1" dirty="0">
                <a:latin typeface="Times New Roman" panose="02020603050405020304" pitchFamily="18" charset="0"/>
                <a:cs typeface="Times New Roman" panose="02020603050405020304" pitchFamily="18" charset="0"/>
              </a:rPr>
              <a:t>G </a:t>
            </a:r>
            <a:r>
              <a:rPr lang="tr-TR" dirty="0">
                <a:latin typeface="Times New Roman" panose="02020603050405020304" pitchFamily="18" charset="0"/>
                <a:cs typeface="Times New Roman" panose="02020603050405020304" pitchFamily="18" charset="0"/>
              </a:rPr>
              <a:t>ile</a:t>
            </a:r>
          </a:p>
          <a:p>
            <a:r>
              <a:rPr lang="tr-TR" dirty="0">
                <a:latin typeface="Times New Roman" panose="02020603050405020304" pitchFamily="18" charset="0"/>
                <a:cs typeface="Times New Roman" panose="02020603050405020304" pitchFamily="18" charset="0"/>
              </a:rPr>
              <a:t>gösterilir ve birimi </a:t>
            </a:r>
            <a:r>
              <a:rPr lang="tr-TR" dirty="0" err="1">
                <a:latin typeface="Times New Roman" panose="02020603050405020304" pitchFamily="18" charset="0"/>
                <a:cs typeface="Times New Roman" panose="02020603050405020304" pitchFamily="18" charset="0"/>
              </a:rPr>
              <a:t>siemens</a:t>
            </a:r>
            <a:r>
              <a:rPr lang="tr-TR" dirty="0">
                <a:latin typeface="Times New Roman" panose="02020603050405020304" pitchFamily="18" charset="0"/>
                <a:cs typeface="Times New Roman" panose="02020603050405020304" pitchFamily="18" charset="0"/>
              </a:rPr>
              <a:t> (S)</a:t>
            </a:r>
            <a:r>
              <a:rPr lang="tr-TR" dirty="0" err="1">
                <a:latin typeface="Times New Roman" panose="02020603050405020304" pitchFamily="18" charset="0"/>
                <a:cs typeface="Times New Roman" panose="02020603050405020304" pitchFamily="18" charset="0"/>
              </a:rPr>
              <a:t>dir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Süseptans</a:t>
            </a:r>
            <a:r>
              <a:rPr lang="tr-TR" dirty="0">
                <a:latin typeface="Times New Roman" panose="02020603050405020304" pitchFamily="18" charset="0"/>
                <a:cs typeface="Times New Roman" panose="02020603050405020304" pitchFamily="18" charset="0"/>
              </a:rPr>
              <a:t> ise </a:t>
            </a:r>
            <a:r>
              <a:rPr lang="tr-TR" dirty="0" err="1">
                <a:latin typeface="Times New Roman" panose="02020603050405020304" pitchFamily="18" charset="0"/>
                <a:cs typeface="Times New Roman" panose="02020603050405020304" pitchFamily="18" charset="0"/>
              </a:rPr>
              <a:t>reaktansın</a:t>
            </a:r>
            <a:r>
              <a:rPr lang="tr-TR" dirty="0">
                <a:latin typeface="Times New Roman" panose="02020603050405020304" pitchFamily="18" charset="0"/>
                <a:cs typeface="Times New Roman" panose="02020603050405020304" pitchFamily="18" charset="0"/>
              </a:rPr>
              <a:t> tersidir. </a:t>
            </a:r>
            <a:r>
              <a:rPr lang="tr-TR" i="1" dirty="0">
                <a:latin typeface="Times New Roman" panose="02020603050405020304" pitchFamily="18" charset="0"/>
                <a:cs typeface="Times New Roman" panose="02020603050405020304" pitchFamily="18" charset="0"/>
              </a:rPr>
              <a:t>B </a:t>
            </a:r>
            <a:r>
              <a:rPr lang="tr-TR" dirty="0">
                <a:latin typeface="Times New Roman" panose="02020603050405020304" pitchFamily="18" charset="0"/>
                <a:cs typeface="Times New Roman" panose="02020603050405020304" pitchFamily="18" charset="0"/>
              </a:rPr>
              <a:t>ile gösterilir ve</a:t>
            </a:r>
          </a:p>
          <a:p>
            <a:r>
              <a:rPr lang="tr-TR" dirty="0">
                <a:latin typeface="Times New Roman" panose="02020603050405020304" pitchFamily="18" charset="0"/>
                <a:cs typeface="Times New Roman" panose="02020603050405020304" pitchFamily="18" charset="0"/>
              </a:rPr>
              <a:t>birimi </a:t>
            </a:r>
            <a:r>
              <a:rPr lang="tr-TR" dirty="0" err="1">
                <a:latin typeface="Times New Roman" panose="02020603050405020304" pitchFamily="18" charset="0"/>
                <a:cs typeface="Times New Roman" panose="02020603050405020304" pitchFamily="18" charset="0"/>
              </a:rPr>
              <a:t>siemens</a:t>
            </a:r>
            <a:r>
              <a:rPr lang="tr-TR" dirty="0">
                <a:latin typeface="Times New Roman" panose="02020603050405020304" pitchFamily="18" charset="0"/>
                <a:cs typeface="Times New Roman" panose="02020603050405020304" pitchFamily="18" charset="0"/>
              </a:rPr>
              <a:t> (S)</a:t>
            </a:r>
            <a:r>
              <a:rPr lang="tr-TR" dirty="0" err="1">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Y=1/Z    G= 1/R  </a:t>
            </a:r>
          </a:p>
          <a:p>
            <a:r>
              <a:rPr lang="tr-TR" dirty="0" err="1" smtClean="0">
                <a:latin typeface="Times New Roman" panose="02020603050405020304" pitchFamily="18" charset="0"/>
                <a:cs typeface="Times New Roman" panose="02020603050405020304" pitchFamily="18" charset="0"/>
              </a:rPr>
              <a:t>Bc</a:t>
            </a:r>
            <a:r>
              <a:rPr lang="tr-TR" dirty="0" smtClean="0">
                <a:latin typeface="Times New Roman" panose="02020603050405020304" pitchFamily="18" charset="0"/>
                <a:cs typeface="Times New Roman" panose="02020603050405020304" pitchFamily="18" charset="0"/>
              </a:rPr>
              <a:t>= 1/Xc   B</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1/X</a:t>
            </a:r>
            <a:r>
              <a:rPr lang="tr-TR" sz="1600" dirty="0" smtClean="0">
                <a:latin typeface="Times New Roman" panose="02020603050405020304" pitchFamily="18" charset="0"/>
                <a:cs typeface="Times New Roman" panose="02020603050405020304" pitchFamily="18" charset="0"/>
              </a:rPr>
              <a:t>L </a:t>
            </a:r>
          </a:p>
          <a:p>
            <a:endParaRPr lang="tr-TR" sz="1600" dirty="0">
              <a:latin typeface="Times New Roman" panose="02020603050405020304" pitchFamily="18" charset="0"/>
              <a:cs typeface="Times New Roman" panose="02020603050405020304" pitchFamily="18" charset="0"/>
            </a:endParaRPr>
          </a:p>
          <a:p>
            <a:endParaRPr lang="tr-TR" sz="1600" dirty="0" smtClean="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endParaRPr lang="tr-TR" sz="1600" dirty="0" smtClean="0">
              <a:latin typeface="Times New Roman" panose="02020603050405020304" pitchFamily="18" charset="0"/>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Paralel R-L-C devresinde empedans ve admitans üçgenleri</a:t>
            </a:r>
            <a:endParaRPr lang="tr-TR" sz="16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3972733" y="2500646"/>
            <a:ext cx="7439391" cy="3393440"/>
          </a:xfrm>
          <a:prstGeom prst="rect">
            <a:avLst/>
          </a:prstGeom>
        </p:spPr>
      </p:pic>
    </p:spTree>
    <p:extLst>
      <p:ext uri="{BB962C8B-B14F-4D97-AF65-F5344CB8AC3E}">
        <p14:creationId xmlns:p14="http://schemas.microsoft.com/office/powerpoint/2010/main" val="15729305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0228" y="201829"/>
            <a:ext cx="10237183" cy="573675"/>
          </a:xfrm>
        </p:spPr>
        <p:txBody>
          <a:bodyPr>
            <a:normAutofit fontScale="90000"/>
          </a:bodyPr>
          <a:lstStyle/>
          <a:p>
            <a:r>
              <a:rPr lang="tr-TR" dirty="0" smtClean="0">
                <a:latin typeface="Times New Roman" panose="02020603050405020304" pitchFamily="18" charset="0"/>
                <a:cs typeface="Times New Roman" panose="02020603050405020304" pitchFamily="18" charset="0"/>
              </a:rPr>
              <a:t>Rezonans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10228" y="775504"/>
            <a:ext cx="11381772" cy="5856790"/>
          </a:xfrm>
        </p:spPr>
        <p:txBody>
          <a:bodyPr>
            <a:normAutofit lnSpcReduction="10000"/>
          </a:bodyPr>
          <a:lstStyle/>
          <a:p>
            <a:r>
              <a:rPr lang="tr-TR" dirty="0">
                <a:solidFill>
                  <a:srgbClr val="FF0000"/>
                </a:solidFill>
                <a:latin typeface="Times New Roman" panose="02020603050405020304" pitchFamily="18" charset="0"/>
                <a:cs typeface="Times New Roman" panose="02020603050405020304" pitchFamily="18" charset="0"/>
              </a:rPr>
              <a:t>REZONANS DEVRELERİ: </a:t>
            </a:r>
            <a:r>
              <a:rPr lang="tr-TR" dirty="0">
                <a:latin typeface="Times New Roman" panose="02020603050405020304" pitchFamily="18" charset="0"/>
                <a:cs typeface="Times New Roman" panose="02020603050405020304" pitchFamily="18" charset="0"/>
              </a:rPr>
              <a:t>Bobin veya kondansatörlerden oluşan devrelerde frekans değiştikçe bobinin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reaktansı</a:t>
            </a:r>
            <a:r>
              <a:rPr lang="tr-TR" dirty="0">
                <a:latin typeface="Times New Roman" panose="02020603050405020304" pitchFamily="18" charset="0"/>
                <a:cs typeface="Times New Roman" panose="02020603050405020304" pitchFamily="18" charset="0"/>
              </a:rPr>
              <a:t> ve kondansatörün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reaktansı</a:t>
            </a:r>
            <a:r>
              <a:rPr lang="tr-TR" dirty="0">
                <a:latin typeface="Times New Roman" panose="02020603050405020304" pitchFamily="18" charset="0"/>
                <a:cs typeface="Times New Roman" panose="02020603050405020304" pitchFamily="18" charset="0"/>
              </a:rPr>
              <a:t> değişeceğinden bu durum devredeki bütün akım, gerilim ve empedans parametrelerinin değişmesine neden olur. A.C gerilim kaynağının frekansının öyle bir değeri vardır ki devredeki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bileşenlerin etkisi ortadan kalkar. Bu frekans değerine rezonans frekansı denir ve </a:t>
            </a:r>
            <a:r>
              <a:rPr lang="tr-TR" dirty="0">
                <a:solidFill>
                  <a:srgbClr val="FF0000"/>
                </a:solidFill>
                <a:latin typeface="Times New Roman" panose="02020603050405020304" pitchFamily="18" charset="0"/>
                <a:cs typeface="Times New Roman" panose="02020603050405020304" pitchFamily="18" charset="0"/>
              </a:rPr>
              <a:t>r f </a:t>
            </a:r>
            <a:r>
              <a:rPr lang="tr-TR" dirty="0">
                <a:latin typeface="Times New Roman" panose="02020603050405020304" pitchFamily="18" charset="0"/>
                <a:cs typeface="Times New Roman" panose="02020603050405020304" pitchFamily="18" charset="0"/>
              </a:rPr>
              <a:t>ile gösterilir. Rezonans devreleri elektronikte kullanılan en önemli devrelerdendir. Televizyon ve </a:t>
            </a:r>
            <a:r>
              <a:rPr lang="tr-TR" dirty="0" smtClean="0">
                <a:latin typeface="Times New Roman" panose="02020603050405020304" pitchFamily="18" charset="0"/>
                <a:cs typeface="Times New Roman" panose="02020603050405020304" pitchFamily="18" charset="0"/>
              </a:rPr>
              <a:t>radyolarda belli </a:t>
            </a:r>
            <a:r>
              <a:rPr lang="tr-TR" dirty="0">
                <a:latin typeface="Times New Roman" panose="02020603050405020304" pitchFamily="18" charset="0"/>
                <a:cs typeface="Times New Roman" panose="02020603050405020304" pitchFamily="18" charset="0"/>
              </a:rPr>
              <a:t>frekanstaki sinyallerin seçilmesinde ve A.C filtreleme işlemlerinde </a:t>
            </a:r>
            <a:r>
              <a:rPr lang="tr-TR" dirty="0" smtClean="0">
                <a:latin typeface="Times New Roman" panose="02020603050405020304" pitchFamily="18" charset="0"/>
                <a:cs typeface="Times New Roman" panose="02020603050405020304" pitchFamily="18" charset="0"/>
              </a:rPr>
              <a:t>kullanılırlar. </a:t>
            </a:r>
          </a:p>
          <a:p>
            <a:r>
              <a:rPr lang="tr-TR" dirty="0">
                <a:solidFill>
                  <a:srgbClr val="FF0000"/>
                </a:solidFill>
                <a:latin typeface="Times New Roman" panose="02020603050405020304" pitchFamily="18" charset="0"/>
                <a:cs typeface="Times New Roman" panose="02020603050405020304" pitchFamily="18" charset="0"/>
              </a:rPr>
              <a:t>Seri rezonans devresi: </a:t>
            </a:r>
            <a:r>
              <a:rPr lang="tr-TR" dirty="0" err="1" smtClean="0">
                <a:solidFill>
                  <a:srgbClr val="FF0000"/>
                </a:solidFill>
                <a:latin typeface="Times New Roman" panose="02020603050405020304" pitchFamily="18" charset="0"/>
                <a:cs typeface="Times New Roman" panose="02020603050405020304" pitchFamily="18" charset="0"/>
              </a:rPr>
              <a:t>fr</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frekansında rezonans etkisi gösteren seri R-L-C devrelerine seri rezonans devresi denir</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Rezonans kavramını anlayabilmek için öncelikle bobin ve kondansatör elemanlarının frekans değişimlerine nasıl tepki gösterdiklerini tam olarak bilmek gereklidir. Bu noktada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a:t>
            </a:r>
            <a:r>
              <a:rPr lang="tr-TR" dirty="0">
                <a:latin typeface="Times New Roman" panose="02020603050405020304" pitchFamily="18" charset="0"/>
                <a:cs typeface="Times New Roman" panose="02020603050405020304" pitchFamily="18" charset="0"/>
              </a:rPr>
              <a:t> matematiksel ifadelerini hatırlamakta yarar </a:t>
            </a:r>
            <a:r>
              <a:rPr lang="tr-TR" dirty="0" smtClean="0">
                <a:latin typeface="Times New Roman" panose="02020603050405020304" pitchFamily="18" charset="0"/>
                <a:cs typeface="Times New Roman" panose="02020603050405020304" pitchFamily="18" charset="0"/>
              </a:rPr>
              <a:t>vardır.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2410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5975" y="224979"/>
            <a:ext cx="10121436" cy="538950"/>
          </a:xfrm>
        </p:spPr>
        <p:txBody>
          <a:bodyPr>
            <a:normAutofit fontScale="90000"/>
          </a:bodyPr>
          <a:lstStyle/>
          <a:p>
            <a:r>
              <a:rPr lang="tr-TR" dirty="0">
                <a:latin typeface="Times New Roman" panose="02020603050405020304" pitchFamily="18" charset="0"/>
                <a:cs typeface="Times New Roman" panose="02020603050405020304" pitchFamily="18" charset="0"/>
              </a:rPr>
              <a:t>Rezonans</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28952" y="983848"/>
                <a:ext cx="11076971" cy="5787342"/>
              </a:xfrm>
            </p:spPr>
            <p:txBody>
              <a:bodyPr>
                <a:normAutofit fontScale="92500" lnSpcReduction="10000"/>
              </a:bodyPr>
              <a:lstStyle/>
              <a:p>
                <a:r>
                  <a:rPr lang="tr-TR" dirty="0" smtClean="0">
                    <a:solidFill>
                      <a:srgbClr val="FF0000"/>
                    </a:solidFill>
                    <a:latin typeface="Times New Roman" panose="02020603050405020304" pitchFamily="18" charset="0"/>
                    <a:cs typeface="Times New Roman" panose="02020603050405020304" pitchFamily="18" charset="0"/>
                  </a:rPr>
                  <a:t>X</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 = Xc </a:t>
                </a:r>
                <a:r>
                  <a:rPr lang="tr-TR" dirty="0" smtClean="0">
                    <a:latin typeface="Times New Roman" panose="02020603050405020304" pitchFamily="18" charset="0"/>
                    <a:cs typeface="Times New Roman" panose="02020603050405020304" pitchFamily="18" charset="0"/>
                  </a:rPr>
                  <a:t>olursa devre rezonans haldedir. </a:t>
                </a:r>
                <a:r>
                  <a:rPr lang="tr-TR" dirty="0" err="1" smtClean="0">
                    <a:latin typeface="Times New Roman" panose="02020603050405020304" pitchFamily="18" charset="0"/>
                    <a:cs typeface="Times New Roman" panose="02020603050405020304" pitchFamily="18" charset="0"/>
                  </a:rPr>
                  <a:t>Vektörel</a:t>
                </a:r>
                <a:r>
                  <a:rPr lang="tr-TR" dirty="0" smtClean="0">
                    <a:latin typeface="Times New Roman" panose="02020603050405020304" pitchFamily="18" charset="0"/>
                    <a:cs typeface="Times New Roman" panose="02020603050405020304" pitchFamily="18" charset="0"/>
                  </a:rPr>
                  <a:t> toplamları sıfır olur. </a:t>
                </a:r>
              </a:p>
              <a:p>
                <a:r>
                  <a:rPr lang="tr-TR" dirty="0" smtClean="0">
                    <a:latin typeface="Times New Roman" panose="02020603050405020304" pitchFamily="18" charset="0"/>
                    <a:cs typeface="Times New Roman" panose="02020603050405020304" pitchFamily="18" charset="0"/>
                  </a:rPr>
                  <a:t>Şekilde  XL ile Xc </a:t>
                </a:r>
                <a:r>
                  <a:rPr lang="tr-TR" dirty="0" err="1" smtClean="0">
                    <a:latin typeface="Times New Roman" panose="02020603050405020304" pitchFamily="18" charset="0"/>
                    <a:cs typeface="Times New Roman" panose="02020603050405020304" pitchFamily="18" charset="0"/>
                  </a:rPr>
                  <a:t>nin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vektörel</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toplalamları</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sıfır olacağından, devre sadece </a:t>
                </a:r>
                <a:r>
                  <a:rPr lang="tr-TR" dirty="0" err="1" smtClean="0">
                    <a:latin typeface="Times New Roman" panose="02020603050405020304" pitchFamily="18" charset="0"/>
                    <a:cs typeface="Times New Roman" panose="02020603050405020304" pitchFamily="18" charset="0"/>
                  </a:rPr>
                  <a:t>omik</a:t>
                </a:r>
                <a:r>
                  <a:rPr lang="tr-TR" dirty="0" smtClean="0">
                    <a:latin typeface="Times New Roman" panose="02020603050405020304" pitchFamily="18" charset="0"/>
                    <a:cs typeface="Times New Roman" panose="02020603050405020304" pitchFamily="18" charset="0"/>
                  </a:rPr>
                  <a:t> direnç </a:t>
                </a:r>
              </a:p>
              <a:p>
                <a:r>
                  <a:rPr lang="tr-TR" dirty="0">
                    <a:latin typeface="Times New Roman" panose="02020603050405020304" pitchFamily="18" charset="0"/>
                    <a:cs typeface="Times New Roman" panose="02020603050405020304" pitchFamily="18" charset="0"/>
                  </a:rPr>
                  <a:t>özelliği </a:t>
                </a:r>
                <a:r>
                  <a:rPr lang="tr-TR" dirty="0" smtClean="0">
                    <a:latin typeface="Times New Roman" panose="02020603050405020304" pitchFamily="18" charset="0"/>
                    <a:cs typeface="Times New Roman" panose="02020603050405020304" pitchFamily="18" charset="0"/>
                  </a:rPr>
                  <a:t>gösterir. Bu durumda devre rezonans haldedir.  </a:t>
                </a:r>
              </a:p>
              <a:p>
                <a:r>
                  <a:rPr lang="tr-TR" dirty="0" smtClean="0">
                    <a:latin typeface="Times New Roman" panose="02020603050405020304" pitchFamily="18" charset="0"/>
                    <a:cs typeface="Times New Roman" panose="02020603050405020304" pitchFamily="18" charset="0"/>
                  </a:rPr>
                  <a:t>Devre </a:t>
                </a:r>
                <a:r>
                  <a:rPr lang="tr-TR" dirty="0" err="1" smtClean="0">
                    <a:latin typeface="Times New Roman" panose="02020603050405020304" pitchFamily="18" charset="0"/>
                    <a:cs typeface="Times New Roman" panose="02020603050405020304" pitchFamily="18" charset="0"/>
                  </a:rPr>
                  <a:t>reaktansı</a:t>
                </a:r>
                <a:r>
                  <a:rPr lang="tr-TR" dirty="0" smtClean="0">
                    <a:latin typeface="Times New Roman" panose="02020603050405020304" pitchFamily="18" charset="0"/>
                    <a:cs typeface="Times New Roman" panose="02020603050405020304" pitchFamily="18" charset="0"/>
                  </a:rPr>
                  <a:t> sıfırdır.   Devre empedansı Rezistansa eşittir. </a:t>
                </a:r>
              </a:p>
              <a:p>
                <a:r>
                  <a:rPr lang="tr-TR" dirty="0">
                    <a:solidFill>
                      <a:srgbClr val="FF0000"/>
                    </a:solidFill>
                    <a:latin typeface="Times New Roman" panose="02020603050405020304" pitchFamily="18" charset="0"/>
                    <a:cs typeface="Times New Roman" panose="02020603050405020304" pitchFamily="18" charset="0"/>
                  </a:rPr>
                  <a:t>X</a:t>
                </a:r>
                <a:r>
                  <a:rPr lang="tr-TR" sz="1600" dirty="0">
                    <a:solidFill>
                      <a:srgbClr val="FF0000"/>
                    </a:solidFill>
                    <a:latin typeface="Times New Roman" panose="02020603050405020304" pitchFamily="18" charset="0"/>
                    <a:cs typeface="Times New Roman" panose="02020603050405020304" pitchFamily="18" charset="0"/>
                  </a:rPr>
                  <a:t>L</a:t>
                </a:r>
                <a:r>
                  <a:rPr lang="tr-TR" dirty="0">
                    <a:solidFill>
                      <a:srgbClr val="FF0000"/>
                    </a:solidFill>
                    <a:latin typeface="Times New Roman" panose="02020603050405020304" pitchFamily="18" charset="0"/>
                    <a:cs typeface="Times New Roman" panose="02020603050405020304" pitchFamily="18" charset="0"/>
                  </a:rPr>
                  <a:t>=2.</a:t>
                </a:r>
                <a14:m>
                  <m:oMath xmlns:m="http://schemas.openxmlformats.org/officeDocument/2006/math">
                    <m:r>
                      <a:rPr lang="tr-TR" i="1">
                        <a:solidFill>
                          <a:srgbClr val="FF0000"/>
                        </a:solidFill>
                        <a:latin typeface="Cambria Math" panose="02040503050406030204" pitchFamily="18" charset="0"/>
                        <a:ea typeface="Cambria Math" panose="02040503050406030204" pitchFamily="18" charset="0"/>
                      </a:rPr>
                      <m:t>𝜋</m:t>
                    </m:r>
                    <m:r>
                      <a:rPr lang="tr-TR" i="1">
                        <a:solidFill>
                          <a:srgbClr val="FF0000"/>
                        </a:solidFill>
                        <a:latin typeface="Cambria Math" panose="02040503050406030204" pitchFamily="18" charset="0"/>
                        <a:ea typeface="Cambria Math" panose="02040503050406030204" pitchFamily="18" charset="0"/>
                      </a:rPr>
                      <m:t>.</m:t>
                    </m:r>
                    <m:r>
                      <a:rPr lang="tr-TR" i="1">
                        <a:solidFill>
                          <a:srgbClr val="FF0000"/>
                        </a:solidFill>
                        <a:latin typeface="Cambria Math" panose="02040503050406030204" pitchFamily="18" charset="0"/>
                        <a:ea typeface="Cambria Math" panose="02040503050406030204" pitchFamily="18" charset="0"/>
                      </a:rPr>
                      <m:t>𝐹</m:t>
                    </m:r>
                    <m:r>
                      <a:rPr lang="tr-TR" i="1">
                        <a:solidFill>
                          <a:srgbClr val="FF0000"/>
                        </a:solidFill>
                        <a:latin typeface="Cambria Math" panose="02040503050406030204" pitchFamily="18" charset="0"/>
                        <a:ea typeface="Cambria Math" panose="02040503050406030204" pitchFamily="18" charset="0"/>
                      </a:rPr>
                      <m:t>.</m:t>
                    </m:r>
                    <m:r>
                      <a:rPr lang="tr-TR" i="1">
                        <a:solidFill>
                          <a:srgbClr val="FF0000"/>
                        </a:solidFill>
                        <a:latin typeface="Cambria Math" panose="02040503050406030204" pitchFamily="18" charset="0"/>
                        <a:ea typeface="Cambria Math" panose="02040503050406030204" pitchFamily="18" charset="0"/>
                      </a:rPr>
                      <m:t>𝐿</m:t>
                    </m:r>
                  </m:oMath>
                </a14:m>
                <a:r>
                  <a:rPr lang="tr-TR"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ve    </a:t>
                </a:r>
                <a:r>
                  <a:rPr lang="tr-TR" dirty="0">
                    <a:solidFill>
                      <a:srgbClr val="FF0000"/>
                    </a:solidFill>
                    <a:latin typeface="Times New Roman" panose="02020603050405020304" pitchFamily="18" charset="0"/>
                    <a:cs typeface="Times New Roman" panose="02020603050405020304" pitchFamily="18" charset="0"/>
                  </a:rPr>
                  <a:t>Xc=1/2</a:t>
                </a:r>
                <a14:m>
                  <m:oMath xmlns:m="http://schemas.openxmlformats.org/officeDocument/2006/math">
                    <m:r>
                      <a:rPr lang="tr-TR" i="1" dirty="0">
                        <a:solidFill>
                          <a:srgbClr val="FF0000"/>
                        </a:solidFill>
                        <a:latin typeface="Cambria Math" panose="02040503050406030204" pitchFamily="18" charset="0"/>
                        <a:ea typeface="Cambria Math" panose="02040503050406030204" pitchFamily="18" charset="0"/>
                      </a:rPr>
                      <m:t>𝜋</m:t>
                    </m:r>
                  </m:oMath>
                </a14:m>
                <a:r>
                  <a:rPr lang="tr-TR" dirty="0">
                    <a:solidFill>
                      <a:srgbClr val="FF0000"/>
                    </a:solidFill>
                    <a:latin typeface="Times New Roman" panose="02020603050405020304" pitchFamily="18" charset="0"/>
                    <a:cs typeface="Times New Roman" panose="02020603050405020304" pitchFamily="18" charset="0"/>
                  </a:rPr>
                  <a:t>.F.C </a:t>
                </a:r>
              </a:p>
              <a:p>
                <a:r>
                  <a:rPr lang="tr-TR" dirty="0">
                    <a:latin typeface="Times New Roman"/>
                    <a:cs typeface="Times New Roman"/>
                  </a:rPr>
                  <a:t>Endüktif </a:t>
                </a:r>
                <a:r>
                  <a:rPr lang="tr-TR" spc="-10" dirty="0">
                    <a:latin typeface="Times New Roman"/>
                    <a:cs typeface="Times New Roman"/>
                  </a:rPr>
                  <a:t>ve </a:t>
                </a:r>
                <a:r>
                  <a:rPr lang="tr-TR" spc="-5" dirty="0" err="1">
                    <a:latin typeface="Times New Roman"/>
                    <a:cs typeface="Times New Roman"/>
                  </a:rPr>
                  <a:t>kapasitif</a:t>
                </a:r>
                <a:r>
                  <a:rPr lang="tr-TR" spc="-5" dirty="0">
                    <a:latin typeface="Times New Roman"/>
                    <a:cs typeface="Times New Roman"/>
                  </a:rPr>
                  <a:t> </a:t>
                </a:r>
                <a:r>
                  <a:rPr lang="tr-TR" dirty="0" err="1">
                    <a:latin typeface="Times New Roman"/>
                    <a:cs typeface="Times New Roman"/>
                  </a:rPr>
                  <a:t>reaktansın</a:t>
                </a:r>
                <a:r>
                  <a:rPr lang="tr-TR" dirty="0">
                    <a:latin typeface="Times New Roman"/>
                    <a:cs typeface="Times New Roman"/>
                  </a:rPr>
                  <a:t> </a:t>
                </a:r>
                <a:r>
                  <a:rPr lang="tr-TR" spc="-5" dirty="0">
                    <a:latin typeface="Times New Roman"/>
                    <a:cs typeface="Times New Roman"/>
                  </a:rPr>
                  <a:t>matematiksel ifadeleri </a:t>
                </a:r>
                <a:r>
                  <a:rPr lang="tr-TR" dirty="0">
                    <a:latin typeface="Times New Roman"/>
                    <a:cs typeface="Times New Roman"/>
                  </a:rPr>
                  <a:t>incelendiğinde </a:t>
                </a:r>
                <a:r>
                  <a:rPr lang="tr-TR" spc="-5" dirty="0">
                    <a:latin typeface="Times New Roman"/>
                    <a:cs typeface="Times New Roman"/>
                  </a:rPr>
                  <a:t>frekansla </a:t>
                </a:r>
                <a:r>
                  <a:rPr lang="tr-TR" dirty="0">
                    <a:latin typeface="Times New Roman"/>
                    <a:cs typeface="Times New Roman"/>
                  </a:rPr>
                  <a:t>olan  </a:t>
                </a:r>
                <a:r>
                  <a:rPr lang="tr-TR" spc="-5" dirty="0">
                    <a:latin typeface="Times New Roman"/>
                    <a:cs typeface="Times New Roman"/>
                  </a:rPr>
                  <a:t>ilişkileri açıkça görülmektedir</a:t>
                </a:r>
                <a:r>
                  <a:rPr lang="tr-TR" spc="-5" dirty="0" smtClean="0">
                    <a:latin typeface="Times New Roman"/>
                    <a:cs typeface="Times New Roman"/>
                  </a:rPr>
                  <a:t>. </a:t>
                </a:r>
                <a:endParaRPr lang="tr-TR" dirty="0">
                  <a:latin typeface="Times New Roman"/>
                  <a:cs typeface="Times New Roman"/>
                </a:endParaRPr>
              </a:p>
              <a:p>
                <a:r>
                  <a:rPr lang="tr-TR" dirty="0">
                    <a:latin typeface="Times New Roman"/>
                    <a:cs typeface="Times New Roman"/>
                  </a:rPr>
                  <a:t>Endüktif </a:t>
                </a:r>
                <a:r>
                  <a:rPr lang="tr-TR" spc="-5" dirty="0" err="1">
                    <a:latin typeface="Times New Roman"/>
                    <a:cs typeface="Times New Roman"/>
                  </a:rPr>
                  <a:t>reaktans</a:t>
                </a:r>
                <a:r>
                  <a:rPr lang="tr-TR" spc="-5" dirty="0">
                    <a:latin typeface="Times New Roman"/>
                    <a:cs typeface="Times New Roman"/>
                  </a:rPr>
                  <a:t> frekans </a:t>
                </a:r>
                <a:r>
                  <a:rPr lang="tr-TR" dirty="0">
                    <a:latin typeface="Times New Roman"/>
                    <a:cs typeface="Times New Roman"/>
                  </a:rPr>
                  <a:t>ile doğru </a:t>
                </a:r>
                <a:r>
                  <a:rPr lang="tr-TR" spc="-5" dirty="0">
                    <a:latin typeface="Times New Roman"/>
                    <a:cs typeface="Times New Roman"/>
                  </a:rPr>
                  <a:t>orantılıdır. Bir bobine uygulanan A.C gerilimin  frekansı artırıldıkça </a:t>
                </a:r>
                <a:r>
                  <a:rPr lang="tr-TR" sz="2800" i="1" spc="10" dirty="0">
                    <a:latin typeface="Times New Roman"/>
                    <a:cs typeface="Times New Roman"/>
                  </a:rPr>
                  <a:t>X </a:t>
                </a:r>
                <a:r>
                  <a:rPr lang="tr-TR" sz="2000" i="1" spc="7" baseline="-23809" dirty="0">
                    <a:latin typeface="Times New Roman"/>
                    <a:cs typeface="Times New Roman"/>
                  </a:rPr>
                  <a:t>L </a:t>
                </a:r>
                <a:r>
                  <a:rPr lang="tr-TR" spc="-5" dirty="0">
                    <a:latin typeface="Times New Roman"/>
                    <a:cs typeface="Times New Roman"/>
                  </a:rPr>
                  <a:t>değeri </a:t>
                </a:r>
                <a:r>
                  <a:rPr lang="tr-TR" dirty="0">
                    <a:latin typeface="Times New Roman"/>
                    <a:cs typeface="Times New Roman"/>
                  </a:rPr>
                  <a:t>de </a:t>
                </a:r>
                <a:r>
                  <a:rPr lang="tr-TR" spc="-5" dirty="0">
                    <a:latin typeface="Times New Roman"/>
                    <a:cs typeface="Times New Roman"/>
                  </a:rPr>
                  <a:t>artacaktır. Yani frekans artırıldıkça </a:t>
                </a:r>
                <a:r>
                  <a:rPr lang="tr-TR" dirty="0">
                    <a:latin typeface="Times New Roman"/>
                    <a:cs typeface="Times New Roman"/>
                  </a:rPr>
                  <a:t>bobin </a:t>
                </a:r>
                <a:r>
                  <a:rPr lang="tr-TR" spc="-5" dirty="0">
                    <a:latin typeface="Times New Roman"/>
                    <a:cs typeface="Times New Roman"/>
                  </a:rPr>
                  <a:t>giderek </a:t>
                </a:r>
                <a:r>
                  <a:rPr lang="tr-TR" spc="5" dirty="0">
                    <a:latin typeface="Times New Roman"/>
                    <a:cs typeface="Times New Roman"/>
                  </a:rPr>
                  <a:t>açık  </a:t>
                </a:r>
                <a:r>
                  <a:rPr lang="tr-TR" spc="-5" dirty="0">
                    <a:latin typeface="Times New Roman"/>
                    <a:cs typeface="Times New Roman"/>
                  </a:rPr>
                  <a:t>devre gibi davranacak, tersine frekans </a:t>
                </a:r>
                <a:r>
                  <a:rPr lang="tr-TR" dirty="0">
                    <a:latin typeface="Times New Roman"/>
                    <a:cs typeface="Times New Roman"/>
                  </a:rPr>
                  <a:t>azaltılıp </a:t>
                </a:r>
                <a:r>
                  <a:rPr lang="tr-TR" spc="-5" dirty="0">
                    <a:latin typeface="Times New Roman"/>
                    <a:cs typeface="Times New Roman"/>
                  </a:rPr>
                  <a:t>sıfıra yaklaştıkça, başka bir deyişle </a:t>
                </a:r>
                <a:r>
                  <a:rPr lang="tr-TR" spc="-10" dirty="0" err="1">
                    <a:latin typeface="Times New Roman"/>
                    <a:cs typeface="Times New Roman"/>
                  </a:rPr>
                  <a:t>D.C’ye</a:t>
                </a:r>
                <a:r>
                  <a:rPr lang="tr-TR" spc="-10" dirty="0">
                    <a:latin typeface="Times New Roman"/>
                    <a:cs typeface="Times New Roman"/>
                  </a:rPr>
                  <a:t>  </a:t>
                </a:r>
                <a:r>
                  <a:rPr lang="tr-TR" spc="-5" dirty="0">
                    <a:latin typeface="Times New Roman"/>
                    <a:cs typeface="Times New Roman"/>
                  </a:rPr>
                  <a:t>yaklaştıkça bobin kısa devre gibi</a:t>
                </a:r>
                <a:r>
                  <a:rPr lang="tr-TR" spc="15" dirty="0">
                    <a:latin typeface="Times New Roman"/>
                    <a:cs typeface="Times New Roman"/>
                  </a:rPr>
                  <a:t> </a:t>
                </a:r>
                <a:r>
                  <a:rPr lang="tr-TR" spc="-5" dirty="0">
                    <a:latin typeface="Times New Roman"/>
                    <a:cs typeface="Times New Roman"/>
                  </a:rPr>
                  <a:t>davranacaktır.</a:t>
                </a:r>
                <a:endParaRPr lang="tr-TR" dirty="0">
                  <a:latin typeface="Times New Roman"/>
                  <a:cs typeface="Times New Roman"/>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28952" y="983848"/>
                <a:ext cx="11076971" cy="5787342"/>
              </a:xfrm>
              <a:blipFill>
                <a:blip r:embed="rId2"/>
                <a:stretch>
                  <a:fillRect l="-936" t="-1684"/>
                </a:stretch>
              </a:blipFill>
            </p:spPr>
            <p:txBody>
              <a:bodyPr/>
              <a:lstStyle/>
              <a:p>
                <a:r>
                  <a:rPr lang="tr-TR">
                    <a:noFill/>
                  </a:rPr>
                  <a:t> </a:t>
                </a:r>
              </a:p>
            </p:txBody>
          </p:sp>
        </mc:Fallback>
      </mc:AlternateContent>
      <p:cxnSp>
        <p:nvCxnSpPr>
          <p:cNvPr id="5" name="Düz Ok Bağlayıcısı 4"/>
          <p:cNvCxnSpPr/>
          <p:nvPr/>
        </p:nvCxnSpPr>
        <p:spPr>
          <a:xfrm>
            <a:off x="8264324" y="2468923"/>
            <a:ext cx="1944547"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Düz Ok Bağlayıcısı 9"/>
          <p:cNvCxnSpPr/>
          <p:nvPr/>
        </p:nvCxnSpPr>
        <p:spPr>
          <a:xfrm flipV="1">
            <a:off x="10208871" y="1693763"/>
            <a:ext cx="0" cy="75235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Düz Ok Bağlayıcısı 11"/>
          <p:cNvCxnSpPr/>
          <p:nvPr/>
        </p:nvCxnSpPr>
        <p:spPr>
          <a:xfrm>
            <a:off x="10208871" y="2468923"/>
            <a:ext cx="0" cy="7995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Metin kutusu 13"/>
          <p:cNvSpPr txBox="1"/>
          <p:nvPr/>
        </p:nvSpPr>
        <p:spPr>
          <a:xfrm>
            <a:off x="10208871" y="1693762"/>
            <a:ext cx="445956"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200" dirty="0" smtClean="0">
                <a:latin typeface="Times New Roman" panose="02020603050405020304" pitchFamily="18" charset="0"/>
                <a:cs typeface="Times New Roman" panose="02020603050405020304" pitchFamily="18" charset="0"/>
              </a:rPr>
              <a:t>L</a:t>
            </a:r>
            <a:endParaRPr lang="tr-TR" sz="1200"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9067320" y="2069940"/>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a:t>
            </a:r>
            <a:endParaRPr lang="tr-TR"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10276442" y="2899149"/>
            <a:ext cx="45397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Xc</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360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329151"/>
            <a:ext cx="10237183" cy="434778"/>
          </a:xfrm>
        </p:spPr>
        <p:txBody>
          <a:bodyPr>
            <a:normAutofit fontScale="90000"/>
          </a:bodyPr>
          <a:lstStyle/>
          <a:p>
            <a:r>
              <a:rPr lang="tr-TR" dirty="0">
                <a:latin typeface="Times New Roman" panose="02020603050405020304" pitchFamily="18" charset="0"/>
                <a:cs typeface="Times New Roman" panose="02020603050405020304" pitchFamily="18" charset="0"/>
              </a:rPr>
              <a:t>Rezonans</a:t>
            </a:r>
            <a:endParaRPr lang="tr-TR" dirty="0"/>
          </a:p>
        </p:txBody>
      </p:sp>
      <p:sp>
        <p:nvSpPr>
          <p:cNvPr id="3" name="İçerik Yer Tutucusu 2"/>
          <p:cNvSpPr>
            <a:spLocks noGrp="1"/>
          </p:cNvSpPr>
          <p:nvPr>
            <p:ph idx="1"/>
          </p:nvPr>
        </p:nvSpPr>
        <p:spPr>
          <a:xfrm>
            <a:off x="650139" y="920316"/>
            <a:ext cx="11219727" cy="5717894"/>
          </a:xfrm>
        </p:spPr>
        <p:txBody>
          <a:bodyPr/>
          <a:lstStyle/>
          <a:p>
            <a:r>
              <a:rPr lang="tr-TR" dirty="0">
                <a:latin typeface="Times New Roman" panose="02020603050405020304" pitchFamily="18" charset="0"/>
                <a:cs typeface="Times New Roman" panose="02020603050405020304" pitchFamily="18" charset="0"/>
              </a:rPr>
              <a:t>Bir </a:t>
            </a:r>
            <a:r>
              <a:rPr lang="tr-TR" dirty="0" err="1" smtClean="0">
                <a:latin typeface="Times New Roman" panose="02020603050405020304" pitchFamily="18" charset="0"/>
                <a:cs typeface="Times New Roman" panose="02020603050405020304" pitchFamily="18" charset="0"/>
              </a:rPr>
              <a:t>Fr</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frekans değeri için (XL-XC) reaktif terimi sıfır olur ve devrenin toplam empedansı tamamen </a:t>
            </a:r>
            <a:r>
              <a:rPr lang="tr-TR" dirty="0" err="1">
                <a:latin typeface="Times New Roman" panose="02020603050405020304" pitchFamily="18" charset="0"/>
                <a:cs typeface="Times New Roman" panose="02020603050405020304" pitchFamily="18" charset="0"/>
              </a:rPr>
              <a:t>dirençsel</a:t>
            </a:r>
            <a:r>
              <a:rPr lang="tr-TR" dirty="0">
                <a:latin typeface="Times New Roman" panose="02020603050405020304" pitchFamily="18" charset="0"/>
                <a:cs typeface="Times New Roman" panose="02020603050405020304" pitchFamily="18" charset="0"/>
              </a:rPr>
              <a:t> olur. Bu durum seri rezonans olarak adlandırılır </a:t>
            </a:r>
            <a:r>
              <a:rPr lang="tr-TR" dirty="0" smtClean="0">
                <a:latin typeface="Times New Roman" panose="02020603050405020304" pitchFamily="18" charset="0"/>
                <a:cs typeface="Times New Roman" panose="02020603050405020304" pitchFamily="18" charset="0"/>
              </a:rPr>
              <a:t>ve </a:t>
            </a:r>
            <a:r>
              <a:rPr lang="tr-TR" dirty="0" err="1" smtClean="0">
                <a:latin typeface="Times New Roman" panose="02020603050405020304" pitchFamily="18" charset="0"/>
                <a:cs typeface="Times New Roman" panose="02020603050405020304" pitchFamily="18" charset="0"/>
              </a:rPr>
              <a:t>Fr</a:t>
            </a:r>
            <a:r>
              <a:rPr lang="tr-TR" dirty="0" smtClean="0">
                <a:latin typeface="Times New Roman" panose="02020603050405020304" pitchFamily="18" charset="0"/>
                <a:cs typeface="Times New Roman" panose="02020603050405020304" pitchFamily="18" charset="0"/>
              </a:rPr>
              <a:t> frekansına </a:t>
            </a:r>
            <a:r>
              <a:rPr lang="tr-TR" dirty="0">
                <a:latin typeface="Times New Roman" panose="02020603050405020304" pitchFamily="18" charset="0"/>
                <a:cs typeface="Times New Roman" panose="02020603050405020304" pitchFamily="18" charset="0"/>
              </a:rPr>
              <a:t>seri rezonans frekansı denir. Rezonans </a:t>
            </a:r>
            <a:r>
              <a:rPr lang="tr-TR" dirty="0" smtClean="0">
                <a:latin typeface="Times New Roman" panose="02020603050405020304" pitchFamily="18" charset="0"/>
                <a:cs typeface="Times New Roman" panose="02020603050405020304" pitchFamily="18" charset="0"/>
              </a:rPr>
              <a:t>frekansı eşitliği </a:t>
            </a:r>
            <a:r>
              <a:rPr lang="tr-TR" dirty="0">
                <a:latin typeface="Times New Roman" panose="02020603050405020304" pitchFamily="18" charset="0"/>
                <a:cs typeface="Times New Roman" panose="02020603050405020304" pitchFamily="18" charset="0"/>
              </a:rPr>
              <a:t>ile hesaplanır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sym typeface="Symbol" panose="05050102010706020507" pitchFamily="18" charset="2"/>
              </a:rPr>
              <a:t>.F.L=1/2..F.C   ise  </a:t>
            </a:r>
            <a:r>
              <a:rPr lang="tr-TR"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Fr</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=1/2..√L.C   </a:t>
            </a:r>
          </a:p>
          <a:p>
            <a:r>
              <a:rPr lang="tr-TR" dirty="0">
                <a:latin typeface="Times New Roman" panose="02020603050405020304" pitchFamily="18" charset="0"/>
                <a:cs typeface="Times New Roman" panose="02020603050405020304" pitchFamily="18" charset="0"/>
              </a:rPr>
              <a:t>Rezonans frekansında (f0) devrenin empedansı minimum (ZT=R) olduğundan akım</a:t>
            </a:r>
          </a:p>
          <a:p>
            <a:r>
              <a:rPr lang="tr-TR" dirty="0">
                <a:latin typeface="Times New Roman" panose="02020603050405020304" pitchFamily="18" charset="0"/>
                <a:cs typeface="Times New Roman" panose="02020603050405020304" pitchFamily="18" charset="0"/>
              </a:rPr>
              <a:t>maksimum değerde ve gerilimle aynı fazda olur. Bobin ve kondansatördeki gerilimler</a:t>
            </a:r>
          </a:p>
          <a:p>
            <a:r>
              <a:rPr lang="tr-TR" dirty="0">
                <a:latin typeface="Times New Roman" panose="02020603050405020304" pitchFamily="18" charset="0"/>
                <a:cs typeface="Times New Roman" panose="02020603050405020304" pitchFamily="18" charset="0"/>
              </a:rPr>
              <a:t>±90° faz farklıdır. Bobin ve kondansatör gerilimleri </a:t>
            </a:r>
            <a:r>
              <a:rPr lang="tr-TR" dirty="0" err="1">
                <a:latin typeface="Times New Roman" panose="02020603050405020304" pitchFamily="18" charset="0"/>
                <a:cs typeface="Times New Roman" panose="02020603050405020304" pitchFamily="18" charset="0"/>
              </a:rPr>
              <a:t>fazörel</a:t>
            </a:r>
            <a:r>
              <a:rPr lang="tr-TR" dirty="0">
                <a:latin typeface="Times New Roman" panose="02020603050405020304" pitchFamily="18" charset="0"/>
                <a:cs typeface="Times New Roman" panose="02020603050405020304" pitchFamily="18" charset="0"/>
              </a:rPr>
              <a:t> olarak aşağıdaki gibi verilebilir</a:t>
            </a:r>
            <a:r>
              <a:rPr lang="tr-TR" dirty="0" smtClean="0">
                <a:latin typeface="Times New Roman" panose="02020603050405020304" pitchFamily="18" charset="0"/>
                <a:cs typeface="Times New Roman" panose="02020603050405020304" pitchFamily="18" charset="0"/>
              </a:rPr>
              <a:t>.  VL= I.XL +90</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Vc</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I.Xc</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dirty="0">
                <a:latin typeface="Times New Roman" panose="02020603050405020304" pitchFamily="18" charset="0"/>
                <a:cs typeface="Times New Roman" panose="02020603050405020304" pitchFamily="18" charset="0"/>
              </a:rPr>
              <a:t> 90</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 ise  </a:t>
            </a: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eşitliğinden görüleceği gibi VL ve </a:t>
            </a:r>
            <a:r>
              <a:rPr lang="tr-TR" dirty="0" err="1">
                <a:latin typeface="Times New Roman" panose="02020603050405020304" pitchFamily="18" charset="0"/>
                <a:cs typeface="Times New Roman" panose="02020603050405020304" pitchFamily="18" charset="0"/>
              </a:rPr>
              <a:t>VC’nin</a:t>
            </a:r>
            <a:r>
              <a:rPr lang="tr-TR" dirty="0">
                <a:latin typeface="Times New Roman" panose="02020603050405020304" pitchFamily="18" charset="0"/>
                <a:cs typeface="Times New Roman" panose="02020603050405020304" pitchFamily="18" charset="0"/>
              </a:rPr>
              <a:t> genlikleri aynı, fakat işaretleri zıt olduğundan toplamları sıfır olur. Bu durumda devreden maksimum akım geçer.</a:t>
            </a:r>
          </a:p>
        </p:txBody>
      </p:sp>
      <p:pic>
        <p:nvPicPr>
          <p:cNvPr id="4" name="Resim 3"/>
          <p:cNvPicPr>
            <a:picLocks noChangeAspect="1"/>
          </p:cNvPicPr>
          <p:nvPr/>
        </p:nvPicPr>
        <p:blipFill>
          <a:blip r:embed="rId2"/>
          <a:stretch>
            <a:fillRect/>
          </a:stretch>
        </p:blipFill>
        <p:spPr>
          <a:xfrm>
            <a:off x="9535830" y="5685300"/>
            <a:ext cx="1288980" cy="729960"/>
          </a:xfrm>
          <a:prstGeom prst="rect">
            <a:avLst/>
          </a:prstGeom>
        </p:spPr>
      </p:pic>
    </p:spTree>
    <p:extLst>
      <p:ext uri="{BB962C8B-B14F-4D97-AF65-F5344CB8AC3E}">
        <p14:creationId xmlns:p14="http://schemas.microsoft.com/office/powerpoint/2010/main" val="123250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840" y="162560"/>
            <a:ext cx="10041571" cy="873760"/>
          </a:xfrm>
        </p:spPr>
        <p:txBody>
          <a:bodyPr>
            <a:normAutofit fontScale="90000"/>
          </a:bodyPr>
          <a:lstStyle/>
          <a:p>
            <a:r>
              <a:rPr lang="tr-TR" dirty="0" smtClean="0">
                <a:latin typeface="Times New Roman" panose="02020603050405020304" pitchFamily="18" charset="0"/>
                <a:cs typeface="Times New Roman" panose="02020603050405020304" pitchFamily="18" charset="0"/>
              </a:rPr>
              <a:t>Alternatif akım ile ilgili büyüklükler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68960" y="1036320"/>
            <a:ext cx="11541760" cy="532384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PERİYOT: (T) </a:t>
            </a:r>
            <a:r>
              <a:rPr lang="tr-TR" dirty="0">
                <a:latin typeface="Times New Roman"/>
                <a:cs typeface="Times New Roman"/>
              </a:rPr>
              <a:t>Bir </a:t>
            </a:r>
            <a:r>
              <a:rPr lang="tr-TR" spc="-5" dirty="0" err="1">
                <a:latin typeface="Times New Roman"/>
                <a:cs typeface="Times New Roman"/>
              </a:rPr>
              <a:t>saykılın</a:t>
            </a:r>
            <a:r>
              <a:rPr lang="tr-TR" spc="-5" dirty="0">
                <a:latin typeface="Times New Roman"/>
                <a:cs typeface="Times New Roman"/>
              </a:rPr>
              <a:t> gerçekleşmesi için geçen süreye periyot </a:t>
            </a:r>
            <a:r>
              <a:rPr lang="tr-TR" dirty="0">
                <a:latin typeface="Times New Roman"/>
                <a:cs typeface="Times New Roman"/>
              </a:rPr>
              <a:t>denir. </a:t>
            </a:r>
            <a:r>
              <a:rPr lang="tr-TR" spc="-5" dirty="0">
                <a:latin typeface="Times New Roman"/>
                <a:cs typeface="Times New Roman"/>
              </a:rPr>
              <a:t>Periyot birimi saniye (s)</a:t>
            </a:r>
            <a:r>
              <a:rPr lang="tr-TR" spc="-5" dirty="0" err="1">
                <a:latin typeface="Times New Roman"/>
                <a:cs typeface="Times New Roman"/>
              </a:rPr>
              <a:t>dir</a:t>
            </a:r>
            <a:r>
              <a:rPr lang="tr-TR" spc="-5" dirty="0">
                <a:latin typeface="Times New Roman"/>
                <a:cs typeface="Times New Roman"/>
              </a:rPr>
              <a:t>  </a:t>
            </a:r>
            <a:r>
              <a:rPr lang="tr-TR" spc="-10" dirty="0">
                <a:latin typeface="Times New Roman"/>
                <a:cs typeface="Times New Roman"/>
              </a:rPr>
              <a:t>ve </a:t>
            </a:r>
            <a:r>
              <a:rPr lang="tr-TR" spc="-5" dirty="0">
                <a:latin typeface="Times New Roman"/>
                <a:cs typeface="Times New Roman"/>
              </a:rPr>
              <a:t>“T” ile gösterilir. Şekil </a:t>
            </a:r>
            <a:r>
              <a:rPr lang="tr-TR" dirty="0">
                <a:latin typeface="Times New Roman"/>
                <a:cs typeface="Times New Roman"/>
              </a:rPr>
              <a:t>1.7 </a:t>
            </a:r>
            <a:r>
              <a:rPr lang="tr-TR" spc="-5" dirty="0">
                <a:latin typeface="Times New Roman"/>
                <a:cs typeface="Times New Roman"/>
              </a:rPr>
              <a:t>incelendiğinde periyodu </a:t>
            </a:r>
            <a:r>
              <a:rPr lang="tr-TR" spc="5" dirty="0">
                <a:latin typeface="Times New Roman"/>
                <a:cs typeface="Times New Roman"/>
              </a:rPr>
              <a:t>T</a:t>
            </a:r>
            <a:r>
              <a:rPr lang="tr-TR" sz="2000" spc="7" baseline="-11904" dirty="0">
                <a:latin typeface="Times New Roman"/>
                <a:cs typeface="Times New Roman"/>
              </a:rPr>
              <a:t>1 </a:t>
            </a:r>
            <a:r>
              <a:rPr lang="tr-TR" spc="-5" dirty="0">
                <a:latin typeface="Times New Roman"/>
                <a:cs typeface="Times New Roman"/>
              </a:rPr>
              <a:t>ile gösterilen sinüs sinyalinin </a:t>
            </a:r>
            <a:r>
              <a:rPr lang="tr-TR" spc="-10" dirty="0">
                <a:latin typeface="Times New Roman"/>
                <a:cs typeface="Times New Roman"/>
              </a:rPr>
              <a:t>bir  </a:t>
            </a:r>
            <a:r>
              <a:rPr lang="tr-TR" spc="-5" dirty="0" err="1">
                <a:latin typeface="Times New Roman"/>
                <a:cs typeface="Times New Roman"/>
              </a:rPr>
              <a:t>saykılını</a:t>
            </a:r>
            <a:r>
              <a:rPr lang="tr-TR" spc="-5" dirty="0">
                <a:latin typeface="Times New Roman"/>
                <a:cs typeface="Times New Roman"/>
              </a:rPr>
              <a:t> </a:t>
            </a:r>
            <a:r>
              <a:rPr lang="tr-TR" dirty="0">
                <a:latin typeface="Times New Roman"/>
                <a:cs typeface="Times New Roman"/>
              </a:rPr>
              <a:t>4 </a:t>
            </a:r>
            <a:r>
              <a:rPr lang="tr-TR" spc="-5" dirty="0">
                <a:latin typeface="Times New Roman"/>
                <a:cs typeface="Times New Roman"/>
              </a:rPr>
              <a:t>saniyede tamamladığı yani periyodunun </a:t>
            </a:r>
            <a:r>
              <a:rPr lang="tr-TR" dirty="0">
                <a:latin typeface="Times New Roman"/>
                <a:cs typeface="Times New Roman"/>
              </a:rPr>
              <a:t>T</a:t>
            </a:r>
            <a:r>
              <a:rPr lang="tr-TR" sz="2000" baseline="-11904" dirty="0">
                <a:latin typeface="Times New Roman"/>
                <a:cs typeface="Times New Roman"/>
              </a:rPr>
              <a:t>1</a:t>
            </a:r>
            <a:r>
              <a:rPr lang="tr-TR" dirty="0">
                <a:latin typeface="Times New Roman"/>
                <a:cs typeface="Times New Roman"/>
              </a:rPr>
              <a:t>=4s </a:t>
            </a:r>
            <a:r>
              <a:rPr lang="tr-TR" spc="-5" dirty="0">
                <a:latin typeface="Times New Roman"/>
                <a:cs typeface="Times New Roman"/>
              </a:rPr>
              <a:t>olduğu görülebilir. Periyodu </a:t>
            </a:r>
            <a:r>
              <a:rPr lang="tr-TR" dirty="0">
                <a:latin typeface="Times New Roman"/>
                <a:cs typeface="Times New Roman"/>
              </a:rPr>
              <a:t>T</a:t>
            </a:r>
            <a:r>
              <a:rPr lang="tr-TR" sz="2000" baseline="-11904" dirty="0">
                <a:latin typeface="Times New Roman"/>
                <a:cs typeface="Times New Roman"/>
              </a:rPr>
              <a:t>2 </a:t>
            </a:r>
            <a:r>
              <a:rPr lang="tr-TR" spc="-10" dirty="0">
                <a:latin typeface="Times New Roman"/>
                <a:cs typeface="Times New Roman"/>
              </a:rPr>
              <a:t>ile  </a:t>
            </a:r>
            <a:r>
              <a:rPr lang="tr-TR" spc="-5" dirty="0">
                <a:latin typeface="Times New Roman"/>
                <a:cs typeface="Times New Roman"/>
              </a:rPr>
              <a:t>gösterilen </a:t>
            </a:r>
            <a:r>
              <a:rPr lang="tr-TR" dirty="0">
                <a:latin typeface="Times New Roman"/>
                <a:cs typeface="Times New Roman"/>
              </a:rPr>
              <a:t>sinüs </a:t>
            </a:r>
            <a:r>
              <a:rPr lang="tr-TR" spc="-5" dirty="0">
                <a:latin typeface="Times New Roman"/>
                <a:cs typeface="Times New Roman"/>
              </a:rPr>
              <a:t>sinyali </a:t>
            </a:r>
            <a:r>
              <a:rPr lang="tr-TR" spc="-10" dirty="0">
                <a:latin typeface="Times New Roman"/>
                <a:cs typeface="Times New Roman"/>
              </a:rPr>
              <a:t>ise </a:t>
            </a:r>
            <a:r>
              <a:rPr lang="tr-TR" spc="-5" dirty="0">
                <a:latin typeface="Times New Roman"/>
                <a:cs typeface="Times New Roman"/>
              </a:rPr>
              <a:t>(Şekil 1.8) bir </a:t>
            </a:r>
            <a:r>
              <a:rPr lang="tr-TR" spc="-5" dirty="0" err="1">
                <a:latin typeface="Times New Roman"/>
                <a:cs typeface="Times New Roman"/>
              </a:rPr>
              <a:t>saykılını</a:t>
            </a:r>
            <a:r>
              <a:rPr lang="tr-TR" spc="-5" dirty="0">
                <a:latin typeface="Times New Roman"/>
                <a:cs typeface="Times New Roman"/>
              </a:rPr>
              <a:t> </a:t>
            </a:r>
            <a:r>
              <a:rPr lang="tr-TR" dirty="0">
                <a:latin typeface="Times New Roman"/>
                <a:cs typeface="Times New Roman"/>
              </a:rPr>
              <a:t>2 </a:t>
            </a:r>
            <a:r>
              <a:rPr lang="tr-TR" spc="-5" dirty="0">
                <a:latin typeface="Times New Roman"/>
                <a:cs typeface="Times New Roman"/>
              </a:rPr>
              <a:t>saniyede tamamlamıştır. Yani </a:t>
            </a:r>
            <a:r>
              <a:rPr lang="tr-TR" spc="-10" dirty="0">
                <a:latin typeface="Times New Roman"/>
                <a:cs typeface="Times New Roman"/>
              </a:rPr>
              <a:t>bu  </a:t>
            </a:r>
            <a:r>
              <a:rPr lang="tr-TR" spc="-5" dirty="0">
                <a:latin typeface="Times New Roman"/>
                <a:cs typeface="Times New Roman"/>
              </a:rPr>
              <a:t>sinyalin periyodu T</a:t>
            </a:r>
            <a:r>
              <a:rPr lang="tr-TR" sz="2000" spc="-7" baseline="-11904" dirty="0">
                <a:latin typeface="Times New Roman"/>
                <a:cs typeface="Times New Roman"/>
              </a:rPr>
              <a:t>2</a:t>
            </a:r>
            <a:r>
              <a:rPr lang="tr-TR" spc="-5" dirty="0">
                <a:latin typeface="Times New Roman"/>
                <a:cs typeface="Times New Roman"/>
              </a:rPr>
              <a:t>=2s</a:t>
            </a:r>
            <a:r>
              <a:rPr lang="tr-TR" dirty="0">
                <a:latin typeface="Times New Roman"/>
                <a:cs typeface="Times New Roman"/>
              </a:rPr>
              <a:t> </a:t>
            </a:r>
            <a:r>
              <a:rPr lang="tr-TR" spc="-5" dirty="0">
                <a:latin typeface="Times New Roman"/>
                <a:cs typeface="Times New Roman"/>
              </a:rPr>
              <a:t>olur</a:t>
            </a:r>
            <a:r>
              <a:rPr lang="tr-TR" spc="-5" dirty="0" smtClean="0">
                <a:latin typeface="Times New Roman"/>
                <a:cs typeface="Times New Roman"/>
              </a:rPr>
              <a:t>. </a:t>
            </a:r>
          </a:p>
          <a:p>
            <a:r>
              <a:rPr lang="tr-TR" spc="-5" dirty="0">
                <a:latin typeface="Times New Roman"/>
                <a:cs typeface="Times New Roman"/>
              </a:rPr>
              <a:t> </a:t>
            </a:r>
            <a:r>
              <a:rPr lang="tr-TR" spc="-5" dirty="0" smtClean="0">
                <a:latin typeface="Times New Roman"/>
                <a:cs typeface="Times New Roman"/>
              </a:rPr>
              <a:t>     V,I                                                         </a:t>
            </a:r>
            <a:r>
              <a:rPr lang="tr-TR" spc="-5" dirty="0" err="1" smtClean="0">
                <a:latin typeface="Times New Roman"/>
                <a:cs typeface="Times New Roman"/>
              </a:rPr>
              <a:t>V,I</a:t>
            </a:r>
            <a:endParaRPr lang="tr-TR" dirty="0">
              <a:latin typeface="Times New Roman"/>
              <a:cs typeface="Times New Roman"/>
            </a:endParaRPr>
          </a:p>
          <a:p>
            <a:endParaRPr lang="tr-TR" dirty="0">
              <a:solidFill>
                <a:srgbClr val="FF0000"/>
              </a:solidFill>
              <a:latin typeface="Times New Roman" panose="02020603050405020304" pitchFamily="18" charset="0"/>
              <a:cs typeface="Times New Roman" panose="02020603050405020304" pitchFamily="18" charset="0"/>
            </a:endParaRPr>
          </a:p>
        </p:txBody>
      </p:sp>
      <p:sp>
        <p:nvSpPr>
          <p:cNvPr id="4" name="object 5"/>
          <p:cNvSpPr/>
          <p:nvPr/>
        </p:nvSpPr>
        <p:spPr>
          <a:xfrm>
            <a:off x="1170432" y="3504887"/>
            <a:ext cx="1324356" cy="1792224"/>
          </a:xfrm>
          <a:prstGeom prst="rect">
            <a:avLst/>
          </a:prstGeom>
          <a:blipFill>
            <a:blip r:embed="rId2" cstate="print"/>
            <a:stretch>
              <a:fillRect/>
            </a:stretch>
          </a:blipFill>
        </p:spPr>
        <p:txBody>
          <a:bodyPr wrap="square" lIns="0" tIns="0" rIns="0" bIns="0" rtlCol="0"/>
          <a:lstStyle/>
          <a:p>
            <a:endParaRPr/>
          </a:p>
        </p:txBody>
      </p:sp>
      <p:sp>
        <p:nvSpPr>
          <p:cNvPr id="5" name="object 11"/>
          <p:cNvSpPr/>
          <p:nvPr/>
        </p:nvSpPr>
        <p:spPr>
          <a:xfrm>
            <a:off x="2494788" y="3803592"/>
            <a:ext cx="2449067" cy="1493519"/>
          </a:xfrm>
          <a:prstGeom prst="rect">
            <a:avLst/>
          </a:prstGeom>
          <a:blipFill>
            <a:blip r:embed="rId3" cstate="print"/>
            <a:stretch>
              <a:fillRect/>
            </a:stretch>
          </a:blipFill>
        </p:spPr>
        <p:txBody>
          <a:bodyPr wrap="square" lIns="0" tIns="0" rIns="0" bIns="0" rtlCol="0"/>
          <a:lstStyle/>
          <a:p>
            <a:pPr defTabSz="914400"/>
            <a:endParaRPr>
              <a:solidFill>
                <a:prstClr val="black"/>
              </a:solidFill>
              <a:latin typeface="Calibri"/>
            </a:endParaRPr>
          </a:p>
        </p:txBody>
      </p:sp>
      <p:pic>
        <p:nvPicPr>
          <p:cNvPr id="6" name="Resim 5"/>
          <p:cNvPicPr>
            <a:picLocks noChangeAspect="1"/>
          </p:cNvPicPr>
          <p:nvPr/>
        </p:nvPicPr>
        <p:blipFill>
          <a:blip r:embed="rId4"/>
          <a:stretch>
            <a:fillRect/>
          </a:stretch>
        </p:blipFill>
        <p:spPr>
          <a:xfrm>
            <a:off x="5814404" y="3509967"/>
            <a:ext cx="3773751" cy="1804572"/>
          </a:xfrm>
          <a:prstGeom prst="rect">
            <a:avLst/>
          </a:prstGeom>
        </p:spPr>
      </p:pic>
    </p:spTree>
    <p:extLst>
      <p:ext uri="{BB962C8B-B14F-4D97-AF65-F5344CB8AC3E}">
        <p14:creationId xmlns:p14="http://schemas.microsoft.com/office/powerpoint/2010/main" val="36216601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8065" y="191798"/>
            <a:ext cx="10112691" cy="641322"/>
          </a:xfrm>
        </p:spPr>
        <p:txBody>
          <a:bodyPr/>
          <a:lstStyle/>
          <a:p>
            <a:endParaRPr lang="tr-TR" dirty="0"/>
          </a:p>
        </p:txBody>
      </p:sp>
      <p:sp>
        <p:nvSpPr>
          <p:cNvPr id="3" name="İçerik Yer Tutucusu 2"/>
          <p:cNvSpPr>
            <a:spLocks noGrp="1"/>
          </p:cNvSpPr>
          <p:nvPr>
            <p:ph idx="1"/>
          </p:nvPr>
        </p:nvSpPr>
        <p:spPr>
          <a:xfrm>
            <a:off x="548640" y="1117600"/>
            <a:ext cx="11460480" cy="5405120"/>
          </a:xfrm>
        </p:spPr>
        <p:txBody>
          <a:bodyPr>
            <a:normAutofit lnSpcReduction="10000"/>
          </a:bodyPr>
          <a:lstStyle/>
          <a:p>
            <a:r>
              <a:rPr lang="tr-TR" dirty="0">
                <a:latin typeface="Times New Roman" panose="02020603050405020304" pitchFamily="18" charset="0"/>
                <a:cs typeface="Times New Roman" panose="02020603050405020304" pitchFamily="18" charset="0"/>
              </a:rPr>
              <a:t>Akımın en yüksek değerini aldığı bu frekansa rezonans frekansı denir. Seri rezonans devresinde akımın frekansla değişimi Şekil 2’de gösterilmektedir. Rezonans frekansının </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Fr</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altında ve üstünde gerilimin en yüksek değerinin 0.707’sine düştüğü frekanslar alt kesim ve üst kesim frekansı (</a:t>
            </a:r>
            <a:r>
              <a:rPr lang="tr-TR" dirty="0" err="1">
                <a:latin typeface="Times New Roman" panose="02020603050405020304" pitchFamily="18" charset="0"/>
                <a:cs typeface="Times New Roman" panose="02020603050405020304" pitchFamily="18" charset="0"/>
              </a:rPr>
              <a:t>falt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füst</a:t>
            </a:r>
            <a:r>
              <a:rPr lang="tr-TR" dirty="0">
                <a:latin typeface="Times New Roman" panose="02020603050405020304" pitchFamily="18" charset="0"/>
                <a:cs typeface="Times New Roman" panose="02020603050405020304" pitchFamily="18" charset="0"/>
              </a:rPr>
              <a:t>) olarak adlandırılır. Bu iki frekansın farkına</a:t>
            </a:r>
          </a:p>
          <a:p>
            <a:r>
              <a:rPr lang="tr-TR" dirty="0">
                <a:latin typeface="Times New Roman" panose="02020603050405020304" pitchFamily="18" charset="0"/>
                <a:cs typeface="Times New Roman" panose="02020603050405020304" pitchFamily="18" charset="0"/>
              </a:rPr>
              <a:t>rezonans devresinin frekans bant genişliği (B) denir</a:t>
            </a:r>
            <a:r>
              <a:rPr lang="tr-TR" dirty="0" smtClean="0">
                <a:solidFill>
                  <a:srgbClr val="FF0000"/>
                </a:solidFill>
                <a:latin typeface="Times New Roman" panose="02020603050405020304" pitchFamily="18" charset="0"/>
                <a:cs typeface="Times New Roman" panose="02020603050405020304" pitchFamily="18" charset="0"/>
              </a:rPr>
              <a:t>.   B= </a:t>
            </a:r>
            <a:r>
              <a:rPr lang="tr-TR" dirty="0" err="1" smtClean="0">
                <a:solidFill>
                  <a:srgbClr val="FF0000"/>
                </a:solidFill>
                <a:latin typeface="Times New Roman" panose="02020603050405020304" pitchFamily="18" charset="0"/>
                <a:cs typeface="Times New Roman" panose="02020603050405020304" pitchFamily="18" charset="0"/>
              </a:rPr>
              <a:t>Füst</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Falt</a:t>
            </a:r>
            <a:r>
              <a:rPr lang="tr-TR" dirty="0" smtClean="0">
                <a:solidFill>
                  <a:srgbClr val="FF0000"/>
                </a:solidFill>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Çan eğrisi formundaki akım-frekans değişim eğrisinin elde edilmesinde </a:t>
            </a:r>
            <a:r>
              <a:rPr lang="tr-TR" i="1" dirty="0">
                <a:latin typeface="Times New Roman" panose="02020603050405020304" pitchFamily="18" charset="0"/>
                <a:cs typeface="Times New Roman" panose="02020603050405020304" pitchFamily="18" charset="0"/>
              </a:rPr>
              <a:t>I </a:t>
            </a:r>
            <a:r>
              <a:rPr lang="tr-TR" dirty="0">
                <a:latin typeface="Times New Roman" panose="02020603050405020304" pitchFamily="18" charset="0"/>
                <a:cs typeface="Times New Roman" panose="02020603050405020304" pitchFamily="18" charset="0"/>
              </a:rPr>
              <a:t>akımının ölçümü için Ampermetre kullanılmış ise akımın etkin değeri (</a:t>
            </a:r>
            <a:r>
              <a:rPr lang="tr-TR" b="1" i="1" dirty="0">
                <a:latin typeface="Times New Roman" panose="02020603050405020304" pitchFamily="18" charset="0"/>
                <a:cs typeface="Times New Roman" panose="02020603050405020304" pitchFamily="18" charset="0"/>
              </a:rPr>
              <a:t>I=</a:t>
            </a:r>
            <a:r>
              <a:rPr lang="tr-TR" i="1" dirty="0" err="1">
                <a:latin typeface="Times New Roman" panose="02020603050405020304" pitchFamily="18" charset="0"/>
                <a:cs typeface="Times New Roman" panose="02020603050405020304" pitchFamily="18" charset="0"/>
              </a:rPr>
              <a:t>I</a:t>
            </a:r>
            <a:r>
              <a:rPr lang="tr-TR" b="1" i="1" dirty="0" err="1">
                <a:latin typeface="Times New Roman" panose="02020603050405020304" pitchFamily="18" charset="0"/>
                <a:cs typeface="Times New Roman" panose="02020603050405020304" pitchFamily="18" charset="0"/>
              </a:rPr>
              <a:t>e</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osilaskop</a:t>
            </a:r>
            <a:r>
              <a:rPr lang="tr-TR" dirty="0">
                <a:latin typeface="Times New Roman" panose="02020603050405020304" pitchFamily="18" charset="0"/>
                <a:cs typeface="Times New Roman" panose="02020603050405020304" pitchFamily="18" charset="0"/>
              </a:rPr>
              <a:t> kullanılmış ise akımın tepeden tepeye değeri (</a:t>
            </a:r>
            <a:r>
              <a:rPr lang="tr-TR" b="1" i="1" dirty="0">
                <a:latin typeface="Times New Roman" panose="02020603050405020304" pitchFamily="18" charset="0"/>
                <a:cs typeface="Times New Roman" panose="02020603050405020304" pitchFamily="18" charset="0"/>
              </a:rPr>
              <a:t>ITT</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kullanılır. Deneyde akım ölçümü için </a:t>
            </a:r>
            <a:r>
              <a:rPr lang="tr-TR" dirty="0" err="1">
                <a:latin typeface="Times New Roman" panose="02020603050405020304" pitchFamily="18" charset="0"/>
                <a:cs typeface="Times New Roman" panose="02020603050405020304" pitchFamily="18" charset="0"/>
              </a:rPr>
              <a:t>osilaskop</a:t>
            </a:r>
            <a:r>
              <a:rPr lang="tr-TR" dirty="0">
                <a:latin typeface="Times New Roman" panose="02020603050405020304" pitchFamily="18" charset="0"/>
                <a:cs typeface="Times New Roman" panose="02020603050405020304" pitchFamily="18" charset="0"/>
              </a:rPr>
              <a:t> kullanılacağından seri rezonans devresine ilişkin akımın frekansla değişiminin elde edilmesinde akımın </a:t>
            </a:r>
            <a:r>
              <a:rPr lang="tr-TR" b="1" i="1" dirty="0">
                <a:latin typeface="Times New Roman" panose="02020603050405020304" pitchFamily="18" charset="0"/>
                <a:cs typeface="Times New Roman" panose="02020603050405020304" pitchFamily="18" charset="0"/>
              </a:rPr>
              <a:t>ITT </a:t>
            </a:r>
            <a:r>
              <a:rPr lang="tr-TR" dirty="0">
                <a:latin typeface="Times New Roman" panose="02020603050405020304" pitchFamily="18" charset="0"/>
                <a:cs typeface="Times New Roman" panose="02020603050405020304" pitchFamily="18" charset="0"/>
              </a:rPr>
              <a:t>değerleri kullanılacaktır. </a:t>
            </a:r>
          </a:p>
          <a:p>
            <a:r>
              <a:rPr lang="tr-TR" dirty="0">
                <a:latin typeface="Times New Roman" panose="02020603050405020304" pitchFamily="18" charset="0"/>
                <a:cs typeface="Times New Roman" panose="02020603050405020304" pitchFamily="18" charset="0"/>
              </a:rPr>
              <a:t>Rezonans frekansının bant genişliğine oranı devrenin </a:t>
            </a:r>
            <a:r>
              <a:rPr lang="tr-TR" b="1" dirty="0">
                <a:latin typeface="Times New Roman" panose="02020603050405020304" pitchFamily="18" charset="0"/>
                <a:cs typeface="Times New Roman" panose="02020603050405020304" pitchFamily="18" charset="0"/>
              </a:rPr>
              <a:t>kalite faktörü (</a:t>
            </a:r>
            <a:r>
              <a:rPr lang="tr-TR" b="1" i="1" dirty="0">
                <a:latin typeface="Times New Roman" panose="02020603050405020304" pitchFamily="18" charset="0"/>
                <a:cs typeface="Times New Roman" panose="02020603050405020304" pitchFamily="18" charset="0"/>
              </a:rPr>
              <a:t>Q</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olarak adlandırılır ve devrenin frekans seçiciliğini belirler. </a:t>
            </a:r>
          </a:p>
        </p:txBody>
      </p:sp>
    </p:spTree>
    <p:extLst>
      <p:ext uri="{BB962C8B-B14F-4D97-AF65-F5344CB8AC3E}">
        <p14:creationId xmlns:p14="http://schemas.microsoft.com/office/powerpoint/2010/main" val="5846062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212118"/>
            <a:ext cx="10092371" cy="397482"/>
          </a:xfrm>
        </p:spPr>
        <p:txBody>
          <a:bodyPr>
            <a:normAutofit fontScale="90000"/>
          </a:bodyPr>
          <a:lstStyle/>
          <a:p>
            <a:endParaRPr lang="tr-TR" dirty="0"/>
          </a:p>
        </p:txBody>
      </p:sp>
      <p:sp>
        <p:nvSpPr>
          <p:cNvPr id="3" name="İçerik Yer Tutucusu 2"/>
          <p:cNvSpPr>
            <a:spLocks noGrp="1"/>
          </p:cNvSpPr>
          <p:nvPr>
            <p:ph idx="1"/>
          </p:nvPr>
        </p:nvSpPr>
        <p:spPr>
          <a:xfrm>
            <a:off x="670560" y="914400"/>
            <a:ext cx="11379200" cy="5709920"/>
          </a:xfrm>
        </p:spPr>
        <p:txBody>
          <a:bodyPr/>
          <a:lstStyle/>
          <a:p>
            <a:r>
              <a:rPr lang="tr-TR" dirty="0">
                <a:latin typeface="Times New Roman" panose="02020603050405020304" pitchFamily="18" charset="0"/>
                <a:cs typeface="Times New Roman" panose="02020603050405020304" pitchFamily="18" charset="0"/>
              </a:rPr>
              <a:t>Seri rezonans devresinde akımın frekansla değişimi</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890309" y="1497020"/>
            <a:ext cx="6308307" cy="3005406"/>
          </a:xfrm>
          <a:prstGeom prst="rect">
            <a:avLst/>
          </a:prstGeom>
        </p:spPr>
      </p:pic>
      <p:pic>
        <p:nvPicPr>
          <p:cNvPr id="5" name="Resim 4"/>
          <p:cNvPicPr>
            <a:picLocks noChangeAspect="1"/>
          </p:cNvPicPr>
          <p:nvPr/>
        </p:nvPicPr>
        <p:blipFill>
          <a:blip r:embed="rId3"/>
          <a:stretch>
            <a:fillRect/>
          </a:stretch>
        </p:blipFill>
        <p:spPr>
          <a:xfrm>
            <a:off x="7418365" y="1590260"/>
            <a:ext cx="4468835" cy="2912165"/>
          </a:xfrm>
          <a:prstGeom prst="rect">
            <a:avLst/>
          </a:prstGeom>
        </p:spPr>
      </p:pic>
    </p:spTree>
    <p:extLst>
      <p:ext uri="{BB962C8B-B14F-4D97-AF65-F5344CB8AC3E}">
        <p14:creationId xmlns:p14="http://schemas.microsoft.com/office/powerpoint/2010/main" val="38570825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7601" y="220953"/>
            <a:ext cx="10033620" cy="663630"/>
          </a:xfrm>
        </p:spPr>
        <p:txBody>
          <a:bodyPr/>
          <a:lstStyle/>
          <a:p>
            <a:endParaRPr lang="tr-TR" dirty="0"/>
          </a:p>
        </p:txBody>
      </p:sp>
      <p:sp>
        <p:nvSpPr>
          <p:cNvPr id="3" name="İçerik Yer Tutucusu 2"/>
          <p:cNvSpPr>
            <a:spLocks noGrp="1"/>
          </p:cNvSpPr>
          <p:nvPr>
            <p:ph idx="1"/>
          </p:nvPr>
        </p:nvSpPr>
        <p:spPr>
          <a:xfrm>
            <a:off x="616226" y="1033670"/>
            <a:ext cx="11330609" cy="5575852"/>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Paralel rezonans </a:t>
            </a:r>
            <a:r>
              <a:rPr lang="tr-TR" dirty="0">
                <a:solidFill>
                  <a:srgbClr val="FF0000"/>
                </a:solidFill>
                <a:latin typeface="Times New Roman" panose="02020603050405020304" pitchFamily="18" charset="0"/>
                <a:cs typeface="Times New Roman" panose="02020603050405020304" pitchFamily="18" charset="0"/>
              </a:rPr>
              <a:t>devresi: </a:t>
            </a:r>
            <a:r>
              <a:rPr lang="tr-TR" dirty="0">
                <a:latin typeface="Times New Roman" panose="02020603050405020304" pitchFamily="18" charset="0"/>
                <a:cs typeface="Times New Roman" panose="02020603050405020304" pitchFamily="18" charset="0"/>
              </a:rPr>
              <a:t>L ve C elemanlarının paralel olarak bağlandığı paralel rezonans devresi görülmektedir</a:t>
            </a:r>
            <a:r>
              <a:rPr lang="tr-TR" dirty="0" smtClean="0">
                <a:latin typeface="Times New Roman" panose="02020603050405020304" pitchFamily="18" charset="0"/>
                <a:cs typeface="Times New Roman" panose="02020603050405020304" pitchFamily="18" charset="0"/>
              </a:rPr>
              <a:t>.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Cambria" panose="02040503050406030204" pitchFamily="18" charset="0"/>
              </a:rPr>
              <a:t>Bu devrede toplam paralel </a:t>
            </a:r>
            <a:r>
              <a:rPr lang="tr-TR" dirty="0" err="1">
                <a:latin typeface="Cambria" panose="02040503050406030204" pitchFamily="18" charset="0"/>
              </a:rPr>
              <a:t>admitans</a:t>
            </a:r>
            <a:r>
              <a:rPr lang="tr-TR" dirty="0">
                <a:latin typeface="Cambria" panose="02040503050406030204" pitchFamily="18" charset="0"/>
              </a:rPr>
              <a:t> </a:t>
            </a:r>
            <a:r>
              <a:rPr lang="tr-TR" dirty="0" smtClean="0">
                <a:latin typeface="Cambria" panose="02040503050406030204" pitchFamily="18" charset="0"/>
              </a:rPr>
              <a:t>eşitliği </a:t>
            </a:r>
            <a:r>
              <a:rPr lang="tr-TR" dirty="0">
                <a:latin typeface="Cambria" panose="02040503050406030204" pitchFamily="18" charset="0"/>
              </a:rPr>
              <a:t>ile hesaplanır. </a:t>
            </a:r>
            <a:r>
              <a:rPr lang="tr-TR" dirty="0" smtClean="0">
                <a:latin typeface="Cambria" panose="02040503050406030204" pitchFamily="18" charset="0"/>
              </a:rPr>
              <a:t> </a:t>
            </a:r>
          </a:p>
          <a:p>
            <a:endParaRPr lang="tr-TR" dirty="0">
              <a:latin typeface="Cambria" panose="020405030504060302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Bir f0 frekans değeri için reaktif terim sıfır olur ve devrenin toplam empedansı tamamen</a:t>
            </a:r>
          </a:p>
          <a:p>
            <a:r>
              <a:rPr lang="tr-TR" dirty="0" err="1">
                <a:latin typeface="Times New Roman" panose="02020603050405020304" pitchFamily="18" charset="0"/>
                <a:cs typeface="Times New Roman" panose="02020603050405020304" pitchFamily="18" charset="0"/>
              </a:rPr>
              <a:t>dirençsel</a:t>
            </a:r>
            <a:r>
              <a:rPr lang="tr-TR" dirty="0">
                <a:latin typeface="Times New Roman" panose="02020603050405020304" pitchFamily="18" charset="0"/>
                <a:cs typeface="Times New Roman" panose="02020603050405020304" pitchFamily="18" charset="0"/>
              </a:rPr>
              <a:t> olur. Bu durum paralel rezonans olarak adlandırılır. Reaktif terimi sıfır</a:t>
            </a:r>
          </a:p>
          <a:p>
            <a:r>
              <a:rPr lang="tr-TR" dirty="0">
                <a:latin typeface="Times New Roman" panose="02020603050405020304" pitchFamily="18" charset="0"/>
                <a:cs typeface="Times New Roman" panose="02020603050405020304" pitchFamily="18" charset="0"/>
              </a:rPr>
              <a:t>yapan frekans değeri hesaplanırsa rezonans frekansı (8) eşitliği ile hesaplanır.</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898374" y="1628600"/>
            <a:ext cx="5540945" cy="2023707"/>
          </a:xfrm>
          <a:prstGeom prst="rect">
            <a:avLst/>
          </a:prstGeom>
        </p:spPr>
      </p:pic>
      <p:pic>
        <p:nvPicPr>
          <p:cNvPr id="5" name="Resim 4"/>
          <p:cNvPicPr>
            <a:picLocks noChangeAspect="1"/>
          </p:cNvPicPr>
          <p:nvPr/>
        </p:nvPicPr>
        <p:blipFill>
          <a:blip r:embed="rId3"/>
          <a:stretch>
            <a:fillRect/>
          </a:stretch>
        </p:blipFill>
        <p:spPr>
          <a:xfrm>
            <a:off x="953340" y="4247236"/>
            <a:ext cx="6173017" cy="593121"/>
          </a:xfrm>
          <a:prstGeom prst="rect">
            <a:avLst/>
          </a:prstGeom>
        </p:spPr>
      </p:pic>
      <p:pic>
        <p:nvPicPr>
          <p:cNvPr id="6" name="Resim 5"/>
          <p:cNvPicPr>
            <a:picLocks noChangeAspect="1"/>
          </p:cNvPicPr>
          <p:nvPr/>
        </p:nvPicPr>
        <p:blipFill>
          <a:blip r:embed="rId4"/>
          <a:stretch>
            <a:fillRect/>
          </a:stretch>
        </p:blipFill>
        <p:spPr>
          <a:xfrm>
            <a:off x="7438712" y="4247236"/>
            <a:ext cx="3672509" cy="701520"/>
          </a:xfrm>
          <a:prstGeom prst="rect">
            <a:avLst/>
          </a:prstGeom>
        </p:spPr>
      </p:pic>
    </p:spTree>
    <p:extLst>
      <p:ext uri="{BB962C8B-B14F-4D97-AF65-F5344CB8AC3E}">
        <p14:creationId xmlns:p14="http://schemas.microsoft.com/office/powerpoint/2010/main" val="67047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232438"/>
            <a:ext cx="10122851" cy="722602"/>
          </a:xfrm>
        </p:spPr>
        <p:txBody>
          <a:bodyPr/>
          <a:lstStyle/>
          <a:p>
            <a:r>
              <a:rPr lang="tr-TR" dirty="0">
                <a:latin typeface="Times New Roman" panose="02020603050405020304" pitchFamily="18" charset="0"/>
                <a:cs typeface="Times New Roman" panose="02020603050405020304" pitchFamily="18" charset="0"/>
              </a:rPr>
              <a:t>Alternatif akım ile ilgili büyüklükler</a:t>
            </a:r>
            <a:endParaRPr lang="tr-TR" dirty="0"/>
          </a:p>
        </p:txBody>
      </p:sp>
      <p:sp>
        <p:nvSpPr>
          <p:cNvPr id="3" name="İçerik Yer Tutucusu 2"/>
          <p:cNvSpPr>
            <a:spLocks noGrp="1"/>
          </p:cNvSpPr>
          <p:nvPr>
            <p:ph idx="1"/>
          </p:nvPr>
        </p:nvSpPr>
        <p:spPr>
          <a:xfrm>
            <a:off x="812800" y="883920"/>
            <a:ext cx="11064240" cy="575056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FREKANS:(f ) </a:t>
            </a:r>
            <a:r>
              <a:rPr lang="tr-TR" spc="-5" dirty="0">
                <a:latin typeface="Times New Roman"/>
                <a:cs typeface="Times New Roman"/>
              </a:rPr>
              <a:t>Frekans, </a:t>
            </a:r>
            <a:r>
              <a:rPr lang="tr-TR" dirty="0">
                <a:latin typeface="Times New Roman"/>
                <a:cs typeface="Times New Roman"/>
              </a:rPr>
              <a:t>sinüs </a:t>
            </a:r>
            <a:r>
              <a:rPr lang="tr-TR" spc="-5" dirty="0">
                <a:latin typeface="Times New Roman"/>
                <a:cs typeface="Times New Roman"/>
              </a:rPr>
              <a:t>sinyalinin bir saniyede tekrarlanan </a:t>
            </a:r>
            <a:r>
              <a:rPr lang="tr-TR" dirty="0" err="1">
                <a:latin typeface="Times New Roman"/>
                <a:cs typeface="Times New Roman"/>
              </a:rPr>
              <a:t>saykıl</a:t>
            </a:r>
            <a:r>
              <a:rPr lang="tr-TR" dirty="0">
                <a:latin typeface="Times New Roman"/>
                <a:cs typeface="Times New Roman"/>
              </a:rPr>
              <a:t> </a:t>
            </a:r>
            <a:r>
              <a:rPr lang="tr-TR" spc="-5" dirty="0">
                <a:latin typeface="Times New Roman"/>
                <a:cs typeface="Times New Roman"/>
              </a:rPr>
              <a:t>sayısıdır. </a:t>
            </a:r>
            <a:r>
              <a:rPr lang="tr-TR" dirty="0">
                <a:latin typeface="Times New Roman"/>
                <a:cs typeface="Times New Roman"/>
              </a:rPr>
              <a:t>Bir </a:t>
            </a:r>
            <a:r>
              <a:rPr lang="tr-TR" spc="-5" dirty="0">
                <a:latin typeface="Times New Roman"/>
                <a:cs typeface="Times New Roman"/>
              </a:rPr>
              <a:t>A.C sinyalin  frekansından bahsedebilmek </a:t>
            </a:r>
            <a:r>
              <a:rPr lang="tr-TR" dirty="0">
                <a:latin typeface="Times New Roman"/>
                <a:cs typeface="Times New Roman"/>
              </a:rPr>
              <a:t>için o </a:t>
            </a:r>
            <a:r>
              <a:rPr lang="tr-TR" spc="-5" dirty="0">
                <a:latin typeface="Times New Roman"/>
                <a:cs typeface="Times New Roman"/>
              </a:rPr>
              <a:t>sinyalin bir periyoda </a:t>
            </a:r>
            <a:r>
              <a:rPr lang="tr-TR" dirty="0">
                <a:latin typeface="Times New Roman"/>
                <a:cs typeface="Times New Roman"/>
              </a:rPr>
              <a:t>sahip olması </a:t>
            </a:r>
            <a:r>
              <a:rPr lang="tr-TR" spc="-5" dirty="0">
                <a:latin typeface="Times New Roman"/>
                <a:cs typeface="Times New Roman"/>
              </a:rPr>
              <a:t>gerekir. Diğer bir  </a:t>
            </a:r>
            <a:r>
              <a:rPr lang="tr-TR" dirty="0">
                <a:latin typeface="Times New Roman"/>
                <a:cs typeface="Times New Roman"/>
              </a:rPr>
              <a:t>deyişle </a:t>
            </a:r>
            <a:r>
              <a:rPr lang="tr-TR" spc="-5" dirty="0">
                <a:latin typeface="Times New Roman"/>
                <a:cs typeface="Times New Roman"/>
              </a:rPr>
              <a:t>bir A.C sinyal belirli bir </a:t>
            </a:r>
            <a:r>
              <a:rPr lang="tr-TR" spc="-5" dirty="0" err="1">
                <a:latin typeface="Times New Roman"/>
                <a:cs typeface="Times New Roman"/>
              </a:rPr>
              <a:t>saykılı</a:t>
            </a:r>
            <a:r>
              <a:rPr lang="tr-TR" spc="-5" dirty="0">
                <a:latin typeface="Times New Roman"/>
                <a:cs typeface="Times New Roman"/>
              </a:rPr>
              <a:t> sürekli tekrarlıyorsa </a:t>
            </a:r>
            <a:r>
              <a:rPr lang="tr-TR" dirty="0">
                <a:latin typeface="Times New Roman"/>
                <a:cs typeface="Times New Roman"/>
              </a:rPr>
              <a:t>o </a:t>
            </a:r>
            <a:r>
              <a:rPr lang="tr-TR" spc="-5" dirty="0">
                <a:latin typeface="Times New Roman"/>
                <a:cs typeface="Times New Roman"/>
              </a:rPr>
              <a:t>sinyalin frekansından </a:t>
            </a:r>
            <a:r>
              <a:rPr lang="tr-TR" dirty="0">
                <a:latin typeface="Times New Roman"/>
                <a:cs typeface="Times New Roman"/>
              </a:rPr>
              <a:t>söz  </a:t>
            </a:r>
            <a:r>
              <a:rPr lang="tr-TR" spc="-5" dirty="0">
                <a:latin typeface="Times New Roman"/>
                <a:cs typeface="Times New Roman"/>
              </a:rPr>
              <a:t>edilebilir</a:t>
            </a:r>
            <a:r>
              <a:rPr lang="tr-TR" spc="-5" dirty="0" smtClean="0">
                <a:latin typeface="Times New Roman"/>
                <a:cs typeface="Times New Roman"/>
              </a:rPr>
              <a:t>. </a:t>
            </a:r>
            <a:r>
              <a:rPr lang="tr-TR" spc="-5" dirty="0">
                <a:latin typeface="Times New Roman"/>
                <a:cs typeface="Times New Roman"/>
              </a:rPr>
              <a:t>Frekans periyodun matematiksel tersi olarak </a:t>
            </a:r>
            <a:r>
              <a:rPr lang="tr-TR" dirty="0">
                <a:latin typeface="Times New Roman"/>
                <a:cs typeface="Times New Roman"/>
              </a:rPr>
              <a:t>ifade</a:t>
            </a:r>
            <a:r>
              <a:rPr lang="tr-TR" spc="25" dirty="0">
                <a:latin typeface="Times New Roman"/>
                <a:cs typeface="Times New Roman"/>
              </a:rPr>
              <a:t> </a:t>
            </a:r>
            <a:r>
              <a:rPr lang="tr-TR" dirty="0" smtClean="0">
                <a:latin typeface="Times New Roman"/>
                <a:cs typeface="Times New Roman"/>
              </a:rPr>
              <a:t>edilir.     </a:t>
            </a:r>
            <a:r>
              <a:rPr lang="tr-TR" dirty="0" smtClean="0">
                <a:solidFill>
                  <a:srgbClr val="FF0000"/>
                </a:solidFill>
                <a:latin typeface="Times New Roman"/>
                <a:cs typeface="Times New Roman"/>
              </a:rPr>
              <a:t>F=1/T  </a:t>
            </a:r>
            <a:r>
              <a:rPr lang="tr-TR" dirty="0" smtClean="0">
                <a:latin typeface="Times New Roman"/>
                <a:cs typeface="Times New Roman"/>
              </a:rPr>
              <a:t>veya  </a:t>
            </a:r>
            <a:r>
              <a:rPr lang="tr-TR" dirty="0" smtClean="0">
                <a:solidFill>
                  <a:srgbClr val="FF0000"/>
                </a:solidFill>
                <a:latin typeface="Times New Roman"/>
                <a:cs typeface="Times New Roman"/>
              </a:rPr>
              <a:t>T= 1/f   birim: 1/s </a:t>
            </a:r>
            <a:r>
              <a:rPr lang="tr-TR" dirty="0" smtClean="0">
                <a:latin typeface="Times New Roman"/>
                <a:cs typeface="Times New Roman"/>
              </a:rPr>
              <a:t>veya </a:t>
            </a:r>
            <a:r>
              <a:rPr lang="tr-TR" dirty="0" smtClean="0">
                <a:solidFill>
                  <a:srgbClr val="FF0000"/>
                </a:solidFill>
                <a:latin typeface="Times New Roman"/>
                <a:cs typeface="Times New Roman"/>
              </a:rPr>
              <a:t>Titreşim/saniye = Hertz (Hz)</a:t>
            </a:r>
          </a:p>
          <a:p>
            <a:pPr marL="12700" marR="5715" indent="359410" algn="just">
              <a:lnSpc>
                <a:spcPct val="95900"/>
              </a:lnSpc>
              <a:spcBef>
                <a:spcPts val="155"/>
              </a:spcBef>
            </a:pPr>
            <a:r>
              <a:rPr lang="tr-TR" spc="-5" dirty="0">
                <a:latin typeface="Times New Roman"/>
                <a:cs typeface="Times New Roman"/>
              </a:rPr>
              <a:t>Frekans, A.C sinyalleri ifade edebilmek </a:t>
            </a:r>
            <a:r>
              <a:rPr lang="tr-TR" dirty="0">
                <a:latin typeface="Times New Roman"/>
                <a:cs typeface="Times New Roman"/>
              </a:rPr>
              <a:t>için </a:t>
            </a:r>
            <a:r>
              <a:rPr lang="tr-TR" spc="-5" dirty="0">
                <a:latin typeface="Times New Roman"/>
                <a:cs typeface="Times New Roman"/>
              </a:rPr>
              <a:t>kullanılan </a:t>
            </a:r>
            <a:r>
              <a:rPr lang="tr-TR" dirty="0">
                <a:latin typeface="Times New Roman"/>
                <a:cs typeface="Times New Roman"/>
              </a:rPr>
              <a:t>çok </a:t>
            </a:r>
            <a:r>
              <a:rPr lang="tr-TR" spc="-5" dirty="0">
                <a:latin typeface="Times New Roman"/>
                <a:cs typeface="Times New Roman"/>
              </a:rPr>
              <a:t>önemli bir parametredir.  Bu nedenle frekansın </a:t>
            </a:r>
            <a:r>
              <a:rPr lang="tr-TR" spc="-10" dirty="0">
                <a:latin typeface="Times New Roman"/>
                <a:cs typeface="Times New Roman"/>
              </a:rPr>
              <a:t>ve </a:t>
            </a:r>
            <a:r>
              <a:rPr lang="tr-TR" spc="-5" dirty="0">
                <a:latin typeface="Times New Roman"/>
                <a:cs typeface="Times New Roman"/>
              </a:rPr>
              <a:t>diğer A.C parametrelerinin iyi kavranması ileride sıkça  karşılaşılacak </a:t>
            </a:r>
            <a:r>
              <a:rPr lang="tr-TR" dirty="0">
                <a:latin typeface="Times New Roman"/>
                <a:cs typeface="Times New Roman"/>
              </a:rPr>
              <a:t>bu </a:t>
            </a:r>
            <a:r>
              <a:rPr lang="tr-TR" spc="-5" dirty="0">
                <a:latin typeface="Times New Roman"/>
                <a:cs typeface="Times New Roman"/>
              </a:rPr>
              <a:t>terimlerin karışıklık </a:t>
            </a:r>
            <a:r>
              <a:rPr lang="tr-TR" dirty="0">
                <a:latin typeface="Times New Roman"/>
                <a:cs typeface="Times New Roman"/>
              </a:rPr>
              <a:t>yaratmasının </a:t>
            </a:r>
            <a:r>
              <a:rPr lang="tr-TR" spc="-5" dirty="0">
                <a:latin typeface="Times New Roman"/>
                <a:cs typeface="Times New Roman"/>
              </a:rPr>
              <a:t>önüne</a:t>
            </a:r>
            <a:r>
              <a:rPr lang="tr-TR" spc="-35" dirty="0">
                <a:latin typeface="Times New Roman"/>
                <a:cs typeface="Times New Roman"/>
              </a:rPr>
              <a:t> </a:t>
            </a:r>
            <a:r>
              <a:rPr lang="tr-TR" spc="-5" dirty="0">
                <a:latin typeface="Times New Roman"/>
                <a:cs typeface="Times New Roman"/>
              </a:rPr>
              <a:t>geçecektir.</a:t>
            </a:r>
            <a:endParaRPr lang="tr-TR" dirty="0">
              <a:latin typeface="Times New Roman"/>
              <a:cs typeface="Times New Roman"/>
            </a:endParaRPr>
          </a:p>
          <a:p>
            <a:pPr marL="12700" marR="5715" indent="359410" algn="just">
              <a:lnSpc>
                <a:spcPct val="95800"/>
              </a:lnSpc>
              <a:spcBef>
                <a:spcPts val="1030"/>
              </a:spcBef>
            </a:pPr>
            <a:r>
              <a:rPr lang="tr-TR" spc="-5" dirty="0">
                <a:latin typeface="Times New Roman"/>
                <a:cs typeface="Times New Roman"/>
              </a:rPr>
              <a:t>Alternatif gerilim santrallerde üretilir </a:t>
            </a:r>
            <a:r>
              <a:rPr lang="tr-TR" spc="-10" dirty="0">
                <a:latin typeface="Times New Roman"/>
                <a:cs typeface="Times New Roman"/>
              </a:rPr>
              <a:t>ve </a:t>
            </a:r>
            <a:r>
              <a:rPr lang="tr-TR" dirty="0">
                <a:latin typeface="Times New Roman"/>
                <a:cs typeface="Times New Roman"/>
              </a:rPr>
              <a:t>insanların </a:t>
            </a:r>
            <a:r>
              <a:rPr lang="tr-TR" spc="-5" dirty="0">
                <a:latin typeface="Times New Roman"/>
                <a:cs typeface="Times New Roman"/>
              </a:rPr>
              <a:t>kullanımı </a:t>
            </a:r>
            <a:r>
              <a:rPr lang="tr-TR" dirty="0">
                <a:latin typeface="Times New Roman"/>
                <a:cs typeface="Times New Roman"/>
              </a:rPr>
              <a:t>için </a:t>
            </a:r>
            <a:r>
              <a:rPr lang="tr-TR" spc="-5" dirty="0">
                <a:latin typeface="Times New Roman"/>
                <a:cs typeface="Times New Roman"/>
              </a:rPr>
              <a:t>evlere </a:t>
            </a:r>
            <a:r>
              <a:rPr lang="tr-TR" spc="-10" dirty="0">
                <a:latin typeface="Times New Roman"/>
                <a:cs typeface="Times New Roman"/>
              </a:rPr>
              <a:t>ve </a:t>
            </a:r>
            <a:r>
              <a:rPr lang="tr-TR" spc="5" dirty="0">
                <a:latin typeface="Times New Roman"/>
                <a:cs typeface="Times New Roman"/>
              </a:rPr>
              <a:t>iş </a:t>
            </a:r>
            <a:r>
              <a:rPr lang="tr-TR" spc="-5" dirty="0">
                <a:latin typeface="Times New Roman"/>
                <a:cs typeface="Times New Roman"/>
              </a:rPr>
              <a:t>yerlerine  taşınır. Kullanılan </a:t>
            </a:r>
            <a:r>
              <a:rPr lang="tr-TR" dirty="0">
                <a:latin typeface="Times New Roman"/>
                <a:cs typeface="Times New Roman"/>
              </a:rPr>
              <a:t>bu </a:t>
            </a:r>
            <a:r>
              <a:rPr lang="tr-TR" spc="-5" dirty="0">
                <a:latin typeface="Times New Roman"/>
                <a:cs typeface="Times New Roman"/>
              </a:rPr>
              <a:t>sinyalin sabit bir frekansı vardır. Avrupa ülkelerinde şebeke  geriliminin frekansı 50Hz, ABD’de </a:t>
            </a:r>
            <a:r>
              <a:rPr lang="tr-TR" dirty="0">
                <a:latin typeface="Times New Roman"/>
                <a:cs typeface="Times New Roman"/>
              </a:rPr>
              <a:t>ise </a:t>
            </a:r>
            <a:r>
              <a:rPr lang="tr-TR" spc="-5" dirty="0">
                <a:latin typeface="Times New Roman"/>
                <a:cs typeface="Times New Roman"/>
              </a:rPr>
              <a:t>60Hz’dir. </a:t>
            </a:r>
            <a:r>
              <a:rPr lang="tr-TR" dirty="0">
                <a:latin typeface="Times New Roman"/>
                <a:cs typeface="Times New Roman"/>
              </a:rPr>
              <a:t>Yani </a:t>
            </a:r>
            <a:r>
              <a:rPr lang="tr-TR" spc="-5" dirty="0">
                <a:latin typeface="Times New Roman"/>
                <a:cs typeface="Times New Roman"/>
              </a:rPr>
              <a:t>evlerde kullanılan A.C gerilim  </a:t>
            </a:r>
            <a:r>
              <a:rPr lang="tr-TR" dirty="0">
                <a:latin typeface="Times New Roman"/>
                <a:cs typeface="Times New Roman"/>
              </a:rPr>
              <a:t>saniyede </a:t>
            </a:r>
            <a:r>
              <a:rPr lang="tr-TR" spc="-5" dirty="0">
                <a:latin typeface="Times New Roman"/>
                <a:cs typeface="Times New Roman"/>
              </a:rPr>
              <a:t>bir </a:t>
            </a:r>
            <a:r>
              <a:rPr lang="tr-TR" spc="-5" dirty="0" err="1">
                <a:latin typeface="Times New Roman"/>
                <a:cs typeface="Times New Roman"/>
              </a:rPr>
              <a:t>saykılı</a:t>
            </a:r>
            <a:r>
              <a:rPr lang="tr-TR" spc="-5" dirty="0">
                <a:latin typeface="Times New Roman"/>
                <a:cs typeface="Times New Roman"/>
              </a:rPr>
              <a:t> </a:t>
            </a:r>
            <a:r>
              <a:rPr lang="tr-TR" spc="-10" dirty="0">
                <a:latin typeface="Times New Roman"/>
                <a:cs typeface="Times New Roman"/>
              </a:rPr>
              <a:t>50 ya </a:t>
            </a:r>
            <a:r>
              <a:rPr lang="tr-TR" dirty="0">
                <a:latin typeface="Times New Roman"/>
                <a:cs typeface="Times New Roman"/>
              </a:rPr>
              <a:t>da 60 </a:t>
            </a:r>
            <a:r>
              <a:rPr lang="tr-TR" spc="-5" dirty="0">
                <a:latin typeface="Times New Roman"/>
                <a:cs typeface="Times New Roman"/>
              </a:rPr>
              <a:t>kez tekrar eden bir </a:t>
            </a:r>
            <a:r>
              <a:rPr lang="tr-TR" spc="-10" dirty="0">
                <a:latin typeface="Times New Roman"/>
                <a:cs typeface="Times New Roman"/>
              </a:rPr>
              <a:t>dalga</a:t>
            </a:r>
            <a:r>
              <a:rPr lang="tr-TR" spc="70" dirty="0">
                <a:latin typeface="Times New Roman"/>
                <a:cs typeface="Times New Roman"/>
              </a:rPr>
              <a:t> </a:t>
            </a:r>
            <a:r>
              <a:rPr lang="tr-TR" spc="-5" dirty="0">
                <a:latin typeface="Times New Roman"/>
                <a:cs typeface="Times New Roman"/>
              </a:rPr>
              <a:t>şeklidir</a:t>
            </a:r>
            <a:r>
              <a:rPr lang="tr-TR" spc="-5" dirty="0" smtClean="0">
                <a:latin typeface="Times New Roman"/>
                <a:cs typeface="Times New Roman"/>
              </a:rPr>
              <a:t>. </a:t>
            </a:r>
          </a:p>
          <a:p>
            <a:pPr marL="12700" marR="5715" indent="359410" algn="just">
              <a:lnSpc>
                <a:spcPct val="95800"/>
              </a:lnSpc>
              <a:spcBef>
                <a:spcPts val="1030"/>
              </a:spcBef>
            </a:pPr>
            <a:r>
              <a:rPr lang="tr-TR" spc="-5" dirty="0" smtClean="0">
                <a:latin typeface="Times New Roman"/>
                <a:cs typeface="Times New Roman"/>
              </a:rPr>
              <a:t>50 Hz   ( 1 saniyede 50 </a:t>
            </a:r>
            <a:r>
              <a:rPr lang="tr-TR" spc="-5" dirty="0" err="1" smtClean="0">
                <a:latin typeface="Times New Roman"/>
                <a:cs typeface="Times New Roman"/>
              </a:rPr>
              <a:t>saykıl</a:t>
            </a:r>
            <a:r>
              <a:rPr lang="tr-TR" spc="-5" dirty="0" smtClean="0">
                <a:latin typeface="Times New Roman"/>
                <a:cs typeface="Times New Roman"/>
              </a:rPr>
              <a:t> oluşuyor demektir)</a:t>
            </a:r>
            <a:endParaRPr lang="tr-TR" dirty="0">
              <a:latin typeface="Times New Roman"/>
              <a:cs typeface="Times New Roman"/>
            </a:endParaRPr>
          </a:p>
          <a:p>
            <a:endParaRPr lang="tr-TR" dirty="0">
              <a:solidFill>
                <a:srgbClr val="FF0000"/>
              </a:solidFill>
              <a:latin typeface="Times New Roman"/>
              <a:cs typeface="Times New Roman"/>
            </a:endParaRPr>
          </a:p>
          <a:p>
            <a:endParaRPr lang="tr-TR" dirty="0">
              <a:latin typeface="Times New Roman"/>
              <a:cs typeface="Times New Roman"/>
            </a:endParaRPr>
          </a:p>
          <a:p>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16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5680" y="203200"/>
            <a:ext cx="10051731" cy="477520"/>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ile ilgili büyüklükler</a:t>
            </a:r>
            <a:endParaRPr lang="tr-TR" dirty="0"/>
          </a:p>
        </p:txBody>
      </p:sp>
      <p:sp>
        <p:nvSpPr>
          <p:cNvPr id="3" name="İçerik Yer Tutucusu 2"/>
          <p:cNvSpPr>
            <a:spLocks noGrp="1"/>
          </p:cNvSpPr>
          <p:nvPr>
            <p:ph idx="1"/>
          </p:nvPr>
        </p:nvSpPr>
        <p:spPr>
          <a:xfrm>
            <a:off x="701040" y="762000"/>
            <a:ext cx="10739120" cy="5933440"/>
          </a:xfrm>
        </p:spPr>
        <p:txBody>
          <a:bodyPr/>
          <a:lstStyle/>
          <a:p>
            <a:pPr marL="0" indent="0">
              <a:buNone/>
            </a:pPr>
            <a:r>
              <a:rPr lang="tr-TR" dirty="0" smtClean="0">
                <a:solidFill>
                  <a:srgbClr val="FF0000"/>
                </a:solidFill>
                <a:latin typeface="Times New Roman" panose="02020603050405020304" pitchFamily="18" charset="0"/>
                <a:cs typeface="Times New Roman" panose="02020603050405020304" pitchFamily="18" charset="0"/>
              </a:rPr>
              <a:t>ÖRNEK: </a:t>
            </a:r>
            <a:r>
              <a:rPr lang="tr-TR" dirty="0" smtClean="0">
                <a:latin typeface="Times New Roman" panose="02020603050405020304" pitchFamily="18" charset="0"/>
                <a:cs typeface="Times New Roman" panose="02020603050405020304" pitchFamily="18" charset="0"/>
              </a:rPr>
              <a:t>Periyodu 0,25 saniye olan bir sinyalin frekansı nedir? </a:t>
            </a:r>
          </a:p>
          <a:p>
            <a:pPr marL="0" indent="0">
              <a:buNone/>
            </a:pPr>
            <a:r>
              <a:rPr lang="tr-TR" dirty="0" smtClean="0">
                <a:latin typeface="Times New Roman" panose="02020603050405020304" pitchFamily="18" charset="0"/>
                <a:cs typeface="Times New Roman" panose="02020603050405020304" pitchFamily="18" charset="0"/>
              </a:rPr>
              <a:t>f= 1/T ise   f= 1/0,25       f= 4Hz </a:t>
            </a:r>
          </a:p>
          <a:p>
            <a:pPr marL="0" indent="0">
              <a:buNone/>
            </a:pPr>
            <a:r>
              <a:rPr lang="tr-TR" dirty="0">
                <a:solidFill>
                  <a:srgbClr val="FF0000"/>
                </a:solidFill>
                <a:latin typeface="Times New Roman" panose="02020603050405020304" pitchFamily="18" charset="0"/>
                <a:cs typeface="Times New Roman" panose="02020603050405020304" pitchFamily="18" charset="0"/>
              </a:rPr>
              <a:t>ÖRNEK</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Frekansı 50 Hertz olan şebeke geriliminin periyodu nedir? </a:t>
            </a:r>
          </a:p>
          <a:p>
            <a:pPr marL="0" indent="0">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T=1/f        T= 1/60       T= 0,01666..saniye </a:t>
            </a:r>
          </a:p>
          <a:p>
            <a:pPr marL="0" indent="0">
              <a:buNone/>
            </a:pPr>
            <a:r>
              <a:rPr lang="tr-TR" dirty="0" smtClean="0">
                <a:solidFill>
                  <a:srgbClr val="FF0000"/>
                </a:solidFill>
                <a:latin typeface="Times New Roman" panose="02020603050405020304" pitchFamily="18" charset="0"/>
                <a:cs typeface="Times New Roman" panose="02020603050405020304" pitchFamily="18" charset="0"/>
              </a:rPr>
              <a:t>ALTERNANS:</a:t>
            </a:r>
            <a:r>
              <a:rPr lang="tr-TR" dirty="0">
                <a:latin typeface="Times New Roman"/>
                <a:cs typeface="Times New Roman"/>
              </a:rPr>
              <a:t> Bir </a:t>
            </a:r>
            <a:r>
              <a:rPr lang="tr-TR" spc="-5" dirty="0">
                <a:latin typeface="Times New Roman"/>
                <a:cs typeface="Times New Roman"/>
              </a:rPr>
              <a:t>sinüs sinyalinde </a:t>
            </a:r>
            <a:r>
              <a:rPr lang="tr-TR" dirty="0">
                <a:latin typeface="Times New Roman"/>
                <a:cs typeface="Times New Roman"/>
              </a:rPr>
              <a:t>x ekseni </a:t>
            </a:r>
            <a:r>
              <a:rPr lang="tr-TR" spc="-5" dirty="0">
                <a:latin typeface="Times New Roman"/>
                <a:cs typeface="Times New Roman"/>
              </a:rPr>
              <a:t>referans olarak kabul edilirse sinyalin </a:t>
            </a:r>
            <a:r>
              <a:rPr lang="tr-TR" dirty="0">
                <a:latin typeface="Times New Roman"/>
                <a:cs typeface="Times New Roman"/>
              </a:rPr>
              <a:t>x </a:t>
            </a:r>
            <a:r>
              <a:rPr lang="tr-TR" spc="-5" dirty="0">
                <a:latin typeface="Times New Roman"/>
                <a:cs typeface="Times New Roman"/>
              </a:rPr>
              <a:t>ekseninin  </a:t>
            </a:r>
            <a:r>
              <a:rPr lang="tr-TR" dirty="0">
                <a:latin typeface="Times New Roman"/>
                <a:cs typeface="Times New Roman"/>
              </a:rPr>
              <a:t>üzerinde </a:t>
            </a:r>
            <a:r>
              <a:rPr lang="tr-TR" spc="-5" dirty="0">
                <a:latin typeface="Times New Roman"/>
                <a:cs typeface="Times New Roman"/>
              </a:rPr>
              <a:t>kalan kısmı </a:t>
            </a:r>
            <a:r>
              <a:rPr lang="tr-TR" dirty="0">
                <a:latin typeface="Times New Roman"/>
                <a:cs typeface="Times New Roman"/>
              </a:rPr>
              <a:t>pozitif (+) </a:t>
            </a:r>
            <a:r>
              <a:rPr lang="tr-TR" spc="-5" dirty="0" err="1">
                <a:latin typeface="Times New Roman"/>
                <a:cs typeface="Times New Roman"/>
              </a:rPr>
              <a:t>alternans</a:t>
            </a:r>
            <a:r>
              <a:rPr lang="tr-TR" spc="-5" dirty="0">
                <a:latin typeface="Times New Roman"/>
                <a:cs typeface="Times New Roman"/>
              </a:rPr>
              <a:t>, </a:t>
            </a:r>
            <a:r>
              <a:rPr lang="tr-TR" dirty="0">
                <a:latin typeface="Times New Roman"/>
                <a:cs typeface="Times New Roman"/>
              </a:rPr>
              <a:t>altında </a:t>
            </a:r>
            <a:r>
              <a:rPr lang="tr-TR" spc="-5" dirty="0">
                <a:latin typeface="Times New Roman"/>
                <a:cs typeface="Times New Roman"/>
              </a:rPr>
              <a:t>kalan kısmı </a:t>
            </a:r>
            <a:r>
              <a:rPr lang="tr-TR" dirty="0">
                <a:latin typeface="Times New Roman"/>
                <a:cs typeface="Times New Roman"/>
              </a:rPr>
              <a:t>ise negatif </a:t>
            </a:r>
            <a:r>
              <a:rPr lang="tr-TR" spc="-10" dirty="0">
                <a:latin typeface="Times New Roman"/>
                <a:cs typeface="Times New Roman"/>
              </a:rPr>
              <a:t>(-) </a:t>
            </a:r>
            <a:r>
              <a:rPr lang="tr-TR" dirty="0" err="1">
                <a:latin typeface="Times New Roman"/>
                <a:cs typeface="Times New Roman"/>
              </a:rPr>
              <a:t>alternans</a:t>
            </a:r>
            <a:r>
              <a:rPr lang="tr-TR" dirty="0">
                <a:latin typeface="Times New Roman"/>
                <a:cs typeface="Times New Roman"/>
              </a:rPr>
              <a:t> </a:t>
            </a:r>
            <a:r>
              <a:rPr lang="tr-TR" spc="-5" dirty="0">
                <a:latin typeface="Times New Roman"/>
                <a:cs typeface="Times New Roman"/>
              </a:rPr>
              <a:t>olarak  </a:t>
            </a:r>
            <a:r>
              <a:rPr lang="tr-TR" spc="-5" dirty="0" smtClean="0">
                <a:latin typeface="Times New Roman"/>
                <a:cs typeface="Times New Roman"/>
              </a:rPr>
              <a:t>isimlendirilir. </a:t>
            </a:r>
          </a:p>
          <a:p>
            <a:pPr marL="0" indent="0">
              <a:buNone/>
            </a:pPr>
            <a:r>
              <a:rPr lang="tr-TR" spc="-5" dirty="0" smtClean="0">
                <a:solidFill>
                  <a:srgbClr val="FF0000"/>
                </a:solidFill>
                <a:latin typeface="Times New Roman"/>
                <a:cs typeface="Times New Roman"/>
              </a:rPr>
              <a:t>ÖRNEK: </a:t>
            </a:r>
            <a:r>
              <a:rPr lang="tr-TR" spc="-5" dirty="0" smtClean="0">
                <a:latin typeface="Times New Roman"/>
                <a:cs typeface="Times New Roman"/>
              </a:rPr>
              <a:t>4 kutuplu bir alternatörün devir sayısı 1500 dev/</a:t>
            </a:r>
            <a:r>
              <a:rPr lang="tr-TR" spc="-5" dirty="0" err="1" smtClean="0">
                <a:latin typeface="Times New Roman"/>
                <a:cs typeface="Times New Roman"/>
              </a:rPr>
              <a:t>dak</a:t>
            </a:r>
            <a:r>
              <a:rPr lang="tr-TR" spc="-5" dirty="0" smtClean="0">
                <a:latin typeface="Times New Roman"/>
                <a:cs typeface="Times New Roman"/>
              </a:rPr>
              <a:t> ise üretilen emk </a:t>
            </a:r>
            <a:r>
              <a:rPr lang="tr-TR" spc="-5" dirty="0" err="1" smtClean="0">
                <a:latin typeface="Times New Roman"/>
                <a:cs typeface="Times New Roman"/>
              </a:rPr>
              <a:t>nın</a:t>
            </a:r>
            <a:r>
              <a:rPr lang="tr-TR" spc="-5" dirty="0" smtClean="0">
                <a:latin typeface="Times New Roman"/>
                <a:cs typeface="Times New Roman"/>
              </a:rPr>
              <a:t> frekansını bulunuz?  </a:t>
            </a:r>
          </a:p>
          <a:p>
            <a:pPr marL="0" indent="0">
              <a:buNone/>
            </a:pPr>
            <a:r>
              <a:rPr lang="tr-TR" dirty="0">
                <a:solidFill>
                  <a:srgbClr val="FF0000"/>
                </a:solidFill>
                <a:latin typeface="Times New Roman" panose="02020603050405020304" pitchFamily="18" charset="0"/>
                <a:cs typeface="Times New Roman" panose="02020603050405020304" pitchFamily="18" charset="0"/>
              </a:rPr>
              <a:t>f= </a:t>
            </a:r>
            <a:r>
              <a:rPr lang="tr-TR" dirty="0" smtClean="0">
                <a:solidFill>
                  <a:srgbClr val="FF0000"/>
                </a:solidFill>
                <a:latin typeface="Times New Roman" panose="02020603050405020304" pitchFamily="18" charset="0"/>
                <a:cs typeface="Times New Roman" panose="02020603050405020304" pitchFamily="18" charset="0"/>
              </a:rPr>
              <a:t>n.2p/120  </a:t>
            </a:r>
            <a:r>
              <a:rPr lang="tr-TR" dirty="0" smtClean="0">
                <a:latin typeface="Times New Roman" panose="02020603050405020304" pitchFamily="18" charset="0"/>
                <a:cs typeface="Times New Roman" panose="02020603050405020304" pitchFamily="18" charset="0"/>
              </a:rPr>
              <a:t>f= 1500.4/120       f=6000/120      f= 50 Hz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18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760" y="222278"/>
            <a:ext cx="10234611" cy="610842"/>
          </a:xfrm>
        </p:spPr>
        <p:txBody>
          <a:bodyPr/>
          <a:lstStyle/>
          <a:p>
            <a:r>
              <a:rPr lang="tr-TR" dirty="0">
                <a:latin typeface="Times New Roman" panose="02020603050405020304" pitchFamily="18" charset="0"/>
                <a:cs typeface="Times New Roman" panose="02020603050405020304" pitchFamily="18" charset="0"/>
              </a:rPr>
              <a:t>Alternatif akım ile ilgili büyüklükler</a:t>
            </a:r>
            <a:endParaRPr lang="tr-TR" dirty="0"/>
          </a:p>
        </p:txBody>
      </p:sp>
      <p:sp>
        <p:nvSpPr>
          <p:cNvPr id="3" name="İçerik Yer Tutucusu 2"/>
          <p:cNvSpPr>
            <a:spLocks noGrp="1"/>
          </p:cNvSpPr>
          <p:nvPr>
            <p:ph idx="1"/>
          </p:nvPr>
        </p:nvSpPr>
        <p:spPr>
          <a:xfrm>
            <a:off x="690880" y="995680"/>
            <a:ext cx="11308080" cy="547624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DALGA BOYU: (</a:t>
            </a:r>
            <a:r>
              <a:rPr lang="el-GR" dirty="0" smtClean="0">
                <a:solidFill>
                  <a:srgbClr val="FF0000"/>
                </a:solidFill>
                <a:latin typeface="Times New Roman" panose="02020603050405020304" pitchFamily="18" charset="0"/>
                <a:cs typeface="Times New Roman" panose="02020603050405020304" pitchFamily="18" charset="0"/>
              </a:rPr>
              <a:t>λ</a:t>
            </a:r>
            <a:r>
              <a:rPr lang="tr-TR" dirty="0" smtClean="0">
                <a:solidFill>
                  <a:srgbClr val="FF0000"/>
                </a:solidFill>
                <a:latin typeface="Times New Roman" panose="02020603050405020304" pitchFamily="18" charset="0"/>
                <a:cs typeface="Times New Roman" panose="02020603050405020304" pitchFamily="18" charset="0"/>
              </a:rPr>
              <a:t>) </a:t>
            </a:r>
            <a:r>
              <a:rPr lang="tr-TR" spc="-5" dirty="0">
                <a:latin typeface="Times New Roman"/>
                <a:cs typeface="Times New Roman"/>
              </a:rPr>
              <a:t>Dalga boyu, </a:t>
            </a:r>
            <a:r>
              <a:rPr lang="tr-TR" dirty="0">
                <a:latin typeface="Times New Roman"/>
                <a:cs typeface="Times New Roman"/>
              </a:rPr>
              <a:t>sinüs </a:t>
            </a:r>
            <a:r>
              <a:rPr lang="tr-TR" spc="-5" dirty="0">
                <a:latin typeface="Times New Roman"/>
                <a:cs typeface="Times New Roman"/>
              </a:rPr>
              <a:t>sinyalinin iki </a:t>
            </a:r>
            <a:r>
              <a:rPr lang="tr-TR" spc="-5" dirty="0" err="1">
                <a:latin typeface="Times New Roman"/>
                <a:cs typeface="Times New Roman"/>
              </a:rPr>
              <a:t>saykılının</a:t>
            </a:r>
            <a:r>
              <a:rPr lang="tr-TR" spc="-5" dirty="0">
                <a:latin typeface="Times New Roman"/>
                <a:cs typeface="Times New Roman"/>
              </a:rPr>
              <a:t> birbirinin aynı </a:t>
            </a:r>
            <a:r>
              <a:rPr lang="tr-TR" dirty="0">
                <a:latin typeface="Times New Roman"/>
                <a:cs typeface="Times New Roman"/>
              </a:rPr>
              <a:t>olan </a:t>
            </a:r>
            <a:r>
              <a:rPr lang="tr-TR" spc="-5" dirty="0">
                <a:latin typeface="Times New Roman"/>
                <a:cs typeface="Times New Roman"/>
              </a:rPr>
              <a:t>iki </a:t>
            </a:r>
            <a:r>
              <a:rPr lang="tr-TR" dirty="0">
                <a:latin typeface="Times New Roman"/>
                <a:cs typeface="Times New Roman"/>
              </a:rPr>
              <a:t>noktası </a:t>
            </a:r>
            <a:r>
              <a:rPr lang="tr-TR" spc="-5" dirty="0">
                <a:latin typeface="Times New Roman"/>
                <a:cs typeface="Times New Roman"/>
              </a:rPr>
              <a:t>(örneğin  </a:t>
            </a:r>
            <a:r>
              <a:rPr lang="tr-TR" spc="-5" dirty="0" err="1">
                <a:latin typeface="Times New Roman"/>
                <a:cs typeface="Times New Roman"/>
              </a:rPr>
              <a:t>saykıl</a:t>
            </a:r>
            <a:r>
              <a:rPr lang="tr-TR" spc="-5" dirty="0">
                <a:latin typeface="Times New Roman"/>
                <a:cs typeface="Times New Roman"/>
              </a:rPr>
              <a:t> başlangıçları) arasındaki uzaklıktır. “</a:t>
            </a:r>
            <a:r>
              <a:rPr lang="el-GR" spc="-5" dirty="0">
                <a:latin typeface="Times New Roman"/>
                <a:cs typeface="Times New Roman"/>
              </a:rPr>
              <a:t>λ” </a:t>
            </a:r>
            <a:r>
              <a:rPr lang="tr-TR" spc="-5" dirty="0">
                <a:latin typeface="Times New Roman"/>
                <a:cs typeface="Times New Roman"/>
              </a:rPr>
              <a:t>ile gösterilir</a:t>
            </a:r>
            <a:r>
              <a:rPr lang="tr-TR" spc="-5" dirty="0" smtClean="0">
                <a:latin typeface="Times New Roman"/>
                <a:cs typeface="Times New Roman"/>
              </a:rPr>
              <a:t>. </a:t>
            </a:r>
          </a:p>
          <a:p>
            <a:r>
              <a:rPr lang="tr-TR" spc="-5" dirty="0">
                <a:solidFill>
                  <a:srgbClr val="FF0000"/>
                </a:solidFill>
                <a:latin typeface="Times New Roman"/>
                <a:cs typeface="Times New Roman"/>
              </a:rPr>
              <a:t> </a:t>
            </a:r>
            <a:r>
              <a:rPr lang="tr-TR" spc="-5" dirty="0" smtClean="0">
                <a:solidFill>
                  <a:srgbClr val="FF0000"/>
                </a:solidFill>
                <a:latin typeface="Times New Roman"/>
                <a:cs typeface="Times New Roman"/>
              </a:rPr>
              <a:t> İki dalga tepesi veya iki dalga çukuru arasındaki uzaklıktır. </a:t>
            </a:r>
          </a:p>
          <a:p>
            <a:pPr marL="410209">
              <a:lnSpc>
                <a:spcPts val="1285"/>
              </a:lnSpc>
              <a:spcBef>
                <a:spcPts val="100"/>
              </a:spcBef>
            </a:pPr>
            <a:r>
              <a:rPr lang="tr-TR" spc="-5" dirty="0">
                <a:solidFill>
                  <a:srgbClr val="FF0000"/>
                </a:solidFill>
                <a:latin typeface="Times New Roman"/>
                <a:cs typeface="Times New Roman"/>
              </a:rPr>
              <a:t> </a:t>
            </a:r>
            <a:r>
              <a:rPr lang="tr-TR" spc="-5" dirty="0">
                <a:latin typeface="Times New Roman"/>
                <a:cs typeface="Times New Roman"/>
              </a:rPr>
              <a:t>Burada:</a:t>
            </a:r>
            <a:endParaRPr lang="tr-TR" dirty="0">
              <a:latin typeface="Times New Roman"/>
              <a:cs typeface="Times New Roman"/>
            </a:endParaRPr>
          </a:p>
          <a:p>
            <a:pPr marL="431165">
              <a:lnSpc>
                <a:spcPts val="1400"/>
              </a:lnSpc>
            </a:pPr>
            <a:r>
              <a:rPr lang="el-GR" dirty="0" smtClean="0">
                <a:latin typeface="Times New Roman" panose="02020603050405020304" pitchFamily="18" charset="0"/>
                <a:cs typeface="Times New Roman" panose="02020603050405020304" pitchFamily="18" charset="0"/>
              </a:rPr>
              <a:t>λ</a:t>
            </a:r>
            <a:r>
              <a:rPr lang="tr-TR" dirty="0" smtClean="0">
                <a:latin typeface="Times New Roman"/>
                <a:cs typeface="Times New Roman"/>
              </a:rPr>
              <a:t>: </a:t>
            </a:r>
            <a:r>
              <a:rPr lang="tr-TR" spc="-5" dirty="0">
                <a:latin typeface="Times New Roman"/>
                <a:cs typeface="Times New Roman"/>
              </a:rPr>
              <a:t>dalga boyunu, metre</a:t>
            </a:r>
            <a:r>
              <a:rPr lang="tr-TR" spc="20" dirty="0">
                <a:latin typeface="Times New Roman"/>
                <a:cs typeface="Times New Roman"/>
              </a:rPr>
              <a:t> </a:t>
            </a:r>
            <a:r>
              <a:rPr lang="tr-TR" spc="-5" dirty="0">
                <a:latin typeface="Times New Roman"/>
                <a:cs typeface="Times New Roman"/>
              </a:rPr>
              <a:t>(m),</a:t>
            </a:r>
            <a:endParaRPr lang="tr-TR" dirty="0">
              <a:latin typeface="Times New Roman"/>
              <a:cs typeface="Times New Roman"/>
            </a:endParaRPr>
          </a:p>
          <a:p>
            <a:pPr marL="431800">
              <a:lnSpc>
                <a:spcPts val="1370"/>
              </a:lnSpc>
            </a:pPr>
            <a:r>
              <a:rPr lang="tr-TR" sz="2800" i="1" spc="10" dirty="0">
                <a:latin typeface="Times New Roman"/>
                <a:cs typeface="Times New Roman"/>
              </a:rPr>
              <a:t>v </a:t>
            </a:r>
            <a:r>
              <a:rPr lang="tr-TR" dirty="0">
                <a:latin typeface="Times New Roman"/>
                <a:cs typeface="Times New Roman"/>
              </a:rPr>
              <a:t>: </a:t>
            </a:r>
            <a:r>
              <a:rPr lang="tr-TR" spc="-5" dirty="0">
                <a:latin typeface="Times New Roman"/>
                <a:cs typeface="Times New Roman"/>
              </a:rPr>
              <a:t>dalga </a:t>
            </a:r>
            <a:r>
              <a:rPr lang="tr-TR" dirty="0">
                <a:latin typeface="Times New Roman"/>
                <a:cs typeface="Times New Roman"/>
              </a:rPr>
              <a:t>hızını, </a:t>
            </a:r>
            <a:r>
              <a:rPr lang="tr-TR" spc="-5" dirty="0">
                <a:latin typeface="Times New Roman"/>
                <a:cs typeface="Times New Roman"/>
              </a:rPr>
              <a:t>metre/saniye</a:t>
            </a:r>
            <a:r>
              <a:rPr lang="tr-TR" spc="-130" dirty="0">
                <a:latin typeface="Times New Roman"/>
                <a:cs typeface="Times New Roman"/>
              </a:rPr>
              <a:t> </a:t>
            </a:r>
            <a:r>
              <a:rPr lang="tr-TR" dirty="0">
                <a:latin typeface="Times New Roman"/>
                <a:cs typeface="Times New Roman"/>
              </a:rPr>
              <a:t>(m/s</a:t>
            </a:r>
            <a:r>
              <a:rPr lang="tr-TR" dirty="0" smtClean="0">
                <a:latin typeface="Times New Roman"/>
                <a:cs typeface="Times New Roman"/>
              </a:rPr>
              <a:t>),             </a:t>
            </a:r>
            <a:r>
              <a:rPr lang="el-GR" dirty="0" smtClean="0">
                <a:solidFill>
                  <a:srgbClr val="FF0000"/>
                </a:solidFill>
                <a:latin typeface="Times New Roman" panose="02020603050405020304" pitchFamily="18" charset="0"/>
                <a:cs typeface="Times New Roman" panose="02020603050405020304" pitchFamily="18" charset="0"/>
              </a:rPr>
              <a:t>λ</a:t>
            </a:r>
            <a:r>
              <a:rPr lang="tr-TR" dirty="0" smtClean="0">
                <a:solidFill>
                  <a:srgbClr val="FF0000"/>
                </a:solidFill>
                <a:latin typeface="Times New Roman" panose="02020603050405020304" pitchFamily="18" charset="0"/>
                <a:cs typeface="Times New Roman" panose="02020603050405020304" pitchFamily="18" charset="0"/>
              </a:rPr>
              <a:t>= V/f</a:t>
            </a:r>
            <a:r>
              <a:rPr lang="tr-TR" dirty="0" smtClean="0">
                <a:solidFill>
                  <a:srgbClr val="FF0000"/>
                </a:solidFill>
                <a:latin typeface="Times New Roman"/>
                <a:cs typeface="Times New Roman"/>
              </a:rPr>
              <a:t> </a:t>
            </a:r>
            <a:endParaRPr lang="tr-TR" dirty="0">
              <a:solidFill>
                <a:srgbClr val="FF0000"/>
              </a:solidFill>
              <a:latin typeface="Times New Roman"/>
              <a:cs typeface="Times New Roman"/>
            </a:endParaRPr>
          </a:p>
          <a:p>
            <a:pPr marL="461645">
              <a:lnSpc>
                <a:spcPts val="1375"/>
              </a:lnSpc>
            </a:pPr>
            <a:r>
              <a:rPr lang="tr-TR" sz="2800" i="1" spc="5" dirty="0">
                <a:latin typeface="Times New Roman"/>
                <a:cs typeface="Times New Roman"/>
              </a:rPr>
              <a:t>f </a:t>
            </a:r>
            <a:r>
              <a:rPr lang="tr-TR" dirty="0">
                <a:latin typeface="Times New Roman"/>
                <a:cs typeface="Times New Roman"/>
              </a:rPr>
              <a:t>: </a:t>
            </a:r>
            <a:r>
              <a:rPr lang="tr-TR" spc="-5" dirty="0">
                <a:latin typeface="Times New Roman"/>
                <a:cs typeface="Times New Roman"/>
              </a:rPr>
              <a:t>sinyalin frekansını, </a:t>
            </a:r>
            <a:r>
              <a:rPr lang="tr-TR" dirty="0">
                <a:latin typeface="Times New Roman"/>
                <a:cs typeface="Times New Roman"/>
              </a:rPr>
              <a:t>hertz </a:t>
            </a:r>
            <a:r>
              <a:rPr lang="tr-TR" spc="-5" dirty="0">
                <a:latin typeface="Times New Roman"/>
                <a:cs typeface="Times New Roman"/>
              </a:rPr>
              <a:t>(Hz) </a:t>
            </a:r>
            <a:r>
              <a:rPr lang="tr-TR" dirty="0">
                <a:latin typeface="Times New Roman"/>
                <a:cs typeface="Times New Roman"/>
              </a:rPr>
              <a:t>ifade</a:t>
            </a:r>
            <a:r>
              <a:rPr lang="tr-TR" spc="-130" dirty="0">
                <a:latin typeface="Times New Roman"/>
                <a:cs typeface="Times New Roman"/>
              </a:rPr>
              <a:t> </a:t>
            </a:r>
            <a:r>
              <a:rPr lang="tr-TR" spc="-5" dirty="0" smtClean="0">
                <a:latin typeface="Times New Roman"/>
                <a:cs typeface="Times New Roman"/>
              </a:rPr>
              <a:t>eder </a:t>
            </a:r>
          </a:p>
          <a:p>
            <a:pPr marL="461645">
              <a:lnSpc>
                <a:spcPts val="1375"/>
              </a:lnSpc>
            </a:pPr>
            <a:endParaRPr lang="tr-TR" spc="-5" dirty="0" smtClean="0">
              <a:latin typeface="Times New Roman"/>
              <a:cs typeface="Times New Roman"/>
            </a:endParaRPr>
          </a:p>
          <a:p>
            <a:pPr marL="461645">
              <a:lnSpc>
                <a:spcPts val="1375"/>
              </a:lnSpc>
            </a:pPr>
            <a:endParaRPr lang="tr-TR" spc="-5" dirty="0" smtClean="0">
              <a:latin typeface="Times New Roman"/>
              <a:cs typeface="Times New Roman"/>
            </a:endParaRPr>
          </a:p>
          <a:p>
            <a:pPr marL="50800" marR="43180" lvl="0" indent="359410" algn="just">
              <a:lnSpc>
                <a:spcPct val="95900"/>
              </a:lnSpc>
              <a:spcBef>
                <a:spcPts val="0"/>
              </a:spcBef>
              <a:buSzTx/>
              <a:buNone/>
            </a:pPr>
            <a:r>
              <a:rPr lang="tr-TR" dirty="0" smtClean="0">
                <a:latin typeface="Times New Roman" panose="02020603050405020304" pitchFamily="18" charset="0"/>
                <a:cs typeface="Times New Roman" panose="02020603050405020304" pitchFamily="18" charset="0"/>
              </a:rPr>
              <a:t>   </a:t>
            </a:r>
            <a:r>
              <a:rPr lang="tr-TR" spc="-5" dirty="0">
                <a:latin typeface="Times New Roman"/>
                <a:cs typeface="Times New Roman"/>
              </a:rPr>
              <a:t>Elektromanyetik radyasyon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ışık serbest ortamda, ışık hızıyla </a:t>
            </a:r>
            <a:r>
              <a:rPr lang="tr-TR" spc="-10" dirty="0">
                <a:latin typeface="Times New Roman"/>
                <a:cs typeface="Times New Roman"/>
              </a:rPr>
              <a:t>yani </a:t>
            </a:r>
            <a:r>
              <a:rPr lang="tr-TR" spc="-5" dirty="0">
                <a:latin typeface="Times New Roman"/>
                <a:cs typeface="Times New Roman"/>
              </a:rPr>
              <a:t>yaklaşık </a:t>
            </a:r>
            <a:r>
              <a:rPr lang="tr-TR" dirty="0">
                <a:latin typeface="Times New Roman"/>
                <a:cs typeface="Times New Roman"/>
              </a:rPr>
              <a:t>3x </a:t>
            </a:r>
            <a:r>
              <a:rPr lang="tr-TR" dirty="0" smtClean="0">
                <a:latin typeface="Times New Roman"/>
                <a:cs typeface="Times New Roman"/>
              </a:rPr>
              <a:t>10</a:t>
            </a:r>
            <a:r>
              <a:rPr lang="tr-TR" baseline="39682" dirty="0" smtClean="0">
                <a:latin typeface="Times New Roman"/>
                <a:cs typeface="Times New Roman"/>
              </a:rPr>
              <a:t>8 </a:t>
            </a:r>
            <a:r>
              <a:rPr lang="tr-TR" spc="-5" dirty="0">
                <a:latin typeface="Times New Roman"/>
                <a:cs typeface="Times New Roman"/>
              </a:rPr>
              <a:t>m/sn. </a:t>
            </a:r>
            <a:r>
              <a:rPr lang="tr-TR" dirty="0">
                <a:latin typeface="Times New Roman"/>
                <a:cs typeface="Times New Roman"/>
              </a:rPr>
              <a:t>hızla </a:t>
            </a:r>
            <a:r>
              <a:rPr lang="tr-TR" spc="-5" dirty="0">
                <a:latin typeface="Times New Roman"/>
                <a:cs typeface="Times New Roman"/>
              </a:rPr>
              <a:t>hareket eder. Havadaki </a:t>
            </a:r>
            <a:r>
              <a:rPr lang="tr-TR" dirty="0">
                <a:latin typeface="Times New Roman"/>
                <a:cs typeface="Times New Roman"/>
              </a:rPr>
              <a:t>ses </a:t>
            </a:r>
            <a:r>
              <a:rPr lang="tr-TR" spc="-5" dirty="0">
                <a:latin typeface="Times New Roman"/>
                <a:cs typeface="Times New Roman"/>
              </a:rPr>
              <a:t>dalgalarının hızı ise </a:t>
            </a:r>
            <a:r>
              <a:rPr lang="tr-TR" dirty="0">
                <a:latin typeface="Times New Roman"/>
                <a:cs typeface="Times New Roman"/>
              </a:rPr>
              <a:t>oda </a:t>
            </a:r>
            <a:r>
              <a:rPr lang="tr-TR" spc="-5" dirty="0">
                <a:latin typeface="Times New Roman"/>
                <a:cs typeface="Times New Roman"/>
              </a:rPr>
              <a:t>sıcaklığında </a:t>
            </a:r>
            <a:r>
              <a:rPr lang="tr-TR" spc="-10" dirty="0">
                <a:latin typeface="Times New Roman"/>
                <a:cs typeface="Times New Roman"/>
              </a:rPr>
              <a:t>ve </a:t>
            </a:r>
            <a:r>
              <a:rPr lang="tr-TR" spc="-5" dirty="0">
                <a:latin typeface="Times New Roman"/>
                <a:cs typeface="Times New Roman"/>
              </a:rPr>
              <a:t>atmosfer  basıncında 343</a:t>
            </a:r>
            <a:r>
              <a:rPr lang="tr-TR" dirty="0">
                <a:latin typeface="Times New Roman"/>
                <a:cs typeface="Times New Roman"/>
              </a:rPr>
              <a:t> </a:t>
            </a:r>
            <a:r>
              <a:rPr lang="tr-TR" spc="-5" dirty="0">
                <a:latin typeface="Times New Roman"/>
                <a:cs typeface="Times New Roman"/>
              </a:rPr>
              <a:t>m/</a:t>
            </a:r>
            <a:r>
              <a:rPr lang="tr-TR" spc="-5" dirty="0" err="1">
                <a:latin typeface="Times New Roman"/>
                <a:cs typeface="Times New Roman"/>
              </a:rPr>
              <a:t>sn’dir</a:t>
            </a:r>
            <a:r>
              <a:rPr lang="tr-TR" spc="-5" dirty="0">
                <a:latin typeface="Times New Roman"/>
                <a:cs typeface="Times New Roman"/>
              </a:rPr>
              <a:t>.</a:t>
            </a:r>
            <a:endParaRPr lang="tr-TR" dirty="0">
              <a:latin typeface="Times New Roman"/>
              <a:cs typeface="Times New Roman"/>
            </a:endParaRPr>
          </a:p>
          <a:p>
            <a:pPr marL="461645">
              <a:lnSpc>
                <a:spcPts val="1375"/>
              </a:lnSpc>
            </a:pPr>
            <a:r>
              <a:rPr lang="tr-TR" dirty="0" smtClean="0">
                <a:solidFill>
                  <a:srgbClr val="FF0000"/>
                </a:solidFill>
                <a:latin typeface="Times New Roman" panose="02020603050405020304" pitchFamily="18" charset="0"/>
                <a:cs typeface="Times New Roman" panose="02020603050405020304" pitchFamily="18" charset="0"/>
              </a:rPr>
              <a:t>Elektrik akımının hızı da ışık hızına yakın bir hızdır. </a:t>
            </a:r>
            <a:endParaRPr lang="tr-TR" dirty="0">
              <a:solidFill>
                <a:srgbClr val="FF0000"/>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8544446" y="2179167"/>
            <a:ext cx="3200514" cy="1722273"/>
          </a:xfrm>
          <a:prstGeom prst="rect">
            <a:avLst/>
          </a:prstGeom>
        </p:spPr>
      </p:pic>
      <p:cxnSp>
        <p:nvCxnSpPr>
          <p:cNvPr id="6" name="Düz Bağlayıcı 5"/>
          <p:cNvCxnSpPr/>
          <p:nvPr/>
        </p:nvCxnSpPr>
        <p:spPr>
          <a:xfrm>
            <a:off x="9103360" y="2448560"/>
            <a:ext cx="20320" cy="579120"/>
          </a:xfrm>
          <a:prstGeom prst="line">
            <a:avLst/>
          </a:prstGeom>
        </p:spPr>
        <p:style>
          <a:lnRef idx="2">
            <a:schemeClr val="accent3"/>
          </a:lnRef>
          <a:fillRef idx="0">
            <a:schemeClr val="accent3"/>
          </a:fillRef>
          <a:effectRef idx="1">
            <a:schemeClr val="accent3"/>
          </a:effectRef>
          <a:fontRef idx="minor">
            <a:schemeClr val="tx1"/>
          </a:fontRef>
        </p:style>
      </p:cxnSp>
      <p:sp>
        <p:nvSpPr>
          <p:cNvPr id="7" name="Metin kutusu 6"/>
          <p:cNvSpPr txBox="1"/>
          <p:nvPr/>
        </p:nvSpPr>
        <p:spPr>
          <a:xfrm>
            <a:off x="8788400" y="2553454"/>
            <a:ext cx="1051891"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a= genlik</a:t>
            </a:r>
            <a:endParaRPr lang="tr-TR" dirty="0">
              <a:solidFill>
                <a:srgbClr val="FF0000"/>
              </a:solidFill>
              <a:latin typeface="Times New Roman" panose="02020603050405020304" pitchFamily="18" charset="0"/>
              <a:cs typeface="Times New Roman" panose="02020603050405020304" pitchFamily="18" charset="0"/>
            </a:endParaRPr>
          </a:p>
        </p:txBody>
      </p:sp>
      <p:cxnSp>
        <p:nvCxnSpPr>
          <p:cNvPr id="9" name="Düz Bağlayıcı 8"/>
          <p:cNvCxnSpPr/>
          <p:nvPr/>
        </p:nvCxnSpPr>
        <p:spPr>
          <a:xfrm>
            <a:off x="9840291" y="3027680"/>
            <a:ext cx="20320" cy="619760"/>
          </a:xfrm>
          <a:prstGeom prst="line">
            <a:avLst/>
          </a:prstGeom>
        </p:spPr>
        <p:style>
          <a:lnRef idx="3">
            <a:schemeClr val="accent3"/>
          </a:lnRef>
          <a:fillRef idx="0">
            <a:schemeClr val="accent3"/>
          </a:fillRef>
          <a:effectRef idx="2">
            <a:schemeClr val="accent3"/>
          </a:effectRef>
          <a:fontRef idx="minor">
            <a:schemeClr val="tx1"/>
          </a:fontRef>
        </p:style>
      </p:cxnSp>
      <p:sp>
        <p:nvSpPr>
          <p:cNvPr id="14" name="Dikdörtgen 13"/>
          <p:cNvSpPr/>
          <p:nvPr/>
        </p:nvSpPr>
        <p:spPr>
          <a:xfrm>
            <a:off x="9840291" y="3152894"/>
            <a:ext cx="287258" cy="369332"/>
          </a:xfrm>
          <a:prstGeom prst="rect">
            <a:avLst/>
          </a:prstGeom>
        </p:spPr>
        <p:txBody>
          <a:bodyPr wrap="none">
            <a:spAutoFit/>
          </a:bodyPr>
          <a:lstStyle/>
          <a:p>
            <a:r>
              <a:rPr lang="tr-TR" dirty="0">
                <a:solidFill>
                  <a:srgbClr val="FF0000"/>
                </a:solidFill>
                <a:latin typeface="Times New Roman" panose="02020603050405020304" pitchFamily="18" charset="0"/>
                <a:cs typeface="Times New Roman" panose="02020603050405020304" pitchFamily="18" charset="0"/>
              </a:rPr>
              <a:t>a</a:t>
            </a:r>
            <a:endParaRPr lang="tr-TR" dirty="0"/>
          </a:p>
        </p:txBody>
      </p:sp>
    </p:spTree>
    <p:extLst>
      <p:ext uri="{BB962C8B-B14F-4D97-AF65-F5344CB8AC3E}">
        <p14:creationId xmlns:p14="http://schemas.microsoft.com/office/powerpoint/2010/main" val="342676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4240" y="294640"/>
            <a:ext cx="10143171" cy="579120"/>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ile ilgili büyüklükler</a:t>
            </a:r>
            <a:endParaRPr lang="tr-TR" dirty="0"/>
          </a:p>
        </p:txBody>
      </p:sp>
      <p:sp>
        <p:nvSpPr>
          <p:cNvPr id="3" name="İçerik Yer Tutucusu 2"/>
          <p:cNvSpPr>
            <a:spLocks noGrp="1"/>
          </p:cNvSpPr>
          <p:nvPr>
            <p:ph idx="1"/>
          </p:nvPr>
        </p:nvSpPr>
        <p:spPr>
          <a:xfrm>
            <a:off x="441959" y="845066"/>
            <a:ext cx="11308081" cy="5697974"/>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ÖRNEK:</a:t>
            </a:r>
            <a:r>
              <a:rPr lang="tr-TR" spc="-5" dirty="0">
                <a:latin typeface="Times New Roman"/>
                <a:cs typeface="Times New Roman"/>
              </a:rPr>
              <a:t>100MHz frekansa </a:t>
            </a:r>
            <a:r>
              <a:rPr lang="tr-TR" dirty="0">
                <a:latin typeface="Times New Roman"/>
                <a:cs typeface="Times New Roman"/>
              </a:rPr>
              <a:t>sahip </a:t>
            </a:r>
            <a:r>
              <a:rPr lang="tr-TR" spc="-5" dirty="0">
                <a:latin typeface="Times New Roman"/>
                <a:cs typeface="Times New Roman"/>
              </a:rPr>
              <a:t>elektromanyetik (radyo) sinyalinin dalga</a:t>
            </a:r>
            <a:r>
              <a:rPr lang="tr-TR" spc="15" dirty="0">
                <a:latin typeface="Times New Roman"/>
                <a:cs typeface="Times New Roman"/>
              </a:rPr>
              <a:t> </a:t>
            </a:r>
            <a:r>
              <a:rPr lang="tr-TR" spc="-5" dirty="0" smtClean="0">
                <a:latin typeface="Times New Roman"/>
                <a:cs typeface="Times New Roman"/>
              </a:rPr>
              <a:t>boyu nedir?</a:t>
            </a:r>
            <a:endParaRPr lang="tr-TR" dirty="0">
              <a:latin typeface="Times New Roman"/>
              <a:cs typeface="Times New Roman"/>
            </a:endParaRPr>
          </a:p>
          <a:p>
            <a:r>
              <a:rPr lang="tr-TR" dirty="0" smtClean="0">
                <a:latin typeface="Times New Roman" panose="02020603050405020304" pitchFamily="18" charset="0"/>
                <a:cs typeface="Times New Roman" panose="02020603050405020304" pitchFamily="18" charset="0"/>
              </a:rPr>
              <a:t>100 M Hz = 100.10  Hz      </a:t>
            </a:r>
            <a:r>
              <a:rPr lang="tr-TR" dirty="0" err="1" smtClean="0">
                <a:latin typeface="Times New Roman" panose="02020603050405020304" pitchFamily="18" charset="0"/>
                <a:cs typeface="Times New Roman" panose="02020603050405020304" pitchFamily="18" charset="0"/>
              </a:rPr>
              <a:t>Vışık</a:t>
            </a:r>
            <a:r>
              <a:rPr lang="tr-TR" dirty="0" smtClean="0">
                <a:latin typeface="Times New Roman" panose="02020603050405020304" pitchFamily="18" charset="0"/>
                <a:cs typeface="Times New Roman" panose="02020603050405020304" pitchFamily="18" charset="0"/>
              </a:rPr>
              <a:t>= 3.10  m/s    ise</a:t>
            </a:r>
          </a:p>
          <a:p>
            <a:r>
              <a:rPr lang="tr-TR" dirty="0">
                <a:latin typeface="Times New Roman"/>
                <a:cs typeface="Times New Roman"/>
              </a:rPr>
              <a:t> </a:t>
            </a:r>
            <a:r>
              <a:rPr lang="el-GR" dirty="0">
                <a:solidFill>
                  <a:srgbClr val="FF0000"/>
                </a:solidFill>
                <a:latin typeface="Times New Roman" panose="02020603050405020304" pitchFamily="18" charset="0"/>
                <a:cs typeface="Times New Roman" panose="02020603050405020304" pitchFamily="18" charset="0"/>
              </a:rPr>
              <a:t>λ</a:t>
            </a:r>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V/f</a:t>
            </a:r>
            <a:r>
              <a:rPr lang="tr-TR" dirty="0" smtClean="0">
                <a:solidFill>
                  <a:srgbClr val="FF0000"/>
                </a:solidFill>
                <a:latin typeface="Times New Roman"/>
                <a:cs typeface="Times New Roman"/>
              </a:rPr>
              <a:t>            </a:t>
            </a:r>
            <a:r>
              <a:rPr lang="tr-TR" dirty="0" smtClean="0">
                <a:latin typeface="Times New Roman"/>
                <a:cs typeface="Times New Roman"/>
              </a:rPr>
              <a:t> </a:t>
            </a:r>
            <a:r>
              <a:rPr lang="el-GR" dirty="0" smtClean="0">
                <a:latin typeface="Times New Roman" panose="02020603050405020304" pitchFamily="18" charset="0"/>
                <a:cs typeface="Times New Roman" panose="02020603050405020304" pitchFamily="18" charset="0"/>
              </a:rPr>
              <a:t>λ</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3.10  /1.10              </a:t>
            </a:r>
            <a:r>
              <a:rPr lang="el-GR" dirty="0" smtClean="0">
                <a:latin typeface="Times New Roman" panose="02020603050405020304" pitchFamily="18" charset="0"/>
                <a:cs typeface="Times New Roman" panose="02020603050405020304" pitchFamily="18" charset="0"/>
              </a:rPr>
              <a:t>λ</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3m </a:t>
            </a:r>
          </a:p>
          <a:p>
            <a:r>
              <a:rPr lang="tr-TR" dirty="0" smtClean="0">
                <a:solidFill>
                  <a:srgbClr val="FF0000"/>
                </a:solidFill>
                <a:latin typeface="Times New Roman" panose="02020603050405020304" pitchFamily="18" charset="0"/>
                <a:cs typeface="Times New Roman" panose="02020603050405020304" pitchFamily="18" charset="0"/>
              </a:rPr>
              <a:t>AÇISAL HIZ: </a:t>
            </a:r>
            <a:r>
              <a:rPr lang="tr-TR" dirty="0">
                <a:latin typeface="Times New Roman"/>
                <a:cs typeface="Times New Roman"/>
              </a:rPr>
              <a:t>Sinüs </a:t>
            </a:r>
            <a:r>
              <a:rPr lang="tr-TR" spc="-5" dirty="0">
                <a:latin typeface="Times New Roman"/>
                <a:cs typeface="Times New Roman"/>
              </a:rPr>
              <a:t>sinyalinde </a:t>
            </a:r>
            <a:r>
              <a:rPr lang="tr-TR" spc="-5" dirty="0" err="1">
                <a:latin typeface="Times New Roman"/>
                <a:cs typeface="Times New Roman"/>
              </a:rPr>
              <a:t>açısal</a:t>
            </a:r>
            <a:r>
              <a:rPr lang="tr-TR" spc="-5" dirty="0">
                <a:latin typeface="Times New Roman"/>
                <a:cs typeface="Times New Roman"/>
              </a:rPr>
              <a:t> hız, sinyalin saniyede radyan </a:t>
            </a:r>
            <a:r>
              <a:rPr lang="tr-TR" dirty="0">
                <a:latin typeface="Times New Roman"/>
                <a:cs typeface="Times New Roman"/>
              </a:rPr>
              <a:t>cinsinden </a:t>
            </a:r>
            <a:r>
              <a:rPr lang="tr-TR" spc="-5" dirty="0">
                <a:latin typeface="Times New Roman"/>
                <a:cs typeface="Times New Roman"/>
              </a:rPr>
              <a:t>kaç </a:t>
            </a:r>
            <a:r>
              <a:rPr lang="tr-TR" dirty="0">
                <a:latin typeface="Times New Roman"/>
                <a:cs typeface="Times New Roman"/>
              </a:rPr>
              <a:t>salınım </a:t>
            </a:r>
            <a:r>
              <a:rPr lang="tr-TR" spc="-5" dirty="0">
                <a:latin typeface="Times New Roman"/>
                <a:cs typeface="Times New Roman"/>
              </a:rPr>
              <a:t>yaptığını  </a:t>
            </a:r>
            <a:r>
              <a:rPr lang="tr-TR" dirty="0">
                <a:latin typeface="Times New Roman"/>
                <a:cs typeface="Times New Roman"/>
              </a:rPr>
              <a:t>gösteren </a:t>
            </a:r>
            <a:r>
              <a:rPr lang="tr-TR" spc="-5" dirty="0">
                <a:latin typeface="Times New Roman"/>
                <a:cs typeface="Times New Roman"/>
              </a:rPr>
              <a:t>bir parametredir. </a:t>
            </a:r>
            <a:r>
              <a:rPr lang="tr-TR" spc="-5" dirty="0" err="1">
                <a:latin typeface="Times New Roman"/>
                <a:cs typeface="Times New Roman"/>
              </a:rPr>
              <a:t>Açısal</a:t>
            </a:r>
            <a:r>
              <a:rPr lang="tr-TR" spc="-5" dirty="0">
                <a:latin typeface="Times New Roman"/>
                <a:cs typeface="Times New Roman"/>
              </a:rPr>
              <a:t> </a:t>
            </a:r>
            <a:r>
              <a:rPr lang="tr-TR" dirty="0">
                <a:latin typeface="Times New Roman"/>
                <a:cs typeface="Times New Roman"/>
              </a:rPr>
              <a:t>hız </a:t>
            </a:r>
            <a:r>
              <a:rPr lang="tr-TR" sz="3200" spc="-409" dirty="0">
                <a:latin typeface="UnBatang"/>
                <a:cs typeface="Times New Roman"/>
              </a:rPr>
              <a:t>w</a:t>
            </a:r>
            <a:r>
              <a:rPr lang="tr-TR" sz="3200" spc="-30" dirty="0" smtClean="0">
                <a:latin typeface="UnBatang"/>
                <a:cs typeface="UnBatang"/>
              </a:rPr>
              <a:t> </a:t>
            </a:r>
            <a:r>
              <a:rPr lang="tr-TR" spc="-5" dirty="0">
                <a:latin typeface="Times New Roman"/>
                <a:cs typeface="Times New Roman"/>
              </a:rPr>
              <a:t>(</a:t>
            </a:r>
            <a:r>
              <a:rPr lang="tr-TR" spc="-5" dirty="0" err="1">
                <a:latin typeface="Times New Roman"/>
                <a:cs typeface="Times New Roman"/>
              </a:rPr>
              <a:t>omega</a:t>
            </a:r>
            <a:r>
              <a:rPr lang="tr-TR" spc="-5" dirty="0">
                <a:latin typeface="Times New Roman"/>
                <a:cs typeface="Times New Roman"/>
              </a:rPr>
              <a:t>) </a:t>
            </a:r>
            <a:r>
              <a:rPr lang="tr-TR" dirty="0">
                <a:latin typeface="Times New Roman"/>
                <a:cs typeface="Times New Roman"/>
              </a:rPr>
              <a:t>ile </a:t>
            </a:r>
            <a:r>
              <a:rPr lang="tr-TR" spc="-5" dirty="0">
                <a:latin typeface="Times New Roman"/>
                <a:cs typeface="Times New Roman"/>
              </a:rPr>
              <a:t>gösterilir. Zamanın </a:t>
            </a:r>
            <a:r>
              <a:rPr lang="tr-TR" dirty="0">
                <a:latin typeface="Times New Roman"/>
                <a:cs typeface="Times New Roman"/>
              </a:rPr>
              <a:t>bir </a:t>
            </a:r>
            <a:r>
              <a:rPr lang="tr-TR" spc="-5" dirty="0">
                <a:latin typeface="Times New Roman"/>
                <a:cs typeface="Times New Roman"/>
              </a:rPr>
              <a:t>fonksiyonu </a:t>
            </a:r>
            <a:r>
              <a:rPr lang="tr-TR" dirty="0">
                <a:latin typeface="Times New Roman"/>
                <a:cs typeface="Times New Roman"/>
              </a:rPr>
              <a:t>olarak  </a:t>
            </a:r>
            <a:r>
              <a:rPr lang="tr-TR" spc="-5" dirty="0">
                <a:latin typeface="Times New Roman"/>
                <a:cs typeface="Times New Roman"/>
              </a:rPr>
              <a:t>sinüs sinyalinin matematiksel olarak genel </a:t>
            </a:r>
            <a:r>
              <a:rPr lang="tr-TR" spc="-10" dirty="0">
                <a:latin typeface="Times New Roman"/>
                <a:cs typeface="Times New Roman"/>
              </a:rPr>
              <a:t>formu </a:t>
            </a:r>
            <a:r>
              <a:rPr lang="tr-TR" dirty="0">
                <a:latin typeface="Times New Roman"/>
                <a:cs typeface="Times New Roman"/>
              </a:rPr>
              <a:t>aşağıdaki</a:t>
            </a:r>
            <a:r>
              <a:rPr lang="tr-TR" spc="45" dirty="0">
                <a:latin typeface="Times New Roman"/>
                <a:cs typeface="Times New Roman"/>
              </a:rPr>
              <a:t> </a:t>
            </a:r>
            <a:r>
              <a:rPr lang="tr-TR" spc="-5" dirty="0">
                <a:latin typeface="Times New Roman"/>
                <a:cs typeface="Times New Roman"/>
              </a:rPr>
              <a:t>gibidir</a:t>
            </a:r>
            <a:r>
              <a:rPr lang="tr-TR" spc="-5" dirty="0" smtClean="0">
                <a:latin typeface="Times New Roman"/>
                <a:cs typeface="Times New Roman"/>
              </a:rPr>
              <a:t>:  y= </a:t>
            </a:r>
            <a:r>
              <a:rPr lang="tr-TR" spc="-5" dirty="0" err="1" smtClean="0">
                <a:latin typeface="Times New Roman"/>
                <a:cs typeface="Times New Roman"/>
              </a:rPr>
              <a:t>r.sin</a:t>
            </a:r>
            <a:r>
              <a:rPr lang="el-GR" spc="-5" dirty="0" smtClean="0">
                <a:latin typeface="Times New Roman" panose="02020603050405020304" pitchFamily="18" charset="0"/>
                <a:cs typeface="Times New Roman" panose="02020603050405020304" pitchFamily="18" charset="0"/>
              </a:rPr>
              <a:t>α</a:t>
            </a:r>
            <a:r>
              <a:rPr lang="tr-TR" spc="-5" dirty="0" smtClean="0">
                <a:latin typeface="Times New Roman" panose="02020603050405020304" pitchFamily="18" charset="0"/>
                <a:cs typeface="Times New Roman" panose="02020603050405020304" pitchFamily="18" charset="0"/>
              </a:rPr>
              <a:t>    y= </a:t>
            </a:r>
            <a:r>
              <a:rPr lang="tr-TR" spc="-5" dirty="0" err="1" smtClean="0">
                <a:latin typeface="Times New Roman" panose="02020603050405020304" pitchFamily="18" charset="0"/>
                <a:cs typeface="Times New Roman" panose="02020603050405020304" pitchFamily="18" charset="0"/>
              </a:rPr>
              <a:t>r.sin</a:t>
            </a:r>
            <a:r>
              <a:rPr lang="tr-TR" spc="-5" dirty="0" smtClean="0">
                <a:latin typeface="Times New Roman" panose="02020603050405020304" pitchFamily="18" charset="0"/>
                <a:cs typeface="Times New Roman" panose="02020603050405020304" pitchFamily="18" charset="0"/>
              </a:rPr>
              <a:t> w.t       y= </a:t>
            </a:r>
            <a:r>
              <a:rPr lang="tr-TR" spc="-5" dirty="0" err="1" smtClean="0">
                <a:latin typeface="Times New Roman" panose="02020603050405020304" pitchFamily="18" charset="0"/>
                <a:cs typeface="Times New Roman" panose="02020603050405020304" pitchFamily="18" charset="0"/>
              </a:rPr>
              <a:t>r.sin</a:t>
            </a:r>
            <a:r>
              <a:rPr lang="tr-TR" spc="-5" dirty="0" smtClean="0">
                <a:latin typeface="Times New Roman" panose="02020603050405020304" pitchFamily="18" charset="0"/>
                <a:cs typeface="Times New Roman" panose="02020603050405020304" pitchFamily="18" charset="0"/>
              </a:rPr>
              <a:t> 2.</a:t>
            </a:r>
            <a:r>
              <a:rPr lang="az-Cyrl-AZ" spc="-5" dirty="0" smtClean="0">
                <a:latin typeface="Times New Roman" panose="02020603050405020304" pitchFamily="18" charset="0"/>
                <a:cs typeface="Times New Roman" panose="02020603050405020304" pitchFamily="18" charset="0"/>
              </a:rPr>
              <a:t>Л</a:t>
            </a:r>
            <a:r>
              <a:rPr lang="tr-TR" spc="-5" dirty="0" smtClean="0">
                <a:latin typeface="Times New Roman" panose="02020603050405020304" pitchFamily="18" charset="0"/>
                <a:cs typeface="Times New Roman" panose="02020603050405020304" pitchFamily="18" charset="0"/>
              </a:rPr>
              <a:t>.f.t     </a:t>
            </a:r>
          </a:p>
          <a:p>
            <a:r>
              <a:rPr lang="tr-TR" spc="-5" dirty="0">
                <a:latin typeface="Times New Roman" panose="02020603050405020304" pitchFamily="18" charset="0"/>
                <a:cs typeface="Times New Roman" panose="02020603050405020304" pitchFamily="18" charset="0"/>
              </a:rPr>
              <a:t> </a:t>
            </a:r>
            <a:r>
              <a:rPr lang="tr-TR" spc="-5" dirty="0" smtClean="0">
                <a:latin typeface="Times New Roman" panose="02020603050405020304" pitchFamily="18" charset="0"/>
                <a:cs typeface="Times New Roman" panose="02020603050405020304" pitchFamily="18" charset="0"/>
              </a:rPr>
              <a:t>  </a:t>
            </a:r>
            <a:r>
              <a:rPr lang="el-GR" spc="-5" dirty="0" smtClean="0">
                <a:latin typeface="Times New Roman" panose="02020603050405020304" pitchFamily="18" charset="0"/>
                <a:cs typeface="Times New Roman" panose="02020603050405020304" pitchFamily="18" charset="0"/>
              </a:rPr>
              <a:t>α</a:t>
            </a:r>
            <a:r>
              <a:rPr lang="tr-TR" spc="-5" dirty="0" smtClean="0">
                <a:latin typeface="Times New Roman" panose="02020603050405020304" pitchFamily="18" charset="0"/>
                <a:cs typeface="Times New Roman" panose="02020603050405020304" pitchFamily="18" charset="0"/>
              </a:rPr>
              <a:t> =w.t    </a:t>
            </a:r>
            <a:r>
              <a:rPr lang="tr-TR" spc="-5" dirty="0" smtClean="0">
                <a:solidFill>
                  <a:srgbClr val="FF0000"/>
                </a:solidFill>
                <a:latin typeface="Times New Roman" panose="02020603050405020304" pitchFamily="18" charset="0"/>
                <a:cs typeface="Times New Roman" panose="02020603050405020304" pitchFamily="18" charset="0"/>
              </a:rPr>
              <a:t>w=</a:t>
            </a:r>
            <a:r>
              <a:rPr lang="el-GR" spc="-5" dirty="0">
                <a:solidFill>
                  <a:srgbClr val="FF0000"/>
                </a:solidFill>
                <a:latin typeface="Times New Roman" panose="02020603050405020304" pitchFamily="18" charset="0"/>
                <a:cs typeface="Times New Roman" panose="02020603050405020304" pitchFamily="18" charset="0"/>
              </a:rPr>
              <a:t> </a:t>
            </a:r>
            <a:r>
              <a:rPr lang="el-GR" spc="-5" dirty="0" smtClean="0">
                <a:solidFill>
                  <a:srgbClr val="FF0000"/>
                </a:solidFill>
                <a:latin typeface="Times New Roman" panose="02020603050405020304" pitchFamily="18" charset="0"/>
                <a:cs typeface="Times New Roman" panose="02020603050405020304" pitchFamily="18" charset="0"/>
              </a:rPr>
              <a:t>α</a:t>
            </a:r>
            <a:r>
              <a:rPr lang="tr-TR" spc="-5" dirty="0" smtClean="0">
                <a:solidFill>
                  <a:srgbClr val="FF0000"/>
                </a:solidFill>
                <a:latin typeface="Times New Roman" panose="02020603050405020304" pitchFamily="18" charset="0"/>
                <a:cs typeface="Times New Roman" panose="02020603050405020304" pitchFamily="18" charset="0"/>
              </a:rPr>
              <a:t>/t   </a:t>
            </a:r>
            <a:r>
              <a:rPr lang="tr-TR" spc="-5" dirty="0" smtClean="0">
                <a:latin typeface="Times New Roman" panose="02020603050405020304" pitchFamily="18" charset="0"/>
                <a:cs typeface="Times New Roman" panose="02020603050405020304" pitchFamily="18" charset="0"/>
              </a:rPr>
              <a:t>Yarıçap vektörünün birim zamanda taradığı merkez açıya </a:t>
            </a:r>
            <a:r>
              <a:rPr lang="tr-TR" spc="-5" dirty="0" err="1" smtClean="0">
                <a:latin typeface="Times New Roman" panose="02020603050405020304" pitchFamily="18" charset="0"/>
                <a:cs typeface="Times New Roman" panose="02020603050405020304" pitchFamily="18" charset="0"/>
              </a:rPr>
              <a:t>açısal</a:t>
            </a:r>
            <a:r>
              <a:rPr lang="tr-TR" spc="-5" dirty="0" smtClean="0">
                <a:latin typeface="Times New Roman" panose="02020603050405020304" pitchFamily="18" charset="0"/>
                <a:cs typeface="Times New Roman" panose="02020603050405020304" pitchFamily="18" charset="0"/>
              </a:rPr>
              <a:t> hız denir.  </a:t>
            </a:r>
            <a:r>
              <a:rPr lang="tr-TR" spc="-5" dirty="0" smtClean="0">
                <a:solidFill>
                  <a:srgbClr val="FF0000"/>
                </a:solidFill>
                <a:latin typeface="Times New Roman" panose="02020603050405020304" pitchFamily="18" charset="0"/>
                <a:cs typeface="Times New Roman" panose="02020603050405020304" pitchFamily="18" charset="0"/>
              </a:rPr>
              <a:t>W= 2.</a:t>
            </a:r>
            <a:r>
              <a:rPr lang="az-Cyrl-AZ" spc="-5" dirty="0" smtClean="0">
                <a:solidFill>
                  <a:srgbClr val="FF0000"/>
                </a:solidFill>
                <a:latin typeface="Times New Roman" panose="02020603050405020304" pitchFamily="18" charset="0"/>
                <a:cs typeface="Times New Roman" panose="02020603050405020304" pitchFamily="18" charset="0"/>
              </a:rPr>
              <a:t>Л</a:t>
            </a:r>
            <a:r>
              <a:rPr lang="tr-TR" spc="-5" dirty="0" smtClean="0">
                <a:solidFill>
                  <a:srgbClr val="FF0000"/>
                </a:solidFill>
                <a:latin typeface="Times New Roman" panose="02020603050405020304" pitchFamily="18" charset="0"/>
                <a:cs typeface="Times New Roman" panose="02020603050405020304" pitchFamily="18" charset="0"/>
              </a:rPr>
              <a:t>.f  </a:t>
            </a:r>
            <a:r>
              <a:rPr lang="tr-TR" spc="-5" dirty="0" err="1" smtClean="0">
                <a:latin typeface="Times New Roman" panose="02020603050405020304" pitchFamily="18" charset="0"/>
                <a:cs typeface="Times New Roman" panose="02020603050405020304" pitchFamily="18" charset="0"/>
              </a:rPr>
              <a:t>dir</a:t>
            </a:r>
            <a:r>
              <a:rPr lang="tr-TR" spc="-5" dirty="0" smtClean="0">
                <a:latin typeface="Times New Roman" panose="02020603050405020304" pitchFamily="18" charset="0"/>
                <a:cs typeface="Times New Roman" panose="02020603050405020304" pitchFamily="18" charset="0"/>
              </a:rPr>
              <a:t>.  Dairesel ve </a:t>
            </a:r>
            <a:r>
              <a:rPr lang="tr-TR" spc="-5" dirty="0" err="1" smtClean="0">
                <a:latin typeface="Times New Roman" panose="02020603050405020304" pitchFamily="18" charset="0"/>
                <a:cs typeface="Times New Roman" panose="02020603050405020304" pitchFamily="18" charset="0"/>
              </a:rPr>
              <a:t>sinissel</a:t>
            </a:r>
            <a:r>
              <a:rPr lang="tr-TR" spc="-5" dirty="0" smtClean="0">
                <a:latin typeface="Times New Roman" panose="02020603050405020304" pitchFamily="18" charset="0"/>
                <a:cs typeface="Times New Roman" panose="02020603050405020304" pitchFamily="18" charset="0"/>
              </a:rPr>
              <a:t> hareketlerde çizgisel hız (V) yerine </a:t>
            </a:r>
            <a:r>
              <a:rPr lang="tr-TR" spc="-5" dirty="0" err="1" smtClean="0">
                <a:latin typeface="Times New Roman" panose="02020603050405020304" pitchFamily="18" charset="0"/>
                <a:cs typeface="Times New Roman" panose="02020603050405020304" pitchFamily="18" charset="0"/>
              </a:rPr>
              <a:t>açısal</a:t>
            </a:r>
            <a:r>
              <a:rPr lang="tr-TR" spc="-5" dirty="0" smtClean="0">
                <a:latin typeface="Times New Roman" panose="02020603050405020304" pitchFamily="18" charset="0"/>
                <a:cs typeface="Times New Roman" panose="02020603050405020304" pitchFamily="18" charset="0"/>
              </a:rPr>
              <a:t> hız kullanılır.</a:t>
            </a:r>
            <a:endParaRPr lang="tr-TR" dirty="0">
              <a:latin typeface="Times New Roman"/>
              <a:cs typeface="Times New Roman"/>
            </a:endParaRPr>
          </a:p>
          <a:p>
            <a:endParaRPr lang="tr-TR" dirty="0">
              <a:latin typeface="Times New Roman" panose="02020603050405020304" pitchFamily="18" charset="0"/>
              <a:cs typeface="Times New Roman" panose="02020603050405020304" pitchFamily="18" charset="0"/>
            </a:endParaRPr>
          </a:p>
        </p:txBody>
      </p:sp>
      <p:sp>
        <p:nvSpPr>
          <p:cNvPr id="4" name="object 9"/>
          <p:cNvSpPr txBox="1"/>
          <p:nvPr/>
        </p:nvSpPr>
        <p:spPr>
          <a:xfrm>
            <a:off x="2053844" y="8308340"/>
            <a:ext cx="1242695" cy="208279"/>
          </a:xfrm>
          <a:prstGeom prst="rect">
            <a:avLst/>
          </a:prstGeom>
        </p:spPr>
        <p:txBody>
          <a:bodyPr vert="horz" wrap="square" lIns="0" tIns="12700" rIns="0" bIns="0" rtlCol="0">
            <a:spAutoFit/>
          </a:bodyPr>
          <a:lstStyle/>
          <a:p>
            <a:pPr marL="12700" defTabSz="914400">
              <a:spcBef>
                <a:spcPts val="100"/>
              </a:spcBef>
            </a:pPr>
            <a:r>
              <a:rPr sz="1200" spc="-545" dirty="0">
                <a:solidFill>
                  <a:prstClr val="black"/>
                </a:solidFill>
                <a:latin typeface="UnBatang"/>
                <a:cs typeface="UnBatang"/>
              </a:rPr>
              <a:t></a:t>
            </a:r>
            <a:r>
              <a:rPr sz="1200" spc="-50" dirty="0">
                <a:solidFill>
                  <a:prstClr val="black"/>
                </a:solidFill>
                <a:latin typeface="UnBatang"/>
                <a:cs typeface="UnBatang"/>
              </a:rPr>
              <a:t> </a:t>
            </a:r>
            <a:r>
              <a:rPr sz="1200" spc="-10" dirty="0">
                <a:solidFill>
                  <a:prstClr val="black"/>
                </a:solidFill>
                <a:latin typeface="Times New Roman"/>
                <a:cs typeface="Times New Roman"/>
              </a:rPr>
              <a:t>3</a:t>
            </a:r>
            <a:r>
              <a:rPr sz="1200" i="1" spc="-10" dirty="0">
                <a:solidFill>
                  <a:prstClr val="black"/>
                </a:solidFill>
                <a:latin typeface="Times New Roman"/>
                <a:cs typeface="Times New Roman"/>
              </a:rPr>
              <a:t>m </a:t>
            </a:r>
            <a:r>
              <a:rPr sz="1100" dirty="0">
                <a:solidFill>
                  <a:prstClr val="black"/>
                </a:solidFill>
                <a:latin typeface="Times New Roman"/>
                <a:cs typeface="Times New Roman"/>
              </a:rPr>
              <a:t>olarak</a:t>
            </a:r>
            <a:r>
              <a:rPr sz="1100" spc="-155" dirty="0">
                <a:solidFill>
                  <a:prstClr val="black"/>
                </a:solidFill>
                <a:latin typeface="Times New Roman"/>
                <a:cs typeface="Times New Roman"/>
              </a:rPr>
              <a:t> </a:t>
            </a:r>
            <a:r>
              <a:rPr sz="1100" dirty="0">
                <a:solidFill>
                  <a:prstClr val="black"/>
                </a:solidFill>
                <a:latin typeface="Times New Roman"/>
                <a:cs typeface="Times New Roman"/>
              </a:rPr>
              <a:t>bulunur.</a:t>
            </a:r>
          </a:p>
        </p:txBody>
      </p:sp>
      <p:sp>
        <p:nvSpPr>
          <p:cNvPr id="6" name="Metin kutusu 5"/>
          <p:cNvSpPr txBox="1"/>
          <p:nvPr/>
        </p:nvSpPr>
        <p:spPr>
          <a:xfrm>
            <a:off x="5476240" y="1346478"/>
            <a:ext cx="3113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8</a:t>
            </a:r>
            <a:endParaRPr lang="tr-TR"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3082136" y="1353066"/>
            <a:ext cx="3113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3499739" y="1884302"/>
            <a:ext cx="3113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8</a:t>
            </a:r>
            <a:endParaRPr lang="tr-TR"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4277360" y="1884302"/>
            <a:ext cx="3113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06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1520" y="313718"/>
            <a:ext cx="10315891" cy="306042"/>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ile ilgili büyüklükler</a:t>
            </a:r>
            <a:endParaRPr lang="tr-TR" dirty="0"/>
          </a:p>
        </p:txBody>
      </p:sp>
      <p:sp>
        <p:nvSpPr>
          <p:cNvPr id="3" name="İçerik Yer Tutucusu 2"/>
          <p:cNvSpPr>
            <a:spLocks noGrp="1"/>
          </p:cNvSpPr>
          <p:nvPr>
            <p:ph idx="1"/>
          </p:nvPr>
        </p:nvSpPr>
        <p:spPr>
          <a:xfrm>
            <a:off x="568960" y="944880"/>
            <a:ext cx="11430000" cy="573024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GENLİK:(a) </a:t>
            </a:r>
            <a:r>
              <a:rPr lang="tr-TR" dirty="0">
                <a:solidFill>
                  <a:srgbClr val="FF0000"/>
                </a:solidFill>
                <a:latin typeface="Times New Roman" panose="02020603050405020304" pitchFamily="18" charset="0"/>
                <a:cs typeface="Times New Roman" panose="02020603050405020304" pitchFamily="18" charset="0"/>
              </a:rPr>
              <a:t>(</a:t>
            </a:r>
            <a:r>
              <a:rPr lang="tr-TR" dirty="0" err="1">
                <a:solidFill>
                  <a:srgbClr val="FF0000"/>
                </a:solidFill>
                <a:latin typeface="Times New Roman" panose="02020603050405020304" pitchFamily="18" charset="0"/>
                <a:cs typeface="Times New Roman" panose="02020603050405020304" pitchFamily="18" charset="0"/>
              </a:rPr>
              <a:t>Amplitüd</a:t>
            </a:r>
            <a:r>
              <a:rPr lang="tr-TR" dirty="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Tepe </a:t>
            </a:r>
            <a:r>
              <a:rPr lang="tr-TR" dirty="0">
                <a:latin typeface="Times New Roman" panose="02020603050405020304" pitchFamily="18" charset="0"/>
                <a:cs typeface="Times New Roman" panose="02020603050405020304" pitchFamily="18" charset="0"/>
              </a:rPr>
              <a:t>veya çukur noktalarının denge konumuna olan </a:t>
            </a:r>
            <a:r>
              <a:rPr lang="tr-TR" dirty="0" smtClean="0">
                <a:latin typeface="Times New Roman" panose="02020603050405020304" pitchFamily="18" charset="0"/>
                <a:cs typeface="Times New Roman" panose="02020603050405020304" pitchFamily="18" charset="0"/>
              </a:rPr>
              <a:t>uzaklığıdır. </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Genişlik </a:t>
            </a:r>
            <a:r>
              <a:rPr lang="tr-TR" dirty="0">
                <a:latin typeface="Times New Roman" panose="02020603050405020304" pitchFamily="18" charset="0"/>
                <a:cs typeface="Times New Roman" panose="02020603050405020304" pitchFamily="18" charset="0"/>
              </a:rPr>
              <a:t>ve genlik dalganın büyüklüğünü ifade eder. Genlik büyükse dalga enerjisi büyüktür</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r>
              <a:rPr lang="tr-TR" dirty="0">
                <a:solidFill>
                  <a:srgbClr val="FF0000"/>
                </a:solidFill>
                <a:latin typeface="Times New Roman" panose="02020603050405020304" pitchFamily="18" charset="0"/>
                <a:cs typeface="Times New Roman" panose="02020603050405020304" pitchFamily="18" charset="0"/>
              </a:rPr>
              <a:t>FAZ : </a:t>
            </a:r>
            <a:r>
              <a:rPr lang="tr-TR" dirty="0">
                <a:latin typeface="Times New Roman" panose="02020603050405020304" pitchFamily="18" charset="0"/>
                <a:cs typeface="Times New Roman" panose="02020603050405020304" pitchFamily="18" charset="0"/>
              </a:rPr>
              <a:t>Dalganın, zaman veya açı olarak başlangıcını gösterir</a:t>
            </a:r>
            <a:r>
              <a:rPr lang="tr-TR" dirty="0" smtClean="0">
                <a:latin typeface="Times New Roman" panose="02020603050405020304" pitchFamily="18" charset="0"/>
                <a:cs typeface="Times New Roman" panose="02020603050405020304" pitchFamily="18" charset="0"/>
              </a:rPr>
              <a:t>. (ileri fazlı, geri fazlı, sıfır fazlı)</a:t>
            </a:r>
          </a:p>
          <a:p>
            <a:r>
              <a:rPr lang="tr-TR" dirty="0">
                <a:solidFill>
                  <a:srgbClr val="FF0000"/>
                </a:solidFill>
                <a:latin typeface="Times New Roman" panose="02020603050405020304" pitchFamily="18" charset="0"/>
                <a:cs typeface="Times New Roman" panose="02020603050405020304" pitchFamily="18" charset="0"/>
              </a:rPr>
              <a:t>FAZ </a:t>
            </a:r>
            <a:r>
              <a:rPr lang="tr-TR" dirty="0" smtClean="0">
                <a:solidFill>
                  <a:srgbClr val="FF0000"/>
                </a:solidFill>
                <a:latin typeface="Times New Roman" panose="02020603050405020304" pitchFamily="18" charset="0"/>
                <a:cs typeface="Times New Roman" panose="02020603050405020304" pitchFamily="18" charset="0"/>
              </a:rPr>
              <a:t>FARKI </a:t>
            </a:r>
            <a:r>
              <a:rPr lang="tr-TR"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İki dalga arasındaki zaman veya  açı farkıdır</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Faz ve faz farkı sonraki konularda açıklanacak.</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67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4720" y="273078"/>
            <a:ext cx="9950131" cy="570202"/>
          </a:xfrm>
        </p:spPr>
        <p:txBody>
          <a:bodyPr>
            <a:normAutofit fontScale="90000"/>
          </a:bodyPr>
          <a:lstStyle/>
          <a:p>
            <a:r>
              <a:rPr lang="tr-TR" dirty="0" smtClean="0">
                <a:latin typeface="Times New Roman" panose="02020603050405020304" pitchFamily="18" charset="0"/>
                <a:cs typeface="Times New Roman" panose="02020603050405020304" pitchFamily="18" charset="0"/>
              </a:rPr>
              <a:t>Alternatif akım değerleri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01040" y="975360"/>
            <a:ext cx="11206480" cy="5638800"/>
          </a:xfrm>
        </p:spPr>
        <p:txBody>
          <a:bodyPr/>
          <a:lstStyle/>
          <a:p>
            <a:pPr marL="25400" marR="17780" indent="359410" algn="just">
              <a:lnSpc>
                <a:spcPct val="95900"/>
              </a:lnSpc>
              <a:spcBef>
                <a:spcPts val="1015"/>
              </a:spcBef>
            </a:pPr>
            <a:r>
              <a:rPr lang="tr-TR" spc="-5" dirty="0" err="1" smtClean="0">
                <a:latin typeface="Times New Roman"/>
                <a:cs typeface="Times New Roman"/>
              </a:rPr>
              <a:t>A.C’de</a:t>
            </a:r>
            <a:r>
              <a:rPr lang="tr-TR" spc="-5" dirty="0" smtClean="0">
                <a:latin typeface="Times New Roman"/>
                <a:cs typeface="Times New Roman"/>
              </a:rPr>
              <a:t> </a:t>
            </a:r>
            <a:r>
              <a:rPr lang="tr-TR" spc="-5" dirty="0">
                <a:latin typeface="Times New Roman"/>
                <a:cs typeface="Times New Roman"/>
              </a:rPr>
              <a:t>sinyalin genlik </a:t>
            </a:r>
            <a:r>
              <a:rPr lang="tr-TR" dirty="0">
                <a:latin typeface="Times New Roman"/>
                <a:cs typeface="Times New Roman"/>
              </a:rPr>
              <a:t>değeri </a:t>
            </a:r>
            <a:r>
              <a:rPr lang="tr-TR" spc="-5" dirty="0">
                <a:latin typeface="Times New Roman"/>
                <a:cs typeface="Times New Roman"/>
              </a:rPr>
              <a:t>sürekli olarak değiştiğinden </a:t>
            </a:r>
            <a:r>
              <a:rPr lang="tr-TR" dirty="0">
                <a:latin typeface="Times New Roman"/>
                <a:cs typeface="Times New Roman"/>
              </a:rPr>
              <a:t>akım </a:t>
            </a:r>
            <a:r>
              <a:rPr lang="tr-TR" spc="-10" dirty="0">
                <a:latin typeface="Times New Roman"/>
                <a:cs typeface="Times New Roman"/>
              </a:rPr>
              <a:t>ve </a:t>
            </a:r>
            <a:r>
              <a:rPr lang="tr-TR" dirty="0">
                <a:latin typeface="Times New Roman"/>
                <a:cs typeface="Times New Roman"/>
              </a:rPr>
              <a:t>gerilim </a:t>
            </a:r>
            <a:r>
              <a:rPr lang="tr-TR" spc="-5" dirty="0">
                <a:latin typeface="Times New Roman"/>
                <a:cs typeface="Times New Roman"/>
              </a:rPr>
              <a:t>değerleri  için birden çok </a:t>
            </a:r>
            <a:r>
              <a:rPr lang="tr-TR" dirty="0">
                <a:latin typeface="Times New Roman"/>
                <a:cs typeface="Times New Roman"/>
              </a:rPr>
              <a:t>ifade </a:t>
            </a:r>
            <a:r>
              <a:rPr lang="tr-TR" spc="-5" dirty="0">
                <a:latin typeface="Times New Roman"/>
                <a:cs typeface="Times New Roman"/>
              </a:rPr>
              <a:t>belirlenmiştir. Pratikte A.C </a:t>
            </a:r>
            <a:r>
              <a:rPr lang="tr-TR" dirty="0">
                <a:latin typeface="Times New Roman"/>
                <a:cs typeface="Times New Roman"/>
              </a:rPr>
              <a:t>için </a:t>
            </a:r>
            <a:r>
              <a:rPr lang="tr-TR" dirty="0">
                <a:solidFill>
                  <a:srgbClr val="FF0000"/>
                </a:solidFill>
                <a:latin typeface="Times New Roman"/>
                <a:cs typeface="Times New Roman"/>
              </a:rPr>
              <a:t>ani </a:t>
            </a:r>
            <a:r>
              <a:rPr lang="tr-TR" spc="-5" dirty="0">
                <a:solidFill>
                  <a:srgbClr val="FF0000"/>
                </a:solidFill>
                <a:latin typeface="Times New Roman"/>
                <a:cs typeface="Times New Roman"/>
              </a:rPr>
              <a:t>değer, maksimum </a:t>
            </a:r>
            <a:r>
              <a:rPr lang="tr-TR" dirty="0">
                <a:solidFill>
                  <a:srgbClr val="FF0000"/>
                </a:solidFill>
                <a:latin typeface="Times New Roman"/>
                <a:cs typeface="Times New Roman"/>
              </a:rPr>
              <a:t>değer, </a:t>
            </a:r>
            <a:r>
              <a:rPr lang="tr-TR" spc="-5" dirty="0">
                <a:solidFill>
                  <a:srgbClr val="FF0000"/>
                </a:solidFill>
                <a:latin typeface="Times New Roman"/>
                <a:cs typeface="Times New Roman"/>
              </a:rPr>
              <a:t>ortalama  değer </a:t>
            </a:r>
            <a:r>
              <a:rPr lang="tr-TR" spc="-10" dirty="0">
                <a:solidFill>
                  <a:srgbClr val="FF0000"/>
                </a:solidFill>
                <a:latin typeface="Times New Roman"/>
                <a:cs typeface="Times New Roman"/>
              </a:rPr>
              <a:t>ve </a:t>
            </a:r>
            <a:r>
              <a:rPr lang="tr-TR" dirty="0">
                <a:solidFill>
                  <a:srgbClr val="FF0000"/>
                </a:solidFill>
                <a:latin typeface="Times New Roman"/>
                <a:cs typeface="Times New Roman"/>
              </a:rPr>
              <a:t>etkin </a:t>
            </a:r>
            <a:r>
              <a:rPr lang="tr-TR" spc="-5" dirty="0">
                <a:solidFill>
                  <a:srgbClr val="FF0000"/>
                </a:solidFill>
                <a:latin typeface="Times New Roman"/>
                <a:cs typeface="Times New Roman"/>
              </a:rPr>
              <a:t>değer </a:t>
            </a:r>
            <a:r>
              <a:rPr lang="tr-TR" spc="-5" dirty="0">
                <a:latin typeface="Times New Roman"/>
                <a:cs typeface="Times New Roman"/>
              </a:rPr>
              <a:t>olmak üzere çeşitli parametreler</a:t>
            </a:r>
            <a:r>
              <a:rPr lang="tr-TR" spc="70" dirty="0">
                <a:latin typeface="Times New Roman"/>
                <a:cs typeface="Times New Roman"/>
              </a:rPr>
              <a:t> </a:t>
            </a:r>
            <a:r>
              <a:rPr lang="tr-TR" spc="-5" dirty="0">
                <a:latin typeface="Times New Roman"/>
                <a:cs typeface="Times New Roman"/>
              </a:rPr>
              <a:t>kullanılmaktadır.</a:t>
            </a:r>
            <a:endParaRPr lang="tr-TR" dirty="0">
              <a:latin typeface="Times New Roman"/>
              <a:cs typeface="Times New Roman"/>
            </a:endParaRPr>
          </a:p>
          <a:p>
            <a:pPr marL="0" indent="0">
              <a:lnSpc>
                <a:spcPct val="100000"/>
              </a:lnSpc>
              <a:spcBef>
                <a:spcPts val="995"/>
              </a:spcBef>
              <a:buNone/>
            </a:pPr>
            <a:r>
              <a:rPr lang="tr-TR" dirty="0" smtClean="0">
                <a:solidFill>
                  <a:srgbClr val="FF0000"/>
                </a:solidFill>
                <a:latin typeface="Times New Roman"/>
                <a:cs typeface="Times New Roman"/>
              </a:rPr>
              <a:t>ANİ DEĞER:</a:t>
            </a:r>
            <a:r>
              <a:rPr lang="tr-TR" dirty="0" smtClean="0">
                <a:solidFill>
                  <a:srgbClr val="FF0000"/>
                </a:solidFill>
                <a:latin typeface="Times New Roman"/>
                <a:cs typeface="Times New Roman"/>
                <a:sym typeface="Wingdings" panose="05000000000000000000" pitchFamily="2" charset="2"/>
              </a:rPr>
              <a:t>(</a:t>
            </a:r>
            <a:r>
              <a:rPr lang="tr-TR" dirty="0" err="1" smtClean="0">
                <a:solidFill>
                  <a:srgbClr val="FF0000"/>
                </a:solidFill>
                <a:latin typeface="Times New Roman"/>
                <a:cs typeface="Times New Roman"/>
                <a:sym typeface="Wingdings" panose="05000000000000000000" pitchFamily="2" charset="2"/>
              </a:rPr>
              <a:t>Vt,It,</a:t>
            </a:r>
            <a:r>
              <a:rPr lang="tr-TR"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Ɛt</a:t>
            </a:r>
            <a:r>
              <a:rPr lang="tr-TR"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tr-TR" dirty="0" smtClean="0">
                <a:solidFill>
                  <a:srgbClr val="FF0000"/>
                </a:solidFill>
                <a:latin typeface="Times New Roman"/>
                <a:cs typeface="Times New Roman"/>
              </a:rPr>
              <a:t> </a:t>
            </a:r>
            <a:r>
              <a:rPr lang="tr-TR" dirty="0" smtClean="0">
                <a:latin typeface="Times New Roman"/>
                <a:cs typeface="Times New Roman"/>
              </a:rPr>
              <a:t>Sinüs </a:t>
            </a:r>
            <a:r>
              <a:rPr lang="tr-TR" spc="-5" dirty="0">
                <a:latin typeface="Times New Roman"/>
                <a:cs typeface="Times New Roman"/>
              </a:rPr>
              <a:t>şekline sahip </a:t>
            </a:r>
            <a:r>
              <a:rPr lang="tr-TR" spc="-10" dirty="0">
                <a:latin typeface="Times New Roman"/>
                <a:cs typeface="Times New Roman"/>
              </a:rPr>
              <a:t>ve </a:t>
            </a:r>
            <a:r>
              <a:rPr lang="tr-TR" dirty="0">
                <a:latin typeface="Times New Roman"/>
                <a:cs typeface="Times New Roman"/>
              </a:rPr>
              <a:t>şiddeti </a:t>
            </a:r>
            <a:r>
              <a:rPr lang="tr-TR" spc="-5" dirty="0">
                <a:latin typeface="Times New Roman"/>
                <a:cs typeface="Times New Roman"/>
              </a:rPr>
              <a:t>sürekli </a:t>
            </a:r>
            <a:r>
              <a:rPr lang="tr-TR" dirty="0">
                <a:latin typeface="Times New Roman"/>
                <a:cs typeface="Times New Roman"/>
              </a:rPr>
              <a:t>değişen </a:t>
            </a:r>
            <a:r>
              <a:rPr lang="tr-TR" spc="-5" dirty="0">
                <a:latin typeface="Times New Roman"/>
                <a:cs typeface="Times New Roman"/>
              </a:rPr>
              <a:t>alternatif </a:t>
            </a:r>
            <a:r>
              <a:rPr lang="tr-TR" dirty="0">
                <a:latin typeface="Times New Roman"/>
                <a:cs typeface="Times New Roman"/>
              </a:rPr>
              <a:t>akım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gerilimin herhangi  </a:t>
            </a:r>
            <a:r>
              <a:rPr lang="tr-TR" dirty="0">
                <a:latin typeface="Times New Roman"/>
                <a:cs typeface="Times New Roman"/>
              </a:rPr>
              <a:t>bir </a:t>
            </a:r>
            <a:r>
              <a:rPr lang="tr-TR" sz="2800" i="1" dirty="0">
                <a:latin typeface="Times New Roman"/>
                <a:cs typeface="Times New Roman"/>
              </a:rPr>
              <a:t>t </a:t>
            </a:r>
            <a:r>
              <a:rPr lang="tr-TR" spc="-5" dirty="0">
                <a:latin typeface="Times New Roman"/>
                <a:cs typeface="Times New Roman"/>
              </a:rPr>
              <a:t>anındaki </a:t>
            </a:r>
            <a:r>
              <a:rPr lang="tr-TR" dirty="0">
                <a:latin typeface="Times New Roman"/>
                <a:cs typeface="Times New Roman"/>
              </a:rPr>
              <a:t>genlik değerine ani </a:t>
            </a:r>
            <a:r>
              <a:rPr lang="tr-TR" spc="-5" dirty="0">
                <a:latin typeface="Times New Roman"/>
                <a:cs typeface="Times New Roman"/>
              </a:rPr>
              <a:t>değer denir. </a:t>
            </a:r>
            <a:r>
              <a:rPr lang="tr-TR" dirty="0" smtClean="0">
                <a:latin typeface="Times New Roman"/>
                <a:cs typeface="Times New Roman"/>
              </a:rPr>
              <a:t>Ani </a:t>
            </a:r>
            <a:r>
              <a:rPr lang="tr-TR" spc="-5" dirty="0">
                <a:latin typeface="Times New Roman"/>
                <a:cs typeface="Times New Roman"/>
              </a:rPr>
              <a:t>değerler küçük </a:t>
            </a:r>
            <a:r>
              <a:rPr lang="tr-TR" spc="-5" dirty="0" smtClean="0">
                <a:latin typeface="Times New Roman"/>
                <a:cs typeface="Times New Roman"/>
              </a:rPr>
              <a:t>harflerle de gösterilebilir. </a:t>
            </a:r>
            <a:r>
              <a:rPr lang="tr-TR" spc="-10" dirty="0">
                <a:latin typeface="Times New Roman"/>
                <a:cs typeface="Times New Roman"/>
              </a:rPr>
              <a:t>Ani </a:t>
            </a:r>
            <a:r>
              <a:rPr lang="tr-TR" spc="-5" dirty="0">
                <a:latin typeface="Times New Roman"/>
                <a:cs typeface="Times New Roman"/>
              </a:rPr>
              <a:t>gerilim </a:t>
            </a:r>
            <a:r>
              <a:rPr lang="tr-TR" dirty="0">
                <a:latin typeface="Times New Roman"/>
                <a:cs typeface="Times New Roman"/>
              </a:rPr>
              <a:t>“ </a:t>
            </a:r>
            <a:r>
              <a:rPr lang="tr-TR" sz="2800" i="1" spc="10" dirty="0">
                <a:latin typeface="Times New Roman"/>
                <a:cs typeface="Times New Roman"/>
              </a:rPr>
              <a:t>v </a:t>
            </a:r>
            <a:r>
              <a:rPr lang="tr-TR" dirty="0">
                <a:latin typeface="Times New Roman"/>
                <a:cs typeface="Times New Roman"/>
              </a:rPr>
              <a:t>” </a:t>
            </a:r>
            <a:r>
              <a:rPr lang="tr-TR" spc="-10" dirty="0">
                <a:latin typeface="Times New Roman"/>
                <a:cs typeface="Times New Roman"/>
              </a:rPr>
              <a:t>ile </a:t>
            </a:r>
            <a:r>
              <a:rPr lang="tr-TR" dirty="0">
                <a:latin typeface="Times New Roman"/>
                <a:cs typeface="Times New Roman"/>
              </a:rPr>
              <a:t>ani akım ise “ </a:t>
            </a:r>
            <a:r>
              <a:rPr lang="tr-TR" sz="2800" i="1" spc="5" dirty="0">
                <a:latin typeface="Times New Roman"/>
                <a:cs typeface="Times New Roman"/>
              </a:rPr>
              <a:t>i </a:t>
            </a:r>
            <a:r>
              <a:rPr lang="tr-TR" dirty="0">
                <a:latin typeface="Times New Roman"/>
                <a:cs typeface="Times New Roman"/>
              </a:rPr>
              <a:t>” ile </a:t>
            </a:r>
            <a:r>
              <a:rPr lang="tr-TR" spc="-5" dirty="0">
                <a:latin typeface="Times New Roman"/>
                <a:cs typeface="Times New Roman"/>
              </a:rPr>
              <a:t>gösterilir. Ani değerler şu şekilde </a:t>
            </a:r>
            <a:r>
              <a:rPr lang="tr-TR" spc="-10" dirty="0">
                <a:latin typeface="Times New Roman"/>
                <a:cs typeface="Times New Roman"/>
              </a:rPr>
              <a:t>ifade  </a:t>
            </a:r>
            <a:r>
              <a:rPr lang="tr-TR" spc="-5" dirty="0" smtClean="0">
                <a:latin typeface="Times New Roman"/>
                <a:cs typeface="Times New Roman"/>
              </a:rPr>
              <a:t>edilir.  </a:t>
            </a:r>
          </a:p>
          <a:p>
            <a:pPr marL="25400">
              <a:lnSpc>
                <a:spcPct val="100000"/>
              </a:lnSpc>
              <a:spcBef>
                <a:spcPts val="995"/>
              </a:spcBef>
            </a:pPr>
            <a:r>
              <a:rPr lang="tr-TR" spc="-5" dirty="0">
                <a:latin typeface="Times New Roman"/>
                <a:cs typeface="Times New Roman"/>
              </a:rPr>
              <a:t> </a:t>
            </a:r>
            <a:r>
              <a:rPr lang="tr-TR" spc="-5" dirty="0" smtClean="0">
                <a:latin typeface="Times New Roman"/>
                <a:cs typeface="Times New Roman"/>
              </a:rPr>
              <a:t>                                                 </a:t>
            </a:r>
            <a:r>
              <a:rPr lang="tr-TR" spc="-5" dirty="0" smtClean="0">
                <a:solidFill>
                  <a:srgbClr val="FF0000"/>
                </a:solidFill>
                <a:latin typeface="Times New Roman"/>
                <a:cs typeface="Times New Roman"/>
              </a:rPr>
              <a:t>Vt= </a:t>
            </a:r>
            <a:r>
              <a:rPr lang="tr-TR" spc="-5" dirty="0" err="1" smtClean="0">
                <a:solidFill>
                  <a:srgbClr val="FF0000"/>
                </a:solidFill>
                <a:latin typeface="Times New Roman"/>
                <a:cs typeface="Times New Roman"/>
              </a:rPr>
              <a:t>Vm.sin</a:t>
            </a:r>
            <a:r>
              <a:rPr lang="el-GR" spc="-5" dirty="0" smtClean="0">
                <a:solidFill>
                  <a:srgbClr val="FF0000"/>
                </a:solidFill>
                <a:latin typeface="Times New Roman" panose="02020603050405020304" pitchFamily="18" charset="0"/>
                <a:cs typeface="Times New Roman" panose="02020603050405020304" pitchFamily="18" charset="0"/>
              </a:rPr>
              <a:t>α</a:t>
            </a:r>
            <a:r>
              <a:rPr lang="tr-TR" spc="-5" dirty="0" smtClean="0">
                <a:solidFill>
                  <a:srgbClr val="FF0000"/>
                </a:solidFill>
                <a:latin typeface="Times New Roman" panose="02020603050405020304" pitchFamily="18" charset="0"/>
                <a:cs typeface="Times New Roman" panose="02020603050405020304" pitchFamily="18" charset="0"/>
              </a:rPr>
              <a:t> ,</a:t>
            </a:r>
            <a:r>
              <a:rPr lang="tr-TR" spc="-5" dirty="0" smtClean="0">
                <a:solidFill>
                  <a:srgbClr val="FF0000"/>
                </a:solidFill>
                <a:latin typeface="Times New Roman"/>
                <a:cs typeface="Times New Roman"/>
              </a:rPr>
              <a:t> </a:t>
            </a:r>
            <a:r>
              <a:rPr lang="tr-TR" spc="-5" dirty="0">
                <a:solidFill>
                  <a:srgbClr val="FF0000"/>
                </a:solidFill>
                <a:latin typeface="Times New Roman"/>
                <a:cs typeface="Times New Roman"/>
              </a:rPr>
              <a:t>Vt= </a:t>
            </a:r>
            <a:r>
              <a:rPr lang="tr-TR" spc="-5" dirty="0" smtClean="0">
                <a:solidFill>
                  <a:srgbClr val="FF0000"/>
                </a:solidFill>
                <a:latin typeface="Times New Roman"/>
                <a:cs typeface="Times New Roman"/>
              </a:rPr>
              <a:t>Vm.sin2.</a:t>
            </a:r>
            <a:r>
              <a:rPr lang="az-Cyrl-AZ" spc="-5" dirty="0" smtClean="0">
                <a:solidFill>
                  <a:srgbClr val="FF0000"/>
                </a:solidFill>
                <a:latin typeface="Times New Roman" panose="02020603050405020304" pitchFamily="18" charset="0"/>
                <a:cs typeface="Times New Roman" panose="02020603050405020304" pitchFamily="18" charset="0"/>
              </a:rPr>
              <a:t>Л</a:t>
            </a:r>
            <a:r>
              <a:rPr lang="tr-TR" spc="-5" dirty="0" smtClean="0">
                <a:solidFill>
                  <a:srgbClr val="FF0000"/>
                </a:solidFill>
                <a:latin typeface="Times New Roman" panose="02020603050405020304" pitchFamily="18" charset="0"/>
                <a:cs typeface="Times New Roman" panose="02020603050405020304" pitchFamily="18" charset="0"/>
              </a:rPr>
              <a:t>.f.t (Ani gerilim)</a:t>
            </a:r>
          </a:p>
          <a:p>
            <a:pPr marL="25400">
              <a:lnSpc>
                <a:spcPct val="100000"/>
              </a:lnSpc>
              <a:spcBef>
                <a:spcPts val="995"/>
              </a:spcBef>
            </a:pPr>
            <a:r>
              <a:rPr lang="tr-TR" spc="-5" dirty="0">
                <a:latin typeface="Times New Roman" panose="02020603050405020304" pitchFamily="18" charset="0"/>
                <a:cs typeface="Times New Roman" panose="02020603050405020304" pitchFamily="18" charset="0"/>
              </a:rPr>
              <a:t> </a:t>
            </a:r>
            <a:r>
              <a:rPr lang="tr-TR" spc="-5" dirty="0" smtClean="0">
                <a:latin typeface="Times New Roman" panose="02020603050405020304" pitchFamily="18" charset="0"/>
                <a:cs typeface="Times New Roman" panose="02020603050405020304" pitchFamily="18" charset="0"/>
              </a:rPr>
              <a:t>                                                 </a:t>
            </a:r>
            <a:r>
              <a:rPr lang="tr-TR" spc="-5" dirty="0" smtClean="0">
                <a:latin typeface="Times New Roman"/>
                <a:cs typeface="Times New Roman"/>
              </a:rPr>
              <a:t>It</a:t>
            </a:r>
            <a:r>
              <a:rPr lang="tr-TR" spc="-5" dirty="0">
                <a:latin typeface="Times New Roman"/>
                <a:cs typeface="Times New Roman"/>
              </a:rPr>
              <a:t>= </a:t>
            </a:r>
            <a:r>
              <a:rPr lang="tr-TR" spc="-5" dirty="0" err="1" smtClean="0">
                <a:latin typeface="Times New Roman"/>
                <a:cs typeface="Times New Roman"/>
              </a:rPr>
              <a:t>Im.sin</a:t>
            </a:r>
            <a:r>
              <a:rPr lang="el-GR" spc="-5" dirty="0">
                <a:latin typeface="Times New Roman" panose="02020603050405020304" pitchFamily="18" charset="0"/>
                <a:cs typeface="Times New Roman" panose="02020603050405020304" pitchFamily="18" charset="0"/>
              </a:rPr>
              <a:t>α</a:t>
            </a:r>
            <a:r>
              <a:rPr lang="tr-TR" spc="-5" dirty="0">
                <a:latin typeface="Times New Roman" panose="02020603050405020304" pitchFamily="18" charset="0"/>
                <a:cs typeface="Times New Roman" panose="02020603050405020304" pitchFamily="18" charset="0"/>
              </a:rPr>
              <a:t> ,</a:t>
            </a:r>
            <a:r>
              <a:rPr lang="tr-TR" spc="-5" dirty="0">
                <a:latin typeface="Times New Roman"/>
                <a:cs typeface="Times New Roman"/>
              </a:rPr>
              <a:t> </a:t>
            </a:r>
            <a:r>
              <a:rPr lang="tr-TR" spc="-5" dirty="0" smtClean="0">
                <a:latin typeface="Times New Roman"/>
                <a:cs typeface="Times New Roman"/>
              </a:rPr>
              <a:t>    It</a:t>
            </a:r>
            <a:r>
              <a:rPr lang="tr-TR" spc="-5" dirty="0">
                <a:latin typeface="Times New Roman"/>
                <a:cs typeface="Times New Roman"/>
              </a:rPr>
              <a:t>= </a:t>
            </a:r>
            <a:r>
              <a:rPr lang="tr-TR" spc="-5" dirty="0" smtClean="0">
                <a:latin typeface="Times New Roman"/>
                <a:cs typeface="Times New Roman"/>
              </a:rPr>
              <a:t>Im.sin2.</a:t>
            </a:r>
            <a:r>
              <a:rPr lang="az-Cyrl-AZ" spc="-5" dirty="0">
                <a:latin typeface="Times New Roman" panose="02020603050405020304" pitchFamily="18" charset="0"/>
                <a:cs typeface="Times New Roman" panose="02020603050405020304" pitchFamily="18" charset="0"/>
              </a:rPr>
              <a:t>Л</a:t>
            </a:r>
            <a:r>
              <a:rPr lang="tr-TR" spc="-5" dirty="0" smtClean="0">
                <a:latin typeface="Times New Roman" panose="02020603050405020304" pitchFamily="18" charset="0"/>
                <a:cs typeface="Times New Roman" panose="02020603050405020304" pitchFamily="18" charset="0"/>
              </a:rPr>
              <a:t>.f.t   (Ani akım)</a:t>
            </a:r>
            <a:endParaRPr lang="tr-TR" dirty="0"/>
          </a:p>
          <a:p>
            <a:pPr marL="25400">
              <a:lnSpc>
                <a:spcPct val="100000"/>
              </a:lnSpc>
              <a:spcBef>
                <a:spcPts val="995"/>
              </a:spcBef>
            </a:pPr>
            <a:r>
              <a:rPr lang="tr-TR" spc="-5" dirty="0" smtClean="0">
                <a:latin typeface="Times New Roman"/>
                <a:cs typeface="Times New Roman"/>
              </a:rPr>
              <a:t>                                                  </a:t>
            </a:r>
            <a:r>
              <a:rPr lang="tr-TR" spc="-5" dirty="0" smtClean="0">
                <a:latin typeface="Times New Roman" panose="02020603050405020304" pitchFamily="18" charset="0"/>
                <a:cs typeface="Times New Roman" panose="02020603050405020304" pitchFamily="18" charset="0"/>
              </a:rPr>
              <a:t>Ɛ</a:t>
            </a:r>
            <a:r>
              <a:rPr lang="tr-TR" spc="-5" dirty="0" smtClean="0">
                <a:latin typeface="Times New Roman"/>
                <a:cs typeface="Times New Roman"/>
              </a:rPr>
              <a:t>t</a:t>
            </a:r>
            <a:r>
              <a:rPr lang="tr-TR" spc="-5" dirty="0">
                <a:latin typeface="Times New Roman"/>
                <a:cs typeface="Times New Roman"/>
              </a:rPr>
              <a:t>= </a:t>
            </a:r>
            <a:r>
              <a:rPr lang="tr-TR" spc="-5" dirty="0" err="1" smtClean="0">
                <a:latin typeface="Times New Roman"/>
                <a:cs typeface="Times New Roman"/>
              </a:rPr>
              <a:t>Ɛm.sin</a:t>
            </a:r>
            <a:r>
              <a:rPr lang="el-GR" spc="-5" dirty="0">
                <a:latin typeface="Times New Roman" panose="02020603050405020304" pitchFamily="18" charset="0"/>
                <a:cs typeface="Times New Roman" panose="02020603050405020304" pitchFamily="18" charset="0"/>
              </a:rPr>
              <a:t>α</a:t>
            </a:r>
            <a:r>
              <a:rPr lang="tr-TR" spc="-5" dirty="0">
                <a:latin typeface="Times New Roman" panose="02020603050405020304" pitchFamily="18" charset="0"/>
                <a:cs typeface="Times New Roman" panose="02020603050405020304" pitchFamily="18" charset="0"/>
              </a:rPr>
              <a:t> </a:t>
            </a:r>
            <a:r>
              <a:rPr lang="tr-TR" spc="-5" dirty="0" smtClean="0">
                <a:latin typeface="Times New Roman" panose="02020603050405020304" pitchFamily="18" charset="0"/>
                <a:cs typeface="Times New Roman" panose="02020603050405020304" pitchFamily="18" charset="0"/>
              </a:rPr>
              <a:t>,   Ɛ</a:t>
            </a:r>
            <a:r>
              <a:rPr lang="tr-TR" spc="-5" dirty="0" smtClean="0">
                <a:latin typeface="Times New Roman"/>
                <a:cs typeface="Times New Roman"/>
              </a:rPr>
              <a:t>t = </a:t>
            </a:r>
            <a:r>
              <a:rPr lang="tr-TR" spc="-5" dirty="0" smtClean="0">
                <a:latin typeface="Times New Roman" panose="02020603050405020304" pitchFamily="18" charset="0"/>
                <a:cs typeface="Times New Roman" panose="02020603050405020304" pitchFamily="18" charset="0"/>
              </a:rPr>
              <a:t>Ɛ</a:t>
            </a:r>
            <a:r>
              <a:rPr lang="tr-TR" spc="-5" dirty="0" smtClean="0">
                <a:latin typeface="Times New Roman"/>
                <a:cs typeface="Times New Roman"/>
              </a:rPr>
              <a:t>m.sin2.</a:t>
            </a:r>
            <a:r>
              <a:rPr lang="az-Cyrl-AZ" spc="-5" dirty="0">
                <a:latin typeface="Times New Roman" panose="02020603050405020304" pitchFamily="18" charset="0"/>
                <a:cs typeface="Times New Roman" panose="02020603050405020304" pitchFamily="18" charset="0"/>
              </a:rPr>
              <a:t>Л</a:t>
            </a:r>
            <a:r>
              <a:rPr lang="tr-TR" spc="-5" dirty="0" smtClean="0">
                <a:latin typeface="Times New Roman" panose="02020603050405020304" pitchFamily="18" charset="0"/>
                <a:cs typeface="Times New Roman" panose="02020603050405020304" pitchFamily="18" charset="0"/>
              </a:rPr>
              <a:t>.f.t  (Ani </a:t>
            </a:r>
            <a:r>
              <a:rPr lang="tr-TR" spc="-5" dirty="0" err="1" smtClean="0">
                <a:latin typeface="Times New Roman" panose="02020603050405020304" pitchFamily="18" charset="0"/>
                <a:cs typeface="Times New Roman" panose="02020603050405020304" pitchFamily="18" charset="0"/>
              </a:rPr>
              <a:t>e.m.k</a:t>
            </a:r>
            <a:r>
              <a:rPr lang="tr-TR" spc="-5" dirty="0" smtClean="0">
                <a:latin typeface="Times New Roman" panose="02020603050405020304" pitchFamily="18" charset="0"/>
                <a:cs typeface="Times New Roman" panose="02020603050405020304" pitchFamily="18" charset="0"/>
              </a:rPr>
              <a:t>)</a:t>
            </a:r>
            <a:endParaRPr lang="tr-TR" dirty="0"/>
          </a:p>
          <a:p>
            <a:pPr marL="25400">
              <a:lnSpc>
                <a:spcPct val="100000"/>
              </a:lnSpc>
              <a:spcBef>
                <a:spcPts val="995"/>
              </a:spcBef>
            </a:pPr>
            <a:endParaRPr lang="tr-TR" dirty="0"/>
          </a:p>
        </p:txBody>
      </p:sp>
      <p:sp>
        <p:nvSpPr>
          <p:cNvPr id="4" name="object 4"/>
          <p:cNvSpPr/>
          <p:nvPr/>
        </p:nvSpPr>
        <p:spPr>
          <a:xfrm>
            <a:off x="1050035" y="3969130"/>
            <a:ext cx="3296411" cy="1618870"/>
          </a:xfrm>
          <a:prstGeom prst="rect">
            <a:avLst/>
          </a:prstGeom>
          <a:blipFill>
            <a:blip r:embed="rId2" cstate="print"/>
            <a:stretch>
              <a:fillRect/>
            </a:stretch>
          </a:blipFill>
        </p:spPr>
        <p:txBody>
          <a:bodyPr wrap="square" lIns="0" tIns="0" rIns="0" bIns="0" rtlCol="0"/>
          <a:lstStyle/>
          <a:p>
            <a:endParaRPr/>
          </a:p>
        </p:txBody>
      </p:sp>
      <p:cxnSp>
        <p:nvCxnSpPr>
          <p:cNvPr id="6" name="Düz Bağlayıcı 5"/>
          <p:cNvCxnSpPr/>
          <p:nvPr/>
        </p:nvCxnSpPr>
        <p:spPr>
          <a:xfrm flipV="1">
            <a:off x="1341120" y="4541520"/>
            <a:ext cx="1280160" cy="1016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Düz Bağlayıcı 7"/>
          <p:cNvCxnSpPr/>
          <p:nvPr/>
        </p:nvCxnSpPr>
        <p:spPr>
          <a:xfrm>
            <a:off x="2600960" y="4541520"/>
            <a:ext cx="10160" cy="22352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Düz Bağlayıcı 9"/>
          <p:cNvCxnSpPr/>
          <p:nvPr/>
        </p:nvCxnSpPr>
        <p:spPr>
          <a:xfrm>
            <a:off x="1341120" y="4378960"/>
            <a:ext cx="38608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Düz Bağlayıcı 12"/>
          <p:cNvCxnSpPr/>
          <p:nvPr/>
        </p:nvCxnSpPr>
        <p:spPr>
          <a:xfrm>
            <a:off x="1717040" y="4358640"/>
            <a:ext cx="0" cy="42672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4877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6320" y="203200"/>
            <a:ext cx="10011091" cy="518160"/>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değerleri</a:t>
            </a:r>
            <a:endParaRPr lang="tr-TR" dirty="0"/>
          </a:p>
        </p:txBody>
      </p:sp>
      <p:sp>
        <p:nvSpPr>
          <p:cNvPr id="3" name="İçerik Yer Tutucusu 2"/>
          <p:cNvSpPr>
            <a:spLocks noGrp="1"/>
          </p:cNvSpPr>
          <p:nvPr>
            <p:ph idx="1"/>
          </p:nvPr>
        </p:nvSpPr>
        <p:spPr>
          <a:xfrm>
            <a:off x="772160" y="863600"/>
            <a:ext cx="11226800" cy="5791200"/>
          </a:xfrm>
        </p:spPr>
        <p:txBody>
          <a:bodyPr/>
          <a:lstStyle/>
          <a:p>
            <a:pPr marL="25400" marR="17780" indent="359410">
              <a:lnSpc>
                <a:spcPct val="104200"/>
              </a:lnSpc>
              <a:spcBef>
                <a:spcPts val="905"/>
              </a:spcBef>
            </a:pPr>
            <a:r>
              <a:rPr lang="tr-TR" dirty="0" smtClean="0">
                <a:solidFill>
                  <a:srgbClr val="FF0000"/>
                </a:solidFill>
                <a:latin typeface="Times New Roman" panose="02020603050405020304" pitchFamily="18" charset="0"/>
                <a:cs typeface="Times New Roman" panose="02020603050405020304" pitchFamily="18" charset="0"/>
              </a:rPr>
              <a:t>MAKSİMUM DEĞER:(</a:t>
            </a:r>
            <a:r>
              <a:rPr lang="tr-TR" dirty="0" err="1" smtClean="0">
                <a:solidFill>
                  <a:srgbClr val="FF0000"/>
                </a:solidFill>
                <a:latin typeface="Times New Roman" panose="02020603050405020304" pitchFamily="18" charset="0"/>
                <a:cs typeface="Times New Roman" panose="02020603050405020304" pitchFamily="18" charset="0"/>
              </a:rPr>
              <a:t>Vm,Im,Ɛm</a:t>
            </a:r>
            <a:r>
              <a:rPr lang="tr-TR" dirty="0" smtClean="0">
                <a:solidFill>
                  <a:srgbClr val="FF0000"/>
                </a:solidFill>
                <a:latin typeface="Times New Roman" panose="02020603050405020304" pitchFamily="18" charset="0"/>
                <a:cs typeface="Times New Roman" panose="02020603050405020304" pitchFamily="18" charset="0"/>
              </a:rPr>
              <a:t>) </a:t>
            </a:r>
            <a:r>
              <a:rPr lang="tr-TR" spc="-5" dirty="0">
                <a:latin typeface="Times New Roman"/>
                <a:cs typeface="Times New Roman"/>
              </a:rPr>
              <a:t>Maksimum değer, alternatif </a:t>
            </a:r>
            <a:r>
              <a:rPr lang="tr-TR" dirty="0">
                <a:latin typeface="Times New Roman"/>
                <a:cs typeface="Times New Roman"/>
              </a:rPr>
              <a:t>akım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gerilimin ani değerlerinin </a:t>
            </a:r>
            <a:r>
              <a:rPr lang="tr-TR" dirty="0">
                <a:latin typeface="Times New Roman"/>
                <a:cs typeface="Times New Roman"/>
              </a:rPr>
              <a:t>en </a:t>
            </a:r>
            <a:r>
              <a:rPr lang="tr-TR" spc="-5" dirty="0">
                <a:latin typeface="Times New Roman"/>
                <a:cs typeface="Times New Roman"/>
              </a:rPr>
              <a:t>büyüğüdür.  Gerilimin  maksimum  </a:t>
            </a:r>
            <a:r>
              <a:rPr lang="tr-TR" dirty="0">
                <a:latin typeface="Times New Roman"/>
                <a:cs typeface="Times New Roman"/>
              </a:rPr>
              <a:t>değeri  </a:t>
            </a:r>
            <a:r>
              <a:rPr lang="tr-TR" sz="2800" i="1" spc="-10" dirty="0" err="1">
                <a:latin typeface="Times New Roman"/>
                <a:cs typeface="Times New Roman"/>
              </a:rPr>
              <a:t>V</a:t>
            </a:r>
            <a:r>
              <a:rPr lang="tr-TR" sz="2000" i="1" spc="-15" baseline="-23809" dirty="0" err="1">
                <a:latin typeface="Times New Roman"/>
                <a:cs typeface="Times New Roman"/>
              </a:rPr>
              <a:t>m</a:t>
            </a:r>
            <a:r>
              <a:rPr lang="tr-TR" sz="2000" i="1" spc="-15" baseline="-23809" dirty="0">
                <a:latin typeface="Times New Roman"/>
                <a:cs typeface="Times New Roman"/>
              </a:rPr>
              <a:t> </a:t>
            </a:r>
            <a:r>
              <a:rPr lang="tr-TR" dirty="0">
                <a:latin typeface="Times New Roman"/>
                <a:cs typeface="Times New Roman"/>
              </a:rPr>
              <a:t>,  </a:t>
            </a:r>
            <a:r>
              <a:rPr lang="tr-TR" spc="-5" dirty="0">
                <a:latin typeface="Times New Roman"/>
                <a:cs typeface="Times New Roman"/>
              </a:rPr>
              <a:t>akımın  maksimum  </a:t>
            </a:r>
            <a:r>
              <a:rPr lang="tr-TR" dirty="0">
                <a:latin typeface="Times New Roman"/>
                <a:cs typeface="Times New Roman"/>
              </a:rPr>
              <a:t>değeri  </a:t>
            </a:r>
            <a:r>
              <a:rPr lang="tr-TR" sz="2800" i="1" spc="40" dirty="0">
                <a:latin typeface="Times New Roman"/>
                <a:cs typeface="Times New Roman"/>
              </a:rPr>
              <a:t>I</a:t>
            </a:r>
            <a:r>
              <a:rPr lang="tr-TR" sz="2000" i="1" spc="60" baseline="-23809" dirty="0">
                <a:latin typeface="Times New Roman"/>
                <a:cs typeface="Times New Roman"/>
              </a:rPr>
              <a:t>m   </a:t>
            </a:r>
            <a:r>
              <a:rPr lang="tr-TR" dirty="0">
                <a:latin typeface="Times New Roman"/>
                <a:cs typeface="Times New Roman"/>
              </a:rPr>
              <a:t>ile  </a:t>
            </a:r>
            <a:r>
              <a:rPr lang="tr-TR" spc="-5" dirty="0">
                <a:latin typeface="Times New Roman"/>
                <a:cs typeface="Times New Roman"/>
              </a:rPr>
              <a:t>gösterilir.  </a:t>
            </a:r>
            <a:r>
              <a:rPr lang="tr-TR" spc="-5" dirty="0" smtClean="0">
                <a:latin typeface="Times New Roman"/>
                <a:cs typeface="Times New Roman"/>
              </a:rPr>
              <a:t>Alternatif akımın ,pozitif ve negatif </a:t>
            </a:r>
            <a:r>
              <a:rPr lang="tr-TR" spc="-5" dirty="0" err="1" smtClean="0">
                <a:latin typeface="Times New Roman"/>
                <a:cs typeface="Times New Roman"/>
              </a:rPr>
              <a:t>alternansta</a:t>
            </a:r>
            <a:r>
              <a:rPr lang="tr-TR" spc="-5" dirty="0" smtClean="0">
                <a:latin typeface="Times New Roman"/>
                <a:cs typeface="Times New Roman"/>
              </a:rPr>
              <a:t> almış olduğu en büyük değerdir.  Alternatif akım bir </a:t>
            </a:r>
            <a:r>
              <a:rPr lang="tr-TR" spc="-5" dirty="0" err="1" smtClean="0">
                <a:latin typeface="Times New Roman"/>
                <a:cs typeface="Times New Roman"/>
              </a:rPr>
              <a:t>saykılda</a:t>
            </a:r>
            <a:r>
              <a:rPr lang="tr-TR" spc="-5" dirty="0" smtClean="0">
                <a:latin typeface="Times New Roman"/>
                <a:cs typeface="Times New Roman"/>
              </a:rPr>
              <a:t> iki defa maksimum değer alır. </a:t>
            </a:r>
          </a:p>
          <a:p>
            <a:pPr marL="25400" marR="17780" indent="359410">
              <a:lnSpc>
                <a:spcPct val="104200"/>
              </a:lnSpc>
              <a:spcBef>
                <a:spcPts val="905"/>
              </a:spcBef>
            </a:pPr>
            <a:r>
              <a:rPr lang="tr-TR" spc="-5" dirty="0">
                <a:latin typeface="Times New Roman"/>
                <a:cs typeface="Times New Roman"/>
              </a:rPr>
              <a:t> </a:t>
            </a:r>
            <a:r>
              <a:rPr lang="tr-TR" spc="-5" dirty="0" smtClean="0">
                <a:latin typeface="Times New Roman"/>
                <a:cs typeface="Times New Roman"/>
              </a:rPr>
              <a:t>                                                           </a:t>
            </a:r>
            <a:r>
              <a:rPr lang="tr-TR" spc="-5" dirty="0">
                <a:solidFill>
                  <a:srgbClr val="FF0000"/>
                </a:solidFill>
                <a:latin typeface="Times New Roman"/>
                <a:cs typeface="Times New Roman"/>
              </a:rPr>
              <a:t>Vt= </a:t>
            </a:r>
            <a:r>
              <a:rPr lang="tr-TR" spc="-5" dirty="0" err="1">
                <a:solidFill>
                  <a:srgbClr val="FF0000"/>
                </a:solidFill>
                <a:latin typeface="Times New Roman"/>
                <a:cs typeface="Times New Roman"/>
              </a:rPr>
              <a:t>Vm.sin</a:t>
            </a:r>
            <a:r>
              <a:rPr lang="el-GR" spc="-5" dirty="0">
                <a:solidFill>
                  <a:srgbClr val="FF0000"/>
                </a:solidFill>
                <a:latin typeface="Times New Roman" panose="02020603050405020304" pitchFamily="18" charset="0"/>
                <a:cs typeface="Times New Roman" panose="02020603050405020304" pitchFamily="18" charset="0"/>
              </a:rPr>
              <a:t>α</a:t>
            </a:r>
            <a:r>
              <a:rPr lang="tr-TR" spc="-5" dirty="0">
                <a:solidFill>
                  <a:srgbClr val="FF0000"/>
                </a:solidFill>
                <a:latin typeface="Times New Roman" panose="02020603050405020304" pitchFamily="18" charset="0"/>
                <a:cs typeface="Times New Roman" panose="02020603050405020304" pitchFamily="18" charset="0"/>
              </a:rPr>
              <a:t> ,</a:t>
            </a:r>
            <a:r>
              <a:rPr lang="tr-TR" spc="-5" dirty="0">
                <a:solidFill>
                  <a:srgbClr val="FF0000"/>
                </a:solidFill>
                <a:latin typeface="Times New Roman"/>
                <a:cs typeface="Times New Roman"/>
              </a:rPr>
              <a:t> Vt= Vm.sin2.</a:t>
            </a:r>
            <a:r>
              <a:rPr lang="az-Cyrl-AZ" spc="-5" dirty="0">
                <a:solidFill>
                  <a:srgbClr val="FF0000"/>
                </a:solidFill>
                <a:latin typeface="Times New Roman" panose="02020603050405020304" pitchFamily="18" charset="0"/>
                <a:cs typeface="Times New Roman" panose="02020603050405020304" pitchFamily="18" charset="0"/>
              </a:rPr>
              <a:t>Л</a:t>
            </a:r>
            <a:r>
              <a:rPr lang="tr-TR" spc="-5" dirty="0">
                <a:solidFill>
                  <a:srgbClr val="FF0000"/>
                </a:solidFill>
                <a:latin typeface="Times New Roman" panose="02020603050405020304" pitchFamily="18" charset="0"/>
                <a:cs typeface="Times New Roman" panose="02020603050405020304" pitchFamily="18" charset="0"/>
              </a:rPr>
              <a:t>.f.t </a:t>
            </a:r>
            <a:r>
              <a:rPr lang="tr-TR" spc="-5" dirty="0" smtClean="0">
                <a:solidFill>
                  <a:srgbClr val="FF0000"/>
                </a:solidFill>
                <a:latin typeface="Times New Roman" panose="02020603050405020304" pitchFamily="18" charset="0"/>
                <a:cs typeface="Times New Roman" panose="02020603050405020304" pitchFamily="18" charset="0"/>
              </a:rPr>
              <a:t>(</a:t>
            </a:r>
            <a:r>
              <a:rPr lang="tr-TR" spc="-5" dirty="0" err="1" smtClean="0">
                <a:latin typeface="Times New Roman" panose="02020603050405020304" pitchFamily="18" charset="0"/>
                <a:cs typeface="Times New Roman" panose="02020603050405020304" pitchFamily="18" charset="0"/>
              </a:rPr>
              <a:t>Max</a:t>
            </a:r>
            <a:r>
              <a:rPr lang="tr-TR" spc="-5" dirty="0" smtClean="0">
                <a:latin typeface="Times New Roman" panose="02020603050405020304" pitchFamily="18" charset="0"/>
                <a:cs typeface="Times New Roman" panose="02020603050405020304" pitchFamily="18" charset="0"/>
              </a:rPr>
              <a:t> gerilim) </a:t>
            </a:r>
          </a:p>
          <a:p>
            <a:pPr marL="25400" marR="17780" indent="359410">
              <a:lnSpc>
                <a:spcPct val="104200"/>
              </a:lnSpc>
              <a:spcBef>
                <a:spcPts val="905"/>
              </a:spcBef>
            </a:pPr>
            <a:r>
              <a:rPr lang="tr-TR" spc="-5" dirty="0">
                <a:latin typeface="Times New Roman" panose="02020603050405020304" pitchFamily="18" charset="0"/>
                <a:cs typeface="Times New Roman" panose="02020603050405020304" pitchFamily="18" charset="0"/>
              </a:rPr>
              <a:t> </a:t>
            </a:r>
            <a:r>
              <a:rPr lang="tr-TR" spc="-5" dirty="0" smtClean="0">
                <a:latin typeface="Times New Roman" panose="02020603050405020304" pitchFamily="18" charset="0"/>
                <a:cs typeface="Times New Roman" panose="02020603050405020304" pitchFamily="18" charset="0"/>
              </a:rPr>
              <a:t>                                                             </a:t>
            </a:r>
            <a:endParaRPr lang="tr-TR" spc="-5" dirty="0">
              <a:latin typeface="Times New Roman" panose="02020603050405020304" pitchFamily="18" charset="0"/>
              <a:cs typeface="Times New Roman" panose="02020603050405020304" pitchFamily="18" charset="0"/>
            </a:endParaRPr>
          </a:p>
          <a:p>
            <a:pPr marL="25400" marR="17780" indent="359410">
              <a:lnSpc>
                <a:spcPct val="104200"/>
              </a:lnSpc>
              <a:spcBef>
                <a:spcPts val="905"/>
              </a:spcBef>
            </a:pPr>
            <a:r>
              <a:rPr lang="tr-TR" spc="-5" dirty="0" smtClean="0">
                <a:latin typeface="Times New Roman"/>
                <a:cs typeface="Times New Roman"/>
              </a:rPr>
              <a:t>                                                               It</a:t>
            </a:r>
            <a:r>
              <a:rPr lang="tr-TR" spc="-5" dirty="0">
                <a:latin typeface="Times New Roman"/>
                <a:cs typeface="Times New Roman"/>
              </a:rPr>
              <a:t>= </a:t>
            </a:r>
            <a:r>
              <a:rPr lang="tr-TR" spc="-5" dirty="0" err="1">
                <a:latin typeface="Times New Roman"/>
                <a:cs typeface="Times New Roman"/>
              </a:rPr>
              <a:t>Im.sin</a:t>
            </a:r>
            <a:r>
              <a:rPr lang="el-GR" spc="-5" dirty="0">
                <a:latin typeface="Times New Roman" panose="02020603050405020304" pitchFamily="18" charset="0"/>
                <a:cs typeface="Times New Roman" panose="02020603050405020304" pitchFamily="18" charset="0"/>
              </a:rPr>
              <a:t>α</a:t>
            </a:r>
            <a:r>
              <a:rPr lang="tr-TR" spc="-5" dirty="0">
                <a:latin typeface="Times New Roman" panose="02020603050405020304" pitchFamily="18" charset="0"/>
                <a:cs typeface="Times New Roman" panose="02020603050405020304" pitchFamily="18" charset="0"/>
              </a:rPr>
              <a:t> ,</a:t>
            </a:r>
            <a:r>
              <a:rPr lang="tr-TR" spc="-5" dirty="0">
                <a:latin typeface="Times New Roman"/>
                <a:cs typeface="Times New Roman"/>
              </a:rPr>
              <a:t>     It= Im.sin2.</a:t>
            </a:r>
            <a:r>
              <a:rPr lang="az-Cyrl-AZ" spc="-5" dirty="0">
                <a:latin typeface="Times New Roman" panose="02020603050405020304" pitchFamily="18" charset="0"/>
                <a:cs typeface="Times New Roman" panose="02020603050405020304" pitchFamily="18" charset="0"/>
              </a:rPr>
              <a:t>Л</a:t>
            </a:r>
            <a:r>
              <a:rPr lang="tr-TR" spc="-5" dirty="0">
                <a:latin typeface="Times New Roman" panose="02020603050405020304" pitchFamily="18" charset="0"/>
                <a:cs typeface="Times New Roman" panose="02020603050405020304" pitchFamily="18" charset="0"/>
              </a:rPr>
              <a:t>.f.t   </a:t>
            </a:r>
            <a:r>
              <a:rPr lang="tr-TR" spc="-5" dirty="0" smtClean="0">
                <a:latin typeface="Times New Roman" panose="02020603050405020304" pitchFamily="18" charset="0"/>
                <a:cs typeface="Times New Roman" panose="02020603050405020304" pitchFamily="18" charset="0"/>
              </a:rPr>
              <a:t>(</a:t>
            </a:r>
            <a:r>
              <a:rPr lang="tr-TR" spc="-5" dirty="0" err="1" smtClean="0">
                <a:latin typeface="Times New Roman" panose="02020603050405020304" pitchFamily="18" charset="0"/>
                <a:cs typeface="Times New Roman" panose="02020603050405020304" pitchFamily="18" charset="0"/>
              </a:rPr>
              <a:t>Max</a:t>
            </a:r>
            <a:r>
              <a:rPr lang="tr-TR" spc="-5" dirty="0" smtClean="0">
                <a:latin typeface="Times New Roman" panose="02020603050405020304" pitchFamily="18" charset="0"/>
                <a:cs typeface="Times New Roman" panose="02020603050405020304" pitchFamily="18" charset="0"/>
              </a:rPr>
              <a:t> akım) </a:t>
            </a:r>
          </a:p>
          <a:p>
            <a:pPr marL="25400" marR="17780" indent="359410">
              <a:lnSpc>
                <a:spcPct val="104200"/>
              </a:lnSpc>
              <a:spcBef>
                <a:spcPts val="905"/>
              </a:spcBef>
            </a:pPr>
            <a:r>
              <a:rPr lang="tr-TR" spc="-5" dirty="0">
                <a:latin typeface="Times New Roman" panose="02020603050405020304" pitchFamily="18" charset="0"/>
                <a:cs typeface="Times New Roman" panose="02020603050405020304" pitchFamily="18" charset="0"/>
              </a:rPr>
              <a:t> </a:t>
            </a:r>
            <a:r>
              <a:rPr lang="tr-TR" spc="-5" dirty="0" smtClean="0">
                <a:latin typeface="Times New Roman" panose="02020603050405020304" pitchFamily="18" charset="0"/>
                <a:cs typeface="Times New Roman" panose="02020603050405020304" pitchFamily="18" charset="0"/>
              </a:rPr>
              <a:t>                                                              </a:t>
            </a:r>
            <a:endParaRPr lang="tr-TR" dirty="0"/>
          </a:p>
          <a:p>
            <a:pPr marL="25400" marR="17780" indent="359410">
              <a:lnSpc>
                <a:spcPct val="104200"/>
              </a:lnSpc>
              <a:spcBef>
                <a:spcPts val="905"/>
              </a:spcBef>
            </a:pPr>
            <a:r>
              <a:rPr lang="tr-TR" spc="-5" dirty="0" smtClean="0">
                <a:latin typeface="Times New Roman" panose="02020603050405020304" pitchFamily="18" charset="0"/>
                <a:cs typeface="Times New Roman" panose="02020603050405020304" pitchFamily="18" charset="0"/>
              </a:rPr>
              <a:t>                                                              Ɛ</a:t>
            </a:r>
            <a:r>
              <a:rPr lang="tr-TR" spc="-5" dirty="0" smtClean="0">
                <a:latin typeface="Times New Roman"/>
                <a:cs typeface="Times New Roman"/>
              </a:rPr>
              <a:t>t</a:t>
            </a:r>
            <a:r>
              <a:rPr lang="tr-TR" spc="-5" dirty="0">
                <a:latin typeface="Times New Roman"/>
                <a:cs typeface="Times New Roman"/>
              </a:rPr>
              <a:t>= </a:t>
            </a:r>
            <a:r>
              <a:rPr lang="tr-TR" spc="-5" dirty="0" err="1">
                <a:latin typeface="Times New Roman"/>
                <a:cs typeface="Times New Roman"/>
              </a:rPr>
              <a:t>Ɛm.sin</a:t>
            </a:r>
            <a:r>
              <a:rPr lang="el-GR" spc="-5" dirty="0">
                <a:latin typeface="Times New Roman" panose="02020603050405020304" pitchFamily="18" charset="0"/>
                <a:cs typeface="Times New Roman" panose="02020603050405020304" pitchFamily="18" charset="0"/>
              </a:rPr>
              <a:t>α</a:t>
            </a:r>
            <a:r>
              <a:rPr lang="tr-TR" spc="-5" dirty="0">
                <a:latin typeface="Times New Roman" panose="02020603050405020304" pitchFamily="18" charset="0"/>
                <a:cs typeface="Times New Roman" panose="02020603050405020304" pitchFamily="18" charset="0"/>
              </a:rPr>
              <a:t> ,   Ɛ</a:t>
            </a:r>
            <a:r>
              <a:rPr lang="tr-TR" spc="-5" dirty="0">
                <a:latin typeface="Times New Roman"/>
                <a:cs typeface="Times New Roman"/>
              </a:rPr>
              <a:t>t = </a:t>
            </a:r>
            <a:r>
              <a:rPr lang="tr-TR" spc="-5" dirty="0">
                <a:latin typeface="Times New Roman" panose="02020603050405020304" pitchFamily="18" charset="0"/>
                <a:cs typeface="Times New Roman" panose="02020603050405020304" pitchFamily="18" charset="0"/>
              </a:rPr>
              <a:t>Ɛ</a:t>
            </a:r>
            <a:r>
              <a:rPr lang="tr-TR" spc="-5" dirty="0">
                <a:latin typeface="Times New Roman"/>
                <a:cs typeface="Times New Roman"/>
              </a:rPr>
              <a:t>m.sin2.</a:t>
            </a:r>
            <a:r>
              <a:rPr lang="az-Cyrl-AZ" spc="-5" dirty="0">
                <a:latin typeface="Times New Roman" panose="02020603050405020304" pitchFamily="18" charset="0"/>
                <a:cs typeface="Times New Roman" panose="02020603050405020304" pitchFamily="18" charset="0"/>
              </a:rPr>
              <a:t>Л</a:t>
            </a:r>
            <a:r>
              <a:rPr lang="tr-TR" spc="-5" dirty="0">
                <a:latin typeface="Times New Roman" panose="02020603050405020304" pitchFamily="18" charset="0"/>
                <a:cs typeface="Times New Roman" panose="02020603050405020304" pitchFamily="18" charset="0"/>
              </a:rPr>
              <a:t>.f.t  </a:t>
            </a:r>
            <a:r>
              <a:rPr lang="tr-TR" spc="-5" dirty="0" smtClean="0">
                <a:latin typeface="Times New Roman" panose="02020603050405020304" pitchFamily="18" charset="0"/>
                <a:cs typeface="Times New Roman" panose="02020603050405020304" pitchFamily="18" charset="0"/>
              </a:rPr>
              <a:t>(</a:t>
            </a:r>
            <a:r>
              <a:rPr lang="tr-TR" spc="-5" dirty="0" err="1" smtClean="0">
                <a:latin typeface="Times New Roman" panose="02020603050405020304" pitchFamily="18" charset="0"/>
                <a:cs typeface="Times New Roman" panose="02020603050405020304" pitchFamily="18" charset="0"/>
              </a:rPr>
              <a:t>Max</a:t>
            </a:r>
            <a:r>
              <a:rPr lang="tr-TR" spc="-5" dirty="0" smtClean="0">
                <a:latin typeface="Times New Roman" panose="02020603050405020304" pitchFamily="18" charset="0"/>
                <a:cs typeface="Times New Roman" panose="02020603050405020304" pitchFamily="18" charset="0"/>
              </a:rPr>
              <a:t> </a:t>
            </a:r>
            <a:r>
              <a:rPr lang="tr-TR" spc="-5" dirty="0" err="1">
                <a:latin typeface="Times New Roman" panose="02020603050405020304" pitchFamily="18" charset="0"/>
                <a:cs typeface="Times New Roman" panose="02020603050405020304" pitchFamily="18" charset="0"/>
              </a:rPr>
              <a:t>e.m.k</a:t>
            </a:r>
            <a:r>
              <a:rPr lang="tr-TR" spc="-5" dirty="0">
                <a:latin typeface="Times New Roman" panose="02020603050405020304" pitchFamily="18" charset="0"/>
                <a:cs typeface="Times New Roman" panose="02020603050405020304" pitchFamily="18" charset="0"/>
              </a:rPr>
              <a:t>)</a:t>
            </a:r>
            <a:endParaRPr lang="tr-TR" dirty="0"/>
          </a:p>
          <a:p>
            <a:pPr marL="25400" marR="17780" indent="359410">
              <a:lnSpc>
                <a:spcPct val="104200"/>
              </a:lnSpc>
              <a:spcBef>
                <a:spcPts val="905"/>
              </a:spcBef>
            </a:pPr>
            <a:r>
              <a:rPr lang="tr-TR" dirty="0">
                <a:latin typeface="Times New Roman"/>
                <a:cs typeface="Times New Roman"/>
              </a:rPr>
              <a:t>Sinüs dalgasında </a:t>
            </a:r>
            <a:r>
              <a:rPr lang="tr-TR" spc="-5" dirty="0">
                <a:latin typeface="Times New Roman"/>
                <a:cs typeface="Times New Roman"/>
              </a:rPr>
              <a:t>pozitif </a:t>
            </a:r>
            <a:r>
              <a:rPr lang="tr-TR" spc="-10" dirty="0">
                <a:latin typeface="Times New Roman"/>
                <a:cs typeface="Times New Roman"/>
              </a:rPr>
              <a:t>ve </a:t>
            </a:r>
            <a:r>
              <a:rPr lang="tr-TR" spc="-5" dirty="0">
                <a:latin typeface="Times New Roman"/>
                <a:cs typeface="Times New Roman"/>
              </a:rPr>
              <a:t>negatif maksimum </a:t>
            </a:r>
            <a:r>
              <a:rPr lang="tr-TR" dirty="0">
                <a:latin typeface="Times New Roman"/>
                <a:cs typeface="Times New Roman"/>
              </a:rPr>
              <a:t>değerler </a:t>
            </a:r>
            <a:r>
              <a:rPr lang="tr-TR" spc="-5" dirty="0">
                <a:latin typeface="Times New Roman"/>
                <a:cs typeface="Times New Roman"/>
              </a:rPr>
              <a:t>arasındaki </a:t>
            </a:r>
            <a:r>
              <a:rPr lang="tr-TR" dirty="0">
                <a:latin typeface="Times New Roman"/>
                <a:cs typeface="Times New Roman"/>
              </a:rPr>
              <a:t>genlik </a:t>
            </a:r>
            <a:r>
              <a:rPr lang="tr-TR" spc="-5" dirty="0">
                <a:latin typeface="Times New Roman"/>
                <a:cs typeface="Times New Roman"/>
              </a:rPr>
              <a:t>değerine  tepeden tepeye gerilim </a:t>
            </a:r>
            <a:r>
              <a:rPr lang="tr-TR" dirty="0">
                <a:latin typeface="Times New Roman"/>
                <a:cs typeface="Times New Roman"/>
              </a:rPr>
              <a:t>denir </a:t>
            </a:r>
            <a:r>
              <a:rPr lang="tr-TR" spc="-10" dirty="0">
                <a:latin typeface="Times New Roman"/>
                <a:cs typeface="Times New Roman"/>
              </a:rPr>
              <a:t>ve </a:t>
            </a:r>
            <a:r>
              <a:rPr lang="tr-TR" i="1" spc="-5" dirty="0" err="1">
                <a:latin typeface="Times New Roman"/>
                <a:cs typeface="Times New Roman"/>
              </a:rPr>
              <a:t>V</a:t>
            </a:r>
            <a:r>
              <a:rPr lang="tr-TR" sz="2000" i="1" spc="-7" baseline="-11904" dirty="0" err="1">
                <a:latin typeface="Times New Roman"/>
                <a:cs typeface="Times New Roman"/>
              </a:rPr>
              <a:t>pp</a:t>
            </a:r>
            <a:r>
              <a:rPr lang="tr-TR" sz="2000" i="1" spc="-7" baseline="-11904" dirty="0">
                <a:latin typeface="Times New Roman"/>
                <a:cs typeface="Times New Roman"/>
              </a:rPr>
              <a:t> </a:t>
            </a:r>
            <a:r>
              <a:rPr lang="tr-TR" dirty="0">
                <a:latin typeface="Times New Roman"/>
                <a:cs typeface="Times New Roman"/>
              </a:rPr>
              <a:t>( </a:t>
            </a:r>
            <a:r>
              <a:rPr lang="tr-TR" i="1" dirty="0" err="1">
                <a:latin typeface="Times New Roman"/>
                <a:cs typeface="Times New Roman"/>
              </a:rPr>
              <a:t>pp</a:t>
            </a:r>
            <a:r>
              <a:rPr lang="tr-TR" i="1" dirty="0">
                <a:latin typeface="Times New Roman"/>
                <a:cs typeface="Times New Roman"/>
              </a:rPr>
              <a:t>, </a:t>
            </a:r>
            <a:r>
              <a:rPr lang="tr-TR" spc="-5" dirty="0">
                <a:latin typeface="Times New Roman"/>
                <a:cs typeface="Times New Roman"/>
              </a:rPr>
              <a:t>İngilizce </a:t>
            </a:r>
            <a:r>
              <a:rPr lang="tr-TR" dirty="0" err="1">
                <a:latin typeface="Times New Roman"/>
                <a:cs typeface="Times New Roman"/>
              </a:rPr>
              <a:t>peak</a:t>
            </a:r>
            <a:r>
              <a:rPr lang="tr-TR" dirty="0">
                <a:latin typeface="Times New Roman"/>
                <a:cs typeface="Times New Roman"/>
              </a:rPr>
              <a:t> </a:t>
            </a:r>
            <a:r>
              <a:rPr lang="tr-TR" dirty="0" err="1">
                <a:latin typeface="Times New Roman"/>
                <a:cs typeface="Times New Roman"/>
              </a:rPr>
              <a:t>to</a:t>
            </a:r>
            <a:r>
              <a:rPr lang="tr-TR" dirty="0">
                <a:latin typeface="Times New Roman"/>
                <a:cs typeface="Times New Roman"/>
              </a:rPr>
              <a:t> </a:t>
            </a:r>
            <a:r>
              <a:rPr lang="tr-TR" dirty="0" err="1">
                <a:latin typeface="Times New Roman"/>
                <a:cs typeface="Times New Roman"/>
              </a:rPr>
              <a:t>peak</a:t>
            </a:r>
            <a:r>
              <a:rPr lang="tr-TR" dirty="0">
                <a:latin typeface="Times New Roman"/>
                <a:cs typeface="Times New Roman"/>
              </a:rPr>
              <a:t> –pik tu pik </a:t>
            </a:r>
            <a:r>
              <a:rPr lang="tr-TR" spc="-5" dirty="0">
                <a:latin typeface="Times New Roman"/>
                <a:cs typeface="Times New Roman"/>
              </a:rPr>
              <a:t>diye </a:t>
            </a:r>
            <a:r>
              <a:rPr lang="tr-TR" dirty="0">
                <a:latin typeface="Times New Roman"/>
                <a:cs typeface="Times New Roman"/>
              </a:rPr>
              <a:t>okunur-  teriminin </a:t>
            </a:r>
            <a:r>
              <a:rPr lang="tr-TR" spc="-5" dirty="0">
                <a:latin typeface="Times New Roman"/>
                <a:cs typeface="Times New Roman"/>
              </a:rPr>
              <a:t>kısaltmasıdır) olarak isimlendirilir.</a:t>
            </a:r>
            <a:endParaRPr lang="tr-TR" dirty="0">
              <a:latin typeface="Times New Roman" panose="02020603050405020304" pitchFamily="18" charset="0"/>
              <a:cs typeface="Times New Roman" panose="02020603050405020304" pitchFamily="18" charset="0"/>
            </a:endParaRPr>
          </a:p>
          <a:p>
            <a:pPr marL="25400" marR="17780" indent="359410">
              <a:lnSpc>
                <a:spcPct val="104200"/>
              </a:lnSpc>
              <a:spcBef>
                <a:spcPts val="905"/>
              </a:spcBef>
            </a:pPr>
            <a:endParaRPr lang="tr-TR" dirty="0">
              <a:latin typeface="Times New Roman"/>
              <a:cs typeface="Times New Roman"/>
            </a:endParaRPr>
          </a:p>
        </p:txBody>
      </p:sp>
      <p:sp>
        <p:nvSpPr>
          <p:cNvPr id="4" name="object 8"/>
          <p:cNvSpPr/>
          <p:nvPr/>
        </p:nvSpPr>
        <p:spPr>
          <a:xfrm>
            <a:off x="1636267" y="2655062"/>
            <a:ext cx="3781044" cy="2086355"/>
          </a:xfrm>
          <a:prstGeom prst="rect">
            <a:avLst/>
          </a:prstGeom>
          <a:blipFill>
            <a:blip r:embed="rId2" cstate="print"/>
            <a:stretch>
              <a:fillRect/>
            </a:stretch>
          </a:blipFill>
        </p:spPr>
        <p:txBody>
          <a:bodyPr wrap="square" lIns="0" tIns="0" rIns="0" bIns="0" rtlCol="0"/>
          <a:lstStyle/>
          <a:p>
            <a:endParaRPr/>
          </a:p>
        </p:txBody>
      </p:sp>
      <p:cxnSp>
        <p:nvCxnSpPr>
          <p:cNvPr id="6" name="Düz Bağlayıcı 5"/>
          <p:cNvCxnSpPr/>
          <p:nvPr/>
        </p:nvCxnSpPr>
        <p:spPr>
          <a:xfrm flipV="1">
            <a:off x="1950720" y="2976880"/>
            <a:ext cx="853440" cy="1016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Düz Bağlayıcı 7"/>
          <p:cNvCxnSpPr/>
          <p:nvPr/>
        </p:nvCxnSpPr>
        <p:spPr>
          <a:xfrm>
            <a:off x="2783840" y="2987040"/>
            <a:ext cx="0" cy="7112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Düz Bağlayıcı 9"/>
          <p:cNvCxnSpPr/>
          <p:nvPr/>
        </p:nvCxnSpPr>
        <p:spPr>
          <a:xfrm>
            <a:off x="1950720" y="4409440"/>
            <a:ext cx="2489200" cy="2032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Düz Bağlayıcı 11"/>
          <p:cNvCxnSpPr/>
          <p:nvPr/>
        </p:nvCxnSpPr>
        <p:spPr>
          <a:xfrm>
            <a:off x="4446270" y="3698240"/>
            <a:ext cx="7619" cy="72136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26419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8400" y="142240"/>
            <a:ext cx="9879011" cy="497840"/>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değerleri</a:t>
            </a:r>
            <a:endParaRPr lang="tr-TR" dirty="0"/>
          </a:p>
        </p:txBody>
      </p:sp>
      <p:sp>
        <p:nvSpPr>
          <p:cNvPr id="3" name="İçerik Yer Tutucusu 2"/>
          <p:cNvSpPr>
            <a:spLocks noGrp="1"/>
          </p:cNvSpPr>
          <p:nvPr>
            <p:ph idx="1"/>
          </p:nvPr>
        </p:nvSpPr>
        <p:spPr>
          <a:xfrm>
            <a:off x="995680" y="782320"/>
            <a:ext cx="11125200" cy="5872480"/>
          </a:xfrm>
        </p:spPr>
        <p:txBody>
          <a:bodyPr>
            <a:normAutofit/>
          </a:bodyPr>
          <a:lstStyle/>
          <a:p>
            <a:r>
              <a:rPr lang="tr-TR" dirty="0" smtClean="0">
                <a:solidFill>
                  <a:srgbClr val="FF0000"/>
                </a:solidFill>
                <a:latin typeface="Times New Roman" panose="02020603050405020304" pitchFamily="18" charset="0"/>
                <a:cs typeface="Times New Roman" panose="02020603050405020304" pitchFamily="18" charset="0"/>
              </a:rPr>
              <a:t>ORTALAMA DEĞER: (Vort, </a:t>
            </a:r>
            <a:r>
              <a:rPr lang="tr-TR" dirty="0" err="1" smtClean="0">
                <a:solidFill>
                  <a:srgbClr val="FF0000"/>
                </a:solidFill>
                <a:latin typeface="Times New Roman" panose="02020603050405020304" pitchFamily="18" charset="0"/>
                <a:cs typeface="Times New Roman" panose="02020603050405020304" pitchFamily="18" charset="0"/>
              </a:rPr>
              <a:t>Iort</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Ɛort</a:t>
            </a:r>
            <a:r>
              <a:rPr lang="tr-TR" dirty="0" smtClean="0">
                <a:solidFill>
                  <a:srgbClr val="FF0000"/>
                </a:solidFill>
                <a:latin typeface="Times New Roman" panose="02020603050405020304" pitchFamily="18" charset="0"/>
                <a:cs typeface="Times New Roman" panose="02020603050405020304" pitchFamily="18" charset="0"/>
              </a:rPr>
              <a:t>) </a:t>
            </a:r>
            <a:r>
              <a:rPr lang="tr-TR" dirty="0">
                <a:latin typeface="Times New Roman"/>
                <a:cs typeface="Times New Roman"/>
              </a:rPr>
              <a:t>Sinüs </a:t>
            </a:r>
            <a:r>
              <a:rPr lang="tr-TR" spc="-5" dirty="0">
                <a:latin typeface="Times New Roman"/>
                <a:cs typeface="Times New Roman"/>
              </a:rPr>
              <a:t>dalgasının ortalama değeri hesaplanmak </a:t>
            </a:r>
            <a:r>
              <a:rPr lang="tr-TR" dirty="0">
                <a:latin typeface="Times New Roman"/>
                <a:cs typeface="Times New Roman"/>
              </a:rPr>
              <a:t>istenirse bütün </a:t>
            </a:r>
            <a:r>
              <a:rPr lang="tr-TR" spc="-5" dirty="0">
                <a:latin typeface="Times New Roman"/>
                <a:cs typeface="Times New Roman"/>
              </a:rPr>
              <a:t>periyotlar birbirinin  aynısı olduğundan sadece </a:t>
            </a:r>
            <a:r>
              <a:rPr lang="tr-TR" dirty="0">
                <a:latin typeface="Times New Roman"/>
                <a:cs typeface="Times New Roman"/>
              </a:rPr>
              <a:t>bir </a:t>
            </a:r>
            <a:r>
              <a:rPr lang="tr-TR" spc="-5" dirty="0">
                <a:latin typeface="Times New Roman"/>
                <a:cs typeface="Times New Roman"/>
              </a:rPr>
              <a:t>periyodun ortalama </a:t>
            </a:r>
            <a:r>
              <a:rPr lang="tr-TR" dirty="0">
                <a:latin typeface="Times New Roman"/>
                <a:cs typeface="Times New Roman"/>
              </a:rPr>
              <a:t>değerini </a:t>
            </a:r>
            <a:r>
              <a:rPr lang="tr-TR" spc="-5" dirty="0">
                <a:latin typeface="Times New Roman"/>
                <a:cs typeface="Times New Roman"/>
              </a:rPr>
              <a:t>bulmak </a:t>
            </a:r>
            <a:r>
              <a:rPr lang="tr-TR" dirty="0">
                <a:latin typeface="Times New Roman"/>
                <a:cs typeface="Times New Roman"/>
              </a:rPr>
              <a:t>yeterli </a:t>
            </a:r>
            <a:r>
              <a:rPr lang="tr-TR" spc="-5" dirty="0">
                <a:latin typeface="Times New Roman"/>
                <a:cs typeface="Times New Roman"/>
              </a:rPr>
              <a:t>olacaktır. </a:t>
            </a:r>
            <a:r>
              <a:rPr lang="tr-TR" dirty="0">
                <a:latin typeface="Times New Roman"/>
                <a:cs typeface="Times New Roman"/>
              </a:rPr>
              <a:t>Ancak  </a:t>
            </a:r>
            <a:r>
              <a:rPr lang="tr-TR" spc="-5" dirty="0">
                <a:latin typeface="Times New Roman"/>
                <a:cs typeface="Times New Roman"/>
              </a:rPr>
              <a:t>Şekil </a:t>
            </a:r>
            <a:r>
              <a:rPr lang="tr-TR" spc="-5" dirty="0" smtClean="0">
                <a:latin typeface="Times New Roman"/>
                <a:cs typeface="Times New Roman"/>
              </a:rPr>
              <a:t>de görüldüğü </a:t>
            </a:r>
            <a:r>
              <a:rPr lang="tr-TR" spc="-10" dirty="0">
                <a:latin typeface="Times New Roman"/>
                <a:cs typeface="Times New Roman"/>
              </a:rPr>
              <a:t>gibi </a:t>
            </a:r>
            <a:r>
              <a:rPr lang="tr-TR" spc="-5" dirty="0">
                <a:latin typeface="Times New Roman"/>
                <a:cs typeface="Times New Roman"/>
              </a:rPr>
              <a:t>ortalama </a:t>
            </a:r>
            <a:r>
              <a:rPr lang="tr-TR" dirty="0">
                <a:latin typeface="Times New Roman"/>
                <a:cs typeface="Times New Roman"/>
              </a:rPr>
              <a:t>değer </a:t>
            </a:r>
            <a:r>
              <a:rPr lang="tr-TR" spc="-5" dirty="0">
                <a:latin typeface="Times New Roman"/>
                <a:cs typeface="Times New Roman"/>
              </a:rPr>
              <a:t>hesaplanırken periyot boyunca bütün genlik  değerleri toplanmalı </a:t>
            </a:r>
            <a:r>
              <a:rPr lang="tr-TR" spc="-10" dirty="0">
                <a:latin typeface="Times New Roman"/>
                <a:cs typeface="Times New Roman"/>
              </a:rPr>
              <a:t>ve </a:t>
            </a:r>
            <a:r>
              <a:rPr lang="tr-TR" spc="-5" dirty="0">
                <a:latin typeface="Times New Roman"/>
                <a:cs typeface="Times New Roman"/>
              </a:rPr>
              <a:t>hesaba katılan </a:t>
            </a:r>
            <a:r>
              <a:rPr lang="tr-TR" dirty="0">
                <a:latin typeface="Times New Roman"/>
                <a:cs typeface="Times New Roman"/>
              </a:rPr>
              <a:t>genlik </a:t>
            </a:r>
            <a:r>
              <a:rPr lang="tr-TR" spc="-5" dirty="0">
                <a:latin typeface="Times New Roman"/>
                <a:cs typeface="Times New Roman"/>
              </a:rPr>
              <a:t>sayısına bölünmelidir. Toplama </a:t>
            </a:r>
            <a:r>
              <a:rPr lang="tr-TR" dirty="0">
                <a:latin typeface="Times New Roman"/>
                <a:cs typeface="Times New Roman"/>
              </a:rPr>
              <a:t>işlemi  </a:t>
            </a:r>
            <a:r>
              <a:rPr lang="tr-TR" spc="-5" dirty="0">
                <a:latin typeface="Times New Roman"/>
                <a:cs typeface="Times New Roman"/>
              </a:rPr>
              <a:t>yapıldığında periyodun yarısı pozitif, diğer yarısı </a:t>
            </a:r>
            <a:r>
              <a:rPr lang="tr-TR" dirty="0">
                <a:latin typeface="Times New Roman"/>
                <a:cs typeface="Times New Roman"/>
              </a:rPr>
              <a:t>da negatif </a:t>
            </a:r>
            <a:r>
              <a:rPr lang="tr-TR" spc="-5" dirty="0">
                <a:latin typeface="Times New Roman"/>
                <a:cs typeface="Times New Roman"/>
              </a:rPr>
              <a:t>değerler aldığından </a:t>
            </a:r>
            <a:r>
              <a:rPr lang="tr-TR" dirty="0">
                <a:latin typeface="Times New Roman"/>
                <a:cs typeface="Times New Roman"/>
              </a:rPr>
              <a:t>sonuç </a:t>
            </a:r>
            <a:r>
              <a:rPr lang="tr-TR" spc="-5" dirty="0">
                <a:latin typeface="Times New Roman"/>
                <a:cs typeface="Times New Roman"/>
              </a:rPr>
              <a:t>sıfır  çıkacaktır</a:t>
            </a:r>
            <a:r>
              <a:rPr lang="tr-TR" spc="-5" dirty="0" smtClean="0">
                <a:latin typeface="Times New Roman"/>
                <a:cs typeface="Times New Roman"/>
              </a:rPr>
              <a:t>. </a:t>
            </a:r>
          </a:p>
          <a:p>
            <a:endParaRPr lang="tr-TR" spc="-5" dirty="0">
              <a:latin typeface="Times New Roman"/>
              <a:cs typeface="Times New Roman"/>
            </a:endParaRPr>
          </a:p>
          <a:p>
            <a:endParaRPr lang="tr-TR" spc="-5" dirty="0" smtClean="0">
              <a:latin typeface="Times New Roman"/>
              <a:cs typeface="Times New Roman"/>
            </a:endParaRPr>
          </a:p>
          <a:p>
            <a:r>
              <a:rPr lang="tr-TR" dirty="0">
                <a:latin typeface="Times New Roman"/>
                <a:cs typeface="Times New Roman"/>
              </a:rPr>
              <a:t>Ancak </a:t>
            </a:r>
            <a:r>
              <a:rPr lang="tr-TR" spc="-5" dirty="0">
                <a:latin typeface="Times New Roman"/>
                <a:cs typeface="Times New Roman"/>
              </a:rPr>
              <a:t>pratikte A.C </a:t>
            </a:r>
            <a:r>
              <a:rPr lang="tr-TR" dirty="0">
                <a:latin typeface="Times New Roman"/>
                <a:cs typeface="Times New Roman"/>
              </a:rPr>
              <a:t>bir </a:t>
            </a:r>
            <a:r>
              <a:rPr lang="tr-TR" spc="-5" dirty="0">
                <a:latin typeface="Times New Roman"/>
                <a:cs typeface="Times New Roman"/>
              </a:rPr>
              <a:t>gerilim kaynağının </a:t>
            </a:r>
            <a:r>
              <a:rPr lang="tr-TR" dirty="0">
                <a:latin typeface="Times New Roman"/>
                <a:cs typeface="Times New Roman"/>
              </a:rPr>
              <a:t>uçlarına </a:t>
            </a:r>
            <a:r>
              <a:rPr lang="tr-TR" spc="-5" dirty="0">
                <a:latin typeface="Times New Roman"/>
                <a:cs typeface="Times New Roman"/>
              </a:rPr>
              <a:t>yük </a:t>
            </a:r>
            <a:r>
              <a:rPr lang="tr-TR" dirty="0">
                <a:latin typeface="Times New Roman"/>
                <a:cs typeface="Times New Roman"/>
              </a:rPr>
              <a:t>olarak bir </a:t>
            </a:r>
            <a:r>
              <a:rPr lang="tr-TR" spc="-5" dirty="0">
                <a:latin typeface="Times New Roman"/>
                <a:cs typeface="Times New Roman"/>
              </a:rPr>
              <a:t>direnç bağlanırsa  akımın yönü </a:t>
            </a:r>
            <a:r>
              <a:rPr lang="tr-TR" dirty="0">
                <a:latin typeface="Times New Roman"/>
                <a:cs typeface="Times New Roman"/>
              </a:rPr>
              <a:t>direnç </a:t>
            </a:r>
            <a:r>
              <a:rPr lang="tr-TR" spc="-5" dirty="0">
                <a:latin typeface="Times New Roman"/>
                <a:cs typeface="Times New Roman"/>
              </a:rPr>
              <a:t>üzerinden yayılan ısıyı etkilemez. Isı sadece akımın şiddetine bağlıdır.  Bu </a:t>
            </a:r>
            <a:r>
              <a:rPr lang="tr-TR" dirty="0">
                <a:latin typeface="Times New Roman"/>
                <a:cs typeface="Times New Roman"/>
              </a:rPr>
              <a:t>nedenle </a:t>
            </a:r>
            <a:r>
              <a:rPr lang="tr-TR" spc="-5" dirty="0">
                <a:latin typeface="Times New Roman"/>
                <a:cs typeface="Times New Roman"/>
              </a:rPr>
              <a:t>uygulamada A.C akım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gerilimin ortalama </a:t>
            </a:r>
            <a:r>
              <a:rPr lang="tr-TR" dirty="0">
                <a:latin typeface="Times New Roman"/>
                <a:cs typeface="Times New Roman"/>
              </a:rPr>
              <a:t>değeri </a:t>
            </a:r>
            <a:r>
              <a:rPr lang="tr-TR" spc="-5" dirty="0">
                <a:latin typeface="Times New Roman"/>
                <a:cs typeface="Times New Roman"/>
              </a:rPr>
              <a:t>bulunurken bütün  </a:t>
            </a:r>
            <a:r>
              <a:rPr lang="tr-TR" spc="-5" dirty="0" err="1">
                <a:latin typeface="Times New Roman"/>
                <a:cs typeface="Times New Roman"/>
              </a:rPr>
              <a:t>alternanslar</a:t>
            </a:r>
            <a:r>
              <a:rPr lang="tr-TR" spc="-5" dirty="0">
                <a:latin typeface="Times New Roman"/>
                <a:cs typeface="Times New Roman"/>
              </a:rPr>
              <a:t> pozitif olarak </a:t>
            </a:r>
            <a:r>
              <a:rPr lang="tr-TR" dirty="0">
                <a:latin typeface="Times New Roman"/>
                <a:cs typeface="Times New Roman"/>
              </a:rPr>
              <a:t>kabul </a:t>
            </a:r>
            <a:r>
              <a:rPr lang="tr-TR" spc="-5" dirty="0" smtClean="0">
                <a:latin typeface="Times New Roman"/>
                <a:cs typeface="Times New Roman"/>
              </a:rPr>
              <a:t>edilir. Şekil de </a:t>
            </a:r>
            <a:r>
              <a:rPr lang="tr-TR" spc="-10" dirty="0" smtClean="0">
                <a:latin typeface="Times New Roman"/>
                <a:cs typeface="Times New Roman"/>
              </a:rPr>
              <a:t>ve </a:t>
            </a:r>
            <a:r>
              <a:rPr lang="tr-TR" spc="-5" dirty="0">
                <a:latin typeface="Times New Roman"/>
                <a:cs typeface="Times New Roman"/>
              </a:rPr>
              <a:t>hesaplama </a:t>
            </a:r>
            <a:r>
              <a:rPr lang="tr-TR" dirty="0">
                <a:latin typeface="Times New Roman"/>
                <a:cs typeface="Times New Roman"/>
              </a:rPr>
              <a:t>buna </a:t>
            </a:r>
            <a:r>
              <a:rPr lang="tr-TR" spc="-5" dirty="0">
                <a:latin typeface="Times New Roman"/>
                <a:cs typeface="Times New Roman"/>
              </a:rPr>
              <a:t>göre</a:t>
            </a:r>
            <a:r>
              <a:rPr lang="tr-TR" spc="95" dirty="0">
                <a:latin typeface="Times New Roman"/>
                <a:cs typeface="Times New Roman"/>
              </a:rPr>
              <a:t> </a:t>
            </a:r>
            <a:r>
              <a:rPr lang="tr-TR" spc="-5" dirty="0">
                <a:latin typeface="Times New Roman"/>
                <a:cs typeface="Times New Roman"/>
              </a:rPr>
              <a:t>yapılır.</a:t>
            </a:r>
            <a:endParaRPr lang="tr-TR" dirty="0">
              <a:latin typeface="Times New Roman"/>
              <a:cs typeface="Times New Roman"/>
            </a:endParaRPr>
          </a:p>
          <a:p>
            <a:endParaRPr lang="tr-TR" spc="-5" dirty="0">
              <a:latin typeface="Times New Roman"/>
              <a:cs typeface="Times New Roman"/>
            </a:endParaRPr>
          </a:p>
          <a:p>
            <a:endParaRPr lang="tr-TR" dirty="0">
              <a:latin typeface="Times New Roman"/>
              <a:cs typeface="Times New Roman"/>
            </a:endParaRPr>
          </a:p>
          <a:p>
            <a:endParaRPr lang="tr-TR" dirty="0">
              <a:solidFill>
                <a:srgbClr val="FF0000"/>
              </a:solidFill>
              <a:latin typeface="Times New Roman" panose="02020603050405020304" pitchFamily="18" charset="0"/>
              <a:cs typeface="Times New Roman" panose="02020603050405020304" pitchFamily="18" charset="0"/>
            </a:endParaRPr>
          </a:p>
        </p:txBody>
      </p:sp>
      <p:sp>
        <p:nvSpPr>
          <p:cNvPr id="4" name="object 5"/>
          <p:cNvSpPr/>
          <p:nvPr/>
        </p:nvSpPr>
        <p:spPr>
          <a:xfrm>
            <a:off x="1481208" y="3539361"/>
            <a:ext cx="3091174" cy="1185038"/>
          </a:xfrm>
          <a:prstGeom prst="rect">
            <a:avLst/>
          </a:prstGeom>
          <a:blipFill>
            <a:blip r:embed="rId2" cstate="print"/>
            <a:stretch>
              <a:fillRect/>
            </a:stretch>
          </a:blipFill>
        </p:spPr>
        <p:txBody>
          <a:bodyPr wrap="square" lIns="0" tIns="0" rIns="0" bIns="0" rtlCol="0"/>
          <a:lstStyle/>
          <a:p>
            <a:endParaRPr/>
          </a:p>
        </p:txBody>
      </p:sp>
      <p:sp>
        <p:nvSpPr>
          <p:cNvPr id="5" name="object 6"/>
          <p:cNvSpPr/>
          <p:nvPr/>
        </p:nvSpPr>
        <p:spPr>
          <a:xfrm>
            <a:off x="7028950" y="3554601"/>
            <a:ext cx="3889568" cy="110375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183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11200" y="406401"/>
            <a:ext cx="9956799" cy="528319"/>
          </a:xfrm>
        </p:spPr>
        <p:txBody>
          <a:bodyPr>
            <a:normAutofit fontScale="90000"/>
          </a:bodyPr>
          <a:lstStyle/>
          <a:p>
            <a:r>
              <a:rPr lang="tr-TR" dirty="0" smtClean="0">
                <a:latin typeface="Times New Roman" panose="02020603050405020304" pitchFamily="18" charset="0"/>
                <a:cs typeface="Times New Roman" panose="02020603050405020304" pitchFamily="18" charset="0"/>
              </a:rPr>
              <a:t>Alternatif akım</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223520" y="1097280"/>
            <a:ext cx="11968480" cy="5760720"/>
          </a:xfrm>
        </p:spPr>
        <p:txBody>
          <a:bodyPr>
            <a:normAutofit lnSpcReduction="10000"/>
          </a:bodyPr>
          <a:lstStyle/>
          <a:p>
            <a:pPr marL="12700" lvl="0">
              <a:lnSpc>
                <a:spcPct val="100000"/>
              </a:lnSpc>
              <a:spcBef>
                <a:spcPts val="969"/>
              </a:spcBef>
              <a:buSzTx/>
            </a:pPr>
            <a:r>
              <a:rPr lang="tr-TR" sz="2400" b="1" cap="none" spc="-5" dirty="0">
                <a:solidFill>
                  <a:schemeClr val="tx1"/>
                </a:solidFill>
                <a:latin typeface="Times New Roman"/>
                <a:cs typeface="Times New Roman"/>
              </a:rPr>
              <a:t>Alternatif Akımın</a:t>
            </a:r>
            <a:r>
              <a:rPr lang="tr-TR" sz="2400" b="1" cap="none" spc="-15" dirty="0">
                <a:solidFill>
                  <a:schemeClr val="tx1"/>
                </a:solidFill>
                <a:latin typeface="Times New Roman"/>
                <a:cs typeface="Times New Roman"/>
              </a:rPr>
              <a:t> </a:t>
            </a:r>
            <a:r>
              <a:rPr lang="tr-TR" sz="2400" b="1" cap="none" spc="-5" dirty="0">
                <a:solidFill>
                  <a:schemeClr val="tx1"/>
                </a:solidFill>
                <a:latin typeface="Times New Roman"/>
                <a:cs typeface="Times New Roman"/>
              </a:rPr>
              <a:t>Tanımı</a:t>
            </a:r>
            <a:endParaRPr lang="tr-TR" sz="2400" cap="none" dirty="0">
              <a:solidFill>
                <a:schemeClr val="tx1"/>
              </a:solidFill>
              <a:latin typeface="Times New Roman"/>
              <a:cs typeface="Times New Roman"/>
            </a:endParaRPr>
          </a:p>
          <a:p>
            <a:pPr marL="12700" marR="5080" lvl="0" indent="359410" algn="just">
              <a:lnSpc>
                <a:spcPct val="95900"/>
              </a:lnSpc>
              <a:spcBef>
                <a:spcPts val="1015"/>
              </a:spcBef>
              <a:buSzTx/>
            </a:pPr>
            <a:r>
              <a:rPr lang="tr-TR" sz="2400" cap="none" spc="-5" dirty="0">
                <a:solidFill>
                  <a:schemeClr val="tx1"/>
                </a:solidFill>
                <a:latin typeface="Times New Roman"/>
                <a:cs typeface="Times New Roman"/>
              </a:rPr>
              <a:t>Zaman içerisinde yönü </a:t>
            </a:r>
            <a:r>
              <a:rPr lang="tr-TR" sz="2400" cap="none" spc="-10" dirty="0">
                <a:solidFill>
                  <a:schemeClr val="tx1"/>
                </a:solidFill>
                <a:latin typeface="Times New Roman"/>
                <a:cs typeface="Times New Roman"/>
              </a:rPr>
              <a:t>ve </a:t>
            </a:r>
            <a:r>
              <a:rPr lang="tr-TR" sz="2400" cap="none" spc="-5" dirty="0">
                <a:solidFill>
                  <a:schemeClr val="tx1"/>
                </a:solidFill>
                <a:latin typeface="Times New Roman"/>
                <a:cs typeface="Times New Roman"/>
              </a:rPr>
              <a:t>şiddeti </a:t>
            </a:r>
            <a:r>
              <a:rPr lang="tr-TR" sz="2400" cap="none" dirty="0">
                <a:solidFill>
                  <a:schemeClr val="tx1"/>
                </a:solidFill>
                <a:latin typeface="Times New Roman"/>
                <a:cs typeface="Times New Roman"/>
              </a:rPr>
              <a:t>belli </a:t>
            </a:r>
            <a:r>
              <a:rPr lang="tr-TR" sz="2400" cap="none" spc="-5" dirty="0">
                <a:solidFill>
                  <a:schemeClr val="tx1"/>
                </a:solidFill>
                <a:latin typeface="Times New Roman"/>
                <a:cs typeface="Times New Roman"/>
              </a:rPr>
              <a:t>bir düzen içerisinde </a:t>
            </a:r>
            <a:r>
              <a:rPr lang="tr-TR" sz="2400" cap="none" dirty="0">
                <a:solidFill>
                  <a:schemeClr val="tx1"/>
                </a:solidFill>
                <a:latin typeface="Times New Roman"/>
                <a:cs typeface="Times New Roman"/>
              </a:rPr>
              <a:t>değişen </a:t>
            </a:r>
            <a:r>
              <a:rPr lang="tr-TR" sz="2400" cap="none" spc="-5" dirty="0">
                <a:solidFill>
                  <a:schemeClr val="tx1"/>
                </a:solidFill>
                <a:latin typeface="Times New Roman"/>
                <a:cs typeface="Times New Roman"/>
              </a:rPr>
              <a:t>akıma </a:t>
            </a:r>
            <a:r>
              <a:rPr lang="tr-TR" sz="2400" cap="none" dirty="0">
                <a:solidFill>
                  <a:schemeClr val="tx1"/>
                </a:solidFill>
                <a:latin typeface="Times New Roman"/>
                <a:cs typeface="Times New Roman"/>
              </a:rPr>
              <a:t>alternatif  </a:t>
            </a:r>
            <a:r>
              <a:rPr lang="tr-TR" sz="2400" cap="none" spc="-5" dirty="0">
                <a:solidFill>
                  <a:schemeClr val="tx1"/>
                </a:solidFill>
                <a:latin typeface="Times New Roman"/>
                <a:cs typeface="Times New Roman"/>
              </a:rPr>
              <a:t>akım </a:t>
            </a:r>
            <a:r>
              <a:rPr lang="tr-TR" sz="2400" cap="none" dirty="0">
                <a:solidFill>
                  <a:schemeClr val="tx1"/>
                </a:solidFill>
                <a:latin typeface="Times New Roman"/>
                <a:cs typeface="Times New Roman"/>
              </a:rPr>
              <a:t>denir. </a:t>
            </a:r>
            <a:r>
              <a:rPr lang="tr-TR" sz="2400" cap="none" spc="-5" dirty="0">
                <a:solidFill>
                  <a:schemeClr val="tx1"/>
                </a:solidFill>
                <a:latin typeface="Times New Roman"/>
                <a:cs typeface="Times New Roman"/>
              </a:rPr>
              <a:t>En bilinen </a:t>
            </a:r>
            <a:r>
              <a:rPr lang="tr-TR" sz="2400" cap="none" spc="-10" dirty="0">
                <a:solidFill>
                  <a:schemeClr val="tx1"/>
                </a:solidFill>
                <a:latin typeface="Times New Roman"/>
                <a:cs typeface="Times New Roman"/>
              </a:rPr>
              <a:t>A.C </a:t>
            </a:r>
            <a:r>
              <a:rPr lang="tr-TR" sz="2400" cap="none" spc="-5" dirty="0">
                <a:solidFill>
                  <a:schemeClr val="tx1"/>
                </a:solidFill>
                <a:latin typeface="Times New Roman"/>
                <a:cs typeface="Times New Roman"/>
              </a:rPr>
              <a:t>dalga biçimi sinüs dalgasıdır. Yine </a:t>
            </a:r>
            <a:r>
              <a:rPr lang="tr-TR" sz="2400" cap="none" spc="-10" dirty="0">
                <a:solidFill>
                  <a:schemeClr val="tx1"/>
                </a:solidFill>
                <a:latin typeface="Times New Roman"/>
                <a:cs typeface="Times New Roman"/>
              </a:rPr>
              <a:t>de </a:t>
            </a:r>
            <a:r>
              <a:rPr lang="tr-TR" sz="2400" cap="none" spc="-5" dirty="0">
                <a:solidFill>
                  <a:schemeClr val="tx1"/>
                </a:solidFill>
                <a:latin typeface="Times New Roman"/>
                <a:cs typeface="Times New Roman"/>
              </a:rPr>
              <a:t>farklı uygulamalarda  üçgen </a:t>
            </a:r>
            <a:r>
              <a:rPr lang="tr-TR" sz="2400" cap="none" spc="-10" dirty="0">
                <a:solidFill>
                  <a:schemeClr val="tx1"/>
                </a:solidFill>
                <a:latin typeface="Times New Roman"/>
                <a:cs typeface="Times New Roman"/>
              </a:rPr>
              <a:t>ve </a:t>
            </a:r>
            <a:r>
              <a:rPr lang="tr-TR" sz="2400" cap="none" spc="-5" dirty="0">
                <a:solidFill>
                  <a:schemeClr val="tx1"/>
                </a:solidFill>
                <a:latin typeface="Times New Roman"/>
                <a:cs typeface="Times New Roman"/>
              </a:rPr>
              <a:t>kare dalga gibi değişik dalga biçimleri </a:t>
            </a:r>
            <a:r>
              <a:rPr lang="tr-TR" sz="2400" cap="none" dirty="0">
                <a:solidFill>
                  <a:schemeClr val="tx1"/>
                </a:solidFill>
                <a:latin typeface="Times New Roman"/>
                <a:cs typeface="Times New Roman"/>
              </a:rPr>
              <a:t>de</a:t>
            </a:r>
            <a:r>
              <a:rPr lang="tr-TR" sz="2400" cap="none" spc="45" dirty="0">
                <a:solidFill>
                  <a:schemeClr val="tx1"/>
                </a:solidFill>
                <a:latin typeface="Times New Roman"/>
                <a:cs typeface="Times New Roman"/>
              </a:rPr>
              <a:t> </a:t>
            </a:r>
            <a:r>
              <a:rPr lang="tr-TR" sz="2400" cap="none" spc="-5" dirty="0" smtClean="0">
                <a:solidFill>
                  <a:schemeClr val="tx1"/>
                </a:solidFill>
                <a:latin typeface="Times New Roman"/>
                <a:cs typeface="Times New Roman"/>
              </a:rPr>
              <a:t>kullanılmaktadır.</a:t>
            </a:r>
            <a:r>
              <a:rPr lang="tr-TR" sz="1100" cap="none" spc="-5" dirty="0" smtClean="0">
                <a:solidFill>
                  <a:schemeClr val="tx1"/>
                </a:solidFill>
                <a:latin typeface="Times New Roman"/>
                <a:cs typeface="Times New Roman"/>
              </a:rPr>
              <a:t>.</a:t>
            </a:r>
          </a:p>
          <a:p>
            <a:pPr marL="12700" marR="5080" lvl="0" indent="359410" algn="just">
              <a:lnSpc>
                <a:spcPct val="95900"/>
              </a:lnSpc>
              <a:spcBef>
                <a:spcPts val="1015"/>
              </a:spcBef>
              <a:buSzTx/>
            </a:pPr>
            <a:endParaRPr lang="tr-TR" sz="1100" cap="none" spc="-5" dirty="0">
              <a:solidFill>
                <a:prstClr val="black"/>
              </a:solidFill>
              <a:latin typeface="Times New Roman"/>
              <a:cs typeface="Times New Roman"/>
            </a:endParaRPr>
          </a:p>
          <a:p>
            <a:pPr marL="12700" marR="5080" lvl="0" indent="359410" algn="just">
              <a:lnSpc>
                <a:spcPct val="95900"/>
              </a:lnSpc>
              <a:spcBef>
                <a:spcPts val="1015"/>
              </a:spcBef>
              <a:buSzTx/>
            </a:pPr>
            <a:endParaRPr lang="tr-TR" sz="1100" cap="none" spc="-5" dirty="0" smtClean="0">
              <a:solidFill>
                <a:prstClr val="black"/>
              </a:solidFill>
              <a:latin typeface="Times New Roman"/>
              <a:cs typeface="Times New Roman"/>
            </a:endParaRPr>
          </a:p>
          <a:p>
            <a:pPr marL="12700" marR="5080" lvl="0" indent="359410" algn="just">
              <a:lnSpc>
                <a:spcPct val="95900"/>
              </a:lnSpc>
              <a:spcBef>
                <a:spcPts val="1015"/>
              </a:spcBef>
              <a:buSzTx/>
            </a:pPr>
            <a:endParaRPr lang="tr-TR" sz="1100" cap="none" spc="-5" dirty="0">
              <a:solidFill>
                <a:prstClr val="black"/>
              </a:solidFill>
              <a:latin typeface="Times New Roman"/>
              <a:cs typeface="Times New Roman"/>
            </a:endParaRPr>
          </a:p>
          <a:p>
            <a:pPr marL="12700" marR="5080" lvl="0" indent="359410" algn="just">
              <a:lnSpc>
                <a:spcPct val="95900"/>
              </a:lnSpc>
              <a:spcBef>
                <a:spcPts val="1015"/>
              </a:spcBef>
              <a:buSzTx/>
            </a:pPr>
            <a:endParaRPr lang="tr-TR" sz="1100" cap="none" spc="-5" dirty="0" smtClean="0">
              <a:solidFill>
                <a:prstClr val="black"/>
              </a:solidFill>
              <a:latin typeface="Times New Roman"/>
              <a:cs typeface="Times New Roman"/>
            </a:endParaRPr>
          </a:p>
          <a:p>
            <a:pPr marL="12700" marR="5080" lvl="0" indent="359410" algn="just">
              <a:lnSpc>
                <a:spcPct val="95900"/>
              </a:lnSpc>
              <a:spcBef>
                <a:spcPts val="1015"/>
              </a:spcBef>
              <a:buSzTx/>
            </a:pPr>
            <a:endParaRPr lang="tr-TR" sz="1100" cap="none" spc="-5" dirty="0">
              <a:solidFill>
                <a:prstClr val="black"/>
              </a:solidFill>
              <a:latin typeface="Times New Roman"/>
              <a:cs typeface="Times New Roman"/>
            </a:endParaRPr>
          </a:p>
          <a:p>
            <a:pPr marL="12700" marR="5080" lvl="0" indent="359410" algn="just">
              <a:lnSpc>
                <a:spcPct val="95900"/>
              </a:lnSpc>
              <a:spcBef>
                <a:spcPts val="1015"/>
              </a:spcBef>
              <a:buSzTx/>
            </a:pPr>
            <a:endParaRPr lang="tr-TR" sz="1100" cap="none" spc="-5" dirty="0" smtClean="0">
              <a:solidFill>
                <a:prstClr val="black"/>
              </a:solidFill>
              <a:latin typeface="Times New Roman"/>
              <a:cs typeface="Times New Roman"/>
            </a:endParaRPr>
          </a:p>
          <a:p>
            <a:pPr marL="12700" marR="5080" lvl="0" indent="359410" algn="just">
              <a:lnSpc>
                <a:spcPct val="95900"/>
              </a:lnSpc>
              <a:spcBef>
                <a:spcPts val="1015"/>
              </a:spcBef>
              <a:buSzTx/>
            </a:pPr>
            <a:endParaRPr lang="tr-TR" sz="1100" cap="none" dirty="0">
              <a:solidFill>
                <a:prstClr val="black"/>
              </a:solidFill>
              <a:latin typeface="Times New Roman"/>
              <a:cs typeface="Times New Roman"/>
            </a:endParaRPr>
          </a:p>
          <a:p>
            <a:pPr marL="12700" marR="5080" lvl="0" indent="359410" algn="just">
              <a:lnSpc>
                <a:spcPct val="95900"/>
              </a:lnSpc>
              <a:spcBef>
                <a:spcPts val="565"/>
              </a:spcBef>
              <a:buSzTx/>
            </a:pPr>
            <a:r>
              <a:rPr lang="tr-TR" cap="none" spc="-5" dirty="0" smtClean="0">
                <a:solidFill>
                  <a:prstClr val="black"/>
                </a:solidFill>
                <a:latin typeface="Times New Roman"/>
                <a:cs typeface="Times New Roman"/>
              </a:rPr>
              <a:t>                                                                                                                                                                                             </a:t>
            </a:r>
            <a:r>
              <a:rPr lang="tr-TR" cap="none" spc="-5" dirty="0" smtClean="0">
                <a:solidFill>
                  <a:schemeClr val="tx1"/>
                </a:solidFill>
                <a:latin typeface="Times New Roman"/>
                <a:cs typeface="Times New Roman"/>
              </a:rPr>
              <a:t>Doğru </a:t>
            </a:r>
            <a:r>
              <a:rPr lang="tr-TR" cap="none" dirty="0">
                <a:solidFill>
                  <a:schemeClr val="tx1"/>
                </a:solidFill>
                <a:latin typeface="Times New Roman"/>
                <a:cs typeface="Times New Roman"/>
              </a:rPr>
              <a:t>akım </a:t>
            </a:r>
            <a:r>
              <a:rPr lang="tr-TR" cap="none" spc="-10" dirty="0">
                <a:solidFill>
                  <a:schemeClr val="tx1"/>
                </a:solidFill>
                <a:latin typeface="Times New Roman"/>
                <a:cs typeface="Times New Roman"/>
              </a:rPr>
              <a:t>ve </a:t>
            </a:r>
            <a:r>
              <a:rPr lang="tr-TR" cap="none" dirty="0">
                <a:solidFill>
                  <a:schemeClr val="tx1"/>
                </a:solidFill>
                <a:latin typeface="Times New Roman"/>
                <a:cs typeface="Times New Roman"/>
              </a:rPr>
              <a:t>alternatif akım </a:t>
            </a:r>
            <a:r>
              <a:rPr lang="tr-TR" cap="none" spc="-5" dirty="0">
                <a:solidFill>
                  <a:schemeClr val="tx1"/>
                </a:solidFill>
                <a:latin typeface="Times New Roman"/>
                <a:cs typeface="Times New Roman"/>
              </a:rPr>
              <a:t>devrelerinde </a:t>
            </a:r>
            <a:r>
              <a:rPr lang="tr-TR" cap="none" dirty="0">
                <a:solidFill>
                  <a:schemeClr val="tx1"/>
                </a:solidFill>
                <a:latin typeface="Times New Roman"/>
                <a:cs typeface="Times New Roman"/>
              </a:rPr>
              <a:t>akım </a:t>
            </a:r>
            <a:r>
              <a:rPr lang="tr-TR" cap="none" spc="-5" dirty="0">
                <a:solidFill>
                  <a:schemeClr val="tx1"/>
                </a:solidFill>
                <a:latin typeface="Times New Roman"/>
                <a:cs typeface="Times New Roman"/>
              </a:rPr>
              <a:t>yönleri </a:t>
            </a:r>
            <a:r>
              <a:rPr lang="tr-TR" cap="none" spc="-5" dirty="0" smtClean="0">
                <a:solidFill>
                  <a:schemeClr val="tx1"/>
                </a:solidFill>
                <a:latin typeface="Times New Roman"/>
                <a:cs typeface="Times New Roman"/>
              </a:rPr>
              <a:t>şekil de </a:t>
            </a:r>
            <a:r>
              <a:rPr lang="tr-TR" cap="none" spc="-5" dirty="0">
                <a:solidFill>
                  <a:schemeClr val="tx1"/>
                </a:solidFill>
                <a:latin typeface="Times New Roman"/>
                <a:cs typeface="Times New Roman"/>
              </a:rPr>
              <a:t>görüldüğü  gibidir. D.C. gerilim kaynağı </a:t>
            </a:r>
            <a:r>
              <a:rPr lang="tr-TR" cap="none" dirty="0">
                <a:solidFill>
                  <a:schemeClr val="tx1"/>
                </a:solidFill>
                <a:latin typeface="Times New Roman"/>
                <a:cs typeface="Times New Roman"/>
              </a:rPr>
              <a:t>bulunan </a:t>
            </a:r>
            <a:r>
              <a:rPr lang="tr-TR" cap="none" spc="-5" dirty="0">
                <a:solidFill>
                  <a:schemeClr val="tx1"/>
                </a:solidFill>
                <a:latin typeface="Times New Roman"/>
                <a:cs typeface="Times New Roman"/>
              </a:rPr>
              <a:t>devrede </a:t>
            </a:r>
            <a:r>
              <a:rPr lang="tr-TR" cap="none" dirty="0">
                <a:solidFill>
                  <a:schemeClr val="tx1"/>
                </a:solidFill>
                <a:latin typeface="Times New Roman"/>
                <a:cs typeface="Times New Roman"/>
              </a:rPr>
              <a:t>akım üretecin </a:t>
            </a:r>
            <a:r>
              <a:rPr lang="tr-TR" cap="none" spc="-5" dirty="0">
                <a:solidFill>
                  <a:schemeClr val="tx1"/>
                </a:solidFill>
                <a:latin typeface="Times New Roman"/>
                <a:cs typeface="Times New Roman"/>
              </a:rPr>
              <a:t>“+” kutbundan </a:t>
            </a:r>
            <a:r>
              <a:rPr lang="tr-TR" cap="none" spc="-10" dirty="0">
                <a:solidFill>
                  <a:schemeClr val="tx1"/>
                </a:solidFill>
                <a:latin typeface="Times New Roman"/>
                <a:cs typeface="Times New Roman"/>
              </a:rPr>
              <a:t>“-” </a:t>
            </a:r>
            <a:r>
              <a:rPr lang="tr-TR" cap="none" dirty="0">
                <a:solidFill>
                  <a:schemeClr val="tx1"/>
                </a:solidFill>
                <a:latin typeface="Times New Roman"/>
                <a:cs typeface="Times New Roman"/>
              </a:rPr>
              <a:t>kutbuna  </a:t>
            </a:r>
            <a:r>
              <a:rPr lang="tr-TR" cap="none" spc="-5" dirty="0">
                <a:solidFill>
                  <a:schemeClr val="tx1"/>
                </a:solidFill>
                <a:latin typeface="Times New Roman"/>
                <a:cs typeface="Times New Roman"/>
              </a:rPr>
              <a:t>doğru direnç üzerinden geçerek </a:t>
            </a:r>
            <a:r>
              <a:rPr lang="tr-TR" cap="none" dirty="0">
                <a:solidFill>
                  <a:schemeClr val="tx1"/>
                </a:solidFill>
                <a:latin typeface="Times New Roman"/>
                <a:cs typeface="Times New Roman"/>
              </a:rPr>
              <a:t>ulaşır. </a:t>
            </a:r>
            <a:r>
              <a:rPr lang="tr-TR" cap="none" spc="-5" dirty="0">
                <a:solidFill>
                  <a:schemeClr val="tx1"/>
                </a:solidFill>
                <a:latin typeface="Times New Roman"/>
                <a:cs typeface="Times New Roman"/>
              </a:rPr>
              <a:t>A.C gerilim kaynağı </a:t>
            </a:r>
            <a:r>
              <a:rPr lang="tr-TR" cap="none" dirty="0">
                <a:solidFill>
                  <a:schemeClr val="tx1"/>
                </a:solidFill>
                <a:latin typeface="Times New Roman"/>
                <a:cs typeface="Times New Roman"/>
              </a:rPr>
              <a:t>bulunan </a:t>
            </a:r>
            <a:r>
              <a:rPr lang="tr-TR" cap="none" spc="-5" dirty="0">
                <a:solidFill>
                  <a:schemeClr val="tx1"/>
                </a:solidFill>
                <a:latin typeface="Times New Roman"/>
                <a:cs typeface="Times New Roman"/>
              </a:rPr>
              <a:t>devrede ise kaynağın  sabit bir </a:t>
            </a:r>
            <a:r>
              <a:rPr lang="tr-TR" cap="none" dirty="0">
                <a:solidFill>
                  <a:schemeClr val="tx1"/>
                </a:solidFill>
                <a:latin typeface="Times New Roman"/>
                <a:cs typeface="Times New Roman"/>
              </a:rPr>
              <a:t>“+” </a:t>
            </a:r>
            <a:r>
              <a:rPr lang="tr-TR" cap="none" spc="-10" dirty="0">
                <a:solidFill>
                  <a:schemeClr val="tx1"/>
                </a:solidFill>
                <a:latin typeface="Times New Roman"/>
                <a:cs typeface="Times New Roman"/>
              </a:rPr>
              <a:t>ya </a:t>
            </a:r>
            <a:r>
              <a:rPr lang="tr-TR" cap="none" dirty="0">
                <a:solidFill>
                  <a:schemeClr val="tx1"/>
                </a:solidFill>
                <a:latin typeface="Times New Roman"/>
                <a:cs typeface="Times New Roman"/>
              </a:rPr>
              <a:t>da </a:t>
            </a:r>
            <a:r>
              <a:rPr lang="tr-TR" cap="none" spc="-5" dirty="0">
                <a:solidFill>
                  <a:schemeClr val="tx1"/>
                </a:solidFill>
                <a:latin typeface="Times New Roman"/>
                <a:cs typeface="Times New Roman"/>
              </a:rPr>
              <a:t>“-” kutbu yoktur. Kutuplar sürekli </a:t>
            </a:r>
            <a:r>
              <a:rPr lang="tr-TR" cap="none" dirty="0">
                <a:solidFill>
                  <a:schemeClr val="tx1"/>
                </a:solidFill>
                <a:latin typeface="Times New Roman"/>
                <a:cs typeface="Times New Roman"/>
              </a:rPr>
              <a:t>değiştiği için </a:t>
            </a:r>
            <a:r>
              <a:rPr lang="tr-TR" cap="none" spc="-5" dirty="0">
                <a:solidFill>
                  <a:schemeClr val="tx1"/>
                </a:solidFill>
                <a:latin typeface="Times New Roman"/>
                <a:cs typeface="Times New Roman"/>
              </a:rPr>
              <a:t>her kutup değişiminde  </a:t>
            </a:r>
            <a:r>
              <a:rPr lang="tr-TR" cap="none" dirty="0">
                <a:solidFill>
                  <a:schemeClr val="tx1"/>
                </a:solidFill>
                <a:latin typeface="Times New Roman"/>
                <a:cs typeface="Times New Roman"/>
              </a:rPr>
              <a:t>direnç </a:t>
            </a:r>
            <a:r>
              <a:rPr lang="tr-TR" cap="none" spc="-5" dirty="0">
                <a:solidFill>
                  <a:schemeClr val="tx1"/>
                </a:solidFill>
                <a:latin typeface="Times New Roman"/>
                <a:cs typeface="Times New Roman"/>
              </a:rPr>
              <a:t>üzerinden geçen akımın </a:t>
            </a:r>
            <a:r>
              <a:rPr lang="tr-TR" cap="none" dirty="0">
                <a:solidFill>
                  <a:schemeClr val="tx1"/>
                </a:solidFill>
                <a:latin typeface="Times New Roman"/>
                <a:cs typeface="Times New Roman"/>
              </a:rPr>
              <a:t>da </a:t>
            </a:r>
            <a:r>
              <a:rPr lang="tr-TR" cap="none" spc="-5" dirty="0">
                <a:solidFill>
                  <a:schemeClr val="tx1"/>
                </a:solidFill>
                <a:latin typeface="Times New Roman"/>
                <a:cs typeface="Times New Roman"/>
              </a:rPr>
              <a:t>yönü değişecektir. Bu şekilde zamana göre yönü </a:t>
            </a:r>
            <a:r>
              <a:rPr lang="tr-TR" cap="none" spc="-10" dirty="0">
                <a:solidFill>
                  <a:schemeClr val="tx1"/>
                </a:solidFill>
                <a:latin typeface="Times New Roman"/>
                <a:cs typeface="Times New Roman"/>
              </a:rPr>
              <a:t>ve</a:t>
            </a:r>
            <a:r>
              <a:rPr lang="tr-TR" cap="none" spc="5" dirty="0">
                <a:solidFill>
                  <a:schemeClr val="tx1"/>
                </a:solidFill>
                <a:latin typeface="Times New Roman"/>
                <a:cs typeface="Times New Roman"/>
              </a:rPr>
              <a:t> </a:t>
            </a:r>
            <a:r>
              <a:rPr lang="tr-TR" cap="none" spc="-5" dirty="0" smtClean="0">
                <a:solidFill>
                  <a:schemeClr val="tx1"/>
                </a:solidFill>
                <a:latin typeface="Times New Roman"/>
                <a:cs typeface="Times New Roman"/>
              </a:rPr>
              <a:t>şiddeti </a:t>
            </a:r>
            <a:r>
              <a:rPr lang="tr-TR" cap="none" spc="-5" dirty="0">
                <a:solidFill>
                  <a:schemeClr val="tx1"/>
                </a:solidFill>
                <a:latin typeface="Times New Roman"/>
                <a:cs typeface="Times New Roman"/>
              </a:rPr>
              <a:t>değişen akıma alternatif </a:t>
            </a:r>
            <a:r>
              <a:rPr lang="tr-TR" cap="none" dirty="0">
                <a:solidFill>
                  <a:schemeClr val="tx1"/>
                </a:solidFill>
                <a:latin typeface="Times New Roman"/>
                <a:cs typeface="Times New Roman"/>
              </a:rPr>
              <a:t>akım denir. </a:t>
            </a:r>
          </a:p>
          <a:p>
            <a:r>
              <a:rPr lang="tr-TR" cap="none" dirty="0" smtClean="0">
                <a:solidFill>
                  <a:schemeClr val="tx1"/>
                </a:solidFill>
                <a:latin typeface="Times New Roman"/>
                <a:cs typeface="Times New Roman"/>
              </a:rPr>
              <a:t>. </a:t>
            </a:r>
            <a:r>
              <a:rPr lang="tr-TR" cap="none" spc="-5" dirty="0">
                <a:solidFill>
                  <a:schemeClr val="tx1"/>
                </a:solidFill>
                <a:latin typeface="Times New Roman"/>
                <a:cs typeface="Times New Roman"/>
              </a:rPr>
              <a:t>Alternatif akımın direnç üzerinden geçmesini sağlayan  gerilim kaynağına </a:t>
            </a:r>
            <a:r>
              <a:rPr lang="tr-TR" cap="none" dirty="0">
                <a:solidFill>
                  <a:schemeClr val="tx1"/>
                </a:solidFill>
                <a:latin typeface="Times New Roman"/>
                <a:cs typeface="Times New Roman"/>
              </a:rPr>
              <a:t>ise </a:t>
            </a:r>
            <a:r>
              <a:rPr lang="tr-TR" cap="none" spc="-5" dirty="0">
                <a:solidFill>
                  <a:schemeClr val="tx1"/>
                </a:solidFill>
                <a:latin typeface="Times New Roman"/>
                <a:cs typeface="Times New Roman"/>
              </a:rPr>
              <a:t>alternatif </a:t>
            </a:r>
            <a:r>
              <a:rPr lang="tr-TR" cap="none" dirty="0">
                <a:solidFill>
                  <a:schemeClr val="tx1"/>
                </a:solidFill>
                <a:latin typeface="Times New Roman"/>
                <a:cs typeface="Times New Roman"/>
              </a:rPr>
              <a:t>gerilim </a:t>
            </a:r>
            <a:r>
              <a:rPr lang="tr-TR" cap="none" spc="-5" dirty="0">
                <a:solidFill>
                  <a:schemeClr val="tx1"/>
                </a:solidFill>
                <a:latin typeface="Times New Roman"/>
                <a:cs typeface="Times New Roman"/>
              </a:rPr>
              <a:t>kaynağı </a:t>
            </a:r>
            <a:r>
              <a:rPr lang="tr-TR" cap="none" dirty="0">
                <a:solidFill>
                  <a:schemeClr val="tx1"/>
                </a:solidFill>
                <a:latin typeface="Times New Roman"/>
                <a:cs typeface="Times New Roman"/>
              </a:rPr>
              <a:t>denir</a:t>
            </a:r>
            <a:endParaRPr lang="tr-TR" dirty="0">
              <a:solidFill>
                <a:schemeClr val="tx1"/>
              </a:solidFill>
            </a:endParaRPr>
          </a:p>
        </p:txBody>
      </p:sp>
      <p:pic>
        <p:nvPicPr>
          <p:cNvPr id="4" name="Resim 3"/>
          <p:cNvPicPr>
            <a:picLocks noChangeAspect="1"/>
          </p:cNvPicPr>
          <p:nvPr/>
        </p:nvPicPr>
        <p:blipFill>
          <a:blip r:embed="rId2"/>
          <a:stretch>
            <a:fillRect/>
          </a:stretch>
        </p:blipFill>
        <p:spPr>
          <a:xfrm>
            <a:off x="1405976" y="2712719"/>
            <a:ext cx="4403223" cy="1971041"/>
          </a:xfrm>
          <a:prstGeom prst="rect">
            <a:avLst/>
          </a:prstGeom>
        </p:spPr>
      </p:pic>
      <p:pic>
        <p:nvPicPr>
          <p:cNvPr id="5" name="Resim 4"/>
          <p:cNvPicPr>
            <a:picLocks noChangeAspect="1"/>
          </p:cNvPicPr>
          <p:nvPr/>
        </p:nvPicPr>
        <p:blipFill>
          <a:blip r:embed="rId3"/>
          <a:stretch>
            <a:fillRect/>
          </a:stretch>
        </p:blipFill>
        <p:spPr>
          <a:xfrm>
            <a:off x="6991655" y="2540000"/>
            <a:ext cx="4568206" cy="2143760"/>
          </a:xfrm>
          <a:prstGeom prst="rect">
            <a:avLst/>
          </a:prstGeom>
        </p:spPr>
      </p:pic>
    </p:spTree>
    <p:extLst>
      <p:ext uri="{BB962C8B-B14F-4D97-AF65-F5344CB8AC3E}">
        <p14:creationId xmlns:p14="http://schemas.microsoft.com/office/powerpoint/2010/main" val="236250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5840" y="213360"/>
            <a:ext cx="10041571" cy="579120"/>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değerleri</a:t>
            </a:r>
            <a:endParaRPr lang="tr-TR" dirty="0"/>
          </a:p>
        </p:txBody>
      </p:sp>
      <p:sp>
        <p:nvSpPr>
          <p:cNvPr id="3" name="İçerik Yer Tutucusu 2"/>
          <p:cNvSpPr>
            <a:spLocks noGrp="1"/>
          </p:cNvSpPr>
          <p:nvPr>
            <p:ph idx="1"/>
          </p:nvPr>
        </p:nvSpPr>
        <p:spPr>
          <a:xfrm>
            <a:off x="721360" y="1026160"/>
            <a:ext cx="11064240" cy="5557520"/>
          </a:xfrm>
        </p:spPr>
        <p:txBody>
          <a:bodyPr/>
          <a:lstStyle/>
          <a:p>
            <a:r>
              <a:rPr lang="tr-TR" dirty="0" smtClean="0">
                <a:latin typeface="Times New Roman" panose="02020603050405020304" pitchFamily="18" charset="0"/>
                <a:cs typeface="Times New Roman" panose="02020603050405020304" pitchFamily="18" charset="0"/>
              </a:rPr>
              <a:t>Ortalama değerler hesaplanırken bir </a:t>
            </a:r>
            <a:r>
              <a:rPr lang="tr-TR" dirty="0" err="1" smtClean="0">
                <a:latin typeface="Times New Roman" panose="02020603050405020304" pitchFamily="18" charset="0"/>
                <a:cs typeface="Times New Roman" panose="02020603050405020304" pitchFamily="18" charset="0"/>
              </a:rPr>
              <a:t>alternansa</a:t>
            </a:r>
            <a:r>
              <a:rPr lang="tr-TR" dirty="0" smtClean="0">
                <a:latin typeface="Times New Roman" panose="02020603050405020304" pitchFamily="18" charset="0"/>
                <a:cs typeface="Times New Roman" panose="02020603050405020304" pitchFamily="18" charset="0"/>
              </a:rPr>
              <a:t> göre hesap yapılır. </a:t>
            </a:r>
          </a:p>
          <a:p>
            <a:r>
              <a:rPr lang="tr-TR" dirty="0" smtClean="0">
                <a:solidFill>
                  <a:srgbClr val="FF0000"/>
                </a:solidFill>
                <a:latin typeface="Times New Roman" panose="02020603050405020304" pitchFamily="18" charset="0"/>
                <a:cs typeface="Times New Roman" panose="02020603050405020304" pitchFamily="18" charset="0"/>
              </a:rPr>
              <a:t>Vort= 2/</a:t>
            </a:r>
            <a:r>
              <a:rPr lang="az-Cyrl-AZ" dirty="0" smtClean="0">
                <a:solidFill>
                  <a:srgbClr val="FF0000"/>
                </a:solidFill>
                <a:latin typeface="Times New Roman" panose="02020603050405020304" pitchFamily="18" charset="0"/>
                <a:cs typeface="Times New Roman" panose="02020603050405020304" pitchFamily="18" charset="0"/>
              </a:rPr>
              <a:t>Л</a:t>
            </a:r>
            <a:r>
              <a:rPr lang="tr-TR" dirty="0" smtClean="0">
                <a:solidFill>
                  <a:srgbClr val="FF0000"/>
                </a:solidFill>
                <a:latin typeface="Times New Roman" panose="02020603050405020304" pitchFamily="18" charset="0"/>
                <a:cs typeface="Times New Roman" panose="02020603050405020304" pitchFamily="18" charset="0"/>
              </a:rPr>
              <a:t>.</a:t>
            </a:r>
            <a:r>
              <a:rPr lang="tr-TR" dirty="0" err="1" smtClean="0">
                <a:solidFill>
                  <a:srgbClr val="FF0000"/>
                </a:solidFill>
                <a:latin typeface="Times New Roman" panose="02020603050405020304" pitchFamily="18" charset="0"/>
                <a:cs typeface="Times New Roman" panose="02020603050405020304" pitchFamily="18" charset="0"/>
              </a:rPr>
              <a:t>Vm</a:t>
            </a:r>
            <a:r>
              <a:rPr lang="tr-TR" dirty="0" smtClean="0">
                <a:solidFill>
                  <a:srgbClr val="FF0000"/>
                </a:solidFill>
                <a:latin typeface="Times New Roman" panose="02020603050405020304" pitchFamily="18" charset="0"/>
                <a:cs typeface="Times New Roman" panose="02020603050405020304" pitchFamily="18" charset="0"/>
              </a:rPr>
              <a:t>        Vort= 2/3,14.Vm       Vort= 0,636.Vm </a:t>
            </a:r>
          </a:p>
          <a:p>
            <a:r>
              <a:rPr lang="tr-TR" dirty="0" err="1" smtClean="0">
                <a:latin typeface="Times New Roman" panose="02020603050405020304" pitchFamily="18" charset="0"/>
                <a:cs typeface="Times New Roman" panose="02020603050405020304" pitchFamily="18" charset="0"/>
              </a:rPr>
              <a:t>Iort</a:t>
            </a:r>
            <a:r>
              <a:rPr lang="tr-TR" dirty="0">
                <a:latin typeface="Times New Roman" panose="02020603050405020304" pitchFamily="18" charset="0"/>
                <a:cs typeface="Times New Roman" panose="02020603050405020304" pitchFamily="18" charset="0"/>
              </a:rPr>
              <a:t>= 2/</a:t>
            </a:r>
            <a:r>
              <a:rPr lang="az-Cyrl-AZ" dirty="0">
                <a:latin typeface="Times New Roman" panose="02020603050405020304" pitchFamily="18" charset="0"/>
                <a:cs typeface="Times New Roman" panose="02020603050405020304" pitchFamily="18" charset="0"/>
              </a:rPr>
              <a:t>Л</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Vm</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Iort</a:t>
            </a:r>
            <a:r>
              <a:rPr lang="tr-TR" dirty="0">
                <a:latin typeface="Times New Roman" panose="02020603050405020304" pitchFamily="18" charset="0"/>
                <a:cs typeface="Times New Roman" panose="02020603050405020304" pitchFamily="18" charset="0"/>
              </a:rPr>
              <a:t>= 2/3,14.Vm       </a:t>
            </a:r>
            <a:r>
              <a:rPr lang="tr-TR" dirty="0" err="1" smtClean="0">
                <a:latin typeface="Times New Roman" panose="02020603050405020304" pitchFamily="18" charset="0"/>
                <a:cs typeface="Times New Roman" panose="02020603050405020304" pitchFamily="18" charset="0"/>
              </a:rPr>
              <a:t>Iort</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0,636.Vm </a:t>
            </a:r>
            <a:endParaRPr lang="tr-TR" dirty="0">
              <a:latin typeface="Times New Roman" panose="02020603050405020304" pitchFamily="18" charset="0"/>
              <a:cs typeface="Times New Roman" panose="02020603050405020304" pitchFamily="18" charset="0"/>
            </a:endParaRPr>
          </a:p>
          <a:p>
            <a:r>
              <a:rPr lang="tr-TR" dirty="0" err="1" smtClean="0">
                <a:latin typeface="Times New Roman" panose="02020603050405020304" pitchFamily="18" charset="0"/>
                <a:cs typeface="Times New Roman" panose="02020603050405020304" pitchFamily="18" charset="0"/>
              </a:rPr>
              <a:t>Ɛort</a:t>
            </a:r>
            <a:r>
              <a:rPr lang="tr-TR" dirty="0">
                <a:latin typeface="Times New Roman" panose="02020603050405020304" pitchFamily="18" charset="0"/>
                <a:cs typeface="Times New Roman" panose="02020603050405020304" pitchFamily="18" charset="0"/>
              </a:rPr>
              <a:t>= 2/</a:t>
            </a:r>
            <a:r>
              <a:rPr lang="az-Cyrl-AZ" dirty="0">
                <a:latin typeface="Times New Roman" panose="02020603050405020304" pitchFamily="18" charset="0"/>
                <a:cs typeface="Times New Roman" panose="02020603050405020304" pitchFamily="18" charset="0"/>
              </a:rPr>
              <a:t>Л</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Vm</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Ɛort</a:t>
            </a:r>
            <a:r>
              <a:rPr lang="tr-TR" dirty="0">
                <a:latin typeface="Times New Roman" panose="02020603050405020304" pitchFamily="18" charset="0"/>
                <a:cs typeface="Times New Roman" panose="02020603050405020304" pitchFamily="18" charset="0"/>
              </a:rPr>
              <a:t>= 2/3,14.Vm       </a:t>
            </a:r>
            <a:r>
              <a:rPr lang="tr-TR" dirty="0" err="1" smtClean="0">
                <a:latin typeface="Times New Roman" panose="02020603050405020304" pitchFamily="18" charset="0"/>
                <a:cs typeface="Times New Roman" panose="02020603050405020304" pitchFamily="18" charset="0"/>
              </a:rPr>
              <a:t>Ɛort</a:t>
            </a:r>
            <a:r>
              <a:rPr lang="tr-TR" dirty="0">
                <a:latin typeface="Times New Roman" panose="02020603050405020304" pitchFamily="18" charset="0"/>
                <a:cs typeface="Times New Roman" panose="02020603050405020304" pitchFamily="18" charset="0"/>
              </a:rPr>
              <a:t>= 0,636.Vm</a:t>
            </a:r>
          </a:p>
          <a:p>
            <a:r>
              <a:rPr lang="tr-TR" dirty="0" smtClean="0">
                <a:solidFill>
                  <a:srgbClr val="FF0000"/>
                </a:solidFill>
                <a:latin typeface="Times New Roman" panose="02020603050405020304" pitchFamily="18" charset="0"/>
                <a:cs typeface="Times New Roman" panose="02020603050405020304" pitchFamily="18" charset="0"/>
              </a:rPr>
              <a:t>ETKİN DEĞER:</a:t>
            </a:r>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Ve, Ie, Ɛe) </a:t>
            </a:r>
            <a:r>
              <a:rPr lang="tr-TR" dirty="0" err="1" smtClean="0">
                <a:latin typeface="Times New Roman" panose="02020603050405020304" pitchFamily="18" charset="0"/>
                <a:cs typeface="Times New Roman" panose="02020603050405020304" pitchFamily="18" charset="0"/>
              </a:rPr>
              <a:t>Altenatif</a:t>
            </a:r>
            <a:r>
              <a:rPr lang="tr-TR" dirty="0" smtClean="0">
                <a:latin typeface="Times New Roman" panose="02020603050405020304" pitchFamily="18" charset="0"/>
                <a:cs typeface="Times New Roman" panose="02020603050405020304" pitchFamily="18" charset="0"/>
              </a:rPr>
              <a:t> akımın ölçü aletleri ile ölçülen değeridir. </a:t>
            </a:r>
          </a:p>
          <a:p>
            <a:r>
              <a:rPr lang="tr-TR" dirty="0" smtClean="0">
                <a:latin typeface="Times New Roman" panose="02020603050405020304" pitchFamily="18" charset="0"/>
                <a:cs typeface="Times New Roman" panose="02020603050405020304" pitchFamily="18" charset="0"/>
              </a:rPr>
              <a:t>Aynı direnç üzerinde, eşit sürede eşit miktarda ısı açığa çıkaran doğru akım değerine alternatif akımın etkin değeri denir. </a:t>
            </a:r>
            <a:r>
              <a:rPr lang="tr-TR" spc="-5" dirty="0">
                <a:latin typeface="Times New Roman"/>
                <a:cs typeface="Times New Roman"/>
              </a:rPr>
              <a:t>Etkin değer, </a:t>
            </a:r>
            <a:r>
              <a:rPr lang="tr-TR" spc="-5" dirty="0" err="1">
                <a:latin typeface="Times New Roman"/>
                <a:cs typeface="Times New Roman"/>
              </a:rPr>
              <a:t>A.C’nin</a:t>
            </a:r>
            <a:r>
              <a:rPr lang="tr-TR" spc="-5" dirty="0">
                <a:latin typeface="Times New Roman"/>
                <a:cs typeface="Times New Roman"/>
              </a:rPr>
              <a:t> bir alıcı üzerinde yaptığı </a:t>
            </a:r>
            <a:r>
              <a:rPr lang="tr-TR" dirty="0">
                <a:latin typeface="Times New Roman"/>
                <a:cs typeface="Times New Roman"/>
              </a:rPr>
              <a:t>işe </a:t>
            </a:r>
            <a:r>
              <a:rPr lang="tr-TR" spc="-5" dirty="0">
                <a:latin typeface="Times New Roman"/>
                <a:cs typeface="Times New Roman"/>
              </a:rPr>
              <a:t>eşit iş yapan D.C karşılığıdır.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42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5680" y="132080"/>
            <a:ext cx="10051731" cy="558800"/>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değerleri</a:t>
            </a:r>
            <a:endParaRPr lang="tr-TR" dirty="0"/>
          </a:p>
        </p:txBody>
      </p:sp>
      <p:sp>
        <p:nvSpPr>
          <p:cNvPr id="3" name="İçerik Yer Tutucusu 2"/>
          <p:cNvSpPr>
            <a:spLocks noGrp="1"/>
          </p:cNvSpPr>
          <p:nvPr>
            <p:ph idx="1"/>
          </p:nvPr>
        </p:nvSpPr>
        <p:spPr>
          <a:xfrm>
            <a:off x="772160" y="863600"/>
            <a:ext cx="11155680" cy="5811520"/>
          </a:xfrm>
        </p:spPr>
        <p:txBody>
          <a:bodyPr/>
          <a:lstStyle/>
          <a:p>
            <a:r>
              <a:rPr lang="tr-TR" dirty="0" smtClean="0">
                <a:latin typeface="Times New Roman"/>
                <a:cs typeface="Times New Roman"/>
              </a:rPr>
              <a:t>Etkin </a:t>
            </a:r>
            <a:r>
              <a:rPr lang="tr-TR" spc="-5" dirty="0">
                <a:latin typeface="Times New Roman"/>
                <a:cs typeface="Times New Roman"/>
              </a:rPr>
              <a:t>değeri </a:t>
            </a:r>
            <a:r>
              <a:rPr lang="tr-TR" dirty="0">
                <a:latin typeface="Times New Roman"/>
                <a:cs typeface="Times New Roman"/>
              </a:rPr>
              <a:t>10V </a:t>
            </a:r>
            <a:r>
              <a:rPr lang="tr-TR" spc="-5" dirty="0">
                <a:latin typeface="Times New Roman"/>
                <a:cs typeface="Times New Roman"/>
              </a:rPr>
              <a:t>olan bir alternatif gerilim kaynağı </a:t>
            </a:r>
            <a:r>
              <a:rPr lang="tr-TR" spc="-10" dirty="0">
                <a:latin typeface="Times New Roman"/>
                <a:cs typeface="Times New Roman"/>
              </a:rPr>
              <a:t>ve </a:t>
            </a:r>
            <a:r>
              <a:rPr lang="tr-TR" dirty="0">
                <a:latin typeface="Times New Roman"/>
                <a:cs typeface="Times New Roman"/>
              </a:rPr>
              <a:t>10V </a:t>
            </a:r>
            <a:r>
              <a:rPr lang="tr-TR" spc="-5" dirty="0">
                <a:latin typeface="Times New Roman"/>
                <a:cs typeface="Times New Roman"/>
              </a:rPr>
              <a:t>D.C gerilim  kaynağı </a:t>
            </a:r>
            <a:r>
              <a:rPr lang="tr-TR" dirty="0">
                <a:latin typeface="Times New Roman"/>
                <a:cs typeface="Times New Roman"/>
              </a:rPr>
              <a:t>uçlarına 50W </a:t>
            </a:r>
            <a:r>
              <a:rPr lang="tr-TR" spc="-5" dirty="0">
                <a:latin typeface="Times New Roman"/>
                <a:cs typeface="Times New Roman"/>
              </a:rPr>
              <a:t>değerinde bir lamba bağlanmıştır. Bu gerilim kaynaklarından </a:t>
            </a:r>
            <a:r>
              <a:rPr lang="tr-TR" dirty="0">
                <a:latin typeface="Times New Roman"/>
                <a:cs typeface="Times New Roman"/>
              </a:rPr>
              <a:t>her </a:t>
            </a:r>
            <a:r>
              <a:rPr lang="tr-TR" spc="-5" dirty="0">
                <a:latin typeface="Times New Roman"/>
                <a:cs typeface="Times New Roman"/>
              </a:rPr>
              <a:t>ikisi  </a:t>
            </a:r>
            <a:r>
              <a:rPr lang="tr-TR" dirty="0">
                <a:latin typeface="Times New Roman"/>
                <a:cs typeface="Times New Roman"/>
              </a:rPr>
              <a:t>de </a:t>
            </a:r>
            <a:r>
              <a:rPr lang="tr-TR" spc="-5" dirty="0">
                <a:latin typeface="Times New Roman"/>
                <a:cs typeface="Times New Roman"/>
              </a:rPr>
              <a:t>lamba </a:t>
            </a:r>
            <a:r>
              <a:rPr lang="tr-TR" dirty="0">
                <a:latin typeface="Times New Roman"/>
                <a:cs typeface="Times New Roman"/>
              </a:rPr>
              <a:t>üzerinden 5A RMS </a:t>
            </a:r>
            <a:r>
              <a:rPr lang="tr-TR" spc="-5" dirty="0">
                <a:latin typeface="Times New Roman"/>
                <a:cs typeface="Times New Roman"/>
              </a:rPr>
              <a:t>akım geçirir </a:t>
            </a:r>
            <a:r>
              <a:rPr lang="tr-TR" spc="-10" dirty="0">
                <a:latin typeface="Times New Roman"/>
                <a:cs typeface="Times New Roman"/>
              </a:rPr>
              <a:t>ve </a:t>
            </a:r>
            <a:r>
              <a:rPr lang="tr-TR" spc="-5" dirty="0">
                <a:latin typeface="Times New Roman"/>
                <a:cs typeface="Times New Roman"/>
              </a:rPr>
              <a:t>dirençler üzerinde </a:t>
            </a:r>
            <a:r>
              <a:rPr lang="tr-TR" dirty="0">
                <a:latin typeface="Times New Roman"/>
                <a:cs typeface="Times New Roman"/>
              </a:rPr>
              <a:t>50W </a:t>
            </a:r>
            <a:r>
              <a:rPr lang="tr-TR" spc="-5" dirty="0">
                <a:latin typeface="Times New Roman"/>
                <a:cs typeface="Times New Roman"/>
              </a:rPr>
              <a:t>güç </a:t>
            </a:r>
            <a:r>
              <a:rPr lang="tr-TR" dirty="0">
                <a:latin typeface="Times New Roman"/>
                <a:cs typeface="Times New Roman"/>
              </a:rPr>
              <a:t>etkisi </a:t>
            </a:r>
            <a:r>
              <a:rPr lang="tr-TR" spc="-5" dirty="0">
                <a:latin typeface="Times New Roman"/>
                <a:cs typeface="Times New Roman"/>
              </a:rPr>
              <a:t>yaratır.  </a:t>
            </a:r>
            <a:r>
              <a:rPr lang="tr-TR" dirty="0">
                <a:latin typeface="Times New Roman"/>
                <a:cs typeface="Times New Roman"/>
              </a:rPr>
              <a:t>Dolayısıyla her </a:t>
            </a:r>
            <a:r>
              <a:rPr lang="tr-TR" spc="-5" dirty="0">
                <a:latin typeface="Times New Roman"/>
                <a:cs typeface="Times New Roman"/>
              </a:rPr>
              <a:t>iki direnç </a:t>
            </a:r>
            <a:r>
              <a:rPr lang="tr-TR" spc="-10" dirty="0">
                <a:latin typeface="Times New Roman"/>
                <a:cs typeface="Times New Roman"/>
              </a:rPr>
              <a:t>de </a:t>
            </a:r>
            <a:r>
              <a:rPr lang="tr-TR" spc="-5" dirty="0">
                <a:latin typeface="Times New Roman"/>
                <a:cs typeface="Times New Roman"/>
              </a:rPr>
              <a:t>aynı miktarda ışık enerjisi</a:t>
            </a:r>
            <a:r>
              <a:rPr lang="tr-TR" spc="10" dirty="0">
                <a:latin typeface="Times New Roman"/>
                <a:cs typeface="Times New Roman"/>
              </a:rPr>
              <a:t> </a:t>
            </a:r>
            <a:r>
              <a:rPr lang="tr-TR" spc="-5" dirty="0">
                <a:latin typeface="Times New Roman"/>
                <a:cs typeface="Times New Roman"/>
              </a:rPr>
              <a:t>yayar</a:t>
            </a:r>
            <a:r>
              <a:rPr lang="tr-TR" spc="-5" dirty="0" smtClean="0">
                <a:latin typeface="Times New Roman"/>
                <a:cs typeface="Times New Roman"/>
              </a:rPr>
              <a:t>. </a:t>
            </a:r>
          </a:p>
          <a:p>
            <a:endParaRPr lang="tr-TR" spc="-5" dirty="0">
              <a:latin typeface="Times New Roman"/>
              <a:cs typeface="Times New Roman"/>
            </a:endParaRPr>
          </a:p>
          <a:p>
            <a:endParaRPr lang="tr-TR" spc="-5" dirty="0" smtClean="0">
              <a:latin typeface="Times New Roman"/>
              <a:cs typeface="Times New Roman"/>
            </a:endParaRPr>
          </a:p>
          <a:p>
            <a:r>
              <a:rPr lang="tr-TR" spc="-5" dirty="0">
                <a:solidFill>
                  <a:srgbClr val="FF0000"/>
                </a:solidFill>
                <a:latin typeface="Times New Roman"/>
                <a:cs typeface="Times New Roman"/>
              </a:rPr>
              <a:t>RMS=</a:t>
            </a:r>
            <a:r>
              <a:rPr lang="tr-TR" spc="-5" dirty="0" err="1">
                <a:latin typeface="Times New Roman"/>
                <a:cs typeface="Times New Roman"/>
              </a:rPr>
              <a:t>Karesel</a:t>
            </a:r>
            <a:r>
              <a:rPr lang="tr-TR" spc="-5" dirty="0">
                <a:latin typeface="Times New Roman"/>
                <a:cs typeface="Times New Roman"/>
              </a:rPr>
              <a:t> ortalama </a:t>
            </a:r>
            <a:r>
              <a:rPr lang="tr-TR" dirty="0">
                <a:latin typeface="Times New Roman"/>
                <a:cs typeface="Times New Roman"/>
              </a:rPr>
              <a:t>değer </a:t>
            </a:r>
            <a:r>
              <a:rPr lang="tr-TR" spc="-5" dirty="0">
                <a:latin typeface="Times New Roman"/>
                <a:cs typeface="Times New Roman"/>
              </a:rPr>
              <a:t>(</a:t>
            </a:r>
            <a:r>
              <a:rPr lang="tr-TR" spc="-5" dirty="0" err="1">
                <a:latin typeface="Times New Roman"/>
                <a:cs typeface="Times New Roman"/>
              </a:rPr>
              <a:t>root</a:t>
            </a:r>
            <a:r>
              <a:rPr lang="tr-TR" spc="-5" dirty="0">
                <a:latin typeface="Times New Roman"/>
                <a:cs typeface="Times New Roman"/>
              </a:rPr>
              <a:t> </a:t>
            </a:r>
            <a:r>
              <a:rPr lang="tr-TR" spc="-5" dirty="0" err="1">
                <a:latin typeface="Times New Roman"/>
                <a:cs typeface="Times New Roman"/>
              </a:rPr>
              <a:t>mean</a:t>
            </a:r>
            <a:r>
              <a:rPr lang="tr-TR" spc="-5" dirty="0">
                <a:latin typeface="Times New Roman"/>
                <a:cs typeface="Times New Roman"/>
              </a:rPr>
              <a:t> </a:t>
            </a:r>
            <a:r>
              <a:rPr lang="tr-TR" dirty="0" err="1">
                <a:latin typeface="Times New Roman"/>
                <a:cs typeface="Times New Roman"/>
              </a:rPr>
              <a:t>square</a:t>
            </a:r>
            <a:r>
              <a:rPr lang="tr-TR" dirty="0">
                <a:latin typeface="Times New Roman"/>
                <a:cs typeface="Times New Roman"/>
              </a:rPr>
              <a:t>) </a:t>
            </a:r>
            <a:r>
              <a:rPr lang="tr-TR" spc="-5" dirty="0">
                <a:latin typeface="Times New Roman"/>
                <a:cs typeface="Times New Roman"/>
              </a:rPr>
              <a:t>anlamına </a:t>
            </a:r>
            <a:r>
              <a:rPr lang="tr-TR" dirty="0">
                <a:latin typeface="Times New Roman"/>
                <a:cs typeface="Times New Roman"/>
              </a:rPr>
              <a:t>gelir </a:t>
            </a:r>
            <a:r>
              <a:rPr lang="tr-TR" spc="-10" dirty="0">
                <a:latin typeface="Times New Roman"/>
                <a:cs typeface="Times New Roman"/>
              </a:rPr>
              <a:t>ve </a:t>
            </a:r>
            <a:r>
              <a:rPr lang="tr-TR" dirty="0">
                <a:latin typeface="Times New Roman"/>
                <a:cs typeface="Times New Roman"/>
              </a:rPr>
              <a:t>etkin değer, </a:t>
            </a:r>
            <a:r>
              <a:rPr lang="tr-TR" spc="-10" dirty="0">
                <a:latin typeface="Times New Roman"/>
                <a:cs typeface="Times New Roman"/>
              </a:rPr>
              <a:t>efektif  </a:t>
            </a:r>
            <a:r>
              <a:rPr lang="tr-TR" spc="-5" dirty="0">
                <a:latin typeface="Times New Roman"/>
                <a:cs typeface="Times New Roman"/>
              </a:rPr>
              <a:t>değer olarak </a:t>
            </a:r>
            <a:r>
              <a:rPr lang="tr-TR" dirty="0">
                <a:latin typeface="Times New Roman"/>
                <a:cs typeface="Times New Roman"/>
              </a:rPr>
              <a:t>da</a:t>
            </a:r>
            <a:r>
              <a:rPr lang="tr-TR" spc="-5" dirty="0">
                <a:latin typeface="Times New Roman"/>
                <a:cs typeface="Times New Roman"/>
              </a:rPr>
              <a:t> isimlendirilir</a:t>
            </a:r>
            <a:r>
              <a:rPr lang="tr-TR" spc="-5" dirty="0" smtClean="0">
                <a:latin typeface="Times New Roman"/>
                <a:cs typeface="Times New Roman"/>
              </a:rPr>
              <a:t>. </a:t>
            </a:r>
          </a:p>
          <a:p>
            <a:r>
              <a:rPr lang="tr-TR" spc="-5" dirty="0" smtClean="0">
                <a:latin typeface="Times New Roman"/>
                <a:cs typeface="Times New Roman"/>
              </a:rPr>
              <a:t>Ve= </a:t>
            </a:r>
            <a:r>
              <a:rPr lang="tr-TR" spc="-5" dirty="0" err="1" smtClean="0">
                <a:latin typeface="Times New Roman"/>
                <a:cs typeface="Times New Roman"/>
              </a:rPr>
              <a:t>Vm</a:t>
            </a:r>
            <a:r>
              <a:rPr lang="tr-TR" spc="-5" dirty="0" smtClean="0">
                <a:latin typeface="Times New Roman"/>
                <a:cs typeface="Times New Roman"/>
              </a:rPr>
              <a:t>/√2      Ve = Vm.1/√</a:t>
            </a:r>
            <a:r>
              <a:rPr lang="tr-TR" spc="-5" dirty="0">
                <a:latin typeface="Times New Roman"/>
                <a:cs typeface="Times New Roman"/>
              </a:rPr>
              <a:t>2 </a:t>
            </a:r>
            <a:r>
              <a:rPr lang="tr-TR" spc="-5" dirty="0" smtClean="0">
                <a:latin typeface="Times New Roman"/>
                <a:cs typeface="Times New Roman"/>
              </a:rPr>
              <a:t>   Ve=  0,707.Vm</a:t>
            </a:r>
            <a:endParaRPr lang="tr-TR" dirty="0">
              <a:latin typeface="Times New Roman"/>
              <a:cs typeface="Times New Roman"/>
            </a:endParaRPr>
          </a:p>
          <a:p>
            <a:r>
              <a:rPr lang="tr-TR" spc="-5" dirty="0" smtClean="0">
                <a:latin typeface="Times New Roman"/>
                <a:cs typeface="Times New Roman"/>
              </a:rPr>
              <a:t>Ie</a:t>
            </a:r>
            <a:r>
              <a:rPr lang="tr-TR" spc="-5" dirty="0">
                <a:latin typeface="Times New Roman"/>
                <a:cs typeface="Times New Roman"/>
              </a:rPr>
              <a:t>= </a:t>
            </a:r>
            <a:r>
              <a:rPr lang="tr-TR" spc="-5" dirty="0" smtClean="0">
                <a:latin typeface="Times New Roman"/>
                <a:cs typeface="Times New Roman"/>
              </a:rPr>
              <a:t>Im</a:t>
            </a:r>
            <a:r>
              <a:rPr lang="tr-TR" spc="-5" dirty="0">
                <a:latin typeface="Times New Roman"/>
                <a:cs typeface="Times New Roman"/>
              </a:rPr>
              <a:t>/√2      </a:t>
            </a:r>
            <a:r>
              <a:rPr lang="tr-TR" spc="-5" dirty="0" smtClean="0">
                <a:latin typeface="Times New Roman"/>
                <a:cs typeface="Times New Roman"/>
              </a:rPr>
              <a:t>Ie </a:t>
            </a:r>
            <a:r>
              <a:rPr lang="tr-TR" spc="-5" dirty="0">
                <a:latin typeface="Times New Roman"/>
                <a:cs typeface="Times New Roman"/>
              </a:rPr>
              <a:t>= </a:t>
            </a:r>
            <a:r>
              <a:rPr lang="tr-TR" spc="-5" dirty="0" smtClean="0">
                <a:latin typeface="Times New Roman"/>
                <a:cs typeface="Times New Roman"/>
              </a:rPr>
              <a:t>Im.1</a:t>
            </a:r>
            <a:r>
              <a:rPr lang="tr-TR" spc="-5" dirty="0">
                <a:latin typeface="Times New Roman"/>
                <a:cs typeface="Times New Roman"/>
              </a:rPr>
              <a:t>/√2    Ve=  </a:t>
            </a:r>
            <a:r>
              <a:rPr lang="tr-TR" spc="-5" dirty="0" smtClean="0">
                <a:latin typeface="Times New Roman"/>
                <a:cs typeface="Times New Roman"/>
              </a:rPr>
              <a:t>0,707.Im</a:t>
            </a:r>
            <a:endParaRPr lang="tr-TR" dirty="0">
              <a:latin typeface="Times New Roman"/>
              <a:cs typeface="Times New Roman"/>
            </a:endParaRPr>
          </a:p>
          <a:p>
            <a:r>
              <a:rPr lang="tr-TR" spc="-5" dirty="0" smtClean="0">
                <a:latin typeface="Times New Roman" panose="02020603050405020304" pitchFamily="18" charset="0"/>
                <a:cs typeface="Times New Roman" panose="02020603050405020304" pitchFamily="18" charset="0"/>
              </a:rPr>
              <a:t>Ɛ</a:t>
            </a:r>
            <a:r>
              <a:rPr lang="tr-TR" spc="-5" dirty="0" smtClean="0">
                <a:latin typeface="Times New Roman"/>
                <a:cs typeface="Times New Roman"/>
              </a:rPr>
              <a:t>e</a:t>
            </a:r>
            <a:r>
              <a:rPr lang="tr-TR" spc="-5" dirty="0">
                <a:latin typeface="Times New Roman"/>
                <a:cs typeface="Times New Roman"/>
              </a:rPr>
              <a:t>= </a:t>
            </a:r>
            <a:r>
              <a:rPr lang="tr-TR" spc="-5" dirty="0" smtClean="0">
                <a:latin typeface="Times New Roman" panose="02020603050405020304" pitchFamily="18" charset="0"/>
                <a:cs typeface="Times New Roman" panose="02020603050405020304" pitchFamily="18" charset="0"/>
              </a:rPr>
              <a:t>Ɛ</a:t>
            </a:r>
            <a:r>
              <a:rPr lang="tr-TR" spc="-5" dirty="0" smtClean="0">
                <a:latin typeface="Times New Roman"/>
                <a:cs typeface="Times New Roman"/>
              </a:rPr>
              <a:t>m</a:t>
            </a:r>
            <a:r>
              <a:rPr lang="tr-TR" spc="-5" dirty="0">
                <a:latin typeface="Times New Roman"/>
                <a:cs typeface="Times New Roman"/>
              </a:rPr>
              <a:t>/√2      </a:t>
            </a:r>
            <a:r>
              <a:rPr lang="tr-TR" spc="-5" dirty="0" smtClean="0">
                <a:latin typeface="Times New Roman" panose="02020603050405020304" pitchFamily="18" charset="0"/>
                <a:cs typeface="Times New Roman" panose="02020603050405020304" pitchFamily="18" charset="0"/>
              </a:rPr>
              <a:t>Ɛ</a:t>
            </a:r>
            <a:r>
              <a:rPr lang="tr-TR" spc="-5" dirty="0" smtClean="0">
                <a:latin typeface="Times New Roman"/>
                <a:cs typeface="Times New Roman"/>
              </a:rPr>
              <a:t>e </a:t>
            </a:r>
            <a:r>
              <a:rPr lang="tr-TR" spc="-5" dirty="0">
                <a:latin typeface="Times New Roman"/>
                <a:cs typeface="Times New Roman"/>
              </a:rPr>
              <a:t>= </a:t>
            </a:r>
            <a:r>
              <a:rPr lang="tr-TR" spc="-5" dirty="0" smtClean="0">
                <a:latin typeface="Times New Roman" panose="02020603050405020304" pitchFamily="18" charset="0"/>
                <a:cs typeface="Times New Roman" panose="02020603050405020304" pitchFamily="18" charset="0"/>
              </a:rPr>
              <a:t>Ɛ</a:t>
            </a:r>
            <a:r>
              <a:rPr lang="tr-TR" spc="-5" dirty="0" smtClean="0">
                <a:latin typeface="Times New Roman"/>
                <a:cs typeface="Times New Roman"/>
              </a:rPr>
              <a:t>m.1</a:t>
            </a:r>
            <a:r>
              <a:rPr lang="tr-TR" spc="-5" dirty="0">
                <a:latin typeface="Times New Roman"/>
                <a:cs typeface="Times New Roman"/>
              </a:rPr>
              <a:t>/√2    </a:t>
            </a:r>
            <a:r>
              <a:rPr lang="tr-TR" spc="-5" dirty="0" smtClean="0">
                <a:latin typeface="Times New Roman" panose="02020603050405020304" pitchFamily="18" charset="0"/>
                <a:cs typeface="Times New Roman" panose="02020603050405020304" pitchFamily="18" charset="0"/>
              </a:rPr>
              <a:t>Ɛ</a:t>
            </a:r>
            <a:r>
              <a:rPr lang="tr-TR" spc="-5" dirty="0" smtClean="0">
                <a:latin typeface="Times New Roman"/>
                <a:cs typeface="Times New Roman"/>
              </a:rPr>
              <a:t>e</a:t>
            </a:r>
            <a:r>
              <a:rPr lang="tr-TR" spc="-5" dirty="0">
                <a:latin typeface="Times New Roman"/>
                <a:cs typeface="Times New Roman"/>
              </a:rPr>
              <a:t>=  0,707.Vm</a:t>
            </a:r>
            <a:endParaRPr lang="tr-TR" dirty="0">
              <a:latin typeface="Times New Roman"/>
              <a:cs typeface="Times New Roman"/>
            </a:endParaRPr>
          </a:p>
          <a:p>
            <a:endParaRPr lang="tr-TR" dirty="0">
              <a:latin typeface="Times New Roman"/>
              <a:cs typeface="Times New Roman"/>
            </a:endParaRPr>
          </a:p>
          <a:p>
            <a:endParaRPr lang="tr-TR" dirty="0"/>
          </a:p>
        </p:txBody>
      </p:sp>
      <p:sp>
        <p:nvSpPr>
          <p:cNvPr id="4" name="object 4"/>
          <p:cNvSpPr/>
          <p:nvPr/>
        </p:nvSpPr>
        <p:spPr>
          <a:xfrm>
            <a:off x="964508" y="2722569"/>
            <a:ext cx="5168005" cy="120966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640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4080" y="151158"/>
            <a:ext cx="10061891" cy="651482"/>
          </a:xfrm>
        </p:spPr>
        <p:txBody>
          <a:bodyPr>
            <a:normAutofit fontScale="90000"/>
          </a:bodyPr>
          <a:lstStyle/>
          <a:p>
            <a:r>
              <a:rPr lang="tr-TR" dirty="0" smtClean="0">
                <a:latin typeface="Times New Roman" panose="02020603050405020304" pitchFamily="18" charset="0"/>
                <a:cs typeface="Times New Roman" panose="02020603050405020304" pitchFamily="18" charset="0"/>
              </a:rPr>
              <a:t>Alternatif akımda şekil ve genlik katsayısı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72160" y="802640"/>
            <a:ext cx="11419840" cy="554736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ŞEKİL KATSAYISI: </a:t>
            </a:r>
            <a:r>
              <a:rPr lang="tr-TR" dirty="0" smtClean="0">
                <a:latin typeface="Times New Roman" panose="02020603050405020304" pitchFamily="18" charset="0"/>
                <a:cs typeface="Times New Roman" panose="02020603050405020304" pitchFamily="18" charset="0"/>
              </a:rPr>
              <a:t>Etkin değerin ortalama değerine oranına alternatif akımın şekil katsayısı denir.   </a:t>
            </a:r>
          </a:p>
          <a:p>
            <a:r>
              <a:rPr lang="tr-TR" dirty="0" smtClean="0">
                <a:latin typeface="Times New Roman" panose="02020603050405020304" pitchFamily="18" charset="0"/>
                <a:cs typeface="Times New Roman" panose="02020603050405020304" pitchFamily="18" charset="0"/>
              </a:rPr>
              <a:t>Şekil katsayısı = Ve/Vort     Şekil </a:t>
            </a:r>
            <a:r>
              <a:rPr lang="tr-TR" dirty="0">
                <a:latin typeface="Times New Roman" panose="02020603050405020304" pitchFamily="18" charset="0"/>
                <a:cs typeface="Times New Roman" panose="02020603050405020304" pitchFamily="18" charset="0"/>
              </a:rPr>
              <a:t>katsayısı = </a:t>
            </a:r>
            <a:r>
              <a:rPr lang="tr-TR" dirty="0" smtClean="0">
                <a:latin typeface="Times New Roman" panose="02020603050405020304" pitchFamily="18" charset="0"/>
                <a:cs typeface="Times New Roman" panose="02020603050405020304" pitchFamily="18" charset="0"/>
              </a:rPr>
              <a:t>0,707.Vm/0,636.Vm   Ş.K= 0,707/0,636 </a:t>
            </a:r>
          </a:p>
          <a:p>
            <a:r>
              <a:rPr lang="tr-TR" dirty="0">
                <a:solidFill>
                  <a:srgbClr val="FF0000"/>
                </a:solidFill>
                <a:latin typeface="Times New Roman" panose="02020603050405020304" pitchFamily="18" charset="0"/>
                <a:cs typeface="Times New Roman" panose="02020603050405020304" pitchFamily="18" charset="0"/>
              </a:rPr>
              <a:t>Şekil katsayısı </a:t>
            </a:r>
            <a:r>
              <a:rPr lang="tr-TR" dirty="0" smtClean="0">
                <a:solidFill>
                  <a:srgbClr val="FF0000"/>
                </a:solidFill>
                <a:latin typeface="Times New Roman" panose="02020603050405020304" pitchFamily="18" charset="0"/>
                <a:cs typeface="Times New Roman" panose="02020603050405020304" pitchFamily="18" charset="0"/>
              </a:rPr>
              <a:t>= 1,11 </a:t>
            </a:r>
          </a:p>
          <a:p>
            <a:r>
              <a:rPr lang="tr-TR" dirty="0" smtClean="0">
                <a:solidFill>
                  <a:srgbClr val="FF0000"/>
                </a:solidFill>
                <a:latin typeface="Times New Roman" panose="02020603050405020304" pitchFamily="18" charset="0"/>
                <a:cs typeface="Times New Roman" panose="02020603050405020304" pitchFamily="18" charset="0"/>
              </a:rPr>
              <a:t>GENLİK KATSAYISI: </a:t>
            </a:r>
            <a:r>
              <a:rPr lang="tr-TR" dirty="0" smtClean="0">
                <a:latin typeface="Times New Roman" panose="02020603050405020304" pitchFamily="18" charset="0"/>
                <a:cs typeface="Times New Roman" panose="02020603050405020304" pitchFamily="18" charset="0"/>
              </a:rPr>
              <a:t>Maksimum değerin etkin değere oranına genlik katsayısı denir? </a:t>
            </a:r>
          </a:p>
          <a:p>
            <a:r>
              <a:rPr lang="tr-TR" dirty="0" smtClean="0">
                <a:latin typeface="Times New Roman" panose="02020603050405020304" pitchFamily="18" charset="0"/>
                <a:cs typeface="Times New Roman" panose="02020603050405020304" pitchFamily="18" charset="0"/>
              </a:rPr>
              <a:t>Genlik katsayısı= </a:t>
            </a:r>
            <a:r>
              <a:rPr lang="tr-TR" dirty="0" err="1" smtClean="0">
                <a:latin typeface="Times New Roman" panose="02020603050405020304" pitchFamily="18" charset="0"/>
                <a:cs typeface="Times New Roman" panose="02020603050405020304" pitchFamily="18" charset="0"/>
              </a:rPr>
              <a:t>Vm</a:t>
            </a:r>
            <a:r>
              <a:rPr lang="tr-TR" dirty="0" smtClean="0">
                <a:latin typeface="Times New Roman" panose="02020603050405020304" pitchFamily="18" charset="0"/>
                <a:cs typeface="Times New Roman" panose="02020603050405020304" pitchFamily="18" charset="0"/>
              </a:rPr>
              <a:t>/Ve     Genlik katsayısı= </a:t>
            </a:r>
            <a:r>
              <a:rPr lang="tr-TR" dirty="0" err="1" smtClean="0">
                <a:latin typeface="Times New Roman" panose="02020603050405020304" pitchFamily="18" charset="0"/>
                <a:cs typeface="Times New Roman" panose="02020603050405020304" pitchFamily="18" charset="0"/>
              </a:rPr>
              <a:t>Vm</a:t>
            </a:r>
            <a:r>
              <a:rPr lang="tr-TR" dirty="0" smtClean="0">
                <a:latin typeface="Times New Roman" panose="02020603050405020304" pitchFamily="18" charset="0"/>
                <a:cs typeface="Times New Roman" panose="02020603050405020304" pitchFamily="18" charset="0"/>
              </a:rPr>
              <a:t>/ 0,707.Vm  = 1/ </a:t>
            </a:r>
          </a:p>
          <a:p>
            <a:r>
              <a:rPr lang="tr-TR" dirty="0">
                <a:latin typeface="Times New Roman" panose="02020603050405020304" pitchFamily="18" charset="0"/>
                <a:cs typeface="Times New Roman" panose="02020603050405020304" pitchFamily="18" charset="0"/>
              </a:rPr>
              <a:t>Genlik katsayısı</a:t>
            </a:r>
            <a:r>
              <a:rPr lang="tr-TR" dirty="0" smtClean="0">
                <a:latin typeface="Times New Roman" panose="02020603050405020304" pitchFamily="18" charset="0"/>
                <a:cs typeface="Times New Roman" panose="02020603050405020304" pitchFamily="18" charset="0"/>
              </a:rPr>
              <a:t>= 1/0,707     </a:t>
            </a:r>
            <a:r>
              <a:rPr lang="tr-TR" dirty="0" smtClean="0">
                <a:solidFill>
                  <a:srgbClr val="FF0000"/>
                </a:solidFill>
                <a:latin typeface="Times New Roman" panose="02020603050405020304" pitchFamily="18" charset="0"/>
                <a:cs typeface="Times New Roman" panose="02020603050405020304" pitchFamily="18" charset="0"/>
              </a:rPr>
              <a:t>Genlik </a:t>
            </a:r>
            <a:r>
              <a:rPr lang="tr-TR" dirty="0">
                <a:solidFill>
                  <a:srgbClr val="FF0000"/>
                </a:solidFill>
                <a:latin typeface="Times New Roman" panose="02020603050405020304" pitchFamily="18" charset="0"/>
                <a:cs typeface="Times New Roman" panose="02020603050405020304" pitchFamily="18" charset="0"/>
              </a:rPr>
              <a:t>katsayısı</a:t>
            </a:r>
            <a:r>
              <a:rPr lang="tr-TR" dirty="0" smtClean="0">
                <a:solidFill>
                  <a:srgbClr val="FF0000"/>
                </a:solidFill>
                <a:latin typeface="Times New Roman" panose="02020603050405020304" pitchFamily="18" charset="0"/>
                <a:cs typeface="Times New Roman" panose="02020603050405020304" pitchFamily="18" charset="0"/>
              </a:rPr>
              <a:t>=  1,41  </a:t>
            </a:r>
          </a:p>
          <a:p>
            <a:r>
              <a:rPr lang="tr-TR" dirty="0" smtClean="0">
                <a:latin typeface="Times New Roman" panose="02020603050405020304" pitchFamily="18" charset="0"/>
                <a:cs typeface="Times New Roman" panose="02020603050405020304" pitchFamily="18" charset="0"/>
              </a:rPr>
              <a:t>Genlik katsayısı, yalıtkanlara uygulanabilecek maksimum gerilimin hesaplanmasında kullanılır.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75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284480"/>
            <a:ext cx="9905999" cy="325120"/>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değerleri</a:t>
            </a:r>
            <a:endParaRPr lang="tr-TR" dirty="0"/>
          </a:p>
        </p:txBody>
      </p:sp>
      <p:sp>
        <p:nvSpPr>
          <p:cNvPr id="3" name="İçerik Yer Tutucusu 2"/>
          <p:cNvSpPr>
            <a:spLocks noGrp="1"/>
          </p:cNvSpPr>
          <p:nvPr>
            <p:ph idx="1"/>
          </p:nvPr>
        </p:nvSpPr>
        <p:spPr>
          <a:xfrm>
            <a:off x="833120" y="762000"/>
            <a:ext cx="11358880" cy="579120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ÖRNEK: </a:t>
            </a:r>
            <a:r>
              <a:rPr lang="tr-TR" dirty="0" smtClean="0">
                <a:latin typeface="Times New Roman" panose="02020603050405020304" pitchFamily="18" charset="0"/>
                <a:cs typeface="Times New Roman" panose="02020603050405020304" pitchFamily="18" charset="0"/>
              </a:rPr>
              <a:t>Şehir şebeke gerilimi bir voltmetre ile  220 volt ölçülmüşse, maksimum değerini, ortalama değerini bulunuz? </a:t>
            </a:r>
          </a:p>
          <a:p>
            <a:r>
              <a:rPr lang="tr-TR" dirty="0" smtClean="0">
                <a:latin typeface="Times New Roman" panose="02020603050405020304" pitchFamily="18" charset="0"/>
                <a:cs typeface="Times New Roman" panose="02020603050405020304" pitchFamily="18" charset="0"/>
              </a:rPr>
              <a:t>Ve= 0,707.Vm  ise    220= 0,707. </a:t>
            </a:r>
            <a:r>
              <a:rPr lang="tr-TR" dirty="0" err="1" smtClean="0">
                <a:latin typeface="Times New Roman" panose="02020603050405020304" pitchFamily="18" charset="0"/>
                <a:cs typeface="Times New Roman" panose="02020603050405020304" pitchFamily="18" charset="0"/>
              </a:rPr>
              <a:t>Vm</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Vm</a:t>
            </a:r>
            <a:r>
              <a:rPr lang="tr-TR" dirty="0" smtClean="0">
                <a:latin typeface="Times New Roman" panose="02020603050405020304" pitchFamily="18" charset="0"/>
                <a:cs typeface="Times New Roman" panose="02020603050405020304" pitchFamily="18" charset="0"/>
              </a:rPr>
              <a:t>= 220/0,707       </a:t>
            </a:r>
            <a:r>
              <a:rPr lang="tr-TR" dirty="0" err="1" smtClean="0">
                <a:latin typeface="Times New Roman" panose="02020603050405020304" pitchFamily="18" charset="0"/>
                <a:cs typeface="Times New Roman" panose="02020603050405020304" pitchFamily="18" charset="0"/>
              </a:rPr>
              <a:t>Vm</a:t>
            </a:r>
            <a:r>
              <a:rPr lang="tr-TR" dirty="0" smtClean="0">
                <a:latin typeface="Times New Roman" panose="02020603050405020304" pitchFamily="18" charset="0"/>
                <a:cs typeface="Times New Roman" panose="02020603050405020304" pitchFamily="18" charset="0"/>
              </a:rPr>
              <a:t>= 311,17 Volt </a:t>
            </a:r>
          </a:p>
          <a:p>
            <a:r>
              <a:rPr lang="tr-TR" dirty="0" smtClean="0">
                <a:latin typeface="Times New Roman" panose="02020603050405020304" pitchFamily="18" charset="0"/>
                <a:cs typeface="Times New Roman" panose="02020603050405020304" pitchFamily="18" charset="0"/>
              </a:rPr>
              <a:t>Vort= 0,636.Vm      Vort= 0,636.311,17              Vort= 197,9 volt  </a:t>
            </a:r>
          </a:p>
          <a:p>
            <a:r>
              <a:rPr lang="tr-TR" dirty="0" smtClean="0">
                <a:solidFill>
                  <a:srgbClr val="FF0000"/>
                </a:solidFill>
                <a:latin typeface="Times New Roman" panose="02020603050405020304" pitchFamily="18" charset="0"/>
                <a:cs typeface="Times New Roman" panose="02020603050405020304" pitchFamily="18" charset="0"/>
              </a:rPr>
              <a:t>ÖRNEK: </a:t>
            </a:r>
            <a:r>
              <a:rPr lang="tr-TR" dirty="0">
                <a:latin typeface="Times New Roman" panose="02020603050405020304" pitchFamily="18" charset="0"/>
                <a:cs typeface="Times New Roman" panose="02020603050405020304" pitchFamily="18" charset="0"/>
              </a:rPr>
              <a:t>Şehir şebeke </a:t>
            </a:r>
            <a:r>
              <a:rPr lang="tr-TR" dirty="0" smtClean="0">
                <a:latin typeface="Times New Roman" panose="02020603050405020304" pitchFamily="18" charset="0"/>
                <a:cs typeface="Times New Roman" panose="02020603050405020304" pitchFamily="18" charset="0"/>
              </a:rPr>
              <a:t>geriliminin, yukarıdaki örneğe göre şekil ve genlik katsayılarını bulunuz?  </a:t>
            </a:r>
          </a:p>
          <a:p>
            <a:r>
              <a:rPr lang="tr-TR" dirty="0" smtClean="0">
                <a:latin typeface="Times New Roman" panose="02020603050405020304" pitchFamily="18" charset="0"/>
                <a:cs typeface="Times New Roman" panose="02020603050405020304" pitchFamily="18" charset="0"/>
              </a:rPr>
              <a:t>220 volt gerilimin maksimum değeri 311,17, ortalama değeri 197,9 olarak bulunmuştu.</a:t>
            </a:r>
          </a:p>
          <a:p>
            <a:r>
              <a:rPr lang="tr-TR" dirty="0" smtClean="0">
                <a:latin typeface="Times New Roman" panose="02020603050405020304" pitchFamily="18" charset="0"/>
                <a:cs typeface="Times New Roman" panose="02020603050405020304" pitchFamily="18" charset="0"/>
              </a:rPr>
              <a:t>Şekil katsayısı= Ve/Vort    Şekil </a:t>
            </a:r>
            <a:r>
              <a:rPr lang="tr-TR" dirty="0">
                <a:latin typeface="Times New Roman" panose="02020603050405020304" pitchFamily="18" charset="0"/>
                <a:cs typeface="Times New Roman" panose="02020603050405020304" pitchFamily="18" charset="0"/>
              </a:rPr>
              <a:t>katsayısı= </a:t>
            </a:r>
            <a:r>
              <a:rPr lang="tr-TR" dirty="0" smtClean="0">
                <a:latin typeface="Times New Roman" panose="02020603050405020304" pitchFamily="18" charset="0"/>
                <a:cs typeface="Times New Roman" panose="02020603050405020304" pitchFamily="18" charset="0"/>
              </a:rPr>
              <a:t>220/197,9   Şekil </a:t>
            </a:r>
            <a:r>
              <a:rPr lang="tr-TR" dirty="0">
                <a:latin typeface="Times New Roman" panose="02020603050405020304" pitchFamily="18" charset="0"/>
                <a:cs typeface="Times New Roman" panose="02020603050405020304" pitchFamily="18" charset="0"/>
              </a:rPr>
              <a:t>katsayısı= </a:t>
            </a:r>
            <a:r>
              <a:rPr lang="tr-TR" dirty="0" smtClean="0">
                <a:latin typeface="Times New Roman" panose="02020603050405020304" pitchFamily="18" charset="0"/>
                <a:cs typeface="Times New Roman" panose="02020603050405020304" pitchFamily="18" charset="0"/>
              </a:rPr>
              <a:t> 1,11 </a:t>
            </a:r>
          </a:p>
          <a:p>
            <a:r>
              <a:rPr lang="tr-TR" dirty="0" smtClean="0">
                <a:latin typeface="Times New Roman" panose="02020603050405020304" pitchFamily="18" charset="0"/>
                <a:cs typeface="Times New Roman" panose="02020603050405020304" pitchFamily="18" charset="0"/>
              </a:rPr>
              <a:t>Genlik katsayısı=</a:t>
            </a:r>
            <a:r>
              <a:rPr lang="tr-TR" dirty="0" err="1" smtClean="0">
                <a:latin typeface="Times New Roman" panose="02020603050405020304" pitchFamily="18" charset="0"/>
                <a:cs typeface="Times New Roman" panose="02020603050405020304" pitchFamily="18" charset="0"/>
              </a:rPr>
              <a:t>Vm</a:t>
            </a:r>
            <a:r>
              <a:rPr lang="tr-TR" dirty="0" smtClean="0">
                <a:latin typeface="Times New Roman" panose="02020603050405020304" pitchFamily="18" charset="0"/>
                <a:cs typeface="Times New Roman" panose="02020603050405020304" pitchFamily="18" charset="0"/>
              </a:rPr>
              <a:t>/Ve   </a:t>
            </a:r>
            <a:r>
              <a:rPr lang="tr-TR" dirty="0">
                <a:latin typeface="Times New Roman" panose="02020603050405020304" pitchFamily="18" charset="0"/>
                <a:cs typeface="Times New Roman" panose="02020603050405020304" pitchFamily="18" charset="0"/>
              </a:rPr>
              <a:t>Genlik </a:t>
            </a:r>
            <a:r>
              <a:rPr lang="tr-TR" dirty="0" smtClean="0">
                <a:latin typeface="Times New Roman" panose="02020603050405020304" pitchFamily="18" charset="0"/>
                <a:cs typeface="Times New Roman" panose="02020603050405020304" pitchFamily="18" charset="0"/>
              </a:rPr>
              <a:t>katsayısı=311,17/220   </a:t>
            </a:r>
            <a:r>
              <a:rPr lang="tr-TR" dirty="0">
                <a:latin typeface="Times New Roman" panose="02020603050405020304" pitchFamily="18" charset="0"/>
                <a:cs typeface="Times New Roman" panose="02020603050405020304" pitchFamily="18" charset="0"/>
              </a:rPr>
              <a:t>Genlik katsayısı</a:t>
            </a:r>
            <a:r>
              <a:rPr lang="tr-TR" dirty="0" smtClean="0">
                <a:latin typeface="Times New Roman" panose="02020603050405020304" pitchFamily="18" charset="0"/>
                <a:cs typeface="Times New Roman" panose="02020603050405020304" pitchFamily="18" charset="0"/>
              </a:rPr>
              <a:t>= 1,41</a:t>
            </a:r>
          </a:p>
        </p:txBody>
      </p:sp>
    </p:spTree>
    <p:extLst>
      <p:ext uri="{BB962C8B-B14F-4D97-AF65-F5344CB8AC3E}">
        <p14:creationId xmlns:p14="http://schemas.microsoft.com/office/powerpoint/2010/main" val="4213521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9012" y="111760"/>
            <a:ext cx="9905999" cy="650240"/>
          </a:xfrm>
        </p:spPr>
        <p:txBody>
          <a:bodyPr>
            <a:normAutofit/>
          </a:bodyPr>
          <a:lstStyle/>
          <a:p>
            <a:r>
              <a:rPr lang="tr-TR" dirty="0" smtClean="0">
                <a:latin typeface="Times New Roman" panose="02020603050405020304" pitchFamily="18" charset="0"/>
                <a:cs typeface="Times New Roman" panose="02020603050405020304" pitchFamily="18" charset="0"/>
              </a:rPr>
              <a:t>Alternatif akım denklemi </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62000" y="843280"/>
            <a:ext cx="11257280" cy="5740400"/>
          </a:xfrm>
        </p:spPr>
        <p:txBody>
          <a:bodyPr/>
          <a:lstStyle/>
          <a:p>
            <a:r>
              <a:rPr lang="tr-TR" dirty="0" smtClean="0">
                <a:latin typeface="Times New Roman" panose="02020603050405020304" pitchFamily="18" charset="0"/>
                <a:cs typeface="Times New Roman" panose="02020603050405020304" pitchFamily="18" charset="0"/>
              </a:rPr>
              <a:t>Alternatörün dönüşü ile oluşan sinüs dalgasını önceki konularda incelemiştik. </a:t>
            </a:r>
          </a:p>
          <a:p>
            <a:r>
              <a:rPr lang="tr-TR" dirty="0" smtClean="0">
                <a:latin typeface="Times New Roman" panose="02020603050405020304" pitchFamily="18" charset="0"/>
                <a:cs typeface="Times New Roman" panose="02020603050405020304" pitchFamily="18" charset="0"/>
              </a:rPr>
              <a:t>Genel dalga denklemi  </a:t>
            </a:r>
            <a:r>
              <a:rPr lang="tr-TR" dirty="0" smtClean="0">
                <a:solidFill>
                  <a:srgbClr val="FF0000"/>
                </a:solidFill>
                <a:latin typeface="Times New Roman" panose="02020603050405020304" pitchFamily="18" charset="0"/>
                <a:cs typeface="Times New Roman" panose="02020603050405020304" pitchFamily="18" charset="0"/>
              </a:rPr>
              <a:t>y</a:t>
            </a:r>
            <a:r>
              <a:rPr lang="tr-TR" dirty="0">
                <a:solidFill>
                  <a:srgbClr val="FF0000"/>
                </a:solidFill>
                <a:latin typeface="Times New Roman" panose="02020603050405020304" pitchFamily="18" charset="0"/>
                <a:cs typeface="Times New Roman" panose="02020603050405020304" pitchFamily="18" charset="0"/>
              </a:rPr>
              <a:t>= </a:t>
            </a:r>
            <a:r>
              <a:rPr lang="tr-TR" dirty="0" err="1">
                <a:solidFill>
                  <a:srgbClr val="FF0000"/>
                </a:solidFill>
                <a:latin typeface="Times New Roman" panose="02020603050405020304" pitchFamily="18" charset="0"/>
                <a:cs typeface="Times New Roman" panose="02020603050405020304" pitchFamily="18" charset="0"/>
              </a:rPr>
              <a:t>r.sin</a:t>
            </a:r>
            <a:r>
              <a:rPr lang="tr-TR" dirty="0">
                <a:solidFill>
                  <a:srgbClr val="FF0000"/>
                </a:solidFill>
                <a:latin typeface="Times New Roman" panose="02020603050405020304" pitchFamily="18" charset="0"/>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α</a:t>
            </a:r>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rPr>
              <a:t>y = </a:t>
            </a:r>
            <a:r>
              <a:rPr lang="tr-TR" dirty="0" err="1">
                <a:solidFill>
                  <a:srgbClr val="FF0000"/>
                </a:solidFill>
                <a:latin typeface="Times New Roman" panose="02020603050405020304" pitchFamily="18" charset="0"/>
                <a:cs typeface="Times New Roman" panose="02020603050405020304" pitchFamily="18" charset="0"/>
              </a:rPr>
              <a:t>r.sin</a:t>
            </a:r>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w.t</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y </a:t>
            </a:r>
            <a:r>
              <a:rPr lang="tr-TR" dirty="0">
                <a:solidFill>
                  <a:srgbClr val="FF0000"/>
                </a:solidFill>
                <a:latin typeface="Times New Roman" panose="02020603050405020304" pitchFamily="18" charset="0"/>
                <a:cs typeface="Times New Roman" panose="02020603050405020304" pitchFamily="18" charset="0"/>
              </a:rPr>
              <a:t>= </a:t>
            </a:r>
            <a:r>
              <a:rPr lang="tr-TR" dirty="0" err="1">
                <a:solidFill>
                  <a:srgbClr val="FF0000"/>
                </a:solidFill>
                <a:latin typeface="Times New Roman" panose="02020603050405020304" pitchFamily="18" charset="0"/>
                <a:cs typeface="Times New Roman" panose="02020603050405020304" pitchFamily="18" charset="0"/>
              </a:rPr>
              <a:t>r.sin</a:t>
            </a:r>
            <a:r>
              <a:rPr lang="tr-TR" dirty="0">
                <a:solidFill>
                  <a:srgbClr val="FF0000"/>
                </a:solidFill>
                <a:latin typeface="Times New Roman" panose="02020603050405020304" pitchFamily="18" charset="0"/>
                <a:cs typeface="Times New Roman" panose="02020603050405020304" pitchFamily="18" charset="0"/>
              </a:rPr>
              <a:t> 2</a:t>
            </a:r>
            <a:r>
              <a:rPr lang="el-GR" dirty="0">
                <a:solidFill>
                  <a:srgbClr val="FF0000"/>
                </a:solidFill>
                <a:latin typeface="Times New Roman" panose="02020603050405020304" pitchFamily="18" charset="0"/>
                <a:cs typeface="Times New Roman" panose="02020603050405020304" pitchFamily="18" charset="0"/>
              </a:rPr>
              <a:t>ᴨ</a:t>
            </a:r>
            <a:r>
              <a:rPr lang="tr-TR" dirty="0">
                <a:solidFill>
                  <a:srgbClr val="FF0000"/>
                </a:solidFill>
                <a:latin typeface="Times New Roman" panose="02020603050405020304" pitchFamily="18" charset="0"/>
                <a:cs typeface="Times New Roman" panose="02020603050405020304" pitchFamily="18" charset="0"/>
              </a:rPr>
              <a:t>.f.t</a:t>
            </a:r>
            <a:r>
              <a:rPr lang="tr-TR" dirty="0" smtClean="0">
                <a:latin typeface="Times New Roman" panose="02020603050405020304" pitchFamily="18" charset="0"/>
                <a:cs typeface="Times New Roman" panose="02020603050405020304" pitchFamily="18" charset="0"/>
              </a:rPr>
              <a:t>   veya periyot cinsinden yazılırsa  </a:t>
            </a:r>
            <a:r>
              <a:rPr lang="tr-TR" dirty="0" smtClean="0">
                <a:solidFill>
                  <a:srgbClr val="FF0000"/>
                </a:solidFill>
                <a:latin typeface="Times New Roman" panose="02020603050405020304" pitchFamily="18" charset="0"/>
                <a:cs typeface="Times New Roman" panose="02020603050405020304" pitchFamily="18" charset="0"/>
              </a:rPr>
              <a:t>y </a:t>
            </a:r>
            <a:r>
              <a:rPr lang="tr-TR" dirty="0">
                <a:solidFill>
                  <a:srgbClr val="FF0000"/>
                </a:solidFill>
                <a:latin typeface="Times New Roman" panose="02020603050405020304" pitchFamily="18" charset="0"/>
                <a:cs typeface="Times New Roman" panose="02020603050405020304" pitchFamily="18" charset="0"/>
              </a:rPr>
              <a:t>= </a:t>
            </a:r>
            <a:r>
              <a:rPr lang="tr-TR" dirty="0" err="1">
                <a:solidFill>
                  <a:srgbClr val="FF0000"/>
                </a:solidFill>
                <a:latin typeface="Times New Roman" panose="02020603050405020304" pitchFamily="18" charset="0"/>
                <a:cs typeface="Times New Roman" panose="02020603050405020304" pitchFamily="18" charset="0"/>
              </a:rPr>
              <a:t>r.sin</a:t>
            </a:r>
            <a:r>
              <a:rPr lang="tr-TR" dirty="0">
                <a:solidFill>
                  <a:srgbClr val="FF0000"/>
                </a:solidFill>
                <a:latin typeface="Times New Roman" panose="02020603050405020304" pitchFamily="18" charset="0"/>
                <a:cs typeface="Times New Roman" panose="02020603050405020304" pitchFamily="18" charset="0"/>
              </a:rPr>
              <a:t> 2</a:t>
            </a:r>
            <a:r>
              <a:rPr lang="el-GR" dirty="0">
                <a:solidFill>
                  <a:srgbClr val="FF0000"/>
                </a:solidFill>
                <a:latin typeface="Times New Roman" panose="02020603050405020304" pitchFamily="18" charset="0"/>
                <a:cs typeface="Times New Roman" panose="02020603050405020304" pitchFamily="18" charset="0"/>
              </a:rPr>
              <a:t>ᴨ</a:t>
            </a:r>
            <a:r>
              <a:rPr lang="tr-TR" dirty="0">
                <a:solidFill>
                  <a:srgbClr val="FF0000"/>
                </a:solidFill>
                <a:latin typeface="Times New Roman" panose="02020603050405020304" pitchFamily="18" charset="0"/>
                <a:cs typeface="Times New Roman" panose="02020603050405020304" pitchFamily="18" charset="0"/>
              </a:rPr>
              <a:t>/T .t </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y= uzanım ( Ani değer)     r(a)= genlik (maksimum değer)  </a:t>
            </a:r>
          </a:p>
          <a:p>
            <a:r>
              <a:rPr lang="tr-TR" dirty="0" smtClean="0">
                <a:latin typeface="Times New Roman" panose="02020603050405020304" pitchFamily="18" charset="0"/>
                <a:cs typeface="Times New Roman" panose="02020603050405020304" pitchFamily="18" charset="0"/>
              </a:rPr>
              <a:t>α= açı (</a:t>
            </a:r>
            <a:r>
              <a:rPr lang="tr-TR" dirty="0" err="1" smtClean="0">
                <a:latin typeface="Times New Roman" panose="02020603050405020304" pitchFamily="18" charset="0"/>
                <a:cs typeface="Times New Roman" panose="02020603050405020304" pitchFamily="18" charset="0"/>
              </a:rPr>
              <a:t>Rotorün</a:t>
            </a:r>
            <a:r>
              <a:rPr lang="tr-TR" dirty="0" smtClean="0">
                <a:latin typeface="Times New Roman" panose="02020603050405020304" pitchFamily="18" charset="0"/>
                <a:cs typeface="Times New Roman" panose="02020603050405020304" pitchFamily="18" charset="0"/>
              </a:rPr>
              <a:t> dönme açısı)   w= </a:t>
            </a:r>
            <a:r>
              <a:rPr lang="tr-TR" dirty="0" err="1" smtClean="0">
                <a:latin typeface="Times New Roman" panose="02020603050405020304" pitchFamily="18" charset="0"/>
                <a:cs typeface="Times New Roman" panose="02020603050405020304" pitchFamily="18" charset="0"/>
              </a:rPr>
              <a:t>açısal</a:t>
            </a:r>
            <a:r>
              <a:rPr lang="tr-TR" dirty="0" smtClean="0">
                <a:latin typeface="Times New Roman" panose="02020603050405020304" pitchFamily="18" charset="0"/>
                <a:cs typeface="Times New Roman" panose="02020603050405020304" pitchFamily="18" charset="0"/>
              </a:rPr>
              <a:t> hız    </a:t>
            </a:r>
          </a:p>
          <a:p>
            <a:r>
              <a:rPr lang="tr-TR" dirty="0" smtClean="0">
                <a:latin typeface="Times New Roman" panose="02020603050405020304" pitchFamily="18" charset="0"/>
                <a:cs typeface="Times New Roman" panose="02020603050405020304" pitchFamily="18" charset="0"/>
              </a:rPr>
              <a:t>f= frekans         T= periyot        t= zaman (</a:t>
            </a:r>
            <a:r>
              <a:rPr lang="tr-TR" dirty="0" err="1" smtClean="0">
                <a:latin typeface="Times New Roman" panose="02020603050405020304" pitchFamily="18" charset="0"/>
                <a:cs typeface="Times New Roman" panose="02020603050405020304" pitchFamily="18" charset="0"/>
              </a:rPr>
              <a:t>Rotorün</a:t>
            </a:r>
            <a:r>
              <a:rPr lang="tr-TR" dirty="0" smtClean="0">
                <a:latin typeface="Times New Roman" panose="02020603050405020304" pitchFamily="18" charset="0"/>
                <a:cs typeface="Times New Roman" panose="02020603050405020304" pitchFamily="18" charset="0"/>
              </a:rPr>
              <a:t> dönme zamanı)    </a:t>
            </a:r>
          </a:p>
          <a:p>
            <a:r>
              <a:rPr lang="tr-TR" dirty="0" smtClean="0">
                <a:latin typeface="Times New Roman" panose="02020603050405020304" pitchFamily="18" charset="0"/>
                <a:cs typeface="Times New Roman" panose="02020603050405020304" pitchFamily="18" charset="0"/>
              </a:rPr>
              <a:t>Genel </a:t>
            </a:r>
            <a:r>
              <a:rPr lang="tr-TR" dirty="0">
                <a:latin typeface="Times New Roman" panose="02020603050405020304" pitchFamily="18" charset="0"/>
                <a:cs typeface="Times New Roman" panose="02020603050405020304" pitchFamily="18" charset="0"/>
              </a:rPr>
              <a:t>d</a:t>
            </a:r>
            <a:r>
              <a:rPr lang="tr-TR" dirty="0" smtClean="0">
                <a:latin typeface="Times New Roman" panose="02020603050405020304" pitchFamily="18" charset="0"/>
                <a:cs typeface="Times New Roman" panose="02020603050405020304" pitchFamily="18" charset="0"/>
              </a:rPr>
              <a:t>alga denklemi alternatif akım, gerilim ve emk için yazılabilir. </a:t>
            </a:r>
          </a:p>
          <a:p>
            <a:r>
              <a:rPr lang="tr-TR" dirty="0" smtClean="0">
                <a:latin typeface="Times New Roman" panose="02020603050405020304" pitchFamily="18" charset="0"/>
                <a:cs typeface="Times New Roman" panose="02020603050405020304" pitchFamily="18" charset="0"/>
              </a:rPr>
              <a:t> </a:t>
            </a:r>
            <a:r>
              <a:rPr lang="tr-TR" spc="-5" dirty="0">
                <a:solidFill>
                  <a:srgbClr val="FF0000"/>
                </a:solidFill>
                <a:latin typeface="Times New Roman"/>
                <a:cs typeface="Times New Roman"/>
              </a:rPr>
              <a:t>Vt= </a:t>
            </a:r>
            <a:r>
              <a:rPr lang="tr-TR" spc="-5" dirty="0" err="1">
                <a:solidFill>
                  <a:srgbClr val="FF0000"/>
                </a:solidFill>
                <a:latin typeface="Times New Roman"/>
                <a:cs typeface="Times New Roman"/>
              </a:rPr>
              <a:t>Vm.sin</a:t>
            </a:r>
            <a:r>
              <a:rPr lang="el-GR" spc="-5" dirty="0">
                <a:solidFill>
                  <a:srgbClr val="FF0000"/>
                </a:solidFill>
                <a:latin typeface="Times New Roman" panose="02020603050405020304" pitchFamily="18" charset="0"/>
                <a:cs typeface="Times New Roman" panose="02020603050405020304" pitchFamily="18" charset="0"/>
              </a:rPr>
              <a:t>α</a:t>
            </a:r>
            <a:r>
              <a:rPr lang="tr-TR" spc="-5" dirty="0">
                <a:solidFill>
                  <a:srgbClr val="FF0000"/>
                </a:solidFill>
                <a:latin typeface="Times New Roman" panose="02020603050405020304" pitchFamily="18" charset="0"/>
                <a:cs typeface="Times New Roman" panose="02020603050405020304" pitchFamily="18" charset="0"/>
              </a:rPr>
              <a:t> ,</a:t>
            </a:r>
            <a:r>
              <a:rPr lang="tr-TR" spc="-5" dirty="0">
                <a:solidFill>
                  <a:srgbClr val="FF0000"/>
                </a:solidFill>
                <a:latin typeface="Times New Roman"/>
                <a:cs typeface="Times New Roman"/>
              </a:rPr>
              <a:t> </a:t>
            </a:r>
            <a:r>
              <a:rPr lang="tr-TR" spc="-5" dirty="0" smtClean="0">
                <a:solidFill>
                  <a:srgbClr val="FF0000"/>
                </a:solidFill>
                <a:latin typeface="Times New Roman"/>
                <a:cs typeface="Times New Roman"/>
              </a:rPr>
              <a:t>   Vt= </a:t>
            </a:r>
            <a:r>
              <a:rPr lang="tr-TR" spc="-5" dirty="0" err="1" smtClean="0">
                <a:solidFill>
                  <a:srgbClr val="FF0000"/>
                </a:solidFill>
                <a:latin typeface="Times New Roman"/>
                <a:cs typeface="Times New Roman"/>
              </a:rPr>
              <a:t>Vm.sin</a:t>
            </a:r>
            <a:r>
              <a:rPr lang="tr-TR" spc="-5" dirty="0" smtClean="0">
                <a:solidFill>
                  <a:srgbClr val="FF0000"/>
                </a:solidFill>
                <a:latin typeface="Times New Roman"/>
                <a:cs typeface="Times New Roman"/>
              </a:rPr>
              <a:t> w.t     Vt</a:t>
            </a:r>
            <a:r>
              <a:rPr lang="tr-TR" spc="-5" dirty="0">
                <a:solidFill>
                  <a:srgbClr val="FF0000"/>
                </a:solidFill>
                <a:latin typeface="Times New Roman"/>
                <a:cs typeface="Times New Roman"/>
              </a:rPr>
              <a:t>= Vm.sin2.</a:t>
            </a:r>
            <a:r>
              <a:rPr lang="az-Cyrl-AZ" spc="-5" dirty="0">
                <a:solidFill>
                  <a:srgbClr val="FF0000"/>
                </a:solidFill>
                <a:latin typeface="Times New Roman" panose="02020603050405020304" pitchFamily="18" charset="0"/>
                <a:cs typeface="Times New Roman" panose="02020603050405020304" pitchFamily="18" charset="0"/>
              </a:rPr>
              <a:t>Л</a:t>
            </a:r>
            <a:r>
              <a:rPr lang="tr-TR" spc="-5" dirty="0" smtClean="0">
                <a:solidFill>
                  <a:srgbClr val="FF0000"/>
                </a:solidFill>
                <a:latin typeface="Times New Roman" panose="02020603050405020304" pitchFamily="18" charset="0"/>
                <a:cs typeface="Times New Roman" panose="02020603050405020304" pitchFamily="18" charset="0"/>
              </a:rPr>
              <a:t>.f.t     </a:t>
            </a:r>
            <a:r>
              <a:rPr lang="tr-TR" dirty="0" smtClean="0">
                <a:solidFill>
                  <a:srgbClr val="FF0000"/>
                </a:solidFill>
                <a:latin typeface="Times New Roman" panose="02020603050405020304" pitchFamily="18" charset="0"/>
                <a:cs typeface="Times New Roman" panose="02020603050405020304" pitchFamily="18" charset="0"/>
              </a:rPr>
              <a:t>Vt= </a:t>
            </a:r>
            <a:r>
              <a:rPr lang="tr-TR" dirty="0" err="1" smtClean="0">
                <a:solidFill>
                  <a:srgbClr val="FF0000"/>
                </a:solidFill>
                <a:latin typeface="Times New Roman" panose="02020603050405020304" pitchFamily="18" charset="0"/>
                <a:cs typeface="Times New Roman" panose="02020603050405020304" pitchFamily="18" charset="0"/>
              </a:rPr>
              <a:t>Vm.sin</a:t>
            </a:r>
            <a:r>
              <a:rPr lang="tr-TR" dirty="0" smtClean="0">
                <a:solidFill>
                  <a:srgbClr val="FF0000"/>
                </a:solidFill>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rPr>
              <a:t>2</a:t>
            </a:r>
            <a:r>
              <a:rPr lang="el-GR" dirty="0">
                <a:solidFill>
                  <a:srgbClr val="FF0000"/>
                </a:solidFill>
                <a:latin typeface="Times New Roman" panose="02020603050405020304" pitchFamily="18" charset="0"/>
                <a:cs typeface="Times New Roman" panose="02020603050405020304" pitchFamily="18" charset="0"/>
              </a:rPr>
              <a:t>ᴨ</a:t>
            </a:r>
            <a:r>
              <a:rPr lang="tr-TR" dirty="0">
                <a:solidFill>
                  <a:srgbClr val="FF0000"/>
                </a:solidFill>
                <a:latin typeface="Times New Roman" panose="02020603050405020304" pitchFamily="18" charset="0"/>
                <a:cs typeface="Times New Roman" panose="02020603050405020304" pitchFamily="18" charset="0"/>
              </a:rPr>
              <a:t>/T .t </a:t>
            </a:r>
            <a:r>
              <a:rPr lang="tr-TR" dirty="0" smtClean="0">
                <a:solidFill>
                  <a:srgbClr val="FF0000"/>
                </a:solidFill>
                <a:latin typeface="Times New Roman" panose="02020603050405020304" pitchFamily="18" charset="0"/>
                <a:cs typeface="Times New Roman" panose="02020603050405020304" pitchFamily="18" charset="0"/>
              </a:rPr>
              <a:t> </a:t>
            </a:r>
          </a:p>
          <a:p>
            <a:r>
              <a:rPr lang="tr-TR" spc="-5" dirty="0" smtClean="0">
                <a:solidFill>
                  <a:srgbClr val="FF0000"/>
                </a:solidFill>
                <a:latin typeface="Times New Roman"/>
                <a:cs typeface="Times New Roman"/>
              </a:rPr>
              <a:t> It</a:t>
            </a:r>
            <a:r>
              <a:rPr lang="tr-TR" spc="-5" dirty="0">
                <a:solidFill>
                  <a:srgbClr val="FF0000"/>
                </a:solidFill>
                <a:latin typeface="Times New Roman"/>
                <a:cs typeface="Times New Roman"/>
              </a:rPr>
              <a:t>= </a:t>
            </a:r>
            <a:r>
              <a:rPr lang="tr-TR" spc="-5" dirty="0" err="1">
                <a:solidFill>
                  <a:srgbClr val="FF0000"/>
                </a:solidFill>
                <a:latin typeface="Times New Roman"/>
                <a:cs typeface="Times New Roman"/>
              </a:rPr>
              <a:t>Im.sin</a:t>
            </a:r>
            <a:r>
              <a:rPr lang="el-GR" spc="-5" dirty="0">
                <a:solidFill>
                  <a:srgbClr val="FF0000"/>
                </a:solidFill>
                <a:latin typeface="Times New Roman" panose="02020603050405020304" pitchFamily="18" charset="0"/>
                <a:cs typeface="Times New Roman" panose="02020603050405020304" pitchFamily="18" charset="0"/>
              </a:rPr>
              <a:t>α</a:t>
            </a:r>
            <a:r>
              <a:rPr lang="tr-TR" spc="-5" dirty="0">
                <a:solidFill>
                  <a:srgbClr val="FF0000"/>
                </a:solidFill>
                <a:latin typeface="Times New Roman" panose="02020603050405020304" pitchFamily="18" charset="0"/>
                <a:cs typeface="Times New Roman" panose="02020603050405020304" pitchFamily="18" charset="0"/>
              </a:rPr>
              <a:t> ,</a:t>
            </a:r>
            <a:r>
              <a:rPr lang="tr-TR" spc="-5" dirty="0">
                <a:solidFill>
                  <a:srgbClr val="FF0000"/>
                </a:solidFill>
                <a:latin typeface="Times New Roman"/>
                <a:cs typeface="Times New Roman"/>
              </a:rPr>
              <a:t> </a:t>
            </a:r>
            <a:r>
              <a:rPr lang="tr-TR" spc="-5" dirty="0" smtClean="0">
                <a:solidFill>
                  <a:srgbClr val="FF0000"/>
                </a:solidFill>
                <a:latin typeface="Times New Roman"/>
                <a:cs typeface="Times New Roman"/>
              </a:rPr>
              <a:t>       It</a:t>
            </a:r>
            <a:r>
              <a:rPr lang="tr-TR" spc="-5" dirty="0">
                <a:solidFill>
                  <a:srgbClr val="FF0000"/>
                </a:solidFill>
                <a:latin typeface="Times New Roman"/>
                <a:cs typeface="Times New Roman"/>
              </a:rPr>
              <a:t>= </a:t>
            </a:r>
            <a:r>
              <a:rPr lang="tr-TR" spc="-5" dirty="0" err="1" smtClean="0">
                <a:solidFill>
                  <a:srgbClr val="FF0000"/>
                </a:solidFill>
                <a:latin typeface="Times New Roman"/>
                <a:cs typeface="Times New Roman"/>
              </a:rPr>
              <a:t>Im.sin</a:t>
            </a:r>
            <a:r>
              <a:rPr lang="tr-TR" spc="-5" dirty="0" smtClean="0">
                <a:solidFill>
                  <a:srgbClr val="FF0000"/>
                </a:solidFill>
                <a:latin typeface="Times New Roman"/>
                <a:cs typeface="Times New Roman"/>
              </a:rPr>
              <a:t> </a:t>
            </a:r>
            <a:r>
              <a:rPr lang="tr-TR" spc="-5" dirty="0">
                <a:solidFill>
                  <a:srgbClr val="FF0000"/>
                </a:solidFill>
                <a:latin typeface="Times New Roman"/>
                <a:cs typeface="Times New Roman"/>
              </a:rPr>
              <a:t>w.t</a:t>
            </a:r>
            <a:r>
              <a:rPr lang="tr-TR" spc="-5" dirty="0" smtClean="0">
                <a:latin typeface="Times New Roman"/>
                <a:cs typeface="Times New Roman"/>
              </a:rPr>
              <a:t>       </a:t>
            </a:r>
            <a:r>
              <a:rPr lang="tr-TR" spc="-5" dirty="0" smtClean="0">
                <a:solidFill>
                  <a:srgbClr val="FF0000"/>
                </a:solidFill>
                <a:latin typeface="Times New Roman"/>
                <a:cs typeface="Times New Roman"/>
              </a:rPr>
              <a:t>It</a:t>
            </a:r>
            <a:r>
              <a:rPr lang="tr-TR" spc="-5" dirty="0">
                <a:solidFill>
                  <a:srgbClr val="FF0000"/>
                </a:solidFill>
                <a:latin typeface="Times New Roman"/>
                <a:cs typeface="Times New Roman"/>
              </a:rPr>
              <a:t>= Im.sin2.</a:t>
            </a:r>
            <a:r>
              <a:rPr lang="az-Cyrl-AZ" spc="-5" dirty="0">
                <a:solidFill>
                  <a:srgbClr val="FF0000"/>
                </a:solidFill>
                <a:latin typeface="Times New Roman" panose="02020603050405020304" pitchFamily="18" charset="0"/>
                <a:cs typeface="Times New Roman" panose="02020603050405020304" pitchFamily="18" charset="0"/>
              </a:rPr>
              <a:t>Л</a:t>
            </a:r>
            <a:r>
              <a:rPr lang="tr-TR" spc="-5" dirty="0" smtClean="0">
                <a:solidFill>
                  <a:srgbClr val="FF0000"/>
                </a:solidFill>
                <a:latin typeface="Times New Roman" panose="02020603050405020304" pitchFamily="18" charset="0"/>
                <a:cs typeface="Times New Roman" panose="02020603050405020304" pitchFamily="18" charset="0"/>
              </a:rPr>
              <a:t>.f.t         </a:t>
            </a:r>
            <a:r>
              <a:rPr lang="tr-TR" dirty="0" smtClean="0">
                <a:solidFill>
                  <a:srgbClr val="FF0000"/>
                </a:solidFill>
                <a:latin typeface="Times New Roman" panose="02020603050405020304" pitchFamily="18" charset="0"/>
                <a:cs typeface="Times New Roman" panose="02020603050405020304" pitchFamily="18" charset="0"/>
              </a:rPr>
              <a:t>It</a:t>
            </a:r>
            <a:r>
              <a:rPr lang="tr-TR" dirty="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Im.sin</a:t>
            </a:r>
            <a:r>
              <a:rPr lang="tr-TR" dirty="0" smtClean="0">
                <a:solidFill>
                  <a:srgbClr val="FF0000"/>
                </a:solidFill>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rPr>
              <a:t>2</a:t>
            </a:r>
            <a:r>
              <a:rPr lang="el-GR" dirty="0">
                <a:solidFill>
                  <a:srgbClr val="FF0000"/>
                </a:solidFill>
                <a:latin typeface="Times New Roman" panose="02020603050405020304" pitchFamily="18" charset="0"/>
                <a:cs typeface="Times New Roman" panose="02020603050405020304" pitchFamily="18" charset="0"/>
              </a:rPr>
              <a:t>ᴨ</a:t>
            </a:r>
            <a:r>
              <a:rPr lang="tr-TR" dirty="0">
                <a:solidFill>
                  <a:srgbClr val="FF0000"/>
                </a:solidFill>
                <a:latin typeface="Times New Roman" panose="02020603050405020304" pitchFamily="18" charset="0"/>
                <a:cs typeface="Times New Roman" panose="02020603050405020304" pitchFamily="18" charset="0"/>
              </a:rPr>
              <a:t>/T .t  </a:t>
            </a:r>
          </a:p>
          <a:p>
            <a:r>
              <a:rPr lang="tr-TR" spc="-5" dirty="0" smtClean="0">
                <a:solidFill>
                  <a:srgbClr val="FF0000"/>
                </a:solidFill>
                <a:latin typeface="Times New Roman" panose="02020603050405020304" pitchFamily="18" charset="0"/>
                <a:cs typeface="Times New Roman" panose="02020603050405020304" pitchFamily="18" charset="0"/>
              </a:rPr>
              <a:t> Ɛ</a:t>
            </a:r>
            <a:r>
              <a:rPr lang="tr-TR" spc="-5" dirty="0" smtClean="0">
                <a:solidFill>
                  <a:srgbClr val="FF0000"/>
                </a:solidFill>
                <a:latin typeface="Times New Roman"/>
                <a:cs typeface="Times New Roman"/>
              </a:rPr>
              <a:t>t</a:t>
            </a:r>
            <a:r>
              <a:rPr lang="tr-TR" spc="-5" dirty="0">
                <a:solidFill>
                  <a:srgbClr val="FF0000"/>
                </a:solidFill>
                <a:latin typeface="Times New Roman"/>
                <a:cs typeface="Times New Roman"/>
              </a:rPr>
              <a:t>= </a:t>
            </a:r>
            <a:r>
              <a:rPr lang="tr-TR" spc="-5" dirty="0" err="1">
                <a:solidFill>
                  <a:srgbClr val="FF0000"/>
                </a:solidFill>
                <a:latin typeface="Times New Roman"/>
                <a:cs typeface="Times New Roman"/>
              </a:rPr>
              <a:t>Ɛm.sin</a:t>
            </a:r>
            <a:r>
              <a:rPr lang="el-GR" spc="-5" dirty="0">
                <a:solidFill>
                  <a:srgbClr val="FF0000"/>
                </a:solidFill>
                <a:latin typeface="Times New Roman" panose="02020603050405020304" pitchFamily="18" charset="0"/>
                <a:cs typeface="Times New Roman" panose="02020603050405020304" pitchFamily="18" charset="0"/>
              </a:rPr>
              <a:t>α</a:t>
            </a:r>
            <a:r>
              <a:rPr lang="tr-TR" spc="-5" dirty="0">
                <a:solidFill>
                  <a:srgbClr val="FF0000"/>
                </a:solidFill>
                <a:latin typeface="Times New Roman" panose="02020603050405020304" pitchFamily="18" charset="0"/>
                <a:cs typeface="Times New Roman" panose="02020603050405020304" pitchFamily="18" charset="0"/>
              </a:rPr>
              <a:t> ,   </a:t>
            </a:r>
            <a:r>
              <a:rPr lang="tr-TR" spc="-5" dirty="0" smtClean="0">
                <a:solidFill>
                  <a:srgbClr val="FF0000"/>
                </a:solidFill>
                <a:latin typeface="Times New Roman" panose="02020603050405020304" pitchFamily="18" charset="0"/>
                <a:cs typeface="Times New Roman" panose="02020603050405020304" pitchFamily="18" charset="0"/>
              </a:rPr>
              <a:t>   Ɛ</a:t>
            </a:r>
            <a:r>
              <a:rPr lang="tr-TR" spc="-5" dirty="0" smtClean="0">
                <a:solidFill>
                  <a:srgbClr val="FF0000"/>
                </a:solidFill>
                <a:latin typeface="Times New Roman"/>
                <a:cs typeface="Times New Roman"/>
              </a:rPr>
              <a:t>t </a:t>
            </a:r>
            <a:r>
              <a:rPr lang="tr-TR" spc="-5" dirty="0">
                <a:solidFill>
                  <a:srgbClr val="FF0000"/>
                </a:solidFill>
                <a:latin typeface="Times New Roman"/>
                <a:cs typeface="Times New Roman"/>
              </a:rPr>
              <a:t>= </a:t>
            </a:r>
            <a:r>
              <a:rPr lang="tr-TR" spc="-5" dirty="0" smtClean="0">
                <a:solidFill>
                  <a:srgbClr val="FF0000"/>
                </a:solidFill>
                <a:latin typeface="Times New Roman" panose="02020603050405020304" pitchFamily="18" charset="0"/>
                <a:cs typeface="Times New Roman" panose="02020603050405020304" pitchFamily="18" charset="0"/>
              </a:rPr>
              <a:t>Ɛ</a:t>
            </a:r>
            <a:r>
              <a:rPr lang="tr-TR" spc="-5" dirty="0" smtClean="0">
                <a:solidFill>
                  <a:srgbClr val="FF0000"/>
                </a:solidFill>
                <a:latin typeface="Times New Roman"/>
                <a:cs typeface="Times New Roman"/>
              </a:rPr>
              <a:t>m.sinw.t       </a:t>
            </a:r>
            <a:r>
              <a:rPr lang="tr-TR" spc="-5" dirty="0" smtClean="0">
                <a:solidFill>
                  <a:srgbClr val="FF0000"/>
                </a:solidFill>
                <a:latin typeface="Times New Roman" panose="02020603050405020304" pitchFamily="18" charset="0"/>
                <a:cs typeface="Times New Roman" panose="02020603050405020304" pitchFamily="18" charset="0"/>
              </a:rPr>
              <a:t>Ɛ</a:t>
            </a:r>
            <a:r>
              <a:rPr lang="tr-TR" spc="-5" dirty="0" smtClean="0">
                <a:solidFill>
                  <a:srgbClr val="FF0000"/>
                </a:solidFill>
                <a:latin typeface="Times New Roman"/>
                <a:cs typeface="Times New Roman"/>
              </a:rPr>
              <a:t>t </a:t>
            </a:r>
            <a:r>
              <a:rPr lang="tr-TR" spc="-5" dirty="0">
                <a:solidFill>
                  <a:srgbClr val="FF0000"/>
                </a:solidFill>
                <a:latin typeface="Times New Roman"/>
                <a:cs typeface="Times New Roman"/>
              </a:rPr>
              <a:t>= </a:t>
            </a:r>
            <a:r>
              <a:rPr lang="tr-TR" spc="-5" dirty="0">
                <a:solidFill>
                  <a:srgbClr val="FF0000"/>
                </a:solidFill>
                <a:latin typeface="Times New Roman" panose="02020603050405020304" pitchFamily="18" charset="0"/>
                <a:cs typeface="Times New Roman" panose="02020603050405020304" pitchFamily="18" charset="0"/>
              </a:rPr>
              <a:t>Ɛ</a:t>
            </a:r>
            <a:r>
              <a:rPr lang="tr-TR" spc="-5" dirty="0">
                <a:solidFill>
                  <a:srgbClr val="FF0000"/>
                </a:solidFill>
                <a:latin typeface="Times New Roman"/>
                <a:cs typeface="Times New Roman"/>
              </a:rPr>
              <a:t>m.sin2.</a:t>
            </a:r>
            <a:r>
              <a:rPr lang="az-Cyrl-AZ" spc="-5" dirty="0">
                <a:solidFill>
                  <a:srgbClr val="FF0000"/>
                </a:solidFill>
                <a:latin typeface="Times New Roman" panose="02020603050405020304" pitchFamily="18" charset="0"/>
                <a:cs typeface="Times New Roman" panose="02020603050405020304" pitchFamily="18" charset="0"/>
              </a:rPr>
              <a:t>Л</a:t>
            </a:r>
            <a:r>
              <a:rPr lang="tr-TR" spc="-5" dirty="0" smtClean="0">
                <a:solidFill>
                  <a:srgbClr val="FF0000"/>
                </a:solidFill>
                <a:latin typeface="Times New Roman" panose="02020603050405020304" pitchFamily="18" charset="0"/>
                <a:cs typeface="Times New Roman" panose="02020603050405020304" pitchFamily="18" charset="0"/>
              </a:rPr>
              <a:t>.f.t      Ɛ</a:t>
            </a:r>
            <a:r>
              <a:rPr lang="tr-TR" spc="-5" dirty="0" smtClean="0">
                <a:solidFill>
                  <a:srgbClr val="FF0000"/>
                </a:solidFill>
                <a:latin typeface="Times New Roman"/>
                <a:cs typeface="Times New Roman"/>
              </a:rPr>
              <a:t>t </a:t>
            </a:r>
            <a:r>
              <a:rPr lang="tr-TR" spc="-5" dirty="0">
                <a:solidFill>
                  <a:srgbClr val="FF0000"/>
                </a:solidFill>
                <a:latin typeface="Times New Roman"/>
                <a:cs typeface="Times New Roman"/>
              </a:rPr>
              <a:t>= </a:t>
            </a:r>
            <a:r>
              <a:rPr lang="tr-TR" spc="-5" dirty="0">
                <a:solidFill>
                  <a:srgbClr val="FF0000"/>
                </a:solidFill>
                <a:latin typeface="Times New Roman" panose="02020603050405020304" pitchFamily="18" charset="0"/>
                <a:cs typeface="Times New Roman" panose="02020603050405020304" pitchFamily="18" charset="0"/>
              </a:rPr>
              <a:t>Ɛ</a:t>
            </a:r>
            <a:r>
              <a:rPr lang="tr-TR" spc="-5" dirty="0">
                <a:solidFill>
                  <a:srgbClr val="FF0000"/>
                </a:solidFill>
                <a:latin typeface="Times New Roman"/>
                <a:cs typeface="Times New Roman"/>
              </a:rPr>
              <a:t>m.sin2.</a:t>
            </a:r>
            <a:r>
              <a:rPr lang="az-Cyrl-AZ" spc="-5" dirty="0" smtClean="0">
                <a:solidFill>
                  <a:srgbClr val="FF0000"/>
                </a:solidFill>
                <a:latin typeface="Times New Roman" panose="02020603050405020304" pitchFamily="18" charset="0"/>
                <a:cs typeface="Times New Roman" panose="02020603050405020304" pitchFamily="18" charset="0"/>
              </a:rPr>
              <a:t>Л</a:t>
            </a:r>
            <a:r>
              <a:rPr lang="tr-TR" spc="-5" dirty="0" smtClean="0">
                <a:solidFill>
                  <a:srgbClr val="FF0000"/>
                </a:solidFill>
                <a:latin typeface="Times New Roman" panose="02020603050405020304" pitchFamily="18" charset="0"/>
                <a:cs typeface="Times New Roman" panose="02020603050405020304" pitchFamily="18" charset="0"/>
              </a:rPr>
              <a:t>/T. t</a:t>
            </a:r>
            <a:endParaRPr lang="tr-TR" dirty="0">
              <a:solidFill>
                <a:srgbClr val="FF0000"/>
              </a:solidFill>
              <a:latin typeface="Times New Roman" panose="02020603050405020304" pitchFamily="18" charset="0"/>
              <a:cs typeface="Times New Roman" panose="02020603050405020304" pitchFamily="18" charset="0"/>
            </a:endParaRPr>
          </a:p>
          <a:p>
            <a:endParaRPr lang="tr-TR" dirty="0">
              <a:solidFill>
                <a:srgbClr val="FF0000"/>
              </a:solidFill>
              <a:latin typeface="Times New Roman" panose="02020603050405020304" pitchFamily="18" charset="0"/>
              <a:cs typeface="Times New Roman" panose="02020603050405020304" pitchFamily="18" charset="0"/>
            </a:endParaRPr>
          </a:p>
          <a:p>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12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5680" y="181638"/>
            <a:ext cx="10051731" cy="560042"/>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denklemi </a:t>
            </a:r>
            <a:endParaRPr lang="tr-TR" dirty="0"/>
          </a:p>
        </p:txBody>
      </p:sp>
      <p:sp>
        <p:nvSpPr>
          <p:cNvPr id="3" name="İçerik Yer Tutucusu 2"/>
          <p:cNvSpPr>
            <a:spLocks noGrp="1"/>
          </p:cNvSpPr>
          <p:nvPr>
            <p:ph idx="1"/>
          </p:nvPr>
        </p:nvSpPr>
        <p:spPr>
          <a:xfrm>
            <a:off x="863600" y="741680"/>
            <a:ext cx="10922000" cy="5994400"/>
          </a:xfrm>
        </p:spPr>
        <p:txBody>
          <a:bodyPr/>
          <a:lstStyle/>
          <a:p>
            <a:r>
              <a:rPr lang="tr-TR" dirty="0" smtClean="0">
                <a:latin typeface="Times New Roman" panose="02020603050405020304" pitchFamily="18" charset="0"/>
                <a:cs typeface="Times New Roman" panose="02020603050405020304" pitchFamily="18" charset="0"/>
              </a:rPr>
              <a:t>Dalga denklemi çözümleri yapılırken açının radyan cinsinden değeri alınır. </a:t>
            </a:r>
          </a:p>
          <a:p>
            <a:r>
              <a:rPr lang="tr-TR" dirty="0">
                <a:solidFill>
                  <a:srgbClr val="FF0000"/>
                </a:solidFill>
                <a:latin typeface="Times New Roman" panose="02020603050405020304" pitchFamily="18" charset="0"/>
                <a:cs typeface="Times New Roman" panose="02020603050405020304" pitchFamily="18" charset="0"/>
              </a:rPr>
              <a:t>RADYAN: </a:t>
            </a:r>
            <a:r>
              <a:rPr lang="tr-TR" dirty="0">
                <a:latin typeface="Times New Roman" panose="02020603050405020304" pitchFamily="18" charset="0"/>
                <a:cs typeface="Times New Roman" panose="02020603050405020304" pitchFamily="18" charset="0"/>
              </a:rPr>
              <a:t>(Fransızca Radius) Radyan bir açı birimidir. Bir dairede yarıçap uzunluğundaki yay parçasını gören merkez açıya eşit açı ölçme birimidir. 1 radyan  yaklaşık 57,2958 derecedir. Örneğin, yarıçap değeri 1 m, olan bir çemberde 1 m uzunlukta yayı gören merkez açı 1 </a:t>
            </a:r>
            <a:r>
              <a:rPr lang="tr-TR" dirty="0" err="1">
                <a:latin typeface="Times New Roman" panose="02020603050405020304" pitchFamily="18" charset="0"/>
                <a:cs typeface="Times New Roman" panose="02020603050405020304" pitchFamily="18" charset="0"/>
              </a:rPr>
              <a:t>radyan'dır</a:t>
            </a:r>
            <a:r>
              <a:rPr lang="tr-TR" dirty="0">
                <a:latin typeface="Times New Roman" panose="02020603050405020304" pitchFamily="18" charset="0"/>
                <a:cs typeface="Times New Roman" panose="02020603050405020304" pitchFamily="18" charset="0"/>
              </a:rPr>
              <a:t>. Radyanın pi(</a:t>
            </a:r>
            <a:r>
              <a:rPr lang="el-GR" dirty="0">
                <a:latin typeface="Times New Roman" panose="02020603050405020304" pitchFamily="18" charset="0"/>
                <a:cs typeface="Times New Roman" panose="02020603050405020304" pitchFamily="18" charset="0"/>
              </a:rPr>
              <a:t>ᴨ</a:t>
            </a:r>
            <a:r>
              <a:rPr lang="tr-TR" dirty="0">
                <a:latin typeface="Times New Roman" panose="02020603050405020304" pitchFamily="18" charset="0"/>
                <a:cs typeface="Times New Roman" panose="02020603050405020304" pitchFamily="18" charset="0"/>
              </a:rPr>
              <a:t>) sayısı cinsinden değeri ise  </a:t>
            </a:r>
            <a:r>
              <a:rPr lang="el-GR" dirty="0">
                <a:solidFill>
                  <a:srgbClr val="FF0000"/>
                </a:solidFill>
                <a:latin typeface="Times New Roman" panose="02020603050405020304" pitchFamily="18" charset="0"/>
                <a:cs typeface="Times New Roman" panose="02020603050405020304" pitchFamily="18" charset="0"/>
              </a:rPr>
              <a:t>ᴨ</a:t>
            </a:r>
            <a:r>
              <a:rPr lang="tr-TR" dirty="0">
                <a:solidFill>
                  <a:srgbClr val="FF0000"/>
                </a:solidFill>
                <a:latin typeface="Times New Roman" panose="02020603050405020304" pitchFamily="18" charset="0"/>
                <a:cs typeface="Times New Roman" panose="02020603050405020304" pitchFamily="18" charset="0"/>
              </a:rPr>
              <a:t> radyan = 180° </a:t>
            </a:r>
            <a:r>
              <a:rPr lang="tr-TR" dirty="0" err="1">
                <a:latin typeface="Times New Roman" panose="02020603050405020304" pitchFamily="18" charset="0"/>
                <a:cs typeface="Times New Roman" panose="02020603050405020304" pitchFamily="18" charset="0"/>
              </a:rPr>
              <a:t>dir</a:t>
            </a:r>
            <a:r>
              <a:rPr lang="tr-TR" dirty="0">
                <a:latin typeface="Times New Roman" panose="02020603050405020304" pitchFamily="18" charset="0"/>
                <a:cs typeface="Times New Roman" panose="02020603050405020304" pitchFamily="18" charset="0"/>
              </a:rPr>
              <a:t>. Dereceyi radyana, radyanı dereceye çevirmek için bu değerden yararlanılır. (</a:t>
            </a:r>
            <a:r>
              <a:rPr lang="az-Cyrl-AZ" dirty="0">
                <a:latin typeface="Times New Roman"/>
                <a:cs typeface="Times New Roman"/>
              </a:rPr>
              <a:t>П</a:t>
            </a:r>
            <a:r>
              <a:rPr lang="tr-TR" dirty="0">
                <a:latin typeface="Times New Roman"/>
                <a:cs typeface="Times New Roman"/>
              </a:rPr>
              <a:t> = 3,14)  </a:t>
            </a:r>
          </a:p>
          <a:p>
            <a:r>
              <a:rPr lang="tr-TR" dirty="0">
                <a:latin typeface="Times New Roman"/>
                <a:cs typeface="Times New Roman"/>
              </a:rPr>
              <a:t>Denklem çözümlerinde, </a:t>
            </a:r>
            <a:r>
              <a:rPr lang="tr-TR" dirty="0">
                <a:solidFill>
                  <a:srgbClr val="FF0000"/>
                </a:solidFill>
                <a:latin typeface="Times New Roman"/>
                <a:cs typeface="Times New Roman"/>
              </a:rPr>
              <a:t>(y = </a:t>
            </a:r>
            <a:r>
              <a:rPr lang="tr-TR" dirty="0" err="1">
                <a:solidFill>
                  <a:srgbClr val="FF0000"/>
                </a:solidFill>
                <a:latin typeface="Times New Roman"/>
                <a:cs typeface="Times New Roman"/>
              </a:rPr>
              <a:t>r.sin</a:t>
            </a:r>
            <a:r>
              <a:rPr lang="el-GR" dirty="0">
                <a:solidFill>
                  <a:srgbClr val="FF0000"/>
                </a:solidFill>
                <a:latin typeface="Times New Roman"/>
                <a:cs typeface="Times New Roman"/>
              </a:rPr>
              <a:t>α</a:t>
            </a:r>
            <a:r>
              <a:rPr lang="tr-TR" dirty="0">
                <a:solidFill>
                  <a:srgbClr val="FF0000"/>
                </a:solidFill>
                <a:latin typeface="Times New Roman"/>
                <a:cs typeface="Times New Roman"/>
              </a:rPr>
              <a:t>)    </a:t>
            </a:r>
            <a:r>
              <a:rPr lang="tr-TR" dirty="0">
                <a:latin typeface="Times New Roman"/>
                <a:cs typeface="Times New Roman"/>
              </a:rPr>
              <a:t>açı değeri radyana çevrilerek hesaplamalar yapılır</a:t>
            </a:r>
            <a:r>
              <a:rPr lang="tr-TR" dirty="0" smtClean="0">
                <a:latin typeface="Times New Roman"/>
                <a:cs typeface="Times New Roman"/>
              </a:rPr>
              <a:t>. </a:t>
            </a:r>
          </a:p>
          <a:p>
            <a:r>
              <a:rPr lang="tr-TR" dirty="0" smtClean="0">
                <a:latin typeface="Times New Roman"/>
                <a:cs typeface="Times New Roman"/>
              </a:rPr>
              <a:t>Alternatif akımda akımla gerilim arasında bir faz farkı vardır. Faz farkına göre dalga denklemi yazılırsa </a:t>
            </a:r>
            <a:r>
              <a:rPr lang="tr-TR" dirty="0">
                <a:latin typeface="Times New Roman" panose="02020603050405020304" pitchFamily="18" charset="0"/>
                <a:cs typeface="Times New Roman" panose="02020603050405020304" pitchFamily="18" charset="0"/>
              </a:rPr>
              <a:t> </a:t>
            </a:r>
            <a:r>
              <a:rPr lang="tr-TR" spc="-5" dirty="0">
                <a:solidFill>
                  <a:srgbClr val="FF0000"/>
                </a:solidFill>
                <a:latin typeface="Times New Roman"/>
                <a:cs typeface="Times New Roman"/>
              </a:rPr>
              <a:t>Vt= </a:t>
            </a:r>
            <a:r>
              <a:rPr lang="tr-TR" spc="-5" dirty="0" err="1">
                <a:solidFill>
                  <a:srgbClr val="FF0000"/>
                </a:solidFill>
                <a:latin typeface="Times New Roman"/>
                <a:cs typeface="Times New Roman"/>
              </a:rPr>
              <a:t>Vm.sin</a:t>
            </a:r>
            <a:r>
              <a:rPr lang="el-GR" spc="-5" dirty="0" smtClean="0">
                <a:solidFill>
                  <a:srgbClr val="FF0000"/>
                </a:solidFill>
                <a:latin typeface="Times New Roman" panose="02020603050405020304" pitchFamily="18" charset="0"/>
                <a:cs typeface="Times New Roman" panose="02020603050405020304" pitchFamily="18" charset="0"/>
              </a:rPr>
              <a:t>α</a:t>
            </a:r>
            <a:r>
              <a:rPr lang="tr-TR" spc="-5" dirty="0" smtClean="0">
                <a:solidFill>
                  <a:srgbClr val="FF0000"/>
                </a:solidFill>
                <a:latin typeface="Times New Roman" panose="02020603050405020304" pitchFamily="18" charset="0"/>
                <a:cs typeface="Times New Roman" panose="02020603050405020304" pitchFamily="18" charset="0"/>
              </a:rPr>
              <a:t> ± ɸ  </a:t>
            </a:r>
            <a:r>
              <a:rPr lang="tr-TR" spc="-5" dirty="0" smtClean="0">
                <a:latin typeface="Times New Roman" panose="02020603050405020304" pitchFamily="18" charset="0"/>
                <a:cs typeface="Times New Roman" panose="02020603050405020304" pitchFamily="18" charset="0"/>
              </a:rPr>
              <a:t>olur. </a:t>
            </a:r>
            <a:r>
              <a:rPr lang="tr-TR" spc="-5" dirty="0">
                <a:latin typeface="Times New Roman" panose="02020603050405020304" pitchFamily="18" charset="0"/>
                <a:cs typeface="Times New Roman" panose="02020603050405020304" pitchFamily="18" charset="0"/>
              </a:rPr>
              <a:t>ɸ </a:t>
            </a:r>
            <a:r>
              <a:rPr lang="tr-TR" spc="-5" dirty="0" smtClean="0">
                <a:latin typeface="Times New Roman" panose="02020603050405020304" pitchFamily="18" charset="0"/>
                <a:cs typeface="Times New Roman" panose="02020603050405020304" pitchFamily="18" charset="0"/>
              </a:rPr>
              <a:t>akımla gerilim arasındaki faz açısıdır. </a:t>
            </a:r>
          </a:p>
          <a:p>
            <a:r>
              <a:rPr lang="tr-TR" spc="-5" dirty="0" smtClean="0">
                <a:solidFill>
                  <a:srgbClr val="FF0000"/>
                </a:solidFill>
                <a:latin typeface="Times New Roman" panose="02020603050405020304" pitchFamily="18" charset="0"/>
                <a:cs typeface="Times New Roman" panose="02020603050405020304" pitchFamily="18" charset="0"/>
              </a:rPr>
              <a:t>      ± </a:t>
            </a:r>
            <a:r>
              <a:rPr lang="tr-TR" spc="-5" dirty="0" smtClean="0">
                <a:latin typeface="Times New Roman" panose="02020603050405020304" pitchFamily="18" charset="0"/>
                <a:cs typeface="Times New Roman" panose="02020603050405020304" pitchFamily="18" charset="0"/>
              </a:rPr>
              <a:t>işaretleri ileri fazlı ise işaret +  geri fazlı ise – alınır.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16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6480" y="323878"/>
            <a:ext cx="10000931" cy="427962"/>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 denklemi </a:t>
            </a:r>
            <a:endParaRPr lang="tr-TR" dirty="0"/>
          </a:p>
        </p:txBody>
      </p:sp>
      <p:sp>
        <p:nvSpPr>
          <p:cNvPr id="3" name="İçerik Yer Tutucusu 2"/>
          <p:cNvSpPr>
            <a:spLocks noGrp="1"/>
          </p:cNvSpPr>
          <p:nvPr>
            <p:ph idx="1"/>
          </p:nvPr>
        </p:nvSpPr>
        <p:spPr>
          <a:xfrm>
            <a:off x="701040" y="1066800"/>
            <a:ext cx="11155680" cy="5496560"/>
          </a:xfrm>
        </p:spPr>
        <p:txBody>
          <a:bodyPr/>
          <a:lstStyle/>
          <a:p>
            <a:r>
              <a:rPr lang="tr-TR" dirty="0">
                <a:solidFill>
                  <a:srgbClr val="FF0000"/>
                </a:solidFill>
                <a:latin typeface="Times New Roman" panose="02020603050405020304" pitchFamily="18" charset="0"/>
                <a:cs typeface="Times New Roman" panose="02020603050405020304" pitchFamily="18" charset="0"/>
              </a:rPr>
              <a:t>ÖRNEK: </a:t>
            </a:r>
            <a:r>
              <a:rPr lang="tr-TR" dirty="0">
                <a:latin typeface="Times New Roman" panose="02020603050405020304" pitchFamily="18" charset="0"/>
                <a:cs typeface="Times New Roman" panose="02020603050405020304" pitchFamily="18" charset="0"/>
              </a:rPr>
              <a:t>Frekansı 50 Hz olan bir alternatör, maksimum değeri 170 volt olan bir gerilim üretiyor. a)- Üretilen gerilimin denklemini yazınız?  </a:t>
            </a:r>
          </a:p>
          <a:p>
            <a:r>
              <a:rPr lang="tr-TR" dirty="0">
                <a:latin typeface="Times New Roman" panose="02020603050405020304" pitchFamily="18" charset="0"/>
                <a:cs typeface="Times New Roman" panose="02020603050405020304" pitchFamily="18" charset="0"/>
              </a:rPr>
              <a:t>b)- </a:t>
            </a:r>
            <a:r>
              <a:rPr lang="tr-TR" dirty="0" err="1">
                <a:latin typeface="Times New Roman" panose="02020603050405020304" pitchFamily="18" charset="0"/>
                <a:cs typeface="Times New Roman" panose="02020603050405020304" pitchFamily="18" charset="0"/>
              </a:rPr>
              <a:t>Rotörün</a:t>
            </a:r>
            <a:r>
              <a:rPr lang="tr-TR" dirty="0">
                <a:latin typeface="Times New Roman" panose="02020603050405020304" pitchFamily="18" charset="0"/>
                <a:cs typeface="Times New Roman" panose="02020603050405020304" pitchFamily="18" charset="0"/>
              </a:rPr>
              <a:t> 30˚ dönmesiyle oluşan gerilimin değerini bulunuz? </a:t>
            </a:r>
          </a:p>
          <a:p>
            <a:r>
              <a:rPr lang="tr-TR" dirty="0">
                <a:latin typeface="Times New Roman" panose="02020603050405020304" pitchFamily="18" charset="0"/>
                <a:cs typeface="Times New Roman" panose="02020603050405020304" pitchFamily="18" charset="0"/>
              </a:rPr>
              <a:t>c)- </a:t>
            </a:r>
            <a:r>
              <a:rPr lang="tr-TR" dirty="0" err="1">
                <a:latin typeface="Times New Roman" panose="02020603050405020304" pitchFamily="18" charset="0"/>
                <a:cs typeface="Times New Roman" panose="02020603050405020304" pitchFamily="18" charset="0"/>
              </a:rPr>
              <a:t>Rotör</a:t>
            </a:r>
            <a:r>
              <a:rPr lang="tr-TR" dirty="0">
                <a:latin typeface="Times New Roman" panose="02020603050405020304" pitchFamily="18" charset="0"/>
                <a:cs typeface="Times New Roman" panose="02020603050405020304" pitchFamily="18" charset="0"/>
              </a:rPr>
              <a:t> dönmeye başlayınca, 0,002 saniye sonraki gerilimi bulunuz? </a:t>
            </a:r>
          </a:p>
          <a:p>
            <a:r>
              <a:rPr lang="tr-TR" dirty="0">
                <a:latin typeface="Times New Roman" panose="02020603050405020304" pitchFamily="18" charset="0"/>
                <a:cs typeface="Times New Roman" panose="02020603050405020304" pitchFamily="18" charset="0"/>
              </a:rPr>
              <a:t>a)-  V= </a:t>
            </a:r>
            <a:r>
              <a:rPr lang="tr-TR" dirty="0" err="1">
                <a:latin typeface="Times New Roman" panose="02020603050405020304" pitchFamily="18" charset="0"/>
                <a:cs typeface="Times New Roman" panose="02020603050405020304" pitchFamily="18" charset="0"/>
              </a:rPr>
              <a:t>Vm</a:t>
            </a:r>
            <a:r>
              <a:rPr lang="tr-TR" dirty="0">
                <a:latin typeface="Times New Roman" panose="02020603050405020304" pitchFamily="18" charset="0"/>
                <a:cs typeface="Times New Roman" panose="02020603050405020304" pitchFamily="18" charset="0"/>
              </a:rPr>
              <a:t>. Sin </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V= </a:t>
            </a:r>
            <a:r>
              <a:rPr lang="tr-TR" dirty="0" err="1">
                <a:latin typeface="Times New Roman" panose="02020603050405020304" pitchFamily="18" charset="0"/>
                <a:cs typeface="Times New Roman" panose="02020603050405020304" pitchFamily="18" charset="0"/>
              </a:rPr>
              <a:t>Vm</a:t>
            </a:r>
            <a:r>
              <a:rPr lang="tr-TR" dirty="0">
                <a:latin typeface="Times New Roman" panose="02020603050405020304" pitchFamily="18" charset="0"/>
                <a:cs typeface="Times New Roman" panose="02020603050405020304" pitchFamily="18" charset="0"/>
              </a:rPr>
              <a:t>. Sin 2.</a:t>
            </a:r>
            <a:r>
              <a:rPr lang="el-GR" dirty="0">
                <a:latin typeface="Times New Roman" panose="02020603050405020304" pitchFamily="18" charset="0"/>
                <a:cs typeface="Times New Roman" panose="02020603050405020304" pitchFamily="18" charset="0"/>
              </a:rPr>
              <a:t>ᴨ</a:t>
            </a:r>
            <a:r>
              <a:rPr lang="tr-TR" dirty="0">
                <a:latin typeface="Times New Roman" panose="02020603050405020304" pitchFamily="18" charset="0"/>
                <a:cs typeface="Times New Roman" panose="02020603050405020304" pitchFamily="18" charset="0"/>
              </a:rPr>
              <a:t>.f.t   V= 170.sin.2.3,14.50.t  </a:t>
            </a:r>
            <a:r>
              <a:rPr lang="tr-TR" dirty="0">
                <a:solidFill>
                  <a:srgbClr val="FF0000"/>
                </a:solidFill>
                <a:latin typeface="Times New Roman" panose="02020603050405020304" pitchFamily="18" charset="0"/>
                <a:cs typeface="Times New Roman" panose="02020603050405020304" pitchFamily="18" charset="0"/>
              </a:rPr>
              <a:t>V= 170.sin 314.t </a:t>
            </a:r>
          </a:p>
          <a:p>
            <a:r>
              <a:rPr lang="tr-TR" dirty="0">
                <a:latin typeface="Times New Roman" panose="02020603050405020304" pitchFamily="18" charset="0"/>
                <a:cs typeface="Times New Roman" panose="02020603050405020304" pitchFamily="18" charset="0"/>
              </a:rPr>
              <a:t>b)-  </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30</a:t>
            </a:r>
            <a:r>
              <a:rPr lang="tr-TR" dirty="0">
                <a:latin typeface="Arial Narrow" panose="020B0606020202030204" pitchFamily="34"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V= 170.sin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V=170.sin30   açının radyan cinsinden değerini bulalım. </a:t>
            </a:r>
          </a:p>
          <a:p>
            <a:r>
              <a:rPr lang="tr-TR" dirty="0">
                <a:latin typeface="Times New Roman" panose="02020603050405020304" pitchFamily="18" charset="0"/>
                <a:cs typeface="Times New Roman" panose="02020603050405020304" pitchFamily="18" charset="0"/>
              </a:rPr>
              <a:t>180</a:t>
            </a:r>
            <a:r>
              <a:rPr lang="tr-TR" dirty="0">
                <a:latin typeface="Arial Narrow" panose="020B0606020202030204" pitchFamily="34"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3,14 ise   30</a:t>
            </a:r>
            <a:r>
              <a:rPr lang="tr-TR" dirty="0">
                <a:latin typeface="Arial Narrow" panose="020B0606020202030204" pitchFamily="34"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0,524  olur.     V=170.0,524     V= 89 Volt. </a:t>
            </a:r>
          </a:p>
          <a:p>
            <a:r>
              <a:rPr lang="tr-TR" dirty="0">
                <a:latin typeface="Times New Roman" panose="02020603050405020304" pitchFamily="18" charset="0"/>
                <a:cs typeface="Times New Roman" panose="02020603050405020304" pitchFamily="18" charset="0"/>
              </a:rPr>
              <a:t>c)- t=0,002s ise  V= 170.sin 314.t   V= 170. sin 314.0,002  V= 170.sin 0,628  </a:t>
            </a:r>
          </a:p>
          <a:p>
            <a:r>
              <a:rPr lang="tr-TR" dirty="0">
                <a:latin typeface="Times New Roman" panose="02020603050405020304" pitchFamily="18" charset="0"/>
                <a:cs typeface="Times New Roman" panose="02020603050405020304" pitchFamily="18" charset="0"/>
              </a:rPr>
              <a:t>Sinüsü  0,628 olan açı  39</a:t>
            </a:r>
            <a:r>
              <a:rPr lang="tr-TR" dirty="0">
                <a:latin typeface="Arial Narrow" panose="020B0606020202030204" pitchFamily="34"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lik</a:t>
            </a:r>
            <a:r>
              <a:rPr lang="tr-TR" dirty="0">
                <a:latin typeface="Times New Roman" panose="02020603050405020304" pitchFamily="18" charset="0"/>
                <a:cs typeface="Times New Roman" panose="02020603050405020304" pitchFamily="18" charset="0"/>
              </a:rPr>
              <a:t> açıdır.  Bu açının radyan cinsinden değerini bulalım. </a:t>
            </a:r>
          </a:p>
          <a:p>
            <a:r>
              <a:rPr lang="tr-TR" dirty="0">
                <a:latin typeface="Times New Roman" panose="02020603050405020304" pitchFamily="18" charset="0"/>
                <a:cs typeface="Times New Roman" panose="02020603050405020304" pitchFamily="18" charset="0"/>
              </a:rPr>
              <a:t>180</a:t>
            </a:r>
            <a:r>
              <a:rPr lang="tr-TR" dirty="0">
                <a:latin typeface="Arial Narrow" panose="020B0606020202030204" pitchFamily="34"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3,14 ise   39</a:t>
            </a:r>
            <a:r>
              <a:rPr lang="tr-TR" dirty="0">
                <a:latin typeface="Arial Narrow" panose="020B0606020202030204" pitchFamily="34"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0,680 radyan olur.   V= 170.0,680   V= 115,6 Volt.</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395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3280" y="203200"/>
            <a:ext cx="10204131" cy="558800"/>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89280" y="944880"/>
            <a:ext cx="11318240" cy="5699760"/>
          </a:xfrm>
        </p:spPr>
        <p:txBody>
          <a:bodyPr/>
          <a:lstStyle/>
          <a:p>
            <a:r>
              <a:rPr lang="tr-TR" dirty="0">
                <a:latin typeface="Times New Roman" pitchFamily="18" charset="0"/>
                <a:cs typeface="Times New Roman" pitchFamily="18" charset="0"/>
              </a:rPr>
              <a:t>Bir telde yayılan enine dalganın denklemi; </a:t>
            </a:r>
            <a:r>
              <a:rPr lang="tr-TR" dirty="0">
                <a:solidFill>
                  <a:srgbClr val="FF0000"/>
                </a:solidFill>
                <a:latin typeface="Times New Roman" pitchFamily="18" charset="0"/>
                <a:cs typeface="Times New Roman" pitchFamily="18" charset="0"/>
              </a:rPr>
              <a:t>y = -r.sin2</a:t>
            </a:r>
            <a:r>
              <a:rPr lang="az-Cyrl-AZ" dirty="0">
                <a:solidFill>
                  <a:srgbClr val="FF0000"/>
                </a:solidFill>
                <a:latin typeface="Times New Roman"/>
                <a:cs typeface="Times New Roman"/>
              </a:rPr>
              <a:t>П</a:t>
            </a:r>
            <a:r>
              <a:rPr lang="tr-TR" dirty="0">
                <a:solidFill>
                  <a:srgbClr val="FF0000"/>
                </a:solidFill>
                <a:latin typeface="Times New Roman"/>
                <a:cs typeface="Times New Roman"/>
              </a:rPr>
              <a:t>/</a:t>
            </a:r>
            <a:r>
              <a:rPr lang="el-GR" dirty="0">
                <a:solidFill>
                  <a:srgbClr val="FF0000"/>
                </a:solidFill>
                <a:latin typeface="Times New Roman"/>
                <a:cs typeface="Times New Roman"/>
              </a:rPr>
              <a:t>λ</a:t>
            </a:r>
            <a:r>
              <a:rPr lang="tr-TR" dirty="0">
                <a:solidFill>
                  <a:srgbClr val="FF0000"/>
                </a:solidFill>
                <a:latin typeface="Times New Roman"/>
                <a:cs typeface="Times New Roman"/>
              </a:rPr>
              <a:t>.(x-w.t) </a:t>
            </a:r>
            <a:r>
              <a:rPr lang="tr-TR" dirty="0" err="1">
                <a:latin typeface="Times New Roman"/>
                <a:cs typeface="Times New Roman"/>
              </a:rPr>
              <a:t>dir</a:t>
            </a:r>
            <a:r>
              <a:rPr lang="tr-TR" dirty="0">
                <a:latin typeface="Times New Roman"/>
                <a:cs typeface="Times New Roman"/>
              </a:rPr>
              <a:t>. (</a:t>
            </a:r>
            <a:r>
              <a:rPr lang="tr-TR" dirty="0" smtClean="0">
                <a:latin typeface="Times New Roman"/>
                <a:cs typeface="Times New Roman"/>
              </a:rPr>
              <a:t>r=3cm</a:t>
            </a:r>
            <a:r>
              <a:rPr lang="tr-TR" dirty="0">
                <a:latin typeface="Times New Roman"/>
                <a:cs typeface="Times New Roman"/>
              </a:rPr>
              <a:t>, </a:t>
            </a:r>
            <a:r>
              <a:rPr lang="el-GR" dirty="0">
                <a:latin typeface="Times New Roman"/>
                <a:cs typeface="Times New Roman"/>
              </a:rPr>
              <a:t>λ</a:t>
            </a:r>
            <a:r>
              <a:rPr lang="tr-TR" dirty="0">
                <a:latin typeface="Times New Roman"/>
                <a:cs typeface="Times New Roman"/>
              </a:rPr>
              <a:t>=4cm, </a:t>
            </a:r>
          </a:p>
          <a:p>
            <a:r>
              <a:rPr lang="tr-TR" dirty="0">
                <a:latin typeface="Times New Roman"/>
                <a:cs typeface="Times New Roman"/>
              </a:rPr>
              <a:t>v=2cm/s ise). t=0 anında, enine yer değiştirmeyi x= 0,1,2,3,4 için hesaplayınız? </a:t>
            </a:r>
          </a:p>
          <a:p>
            <a:r>
              <a:rPr lang="tr-TR" dirty="0">
                <a:latin typeface="Times New Roman"/>
                <a:cs typeface="Times New Roman"/>
              </a:rPr>
              <a:t>Sinüs grafiğini çiziniz? Dalganın periyodunu bulunuz?  </a:t>
            </a:r>
          </a:p>
          <a:p>
            <a:r>
              <a:rPr lang="tr-TR" dirty="0">
                <a:latin typeface="Times New Roman" pitchFamily="18" charset="0"/>
                <a:cs typeface="Times New Roman" pitchFamily="18" charset="0"/>
              </a:rPr>
              <a:t>y = -r.sin2</a:t>
            </a:r>
            <a:r>
              <a:rPr lang="az-Cyrl-AZ" dirty="0">
                <a:latin typeface="Times New Roman"/>
                <a:cs typeface="Times New Roman"/>
              </a:rPr>
              <a:t>П</a:t>
            </a:r>
            <a:r>
              <a:rPr lang="tr-TR" dirty="0">
                <a:latin typeface="Times New Roman"/>
                <a:cs typeface="Times New Roman"/>
              </a:rPr>
              <a:t>/</a:t>
            </a:r>
            <a:r>
              <a:rPr lang="el-GR" dirty="0">
                <a:latin typeface="Times New Roman"/>
                <a:cs typeface="Times New Roman"/>
              </a:rPr>
              <a:t>λ</a:t>
            </a:r>
            <a:r>
              <a:rPr lang="tr-TR" dirty="0">
                <a:latin typeface="Times New Roman"/>
                <a:cs typeface="Times New Roman"/>
              </a:rPr>
              <a:t>.(x-w.t)    y= -3.sin2</a:t>
            </a:r>
            <a:r>
              <a:rPr lang="az-Cyrl-AZ" dirty="0">
                <a:latin typeface="Times New Roman"/>
                <a:cs typeface="Times New Roman"/>
              </a:rPr>
              <a:t>П</a:t>
            </a:r>
            <a:r>
              <a:rPr lang="tr-TR" dirty="0">
                <a:latin typeface="Times New Roman"/>
                <a:cs typeface="Times New Roman"/>
              </a:rPr>
              <a:t>/4 (x-2.0)  ise  </a:t>
            </a:r>
            <a:r>
              <a:rPr lang="tr-TR" dirty="0">
                <a:solidFill>
                  <a:srgbClr val="FF0000"/>
                </a:solidFill>
                <a:latin typeface="Times New Roman"/>
                <a:cs typeface="Times New Roman"/>
              </a:rPr>
              <a:t>y= -3.sin</a:t>
            </a:r>
            <a:r>
              <a:rPr lang="az-Cyrl-AZ" dirty="0">
                <a:solidFill>
                  <a:srgbClr val="FF0000"/>
                </a:solidFill>
                <a:latin typeface="Times New Roman"/>
                <a:cs typeface="Times New Roman"/>
              </a:rPr>
              <a:t>П</a:t>
            </a:r>
            <a:r>
              <a:rPr lang="tr-TR" dirty="0">
                <a:solidFill>
                  <a:srgbClr val="FF0000"/>
                </a:solidFill>
                <a:latin typeface="Times New Roman"/>
                <a:cs typeface="Times New Roman"/>
              </a:rPr>
              <a:t>/2.x  </a:t>
            </a:r>
            <a:r>
              <a:rPr lang="tr-TR" dirty="0">
                <a:latin typeface="Times New Roman"/>
                <a:cs typeface="Times New Roman"/>
              </a:rPr>
              <a:t>olur. </a:t>
            </a:r>
          </a:p>
          <a:p>
            <a:r>
              <a:rPr lang="tr-TR" dirty="0">
                <a:latin typeface="Times New Roman"/>
                <a:cs typeface="Times New Roman"/>
              </a:rPr>
              <a:t>x=0 için   y= -3.sin</a:t>
            </a:r>
            <a:r>
              <a:rPr lang="az-Cyrl-AZ" dirty="0">
                <a:latin typeface="Times New Roman"/>
                <a:cs typeface="Times New Roman"/>
              </a:rPr>
              <a:t>П</a:t>
            </a:r>
            <a:r>
              <a:rPr lang="tr-TR" dirty="0">
                <a:latin typeface="Times New Roman"/>
                <a:cs typeface="Times New Roman"/>
              </a:rPr>
              <a:t>/2.0   y= 0 </a:t>
            </a:r>
          </a:p>
          <a:p>
            <a:r>
              <a:rPr lang="tr-TR" dirty="0">
                <a:latin typeface="Times New Roman"/>
                <a:cs typeface="Times New Roman"/>
              </a:rPr>
              <a:t>x= 1 için  y= -3.sin</a:t>
            </a:r>
            <a:r>
              <a:rPr lang="az-Cyrl-AZ" dirty="0">
                <a:latin typeface="Times New Roman"/>
                <a:cs typeface="Times New Roman"/>
              </a:rPr>
              <a:t>П</a:t>
            </a:r>
            <a:r>
              <a:rPr lang="tr-TR" dirty="0">
                <a:latin typeface="Times New Roman"/>
                <a:cs typeface="Times New Roman"/>
              </a:rPr>
              <a:t>/2.1   y=-3   (</a:t>
            </a:r>
            <a:r>
              <a:rPr lang="az-Cyrl-AZ" dirty="0">
                <a:latin typeface="Times New Roman"/>
                <a:cs typeface="Times New Roman"/>
              </a:rPr>
              <a:t>П</a:t>
            </a:r>
            <a:r>
              <a:rPr lang="tr-TR" dirty="0">
                <a:latin typeface="Times New Roman"/>
                <a:cs typeface="Times New Roman"/>
              </a:rPr>
              <a:t>/2= 90ᵒ </a:t>
            </a:r>
            <a:r>
              <a:rPr lang="tr-TR" dirty="0" err="1">
                <a:latin typeface="Times New Roman"/>
                <a:cs typeface="Times New Roman"/>
              </a:rPr>
              <a:t>dir</a:t>
            </a:r>
            <a:r>
              <a:rPr lang="tr-TR" dirty="0">
                <a:latin typeface="Times New Roman"/>
                <a:cs typeface="Times New Roman"/>
              </a:rPr>
              <a:t>.  90ᵒ </a:t>
            </a:r>
            <a:r>
              <a:rPr lang="tr-TR" dirty="0" err="1">
                <a:latin typeface="Times New Roman"/>
                <a:cs typeface="Times New Roman"/>
              </a:rPr>
              <a:t>nin</a:t>
            </a:r>
            <a:r>
              <a:rPr lang="tr-TR" dirty="0">
                <a:latin typeface="Times New Roman"/>
                <a:cs typeface="Times New Roman"/>
              </a:rPr>
              <a:t> sinüsü 1 </a:t>
            </a:r>
            <a:r>
              <a:rPr lang="tr-TR" dirty="0" err="1">
                <a:latin typeface="Times New Roman"/>
                <a:cs typeface="Times New Roman"/>
              </a:rPr>
              <a:t>dir</a:t>
            </a:r>
            <a:r>
              <a:rPr lang="tr-TR" dirty="0">
                <a:latin typeface="Times New Roman"/>
                <a:cs typeface="Times New Roman"/>
              </a:rPr>
              <a:t>.) </a:t>
            </a:r>
          </a:p>
          <a:p>
            <a:r>
              <a:rPr lang="tr-TR" dirty="0">
                <a:latin typeface="Times New Roman"/>
                <a:cs typeface="Times New Roman"/>
              </a:rPr>
              <a:t>x= 2 için  y= -3.sin</a:t>
            </a:r>
            <a:r>
              <a:rPr lang="az-Cyrl-AZ" dirty="0">
                <a:latin typeface="Times New Roman"/>
                <a:cs typeface="Times New Roman"/>
              </a:rPr>
              <a:t>П</a:t>
            </a:r>
            <a:r>
              <a:rPr lang="tr-TR" dirty="0">
                <a:latin typeface="Times New Roman"/>
                <a:cs typeface="Times New Roman"/>
              </a:rPr>
              <a:t>/2.2   y= 0    (</a:t>
            </a:r>
            <a:r>
              <a:rPr lang="az-Cyrl-AZ" dirty="0">
                <a:latin typeface="Times New Roman"/>
                <a:cs typeface="Times New Roman"/>
              </a:rPr>
              <a:t>П</a:t>
            </a:r>
            <a:r>
              <a:rPr lang="tr-TR" dirty="0">
                <a:latin typeface="Times New Roman"/>
                <a:cs typeface="Times New Roman"/>
              </a:rPr>
              <a:t>= 180ᵒ </a:t>
            </a:r>
            <a:r>
              <a:rPr lang="tr-TR" dirty="0" err="1">
                <a:latin typeface="Times New Roman"/>
                <a:cs typeface="Times New Roman"/>
              </a:rPr>
              <a:t>dir</a:t>
            </a:r>
            <a:r>
              <a:rPr lang="tr-TR" dirty="0">
                <a:latin typeface="Times New Roman"/>
                <a:cs typeface="Times New Roman"/>
              </a:rPr>
              <a:t>. 180ᵒ </a:t>
            </a:r>
            <a:r>
              <a:rPr lang="tr-TR" dirty="0" err="1">
                <a:latin typeface="Times New Roman"/>
                <a:cs typeface="Times New Roman"/>
              </a:rPr>
              <a:t>nin</a:t>
            </a:r>
            <a:r>
              <a:rPr lang="tr-TR" dirty="0">
                <a:latin typeface="Times New Roman"/>
                <a:cs typeface="Times New Roman"/>
              </a:rPr>
              <a:t> sinüsü 0 </a:t>
            </a:r>
            <a:r>
              <a:rPr lang="tr-TR" dirty="0" err="1">
                <a:latin typeface="Times New Roman"/>
                <a:cs typeface="Times New Roman"/>
              </a:rPr>
              <a:t>dır</a:t>
            </a:r>
            <a:r>
              <a:rPr lang="tr-TR" dirty="0">
                <a:latin typeface="Times New Roman"/>
                <a:cs typeface="Times New Roman"/>
              </a:rPr>
              <a:t>.) </a:t>
            </a:r>
          </a:p>
          <a:p>
            <a:r>
              <a:rPr lang="tr-TR" dirty="0">
                <a:latin typeface="Times New Roman"/>
                <a:cs typeface="Times New Roman"/>
              </a:rPr>
              <a:t>x= 3 için  y= -3.sin</a:t>
            </a:r>
            <a:r>
              <a:rPr lang="az-Cyrl-AZ" dirty="0">
                <a:latin typeface="Times New Roman"/>
                <a:cs typeface="Times New Roman"/>
              </a:rPr>
              <a:t>П</a:t>
            </a:r>
            <a:r>
              <a:rPr lang="tr-TR" dirty="0">
                <a:latin typeface="Times New Roman"/>
                <a:cs typeface="Times New Roman"/>
              </a:rPr>
              <a:t>/2.3    y= 3   (3</a:t>
            </a:r>
            <a:r>
              <a:rPr lang="az-Cyrl-AZ" dirty="0">
                <a:latin typeface="Times New Roman"/>
                <a:cs typeface="Times New Roman"/>
              </a:rPr>
              <a:t>П</a:t>
            </a:r>
            <a:r>
              <a:rPr lang="tr-TR" dirty="0">
                <a:latin typeface="Times New Roman"/>
                <a:cs typeface="Times New Roman"/>
              </a:rPr>
              <a:t>/2= 270ᵒ </a:t>
            </a:r>
            <a:r>
              <a:rPr lang="tr-TR" dirty="0" err="1">
                <a:latin typeface="Times New Roman"/>
                <a:cs typeface="Times New Roman"/>
              </a:rPr>
              <a:t>dir</a:t>
            </a:r>
            <a:r>
              <a:rPr lang="tr-TR" dirty="0">
                <a:latin typeface="Times New Roman"/>
                <a:cs typeface="Times New Roman"/>
              </a:rPr>
              <a:t>.  270ᵒ </a:t>
            </a:r>
            <a:r>
              <a:rPr lang="tr-TR" dirty="0" err="1">
                <a:latin typeface="Times New Roman"/>
                <a:cs typeface="Times New Roman"/>
              </a:rPr>
              <a:t>nin</a:t>
            </a:r>
            <a:r>
              <a:rPr lang="tr-TR" dirty="0">
                <a:latin typeface="Times New Roman"/>
                <a:cs typeface="Times New Roman"/>
              </a:rPr>
              <a:t> sinüsü -1 </a:t>
            </a:r>
            <a:r>
              <a:rPr lang="tr-TR" dirty="0" err="1">
                <a:latin typeface="Times New Roman"/>
                <a:cs typeface="Times New Roman"/>
              </a:rPr>
              <a:t>dir</a:t>
            </a:r>
            <a:r>
              <a:rPr lang="tr-TR" dirty="0">
                <a:latin typeface="Times New Roman"/>
                <a:cs typeface="Times New Roman"/>
              </a:rPr>
              <a:t>.) </a:t>
            </a:r>
          </a:p>
          <a:p>
            <a:r>
              <a:rPr lang="tr-TR" dirty="0">
                <a:latin typeface="Times New Roman"/>
                <a:cs typeface="Times New Roman"/>
              </a:rPr>
              <a:t>x= 4 için   y= -3.sin</a:t>
            </a:r>
            <a:r>
              <a:rPr lang="az-Cyrl-AZ" dirty="0">
                <a:latin typeface="Times New Roman"/>
                <a:cs typeface="Times New Roman"/>
              </a:rPr>
              <a:t>П</a:t>
            </a:r>
            <a:r>
              <a:rPr lang="tr-TR" dirty="0">
                <a:latin typeface="Times New Roman"/>
                <a:cs typeface="Times New Roman"/>
              </a:rPr>
              <a:t>/2.4    y=0   (4</a:t>
            </a:r>
            <a:r>
              <a:rPr lang="az-Cyrl-AZ" dirty="0">
                <a:latin typeface="Times New Roman"/>
                <a:cs typeface="Times New Roman"/>
              </a:rPr>
              <a:t>П</a:t>
            </a:r>
            <a:r>
              <a:rPr lang="tr-TR" dirty="0">
                <a:latin typeface="Times New Roman"/>
                <a:cs typeface="Times New Roman"/>
              </a:rPr>
              <a:t>/2= 360ᵒ </a:t>
            </a:r>
            <a:r>
              <a:rPr lang="tr-TR" dirty="0" err="1">
                <a:latin typeface="Times New Roman"/>
                <a:cs typeface="Times New Roman"/>
              </a:rPr>
              <a:t>dir</a:t>
            </a:r>
            <a:r>
              <a:rPr lang="tr-TR" dirty="0">
                <a:latin typeface="Times New Roman"/>
                <a:cs typeface="Times New Roman"/>
              </a:rPr>
              <a:t>.  360ᵒ </a:t>
            </a:r>
            <a:r>
              <a:rPr lang="tr-TR" dirty="0" err="1">
                <a:latin typeface="Times New Roman"/>
                <a:cs typeface="Times New Roman"/>
              </a:rPr>
              <a:t>nin</a:t>
            </a:r>
            <a:r>
              <a:rPr lang="tr-TR" dirty="0">
                <a:latin typeface="Times New Roman"/>
                <a:cs typeface="Times New Roman"/>
              </a:rPr>
              <a:t> sinüsü 0 </a:t>
            </a:r>
            <a:r>
              <a:rPr lang="tr-TR" dirty="0" err="1">
                <a:latin typeface="Times New Roman"/>
                <a:cs typeface="Times New Roman"/>
              </a:rPr>
              <a:t>dır</a:t>
            </a:r>
            <a:r>
              <a:rPr lang="tr-TR" dirty="0">
                <a:latin typeface="Times New Roman"/>
                <a:cs typeface="Times New Roman"/>
              </a:rPr>
              <a:t>.) </a:t>
            </a:r>
          </a:p>
          <a:p>
            <a:r>
              <a:rPr lang="tr-TR" dirty="0">
                <a:latin typeface="Times New Roman" pitchFamily="18" charset="0"/>
                <a:cs typeface="Times New Roman" pitchFamily="18" charset="0"/>
              </a:rPr>
              <a:t>X= 5 için   </a:t>
            </a:r>
            <a:r>
              <a:rPr lang="tr-TR" dirty="0">
                <a:latin typeface="Times New Roman"/>
                <a:cs typeface="Times New Roman"/>
              </a:rPr>
              <a:t>y= -3.sin</a:t>
            </a:r>
            <a:r>
              <a:rPr lang="az-Cyrl-AZ" dirty="0">
                <a:latin typeface="Times New Roman"/>
                <a:cs typeface="Times New Roman"/>
              </a:rPr>
              <a:t>П</a:t>
            </a:r>
            <a:r>
              <a:rPr lang="tr-TR" dirty="0">
                <a:latin typeface="Times New Roman"/>
                <a:cs typeface="Times New Roman"/>
              </a:rPr>
              <a:t>/2.4   y=-3  (5</a:t>
            </a:r>
            <a:r>
              <a:rPr lang="az-Cyrl-AZ" dirty="0">
                <a:latin typeface="Times New Roman"/>
                <a:cs typeface="Times New Roman"/>
              </a:rPr>
              <a:t>П</a:t>
            </a:r>
            <a:r>
              <a:rPr lang="tr-TR" dirty="0">
                <a:latin typeface="Times New Roman"/>
                <a:cs typeface="Times New Roman"/>
              </a:rPr>
              <a:t>/2 = 90ᵒ </a:t>
            </a:r>
            <a:r>
              <a:rPr lang="tr-TR" dirty="0" err="1">
                <a:latin typeface="Times New Roman"/>
                <a:cs typeface="Times New Roman"/>
              </a:rPr>
              <a:t>dir</a:t>
            </a:r>
            <a:r>
              <a:rPr lang="tr-TR" dirty="0">
                <a:latin typeface="Times New Roman"/>
                <a:cs typeface="Times New Roman"/>
              </a:rPr>
              <a:t>.  90ᵒ </a:t>
            </a:r>
            <a:r>
              <a:rPr lang="tr-TR" dirty="0" err="1">
                <a:latin typeface="Times New Roman"/>
                <a:cs typeface="Times New Roman"/>
              </a:rPr>
              <a:t>nin</a:t>
            </a:r>
            <a:r>
              <a:rPr lang="tr-TR" dirty="0">
                <a:latin typeface="Times New Roman"/>
                <a:cs typeface="Times New Roman"/>
              </a:rPr>
              <a:t> sinüsü 1 </a:t>
            </a:r>
            <a:r>
              <a:rPr lang="tr-TR" dirty="0" err="1">
                <a:latin typeface="Times New Roman"/>
                <a:cs typeface="Times New Roman"/>
              </a:rPr>
              <a:t>dir</a:t>
            </a:r>
            <a:r>
              <a:rPr lang="tr-TR" dirty="0">
                <a:latin typeface="Times New Roman"/>
                <a:cs typeface="Times New Roman"/>
              </a:rPr>
              <a:t>.)</a:t>
            </a:r>
            <a:endParaRPr lang="tr-TR"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325613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3440" y="172720"/>
            <a:ext cx="10193971" cy="568960"/>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Örneğin devamı</a:t>
            </a:r>
            <a:endParaRPr lang="tr-TR"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stretch>
            <a:fillRect/>
          </a:stretch>
        </p:blipFill>
        <p:spPr>
          <a:xfrm>
            <a:off x="564299" y="1080552"/>
            <a:ext cx="10149077" cy="4834800"/>
          </a:xfrm>
          <a:prstGeom prst="rect">
            <a:avLst/>
          </a:prstGeom>
        </p:spPr>
      </p:pic>
      <p:cxnSp>
        <p:nvCxnSpPr>
          <p:cNvPr id="5" name="Düz Ok Bağlayıcısı 4"/>
          <p:cNvCxnSpPr/>
          <p:nvPr/>
        </p:nvCxnSpPr>
        <p:spPr>
          <a:xfrm flipV="1">
            <a:off x="586889" y="3899049"/>
            <a:ext cx="4324575" cy="322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Düz Ok Bağlayıcısı 5"/>
          <p:cNvCxnSpPr/>
          <p:nvPr/>
        </p:nvCxnSpPr>
        <p:spPr>
          <a:xfrm flipH="1" flipV="1">
            <a:off x="993483" y="2476650"/>
            <a:ext cx="10758" cy="25513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Blok Yay 6"/>
          <p:cNvSpPr/>
          <p:nvPr/>
        </p:nvSpPr>
        <p:spPr>
          <a:xfrm rot="10966653">
            <a:off x="1016566" y="2785396"/>
            <a:ext cx="1033448" cy="2206984"/>
          </a:xfrm>
          <a:prstGeom prst="blockArc">
            <a:avLst>
              <a:gd name="adj1" fmla="val 10800000"/>
              <a:gd name="adj2" fmla="val 20993274"/>
              <a:gd name="adj3" fmla="val 309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8" name="Blok Yay 7"/>
          <p:cNvSpPr/>
          <p:nvPr/>
        </p:nvSpPr>
        <p:spPr>
          <a:xfrm>
            <a:off x="2036839" y="3030316"/>
            <a:ext cx="1026354" cy="1985808"/>
          </a:xfrm>
          <a:prstGeom prst="blockArc">
            <a:avLst>
              <a:gd name="adj1" fmla="val 10800000"/>
              <a:gd name="adj2" fmla="val 20825121"/>
              <a:gd name="adj3" fmla="val 262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9" name="Blok Yay 8"/>
          <p:cNvSpPr/>
          <p:nvPr/>
        </p:nvSpPr>
        <p:spPr>
          <a:xfrm rot="15583292">
            <a:off x="2710747" y="3821034"/>
            <a:ext cx="1363310" cy="678416"/>
          </a:xfrm>
          <a:prstGeom prst="blockArc">
            <a:avLst>
              <a:gd name="adj1" fmla="val 10534936"/>
              <a:gd name="adj2" fmla="val 19396121"/>
              <a:gd name="adj3" fmla="val 368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cxnSp>
        <p:nvCxnSpPr>
          <p:cNvPr id="10" name="Düz Bağlayıcı 9"/>
          <p:cNvCxnSpPr/>
          <p:nvPr/>
        </p:nvCxnSpPr>
        <p:spPr>
          <a:xfrm>
            <a:off x="2513926" y="3026811"/>
            <a:ext cx="21797" cy="9045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Düz Bağlayıcı 10"/>
          <p:cNvCxnSpPr/>
          <p:nvPr/>
        </p:nvCxnSpPr>
        <p:spPr>
          <a:xfrm>
            <a:off x="1004240" y="3005886"/>
            <a:ext cx="156238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Düz Bağlayıcı 11"/>
          <p:cNvCxnSpPr/>
          <p:nvPr/>
        </p:nvCxnSpPr>
        <p:spPr>
          <a:xfrm flipH="1">
            <a:off x="3527639" y="3899048"/>
            <a:ext cx="19311" cy="88545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Düz Bağlayıcı 12"/>
          <p:cNvCxnSpPr/>
          <p:nvPr/>
        </p:nvCxnSpPr>
        <p:spPr>
          <a:xfrm>
            <a:off x="1573831" y="3851703"/>
            <a:ext cx="0" cy="108652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Metin kutusu 13"/>
          <p:cNvSpPr txBox="1"/>
          <p:nvPr/>
        </p:nvSpPr>
        <p:spPr>
          <a:xfrm>
            <a:off x="4587254" y="3390038"/>
            <a:ext cx="338554"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x</a:t>
            </a:r>
            <a:endParaRPr lang="tr-TR" sz="2400"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1022994" y="2238175"/>
            <a:ext cx="163976"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y</a:t>
            </a:r>
            <a:endParaRPr lang="tr-TR" sz="2400"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634744" y="4737181"/>
            <a:ext cx="388248" cy="369332"/>
          </a:xfrm>
          <a:prstGeom prst="rect">
            <a:avLst/>
          </a:prstGeom>
          <a:noFill/>
        </p:spPr>
        <p:txBody>
          <a:bodyPr wrap="none" rtlCol="0">
            <a:spAutoFit/>
          </a:bodyPr>
          <a:lstStyle/>
          <a:p>
            <a:r>
              <a:rPr lang="tr-TR" dirty="0" smtClean="0">
                <a:latin typeface="Times New Roman" pitchFamily="18" charset="0"/>
                <a:cs typeface="Times New Roman" pitchFamily="18" charset="0"/>
              </a:rPr>
              <a:t>-3</a:t>
            </a:r>
            <a:endParaRPr lang="tr-TR" dirty="0">
              <a:latin typeface="Times New Roman" pitchFamily="18" charset="0"/>
              <a:cs typeface="Times New Roman" pitchFamily="18" charset="0"/>
            </a:endParaRPr>
          </a:p>
        </p:txBody>
      </p:sp>
      <p:cxnSp>
        <p:nvCxnSpPr>
          <p:cNvPr id="17" name="Düz Bağlayıcı 16"/>
          <p:cNvCxnSpPr/>
          <p:nvPr/>
        </p:nvCxnSpPr>
        <p:spPr>
          <a:xfrm flipH="1">
            <a:off x="928937" y="3026811"/>
            <a:ext cx="129091" cy="0"/>
          </a:xfrm>
          <a:prstGeom prst="line">
            <a:avLst/>
          </a:prstGeom>
        </p:spPr>
        <p:style>
          <a:lnRef idx="3">
            <a:schemeClr val="dk1"/>
          </a:lnRef>
          <a:fillRef idx="0">
            <a:schemeClr val="dk1"/>
          </a:fillRef>
          <a:effectRef idx="2">
            <a:schemeClr val="dk1"/>
          </a:effectRef>
          <a:fontRef idx="minor">
            <a:schemeClr val="tx1"/>
          </a:fontRef>
        </p:style>
      </p:cxnSp>
      <p:cxnSp>
        <p:nvCxnSpPr>
          <p:cNvPr id="18" name="Düz Bağlayıcı 17"/>
          <p:cNvCxnSpPr/>
          <p:nvPr/>
        </p:nvCxnSpPr>
        <p:spPr>
          <a:xfrm flipH="1" flipV="1">
            <a:off x="931689" y="3308729"/>
            <a:ext cx="123586" cy="12187"/>
          </a:xfrm>
          <a:prstGeom prst="line">
            <a:avLst/>
          </a:prstGeom>
        </p:spPr>
        <p:style>
          <a:lnRef idx="3">
            <a:schemeClr val="dk1"/>
          </a:lnRef>
          <a:fillRef idx="0">
            <a:schemeClr val="dk1"/>
          </a:fillRef>
          <a:effectRef idx="2">
            <a:schemeClr val="dk1"/>
          </a:effectRef>
          <a:fontRef idx="minor">
            <a:schemeClr val="tx1"/>
          </a:fontRef>
        </p:style>
      </p:cxnSp>
      <p:cxnSp>
        <p:nvCxnSpPr>
          <p:cNvPr id="19" name="Düz Bağlayıcı 18"/>
          <p:cNvCxnSpPr/>
          <p:nvPr/>
        </p:nvCxnSpPr>
        <p:spPr>
          <a:xfrm flipH="1">
            <a:off x="958448" y="3620870"/>
            <a:ext cx="129091" cy="0"/>
          </a:xfrm>
          <a:prstGeom prst="line">
            <a:avLst/>
          </a:prstGeom>
        </p:spPr>
        <p:style>
          <a:lnRef idx="3">
            <a:schemeClr val="dk1"/>
          </a:lnRef>
          <a:fillRef idx="0">
            <a:schemeClr val="dk1"/>
          </a:fillRef>
          <a:effectRef idx="2">
            <a:schemeClr val="dk1"/>
          </a:effectRef>
          <a:fontRef idx="minor">
            <a:schemeClr val="tx1"/>
          </a:fontRef>
        </p:style>
      </p:cxnSp>
      <p:cxnSp>
        <p:nvCxnSpPr>
          <p:cNvPr id="20" name="Düz Bağlayıcı 19"/>
          <p:cNvCxnSpPr/>
          <p:nvPr/>
        </p:nvCxnSpPr>
        <p:spPr>
          <a:xfrm flipH="1">
            <a:off x="958447" y="4938226"/>
            <a:ext cx="129091" cy="0"/>
          </a:xfrm>
          <a:prstGeom prst="line">
            <a:avLst/>
          </a:prstGeom>
        </p:spPr>
        <p:style>
          <a:lnRef idx="3">
            <a:schemeClr val="dk1"/>
          </a:lnRef>
          <a:fillRef idx="0">
            <a:schemeClr val="dk1"/>
          </a:fillRef>
          <a:effectRef idx="2">
            <a:schemeClr val="dk1"/>
          </a:effectRef>
          <a:fontRef idx="minor">
            <a:schemeClr val="tx1"/>
          </a:fontRef>
        </p:style>
      </p:cxnSp>
      <p:cxnSp>
        <p:nvCxnSpPr>
          <p:cNvPr id="21" name="Düz Bağlayıcı 20"/>
          <p:cNvCxnSpPr/>
          <p:nvPr/>
        </p:nvCxnSpPr>
        <p:spPr>
          <a:xfrm flipH="1">
            <a:off x="939694" y="4655664"/>
            <a:ext cx="129091" cy="0"/>
          </a:xfrm>
          <a:prstGeom prst="line">
            <a:avLst/>
          </a:prstGeom>
        </p:spPr>
        <p:style>
          <a:lnRef idx="3">
            <a:schemeClr val="dk1"/>
          </a:lnRef>
          <a:fillRef idx="0">
            <a:schemeClr val="dk1"/>
          </a:fillRef>
          <a:effectRef idx="2">
            <a:schemeClr val="dk1"/>
          </a:effectRef>
          <a:fontRef idx="minor">
            <a:schemeClr val="tx1"/>
          </a:fontRef>
        </p:style>
      </p:cxnSp>
      <p:cxnSp>
        <p:nvCxnSpPr>
          <p:cNvPr id="22" name="Düz Bağlayıcı 21"/>
          <p:cNvCxnSpPr/>
          <p:nvPr/>
        </p:nvCxnSpPr>
        <p:spPr>
          <a:xfrm flipH="1">
            <a:off x="933911" y="4328640"/>
            <a:ext cx="129091" cy="0"/>
          </a:xfrm>
          <a:prstGeom prst="line">
            <a:avLst/>
          </a:prstGeom>
        </p:spPr>
        <p:style>
          <a:lnRef idx="3">
            <a:schemeClr val="dk1"/>
          </a:lnRef>
          <a:fillRef idx="0">
            <a:schemeClr val="dk1"/>
          </a:fillRef>
          <a:effectRef idx="2">
            <a:schemeClr val="dk1"/>
          </a:effectRef>
          <a:fontRef idx="minor">
            <a:schemeClr val="tx1"/>
          </a:fontRef>
        </p:style>
      </p:cxnSp>
      <p:sp>
        <p:nvSpPr>
          <p:cNvPr id="27" name="Metin kutusu 26"/>
          <p:cNvSpPr txBox="1"/>
          <p:nvPr/>
        </p:nvSpPr>
        <p:spPr>
          <a:xfrm>
            <a:off x="698459" y="3128620"/>
            <a:ext cx="300082" cy="369332"/>
          </a:xfrm>
          <a:prstGeom prst="rect">
            <a:avLst/>
          </a:prstGeom>
          <a:noFill/>
        </p:spPr>
        <p:txBody>
          <a:bodyPr wrap="none" rtlCol="0">
            <a:spAutoFit/>
          </a:bodyPr>
          <a:lstStyle/>
          <a:p>
            <a:r>
              <a:rPr lang="tr-TR" dirty="0" smtClean="0">
                <a:latin typeface="Times New Roman" pitchFamily="18" charset="0"/>
                <a:cs typeface="Times New Roman" pitchFamily="18" charset="0"/>
              </a:rPr>
              <a:t>2</a:t>
            </a:r>
            <a:endParaRPr lang="tr-TR" dirty="0">
              <a:latin typeface="Times New Roman" pitchFamily="18" charset="0"/>
              <a:cs typeface="Times New Roman" pitchFamily="18" charset="0"/>
            </a:endParaRPr>
          </a:p>
        </p:txBody>
      </p:sp>
      <p:sp>
        <p:nvSpPr>
          <p:cNvPr id="28" name="Metin kutusu 27"/>
          <p:cNvSpPr txBox="1"/>
          <p:nvPr/>
        </p:nvSpPr>
        <p:spPr>
          <a:xfrm>
            <a:off x="584695" y="4471176"/>
            <a:ext cx="454032" cy="369332"/>
          </a:xfrm>
          <a:prstGeom prst="rect">
            <a:avLst/>
          </a:prstGeom>
          <a:noFill/>
        </p:spPr>
        <p:txBody>
          <a:bodyPr wrap="square" rtlCol="0">
            <a:spAutoFit/>
          </a:bodyPr>
          <a:lstStyle/>
          <a:p>
            <a:r>
              <a:rPr lang="tr-TR" dirty="0" smtClean="0">
                <a:latin typeface="Times New Roman" pitchFamily="18" charset="0"/>
                <a:cs typeface="Times New Roman" pitchFamily="18" charset="0"/>
              </a:rPr>
              <a:t>-2</a:t>
            </a:r>
            <a:endParaRPr lang="tr-TR" dirty="0">
              <a:latin typeface="Times New Roman" pitchFamily="18" charset="0"/>
              <a:cs typeface="Times New Roman" pitchFamily="18" charset="0"/>
            </a:endParaRPr>
          </a:p>
        </p:txBody>
      </p:sp>
      <p:sp>
        <p:nvSpPr>
          <p:cNvPr id="29" name="Metin kutusu 28"/>
          <p:cNvSpPr txBox="1"/>
          <p:nvPr/>
        </p:nvSpPr>
        <p:spPr>
          <a:xfrm>
            <a:off x="605098" y="4126774"/>
            <a:ext cx="388248" cy="369332"/>
          </a:xfrm>
          <a:prstGeom prst="rect">
            <a:avLst/>
          </a:prstGeom>
          <a:noFill/>
        </p:spPr>
        <p:txBody>
          <a:bodyPr wrap="none" rtlCol="0">
            <a:spAutoFit/>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p:txBody>
      </p:sp>
      <p:sp>
        <p:nvSpPr>
          <p:cNvPr id="30" name="Metin kutusu 29"/>
          <p:cNvSpPr txBox="1"/>
          <p:nvPr/>
        </p:nvSpPr>
        <p:spPr>
          <a:xfrm>
            <a:off x="718318" y="3395598"/>
            <a:ext cx="300082" cy="369332"/>
          </a:xfrm>
          <a:prstGeom prst="rect">
            <a:avLst/>
          </a:prstGeom>
          <a:noFill/>
        </p:spPr>
        <p:txBody>
          <a:bodyPr wrap="none" rtlCol="0">
            <a:spAutoFit/>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p:txBody>
      </p:sp>
      <p:sp>
        <p:nvSpPr>
          <p:cNvPr id="31" name="Metin kutusu 30"/>
          <p:cNvSpPr txBox="1"/>
          <p:nvPr/>
        </p:nvSpPr>
        <p:spPr>
          <a:xfrm>
            <a:off x="660991" y="2827608"/>
            <a:ext cx="300082" cy="369332"/>
          </a:xfrm>
          <a:prstGeom prst="rect">
            <a:avLst/>
          </a:prstGeom>
          <a:noFill/>
        </p:spPr>
        <p:txBody>
          <a:bodyPr wrap="none" rtlCol="0">
            <a:spAutoFit/>
          </a:bodyPr>
          <a:lstStyle/>
          <a:p>
            <a:r>
              <a:rPr lang="tr-TR" dirty="0" smtClean="0">
                <a:latin typeface="Times New Roman" pitchFamily="18" charset="0"/>
                <a:cs typeface="Times New Roman" pitchFamily="18" charset="0"/>
              </a:rPr>
              <a:t>3</a:t>
            </a:r>
            <a:endParaRPr lang="tr-TR" dirty="0">
              <a:latin typeface="Times New Roman" pitchFamily="18" charset="0"/>
              <a:cs typeface="Times New Roman" pitchFamily="18" charset="0"/>
            </a:endParaRPr>
          </a:p>
        </p:txBody>
      </p:sp>
      <p:sp>
        <p:nvSpPr>
          <p:cNvPr id="32" name="Metin kutusu 31"/>
          <p:cNvSpPr txBox="1"/>
          <p:nvPr/>
        </p:nvSpPr>
        <p:spPr>
          <a:xfrm>
            <a:off x="3444986" y="3567658"/>
            <a:ext cx="300082" cy="369332"/>
          </a:xfrm>
          <a:prstGeom prst="rect">
            <a:avLst/>
          </a:prstGeom>
          <a:noFill/>
        </p:spPr>
        <p:txBody>
          <a:bodyPr wrap="none" rtlCol="0">
            <a:spAutoFit/>
          </a:bodyPr>
          <a:lstStyle/>
          <a:p>
            <a:r>
              <a:rPr lang="tr-TR" dirty="0" smtClean="0">
                <a:latin typeface="Times New Roman" pitchFamily="18" charset="0"/>
                <a:cs typeface="Times New Roman" pitchFamily="18" charset="0"/>
              </a:rPr>
              <a:t>5</a:t>
            </a:r>
            <a:endParaRPr lang="tr-TR" dirty="0">
              <a:latin typeface="Times New Roman" pitchFamily="18" charset="0"/>
              <a:cs typeface="Times New Roman" pitchFamily="18" charset="0"/>
            </a:endParaRPr>
          </a:p>
        </p:txBody>
      </p:sp>
      <p:sp>
        <p:nvSpPr>
          <p:cNvPr id="33" name="Metin kutusu 32"/>
          <p:cNvSpPr txBox="1"/>
          <p:nvPr/>
        </p:nvSpPr>
        <p:spPr>
          <a:xfrm>
            <a:off x="2877882" y="3546541"/>
            <a:ext cx="300082" cy="369332"/>
          </a:xfrm>
          <a:prstGeom prst="rect">
            <a:avLst/>
          </a:prstGeom>
          <a:noFill/>
        </p:spPr>
        <p:txBody>
          <a:bodyPr wrap="none" rtlCol="0">
            <a:spAutoFit/>
          </a:bodyPr>
          <a:lstStyle/>
          <a:p>
            <a:r>
              <a:rPr lang="tr-TR" dirty="0" smtClean="0">
                <a:latin typeface="Times New Roman" pitchFamily="18" charset="0"/>
                <a:cs typeface="Times New Roman" pitchFamily="18" charset="0"/>
              </a:rPr>
              <a:t>4</a:t>
            </a:r>
            <a:endParaRPr lang="tr-TR" dirty="0">
              <a:latin typeface="Times New Roman" pitchFamily="18" charset="0"/>
              <a:cs typeface="Times New Roman" pitchFamily="18" charset="0"/>
            </a:endParaRPr>
          </a:p>
        </p:txBody>
      </p:sp>
      <p:sp>
        <p:nvSpPr>
          <p:cNvPr id="34" name="Metin kutusu 33"/>
          <p:cNvSpPr txBox="1"/>
          <p:nvPr/>
        </p:nvSpPr>
        <p:spPr>
          <a:xfrm>
            <a:off x="2485788" y="3589564"/>
            <a:ext cx="300082" cy="369332"/>
          </a:xfrm>
          <a:prstGeom prst="rect">
            <a:avLst/>
          </a:prstGeom>
          <a:noFill/>
        </p:spPr>
        <p:txBody>
          <a:bodyPr wrap="none" rtlCol="0">
            <a:spAutoFit/>
          </a:bodyPr>
          <a:lstStyle/>
          <a:p>
            <a:r>
              <a:rPr lang="tr-TR" dirty="0" smtClean="0">
                <a:latin typeface="Times New Roman" pitchFamily="18" charset="0"/>
                <a:cs typeface="Times New Roman" pitchFamily="18" charset="0"/>
              </a:rPr>
              <a:t>3</a:t>
            </a:r>
            <a:endParaRPr lang="tr-TR" dirty="0">
              <a:latin typeface="Times New Roman" pitchFamily="18" charset="0"/>
              <a:cs typeface="Times New Roman" pitchFamily="18" charset="0"/>
            </a:endParaRPr>
          </a:p>
        </p:txBody>
      </p:sp>
      <p:sp>
        <p:nvSpPr>
          <p:cNvPr id="35" name="Metin kutusu 34"/>
          <p:cNvSpPr txBox="1"/>
          <p:nvPr/>
        </p:nvSpPr>
        <p:spPr>
          <a:xfrm>
            <a:off x="1905267" y="3567658"/>
            <a:ext cx="300082" cy="369332"/>
          </a:xfrm>
          <a:prstGeom prst="rect">
            <a:avLst/>
          </a:prstGeom>
          <a:noFill/>
        </p:spPr>
        <p:txBody>
          <a:bodyPr wrap="none" rtlCol="0">
            <a:spAutoFit/>
          </a:bodyPr>
          <a:lstStyle/>
          <a:p>
            <a:r>
              <a:rPr lang="tr-TR" dirty="0" smtClean="0">
                <a:latin typeface="Times New Roman" pitchFamily="18" charset="0"/>
                <a:cs typeface="Times New Roman" pitchFamily="18" charset="0"/>
              </a:rPr>
              <a:t>2</a:t>
            </a:r>
            <a:endParaRPr lang="tr-TR" dirty="0">
              <a:latin typeface="Times New Roman" pitchFamily="18" charset="0"/>
              <a:cs typeface="Times New Roman" pitchFamily="18" charset="0"/>
            </a:endParaRPr>
          </a:p>
        </p:txBody>
      </p:sp>
      <p:sp>
        <p:nvSpPr>
          <p:cNvPr id="36" name="Metin kutusu 35"/>
          <p:cNvSpPr txBox="1"/>
          <p:nvPr/>
        </p:nvSpPr>
        <p:spPr>
          <a:xfrm>
            <a:off x="1419685" y="3577909"/>
            <a:ext cx="300082" cy="369332"/>
          </a:xfrm>
          <a:prstGeom prst="rect">
            <a:avLst/>
          </a:prstGeom>
          <a:noFill/>
        </p:spPr>
        <p:txBody>
          <a:bodyPr wrap="none" rtlCol="0">
            <a:spAutoFit/>
          </a:bodyPr>
          <a:lstStyle/>
          <a:p>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93553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5200" y="182880"/>
            <a:ext cx="10082211" cy="518160"/>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1840" y="701040"/>
            <a:ext cx="11104880" cy="5720080"/>
          </a:xfrm>
        </p:spPr>
        <p:txBody>
          <a:bodyPr/>
          <a:lstStyle/>
          <a:p>
            <a:r>
              <a:rPr lang="tr-TR" dirty="0" smtClean="0">
                <a:latin typeface="Times New Roman" panose="02020603050405020304" pitchFamily="18" charset="0"/>
                <a:cs typeface="Times New Roman" panose="02020603050405020304" pitchFamily="18" charset="0"/>
              </a:rPr>
              <a:t>Maksimum değeri 10 amper olan bir alternatif akımın frekansı 50 Hertz </a:t>
            </a:r>
            <a:r>
              <a:rPr lang="tr-TR" dirty="0" err="1" smtClean="0">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 Bu akımın sıfırdan başlayıp, 8 amper ani değerine ulaşması için geçen zamanı bulunuz? </a:t>
            </a:r>
          </a:p>
          <a:p>
            <a:r>
              <a:rPr lang="tr-TR"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a:t>
            </a:r>
            <a:r>
              <a:rPr lang="en-US" dirty="0" err="1" smtClean="0">
                <a:latin typeface="Times New Roman" panose="02020603050405020304" pitchFamily="18" charset="0"/>
                <a:cs typeface="Times New Roman" panose="02020603050405020304" pitchFamily="18" charset="0"/>
              </a:rPr>
              <a:t>Im.sin</a:t>
            </a:r>
            <a:r>
              <a:rPr lang="en-US"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It</a:t>
            </a:r>
            <a:r>
              <a:rPr lang="en-US" dirty="0">
                <a:latin typeface="Times New Roman" panose="02020603050405020304" pitchFamily="18" charset="0"/>
                <a:cs typeface="Times New Roman" panose="02020603050405020304" pitchFamily="18" charset="0"/>
              </a:rPr>
              <a:t>= Im.sin w.t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It</a:t>
            </a:r>
            <a:r>
              <a:rPr lang="tr-TR" dirty="0">
                <a:latin typeface="Times New Roman" panose="02020603050405020304" pitchFamily="18" charset="0"/>
                <a:cs typeface="Times New Roman" panose="02020603050405020304" pitchFamily="18" charset="0"/>
              </a:rPr>
              <a:t>= Im.sin2.</a:t>
            </a:r>
            <a:r>
              <a:rPr lang="az-Cyrl-AZ" dirty="0">
                <a:latin typeface="Times New Roman" panose="02020603050405020304" pitchFamily="18" charset="0"/>
                <a:cs typeface="Times New Roman" panose="02020603050405020304" pitchFamily="18" charset="0"/>
              </a:rPr>
              <a:t>Л.</a:t>
            </a:r>
            <a:r>
              <a:rPr lang="tr-TR" dirty="0">
                <a:latin typeface="Times New Roman" panose="02020603050405020304" pitchFamily="18" charset="0"/>
                <a:cs typeface="Times New Roman" panose="02020603050405020304" pitchFamily="18" charset="0"/>
              </a:rPr>
              <a:t>f.t </a:t>
            </a: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8=10.sin 2.3,14.50.t          8=10.sin314.t     8/10= sin314.t    0,8= sin314.t   </a:t>
            </a:r>
            <a:r>
              <a:rPr lang="tr-TR" dirty="0" smtClean="0">
                <a:solidFill>
                  <a:srgbClr val="FF0000"/>
                </a:solidFill>
                <a:latin typeface="Times New Roman" panose="02020603050405020304" pitchFamily="18" charset="0"/>
                <a:cs typeface="Times New Roman" panose="02020603050405020304" pitchFamily="18" charset="0"/>
              </a:rPr>
              <a:t>0,8= sin</a:t>
            </a:r>
            <a:r>
              <a:rPr lang="el-GR" dirty="0">
                <a:solidFill>
                  <a:srgbClr val="FF0000"/>
                </a:solidFill>
                <a:latin typeface="Times New Roman" panose="02020603050405020304" pitchFamily="18" charset="0"/>
                <a:cs typeface="Times New Roman" panose="02020603050405020304" pitchFamily="18" charset="0"/>
              </a:rPr>
              <a:t>α </a:t>
            </a:r>
            <a:r>
              <a:rPr lang="tr-TR" dirty="0" smtClean="0">
                <a:solidFill>
                  <a:srgbClr val="FF0000"/>
                </a:solidFill>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Sinüs değeri 0,8 olan açı 53° </a:t>
            </a:r>
            <a:r>
              <a:rPr lang="tr-TR" dirty="0" err="1" smtClean="0">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180°     3,14 radyan </a:t>
            </a:r>
            <a:r>
              <a:rPr lang="tr-TR" dirty="0">
                <a:latin typeface="Times New Roman" panose="02020603050405020304" pitchFamily="18" charset="0"/>
                <a:cs typeface="Times New Roman" panose="02020603050405020304" pitchFamily="18" charset="0"/>
              </a:rPr>
              <a:t>ise   53° </a:t>
            </a:r>
            <a:r>
              <a:rPr lang="tr-TR" dirty="0" smtClean="0">
                <a:latin typeface="Times New Roman" panose="02020603050405020304" pitchFamily="18" charset="0"/>
                <a:cs typeface="Times New Roman" panose="02020603050405020304" pitchFamily="18" charset="0"/>
              </a:rPr>
              <a:t>    X=53.3,14/180    ise  X=0,924 radyan </a:t>
            </a:r>
          </a:p>
          <a:p>
            <a:r>
              <a:rPr lang="tr-TR" dirty="0" smtClean="0">
                <a:latin typeface="Times New Roman" panose="02020603050405020304" pitchFamily="18" charset="0"/>
                <a:cs typeface="Times New Roman" panose="02020603050405020304" pitchFamily="18" charset="0"/>
              </a:rPr>
              <a:t>314.t= 0,924 ise  t=0,924/314     t= 0,0029s.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71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2480" y="172720"/>
            <a:ext cx="10254931" cy="426720"/>
          </a:xfrm>
        </p:spPr>
        <p:txBody>
          <a:bodyPr>
            <a:normAutofit fontScale="90000"/>
          </a:bodyPr>
          <a:lstStyle/>
          <a:p>
            <a:r>
              <a:rPr lang="tr-TR" dirty="0" smtClean="0">
                <a:latin typeface="Times New Roman" panose="02020603050405020304" pitchFamily="18" charset="0"/>
                <a:cs typeface="Times New Roman" panose="02020603050405020304" pitchFamily="18" charset="0"/>
              </a:rPr>
              <a:t>Alternatif akım</a:t>
            </a:r>
            <a:endParaRPr lang="tr-TR" dirty="0">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idx="1"/>
          </p:nvPr>
        </p:nvSpPr>
        <p:spPr>
          <a:xfrm>
            <a:off x="528320" y="802640"/>
            <a:ext cx="11247120" cy="5801360"/>
          </a:xfrm>
        </p:spPr>
        <p:txBody>
          <a:bodyPr/>
          <a:lstStyle/>
          <a:p>
            <a:pPr marL="12700" marR="5715" lvl="0" indent="359410" algn="just">
              <a:lnSpc>
                <a:spcPct val="95900"/>
              </a:lnSpc>
              <a:spcBef>
                <a:spcPts val="0"/>
              </a:spcBef>
              <a:buSzTx/>
              <a:buNone/>
            </a:pPr>
            <a:r>
              <a:rPr lang="tr-TR" dirty="0">
                <a:latin typeface="Times New Roman"/>
                <a:cs typeface="Times New Roman"/>
              </a:rPr>
              <a:t>Bir </a:t>
            </a:r>
            <a:r>
              <a:rPr lang="tr-TR" spc="-5" dirty="0">
                <a:latin typeface="Times New Roman"/>
                <a:cs typeface="Times New Roman"/>
              </a:rPr>
              <a:t>alternatif gerilim </a:t>
            </a:r>
            <a:r>
              <a:rPr lang="tr-TR" dirty="0">
                <a:latin typeface="Times New Roman"/>
                <a:cs typeface="Times New Roman"/>
              </a:rPr>
              <a:t>kaynağının </a:t>
            </a:r>
            <a:r>
              <a:rPr lang="tr-TR" spc="-5" dirty="0">
                <a:latin typeface="Times New Roman"/>
                <a:cs typeface="Times New Roman"/>
              </a:rPr>
              <a:t>uçlarından birinin potansiyeli toprağa göre sıfır </a:t>
            </a:r>
            <a:r>
              <a:rPr lang="tr-TR" dirty="0">
                <a:latin typeface="Times New Roman"/>
                <a:cs typeface="Times New Roman"/>
              </a:rPr>
              <a:t>(0)  </a:t>
            </a:r>
            <a:r>
              <a:rPr lang="tr-TR" spc="-5" dirty="0">
                <a:latin typeface="Times New Roman"/>
                <a:cs typeface="Times New Roman"/>
              </a:rPr>
              <a:t>iken diğer </a:t>
            </a:r>
            <a:r>
              <a:rPr lang="tr-TR" dirty="0">
                <a:latin typeface="Times New Roman"/>
                <a:cs typeface="Times New Roman"/>
              </a:rPr>
              <a:t>ucun </a:t>
            </a:r>
            <a:r>
              <a:rPr lang="tr-TR" spc="-5" dirty="0">
                <a:latin typeface="Times New Roman"/>
                <a:cs typeface="Times New Roman"/>
              </a:rPr>
              <a:t>potansiyeli sürekli artı (+) </a:t>
            </a:r>
            <a:r>
              <a:rPr lang="tr-TR" spc="-10" dirty="0">
                <a:latin typeface="Times New Roman"/>
                <a:cs typeface="Times New Roman"/>
              </a:rPr>
              <a:t>ve </a:t>
            </a:r>
            <a:r>
              <a:rPr lang="tr-TR" spc="-5" dirty="0">
                <a:latin typeface="Times New Roman"/>
                <a:cs typeface="Times New Roman"/>
              </a:rPr>
              <a:t>eksi (-) şeklinde farklı değerler almaktadır.  Kaynağın sıfır potansiyelli </a:t>
            </a:r>
            <a:r>
              <a:rPr lang="tr-TR" dirty="0">
                <a:latin typeface="Times New Roman"/>
                <a:cs typeface="Times New Roman"/>
              </a:rPr>
              <a:t>ucu </a:t>
            </a:r>
            <a:r>
              <a:rPr lang="tr-TR" spc="-5" dirty="0">
                <a:latin typeface="Times New Roman"/>
                <a:cs typeface="Times New Roman"/>
              </a:rPr>
              <a:t>nötr olarak adlandırılırken diğer </a:t>
            </a:r>
            <a:r>
              <a:rPr lang="tr-TR" dirty="0">
                <a:latin typeface="Times New Roman"/>
                <a:cs typeface="Times New Roman"/>
              </a:rPr>
              <a:t>uç </a:t>
            </a:r>
            <a:r>
              <a:rPr lang="tr-TR" spc="-5" dirty="0">
                <a:latin typeface="Times New Roman"/>
                <a:cs typeface="Times New Roman"/>
              </a:rPr>
              <a:t>faz </a:t>
            </a:r>
            <a:r>
              <a:rPr lang="tr-TR" spc="-10" dirty="0">
                <a:latin typeface="Times New Roman"/>
                <a:cs typeface="Times New Roman"/>
              </a:rPr>
              <a:t>ya </a:t>
            </a:r>
            <a:r>
              <a:rPr lang="tr-TR" dirty="0">
                <a:latin typeface="Times New Roman"/>
                <a:cs typeface="Times New Roman"/>
              </a:rPr>
              <a:t>da canlı uç </a:t>
            </a:r>
            <a:r>
              <a:rPr lang="tr-TR" spc="-5" dirty="0">
                <a:latin typeface="Times New Roman"/>
                <a:cs typeface="Times New Roman"/>
              </a:rPr>
              <a:t>olarak  adlandırılmaktadır. Şekil </a:t>
            </a:r>
            <a:r>
              <a:rPr lang="tr-TR" dirty="0">
                <a:latin typeface="Times New Roman"/>
                <a:cs typeface="Times New Roman"/>
              </a:rPr>
              <a:t>1.2’de </a:t>
            </a:r>
            <a:r>
              <a:rPr lang="tr-TR" spc="-5" dirty="0">
                <a:latin typeface="Times New Roman"/>
                <a:cs typeface="Times New Roman"/>
              </a:rPr>
              <a:t>farklı alternatif </a:t>
            </a:r>
            <a:r>
              <a:rPr lang="tr-TR" dirty="0">
                <a:latin typeface="Times New Roman"/>
                <a:cs typeface="Times New Roman"/>
              </a:rPr>
              <a:t>kaynaklarına </a:t>
            </a:r>
            <a:r>
              <a:rPr lang="tr-TR" spc="-10" dirty="0">
                <a:latin typeface="Times New Roman"/>
                <a:cs typeface="Times New Roman"/>
              </a:rPr>
              <a:t>ait </a:t>
            </a:r>
            <a:r>
              <a:rPr lang="tr-TR" spc="-5" dirty="0">
                <a:latin typeface="Times New Roman"/>
                <a:cs typeface="Times New Roman"/>
              </a:rPr>
              <a:t>gerilim eğrileri  görülmektedir.</a:t>
            </a:r>
            <a:endParaRPr lang="tr-TR" dirty="0">
              <a:latin typeface="Times New Roman"/>
              <a:cs typeface="Times New Roman"/>
            </a:endParaRPr>
          </a:p>
          <a:p>
            <a:pPr marL="0" lvl="0" indent="0">
              <a:lnSpc>
                <a:spcPct val="100000"/>
              </a:lnSpc>
              <a:spcBef>
                <a:spcPts val="5"/>
              </a:spcBef>
              <a:buSzTx/>
              <a:buNone/>
            </a:pPr>
            <a:endParaRPr lang="tr-TR" dirty="0">
              <a:latin typeface="Times New Roman"/>
              <a:cs typeface="Times New Roman"/>
            </a:endParaRPr>
          </a:p>
          <a:p>
            <a:pPr marL="12700" marR="5080" lvl="0" indent="359410" algn="just">
              <a:lnSpc>
                <a:spcPct val="95700"/>
              </a:lnSpc>
              <a:spcBef>
                <a:spcPts val="0"/>
              </a:spcBef>
              <a:buSzTx/>
              <a:buNone/>
            </a:pPr>
            <a:r>
              <a:rPr lang="tr-TR" spc="-5" dirty="0">
                <a:latin typeface="Times New Roman"/>
                <a:cs typeface="Times New Roman"/>
              </a:rPr>
              <a:t>Üretim </a:t>
            </a:r>
            <a:r>
              <a:rPr lang="tr-TR" spc="-10" dirty="0">
                <a:latin typeface="Times New Roman"/>
                <a:cs typeface="Times New Roman"/>
              </a:rPr>
              <a:t>ve </a:t>
            </a:r>
            <a:r>
              <a:rPr lang="tr-TR" dirty="0">
                <a:latin typeface="Times New Roman"/>
                <a:cs typeface="Times New Roman"/>
              </a:rPr>
              <a:t>iletim avantajlarının </a:t>
            </a:r>
            <a:r>
              <a:rPr lang="tr-TR" spc="-5" dirty="0">
                <a:latin typeface="Times New Roman"/>
                <a:cs typeface="Times New Roman"/>
              </a:rPr>
              <a:t>dışında alternatif </a:t>
            </a:r>
            <a:r>
              <a:rPr lang="tr-TR" dirty="0">
                <a:latin typeface="Times New Roman"/>
                <a:cs typeface="Times New Roman"/>
              </a:rPr>
              <a:t>akım </a:t>
            </a:r>
            <a:r>
              <a:rPr lang="tr-TR" spc="-5" dirty="0">
                <a:latin typeface="Times New Roman"/>
                <a:cs typeface="Times New Roman"/>
              </a:rPr>
              <a:t>kullanımda </a:t>
            </a:r>
            <a:r>
              <a:rPr lang="tr-TR" dirty="0">
                <a:latin typeface="Times New Roman"/>
                <a:cs typeface="Times New Roman"/>
              </a:rPr>
              <a:t>da bazı </a:t>
            </a:r>
            <a:r>
              <a:rPr lang="tr-TR" spc="-5" dirty="0">
                <a:latin typeface="Times New Roman"/>
                <a:cs typeface="Times New Roman"/>
              </a:rPr>
              <a:t>avantajlara  sahiptir. Örneğin alternatif </a:t>
            </a:r>
            <a:r>
              <a:rPr lang="tr-TR" dirty="0">
                <a:latin typeface="Times New Roman"/>
                <a:cs typeface="Times New Roman"/>
              </a:rPr>
              <a:t>akım </a:t>
            </a:r>
            <a:r>
              <a:rPr lang="tr-TR" spc="-5" dirty="0">
                <a:latin typeface="Times New Roman"/>
                <a:cs typeface="Times New Roman"/>
              </a:rPr>
              <a:t>makinelerinin daha basit </a:t>
            </a:r>
            <a:r>
              <a:rPr lang="tr-TR" dirty="0">
                <a:latin typeface="Times New Roman"/>
                <a:cs typeface="Times New Roman"/>
              </a:rPr>
              <a:t>yapıda </a:t>
            </a:r>
            <a:r>
              <a:rPr lang="tr-TR" spc="-10" dirty="0">
                <a:latin typeface="Times New Roman"/>
                <a:cs typeface="Times New Roman"/>
              </a:rPr>
              <a:t>ve </a:t>
            </a:r>
            <a:r>
              <a:rPr lang="tr-TR" dirty="0">
                <a:latin typeface="Times New Roman"/>
                <a:cs typeface="Times New Roman"/>
              </a:rPr>
              <a:t>daha az bakım  </a:t>
            </a:r>
            <a:r>
              <a:rPr lang="tr-TR" spc="-5" dirty="0">
                <a:latin typeface="Times New Roman"/>
                <a:cs typeface="Times New Roman"/>
              </a:rPr>
              <a:t>gerektirmeleri </a:t>
            </a:r>
            <a:r>
              <a:rPr lang="tr-TR" spc="-10" dirty="0">
                <a:latin typeface="Times New Roman"/>
                <a:cs typeface="Times New Roman"/>
              </a:rPr>
              <a:t>ve </a:t>
            </a:r>
            <a:r>
              <a:rPr lang="tr-TR" spc="-5" dirty="0">
                <a:latin typeface="Times New Roman"/>
                <a:cs typeface="Times New Roman"/>
              </a:rPr>
              <a:t>doğru </a:t>
            </a:r>
            <a:r>
              <a:rPr lang="tr-TR" dirty="0">
                <a:latin typeface="Times New Roman"/>
                <a:cs typeface="Times New Roman"/>
              </a:rPr>
              <a:t>akım ihtiyacı olan </a:t>
            </a:r>
            <a:r>
              <a:rPr lang="tr-TR" spc="-5" dirty="0">
                <a:latin typeface="Times New Roman"/>
                <a:cs typeface="Times New Roman"/>
              </a:rPr>
              <a:t>cihazlar </a:t>
            </a:r>
            <a:r>
              <a:rPr lang="tr-TR" dirty="0">
                <a:latin typeface="Times New Roman"/>
                <a:cs typeface="Times New Roman"/>
              </a:rPr>
              <a:t>için </a:t>
            </a:r>
            <a:r>
              <a:rPr lang="tr-TR" spc="-5" dirty="0">
                <a:latin typeface="Times New Roman"/>
                <a:cs typeface="Times New Roman"/>
              </a:rPr>
              <a:t>kolaylıkla doğru </a:t>
            </a:r>
            <a:r>
              <a:rPr lang="tr-TR" spc="-10" dirty="0">
                <a:latin typeface="Times New Roman"/>
                <a:cs typeface="Times New Roman"/>
              </a:rPr>
              <a:t>akıma  </a:t>
            </a:r>
            <a:r>
              <a:rPr lang="tr-TR" spc="-5" dirty="0">
                <a:latin typeface="Times New Roman"/>
                <a:cs typeface="Times New Roman"/>
              </a:rPr>
              <a:t>çevrilebilmesi alternatif akımın </a:t>
            </a:r>
            <a:r>
              <a:rPr lang="tr-TR" dirty="0">
                <a:latin typeface="Times New Roman"/>
                <a:cs typeface="Times New Roman"/>
              </a:rPr>
              <a:t>başlıca </a:t>
            </a:r>
            <a:r>
              <a:rPr lang="tr-TR" spc="-5" dirty="0">
                <a:latin typeface="Times New Roman"/>
                <a:cs typeface="Times New Roman"/>
              </a:rPr>
              <a:t>üstünlükleridir. Doğru akımın alternatif </a:t>
            </a:r>
            <a:r>
              <a:rPr lang="tr-TR" spc="-10" dirty="0">
                <a:latin typeface="Times New Roman"/>
                <a:cs typeface="Times New Roman"/>
              </a:rPr>
              <a:t>akıma  </a:t>
            </a:r>
            <a:r>
              <a:rPr lang="tr-TR" spc="-5" dirty="0">
                <a:latin typeface="Times New Roman"/>
                <a:cs typeface="Times New Roman"/>
              </a:rPr>
              <a:t>dönüştürülmesi işlemi daha karmaşık </a:t>
            </a:r>
            <a:r>
              <a:rPr lang="tr-TR" spc="-10" dirty="0">
                <a:latin typeface="Times New Roman"/>
                <a:cs typeface="Times New Roman"/>
              </a:rPr>
              <a:t>ve </a:t>
            </a:r>
            <a:r>
              <a:rPr lang="tr-TR" dirty="0">
                <a:latin typeface="Times New Roman"/>
                <a:cs typeface="Times New Roman"/>
              </a:rPr>
              <a:t>daha</a:t>
            </a:r>
            <a:r>
              <a:rPr lang="tr-TR" spc="40" dirty="0">
                <a:latin typeface="Times New Roman"/>
                <a:cs typeface="Times New Roman"/>
              </a:rPr>
              <a:t> </a:t>
            </a:r>
            <a:r>
              <a:rPr lang="tr-TR" spc="-5" dirty="0">
                <a:latin typeface="Times New Roman"/>
                <a:cs typeface="Times New Roman"/>
              </a:rPr>
              <a:t>pahalıdır</a:t>
            </a:r>
            <a:r>
              <a:rPr lang="tr-TR" spc="-5" dirty="0" smtClean="0">
                <a:latin typeface="Times New Roman"/>
                <a:cs typeface="Times New Roman"/>
              </a:rPr>
              <a:t>. Alternatif akım uzak yerlere çok az kayıplarla taşınabilir. Yüksek gerilim düşük akımla. </a:t>
            </a:r>
            <a:endParaRPr lang="tr-TR" dirty="0">
              <a:latin typeface="Times New Roman"/>
              <a:cs typeface="Times New Roman"/>
            </a:endParaRPr>
          </a:p>
          <a:p>
            <a:endParaRPr lang="tr-TR" dirty="0"/>
          </a:p>
        </p:txBody>
      </p:sp>
    </p:spTree>
    <p:extLst>
      <p:ext uri="{BB962C8B-B14F-4D97-AF65-F5344CB8AC3E}">
        <p14:creationId xmlns:p14="http://schemas.microsoft.com/office/powerpoint/2010/main" val="2192679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6320" y="100358"/>
            <a:ext cx="10718800" cy="702282"/>
          </a:xfrm>
        </p:spPr>
        <p:txBody>
          <a:bodyPr>
            <a:normAutofit fontScale="90000"/>
          </a:bodyPr>
          <a:lstStyle/>
          <a:p>
            <a:r>
              <a:rPr lang="tr-TR" dirty="0"/>
              <a:t/>
            </a:r>
            <a:br>
              <a:rPr lang="tr-TR" dirty="0"/>
            </a:br>
            <a:r>
              <a:rPr lang="tr-TR" dirty="0">
                <a:latin typeface="Times New Roman" panose="02020603050405020304" pitchFamily="18" charset="0"/>
                <a:cs typeface="Times New Roman" panose="02020603050405020304" pitchFamily="18" charset="0"/>
              </a:rPr>
              <a:t>Alternatif Akımın Vektörlerle Gösterilmesi</a:t>
            </a:r>
          </a:p>
        </p:txBody>
      </p:sp>
      <p:sp>
        <p:nvSpPr>
          <p:cNvPr id="3" name="İçerik Yer Tutucusu 2"/>
          <p:cNvSpPr>
            <a:spLocks noGrp="1"/>
          </p:cNvSpPr>
          <p:nvPr>
            <p:ph idx="1"/>
          </p:nvPr>
        </p:nvSpPr>
        <p:spPr>
          <a:xfrm>
            <a:off x="528320" y="944880"/>
            <a:ext cx="11663680" cy="5801360"/>
          </a:xfrm>
        </p:spPr>
        <p:txBody>
          <a:bodyPr/>
          <a:lstStyle/>
          <a:p>
            <a:r>
              <a:rPr lang="tr-TR" dirty="0">
                <a:latin typeface="Times New Roman"/>
                <a:cs typeface="Times New Roman"/>
              </a:rPr>
              <a:t>Bir </a:t>
            </a:r>
            <a:r>
              <a:rPr lang="tr-TR" spc="-5" dirty="0">
                <a:latin typeface="Times New Roman"/>
                <a:cs typeface="Times New Roman"/>
              </a:rPr>
              <a:t>yönü, doğrultusu </a:t>
            </a:r>
            <a:r>
              <a:rPr lang="tr-TR" spc="-10" dirty="0">
                <a:latin typeface="Times New Roman"/>
                <a:cs typeface="Times New Roman"/>
              </a:rPr>
              <a:t>ve </a:t>
            </a:r>
            <a:r>
              <a:rPr lang="tr-TR" spc="-5" dirty="0">
                <a:latin typeface="Times New Roman"/>
                <a:cs typeface="Times New Roman"/>
              </a:rPr>
              <a:t>şiddeti (genliği) olan büyüklüklere </a:t>
            </a:r>
            <a:r>
              <a:rPr lang="tr-TR" spc="-5" dirty="0" err="1">
                <a:latin typeface="Times New Roman"/>
                <a:cs typeface="Times New Roman"/>
              </a:rPr>
              <a:t>vektörel</a:t>
            </a:r>
            <a:r>
              <a:rPr lang="tr-TR" spc="-5" dirty="0">
                <a:latin typeface="Times New Roman"/>
                <a:cs typeface="Times New Roman"/>
              </a:rPr>
              <a:t> büyüklükler denir.  </a:t>
            </a:r>
            <a:r>
              <a:rPr lang="tr-TR" spc="-5" dirty="0" err="1">
                <a:latin typeface="Times New Roman"/>
                <a:cs typeface="Times New Roman"/>
              </a:rPr>
              <a:t>Vektörel</a:t>
            </a:r>
            <a:r>
              <a:rPr lang="tr-TR" spc="-5" dirty="0">
                <a:latin typeface="Times New Roman"/>
                <a:cs typeface="Times New Roman"/>
              </a:rPr>
              <a:t> büyüklükler aritmetik olarak toplanamaz. Alternatif akımın sinüs eğrisi </a:t>
            </a:r>
            <a:r>
              <a:rPr lang="tr-TR" spc="-10" dirty="0">
                <a:latin typeface="Times New Roman"/>
                <a:cs typeface="Times New Roman"/>
              </a:rPr>
              <a:t>ve </a:t>
            </a:r>
            <a:r>
              <a:rPr lang="tr-TR" spc="-5" dirty="0">
                <a:latin typeface="Times New Roman"/>
                <a:cs typeface="Times New Roman"/>
              </a:rPr>
              <a:t>eğriler  arasındaki </a:t>
            </a:r>
            <a:r>
              <a:rPr lang="tr-TR" dirty="0">
                <a:latin typeface="Times New Roman"/>
                <a:cs typeface="Times New Roman"/>
              </a:rPr>
              <a:t>açı </a:t>
            </a:r>
            <a:r>
              <a:rPr lang="tr-TR" spc="-5" dirty="0">
                <a:latin typeface="Times New Roman"/>
                <a:cs typeface="Times New Roman"/>
              </a:rPr>
              <a:t>farkları dikkate </a:t>
            </a:r>
            <a:r>
              <a:rPr lang="tr-TR" dirty="0">
                <a:latin typeface="Times New Roman"/>
                <a:cs typeface="Times New Roman"/>
              </a:rPr>
              <a:t>aldığında, </a:t>
            </a:r>
            <a:r>
              <a:rPr lang="tr-TR" spc="-5" dirty="0">
                <a:latin typeface="Times New Roman"/>
                <a:cs typeface="Times New Roman"/>
              </a:rPr>
              <a:t>alternatif akımın </a:t>
            </a:r>
            <a:r>
              <a:rPr lang="tr-TR" dirty="0">
                <a:latin typeface="Times New Roman"/>
                <a:cs typeface="Times New Roman"/>
              </a:rPr>
              <a:t>da </a:t>
            </a:r>
            <a:r>
              <a:rPr lang="tr-TR" spc="-5" dirty="0" err="1">
                <a:latin typeface="Times New Roman"/>
                <a:cs typeface="Times New Roman"/>
              </a:rPr>
              <a:t>vektörel</a:t>
            </a:r>
            <a:r>
              <a:rPr lang="tr-TR" spc="-5" dirty="0">
                <a:latin typeface="Times New Roman"/>
                <a:cs typeface="Times New Roman"/>
              </a:rPr>
              <a:t> bir büyüklük olduğu  kolaylıkla </a:t>
            </a:r>
            <a:r>
              <a:rPr lang="tr-TR" spc="-5" dirty="0" smtClean="0">
                <a:latin typeface="Times New Roman"/>
                <a:cs typeface="Times New Roman"/>
              </a:rPr>
              <a:t>anlaşılabilir. Akım ve gerilim </a:t>
            </a:r>
            <a:r>
              <a:rPr lang="tr-TR" spc="-5" dirty="0" err="1" smtClean="0">
                <a:latin typeface="Times New Roman"/>
                <a:cs typeface="Times New Roman"/>
              </a:rPr>
              <a:t>vektörel</a:t>
            </a:r>
            <a:r>
              <a:rPr lang="tr-TR" spc="-5" dirty="0" smtClean="0">
                <a:latin typeface="Times New Roman"/>
                <a:cs typeface="Times New Roman"/>
              </a:rPr>
              <a:t> büyüklük olmamasına rağmen, Alternatif akım sinüs değişimi gösterdiğinden </a:t>
            </a:r>
            <a:r>
              <a:rPr lang="tr-TR" spc="-5" dirty="0" err="1" smtClean="0">
                <a:latin typeface="Times New Roman"/>
                <a:cs typeface="Times New Roman"/>
              </a:rPr>
              <a:t>vektörel</a:t>
            </a:r>
            <a:r>
              <a:rPr lang="tr-TR" spc="-5" dirty="0" smtClean="0">
                <a:latin typeface="Times New Roman"/>
                <a:cs typeface="Times New Roman"/>
              </a:rPr>
              <a:t> büyüklük olarak gösterilir. Alternatif akım devre çözümlerinde </a:t>
            </a:r>
            <a:r>
              <a:rPr lang="tr-TR" spc="-5" dirty="0" err="1" smtClean="0">
                <a:latin typeface="Times New Roman"/>
                <a:cs typeface="Times New Roman"/>
              </a:rPr>
              <a:t>vektörel</a:t>
            </a:r>
            <a:r>
              <a:rPr lang="tr-TR" spc="-5" dirty="0" smtClean="0">
                <a:latin typeface="Times New Roman"/>
                <a:cs typeface="Times New Roman"/>
              </a:rPr>
              <a:t> toplamlar yapılır. </a:t>
            </a:r>
          </a:p>
          <a:p>
            <a:r>
              <a:rPr lang="tr-TR" spc="-5" dirty="0" smtClean="0">
                <a:solidFill>
                  <a:srgbClr val="FF0000"/>
                </a:solidFill>
                <a:latin typeface="Times New Roman"/>
                <a:cs typeface="Times New Roman"/>
              </a:rPr>
              <a:t>FAZÖR VEKTÖR: </a:t>
            </a:r>
            <a:r>
              <a:rPr lang="tr-TR" spc="-5" dirty="0" err="1" smtClean="0">
                <a:latin typeface="Times New Roman"/>
                <a:cs typeface="Times New Roman"/>
              </a:rPr>
              <a:t>Vektörel</a:t>
            </a:r>
            <a:r>
              <a:rPr lang="tr-TR" spc="-5" dirty="0" smtClean="0">
                <a:latin typeface="Times New Roman"/>
                <a:cs typeface="Times New Roman"/>
              </a:rPr>
              <a:t> büyüklük olmadığı halde, vektörlerle gösterilen bu büyüklüklere </a:t>
            </a:r>
            <a:r>
              <a:rPr lang="tr-TR" spc="-5" dirty="0" err="1" smtClean="0">
                <a:latin typeface="Times New Roman"/>
                <a:cs typeface="Times New Roman"/>
              </a:rPr>
              <a:t>fazör</a:t>
            </a:r>
            <a:r>
              <a:rPr lang="tr-TR" spc="-5" dirty="0" smtClean="0">
                <a:latin typeface="Times New Roman"/>
                <a:cs typeface="Times New Roman"/>
              </a:rPr>
              <a:t> vektör olarak nitelendirilir. </a:t>
            </a:r>
          </a:p>
          <a:p>
            <a:r>
              <a:rPr lang="tr-TR" spc="-5" dirty="0" smtClean="0">
                <a:latin typeface="Times New Roman"/>
                <a:cs typeface="Times New Roman"/>
              </a:rPr>
              <a:t> </a:t>
            </a:r>
            <a:endParaRPr lang="tr-TR" dirty="0"/>
          </a:p>
        </p:txBody>
      </p:sp>
      <p:pic>
        <p:nvPicPr>
          <p:cNvPr id="4" name="Resim 3"/>
          <p:cNvPicPr>
            <a:picLocks noChangeAspect="1"/>
          </p:cNvPicPr>
          <p:nvPr/>
        </p:nvPicPr>
        <p:blipFill>
          <a:blip r:embed="rId2"/>
          <a:stretch>
            <a:fillRect/>
          </a:stretch>
        </p:blipFill>
        <p:spPr>
          <a:xfrm>
            <a:off x="6583680" y="4225440"/>
            <a:ext cx="4612640" cy="2520800"/>
          </a:xfrm>
          <a:prstGeom prst="rect">
            <a:avLst/>
          </a:prstGeom>
        </p:spPr>
      </p:pic>
    </p:spTree>
    <p:extLst>
      <p:ext uri="{BB962C8B-B14F-4D97-AF65-F5344CB8AC3E}">
        <p14:creationId xmlns:p14="http://schemas.microsoft.com/office/powerpoint/2010/main" val="270958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3280" y="252758"/>
            <a:ext cx="10739120" cy="560042"/>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Akımın Vektörlerle Gösterilmesi</a:t>
            </a:r>
          </a:p>
        </p:txBody>
      </p:sp>
      <p:sp>
        <p:nvSpPr>
          <p:cNvPr id="3" name="İçerik Yer Tutucusu 2"/>
          <p:cNvSpPr>
            <a:spLocks noGrp="1"/>
          </p:cNvSpPr>
          <p:nvPr>
            <p:ph idx="1"/>
          </p:nvPr>
        </p:nvSpPr>
        <p:spPr>
          <a:xfrm>
            <a:off x="843280" y="812800"/>
            <a:ext cx="11348720" cy="5923280"/>
          </a:xfrm>
        </p:spPr>
        <p:txBody>
          <a:bodyPr/>
          <a:lstStyle/>
          <a:p>
            <a:r>
              <a:rPr lang="tr-TR" spc="-5" dirty="0">
                <a:latin typeface="Times New Roman"/>
                <a:cs typeface="Times New Roman"/>
              </a:rPr>
              <a:t>D.C </a:t>
            </a:r>
            <a:r>
              <a:rPr lang="tr-TR" dirty="0">
                <a:latin typeface="Times New Roman"/>
                <a:cs typeface="Times New Roman"/>
              </a:rPr>
              <a:t>bir </a:t>
            </a:r>
            <a:r>
              <a:rPr lang="tr-TR" spc="-5" dirty="0">
                <a:latin typeface="Times New Roman"/>
                <a:cs typeface="Times New Roman"/>
              </a:rPr>
              <a:t>gerilim kaynağının </a:t>
            </a:r>
            <a:r>
              <a:rPr lang="tr-TR" dirty="0">
                <a:latin typeface="Times New Roman"/>
                <a:cs typeface="Times New Roman"/>
              </a:rPr>
              <a:t>genlik </a:t>
            </a:r>
            <a:r>
              <a:rPr lang="tr-TR" spc="-5" dirty="0">
                <a:latin typeface="Times New Roman"/>
                <a:cs typeface="Times New Roman"/>
              </a:rPr>
              <a:t>değeri </a:t>
            </a:r>
            <a:r>
              <a:rPr lang="tr-TR" spc="-10" dirty="0">
                <a:latin typeface="Times New Roman"/>
                <a:cs typeface="Times New Roman"/>
              </a:rPr>
              <a:t>ya </a:t>
            </a:r>
            <a:r>
              <a:rPr lang="tr-TR" dirty="0">
                <a:latin typeface="Times New Roman"/>
                <a:cs typeface="Times New Roman"/>
              </a:rPr>
              <a:t>da bir </a:t>
            </a:r>
            <a:r>
              <a:rPr lang="tr-TR" spc="-5" dirty="0">
                <a:latin typeface="Times New Roman"/>
                <a:cs typeface="Times New Roman"/>
              </a:rPr>
              <a:t>direncin </a:t>
            </a:r>
            <a:r>
              <a:rPr lang="tr-TR" dirty="0" err="1">
                <a:latin typeface="Times New Roman"/>
                <a:cs typeface="Times New Roman"/>
              </a:rPr>
              <a:t>ohm</a:t>
            </a:r>
            <a:r>
              <a:rPr lang="tr-TR" dirty="0">
                <a:latin typeface="Times New Roman"/>
                <a:cs typeface="Times New Roman"/>
              </a:rPr>
              <a:t> cinsinden </a:t>
            </a:r>
            <a:r>
              <a:rPr lang="tr-TR" spc="-5" dirty="0">
                <a:latin typeface="Times New Roman"/>
                <a:cs typeface="Times New Roman"/>
              </a:rPr>
              <a:t>değeri birer  </a:t>
            </a:r>
            <a:r>
              <a:rPr lang="tr-TR" spc="-5" dirty="0" err="1">
                <a:latin typeface="Times New Roman"/>
                <a:cs typeface="Times New Roman"/>
              </a:rPr>
              <a:t>skalar</a:t>
            </a:r>
            <a:r>
              <a:rPr lang="tr-TR" spc="-5" dirty="0">
                <a:latin typeface="Times New Roman"/>
                <a:cs typeface="Times New Roman"/>
              </a:rPr>
              <a:t> büyüklüktür. A.C bir gerilim kaynağının </a:t>
            </a:r>
            <a:r>
              <a:rPr lang="tr-TR" dirty="0">
                <a:latin typeface="Times New Roman"/>
                <a:cs typeface="Times New Roman"/>
              </a:rPr>
              <a:t>genlik </a:t>
            </a:r>
            <a:r>
              <a:rPr lang="tr-TR" spc="-5" dirty="0">
                <a:latin typeface="Times New Roman"/>
                <a:cs typeface="Times New Roman"/>
              </a:rPr>
              <a:t>değeri ise </a:t>
            </a:r>
            <a:r>
              <a:rPr lang="tr-TR" dirty="0">
                <a:latin typeface="Times New Roman"/>
                <a:cs typeface="Times New Roman"/>
              </a:rPr>
              <a:t>hem </a:t>
            </a:r>
            <a:r>
              <a:rPr lang="tr-TR" spc="-5" dirty="0">
                <a:latin typeface="Times New Roman"/>
                <a:cs typeface="Times New Roman"/>
              </a:rPr>
              <a:t>büyüklük </a:t>
            </a:r>
            <a:r>
              <a:rPr lang="tr-TR" dirty="0">
                <a:latin typeface="Times New Roman"/>
                <a:cs typeface="Times New Roman"/>
              </a:rPr>
              <a:t>hem de </a:t>
            </a:r>
            <a:r>
              <a:rPr lang="tr-TR" spc="-5" dirty="0">
                <a:latin typeface="Times New Roman"/>
                <a:cs typeface="Times New Roman"/>
              </a:rPr>
              <a:t>yön  gösterilmesi gerektiği </a:t>
            </a:r>
            <a:r>
              <a:rPr lang="tr-TR" dirty="0">
                <a:latin typeface="Times New Roman"/>
                <a:cs typeface="Times New Roman"/>
              </a:rPr>
              <a:t>için </a:t>
            </a:r>
            <a:r>
              <a:rPr lang="tr-TR" spc="-5" dirty="0" err="1">
                <a:latin typeface="Times New Roman"/>
                <a:cs typeface="Times New Roman"/>
              </a:rPr>
              <a:t>vektörel</a:t>
            </a:r>
            <a:r>
              <a:rPr lang="tr-TR" spc="-5" dirty="0">
                <a:latin typeface="Times New Roman"/>
                <a:cs typeface="Times New Roman"/>
              </a:rPr>
              <a:t> </a:t>
            </a:r>
            <a:r>
              <a:rPr lang="tr-TR" dirty="0">
                <a:latin typeface="Times New Roman"/>
                <a:cs typeface="Times New Roman"/>
              </a:rPr>
              <a:t>bir</a:t>
            </a:r>
            <a:r>
              <a:rPr lang="tr-TR" spc="5" dirty="0">
                <a:latin typeface="Times New Roman"/>
                <a:cs typeface="Times New Roman"/>
              </a:rPr>
              <a:t> </a:t>
            </a:r>
            <a:r>
              <a:rPr lang="tr-TR" spc="-5" dirty="0">
                <a:latin typeface="Times New Roman"/>
                <a:cs typeface="Times New Roman"/>
              </a:rPr>
              <a:t>büyüklüktür</a:t>
            </a:r>
            <a:r>
              <a:rPr lang="tr-TR" spc="-5" dirty="0" smtClean="0">
                <a:latin typeface="Times New Roman"/>
                <a:cs typeface="Times New Roman"/>
              </a:rPr>
              <a:t>. </a:t>
            </a:r>
            <a:endParaRPr lang="tr-TR" dirty="0">
              <a:latin typeface="Times New Roman"/>
              <a:cs typeface="Times New Roman"/>
            </a:endParaRPr>
          </a:p>
          <a:p>
            <a:r>
              <a:rPr lang="tr-TR" dirty="0">
                <a:latin typeface="Times New Roman"/>
                <a:cs typeface="Times New Roman"/>
              </a:rPr>
              <a:t>Bir </a:t>
            </a:r>
            <a:r>
              <a:rPr lang="tr-TR" spc="-5" dirty="0">
                <a:latin typeface="Times New Roman"/>
                <a:cs typeface="Times New Roman"/>
              </a:rPr>
              <a:t>doğru </a:t>
            </a:r>
            <a:r>
              <a:rPr lang="tr-TR" dirty="0">
                <a:latin typeface="Times New Roman"/>
                <a:cs typeface="Times New Roman"/>
              </a:rPr>
              <a:t>akım devresinde </a:t>
            </a:r>
            <a:r>
              <a:rPr lang="tr-TR" spc="-5" dirty="0">
                <a:latin typeface="Times New Roman"/>
                <a:cs typeface="Times New Roman"/>
              </a:rPr>
              <a:t>devre elemanlarından geçen </a:t>
            </a:r>
            <a:r>
              <a:rPr lang="tr-TR" dirty="0">
                <a:latin typeface="Times New Roman"/>
                <a:cs typeface="Times New Roman"/>
              </a:rPr>
              <a:t>akım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elemanlar üzerinde  </a:t>
            </a:r>
            <a:r>
              <a:rPr lang="tr-TR" dirty="0">
                <a:latin typeface="Times New Roman"/>
                <a:cs typeface="Times New Roman"/>
              </a:rPr>
              <a:t>düşen </a:t>
            </a:r>
            <a:r>
              <a:rPr lang="tr-TR" spc="-5" dirty="0">
                <a:latin typeface="Times New Roman"/>
                <a:cs typeface="Times New Roman"/>
              </a:rPr>
              <a:t>gerilim değerleri </a:t>
            </a:r>
            <a:r>
              <a:rPr lang="tr-TR" spc="-5" dirty="0" err="1">
                <a:latin typeface="Times New Roman"/>
                <a:cs typeface="Times New Roman"/>
              </a:rPr>
              <a:t>skaler</a:t>
            </a:r>
            <a:r>
              <a:rPr lang="tr-TR" spc="-5" dirty="0">
                <a:latin typeface="Times New Roman"/>
                <a:cs typeface="Times New Roman"/>
              </a:rPr>
              <a:t> büyüklüklerdir. Alternatif </a:t>
            </a:r>
            <a:r>
              <a:rPr lang="tr-TR" dirty="0">
                <a:latin typeface="Times New Roman"/>
                <a:cs typeface="Times New Roman"/>
              </a:rPr>
              <a:t>akım </a:t>
            </a:r>
            <a:r>
              <a:rPr lang="tr-TR" spc="-5" dirty="0">
                <a:latin typeface="Times New Roman"/>
                <a:cs typeface="Times New Roman"/>
              </a:rPr>
              <a:t>devrelerinde ise </a:t>
            </a:r>
            <a:r>
              <a:rPr lang="tr-TR" dirty="0">
                <a:latin typeface="Times New Roman"/>
                <a:cs typeface="Times New Roman"/>
              </a:rPr>
              <a:t>akım </a:t>
            </a:r>
            <a:r>
              <a:rPr lang="tr-TR" spc="-10" dirty="0">
                <a:latin typeface="Times New Roman"/>
                <a:cs typeface="Times New Roman"/>
              </a:rPr>
              <a:t>ve  </a:t>
            </a:r>
            <a:r>
              <a:rPr lang="tr-TR" spc="-5" dirty="0">
                <a:latin typeface="Times New Roman"/>
                <a:cs typeface="Times New Roman"/>
              </a:rPr>
              <a:t>gerilim </a:t>
            </a:r>
            <a:r>
              <a:rPr lang="tr-TR" dirty="0">
                <a:latin typeface="Times New Roman"/>
                <a:cs typeface="Times New Roman"/>
              </a:rPr>
              <a:t>değerleri </a:t>
            </a:r>
            <a:r>
              <a:rPr lang="tr-TR" spc="-5" dirty="0">
                <a:latin typeface="Times New Roman"/>
                <a:cs typeface="Times New Roman"/>
              </a:rPr>
              <a:t>devre elemanlarının cinslerine </a:t>
            </a:r>
            <a:r>
              <a:rPr lang="tr-TR" dirty="0">
                <a:latin typeface="Times New Roman"/>
                <a:cs typeface="Times New Roman"/>
              </a:rPr>
              <a:t>bağlı olarak </a:t>
            </a:r>
            <a:r>
              <a:rPr lang="tr-TR" spc="-5" dirty="0" err="1">
                <a:latin typeface="Times New Roman"/>
                <a:cs typeface="Times New Roman"/>
              </a:rPr>
              <a:t>skaler</a:t>
            </a:r>
            <a:r>
              <a:rPr lang="tr-TR" spc="-5" dirty="0">
                <a:latin typeface="Times New Roman"/>
                <a:cs typeface="Times New Roman"/>
              </a:rPr>
              <a:t> </a:t>
            </a:r>
            <a:r>
              <a:rPr lang="tr-TR" spc="-10" dirty="0">
                <a:latin typeface="Times New Roman"/>
                <a:cs typeface="Times New Roman"/>
              </a:rPr>
              <a:t>ya </a:t>
            </a:r>
            <a:r>
              <a:rPr lang="tr-TR" dirty="0">
                <a:latin typeface="Times New Roman"/>
                <a:cs typeface="Times New Roman"/>
              </a:rPr>
              <a:t>da </a:t>
            </a:r>
            <a:r>
              <a:rPr lang="tr-TR" spc="-5" dirty="0" err="1">
                <a:latin typeface="Times New Roman"/>
                <a:cs typeface="Times New Roman"/>
              </a:rPr>
              <a:t>vektörel</a:t>
            </a:r>
            <a:r>
              <a:rPr lang="tr-TR" spc="-5" dirty="0">
                <a:latin typeface="Times New Roman"/>
                <a:cs typeface="Times New Roman"/>
              </a:rPr>
              <a:t> olabilir.  Şayet </a:t>
            </a:r>
            <a:r>
              <a:rPr lang="tr-TR" dirty="0">
                <a:latin typeface="Times New Roman"/>
                <a:cs typeface="Times New Roman"/>
              </a:rPr>
              <a:t>bir </a:t>
            </a:r>
            <a:r>
              <a:rPr lang="tr-TR" spc="-5" dirty="0">
                <a:latin typeface="Times New Roman"/>
                <a:cs typeface="Times New Roman"/>
              </a:rPr>
              <a:t>alternatif </a:t>
            </a:r>
            <a:r>
              <a:rPr lang="tr-TR" dirty="0">
                <a:latin typeface="Times New Roman"/>
                <a:cs typeface="Times New Roman"/>
              </a:rPr>
              <a:t>akım devresinde </a:t>
            </a:r>
            <a:r>
              <a:rPr lang="tr-TR" spc="-5" dirty="0">
                <a:latin typeface="Times New Roman"/>
                <a:cs typeface="Times New Roman"/>
              </a:rPr>
              <a:t>yalnızca sabit dirençler varsa </a:t>
            </a:r>
            <a:r>
              <a:rPr lang="tr-TR" dirty="0">
                <a:latin typeface="Times New Roman"/>
                <a:cs typeface="Times New Roman"/>
              </a:rPr>
              <a:t>akım </a:t>
            </a:r>
            <a:r>
              <a:rPr lang="tr-TR" spc="-10" dirty="0">
                <a:latin typeface="Times New Roman"/>
                <a:cs typeface="Times New Roman"/>
              </a:rPr>
              <a:t>ve </a:t>
            </a:r>
            <a:r>
              <a:rPr lang="tr-TR" spc="-5" dirty="0">
                <a:latin typeface="Times New Roman"/>
                <a:cs typeface="Times New Roman"/>
              </a:rPr>
              <a:t>gerilim değerleri  </a:t>
            </a:r>
            <a:r>
              <a:rPr lang="tr-TR" spc="-5" dirty="0" err="1">
                <a:latin typeface="Times New Roman"/>
                <a:cs typeface="Times New Roman"/>
              </a:rPr>
              <a:t>skaler</a:t>
            </a:r>
            <a:r>
              <a:rPr lang="tr-TR" spc="-5" dirty="0">
                <a:latin typeface="Times New Roman"/>
                <a:cs typeface="Times New Roman"/>
              </a:rPr>
              <a:t>; sabit dirençlerin </a:t>
            </a:r>
            <a:r>
              <a:rPr lang="tr-TR" dirty="0">
                <a:latin typeface="Times New Roman"/>
                <a:cs typeface="Times New Roman"/>
              </a:rPr>
              <a:t>yanında </a:t>
            </a:r>
            <a:r>
              <a:rPr lang="tr-TR" spc="-5" dirty="0">
                <a:latin typeface="Times New Roman"/>
                <a:cs typeface="Times New Roman"/>
              </a:rPr>
              <a:t>bobin </a:t>
            </a:r>
            <a:r>
              <a:rPr lang="tr-TR" spc="-10" dirty="0">
                <a:latin typeface="Times New Roman"/>
                <a:cs typeface="Times New Roman"/>
              </a:rPr>
              <a:t>ya </a:t>
            </a:r>
            <a:r>
              <a:rPr lang="tr-TR" dirty="0">
                <a:latin typeface="Times New Roman"/>
                <a:cs typeface="Times New Roman"/>
              </a:rPr>
              <a:t>da </a:t>
            </a:r>
            <a:r>
              <a:rPr lang="tr-TR" spc="-5" dirty="0" err="1">
                <a:latin typeface="Times New Roman"/>
                <a:cs typeface="Times New Roman"/>
              </a:rPr>
              <a:t>kapasitör</a:t>
            </a:r>
            <a:r>
              <a:rPr lang="tr-TR" spc="-5" dirty="0">
                <a:latin typeface="Times New Roman"/>
                <a:cs typeface="Times New Roman"/>
              </a:rPr>
              <a:t>(</a:t>
            </a:r>
            <a:r>
              <a:rPr lang="tr-TR" spc="-5" dirty="0" err="1">
                <a:latin typeface="Times New Roman"/>
                <a:cs typeface="Times New Roman"/>
              </a:rPr>
              <a:t>ler</a:t>
            </a:r>
            <a:r>
              <a:rPr lang="tr-TR" spc="-5" dirty="0">
                <a:latin typeface="Times New Roman"/>
                <a:cs typeface="Times New Roman"/>
              </a:rPr>
              <a:t>) </a:t>
            </a:r>
            <a:r>
              <a:rPr lang="tr-TR" dirty="0">
                <a:latin typeface="Times New Roman"/>
                <a:cs typeface="Times New Roman"/>
              </a:rPr>
              <a:t>bulunuyorsa bu </a:t>
            </a:r>
            <a:r>
              <a:rPr lang="tr-TR" spc="-5" dirty="0">
                <a:latin typeface="Times New Roman"/>
                <a:cs typeface="Times New Roman"/>
              </a:rPr>
              <a:t>devrede </a:t>
            </a:r>
            <a:r>
              <a:rPr lang="tr-TR" dirty="0">
                <a:latin typeface="Times New Roman"/>
                <a:cs typeface="Times New Roman"/>
              </a:rPr>
              <a:t>akım </a:t>
            </a:r>
            <a:r>
              <a:rPr lang="tr-TR" spc="-10" dirty="0">
                <a:latin typeface="Times New Roman"/>
                <a:cs typeface="Times New Roman"/>
              </a:rPr>
              <a:t>ve  </a:t>
            </a:r>
            <a:r>
              <a:rPr lang="tr-TR" spc="-5" dirty="0">
                <a:latin typeface="Times New Roman"/>
                <a:cs typeface="Times New Roman"/>
              </a:rPr>
              <a:t>gerilim değerleri </a:t>
            </a:r>
            <a:r>
              <a:rPr lang="tr-TR" spc="-5" dirty="0" err="1">
                <a:latin typeface="Times New Roman"/>
                <a:cs typeface="Times New Roman"/>
              </a:rPr>
              <a:t>vektörel</a:t>
            </a:r>
            <a:r>
              <a:rPr lang="tr-TR" spc="-15" dirty="0">
                <a:latin typeface="Times New Roman"/>
                <a:cs typeface="Times New Roman"/>
              </a:rPr>
              <a:t> </a:t>
            </a:r>
            <a:r>
              <a:rPr lang="tr-TR" spc="-5" dirty="0">
                <a:latin typeface="Times New Roman"/>
                <a:cs typeface="Times New Roman"/>
              </a:rPr>
              <a:t>büyüklüklerdir</a:t>
            </a:r>
            <a:r>
              <a:rPr lang="tr-TR" spc="-5" dirty="0" smtClean="0">
                <a:latin typeface="Times New Roman"/>
                <a:cs typeface="Times New Roman"/>
              </a:rPr>
              <a:t>. </a:t>
            </a:r>
          </a:p>
          <a:p>
            <a:r>
              <a:rPr lang="tr-TR" spc="-5" dirty="0">
                <a:latin typeface="Times New Roman"/>
                <a:cs typeface="Times New Roman"/>
              </a:rPr>
              <a:t>Alternatif </a:t>
            </a:r>
            <a:r>
              <a:rPr lang="tr-TR" dirty="0">
                <a:latin typeface="Times New Roman"/>
                <a:cs typeface="Times New Roman"/>
              </a:rPr>
              <a:t>akım </a:t>
            </a:r>
            <a:r>
              <a:rPr lang="tr-TR" spc="-5" dirty="0">
                <a:latin typeface="Times New Roman"/>
                <a:cs typeface="Times New Roman"/>
              </a:rPr>
              <a:t>devrelerinde </a:t>
            </a:r>
            <a:r>
              <a:rPr lang="tr-TR" dirty="0">
                <a:latin typeface="Times New Roman"/>
                <a:cs typeface="Times New Roman"/>
              </a:rPr>
              <a:t>bobin </a:t>
            </a:r>
            <a:r>
              <a:rPr lang="tr-TR" spc="-10" dirty="0">
                <a:latin typeface="Times New Roman"/>
                <a:cs typeface="Times New Roman"/>
              </a:rPr>
              <a:t>ve </a:t>
            </a:r>
            <a:r>
              <a:rPr lang="tr-TR" spc="-5" dirty="0" err="1">
                <a:latin typeface="Times New Roman"/>
                <a:cs typeface="Times New Roman"/>
              </a:rPr>
              <a:t>kapasitörler</a:t>
            </a:r>
            <a:r>
              <a:rPr lang="tr-TR" spc="-5" dirty="0">
                <a:latin typeface="Times New Roman"/>
                <a:cs typeface="Times New Roman"/>
              </a:rPr>
              <a:t> </a:t>
            </a:r>
            <a:r>
              <a:rPr lang="tr-TR" dirty="0">
                <a:latin typeface="Times New Roman"/>
                <a:cs typeface="Times New Roman"/>
              </a:rPr>
              <a:t>faz farkına neden </a:t>
            </a:r>
            <a:r>
              <a:rPr lang="tr-TR" spc="-5" dirty="0">
                <a:latin typeface="Times New Roman"/>
                <a:cs typeface="Times New Roman"/>
              </a:rPr>
              <a:t>olurlar.  Aralarında </a:t>
            </a:r>
            <a:r>
              <a:rPr lang="tr-TR" dirty="0">
                <a:latin typeface="Times New Roman"/>
                <a:cs typeface="Times New Roman"/>
              </a:rPr>
              <a:t>faz </a:t>
            </a:r>
            <a:r>
              <a:rPr lang="tr-TR" spc="-5" dirty="0">
                <a:latin typeface="Times New Roman"/>
                <a:cs typeface="Times New Roman"/>
              </a:rPr>
              <a:t>farkı bulunan </a:t>
            </a:r>
            <a:r>
              <a:rPr lang="tr-TR" dirty="0">
                <a:latin typeface="Times New Roman"/>
                <a:cs typeface="Times New Roman"/>
              </a:rPr>
              <a:t>akım </a:t>
            </a:r>
            <a:r>
              <a:rPr lang="tr-TR" spc="-10" dirty="0">
                <a:latin typeface="Times New Roman"/>
                <a:cs typeface="Times New Roman"/>
              </a:rPr>
              <a:t>ve </a:t>
            </a:r>
            <a:r>
              <a:rPr lang="tr-TR" dirty="0">
                <a:latin typeface="Times New Roman"/>
                <a:cs typeface="Times New Roman"/>
              </a:rPr>
              <a:t>gerilim </a:t>
            </a:r>
            <a:r>
              <a:rPr lang="tr-TR" spc="-5" dirty="0">
                <a:latin typeface="Times New Roman"/>
                <a:cs typeface="Times New Roman"/>
              </a:rPr>
              <a:t>değerleri aralarında belli </a:t>
            </a:r>
            <a:r>
              <a:rPr lang="tr-TR" spc="-10" dirty="0">
                <a:latin typeface="Times New Roman"/>
                <a:cs typeface="Times New Roman"/>
              </a:rPr>
              <a:t>bir </a:t>
            </a:r>
            <a:r>
              <a:rPr lang="tr-TR" dirty="0">
                <a:latin typeface="Times New Roman"/>
                <a:cs typeface="Times New Roman"/>
              </a:rPr>
              <a:t>açı </a:t>
            </a:r>
            <a:r>
              <a:rPr lang="tr-TR" spc="-5" dirty="0">
                <a:latin typeface="Times New Roman"/>
                <a:cs typeface="Times New Roman"/>
              </a:rPr>
              <a:t>bulunan  vektörlerle </a:t>
            </a:r>
            <a:r>
              <a:rPr lang="tr-TR" dirty="0">
                <a:latin typeface="Times New Roman"/>
                <a:cs typeface="Times New Roman"/>
              </a:rPr>
              <a:t>ifade </a:t>
            </a:r>
            <a:r>
              <a:rPr lang="tr-TR" spc="-5" dirty="0">
                <a:latin typeface="Times New Roman"/>
                <a:cs typeface="Times New Roman"/>
              </a:rPr>
              <a:t>edilirler. </a:t>
            </a:r>
            <a:r>
              <a:rPr lang="tr-TR" spc="-10" dirty="0">
                <a:latin typeface="Times New Roman"/>
                <a:cs typeface="Times New Roman"/>
              </a:rPr>
              <a:t>Bu </a:t>
            </a:r>
            <a:r>
              <a:rPr lang="tr-TR" spc="-5" dirty="0">
                <a:latin typeface="Times New Roman"/>
                <a:cs typeface="Times New Roman"/>
              </a:rPr>
              <a:t>konuda ayrıntılı </a:t>
            </a:r>
            <a:r>
              <a:rPr lang="tr-TR" spc="-10" dirty="0">
                <a:latin typeface="Times New Roman"/>
                <a:cs typeface="Times New Roman"/>
              </a:rPr>
              <a:t>bilgi </a:t>
            </a:r>
            <a:r>
              <a:rPr lang="tr-TR" spc="-5" dirty="0">
                <a:latin typeface="Times New Roman"/>
                <a:cs typeface="Times New Roman"/>
              </a:rPr>
              <a:t>devre hesaplamalarında</a:t>
            </a:r>
            <a:r>
              <a:rPr lang="tr-TR" spc="120" dirty="0">
                <a:latin typeface="Times New Roman"/>
                <a:cs typeface="Times New Roman"/>
              </a:rPr>
              <a:t> </a:t>
            </a:r>
            <a:r>
              <a:rPr lang="tr-TR" spc="-5" dirty="0">
                <a:latin typeface="Times New Roman"/>
                <a:cs typeface="Times New Roman"/>
              </a:rPr>
              <a:t>verilmiştir.</a:t>
            </a:r>
            <a:endParaRPr lang="tr-TR" dirty="0">
              <a:latin typeface="Times New Roman"/>
              <a:cs typeface="Times New Roman"/>
            </a:endParaRPr>
          </a:p>
          <a:p>
            <a:endParaRPr lang="tr-TR" dirty="0">
              <a:latin typeface="Times New Roman"/>
              <a:cs typeface="Times New Roman"/>
            </a:endParaRPr>
          </a:p>
          <a:p>
            <a:endParaRPr lang="tr-TR" dirty="0"/>
          </a:p>
        </p:txBody>
      </p:sp>
    </p:spTree>
    <p:extLst>
      <p:ext uri="{BB962C8B-B14F-4D97-AF65-F5344CB8AC3E}">
        <p14:creationId xmlns:p14="http://schemas.microsoft.com/office/powerpoint/2010/main" val="114338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0400" y="303558"/>
            <a:ext cx="10387011" cy="600682"/>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Akımın Vektörlerle Gösterilmesi</a:t>
            </a:r>
          </a:p>
        </p:txBody>
      </p:sp>
      <p:sp>
        <p:nvSpPr>
          <p:cNvPr id="3" name="İçerik Yer Tutucusu 2"/>
          <p:cNvSpPr>
            <a:spLocks noGrp="1"/>
          </p:cNvSpPr>
          <p:nvPr>
            <p:ph idx="1"/>
          </p:nvPr>
        </p:nvSpPr>
        <p:spPr>
          <a:xfrm>
            <a:off x="660400" y="1168400"/>
            <a:ext cx="11389360" cy="5486400"/>
          </a:xfrm>
        </p:spPr>
        <p:txBody>
          <a:bodyPr/>
          <a:lstStyle/>
          <a:p>
            <a:pPr marL="63500" marR="55880" indent="359410" algn="just">
              <a:lnSpc>
                <a:spcPct val="96100"/>
              </a:lnSpc>
            </a:pPr>
            <a:r>
              <a:rPr lang="tr-TR" dirty="0" smtClean="0">
                <a:latin typeface="Times New Roman"/>
                <a:cs typeface="Times New Roman"/>
              </a:rPr>
              <a:t>Şekilde üç </a:t>
            </a:r>
            <a:r>
              <a:rPr lang="tr-TR" spc="-5" dirty="0">
                <a:latin typeface="Times New Roman"/>
                <a:cs typeface="Times New Roman"/>
              </a:rPr>
              <a:t>farklı sinüs sinyalinin vektörlerle gösterimi verilmiştir. </a:t>
            </a:r>
            <a:r>
              <a:rPr lang="tr-TR" dirty="0">
                <a:latin typeface="Times New Roman"/>
                <a:cs typeface="Times New Roman"/>
              </a:rPr>
              <a:t>Sinüs  </a:t>
            </a:r>
            <a:r>
              <a:rPr lang="tr-TR" spc="-5" dirty="0">
                <a:latin typeface="Times New Roman"/>
                <a:cs typeface="Times New Roman"/>
              </a:rPr>
              <a:t>sinyallerinin üçünün </a:t>
            </a:r>
            <a:r>
              <a:rPr lang="tr-TR" dirty="0">
                <a:latin typeface="Times New Roman"/>
                <a:cs typeface="Times New Roman"/>
              </a:rPr>
              <a:t>de </a:t>
            </a:r>
            <a:r>
              <a:rPr lang="tr-TR" spc="-5" dirty="0">
                <a:latin typeface="Times New Roman"/>
                <a:cs typeface="Times New Roman"/>
              </a:rPr>
              <a:t>pozitif </a:t>
            </a:r>
            <a:r>
              <a:rPr lang="tr-TR" spc="-5" dirty="0" err="1">
                <a:latin typeface="Times New Roman"/>
                <a:cs typeface="Times New Roman"/>
              </a:rPr>
              <a:t>alternansı</a:t>
            </a:r>
            <a:r>
              <a:rPr lang="tr-TR" spc="-5" dirty="0">
                <a:latin typeface="Times New Roman"/>
                <a:cs typeface="Times New Roman"/>
              </a:rPr>
              <a:t> 0</a:t>
            </a:r>
            <a:r>
              <a:rPr lang="tr-TR" sz="2000" spc="-7" baseline="39682" dirty="0">
                <a:latin typeface="Times New Roman"/>
                <a:cs typeface="Times New Roman"/>
              </a:rPr>
              <a:t>o</a:t>
            </a:r>
            <a:r>
              <a:rPr lang="tr-TR" spc="-5" dirty="0">
                <a:latin typeface="Times New Roman"/>
                <a:cs typeface="Times New Roman"/>
              </a:rPr>
              <a:t>de başlamıştır. Bu nedenle </a:t>
            </a:r>
            <a:r>
              <a:rPr lang="tr-TR" dirty="0">
                <a:latin typeface="Times New Roman"/>
                <a:cs typeface="Times New Roman"/>
              </a:rPr>
              <a:t>her </a:t>
            </a:r>
            <a:r>
              <a:rPr lang="tr-TR" spc="-5" dirty="0">
                <a:latin typeface="Times New Roman"/>
                <a:cs typeface="Times New Roman"/>
              </a:rPr>
              <a:t>birinin vektörü  aynı doğrultudadır. </a:t>
            </a:r>
            <a:r>
              <a:rPr lang="tr-TR" dirty="0">
                <a:latin typeface="Times New Roman"/>
                <a:cs typeface="Times New Roman"/>
              </a:rPr>
              <a:t>Ancak </a:t>
            </a:r>
            <a:r>
              <a:rPr lang="tr-TR" spc="-5" dirty="0">
                <a:latin typeface="Times New Roman"/>
                <a:cs typeface="Times New Roman"/>
              </a:rPr>
              <a:t>vektörlerin </a:t>
            </a:r>
            <a:r>
              <a:rPr lang="tr-TR" dirty="0">
                <a:latin typeface="Times New Roman"/>
                <a:cs typeface="Times New Roman"/>
              </a:rPr>
              <a:t>uzunlukları </a:t>
            </a:r>
            <a:r>
              <a:rPr lang="tr-TR" spc="-5" dirty="0">
                <a:latin typeface="Times New Roman"/>
                <a:cs typeface="Times New Roman"/>
              </a:rPr>
              <a:t>farklıdır. Genliği (maksimum değeri) en  büyük </a:t>
            </a:r>
            <a:r>
              <a:rPr lang="tr-TR" dirty="0">
                <a:latin typeface="Times New Roman"/>
                <a:cs typeface="Times New Roman"/>
              </a:rPr>
              <a:t>olan </a:t>
            </a:r>
            <a:r>
              <a:rPr lang="tr-TR" spc="-5" dirty="0">
                <a:latin typeface="Times New Roman"/>
                <a:cs typeface="Times New Roman"/>
              </a:rPr>
              <a:t>sinyalin vektörü </a:t>
            </a:r>
            <a:r>
              <a:rPr lang="tr-TR" dirty="0">
                <a:latin typeface="Times New Roman"/>
                <a:cs typeface="Times New Roman"/>
              </a:rPr>
              <a:t>en</a:t>
            </a:r>
            <a:r>
              <a:rPr lang="tr-TR" spc="-5" dirty="0">
                <a:latin typeface="Times New Roman"/>
                <a:cs typeface="Times New Roman"/>
              </a:rPr>
              <a:t> </a:t>
            </a:r>
            <a:r>
              <a:rPr lang="tr-TR" dirty="0">
                <a:latin typeface="Times New Roman"/>
                <a:cs typeface="Times New Roman"/>
              </a:rPr>
              <a:t>uzundur</a:t>
            </a:r>
            <a:r>
              <a:rPr lang="tr-TR" dirty="0" smtClean="0">
                <a:latin typeface="Times New Roman"/>
                <a:cs typeface="Times New Roman"/>
              </a:rPr>
              <a:t>. </a:t>
            </a:r>
          </a:p>
          <a:p>
            <a:pPr marL="63500" marR="55880" indent="359410" algn="just">
              <a:lnSpc>
                <a:spcPct val="96100"/>
              </a:lnSpc>
            </a:pPr>
            <a:endParaRPr lang="tr-TR" dirty="0">
              <a:latin typeface="Times New Roman"/>
              <a:cs typeface="Times New Roman"/>
            </a:endParaRPr>
          </a:p>
          <a:p>
            <a:pPr marL="63500" marR="55880" indent="359410" algn="just">
              <a:lnSpc>
                <a:spcPct val="96100"/>
              </a:lnSpc>
            </a:pPr>
            <a:endParaRPr lang="tr-TR" dirty="0" smtClean="0">
              <a:latin typeface="Times New Roman"/>
              <a:cs typeface="Times New Roman"/>
            </a:endParaRPr>
          </a:p>
          <a:p>
            <a:pPr marL="63500" marR="55880" indent="359410" algn="just">
              <a:lnSpc>
                <a:spcPct val="96100"/>
              </a:lnSpc>
            </a:pPr>
            <a:endParaRPr lang="tr-TR" dirty="0">
              <a:latin typeface="Times New Roman"/>
              <a:cs typeface="Times New Roman"/>
            </a:endParaRPr>
          </a:p>
          <a:p>
            <a:pPr marL="63500" marR="55880" indent="359410" algn="just">
              <a:lnSpc>
                <a:spcPct val="96100"/>
              </a:lnSpc>
            </a:pPr>
            <a:endParaRPr lang="tr-TR" dirty="0" smtClean="0">
              <a:latin typeface="Times New Roman"/>
              <a:cs typeface="Times New Roman"/>
            </a:endParaRPr>
          </a:p>
          <a:p>
            <a:pPr marL="63500" marR="55880" indent="359410" algn="just">
              <a:lnSpc>
                <a:spcPct val="96100"/>
              </a:lnSpc>
            </a:pPr>
            <a:endParaRPr lang="tr-TR" dirty="0">
              <a:latin typeface="Times New Roman"/>
              <a:cs typeface="Times New Roman"/>
            </a:endParaRPr>
          </a:p>
          <a:p>
            <a:pPr marL="63500" marR="55880" indent="359410" algn="just">
              <a:lnSpc>
                <a:spcPct val="96100"/>
              </a:lnSpc>
            </a:pPr>
            <a:r>
              <a:rPr lang="tr-TR" dirty="0" smtClean="0">
                <a:latin typeface="Times New Roman"/>
                <a:cs typeface="Times New Roman"/>
              </a:rPr>
              <a:t>                                                                </a:t>
            </a:r>
            <a:r>
              <a:rPr lang="tr-TR" dirty="0" smtClean="0">
                <a:solidFill>
                  <a:srgbClr val="FF0000"/>
                </a:solidFill>
                <a:latin typeface="Times New Roman"/>
                <a:cs typeface="Times New Roman"/>
              </a:rPr>
              <a:t>Alternatif akım ve gerilimin maksimum değeri </a:t>
            </a:r>
          </a:p>
          <a:p>
            <a:pPr marL="63500" marR="55880" indent="359410" algn="just">
              <a:lnSpc>
                <a:spcPct val="96100"/>
              </a:lnSpc>
            </a:pPr>
            <a:r>
              <a:rPr lang="tr-TR" dirty="0">
                <a:solidFill>
                  <a:srgbClr val="FF0000"/>
                </a:solidFill>
                <a:latin typeface="Times New Roman"/>
                <a:cs typeface="Times New Roman"/>
              </a:rPr>
              <a:t> </a:t>
            </a:r>
            <a:r>
              <a:rPr lang="tr-TR" dirty="0" smtClean="0">
                <a:solidFill>
                  <a:srgbClr val="FF0000"/>
                </a:solidFill>
                <a:latin typeface="Times New Roman"/>
                <a:cs typeface="Times New Roman"/>
              </a:rPr>
              <a:t>                                                               yarı çap uzunluğundaki bir vektörün değerine </a:t>
            </a:r>
          </a:p>
          <a:p>
            <a:pPr marL="63500" marR="55880" indent="359410" algn="just">
              <a:lnSpc>
                <a:spcPct val="96100"/>
              </a:lnSpc>
            </a:pPr>
            <a:r>
              <a:rPr lang="tr-TR" dirty="0">
                <a:solidFill>
                  <a:srgbClr val="FF0000"/>
                </a:solidFill>
                <a:latin typeface="Times New Roman"/>
                <a:cs typeface="Times New Roman"/>
              </a:rPr>
              <a:t> </a:t>
            </a:r>
            <a:r>
              <a:rPr lang="tr-TR" dirty="0" smtClean="0">
                <a:solidFill>
                  <a:srgbClr val="FF0000"/>
                </a:solidFill>
                <a:latin typeface="Times New Roman"/>
                <a:cs typeface="Times New Roman"/>
              </a:rPr>
              <a:t>                                                                eşittir.  </a:t>
            </a:r>
            <a:endParaRPr lang="tr-TR" dirty="0">
              <a:solidFill>
                <a:srgbClr val="FF0000"/>
              </a:solidFill>
              <a:latin typeface="Times New Roman"/>
              <a:cs typeface="Times New Roman"/>
            </a:endParaRPr>
          </a:p>
          <a:p>
            <a:pPr marL="63500" marR="55880" indent="359410" algn="just">
              <a:lnSpc>
                <a:spcPct val="96100"/>
              </a:lnSpc>
            </a:pPr>
            <a:endParaRPr lang="tr-TR" dirty="0">
              <a:latin typeface="Times New Roman"/>
              <a:cs typeface="Times New Roman"/>
            </a:endParaRPr>
          </a:p>
        </p:txBody>
      </p:sp>
      <p:pic>
        <p:nvPicPr>
          <p:cNvPr id="4" name="Resim 3"/>
          <p:cNvPicPr>
            <a:picLocks noChangeAspect="1"/>
          </p:cNvPicPr>
          <p:nvPr/>
        </p:nvPicPr>
        <p:blipFill>
          <a:blip r:embed="rId2"/>
          <a:stretch>
            <a:fillRect/>
          </a:stretch>
        </p:blipFill>
        <p:spPr>
          <a:xfrm>
            <a:off x="6518981" y="2692400"/>
            <a:ext cx="5144309" cy="2072640"/>
          </a:xfrm>
          <a:prstGeom prst="rect">
            <a:avLst/>
          </a:prstGeom>
        </p:spPr>
      </p:pic>
      <p:pic>
        <p:nvPicPr>
          <p:cNvPr id="5" name="Resim 4"/>
          <p:cNvPicPr>
            <a:picLocks noChangeAspect="1"/>
          </p:cNvPicPr>
          <p:nvPr/>
        </p:nvPicPr>
        <p:blipFill>
          <a:blip r:embed="rId3"/>
          <a:stretch>
            <a:fillRect/>
          </a:stretch>
        </p:blipFill>
        <p:spPr>
          <a:xfrm>
            <a:off x="757712" y="2828420"/>
            <a:ext cx="5096193" cy="3348860"/>
          </a:xfrm>
          <a:prstGeom prst="rect">
            <a:avLst/>
          </a:prstGeom>
        </p:spPr>
      </p:pic>
    </p:spTree>
    <p:extLst>
      <p:ext uri="{BB962C8B-B14F-4D97-AF65-F5344CB8AC3E}">
        <p14:creationId xmlns:p14="http://schemas.microsoft.com/office/powerpoint/2010/main" val="3640636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212118"/>
            <a:ext cx="9763759" cy="468602"/>
          </a:xfrm>
        </p:spPr>
        <p:txBody>
          <a:bodyPr>
            <a:normAutofit fontScale="90000"/>
          </a:bodyPr>
          <a:lstStyle/>
          <a:p>
            <a:r>
              <a:rPr lang="tr-TR" dirty="0" smtClean="0">
                <a:latin typeface="Times New Roman" panose="02020603050405020304" pitchFamily="18" charset="0"/>
                <a:cs typeface="Times New Roman" panose="02020603050405020304" pitchFamily="18" charset="0"/>
              </a:rPr>
              <a:t>Faz ve faz farkı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53440" y="792480"/>
            <a:ext cx="11155680" cy="5953760"/>
          </a:xfrm>
        </p:spPr>
        <p:txBody>
          <a:bodyPr/>
          <a:lstStyle/>
          <a:p>
            <a:r>
              <a:rPr lang="tr-TR" dirty="0">
                <a:solidFill>
                  <a:srgbClr val="FF0000"/>
                </a:solidFill>
                <a:latin typeface="Times New Roman" panose="02020603050405020304" pitchFamily="18" charset="0"/>
                <a:cs typeface="Times New Roman" panose="02020603050405020304" pitchFamily="18" charset="0"/>
              </a:rPr>
              <a:t>FAZ : </a:t>
            </a:r>
            <a:r>
              <a:rPr lang="tr-TR" dirty="0" smtClean="0">
                <a:latin typeface="Times New Roman" panose="02020603050405020304" pitchFamily="18" charset="0"/>
                <a:cs typeface="Times New Roman" panose="02020603050405020304" pitchFamily="18" charset="0"/>
              </a:rPr>
              <a:t>Alternatif akım veya gerilimin, </a:t>
            </a:r>
            <a:r>
              <a:rPr lang="tr-TR" dirty="0">
                <a:latin typeface="Times New Roman" panose="02020603050405020304" pitchFamily="18" charset="0"/>
                <a:cs typeface="Times New Roman" panose="02020603050405020304" pitchFamily="18" charset="0"/>
              </a:rPr>
              <a:t>zaman veya açı olarak başlangıcını gösterir. (ileri fazlı, geri fazlı, sıfır fazlı</a:t>
            </a:r>
            <a:r>
              <a:rPr lang="tr-TR" dirty="0" smtClean="0">
                <a:latin typeface="Times New Roman" panose="02020603050405020304" pitchFamily="18" charset="0"/>
                <a:cs typeface="Times New Roman" panose="02020603050405020304" pitchFamily="18" charset="0"/>
              </a:rPr>
              <a:t>) </a:t>
            </a:r>
          </a:p>
          <a:p>
            <a:r>
              <a:rPr lang="tr-TR" dirty="0">
                <a:solidFill>
                  <a:srgbClr val="FF0000"/>
                </a:solidFill>
                <a:latin typeface="Times New Roman" panose="02020603050405020304" pitchFamily="18" charset="0"/>
                <a:cs typeface="Times New Roman" panose="02020603050405020304" pitchFamily="18" charset="0"/>
              </a:rPr>
              <a:t>FAZ FARKI </a:t>
            </a:r>
            <a:r>
              <a:rPr lang="tr-TR" dirty="0" smtClean="0">
                <a:solidFill>
                  <a:srgbClr val="FF0000"/>
                </a:solidFill>
                <a:latin typeface="Times New Roman" panose="02020603050405020304" pitchFamily="18" charset="0"/>
                <a:cs typeface="Times New Roman" panose="02020603050405020304" pitchFamily="18" charset="0"/>
              </a:rPr>
              <a:t>:(ɸ) </a:t>
            </a:r>
            <a:r>
              <a:rPr lang="tr-TR" dirty="0">
                <a:latin typeface="Times New Roman" panose="02020603050405020304" pitchFamily="18" charset="0"/>
                <a:cs typeface="Times New Roman" panose="02020603050405020304" pitchFamily="18" charset="0"/>
              </a:rPr>
              <a:t>İki dalga arasındaki zaman veya  açı farkıdır. </a:t>
            </a:r>
          </a:p>
          <a:p>
            <a:r>
              <a:rPr lang="tr-TR" dirty="0" smtClean="0">
                <a:solidFill>
                  <a:srgbClr val="FF0000"/>
                </a:solidFill>
                <a:latin typeface="Times New Roman" panose="02020603050405020304" pitchFamily="18" charset="0"/>
                <a:cs typeface="Times New Roman" panose="02020603050405020304" pitchFamily="18" charset="0"/>
              </a:rPr>
              <a:t>SIFIR FAZ: </a:t>
            </a:r>
            <a:r>
              <a:rPr lang="tr-TR" spc="-5" dirty="0">
                <a:latin typeface="Times New Roman"/>
                <a:cs typeface="Times New Roman"/>
              </a:rPr>
              <a:t>Eğer sinüs sinyali </a:t>
            </a:r>
            <a:r>
              <a:rPr lang="tr-TR" dirty="0">
                <a:latin typeface="Times New Roman"/>
                <a:cs typeface="Times New Roman"/>
              </a:rPr>
              <a:t>t=0 </a:t>
            </a:r>
            <a:r>
              <a:rPr lang="tr-TR" spc="-5" dirty="0">
                <a:latin typeface="Times New Roman"/>
                <a:cs typeface="Times New Roman"/>
              </a:rPr>
              <a:t>anında, </a:t>
            </a:r>
            <a:r>
              <a:rPr lang="tr-TR" dirty="0">
                <a:latin typeface="Times New Roman"/>
                <a:cs typeface="Times New Roman"/>
              </a:rPr>
              <a:t>x </a:t>
            </a:r>
            <a:r>
              <a:rPr lang="tr-TR" spc="-5" dirty="0">
                <a:latin typeface="Times New Roman"/>
                <a:cs typeface="Times New Roman"/>
              </a:rPr>
              <a:t>ekseni referans olmak üzere </a:t>
            </a:r>
            <a:r>
              <a:rPr lang="tr-TR" dirty="0">
                <a:latin typeface="Times New Roman"/>
                <a:cs typeface="Times New Roman"/>
              </a:rPr>
              <a:t>sıfır </a:t>
            </a:r>
            <a:r>
              <a:rPr lang="tr-TR" spc="-5" dirty="0">
                <a:latin typeface="Times New Roman"/>
                <a:cs typeface="Times New Roman"/>
              </a:rPr>
              <a:t>genlik değerinden  başlayarak pozitif yönde artıyorsa </a:t>
            </a:r>
            <a:r>
              <a:rPr lang="tr-TR" dirty="0">
                <a:latin typeface="Times New Roman"/>
                <a:cs typeface="Times New Roman"/>
              </a:rPr>
              <a:t>bu </a:t>
            </a:r>
            <a:r>
              <a:rPr lang="tr-TR" spc="-5" dirty="0">
                <a:latin typeface="Times New Roman"/>
                <a:cs typeface="Times New Roman"/>
              </a:rPr>
              <a:t>sinyale sıfır fazlı sinüs sinyali denir. </a:t>
            </a:r>
            <a:r>
              <a:rPr lang="tr-TR" sz="3200" spc="330" dirty="0" smtClean="0">
                <a:latin typeface="UnBatang"/>
                <a:cs typeface="UnBatang"/>
              </a:rPr>
              <a:t> </a:t>
            </a:r>
            <a:r>
              <a:rPr lang="tr-TR" spc="-5" dirty="0" err="1">
                <a:latin typeface="Times New Roman"/>
                <a:cs typeface="Times New Roman"/>
              </a:rPr>
              <a:t>açısal</a:t>
            </a:r>
            <a:r>
              <a:rPr lang="tr-TR" spc="-5" dirty="0">
                <a:latin typeface="Times New Roman"/>
                <a:cs typeface="Times New Roman"/>
              </a:rPr>
              <a:t> hızı ile  </a:t>
            </a:r>
            <a:r>
              <a:rPr lang="tr-TR" dirty="0">
                <a:latin typeface="Times New Roman"/>
                <a:cs typeface="Times New Roman"/>
              </a:rPr>
              <a:t>saat </a:t>
            </a:r>
            <a:r>
              <a:rPr lang="tr-TR" spc="-5" dirty="0">
                <a:latin typeface="Times New Roman"/>
                <a:cs typeface="Times New Roman"/>
              </a:rPr>
              <a:t>ibresinin </a:t>
            </a:r>
            <a:r>
              <a:rPr lang="tr-TR" dirty="0">
                <a:latin typeface="Times New Roman"/>
                <a:cs typeface="Times New Roman"/>
              </a:rPr>
              <a:t>tersi </a:t>
            </a:r>
            <a:r>
              <a:rPr lang="tr-TR" spc="-5" dirty="0">
                <a:latin typeface="Times New Roman"/>
                <a:cs typeface="Times New Roman"/>
              </a:rPr>
              <a:t>yönde dönen bir vektörün t=0 anında referans ekseni ile yaptığı </a:t>
            </a:r>
            <a:r>
              <a:rPr lang="tr-TR" dirty="0">
                <a:latin typeface="Times New Roman"/>
                <a:cs typeface="Times New Roman"/>
              </a:rPr>
              <a:t>açı </a:t>
            </a:r>
            <a:r>
              <a:rPr lang="tr-TR" spc="-5" dirty="0">
                <a:latin typeface="Times New Roman"/>
                <a:cs typeface="Times New Roman"/>
              </a:rPr>
              <a:t>sıfır  </a:t>
            </a:r>
            <a:r>
              <a:rPr lang="tr-TR" dirty="0">
                <a:latin typeface="Times New Roman"/>
                <a:cs typeface="Times New Roman"/>
              </a:rPr>
              <a:t>ise </a:t>
            </a:r>
            <a:r>
              <a:rPr lang="tr-TR" spc="-10" dirty="0">
                <a:latin typeface="Times New Roman"/>
                <a:cs typeface="Times New Roman"/>
              </a:rPr>
              <a:t>bu </a:t>
            </a:r>
            <a:r>
              <a:rPr lang="tr-TR" spc="-5" dirty="0">
                <a:latin typeface="Times New Roman"/>
                <a:cs typeface="Times New Roman"/>
              </a:rPr>
              <a:t>vektöre sıfır </a:t>
            </a:r>
            <a:r>
              <a:rPr lang="tr-TR" dirty="0">
                <a:latin typeface="Times New Roman"/>
                <a:cs typeface="Times New Roman"/>
              </a:rPr>
              <a:t>faz </a:t>
            </a:r>
            <a:r>
              <a:rPr lang="tr-TR" spc="-5" dirty="0">
                <a:latin typeface="Times New Roman"/>
                <a:cs typeface="Times New Roman"/>
              </a:rPr>
              <a:t>vektörü </a:t>
            </a:r>
            <a:r>
              <a:rPr lang="tr-TR" spc="-5" dirty="0" smtClean="0">
                <a:latin typeface="Times New Roman"/>
                <a:cs typeface="Times New Roman"/>
              </a:rPr>
              <a:t>denir. Dalga orijinden başlar.</a:t>
            </a:r>
            <a:endParaRPr lang="tr-TR" dirty="0">
              <a:latin typeface="Times New Roman" panose="02020603050405020304" pitchFamily="18" charset="0"/>
              <a:cs typeface="Times New Roman" panose="02020603050405020304" pitchFamily="18" charset="0"/>
            </a:endParaRPr>
          </a:p>
          <a:p>
            <a:r>
              <a:rPr lang="tr-TR" dirty="0" smtClean="0"/>
              <a:t> </a:t>
            </a:r>
          </a:p>
          <a:p>
            <a:endParaRPr lang="tr-TR" dirty="0"/>
          </a:p>
          <a:p>
            <a:r>
              <a:rPr lang="tr-TR" dirty="0" smtClean="0"/>
              <a:t>                                                                 </a:t>
            </a:r>
            <a:r>
              <a:rPr lang="tr-TR" dirty="0" smtClean="0">
                <a:latin typeface="Times New Roman" panose="02020603050405020304" pitchFamily="18" charset="0"/>
                <a:cs typeface="Times New Roman" panose="02020603050405020304" pitchFamily="18" charset="0"/>
              </a:rPr>
              <a:t>Fazör vektör gösterimi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Sinüs grafiği gösterimi</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141412" y="4457124"/>
            <a:ext cx="4291956" cy="1560711"/>
          </a:xfrm>
          <a:prstGeom prst="rect">
            <a:avLst/>
          </a:prstGeom>
        </p:spPr>
      </p:pic>
      <p:sp>
        <p:nvSpPr>
          <p:cNvPr id="5" name="Oval 4"/>
          <p:cNvSpPr/>
          <p:nvPr/>
        </p:nvSpPr>
        <p:spPr>
          <a:xfrm>
            <a:off x="2505393" y="5247639"/>
            <a:ext cx="75247" cy="7620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cxnSp>
        <p:nvCxnSpPr>
          <p:cNvPr id="7" name="Düz Ok Bağlayıcısı 6"/>
          <p:cNvCxnSpPr/>
          <p:nvPr/>
        </p:nvCxnSpPr>
        <p:spPr>
          <a:xfrm flipV="1">
            <a:off x="6431280" y="4457124"/>
            <a:ext cx="0" cy="128327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Düz Ok Bağlayıcısı 8"/>
          <p:cNvCxnSpPr/>
          <p:nvPr/>
        </p:nvCxnSpPr>
        <p:spPr>
          <a:xfrm>
            <a:off x="6132513" y="5247639"/>
            <a:ext cx="2208847"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Düz Ok Bağlayıcısı 10"/>
          <p:cNvCxnSpPr/>
          <p:nvPr/>
        </p:nvCxnSpPr>
        <p:spPr>
          <a:xfrm>
            <a:off x="6431280" y="5247639"/>
            <a:ext cx="7518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Metin kutusu 11"/>
          <p:cNvSpPr txBox="1"/>
          <p:nvPr/>
        </p:nvSpPr>
        <p:spPr>
          <a:xfrm>
            <a:off x="6442216" y="4298384"/>
            <a:ext cx="629403"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I,V,Ɛ</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13" name="Metin kutusu 12"/>
          <p:cNvSpPr txBox="1"/>
          <p:nvPr/>
        </p:nvSpPr>
        <p:spPr>
          <a:xfrm>
            <a:off x="7832887" y="4839313"/>
            <a:ext cx="508473" cy="461665"/>
          </a:xfrm>
          <a:prstGeom prst="rect">
            <a:avLst/>
          </a:prstGeom>
          <a:noFill/>
        </p:spPr>
        <p:txBody>
          <a:bodyPr wrap="none" rtlCol="0">
            <a:spAutoFit/>
          </a:bodyPr>
          <a:lstStyle/>
          <a:p>
            <a:pPr algn="ctr"/>
            <a:r>
              <a:rPr lang="tr-TR" sz="2400" dirty="0" smtClean="0">
                <a:solidFill>
                  <a:srgbClr val="FF0000"/>
                </a:solidFill>
                <a:latin typeface="Times New Roman" panose="02020603050405020304" pitchFamily="18" charset="0"/>
                <a:cs typeface="Times New Roman" panose="02020603050405020304" pitchFamily="18" charset="0"/>
              </a:rPr>
              <a:t>t,</a:t>
            </a:r>
            <a:r>
              <a:rPr lang="el-GR" sz="2400" dirty="0" smtClean="0">
                <a:solidFill>
                  <a:srgbClr val="FF0000"/>
                </a:solidFill>
                <a:latin typeface="Times New Roman" panose="02020603050405020304" pitchFamily="18" charset="0"/>
                <a:cs typeface="Times New Roman" panose="02020603050405020304" pitchFamily="18" charset="0"/>
              </a:rPr>
              <a:t>α</a:t>
            </a: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708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5360" y="222278"/>
            <a:ext cx="9909491" cy="427962"/>
          </a:xfrm>
        </p:spPr>
        <p:txBody>
          <a:bodyPr>
            <a:normAutofit fontScale="90000"/>
          </a:bodyPr>
          <a:lstStyle/>
          <a:p>
            <a:r>
              <a:rPr lang="tr-TR" dirty="0" smtClean="0">
                <a:latin typeface="Times New Roman" panose="02020603050405020304" pitchFamily="18" charset="0"/>
                <a:cs typeface="Times New Roman" panose="02020603050405020304" pitchFamily="18" charset="0"/>
              </a:rPr>
              <a:t>Faz ve faz farkı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11200" y="802640"/>
            <a:ext cx="11389360" cy="595376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İLERİ </a:t>
            </a:r>
            <a:r>
              <a:rPr lang="tr-TR" dirty="0">
                <a:solidFill>
                  <a:srgbClr val="FF0000"/>
                </a:solidFill>
                <a:latin typeface="Times New Roman" panose="02020603050405020304" pitchFamily="18" charset="0"/>
                <a:cs typeface="Times New Roman" panose="02020603050405020304" pitchFamily="18" charset="0"/>
              </a:rPr>
              <a:t>FAZ: </a:t>
            </a:r>
            <a:r>
              <a:rPr lang="tr-TR" dirty="0">
                <a:latin typeface="Times New Roman" panose="02020603050405020304" pitchFamily="18" charset="0"/>
                <a:cs typeface="Times New Roman" panose="02020603050405020304" pitchFamily="18" charset="0"/>
              </a:rPr>
              <a:t>Eğer sinüs sinyali t=0 anından önce, x ekseni referans olmak üzere pozitif genlik  değerinden başlayarak pozitif yönde artıyorsa bu sinyale ileri fazlı sinüs sinyali denir. </a:t>
            </a:r>
            <a:r>
              <a:rPr lang="tr-TR" dirty="0" err="1" smtClean="0">
                <a:latin typeface="Times New Roman" panose="02020603050405020304" pitchFamily="18" charset="0"/>
                <a:cs typeface="Times New Roman" panose="02020603050405020304" pitchFamily="18" charset="0"/>
              </a:rPr>
              <a:t>Açısal</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hızı ile saat ibresinin tersi yönde dönen bir vektörün t=0 anında referans ekseni ile  yaptığı açı sıfırdan büyük ise bu vektöre ileri faz vektörü denir. Şekil </a:t>
            </a:r>
            <a:r>
              <a:rPr lang="tr-TR" dirty="0" smtClean="0">
                <a:latin typeface="Times New Roman" panose="02020603050405020304" pitchFamily="18" charset="0"/>
                <a:cs typeface="Times New Roman" panose="02020603050405020304" pitchFamily="18" charset="0"/>
              </a:rPr>
              <a:t>de </a:t>
            </a:r>
            <a:r>
              <a:rPr lang="tr-TR" dirty="0">
                <a:latin typeface="Times New Roman" panose="02020603050405020304" pitchFamily="18" charset="0"/>
                <a:cs typeface="Times New Roman" panose="02020603050405020304" pitchFamily="18" charset="0"/>
              </a:rPr>
              <a:t>sinüs sinyali,  sıfır fazlı sinüs sinyalinden </a:t>
            </a:r>
            <a:r>
              <a:rPr lang="el-GR" dirty="0">
                <a:latin typeface="Times New Roman" panose="02020603050405020304" pitchFamily="18" charset="0"/>
                <a:cs typeface="Times New Roman" panose="02020603050405020304" pitchFamily="18" charset="0"/>
              </a:rPr>
              <a:t>α (</a:t>
            </a:r>
            <a:r>
              <a:rPr lang="tr-TR" dirty="0">
                <a:latin typeface="Times New Roman" panose="02020603050405020304" pitchFamily="18" charset="0"/>
                <a:cs typeface="Times New Roman" panose="02020603050405020304" pitchFamily="18" charset="0"/>
              </a:rPr>
              <a:t>alfa) açısı kadar ileri </a:t>
            </a:r>
            <a:r>
              <a:rPr lang="tr-TR" dirty="0" smtClean="0">
                <a:latin typeface="Times New Roman" panose="02020603050405020304" pitchFamily="18" charset="0"/>
                <a:cs typeface="Times New Roman" panose="02020603050405020304" pitchFamily="18" charset="0"/>
              </a:rPr>
              <a:t>fazdadır.                                     Orijin noktasından daha önce başlayan sinüs dalgası ileri fazlıdır.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Sinüs grafiği gösterimi                                                        Fazör vektör gösterimi </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928027" y="3772562"/>
            <a:ext cx="5768056" cy="2069438"/>
          </a:xfrm>
          <a:prstGeom prst="rect">
            <a:avLst/>
          </a:prstGeom>
        </p:spPr>
      </p:pic>
      <p:cxnSp>
        <p:nvCxnSpPr>
          <p:cNvPr id="6" name="Düz Ok Bağlayıcısı 5"/>
          <p:cNvCxnSpPr/>
          <p:nvPr/>
        </p:nvCxnSpPr>
        <p:spPr>
          <a:xfrm>
            <a:off x="7061200" y="5598160"/>
            <a:ext cx="255016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Düz Ok Bağlayıcısı 7"/>
          <p:cNvCxnSpPr/>
          <p:nvPr/>
        </p:nvCxnSpPr>
        <p:spPr>
          <a:xfrm flipV="1">
            <a:off x="7711440" y="4582160"/>
            <a:ext cx="10160" cy="141224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0" name="Resim 9"/>
          <p:cNvPicPr>
            <a:picLocks noChangeAspect="1"/>
          </p:cNvPicPr>
          <p:nvPr/>
        </p:nvPicPr>
        <p:blipFill>
          <a:blip r:embed="rId3"/>
          <a:stretch>
            <a:fillRect/>
          </a:stretch>
        </p:blipFill>
        <p:spPr>
          <a:xfrm>
            <a:off x="7711440" y="4429760"/>
            <a:ext cx="725487" cy="493819"/>
          </a:xfrm>
          <a:prstGeom prst="rect">
            <a:avLst/>
          </a:prstGeom>
        </p:spPr>
      </p:pic>
      <p:pic>
        <p:nvPicPr>
          <p:cNvPr id="11" name="Resim 10"/>
          <p:cNvPicPr>
            <a:picLocks noChangeAspect="1"/>
          </p:cNvPicPr>
          <p:nvPr/>
        </p:nvPicPr>
        <p:blipFill>
          <a:blip r:embed="rId4"/>
          <a:stretch>
            <a:fillRect/>
          </a:stretch>
        </p:blipFill>
        <p:spPr>
          <a:xfrm>
            <a:off x="9088089" y="5068283"/>
            <a:ext cx="701101" cy="646232"/>
          </a:xfrm>
          <a:prstGeom prst="rect">
            <a:avLst/>
          </a:prstGeom>
        </p:spPr>
      </p:pic>
      <p:cxnSp>
        <p:nvCxnSpPr>
          <p:cNvPr id="13" name="Düz Ok Bağlayıcısı 12"/>
          <p:cNvCxnSpPr/>
          <p:nvPr/>
        </p:nvCxnSpPr>
        <p:spPr>
          <a:xfrm flipV="1">
            <a:off x="7711440" y="4923579"/>
            <a:ext cx="866647" cy="6745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Yay 13"/>
          <p:cNvSpPr/>
          <p:nvPr/>
        </p:nvSpPr>
        <p:spPr>
          <a:xfrm>
            <a:off x="7859761" y="5391399"/>
            <a:ext cx="233680" cy="358714"/>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5" name="Metin kutusu 14"/>
          <p:cNvSpPr txBox="1"/>
          <p:nvPr/>
        </p:nvSpPr>
        <p:spPr>
          <a:xfrm>
            <a:off x="8043678" y="5186565"/>
            <a:ext cx="346570" cy="461665"/>
          </a:xfrm>
          <a:prstGeom prst="rect">
            <a:avLst/>
          </a:prstGeom>
          <a:noFill/>
        </p:spPr>
        <p:txBody>
          <a:bodyPr wrap="none" rtlCol="0">
            <a:spAutoFit/>
          </a:bodyPr>
          <a:lstStyle/>
          <a:p>
            <a:r>
              <a:rPr lang="el-GR" sz="2400" dirty="0" smtClean="0">
                <a:solidFill>
                  <a:schemeClr val="bg1"/>
                </a:solidFill>
                <a:latin typeface="Times New Roman" panose="02020603050405020304" pitchFamily="18" charset="0"/>
                <a:cs typeface="Times New Roman" panose="02020603050405020304" pitchFamily="18" charset="0"/>
              </a:rPr>
              <a:t>α</a:t>
            </a:r>
            <a:endParaRPr lang="tr-TR" sz="2400" dirty="0">
              <a:solidFill>
                <a:schemeClr val="bg1"/>
              </a:solidFill>
            </a:endParaRPr>
          </a:p>
        </p:txBody>
      </p:sp>
      <p:sp>
        <p:nvSpPr>
          <p:cNvPr id="16" name="Oval 15"/>
          <p:cNvSpPr/>
          <p:nvPr/>
        </p:nvSpPr>
        <p:spPr>
          <a:xfrm>
            <a:off x="2844800" y="4761561"/>
            <a:ext cx="50800" cy="914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84306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394998"/>
            <a:ext cx="10102531" cy="448282"/>
          </a:xfrm>
        </p:spPr>
        <p:txBody>
          <a:bodyPr>
            <a:normAutofit fontScale="90000"/>
          </a:bodyPr>
          <a:lstStyle/>
          <a:p>
            <a:r>
              <a:rPr lang="tr-TR" dirty="0">
                <a:latin typeface="Times New Roman" panose="02020603050405020304" pitchFamily="18" charset="0"/>
                <a:cs typeface="Times New Roman" panose="02020603050405020304" pitchFamily="18" charset="0"/>
              </a:rPr>
              <a:t>Faz ve faz farkı</a:t>
            </a:r>
            <a:endParaRPr lang="tr-TR" dirty="0"/>
          </a:p>
        </p:txBody>
      </p:sp>
      <p:sp>
        <p:nvSpPr>
          <p:cNvPr id="3" name="İçerik Yer Tutucusu 2"/>
          <p:cNvSpPr>
            <a:spLocks noGrp="1"/>
          </p:cNvSpPr>
          <p:nvPr>
            <p:ph idx="1"/>
          </p:nvPr>
        </p:nvSpPr>
        <p:spPr>
          <a:xfrm>
            <a:off x="650240" y="924560"/>
            <a:ext cx="11358880" cy="5709920"/>
          </a:xfrm>
        </p:spPr>
        <p:txBody>
          <a:bodyPr/>
          <a:lstStyle/>
          <a:p>
            <a:r>
              <a:rPr lang="tr-TR" dirty="0">
                <a:solidFill>
                  <a:srgbClr val="FF0000"/>
                </a:solidFill>
                <a:latin typeface="Times New Roman" panose="02020603050405020304" pitchFamily="18" charset="0"/>
                <a:cs typeface="Times New Roman" panose="02020603050405020304" pitchFamily="18" charset="0"/>
              </a:rPr>
              <a:t>GERİ FAZ: </a:t>
            </a:r>
            <a:r>
              <a:rPr lang="tr-TR" dirty="0">
                <a:latin typeface="Times New Roman" panose="02020603050405020304" pitchFamily="18" charset="0"/>
                <a:cs typeface="Times New Roman" panose="02020603050405020304" pitchFamily="18" charset="0"/>
              </a:rPr>
              <a:t>Eğer sinüs sinyali t=0 anından sonra, x ekseni referans olmak üzere negatif genlik  değerinden başlayarak pozitif yönde artıyorsa bu sinyale geri fazlı sinüs sinyali denir. </a:t>
            </a:r>
            <a:r>
              <a:rPr lang="tr-TR" dirty="0" err="1" smtClean="0">
                <a:latin typeface="Times New Roman" panose="02020603050405020304" pitchFamily="18" charset="0"/>
                <a:cs typeface="Times New Roman" panose="02020603050405020304" pitchFamily="18" charset="0"/>
              </a:rPr>
              <a:t>Açısal</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hızı ile saat ibresinin tersi yönde dönen bir vektörün t=0 anında referans ekseni ile  yaptığı açı sıfırdan küçük ise bu vektöre geri faz vektörü denir. Şekil </a:t>
            </a:r>
            <a:r>
              <a:rPr lang="tr-TR" dirty="0" smtClean="0">
                <a:latin typeface="Times New Roman" panose="02020603050405020304" pitchFamily="18" charset="0"/>
                <a:cs typeface="Times New Roman" panose="02020603050405020304" pitchFamily="18" charset="0"/>
              </a:rPr>
              <a:t>de </a:t>
            </a:r>
            <a:r>
              <a:rPr lang="tr-TR" dirty="0">
                <a:latin typeface="Times New Roman" panose="02020603050405020304" pitchFamily="18" charset="0"/>
                <a:cs typeface="Times New Roman" panose="02020603050405020304" pitchFamily="18" charset="0"/>
              </a:rPr>
              <a:t>sinüs sinyali,  sıfır fazlı sinüs sinyalinden </a:t>
            </a:r>
            <a:r>
              <a:rPr lang="el-GR" dirty="0">
                <a:latin typeface="Times New Roman" panose="02020603050405020304" pitchFamily="18" charset="0"/>
                <a:cs typeface="Times New Roman" panose="02020603050405020304" pitchFamily="18" charset="0"/>
              </a:rPr>
              <a:t>α </a:t>
            </a:r>
            <a:r>
              <a:rPr lang="tr-TR" dirty="0">
                <a:latin typeface="Times New Roman" panose="02020603050405020304" pitchFamily="18" charset="0"/>
                <a:cs typeface="Times New Roman" panose="02020603050405020304" pitchFamily="18" charset="0"/>
              </a:rPr>
              <a:t>açısı kadar geri fazdadır.</a:t>
            </a:r>
          </a:p>
          <a:p>
            <a:pPr lvl="0"/>
            <a:r>
              <a:rPr lang="tr-TR" dirty="0">
                <a:solidFill>
                  <a:prstClr val="white"/>
                </a:solidFill>
                <a:latin typeface="Times New Roman" panose="02020603050405020304" pitchFamily="18" charset="0"/>
                <a:cs typeface="Times New Roman" panose="02020603050405020304" pitchFamily="18" charset="0"/>
              </a:rPr>
              <a:t>Orijin noktasından daha </a:t>
            </a:r>
            <a:r>
              <a:rPr lang="tr-TR" dirty="0" smtClean="0">
                <a:solidFill>
                  <a:prstClr val="white"/>
                </a:solidFill>
                <a:latin typeface="Times New Roman" panose="02020603050405020304" pitchFamily="18" charset="0"/>
                <a:cs typeface="Times New Roman" panose="02020603050405020304" pitchFamily="18" charset="0"/>
              </a:rPr>
              <a:t>sonra </a:t>
            </a:r>
            <a:r>
              <a:rPr lang="tr-TR" dirty="0">
                <a:solidFill>
                  <a:prstClr val="white"/>
                </a:solidFill>
                <a:latin typeface="Times New Roman" panose="02020603050405020304" pitchFamily="18" charset="0"/>
                <a:cs typeface="Times New Roman" panose="02020603050405020304" pitchFamily="18" charset="0"/>
              </a:rPr>
              <a:t>başlayan sinüs dalgası ileri fazlıdır. </a:t>
            </a:r>
            <a:r>
              <a:rPr lang="tr-TR" dirty="0" smtClean="0">
                <a:solidFill>
                  <a:prstClr val="white"/>
                </a:solidFill>
                <a:latin typeface="Times New Roman" panose="02020603050405020304" pitchFamily="18" charset="0"/>
                <a:cs typeface="Times New Roman" panose="02020603050405020304" pitchFamily="18" charset="0"/>
              </a:rPr>
              <a:t> </a:t>
            </a:r>
          </a:p>
          <a:p>
            <a:pPr lvl="0"/>
            <a:endParaRPr lang="tr-TR" dirty="0">
              <a:solidFill>
                <a:prstClr val="white"/>
              </a:solidFill>
              <a:latin typeface="Times New Roman" panose="02020603050405020304" pitchFamily="18" charset="0"/>
              <a:cs typeface="Times New Roman" panose="02020603050405020304" pitchFamily="18" charset="0"/>
            </a:endParaRPr>
          </a:p>
          <a:p>
            <a:pPr lvl="0"/>
            <a:endParaRPr lang="tr-TR" dirty="0" smtClean="0">
              <a:solidFill>
                <a:prstClr val="white"/>
              </a:solidFill>
              <a:latin typeface="Times New Roman" panose="02020603050405020304" pitchFamily="18" charset="0"/>
              <a:cs typeface="Times New Roman" panose="02020603050405020304" pitchFamily="18" charset="0"/>
            </a:endParaRPr>
          </a:p>
          <a:p>
            <a:pPr lvl="0"/>
            <a:endParaRPr lang="tr-TR" dirty="0">
              <a:solidFill>
                <a:prstClr val="white"/>
              </a:solidFill>
              <a:latin typeface="Times New Roman" panose="02020603050405020304" pitchFamily="18" charset="0"/>
              <a:cs typeface="Times New Roman" panose="02020603050405020304" pitchFamily="18" charset="0"/>
            </a:endParaRPr>
          </a:p>
          <a:p>
            <a:pPr lvl="0"/>
            <a:endParaRPr lang="tr-TR" dirty="0" smtClean="0">
              <a:solidFill>
                <a:prstClr val="white"/>
              </a:solidFill>
              <a:latin typeface="Times New Roman" panose="02020603050405020304" pitchFamily="18" charset="0"/>
              <a:cs typeface="Times New Roman" panose="02020603050405020304" pitchFamily="18" charset="0"/>
            </a:endParaRPr>
          </a:p>
          <a:p>
            <a:pPr lvl="0"/>
            <a:r>
              <a:rPr lang="tr-TR" dirty="0">
                <a:solidFill>
                  <a:prstClr val="white"/>
                </a:solidFill>
                <a:latin typeface="Times New Roman" panose="02020603050405020304" pitchFamily="18" charset="0"/>
                <a:cs typeface="Times New Roman" panose="02020603050405020304" pitchFamily="18" charset="0"/>
              </a:rPr>
              <a:t>Sinüs grafiği gösterimi                                                        Fazör vektör gösterimi </a:t>
            </a:r>
          </a:p>
          <a:p>
            <a:pPr lvl="0"/>
            <a:endParaRPr lang="tr-TR" dirty="0">
              <a:solidFill>
                <a:prstClr val="white"/>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139759" y="4023295"/>
            <a:ext cx="5539881" cy="1920305"/>
          </a:xfrm>
          <a:prstGeom prst="rect">
            <a:avLst/>
          </a:prstGeom>
        </p:spPr>
      </p:pic>
      <p:cxnSp>
        <p:nvCxnSpPr>
          <p:cNvPr id="6" name="Düz Ok Bağlayıcısı 5"/>
          <p:cNvCxnSpPr/>
          <p:nvPr/>
        </p:nvCxnSpPr>
        <p:spPr>
          <a:xfrm>
            <a:off x="7652321" y="5355854"/>
            <a:ext cx="2936240" cy="1016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Düz Ok Bağlayıcısı 7"/>
          <p:cNvCxnSpPr/>
          <p:nvPr/>
        </p:nvCxnSpPr>
        <p:spPr>
          <a:xfrm flipH="1" flipV="1">
            <a:off x="8544560" y="4409440"/>
            <a:ext cx="20320" cy="153416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0" name="Resim 9"/>
          <p:cNvPicPr>
            <a:picLocks noChangeAspect="1"/>
          </p:cNvPicPr>
          <p:nvPr/>
        </p:nvPicPr>
        <p:blipFill>
          <a:blip r:embed="rId3"/>
          <a:stretch>
            <a:fillRect/>
          </a:stretch>
        </p:blipFill>
        <p:spPr>
          <a:xfrm>
            <a:off x="8504873" y="4284450"/>
            <a:ext cx="725487" cy="493819"/>
          </a:xfrm>
          <a:prstGeom prst="rect">
            <a:avLst/>
          </a:prstGeom>
        </p:spPr>
      </p:pic>
      <p:pic>
        <p:nvPicPr>
          <p:cNvPr id="11" name="Resim 10"/>
          <p:cNvPicPr>
            <a:picLocks noChangeAspect="1"/>
          </p:cNvPicPr>
          <p:nvPr/>
        </p:nvPicPr>
        <p:blipFill>
          <a:blip r:embed="rId4"/>
          <a:stretch>
            <a:fillRect/>
          </a:stretch>
        </p:blipFill>
        <p:spPr>
          <a:xfrm>
            <a:off x="9990740" y="4853404"/>
            <a:ext cx="701101" cy="646232"/>
          </a:xfrm>
          <a:prstGeom prst="rect">
            <a:avLst/>
          </a:prstGeom>
        </p:spPr>
      </p:pic>
      <p:cxnSp>
        <p:nvCxnSpPr>
          <p:cNvPr id="13" name="Düz Ok Bağlayıcısı 12"/>
          <p:cNvCxnSpPr/>
          <p:nvPr/>
        </p:nvCxnSpPr>
        <p:spPr>
          <a:xfrm>
            <a:off x="8554720" y="5366014"/>
            <a:ext cx="894080" cy="5775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Yay 13"/>
          <p:cNvSpPr/>
          <p:nvPr/>
        </p:nvSpPr>
        <p:spPr>
          <a:xfrm rot="3503803">
            <a:off x="8672541" y="5241200"/>
            <a:ext cx="270996" cy="391335"/>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5" name="Metin kutusu 14"/>
          <p:cNvSpPr txBox="1"/>
          <p:nvPr/>
        </p:nvSpPr>
        <p:spPr>
          <a:xfrm>
            <a:off x="9001760" y="5314970"/>
            <a:ext cx="346570" cy="461665"/>
          </a:xfrm>
          <a:prstGeom prst="rect">
            <a:avLst/>
          </a:prstGeom>
          <a:noFill/>
        </p:spPr>
        <p:txBody>
          <a:bodyPr wrap="none" rtlCol="0">
            <a:spAutoFit/>
          </a:bodyPr>
          <a:lstStyle/>
          <a:p>
            <a:r>
              <a:rPr lang="el-GR" sz="2400" dirty="0" smtClean="0">
                <a:solidFill>
                  <a:schemeClr val="bg1"/>
                </a:solidFill>
                <a:latin typeface="Times New Roman" panose="02020603050405020304" pitchFamily="18" charset="0"/>
                <a:cs typeface="Times New Roman" panose="02020603050405020304" pitchFamily="18" charset="0"/>
              </a:rPr>
              <a:t>α</a:t>
            </a:r>
            <a:endParaRPr lang="tr-TR" sz="2400" dirty="0">
              <a:solidFill>
                <a:schemeClr val="bg1"/>
              </a:solidFill>
            </a:endParaRPr>
          </a:p>
        </p:txBody>
      </p:sp>
      <p:sp>
        <p:nvSpPr>
          <p:cNvPr id="16" name="Oval 15"/>
          <p:cNvSpPr/>
          <p:nvPr/>
        </p:nvSpPr>
        <p:spPr>
          <a:xfrm>
            <a:off x="3444240" y="4983447"/>
            <a:ext cx="101600" cy="812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7649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3465" y="264160"/>
            <a:ext cx="9905998" cy="599440"/>
          </a:xfrm>
        </p:spPr>
        <p:txBody>
          <a:bodyPr/>
          <a:lstStyle/>
          <a:p>
            <a:r>
              <a:rPr lang="tr-TR" dirty="0" smtClean="0">
                <a:latin typeface="Times New Roman" panose="02020603050405020304" pitchFamily="18" charset="0"/>
                <a:cs typeface="Times New Roman" panose="02020603050405020304" pitchFamily="18" charset="0"/>
              </a:rPr>
              <a:t>Faz ve faz farkı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914400" y="1005840"/>
            <a:ext cx="11115040" cy="5699760"/>
          </a:xfrm>
        </p:spPr>
        <p:txBody>
          <a:bodyPr>
            <a:normAutofit/>
          </a:bodyPr>
          <a:lstStyle/>
          <a:p>
            <a:r>
              <a:rPr lang="tr-TR" sz="2000" dirty="0" smtClean="0">
                <a:solidFill>
                  <a:srgbClr val="FF0000"/>
                </a:solidFill>
                <a:latin typeface="Times New Roman" panose="02020603050405020304" pitchFamily="18" charset="0"/>
                <a:cs typeface="Times New Roman" panose="02020603050405020304" pitchFamily="18" charset="0"/>
              </a:rPr>
              <a:t>FAZ </a:t>
            </a:r>
            <a:r>
              <a:rPr lang="tr-TR" sz="2000" dirty="0">
                <a:solidFill>
                  <a:srgbClr val="FF0000"/>
                </a:solidFill>
                <a:latin typeface="Times New Roman" panose="02020603050405020304" pitchFamily="18" charset="0"/>
                <a:cs typeface="Times New Roman" panose="02020603050405020304" pitchFamily="18" charset="0"/>
              </a:rPr>
              <a:t>FARKI: </a:t>
            </a:r>
            <a:r>
              <a:rPr lang="tr-TR" sz="2000" dirty="0">
                <a:latin typeface="Times New Roman" panose="02020603050405020304" pitchFamily="18" charset="0"/>
                <a:cs typeface="Times New Roman" panose="02020603050405020304" pitchFamily="18" charset="0"/>
              </a:rPr>
              <a:t>Faz farkı, iki ya da daha çok sinyalin fazları arasındaki ilişkidir. Sinüs şekline sahip  iki sinyalin faz farkından bahsederken iki sinyalden birinin diğerinden ileride ya da geride  olduğu belirtilir ve bu fark açı, radyan veya zaman cinsinden ölçülendirilir. Şekil </a:t>
            </a:r>
            <a:r>
              <a:rPr lang="tr-TR" sz="2000" dirty="0" smtClean="0">
                <a:latin typeface="Times New Roman" panose="02020603050405020304" pitchFamily="18" charset="0"/>
                <a:cs typeface="Times New Roman" panose="02020603050405020304" pitchFamily="18" charset="0"/>
              </a:rPr>
              <a:t>de, </a:t>
            </a:r>
            <a:r>
              <a:rPr lang="tr-TR" sz="2000" dirty="0">
                <a:latin typeface="Times New Roman" panose="02020603050405020304" pitchFamily="18" charset="0"/>
                <a:cs typeface="Times New Roman" panose="02020603050405020304" pitchFamily="18" charset="0"/>
              </a:rPr>
              <a:t>A  ve B gibi iki sinüs sinyali arasındaki faz ilişkileri ve </a:t>
            </a:r>
            <a:r>
              <a:rPr lang="tr-TR" sz="2000" dirty="0" err="1">
                <a:latin typeface="Times New Roman" panose="02020603050405020304" pitchFamily="18" charset="0"/>
                <a:cs typeface="Times New Roman" panose="02020603050405020304" pitchFamily="18" charset="0"/>
              </a:rPr>
              <a:t>vektörel</a:t>
            </a:r>
            <a:r>
              <a:rPr lang="tr-TR" sz="2000" dirty="0">
                <a:latin typeface="Times New Roman" panose="02020603050405020304" pitchFamily="18" charset="0"/>
                <a:cs typeface="Times New Roman" panose="02020603050405020304" pitchFamily="18" charset="0"/>
              </a:rPr>
              <a:t> gösterimleri </a:t>
            </a:r>
            <a:r>
              <a:rPr lang="tr-TR" sz="2000" dirty="0" smtClean="0">
                <a:latin typeface="Times New Roman" panose="02020603050405020304" pitchFamily="18" charset="0"/>
                <a:cs typeface="Times New Roman" panose="02020603050405020304" pitchFamily="18" charset="0"/>
              </a:rPr>
              <a:t>verilmiştir.</a:t>
            </a:r>
          </a:p>
          <a:p>
            <a:r>
              <a:rPr lang="tr-TR" sz="2000" dirty="0" smtClean="0">
                <a:latin typeface="Times New Roman" panose="02020603050405020304" pitchFamily="18" charset="0"/>
                <a:cs typeface="Times New Roman" panose="02020603050405020304" pitchFamily="18" charset="0"/>
              </a:rPr>
              <a:t>Aynı anda başlayan sinüs dalgaları aynı fazlıdır. </a:t>
            </a:r>
          </a:p>
          <a:p>
            <a:r>
              <a:rPr lang="tr-TR" sz="2000" dirty="0" smtClean="0">
                <a:latin typeface="Times New Roman" panose="02020603050405020304" pitchFamily="18" charset="0"/>
                <a:cs typeface="Times New Roman" panose="02020603050405020304" pitchFamily="18" charset="0"/>
              </a:rPr>
              <a:t>Alternatif akım veya gerilimin sıfırdan başlayıp, pozitif </a:t>
            </a:r>
          </a:p>
          <a:p>
            <a:r>
              <a:rPr lang="tr-TR" sz="2000" dirty="0" smtClean="0">
                <a:latin typeface="Times New Roman" panose="02020603050405020304" pitchFamily="18" charset="0"/>
                <a:cs typeface="Times New Roman" panose="02020603050405020304" pitchFamily="18" charset="0"/>
              </a:rPr>
              <a:t>değerler aldığı noktanın, başlangıç noktasına (ORİJİN) </a:t>
            </a:r>
          </a:p>
          <a:p>
            <a:r>
              <a:rPr lang="tr-TR" sz="2000" dirty="0" smtClean="0">
                <a:latin typeface="Times New Roman" panose="02020603050405020304" pitchFamily="18" charset="0"/>
                <a:cs typeface="Times New Roman" panose="02020603050405020304" pitchFamily="18" charset="0"/>
              </a:rPr>
              <a:t>olan zaman yada açı farkına </a:t>
            </a:r>
            <a:r>
              <a:rPr lang="tr-TR" sz="2000" dirty="0" smtClean="0">
                <a:solidFill>
                  <a:srgbClr val="FF0000"/>
                </a:solidFill>
                <a:latin typeface="Times New Roman" panose="02020603050405020304" pitchFamily="18" charset="0"/>
                <a:cs typeface="Times New Roman" panose="02020603050405020304" pitchFamily="18" charset="0"/>
              </a:rPr>
              <a:t>FAZ FARKI </a:t>
            </a:r>
            <a:r>
              <a:rPr lang="tr-TR" sz="2000" dirty="0" smtClean="0">
                <a:latin typeface="Times New Roman" panose="02020603050405020304" pitchFamily="18" charset="0"/>
                <a:cs typeface="Times New Roman" panose="02020603050405020304" pitchFamily="18" charset="0"/>
              </a:rPr>
              <a:t>denir.  </a:t>
            </a:r>
            <a:endParaRPr lang="tr-TR" sz="20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7203441" y="2218555"/>
            <a:ext cx="4714240" cy="4487045"/>
          </a:xfrm>
          <a:prstGeom prst="rect">
            <a:avLst/>
          </a:prstGeom>
        </p:spPr>
      </p:pic>
    </p:spTree>
    <p:extLst>
      <p:ext uri="{BB962C8B-B14F-4D97-AF65-F5344CB8AC3E}">
        <p14:creationId xmlns:p14="http://schemas.microsoft.com/office/powerpoint/2010/main" val="2409385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5040" y="303558"/>
            <a:ext cx="9980611" cy="580362"/>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örnekler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35000" y="772160"/>
            <a:ext cx="11424920" cy="580136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ÖRNEK: </a:t>
            </a:r>
            <a:r>
              <a:rPr lang="tr-TR" dirty="0" smtClean="0">
                <a:latin typeface="Times New Roman" panose="02020603050405020304" pitchFamily="18" charset="0"/>
                <a:cs typeface="Times New Roman" panose="02020603050405020304" pitchFamily="18" charset="0"/>
              </a:rPr>
              <a:t>Şekildeki </a:t>
            </a:r>
            <a:r>
              <a:rPr lang="tr-TR" dirty="0" err="1" smtClean="0">
                <a:latin typeface="Times New Roman" panose="02020603050405020304" pitchFamily="18" charset="0"/>
                <a:cs typeface="Times New Roman" panose="02020603050405020304" pitchFamily="18" charset="0"/>
              </a:rPr>
              <a:t>fazör</a:t>
            </a:r>
            <a:r>
              <a:rPr lang="tr-TR" dirty="0" smtClean="0">
                <a:latin typeface="Times New Roman" panose="02020603050405020304" pitchFamily="18" charset="0"/>
                <a:cs typeface="Times New Roman" panose="02020603050405020304" pitchFamily="18" charset="0"/>
              </a:rPr>
              <a:t> diyagramına göre; gerilim ve akım denklemlerini yazınız, sinüs grafiğini çiziniz, iki büyüklük arasındaki faz farkını bulunuz?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(f=50Hz , </a:t>
            </a:r>
            <a:r>
              <a:rPr lang="tr-TR" dirty="0" err="1" smtClean="0">
                <a:latin typeface="Times New Roman" panose="02020603050405020304" pitchFamily="18" charset="0"/>
                <a:cs typeface="Times New Roman" panose="02020603050405020304" pitchFamily="18" charset="0"/>
              </a:rPr>
              <a:t>Im</a:t>
            </a:r>
            <a:r>
              <a:rPr lang="tr-TR" dirty="0" smtClean="0">
                <a:latin typeface="Times New Roman" panose="02020603050405020304" pitchFamily="18" charset="0"/>
                <a:cs typeface="Times New Roman" panose="02020603050405020304" pitchFamily="18" charset="0"/>
              </a:rPr>
              <a:t>=4A , </a:t>
            </a:r>
            <a:r>
              <a:rPr lang="tr-TR" dirty="0" err="1" smtClean="0">
                <a:latin typeface="Times New Roman" panose="02020603050405020304" pitchFamily="18" charset="0"/>
                <a:cs typeface="Times New Roman" panose="02020603050405020304" pitchFamily="18" charset="0"/>
              </a:rPr>
              <a:t>Vm</a:t>
            </a:r>
            <a:r>
              <a:rPr lang="tr-TR" dirty="0" smtClean="0">
                <a:latin typeface="Times New Roman" panose="02020603050405020304" pitchFamily="18" charset="0"/>
                <a:cs typeface="Times New Roman" panose="02020603050405020304" pitchFamily="18" charset="0"/>
              </a:rPr>
              <a:t>=100V,   </a:t>
            </a:r>
            <a:r>
              <a:rPr lang="az-Cyrl-AZ" dirty="0" smtClean="0">
                <a:latin typeface="Times New Roman" panose="02020603050405020304" pitchFamily="18" charset="0"/>
                <a:cs typeface="Times New Roman" panose="02020603050405020304" pitchFamily="18" charset="0"/>
              </a:rPr>
              <a:t>Л</a:t>
            </a:r>
            <a:r>
              <a:rPr lang="tr-TR" dirty="0" smtClean="0">
                <a:latin typeface="Times New Roman" panose="02020603050405020304" pitchFamily="18" charset="0"/>
                <a:cs typeface="Times New Roman" panose="02020603050405020304" pitchFamily="18" charset="0"/>
              </a:rPr>
              <a:t>= 3,14 ,  ɸ</a:t>
            </a:r>
            <a:r>
              <a:rPr lang="tr-TR" sz="1400" dirty="0" smtClean="0">
                <a:latin typeface="Times New Roman" panose="02020603050405020304" pitchFamily="18" charset="0"/>
                <a:cs typeface="Times New Roman" panose="02020603050405020304" pitchFamily="18" charset="0"/>
              </a:rPr>
              <a:t>1</a:t>
            </a:r>
            <a:r>
              <a:rPr lang="tr-TR" dirty="0" smtClean="0">
                <a:latin typeface="Times New Roman" panose="02020603050405020304" pitchFamily="18" charset="0"/>
                <a:cs typeface="Times New Roman" panose="02020603050405020304" pitchFamily="18" charset="0"/>
              </a:rPr>
              <a:t> =30°, =70</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I=</a:t>
            </a:r>
            <a:r>
              <a:rPr lang="tr-TR" dirty="0" err="1" smtClean="0">
                <a:latin typeface="Times New Roman" panose="02020603050405020304" pitchFamily="18" charset="0"/>
                <a:cs typeface="Times New Roman" panose="02020603050405020304" pitchFamily="18" charset="0"/>
              </a:rPr>
              <a:t>Im.Sin</a:t>
            </a:r>
            <a:r>
              <a:rPr lang="tr-TR" dirty="0">
                <a:latin typeface="Times New Roman" panose="02020603050405020304" pitchFamily="18" charset="0"/>
                <a:cs typeface="Times New Roman" panose="02020603050405020304" pitchFamily="18" charset="0"/>
              </a:rPr>
              <a:t>α  faz farkından dolayı  </a:t>
            </a:r>
            <a:r>
              <a:rPr lang="tr-TR" dirty="0" smtClean="0">
                <a:latin typeface="Times New Roman" panose="02020603050405020304" pitchFamily="18" charset="0"/>
                <a:cs typeface="Times New Roman" panose="02020603050405020304" pitchFamily="18" charset="0"/>
              </a:rPr>
              <a:t>I=Im.Sin(</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-ɸ</a:t>
            </a:r>
            <a:r>
              <a:rPr lang="tr-TR" sz="18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   I=</a:t>
            </a:r>
            <a:r>
              <a:rPr lang="tr-TR" dirty="0" err="1" smtClean="0">
                <a:latin typeface="Times New Roman" panose="02020603050405020304" pitchFamily="18" charset="0"/>
                <a:cs typeface="Times New Roman" panose="02020603050405020304" pitchFamily="18" charset="0"/>
              </a:rPr>
              <a:t>Im.Sin</a:t>
            </a:r>
            <a:r>
              <a:rPr lang="tr-TR" dirty="0" smtClean="0">
                <a:latin typeface="Times New Roman" panose="02020603050405020304" pitchFamily="18" charset="0"/>
                <a:cs typeface="Times New Roman" panose="02020603050405020304" pitchFamily="18" charset="0"/>
              </a:rPr>
              <a:t>(2.</a:t>
            </a:r>
            <a:r>
              <a:rPr lang="az-Cyrl-AZ" dirty="0" smtClean="0">
                <a:latin typeface="Times New Roman" panose="02020603050405020304" pitchFamily="18" charset="0"/>
                <a:cs typeface="Times New Roman" panose="02020603050405020304" pitchFamily="18" charset="0"/>
              </a:rPr>
              <a:t>Л</a:t>
            </a:r>
            <a:r>
              <a:rPr lang="tr-TR" dirty="0" smtClean="0">
                <a:latin typeface="Times New Roman" panose="02020603050405020304" pitchFamily="18" charset="0"/>
                <a:cs typeface="Times New Roman" panose="02020603050405020304" pitchFamily="18" charset="0"/>
              </a:rPr>
              <a:t>.f.t- 70) </a:t>
            </a:r>
          </a:p>
          <a:p>
            <a:r>
              <a:rPr lang="tr-TR" dirty="0" smtClean="0">
                <a:latin typeface="Times New Roman" panose="02020603050405020304" pitchFamily="18" charset="0"/>
                <a:cs typeface="Times New Roman" panose="02020603050405020304" pitchFamily="18" charset="0"/>
              </a:rPr>
              <a:t>I=</a:t>
            </a:r>
            <a:r>
              <a:rPr lang="tr-TR" dirty="0" err="1" smtClean="0">
                <a:latin typeface="Times New Roman" panose="02020603050405020304" pitchFamily="18" charset="0"/>
                <a:cs typeface="Times New Roman" panose="02020603050405020304" pitchFamily="18" charset="0"/>
              </a:rPr>
              <a:t>Im.Sin</a:t>
            </a:r>
            <a:r>
              <a:rPr lang="tr-TR" dirty="0" smtClean="0">
                <a:latin typeface="Times New Roman" panose="02020603050405020304" pitchFamily="18" charset="0"/>
                <a:cs typeface="Times New Roman" panose="02020603050405020304" pitchFamily="18" charset="0"/>
              </a:rPr>
              <a:t>(2.3,14.50.t-70)    </a:t>
            </a:r>
            <a:r>
              <a:rPr lang="tr-TR" dirty="0" smtClean="0">
                <a:solidFill>
                  <a:srgbClr val="FF0000"/>
                </a:solidFill>
                <a:latin typeface="Times New Roman" panose="02020603050405020304" pitchFamily="18" charset="0"/>
                <a:cs typeface="Times New Roman" panose="02020603050405020304" pitchFamily="18" charset="0"/>
              </a:rPr>
              <a:t>I= 4.Sin(314t-70) </a:t>
            </a:r>
          </a:p>
          <a:p>
            <a:r>
              <a:rPr lang="tr-TR" dirty="0" smtClean="0">
                <a:latin typeface="Times New Roman" panose="02020603050405020304" pitchFamily="18" charset="0"/>
                <a:cs typeface="Times New Roman" panose="02020603050405020304" pitchFamily="18" charset="0"/>
              </a:rPr>
              <a:t>V= </a:t>
            </a:r>
            <a:r>
              <a:rPr lang="tr-TR" dirty="0" err="1" smtClean="0">
                <a:latin typeface="Times New Roman" panose="02020603050405020304" pitchFamily="18" charset="0"/>
                <a:cs typeface="Times New Roman" panose="02020603050405020304" pitchFamily="18" charset="0"/>
              </a:rPr>
              <a:t>Vm</a:t>
            </a:r>
            <a:r>
              <a:rPr lang="tr-TR" dirty="0">
                <a:latin typeface="Times New Roman" panose="02020603050405020304" pitchFamily="18" charset="0"/>
                <a:cs typeface="Times New Roman" panose="02020603050405020304" pitchFamily="18" charset="0"/>
              </a:rPr>
              <a:t>. Sin(</a:t>
            </a:r>
            <a:r>
              <a:rPr lang="el-GR" dirty="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ɸ</a:t>
            </a:r>
            <a:r>
              <a:rPr lang="tr-TR" sz="1800" dirty="0" smtClean="0">
                <a:latin typeface="Times New Roman" panose="02020603050405020304" pitchFamily="18" charset="0"/>
                <a:cs typeface="Times New Roman" panose="02020603050405020304" pitchFamily="18" charset="0"/>
              </a:rPr>
              <a:t>1</a:t>
            </a:r>
            <a:r>
              <a:rPr lang="tr-TR" dirty="0" smtClean="0">
                <a:latin typeface="Times New Roman" panose="02020603050405020304" pitchFamily="18" charset="0"/>
                <a:cs typeface="Times New Roman" panose="02020603050405020304" pitchFamily="18" charset="0"/>
              </a:rPr>
              <a:t>) ise   V=</a:t>
            </a:r>
            <a:r>
              <a:rPr lang="tr-TR" dirty="0" err="1" smtClean="0">
                <a:latin typeface="Times New Roman" panose="02020603050405020304" pitchFamily="18" charset="0"/>
                <a:cs typeface="Times New Roman" panose="02020603050405020304" pitchFamily="18" charset="0"/>
              </a:rPr>
              <a:t>Vm.sin</a:t>
            </a:r>
            <a:r>
              <a:rPr lang="tr-TR" dirty="0" smtClean="0">
                <a:latin typeface="Times New Roman" panose="02020603050405020304" pitchFamily="18" charset="0"/>
                <a:cs typeface="Times New Roman" panose="02020603050405020304" pitchFamily="18" charset="0"/>
              </a:rPr>
              <a:t>(</a:t>
            </a:r>
            <a:r>
              <a:rPr lang="az-Cyrl-AZ" dirty="0">
                <a:latin typeface="Times New Roman" panose="02020603050405020304" pitchFamily="18" charset="0"/>
                <a:cs typeface="Times New Roman" panose="02020603050405020304" pitchFamily="18" charset="0"/>
              </a:rPr>
              <a:t>2.Л.</a:t>
            </a:r>
            <a:r>
              <a:rPr lang="tr-TR" dirty="0">
                <a:latin typeface="Times New Roman" panose="02020603050405020304" pitchFamily="18" charset="0"/>
                <a:cs typeface="Times New Roman" panose="02020603050405020304" pitchFamily="18" charset="0"/>
              </a:rPr>
              <a:t>f.t- </a:t>
            </a:r>
            <a:r>
              <a:rPr lang="tr-TR" dirty="0" smtClean="0">
                <a:latin typeface="Times New Roman" panose="02020603050405020304" pitchFamily="18" charset="0"/>
                <a:cs typeface="Times New Roman" panose="02020603050405020304" pitchFamily="18" charset="0"/>
              </a:rPr>
              <a:t>30</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V= 100. sin( 2.3,14.50.t-30)      </a:t>
            </a:r>
            <a:r>
              <a:rPr lang="tr-TR" dirty="0" smtClean="0">
                <a:solidFill>
                  <a:srgbClr val="FF0000"/>
                </a:solidFill>
                <a:latin typeface="Times New Roman" panose="02020603050405020304" pitchFamily="18" charset="0"/>
                <a:cs typeface="Times New Roman" panose="02020603050405020304" pitchFamily="18" charset="0"/>
              </a:rPr>
              <a:t>V</a:t>
            </a:r>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100. </a:t>
            </a:r>
            <a:r>
              <a:rPr lang="tr-TR" dirty="0">
                <a:solidFill>
                  <a:srgbClr val="FF0000"/>
                </a:solidFill>
                <a:latin typeface="Times New Roman" panose="02020603050405020304" pitchFamily="18" charset="0"/>
                <a:cs typeface="Times New Roman" panose="02020603050405020304" pitchFamily="18" charset="0"/>
              </a:rPr>
              <a:t>sin( </a:t>
            </a:r>
            <a:r>
              <a:rPr lang="tr-TR" dirty="0" smtClean="0">
                <a:solidFill>
                  <a:srgbClr val="FF0000"/>
                </a:solidFill>
                <a:latin typeface="Times New Roman" panose="02020603050405020304" pitchFamily="18" charset="0"/>
                <a:cs typeface="Times New Roman" panose="02020603050405020304" pitchFamily="18" charset="0"/>
              </a:rPr>
              <a:t>314.t-30) </a:t>
            </a:r>
          </a:p>
          <a:p>
            <a:r>
              <a:rPr lang="tr-TR" dirty="0" smtClean="0">
                <a:latin typeface="Times New Roman" panose="02020603050405020304" pitchFamily="18" charset="0"/>
                <a:cs typeface="Times New Roman" panose="02020603050405020304" pitchFamily="18" charset="0"/>
              </a:rPr>
              <a:t>Faz farkı </a:t>
            </a:r>
            <a:r>
              <a:rPr lang="tr-TR" dirty="0">
                <a:latin typeface="Times New Roman" panose="02020603050405020304" pitchFamily="18" charset="0"/>
                <a:cs typeface="Times New Roman" panose="02020603050405020304" pitchFamily="18" charset="0"/>
              </a:rPr>
              <a:t>ise   </a:t>
            </a:r>
            <a:r>
              <a:rPr lang="tr-TR" dirty="0" smtClean="0">
                <a:latin typeface="Times New Roman" panose="02020603050405020304" pitchFamily="18" charset="0"/>
                <a:cs typeface="Times New Roman" panose="02020603050405020304" pitchFamily="18" charset="0"/>
              </a:rPr>
              <a:t>ɸ = ɸ</a:t>
            </a:r>
            <a:r>
              <a:rPr lang="tr-TR" sz="18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-ɸ</a:t>
            </a:r>
            <a:r>
              <a:rPr lang="tr-TR" sz="1800" dirty="0">
                <a:latin typeface="Times New Roman" panose="02020603050405020304" pitchFamily="18" charset="0"/>
                <a:cs typeface="Times New Roman" panose="02020603050405020304" pitchFamily="18" charset="0"/>
              </a:rPr>
              <a:t>1 </a:t>
            </a:r>
            <a:r>
              <a:rPr lang="tr-TR" sz="1800"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ɸ = 70-30   </a:t>
            </a:r>
            <a:r>
              <a:rPr lang="tr-TR" dirty="0" smtClean="0">
                <a:latin typeface="Times New Roman" panose="02020603050405020304" pitchFamily="18" charset="0"/>
                <a:cs typeface="Times New Roman" panose="02020603050405020304" pitchFamily="18" charset="0"/>
              </a:rPr>
              <a:t>  ɸ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40° </a:t>
            </a:r>
            <a:endParaRPr lang="tr-TR"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flipH="1" flipV="1">
            <a:off x="1097280" y="1778000"/>
            <a:ext cx="7282" cy="107009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 name="Düz Ok Bağlayıcısı 6"/>
          <p:cNvCxnSpPr/>
          <p:nvPr/>
        </p:nvCxnSpPr>
        <p:spPr>
          <a:xfrm flipV="1">
            <a:off x="843280" y="2265680"/>
            <a:ext cx="1656080" cy="1016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Düz Ok Bağlayıcısı 8"/>
          <p:cNvCxnSpPr/>
          <p:nvPr/>
        </p:nvCxnSpPr>
        <p:spPr>
          <a:xfrm>
            <a:off x="1097280" y="2291080"/>
            <a:ext cx="843280" cy="309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Düz Ok Bağlayıcısı 10"/>
          <p:cNvCxnSpPr/>
          <p:nvPr/>
        </p:nvCxnSpPr>
        <p:spPr>
          <a:xfrm>
            <a:off x="1097280" y="2291080"/>
            <a:ext cx="345440" cy="5651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Yay 11"/>
          <p:cNvSpPr/>
          <p:nvPr/>
        </p:nvSpPr>
        <p:spPr>
          <a:xfrm rot="3419894">
            <a:off x="963940" y="2151051"/>
            <a:ext cx="440339" cy="526821"/>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3" name="Yay 12"/>
          <p:cNvSpPr/>
          <p:nvPr/>
        </p:nvSpPr>
        <p:spPr>
          <a:xfrm rot="3617775">
            <a:off x="1394776" y="2194716"/>
            <a:ext cx="256714" cy="29603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4" name="Metin kutusu 13"/>
          <p:cNvSpPr txBox="1"/>
          <p:nvPr/>
        </p:nvSpPr>
        <p:spPr>
          <a:xfrm>
            <a:off x="1891004" y="2394155"/>
            <a:ext cx="35137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endParaRPr lang="tr-TR"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1435244" y="2663428"/>
            <a:ext cx="2616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a:t>
            </a:r>
            <a:endParaRPr lang="tr-TR"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1598859" y="2204309"/>
            <a:ext cx="50847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30°</a:t>
            </a:r>
            <a:endParaRPr lang="tr-TR"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1276477" y="2396280"/>
            <a:ext cx="50847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70°</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953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5680" y="313718"/>
            <a:ext cx="9960291" cy="560042"/>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örnekler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41680" y="1125974"/>
            <a:ext cx="11247120" cy="550672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ÖRNEĞİN DEVAMI: </a:t>
            </a:r>
          </a:p>
          <a:p>
            <a:r>
              <a:rPr lang="tr-TR" dirty="0" smtClean="0">
                <a:latin typeface="Times New Roman" panose="02020603050405020304" pitchFamily="18" charset="0"/>
                <a:cs typeface="Times New Roman" panose="02020603050405020304" pitchFamily="18" charset="0"/>
              </a:rPr>
              <a:t>Sinüs grafiğini çizelim;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Akım 30° geri </a:t>
            </a:r>
            <a:r>
              <a:rPr lang="tr-TR" dirty="0">
                <a:latin typeface="Times New Roman" panose="02020603050405020304" pitchFamily="18" charset="0"/>
                <a:cs typeface="Times New Roman" panose="02020603050405020304" pitchFamily="18" charset="0"/>
              </a:rPr>
              <a:t>fazlı, gerilim </a:t>
            </a:r>
            <a:r>
              <a:rPr lang="tr-TR" dirty="0" smtClean="0">
                <a:latin typeface="Times New Roman" panose="02020603050405020304" pitchFamily="18" charset="0"/>
                <a:cs typeface="Times New Roman" panose="02020603050405020304" pitchFamily="18" charset="0"/>
              </a:rPr>
              <a:t>70</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geri fazlı,  gerilim akıma göre 40° ileridedir.</a:t>
            </a:r>
            <a:endParaRPr lang="tr-TR" dirty="0">
              <a:latin typeface="Times New Roman" panose="02020603050405020304" pitchFamily="18" charset="0"/>
              <a:cs typeface="Times New Roman" panose="02020603050405020304" pitchFamily="18" charset="0"/>
            </a:endParaRPr>
          </a:p>
          <a:p>
            <a:r>
              <a:rPr lang="tr-TR" dirty="0" smtClean="0">
                <a:solidFill>
                  <a:srgbClr val="FF0000"/>
                </a:solidFill>
                <a:latin typeface="Times New Roman" panose="02020603050405020304" pitchFamily="18" charset="0"/>
                <a:cs typeface="Times New Roman" panose="02020603050405020304" pitchFamily="18" charset="0"/>
              </a:rPr>
              <a:t>Önce başlayan ileride olur.</a:t>
            </a:r>
          </a:p>
          <a:p>
            <a:endParaRPr lang="tr-TR"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flipV="1">
            <a:off x="1798320" y="2336800"/>
            <a:ext cx="10160" cy="20523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Düz Ok Bağlayıcısı 8"/>
          <p:cNvCxnSpPr/>
          <p:nvPr/>
        </p:nvCxnSpPr>
        <p:spPr>
          <a:xfrm flipV="1">
            <a:off x="1330960" y="3455293"/>
            <a:ext cx="5415280" cy="41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Metin kutusu 9"/>
          <p:cNvSpPr txBox="1"/>
          <p:nvPr/>
        </p:nvSpPr>
        <p:spPr>
          <a:xfrm>
            <a:off x="1312290" y="2290802"/>
            <a:ext cx="48603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I,V</a:t>
            </a:r>
            <a:endParaRPr lang="tr-TR"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6132513" y="3343701"/>
            <a:ext cx="508473"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r>
              <a:rPr lang="tr-TR" sz="2400" dirty="0" smtClean="0">
                <a:latin typeface="Times New Roman" panose="02020603050405020304" pitchFamily="18" charset="0"/>
                <a:cs typeface="Times New Roman" panose="02020603050405020304" pitchFamily="18" charset="0"/>
              </a:rPr>
              <a:t>,t</a:t>
            </a:r>
            <a:endParaRPr lang="tr-TR" sz="2400" dirty="0"/>
          </a:p>
        </p:txBody>
      </p:sp>
      <p:cxnSp>
        <p:nvCxnSpPr>
          <p:cNvPr id="13" name="Düz Bağlayıcı 12"/>
          <p:cNvCxnSpPr/>
          <p:nvPr/>
        </p:nvCxnSpPr>
        <p:spPr>
          <a:xfrm>
            <a:off x="2489200" y="3389868"/>
            <a:ext cx="0" cy="184666"/>
          </a:xfrm>
          <a:prstGeom prst="line">
            <a:avLst/>
          </a:prstGeom>
        </p:spPr>
        <p:style>
          <a:lnRef idx="2">
            <a:schemeClr val="dk1"/>
          </a:lnRef>
          <a:fillRef idx="0">
            <a:schemeClr val="dk1"/>
          </a:fillRef>
          <a:effectRef idx="1">
            <a:schemeClr val="dk1"/>
          </a:effectRef>
          <a:fontRef idx="minor">
            <a:schemeClr val="tx1"/>
          </a:fontRef>
        </p:style>
      </p:cxnSp>
      <p:cxnSp>
        <p:nvCxnSpPr>
          <p:cNvPr id="18" name="Düz Bağlayıcı 17"/>
          <p:cNvCxnSpPr/>
          <p:nvPr/>
        </p:nvCxnSpPr>
        <p:spPr>
          <a:xfrm>
            <a:off x="3241040" y="3389868"/>
            <a:ext cx="0" cy="184666"/>
          </a:xfrm>
          <a:prstGeom prst="line">
            <a:avLst/>
          </a:prstGeom>
        </p:spPr>
        <p:style>
          <a:lnRef idx="2">
            <a:schemeClr val="dk1"/>
          </a:lnRef>
          <a:fillRef idx="0">
            <a:schemeClr val="dk1"/>
          </a:fillRef>
          <a:effectRef idx="1">
            <a:schemeClr val="dk1"/>
          </a:effectRef>
          <a:fontRef idx="minor">
            <a:schemeClr val="tx1"/>
          </a:fontRef>
        </p:style>
      </p:cxnSp>
      <p:cxnSp>
        <p:nvCxnSpPr>
          <p:cNvPr id="19" name="Düz Bağlayıcı 18"/>
          <p:cNvCxnSpPr/>
          <p:nvPr/>
        </p:nvCxnSpPr>
        <p:spPr>
          <a:xfrm>
            <a:off x="3942080" y="3362960"/>
            <a:ext cx="0" cy="184666"/>
          </a:xfrm>
          <a:prstGeom prst="line">
            <a:avLst/>
          </a:prstGeom>
        </p:spPr>
        <p:style>
          <a:lnRef idx="2">
            <a:schemeClr val="dk1"/>
          </a:lnRef>
          <a:fillRef idx="0">
            <a:schemeClr val="dk1"/>
          </a:fillRef>
          <a:effectRef idx="1">
            <a:schemeClr val="dk1"/>
          </a:effectRef>
          <a:fontRef idx="minor">
            <a:schemeClr val="tx1"/>
          </a:fontRef>
        </p:style>
      </p:cxnSp>
      <p:cxnSp>
        <p:nvCxnSpPr>
          <p:cNvPr id="20" name="Düz Bağlayıcı 19"/>
          <p:cNvCxnSpPr/>
          <p:nvPr/>
        </p:nvCxnSpPr>
        <p:spPr>
          <a:xfrm>
            <a:off x="4663440" y="3329801"/>
            <a:ext cx="0" cy="184666"/>
          </a:xfrm>
          <a:prstGeom prst="line">
            <a:avLst/>
          </a:prstGeom>
        </p:spPr>
        <p:style>
          <a:lnRef idx="2">
            <a:schemeClr val="dk1"/>
          </a:lnRef>
          <a:fillRef idx="0">
            <a:schemeClr val="dk1"/>
          </a:fillRef>
          <a:effectRef idx="1">
            <a:schemeClr val="dk1"/>
          </a:effectRef>
          <a:fontRef idx="minor">
            <a:schemeClr val="tx1"/>
          </a:fontRef>
        </p:style>
      </p:cxnSp>
      <p:cxnSp>
        <p:nvCxnSpPr>
          <p:cNvPr id="21" name="Düz Bağlayıcı 20"/>
          <p:cNvCxnSpPr/>
          <p:nvPr/>
        </p:nvCxnSpPr>
        <p:spPr>
          <a:xfrm>
            <a:off x="5394960" y="3339961"/>
            <a:ext cx="0" cy="184666"/>
          </a:xfrm>
          <a:prstGeom prst="line">
            <a:avLst/>
          </a:prstGeom>
        </p:spPr>
        <p:style>
          <a:lnRef idx="2">
            <a:schemeClr val="dk1"/>
          </a:lnRef>
          <a:fillRef idx="0">
            <a:schemeClr val="dk1"/>
          </a:fillRef>
          <a:effectRef idx="1">
            <a:schemeClr val="dk1"/>
          </a:effectRef>
          <a:fontRef idx="minor">
            <a:schemeClr val="tx1"/>
          </a:fontRef>
        </p:style>
      </p:cxnSp>
      <p:cxnSp>
        <p:nvCxnSpPr>
          <p:cNvPr id="22" name="Düz Bağlayıcı 21"/>
          <p:cNvCxnSpPr/>
          <p:nvPr/>
        </p:nvCxnSpPr>
        <p:spPr>
          <a:xfrm>
            <a:off x="2001520" y="3357602"/>
            <a:ext cx="0" cy="184666"/>
          </a:xfrm>
          <a:prstGeom prst="line">
            <a:avLst/>
          </a:prstGeom>
        </p:spPr>
        <p:style>
          <a:lnRef idx="2">
            <a:schemeClr val="dk1"/>
          </a:lnRef>
          <a:fillRef idx="0">
            <a:schemeClr val="dk1"/>
          </a:fillRef>
          <a:effectRef idx="1">
            <a:schemeClr val="dk1"/>
          </a:effectRef>
          <a:fontRef idx="minor">
            <a:schemeClr val="tx1"/>
          </a:fontRef>
        </p:style>
      </p:cxnSp>
      <p:cxnSp>
        <p:nvCxnSpPr>
          <p:cNvPr id="23" name="Düz Bağlayıcı 22"/>
          <p:cNvCxnSpPr/>
          <p:nvPr/>
        </p:nvCxnSpPr>
        <p:spPr>
          <a:xfrm>
            <a:off x="2306320" y="3370302"/>
            <a:ext cx="0" cy="184666"/>
          </a:xfrm>
          <a:prstGeom prst="line">
            <a:avLst/>
          </a:prstGeom>
        </p:spPr>
        <p:style>
          <a:lnRef idx="2">
            <a:schemeClr val="dk1"/>
          </a:lnRef>
          <a:fillRef idx="0">
            <a:schemeClr val="dk1"/>
          </a:fillRef>
          <a:effectRef idx="1">
            <a:schemeClr val="dk1"/>
          </a:effectRef>
          <a:fontRef idx="minor">
            <a:schemeClr val="tx1"/>
          </a:fontRef>
        </p:style>
      </p:cxnSp>
      <p:cxnSp>
        <p:nvCxnSpPr>
          <p:cNvPr id="24" name="Düz Bağlayıcı 23"/>
          <p:cNvCxnSpPr/>
          <p:nvPr/>
        </p:nvCxnSpPr>
        <p:spPr>
          <a:xfrm>
            <a:off x="4906356" y="3357602"/>
            <a:ext cx="0" cy="184666"/>
          </a:xfrm>
          <a:prstGeom prst="line">
            <a:avLst/>
          </a:prstGeom>
        </p:spPr>
        <p:style>
          <a:lnRef idx="2">
            <a:schemeClr val="dk1"/>
          </a:lnRef>
          <a:fillRef idx="0">
            <a:schemeClr val="dk1"/>
          </a:fillRef>
          <a:effectRef idx="1">
            <a:schemeClr val="dk1"/>
          </a:effectRef>
          <a:fontRef idx="minor">
            <a:schemeClr val="tx1"/>
          </a:fontRef>
        </p:style>
      </p:cxnSp>
      <p:cxnSp>
        <p:nvCxnSpPr>
          <p:cNvPr id="25" name="Düz Bağlayıcı 24"/>
          <p:cNvCxnSpPr/>
          <p:nvPr/>
        </p:nvCxnSpPr>
        <p:spPr>
          <a:xfrm>
            <a:off x="3773455" y="3370302"/>
            <a:ext cx="0" cy="184666"/>
          </a:xfrm>
          <a:prstGeom prst="line">
            <a:avLst/>
          </a:prstGeom>
        </p:spPr>
        <p:style>
          <a:lnRef idx="2">
            <a:schemeClr val="dk1"/>
          </a:lnRef>
          <a:fillRef idx="0">
            <a:schemeClr val="dk1"/>
          </a:fillRef>
          <a:effectRef idx="1">
            <a:schemeClr val="dk1"/>
          </a:effectRef>
          <a:fontRef idx="minor">
            <a:schemeClr val="tx1"/>
          </a:fontRef>
        </p:style>
      </p:cxnSp>
      <p:sp>
        <p:nvSpPr>
          <p:cNvPr id="26" name="Metin kutusu 25"/>
          <p:cNvSpPr txBox="1"/>
          <p:nvPr/>
        </p:nvSpPr>
        <p:spPr>
          <a:xfrm>
            <a:off x="5104001" y="3524627"/>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450°</a:t>
            </a:r>
            <a:endParaRPr lang="tr-TR" dirty="0">
              <a:latin typeface="Times New Roman" panose="02020603050405020304" pitchFamily="18" charset="0"/>
              <a:cs typeface="Times New Roman" panose="02020603050405020304" pitchFamily="18" charset="0"/>
            </a:endParaRPr>
          </a:p>
        </p:txBody>
      </p:sp>
      <p:sp>
        <p:nvSpPr>
          <p:cNvPr id="27" name="Metin kutusu 26"/>
          <p:cNvSpPr txBox="1"/>
          <p:nvPr/>
        </p:nvSpPr>
        <p:spPr>
          <a:xfrm>
            <a:off x="2114581" y="3084027"/>
            <a:ext cx="471604" cy="338554"/>
          </a:xfrm>
          <a:prstGeom prst="rect">
            <a:avLst/>
          </a:prstGeom>
          <a:noFill/>
        </p:spPr>
        <p:txBody>
          <a:bodyPr wrap="none" rtlCol="0">
            <a:spAutoFit/>
          </a:bodyPr>
          <a:lstStyle/>
          <a:p>
            <a:r>
              <a:rPr lang="tr-TR" sz="1600" dirty="0" smtClean="0">
                <a:solidFill>
                  <a:srgbClr val="FF0000"/>
                </a:solidFill>
                <a:latin typeface="Times New Roman" panose="02020603050405020304" pitchFamily="18" charset="0"/>
                <a:cs typeface="Times New Roman" panose="02020603050405020304" pitchFamily="18" charset="0"/>
              </a:rPr>
              <a:t>70°</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28" name="Metin kutusu 27"/>
          <p:cNvSpPr txBox="1"/>
          <p:nvPr/>
        </p:nvSpPr>
        <p:spPr>
          <a:xfrm>
            <a:off x="3517591" y="3537531"/>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270°</a:t>
            </a:r>
            <a:endParaRPr lang="tr-TR" dirty="0">
              <a:latin typeface="Times New Roman" panose="02020603050405020304" pitchFamily="18" charset="0"/>
              <a:cs typeface="Times New Roman" panose="02020603050405020304" pitchFamily="18" charset="0"/>
            </a:endParaRPr>
          </a:p>
        </p:txBody>
      </p:sp>
      <p:sp>
        <p:nvSpPr>
          <p:cNvPr id="29" name="Metin kutusu 28"/>
          <p:cNvSpPr txBox="1"/>
          <p:nvPr/>
        </p:nvSpPr>
        <p:spPr>
          <a:xfrm>
            <a:off x="2933090" y="3554968"/>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180°</a:t>
            </a:r>
            <a:endParaRPr lang="tr-TR" dirty="0">
              <a:latin typeface="Times New Roman" panose="02020603050405020304" pitchFamily="18" charset="0"/>
              <a:cs typeface="Times New Roman" panose="02020603050405020304" pitchFamily="18" charset="0"/>
            </a:endParaRPr>
          </a:p>
        </p:txBody>
      </p:sp>
      <p:sp>
        <p:nvSpPr>
          <p:cNvPr id="30" name="Metin kutusu 29"/>
          <p:cNvSpPr txBox="1"/>
          <p:nvPr/>
        </p:nvSpPr>
        <p:spPr>
          <a:xfrm>
            <a:off x="4416894" y="3524627"/>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360°</a:t>
            </a:r>
            <a:endParaRPr lang="tr-TR" dirty="0">
              <a:latin typeface="Times New Roman" panose="02020603050405020304" pitchFamily="18" charset="0"/>
              <a:cs typeface="Times New Roman" panose="02020603050405020304" pitchFamily="18" charset="0"/>
            </a:endParaRPr>
          </a:p>
        </p:txBody>
      </p:sp>
      <p:pic>
        <p:nvPicPr>
          <p:cNvPr id="31" name="Resim 30"/>
          <p:cNvPicPr>
            <a:picLocks noChangeAspect="1"/>
          </p:cNvPicPr>
          <p:nvPr/>
        </p:nvPicPr>
        <p:blipFill>
          <a:blip r:embed="rId2"/>
          <a:stretch>
            <a:fillRect/>
          </a:stretch>
        </p:blipFill>
        <p:spPr>
          <a:xfrm>
            <a:off x="2209774" y="3524627"/>
            <a:ext cx="609653" cy="499915"/>
          </a:xfrm>
          <a:prstGeom prst="rect">
            <a:avLst/>
          </a:prstGeom>
        </p:spPr>
      </p:pic>
      <p:sp>
        <p:nvSpPr>
          <p:cNvPr id="37" name="Metin kutusu 36"/>
          <p:cNvSpPr txBox="1"/>
          <p:nvPr/>
        </p:nvSpPr>
        <p:spPr>
          <a:xfrm>
            <a:off x="1798138" y="3540780"/>
            <a:ext cx="471604" cy="338554"/>
          </a:xfrm>
          <a:prstGeom prst="rect">
            <a:avLst/>
          </a:prstGeom>
          <a:noFill/>
        </p:spPr>
        <p:txBody>
          <a:bodyPr wrap="none" rtlCol="0">
            <a:spAutoFit/>
          </a:bodyPr>
          <a:lstStyle/>
          <a:p>
            <a:r>
              <a:rPr lang="tr-TR" sz="1600" dirty="0" smtClean="0">
                <a:solidFill>
                  <a:srgbClr val="FF0000"/>
                </a:solidFill>
                <a:latin typeface="Times New Roman" panose="02020603050405020304" pitchFamily="18" charset="0"/>
                <a:cs typeface="Times New Roman" panose="02020603050405020304" pitchFamily="18" charset="0"/>
              </a:rPr>
              <a:t>30°</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46" name="Blok Yay 45"/>
          <p:cNvSpPr/>
          <p:nvPr/>
        </p:nvSpPr>
        <p:spPr>
          <a:xfrm>
            <a:off x="1999602" y="2669790"/>
            <a:ext cx="1447018" cy="1719329"/>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48" name="Resim 47"/>
          <p:cNvPicPr>
            <a:picLocks noChangeAspect="1"/>
          </p:cNvPicPr>
          <p:nvPr/>
        </p:nvPicPr>
        <p:blipFill>
          <a:blip r:embed="rId3"/>
          <a:stretch>
            <a:fillRect/>
          </a:stretch>
        </p:blipFill>
        <p:spPr>
          <a:xfrm>
            <a:off x="6086855" y="3328407"/>
            <a:ext cx="18290" cy="201185"/>
          </a:xfrm>
          <a:prstGeom prst="rect">
            <a:avLst/>
          </a:prstGeom>
        </p:spPr>
      </p:pic>
      <p:pic>
        <p:nvPicPr>
          <p:cNvPr id="50" name="Resim 49"/>
          <p:cNvPicPr>
            <a:picLocks noChangeAspect="1"/>
          </p:cNvPicPr>
          <p:nvPr/>
        </p:nvPicPr>
        <p:blipFill>
          <a:blip r:embed="rId3"/>
          <a:stretch>
            <a:fillRect/>
          </a:stretch>
        </p:blipFill>
        <p:spPr>
          <a:xfrm>
            <a:off x="3446258" y="3356792"/>
            <a:ext cx="18290" cy="201185"/>
          </a:xfrm>
          <a:prstGeom prst="rect">
            <a:avLst/>
          </a:prstGeom>
        </p:spPr>
      </p:pic>
      <p:sp>
        <p:nvSpPr>
          <p:cNvPr id="51" name="Metin kutusu 50"/>
          <p:cNvSpPr txBox="1"/>
          <p:nvPr/>
        </p:nvSpPr>
        <p:spPr>
          <a:xfrm>
            <a:off x="3213624" y="3116541"/>
            <a:ext cx="574196" cy="338554"/>
          </a:xfrm>
          <a:prstGeom prst="rect">
            <a:avLst/>
          </a:prstGeom>
          <a:noFill/>
        </p:spPr>
        <p:txBody>
          <a:bodyPr wrap="none" rtlCol="0">
            <a:spAutoFit/>
          </a:bodyPr>
          <a:lstStyle/>
          <a:p>
            <a:r>
              <a:rPr lang="tr-TR" sz="1600" dirty="0" smtClean="0">
                <a:solidFill>
                  <a:srgbClr val="FF0000"/>
                </a:solidFill>
                <a:latin typeface="Times New Roman" panose="02020603050405020304" pitchFamily="18" charset="0"/>
                <a:cs typeface="Times New Roman" panose="02020603050405020304" pitchFamily="18" charset="0"/>
              </a:rPr>
              <a:t>210°</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52" name="Blok Yay 51"/>
          <p:cNvSpPr/>
          <p:nvPr/>
        </p:nvSpPr>
        <p:spPr>
          <a:xfrm rot="10800000">
            <a:off x="3459338" y="2597721"/>
            <a:ext cx="1447018" cy="1719329"/>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4" name="Metin kutusu 53"/>
          <p:cNvSpPr txBox="1"/>
          <p:nvPr/>
        </p:nvSpPr>
        <p:spPr>
          <a:xfrm>
            <a:off x="4650122" y="3053296"/>
            <a:ext cx="574196" cy="338554"/>
          </a:xfrm>
          <a:prstGeom prst="rect">
            <a:avLst/>
          </a:prstGeom>
          <a:noFill/>
        </p:spPr>
        <p:txBody>
          <a:bodyPr wrap="none" rtlCol="0">
            <a:spAutoFit/>
          </a:bodyPr>
          <a:lstStyle/>
          <a:p>
            <a:r>
              <a:rPr lang="tr-TR" sz="1600" dirty="0" smtClean="0">
                <a:solidFill>
                  <a:srgbClr val="FF0000"/>
                </a:solidFill>
                <a:latin typeface="Times New Roman" panose="02020603050405020304" pitchFamily="18" charset="0"/>
                <a:cs typeface="Times New Roman" panose="02020603050405020304" pitchFamily="18" charset="0"/>
              </a:rPr>
              <a:t>390°</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55" name="Metin kutusu 54"/>
          <p:cNvSpPr txBox="1"/>
          <p:nvPr/>
        </p:nvSpPr>
        <p:spPr>
          <a:xfrm>
            <a:off x="3516686" y="3195731"/>
            <a:ext cx="526106" cy="307777"/>
          </a:xfrm>
          <a:prstGeom prst="rect">
            <a:avLst/>
          </a:prstGeom>
          <a:noFill/>
        </p:spPr>
        <p:txBody>
          <a:bodyPr wrap="none" rtlCol="0">
            <a:spAutoFit/>
          </a:bodyPr>
          <a:lstStyle/>
          <a:p>
            <a:r>
              <a:rPr lang="tr-TR" sz="1400" dirty="0" smtClean="0">
                <a:solidFill>
                  <a:schemeClr val="bg1"/>
                </a:solidFill>
                <a:latin typeface="Times New Roman" panose="02020603050405020304" pitchFamily="18" charset="0"/>
                <a:cs typeface="Times New Roman" panose="02020603050405020304" pitchFamily="18" charset="0"/>
              </a:rPr>
              <a:t>250°</a:t>
            </a:r>
            <a:endParaRPr lang="tr-TR" sz="1400" dirty="0">
              <a:solidFill>
                <a:schemeClr val="bg1"/>
              </a:solidFill>
              <a:latin typeface="Times New Roman" panose="02020603050405020304" pitchFamily="18" charset="0"/>
              <a:cs typeface="Times New Roman" panose="02020603050405020304" pitchFamily="18" charset="0"/>
            </a:endParaRPr>
          </a:p>
        </p:txBody>
      </p:sp>
      <p:sp>
        <p:nvSpPr>
          <p:cNvPr id="60" name="Metin kutusu 59"/>
          <p:cNvSpPr txBox="1"/>
          <p:nvPr/>
        </p:nvSpPr>
        <p:spPr>
          <a:xfrm>
            <a:off x="4927668" y="3202903"/>
            <a:ext cx="526106" cy="307777"/>
          </a:xfrm>
          <a:prstGeom prst="rect">
            <a:avLst/>
          </a:prstGeom>
          <a:noFill/>
        </p:spPr>
        <p:txBody>
          <a:bodyPr wrap="none" rtlCol="0">
            <a:spAutoFit/>
          </a:bodyPr>
          <a:lstStyle/>
          <a:p>
            <a:r>
              <a:rPr lang="tr-TR" sz="1400" dirty="0" smtClean="0">
                <a:solidFill>
                  <a:schemeClr val="bg1"/>
                </a:solidFill>
                <a:latin typeface="Times New Roman" panose="02020603050405020304" pitchFamily="18" charset="0"/>
                <a:cs typeface="Times New Roman" panose="02020603050405020304" pitchFamily="18" charset="0"/>
              </a:rPr>
              <a:t>430°</a:t>
            </a:r>
            <a:endParaRPr lang="tr-TR" sz="1400" dirty="0">
              <a:solidFill>
                <a:schemeClr val="bg1"/>
              </a:solidFill>
              <a:latin typeface="Times New Roman" panose="02020603050405020304" pitchFamily="18" charset="0"/>
              <a:cs typeface="Times New Roman" panose="02020603050405020304" pitchFamily="18" charset="0"/>
            </a:endParaRPr>
          </a:p>
        </p:txBody>
      </p:sp>
      <p:pic>
        <p:nvPicPr>
          <p:cNvPr id="61" name="Resim 60"/>
          <p:cNvPicPr>
            <a:picLocks noChangeAspect="1"/>
          </p:cNvPicPr>
          <p:nvPr/>
        </p:nvPicPr>
        <p:blipFill>
          <a:blip r:embed="rId4">
            <a:biLevel thresh="75000"/>
          </a:blip>
          <a:stretch>
            <a:fillRect/>
          </a:stretch>
        </p:blipFill>
        <p:spPr>
          <a:xfrm rot="10957832">
            <a:off x="2307257" y="2274838"/>
            <a:ext cx="1499713" cy="1230397"/>
          </a:xfrm>
          <a:prstGeom prst="rect">
            <a:avLst/>
          </a:prstGeom>
        </p:spPr>
      </p:pic>
      <p:pic>
        <p:nvPicPr>
          <p:cNvPr id="62" name="Resim 61"/>
          <p:cNvPicPr>
            <a:picLocks noChangeAspect="1"/>
          </p:cNvPicPr>
          <p:nvPr/>
        </p:nvPicPr>
        <p:blipFill>
          <a:blip r:embed="rId4">
            <a:biLevel thresh="75000"/>
          </a:blip>
          <a:stretch>
            <a:fillRect/>
          </a:stretch>
        </p:blipFill>
        <p:spPr>
          <a:xfrm>
            <a:off x="3761025" y="3294795"/>
            <a:ext cx="1469263" cy="1459494"/>
          </a:xfrm>
          <a:prstGeom prst="rect">
            <a:avLst/>
          </a:prstGeom>
        </p:spPr>
      </p:pic>
      <p:cxnSp>
        <p:nvCxnSpPr>
          <p:cNvPr id="64" name="Düz Ok Bağlayıcısı 63"/>
          <p:cNvCxnSpPr/>
          <p:nvPr/>
        </p:nvCxnSpPr>
        <p:spPr>
          <a:xfrm flipV="1">
            <a:off x="1981153" y="3575488"/>
            <a:ext cx="332930" cy="1016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65" name="Metin kutusu 64"/>
          <p:cNvSpPr txBox="1"/>
          <p:nvPr/>
        </p:nvSpPr>
        <p:spPr>
          <a:xfrm>
            <a:off x="3296585" y="2117263"/>
            <a:ext cx="148403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I(AKIM)</a:t>
            </a:r>
            <a:endParaRPr lang="tr-TR" dirty="0">
              <a:latin typeface="Times New Roman" panose="02020603050405020304" pitchFamily="18" charset="0"/>
              <a:cs typeface="Times New Roman" panose="02020603050405020304" pitchFamily="18" charset="0"/>
            </a:endParaRPr>
          </a:p>
        </p:txBody>
      </p:sp>
      <p:sp>
        <p:nvSpPr>
          <p:cNvPr id="66" name="Metin kutusu 65"/>
          <p:cNvSpPr txBox="1"/>
          <p:nvPr/>
        </p:nvSpPr>
        <p:spPr>
          <a:xfrm>
            <a:off x="2949826" y="2520704"/>
            <a:ext cx="146706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V(GERİLİM)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129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9172" y="140998"/>
            <a:ext cx="9905999" cy="407642"/>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örnekler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62000" y="762000"/>
            <a:ext cx="11216640" cy="595376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ÖRNEK: </a:t>
            </a:r>
            <a:r>
              <a:rPr lang="tr-TR" dirty="0" smtClean="0">
                <a:solidFill>
                  <a:schemeClr val="bg1"/>
                </a:solidFill>
                <a:latin typeface="Times New Roman" panose="02020603050405020304" pitchFamily="18" charset="0"/>
                <a:cs typeface="Times New Roman" panose="02020603050405020304" pitchFamily="18" charset="0"/>
              </a:rPr>
              <a:t>I= 20.sin(377.t-20) </a:t>
            </a:r>
            <a:r>
              <a:rPr lang="tr-TR" dirty="0" smtClean="0">
                <a:latin typeface="Times New Roman" panose="02020603050405020304" pitchFamily="18" charset="0"/>
                <a:cs typeface="Times New Roman" panose="02020603050405020304" pitchFamily="18" charset="0"/>
              </a:rPr>
              <a:t>ve </a:t>
            </a:r>
            <a:r>
              <a:rPr lang="tr-TR" dirty="0" smtClean="0">
                <a:solidFill>
                  <a:schemeClr val="bg1"/>
                </a:solidFill>
                <a:latin typeface="Times New Roman" panose="02020603050405020304" pitchFamily="18" charset="0"/>
                <a:cs typeface="Times New Roman" panose="02020603050405020304" pitchFamily="18" charset="0"/>
              </a:rPr>
              <a:t>V=250.sin(377.t+30) </a:t>
            </a:r>
            <a:r>
              <a:rPr lang="tr-TR" dirty="0" smtClean="0">
                <a:latin typeface="Times New Roman" panose="02020603050405020304" pitchFamily="18" charset="0"/>
                <a:cs typeface="Times New Roman" panose="02020603050405020304" pitchFamily="18" charset="0"/>
              </a:rPr>
              <a:t>denklemleri ile verilen alternatif akım ve gerilimin; sinüs grafiklerini ve </a:t>
            </a:r>
            <a:r>
              <a:rPr lang="tr-TR" dirty="0" err="1" smtClean="0">
                <a:latin typeface="Times New Roman" panose="02020603050405020304" pitchFamily="18" charset="0"/>
                <a:cs typeface="Times New Roman" panose="02020603050405020304" pitchFamily="18" charset="0"/>
              </a:rPr>
              <a:t>fazör</a:t>
            </a:r>
            <a:r>
              <a:rPr lang="tr-TR" dirty="0" smtClean="0">
                <a:latin typeface="Times New Roman" panose="02020603050405020304" pitchFamily="18" charset="0"/>
                <a:cs typeface="Times New Roman" panose="02020603050405020304" pitchFamily="18" charset="0"/>
              </a:rPr>
              <a:t> vektör diyagramını çiziniz. Gerilimin frekansını bulunuz?                                                         </a:t>
            </a:r>
          </a:p>
          <a:p>
            <a:pPr marL="0" indent="0">
              <a:buNone/>
            </a:pPr>
            <a:endParaRPr lang="tr-TR" dirty="0" smtClean="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dirty="0" smtClean="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V=250.sin(</a:t>
            </a:r>
            <a:r>
              <a:rPr lang="tr-TR" dirty="0">
                <a:solidFill>
                  <a:srgbClr val="FF0000"/>
                </a:solidFill>
                <a:latin typeface="Times New Roman" panose="02020603050405020304" pitchFamily="18" charset="0"/>
                <a:cs typeface="Times New Roman" panose="02020603050405020304" pitchFamily="18" charset="0"/>
              </a:rPr>
              <a:t>377</a:t>
            </a:r>
            <a:r>
              <a:rPr lang="tr-TR" dirty="0">
                <a:latin typeface="Times New Roman" panose="02020603050405020304" pitchFamily="18" charset="0"/>
                <a:cs typeface="Times New Roman" panose="02020603050405020304" pitchFamily="18" charset="0"/>
              </a:rPr>
              <a:t>.t+30</a:t>
            </a:r>
            <a:r>
              <a:rPr lang="tr-TR" dirty="0" smtClean="0">
                <a:latin typeface="Times New Roman" panose="02020603050405020304" pitchFamily="18" charset="0"/>
                <a:cs typeface="Times New Roman" panose="02020603050405020304" pitchFamily="18" charset="0"/>
              </a:rPr>
              <a:t>) </a:t>
            </a:r>
          </a:p>
          <a:p>
            <a:pPr marL="0" indent="0">
              <a:buNone/>
            </a:pPr>
            <a:r>
              <a:rPr lang="tr-TR" dirty="0">
                <a:latin typeface="Times New Roman" panose="02020603050405020304" pitchFamily="18" charset="0"/>
                <a:cs typeface="Times New Roman" panose="02020603050405020304" pitchFamily="18" charset="0"/>
              </a:rPr>
              <a:t>V= Vm.sin2.</a:t>
            </a:r>
            <a:r>
              <a:rPr lang="az-Cyrl-AZ" dirty="0">
                <a:latin typeface="Times New Roman" panose="02020603050405020304" pitchFamily="18" charset="0"/>
                <a:cs typeface="Times New Roman" panose="02020603050405020304" pitchFamily="18" charset="0"/>
              </a:rPr>
              <a:t>Л.</a:t>
            </a:r>
            <a:r>
              <a:rPr lang="tr-TR" dirty="0" smtClean="0">
                <a:latin typeface="Times New Roman" panose="02020603050405020304" pitchFamily="18" charset="0"/>
                <a:cs typeface="Times New Roman" panose="02020603050405020304" pitchFamily="18" charset="0"/>
              </a:rPr>
              <a:t>f.t  ise                                                   Faz farkını bulalım </a:t>
            </a:r>
            <a:endParaRPr lang="tr-TR" dirty="0">
              <a:latin typeface="Times New Roman" panose="02020603050405020304" pitchFamily="18" charset="0"/>
              <a:cs typeface="Times New Roman" panose="02020603050405020304" pitchFamily="18" charset="0"/>
            </a:endParaRPr>
          </a:p>
          <a:p>
            <a:pPr marL="0" indent="0">
              <a:buNone/>
            </a:pPr>
            <a:r>
              <a:rPr lang="tr-TR" dirty="0" smtClean="0">
                <a:solidFill>
                  <a:srgbClr val="FF0000"/>
                </a:solidFill>
                <a:latin typeface="Times New Roman" panose="02020603050405020304" pitchFamily="18" charset="0"/>
                <a:cs typeface="Times New Roman" panose="02020603050405020304" pitchFamily="18" charset="0"/>
              </a:rPr>
              <a:t>2.</a:t>
            </a:r>
            <a:r>
              <a:rPr lang="az-Cyrl-AZ" dirty="0" smtClean="0">
                <a:solidFill>
                  <a:srgbClr val="FF0000"/>
                </a:solidFill>
                <a:latin typeface="Times New Roman" panose="02020603050405020304" pitchFamily="18" charset="0"/>
                <a:cs typeface="Times New Roman" panose="02020603050405020304" pitchFamily="18" charset="0"/>
              </a:rPr>
              <a:t>Л.</a:t>
            </a:r>
            <a:r>
              <a:rPr lang="tr-TR" dirty="0" smtClean="0">
                <a:solidFill>
                  <a:srgbClr val="FF0000"/>
                </a:solidFill>
                <a:latin typeface="Times New Roman" panose="02020603050405020304" pitchFamily="18" charset="0"/>
                <a:cs typeface="Times New Roman" panose="02020603050405020304" pitchFamily="18" charset="0"/>
              </a:rPr>
              <a:t>f= 377 </a:t>
            </a:r>
            <a:r>
              <a:rPr lang="tr-TR" dirty="0" smtClean="0">
                <a:latin typeface="Times New Roman" panose="02020603050405020304" pitchFamily="18" charset="0"/>
                <a:cs typeface="Times New Roman" panose="02020603050405020304" pitchFamily="18" charset="0"/>
              </a:rPr>
              <a:t>olur.                                                            ɸ=20-(-30) </a:t>
            </a:r>
          </a:p>
          <a:p>
            <a:pPr marL="0" indent="0">
              <a:buNone/>
            </a:pPr>
            <a:r>
              <a:rPr lang="tr-TR" dirty="0" smtClean="0">
                <a:latin typeface="Times New Roman" panose="02020603050405020304" pitchFamily="18" charset="0"/>
                <a:cs typeface="Times New Roman" panose="02020603050405020304" pitchFamily="18" charset="0"/>
              </a:rPr>
              <a:t>2.3,14.f =377   ise f= 377/6,28   f=60,03Hz                 ɸ= 20+30      ɸ</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50° </a:t>
            </a:r>
            <a:endParaRPr lang="tr-TR"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flipV="1">
            <a:off x="1310640" y="2153920"/>
            <a:ext cx="20320" cy="15443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Düz Ok Bağlayıcısı 6"/>
          <p:cNvCxnSpPr/>
          <p:nvPr/>
        </p:nvCxnSpPr>
        <p:spPr>
          <a:xfrm flipV="1">
            <a:off x="881743" y="2906486"/>
            <a:ext cx="1839686" cy="435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Düz Ok Bağlayıcısı 8"/>
          <p:cNvCxnSpPr/>
          <p:nvPr/>
        </p:nvCxnSpPr>
        <p:spPr>
          <a:xfrm flipV="1">
            <a:off x="1320800" y="2405743"/>
            <a:ext cx="910771" cy="52033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Düz Ok Bağlayıcısı 10"/>
          <p:cNvCxnSpPr/>
          <p:nvPr/>
        </p:nvCxnSpPr>
        <p:spPr>
          <a:xfrm>
            <a:off x="1320800" y="2950029"/>
            <a:ext cx="1182914" cy="2939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Yay 11"/>
          <p:cNvSpPr/>
          <p:nvPr/>
        </p:nvSpPr>
        <p:spPr>
          <a:xfrm rot="2799712">
            <a:off x="1451453" y="2708564"/>
            <a:ext cx="248873" cy="23068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3" name="Yay 12"/>
          <p:cNvSpPr/>
          <p:nvPr/>
        </p:nvSpPr>
        <p:spPr>
          <a:xfrm rot="2799712">
            <a:off x="1656829" y="2878229"/>
            <a:ext cx="248873" cy="23068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5" name="Metin kutusu 14"/>
          <p:cNvSpPr txBox="1"/>
          <p:nvPr/>
        </p:nvSpPr>
        <p:spPr>
          <a:xfrm>
            <a:off x="2449287" y="2967335"/>
            <a:ext cx="28725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endParaRPr lang="tr-TR" sz="2400"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2160657" y="2139291"/>
            <a:ext cx="407484"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V</a:t>
            </a:r>
            <a:endParaRPr lang="tr-TR" sz="2400"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1706481" y="2576181"/>
            <a:ext cx="50847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30°</a:t>
            </a:r>
            <a:endParaRPr lang="tr-TR" dirty="0">
              <a:latin typeface="Times New Roman" panose="02020603050405020304" pitchFamily="18" charset="0"/>
              <a:cs typeface="Times New Roman" panose="02020603050405020304" pitchFamily="18" charset="0"/>
            </a:endParaRPr>
          </a:p>
        </p:txBody>
      </p:sp>
      <p:sp>
        <p:nvSpPr>
          <p:cNvPr id="18" name="Metin kutusu 17"/>
          <p:cNvSpPr txBox="1"/>
          <p:nvPr/>
        </p:nvSpPr>
        <p:spPr>
          <a:xfrm>
            <a:off x="1943457" y="2848682"/>
            <a:ext cx="50847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20°</a:t>
            </a:r>
            <a:endParaRPr lang="tr-TR" dirty="0">
              <a:latin typeface="Times New Roman" panose="02020603050405020304" pitchFamily="18" charset="0"/>
              <a:cs typeface="Times New Roman" panose="02020603050405020304" pitchFamily="18" charset="0"/>
            </a:endParaRPr>
          </a:p>
        </p:txBody>
      </p:sp>
      <p:cxnSp>
        <p:nvCxnSpPr>
          <p:cNvPr id="19" name="Düz Ok Bağlayıcısı 18"/>
          <p:cNvCxnSpPr/>
          <p:nvPr/>
        </p:nvCxnSpPr>
        <p:spPr>
          <a:xfrm flipH="1" flipV="1">
            <a:off x="5384720" y="1643743"/>
            <a:ext cx="23543" cy="22818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Düz Ok Bağlayıcısı 22"/>
          <p:cNvCxnSpPr/>
          <p:nvPr/>
        </p:nvCxnSpPr>
        <p:spPr>
          <a:xfrm flipV="1">
            <a:off x="4228080" y="3033347"/>
            <a:ext cx="5181600" cy="21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Düz Bağlayıcı 26"/>
          <p:cNvCxnSpPr/>
          <p:nvPr/>
        </p:nvCxnSpPr>
        <p:spPr>
          <a:xfrm>
            <a:off x="5105399" y="2981097"/>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29" name="Düz Bağlayıcı 28"/>
          <p:cNvCxnSpPr/>
          <p:nvPr/>
        </p:nvCxnSpPr>
        <p:spPr>
          <a:xfrm>
            <a:off x="4648200" y="2981097"/>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30" name="Düz Bağlayıcı 29"/>
          <p:cNvCxnSpPr/>
          <p:nvPr/>
        </p:nvCxnSpPr>
        <p:spPr>
          <a:xfrm>
            <a:off x="6132513" y="2967335"/>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31" name="Düz Bağlayıcı 30"/>
          <p:cNvCxnSpPr/>
          <p:nvPr/>
        </p:nvCxnSpPr>
        <p:spPr>
          <a:xfrm>
            <a:off x="6822932" y="2993572"/>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32" name="Düz Bağlayıcı 31"/>
          <p:cNvCxnSpPr/>
          <p:nvPr/>
        </p:nvCxnSpPr>
        <p:spPr>
          <a:xfrm>
            <a:off x="7532914" y="2955696"/>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33" name="Düz Bağlayıcı 32"/>
          <p:cNvCxnSpPr/>
          <p:nvPr/>
        </p:nvCxnSpPr>
        <p:spPr>
          <a:xfrm>
            <a:off x="8251371" y="2945512"/>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34" name="Düz Bağlayıcı 33"/>
          <p:cNvCxnSpPr/>
          <p:nvPr/>
        </p:nvCxnSpPr>
        <p:spPr>
          <a:xfrm>
            <a:off x="8991600" y="2945512"/>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35" name="Düz Bağlayıcı 34"/>
          <p:cNvCxnSpPr/>
          <p:nvPr/>
        </p:nvCxnSpPr>
        <p:spPr>
          <a:xfrm>
            <a:off x="5573485" y="2981097"/>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36" name="Düz Bağlayıcı 35"/>
          <p:cNvCxnSpPr/>
          <p:nvPr/>
        </p:nvCxnSpPr>
        <p:spPr>
          <a:xfrm>
            <a:off x="7000141" y="2967335"/>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37" name="Düz Bağlayıcı 36"/>
          <p:cNvCxnSpPr/>
          <p:nvPr/>
        </p:nvCxnSpPr>
        <p:spPr>
          <a:xfrm>
            <a:off x="8442209" y="2955696"/>
            <a:ext cx="0" cy="155303"/>
          </a:xfrm>
          <a:prstGeom prst="line">
            <a:avLst/>
          </a:prstGeom>
        </p:spPr>
        <p:style>
          <a:lnRef idx="3">
            <a:schemeClr val="dk1"/>
          </a:lnRef>
          <a:fillRef idx="0">
            <a:schemeClr val="dk1"/>
          </a:fillRef>
          <a:effectRef idx="2">
            <a:schemeClr val="dk1"/>
          </a:effectRef>
          <a:fontRef idx="minor">
            <a:schemeClr val="tx1"/>
          </a:fontRef>
        </p:style>
      </p:cxnSp>
      <p:pic>
        <p:nvPicPr>
          <p:cNvPr id="42" name="Resim 41"/>
          <p:cNvPicPr>
            <a:picLocks noChangeAspect="1"/>
          </p:cNvPicPr>
          <p:nvPr/>
        </p:nvPicPr>
        <p:blipFill>
          <a:blip r:embed="rId2">
            <a:biLevel thresh="75000"/>
          </a:blip>
          <a:stretch>
            <a:fillRect/>
          </a:stretch>
        </p:blipFill>
        <p:spPr>
          <a:xfrm rot="10957832">
            <a:off x="5120959" y="1882148"/>
            <a:ext cx="1499713" cy="1230397"/>
          </a:xfrm>
          <a:prstGeom prst="rect">
            <a:avLst/>
          </a:prstGeom>
        </p:spPr>
      </p:pic>
      <p:pic>
        <p:nvPicPr>
          <p:cNvPr id="43" name="Resim 42"/>
          <p:cNvPicPr>
            <a:picLocks noChangeAspect="1"/>
          </p:cNvPicPr>
          <p:nvPr/>
        </p:nvPicPr>
        <p:blipFill>
          <a:blip r:embed="rId2">
            <a:biLevel thresh="75000"/>
          </a:blip>
          <a:stretch>
            <a:fillRect/>
          </a:stretch>
        </p:blipFill>
        <p:spPr>
          <a:xfrm>
            <a:off x="6548205" y="2906486"/>
            <a:ext cx="1469263" cy="1459494"/>
          </a:xfrm>
          <a:prstGeom prst="rect">
            <a:avLst/>
          </a:prstGeom>
        </p:spPr>
      </p:pic>
      <p:sp>
        <p:nvSpPr>
          <p:cNvPr id="45" name="Blok Yay 44"/>
          <p:cNvSpPr/>
          <p:nvPr/>
        </p:nvSpPr>
        <p:spPr>
          <a:xfrm rot="11071833">
            <a:off x="7006051" y="2100739"/>
            <a:ext cx="1447018" cy="1719329"/>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Metin kutusu 45"/>
          <p:cNvSpPr txBox="1"/>
          <p:nvPr/>
        </p:nvSpPr>
        <p:spPr>
          <a:xfrm>
            <a:off x="5922915" y="3068127"/>
            <a:ext cx="50847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90°</a:t>
            </a:r>
            <a:endParaRPr lang="tr-TR" dirty="0">
              <a:latin typeface="Times New Roman" panose="02020603050405020304" pitchFamily="18" charset="0"/>
              <a:cs typeface="Times New Roman" panose="02020603050405020304" pitchFamily="18" charset="0"/>
            </a:endParaRPr>
          </a:p>
        </p:txBody>
      </p:sp>
      <p:sp>
        <p:nvSpPr>
          <p:cNvPr id="47" name="Metin kutusu 46"/>
          <p:cNvSpPr txBox="1"/>
          <p:nvPr/>
        </p:nvSpPr>
        <p:spPr>
          <a:xfrm>
            <a:off x="6541475" y="3068043"/>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180°</a:t>
            </a:r>
            <a:endParaRPr lang="tr-TR" dirty="0">
              <a:latin typeface="Times New Roman" panose="02020603050405020304" pitchFamily="18" charset="0"/>
              <a:cs typeface="Times New Roman" panose="02020603050405020304" pitchFamily="18" charset="0"/>
            </a:endParaRPr>
          </a:p>
        </p:txBody>
      </p:sp>
      <p:sp>
        <p:nvSpPr>
          <p:cNvPr id="48" name="Metin kutusu 47"/>
          <p:cNvSpPr txBox="1"/>
          <p:nvPr/>
        </p:nvSpPr>
        <p:spPr>
          <a:xfrm>
            <a:off x="4883812" y="3074381"/>
            <a:ext cx="50847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30°</a:t>
            </a:r>
            <a:endParaRPr lang="tr-TR" dirty="0">
              <a:latin typeface="Times New Roman" panose="02020603050405020304" pitchFamily="18" charset="0"/>
              <a:cs typeface="Times New Roman" panose="02020603050405020304" pitchFamily="18" charset="0"/>
            </a:endParaRPr>
          </a:p>
        </p:txBody>
      </p:sp>
      <p:sp>
        <p:nvSpPr>
          <p:cNvPr id="49" name="Metin kutusu 48"/>
          <p:cNvSpPr txBox="1"/>
          <p:nvPr/>
        </p:nvSpPr>
        <p:spPr>
          <a:xfrm>
            <a:off x="7316562" y="3065882"/>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270°</a:t>
            </a:r>
            <a:endParaRPr lang="tr-TR" dirty="0">
              <a:latin typeface="Times New Roman" panose="02020603050405020304" pitchFamily="18" charset="0"/>
              <a:cs typeface="Times New Roman" panose="02020603050405020304" pitchFamily="18" charset="0"/>
            </a:endParaRPr>
          </a:p>
        </p:txBody>
      </p:sp>
      <p:sp>
        <p:nvSpPr>
          <p:cNvPr id="50" name="Metin kutusu 49"/>
          <p:cNvSpPr txBox="1"/>
          <p:nvPr/>
        </p:nvSpPr>
        <p:spPr>
          <a:xfrm>
            <a:off x="8018078" y="3022853"/>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360°</a:t>
            </a:r>
            <a:endParaRPr lang="tr-TR" dirty="0">
              <a:latin typeface="Times New Roman" panose="02020603050405020304" pitchFamily="18" charset="0"/>
              <a:cs typeface="Times New Roman" panose="02020603050405020304" pitchFamily="18" charset="0"/>
            </a:endParaRPr>
          </a:p>
        </p:txBody>
      </p:sp>
      <p:sp>
        <p:nvSpPr>
          <p:cNvPr id="51" name="Metin kutusu 50"/>
          <p:cNvSpPr txBox="1"/>
          <p:nvPr/>
        </p:nvSpPr>
        <p:spPr>
          <a:xfrm>
            <a:off x="4368494" y="3092308"/>
            <a:ext cx="585417"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-90°</a:t>
            </a:r>
            <a:endParaRPr lang="tr-TR" dirty="0">
              <a:latin typeface="Times New Roman" panose="02020603050405020304" pitchFamily="18" charset="0"/>
              <a:cs typeface="Times New Roman" panose="02020603050405020304" pitchFamily="18" charset="0"/>
            </a:endParaRPr>
          </a:p>
        </p:txBody>
      </p:sp>
      <p:sp>
        <p:nvSpPr>
          <p:cNvPr id="52" name="Metin kutusu 51"/>
          <p:cNvSpPr txBox="1"/>
          <p:nvPr/>
        </p:nvSpPr>
        <p:spPr>
          <a:xfrm>
            <a:off x="6770269" y="2736457"/>
            <a:ext cx="526106" cy="307777"/>
          </a:xfrm>
          <a:prstGeom prst="rect">
            <a:avLst/>
          </a:prstGeom>
          <a:noFill/>
        </p:spPr>
        <p:txBody>
          <a:bodyPr wrap="none" rtlCol="0">
            <a:spAutoFit/>
          </a:bodyPr>
          <a:lstStyle/>
          <a:p>
            <a:r>
              <a:rPr lang="tr-TR" sz="1400" dirty="0" smtClean="0">
                <a:solidFill>
                  <a:srgbClr val="FF0000"/>
                </a:solidFill>
                <a:latin typeface="Times New Roman" panose="02020603050405020304" pitchFamily="18" charset="0"/>
                <a:cs typeface="Times New Roman" panose="02020603050405020304" pitchFamily="18" charset="0"/>
              </a:rPr>
              <a:t>200°</a:t>
            </a:r>
            <a:endParaRPr lang="tr-TR" sz="1400" dirty="0">
              <a:solidFill>
                <a:srgbClr val="FF0000"/>
              </a:solidFill>
              <a:latin typeface="Times New Roman" panose="02020603050405020304" pitchFamily="18" charset="0"/>
              <a:cs typeface="Times New Roman" panose="02020603050405020304" pitchFamily="18" charset="0"/>
            </a:endParaRPr>
          </a:p>
        </p:txBody>
      </p:sp>
      <p:sp>
        <p:nvSpPr>
          <p:cNvPr id="53" name="Metin kutusu 52"/>
          <p:cNvSpPr txBox="1"/>
          <p:nvPr/>
        </p:nvSpPr>
        <p:spPr>
          <a:xfrm>
            <a:off x="6304996" y="2716123"/>
            <a:ext cx="526106" cy="307777"/>
          </a:xfrm>
          <a:prstGeom prst="rect">
            <a:avLst/>
          </a:prstGeom>
          <a:noFill/>
        </p:spPr>
        <p:txBody>
          <a:bodyPr wrap="none" rtlCol="0">
            <a:spAutoFit/>
          </a:bodyPr>
          <a:lstStyle/>
          <a:p>
            <a:r>
              <a:rPr lang="tr-TR" sz="1400" dirty="0" smtClean="0">
                <a:solidFill>
                  <a:schemeClr val="bg1"/>
                </a:solidFill>
                <a:latin typeface="Times New Roman" panose="02020603050405020304" pitchFamily="18" charset="0"/>
                <a:cs typeface="Times New Roman" panose="02020603050405020304" pitchFamily="18" charset="0"/>
              </a:rPr>
              <a:t>150°</a:t>
            </a:r>
            <a:endParaRPr lang="tr-TR" sz="1400" dirty="0">
              <a:solidFill>
                <a:schemeClr val="bg1"/>
              </a:solidFill>
              <a:latin typeface="Times New Roman" panose="02020603050405020304" pitchFamily="18" charset="0"/>
              <a:cs typeface="Times New Roman" panose="02020603050405020304" pitchFamily="18" charset="0"/>
            </a:endParaRPr>
          </a:p>
        </p:txBody>
      </p:sp>
      <p:sp>
        <p:nvSpPr>
          <p:cNvPr id="54" name="Metin kutusu 53"/>
          <p:cNvSpPr txBox="1"/>
          <p:nvPr/>
        </p:nvSpPr>
        <p:spPr>
          <a:xfrm>
            <a:off x="5389165" y="3094204"/>
            <a:ext cx="508473"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20°</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55" name="Blok Yay 54"/>
          <p:cNvSpPr/>
          <p:nvPr/>
        </p:nvSpPr>
        <p:spPr>
          <a:xfrm>
            <a:off x="5553123" y="2206217"/>
            <a:ext cx="1447018" cy="1719329"/>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6" name="Metin kutusu 55"/>
          <p:cNvSpPr txBox="1"/>
          <p:nvPr/>
        </p:nvSpPr>
        <p:spPr>
          <a:xfrm>
            <a:off x="8224507" y="2734047"/>
            <a:ext cx="526106" cy="307777"/>
          </a:xfrm>
          <a:prstGeom prst="rect">
            <a:avLst/>
          </a:prstGeom>
          <a:noFill/>
        </p:spPr>
        <p:txBody>
          <a:bodyPr wrap="none" rtlCol="0">
            <a:spAutoFit/>
          </a:bodyPr>
          <a:lstStyle/>
          <a:p>
            <a:r>
              <a:rPr lang="tr-TR" sz="1400" dirty="0" smtClean="0">
                <a:solidFill>
                  <a:srgbClr val="FF0000"/>
                </a:solidFill>
                <a:latin typeface="Times New Roman" panose="02020603050405020304" pitchFamily="18" charset="0"/>
                <a:cs typeface="Times New Roman" panose="02020603050405020304" pitchFamily="18" charset="0"/>
              </a:rPr>
              <a:t>380°</a:t>
            </a:r>
            <a:endParaRPr lang="tr-TR" sz="1400" dirty="0">
              <a:solidFill>
                <a:srgbClr val="FF0000"/>
              </a:solidFill>
              <a:latin typeface="Times New Roman" panose="02020603050405020304" pitchFamily="18" charset="0"/>
              <a:cs typeface="Times New Roman" panose="02020603050405020304" pitchFamily="18" charset="0"/>
            </a:endParaRPr>
          </a:p>
        </p:txBody>
      </p:sp>
      <p:sp>
        <p:nvSpPr>
          <p:cNvPr id="59" name="Metin kutusu 58"/>
          <p:cNvSpPr txBox="1"/>
          <p:nvPr/>
        </p:nvSpPr>
        <p:spPr>
          <a:xfrm>
            <a:off x="7749267" y="2688381"/>
            <a:ext cx="526106" cy="307777"/>
          </a:xfrm>
          <a:prstGeom prst="rect">
            <a:avLst/>
          </a:prstGeom>
          <a:noFill/>
        </p:spPr>
        <p:txBody>
          <a:bodyPr wrap="none" rtlCol="0">
            <a:spAutoFit/>
          </a:bodyPr>
          <a:lstStyle/>
          <a:p>
            <a:r>
              <a:rPr lang="tr-TR" sz="1400" dirty="0" smtClean="0">
                <a:solidFill>
                  <a:schemeClr val="bg1"/>
                </a:solidFill>
                <a:latin typeface="Times New Roman" panose="02020603050405020304" pitchFamily="18" charset="0"/>
                <a:cs typeface="Times New Roman" panose="02020603050405020304" pitchFamily="18" charset="0"/>
              </a:rPr>
              <a:t>330°</a:t>
            </a:r>
            <a:endParaRPr lang="tr-TR" sz="1400" dirty="0">
              <a:solidFill>
                <a:schemeClr val="bg1"/>
              </a:solidFill>
              <a:latin typeface="Times New Roman" panose="02020603050405020304" pitchFamily="18" charset="0"/>
              <a:cs typeface="Times New Roman" panose="02020603050405020304" pitchFamily="18" charset="0"/>
            </a:endParaRPr>
          </a:p>
        </p:txBody>
      </p:sp>
      <p:sp>
        <p:nvSpPr>
          <p:cNvPr id="61" name="Metin kutusu 60"/>
          <p:cNvSpPr txBox="1"/>
          <p:nvPr/>
        </p:nvSpPr>
        <p:spPr>
          <a:xfrm>
            <a:off x="6630343" y="2174158"/>
            <a:ext cx="800219"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AKIM</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62" name="Metin kutusu 61"/>
          <p:cNvSpPr txBox="1"/>
          <p:nvPr/>
        </p:nvSpPr>
        <p:spPr>
          <a:xfrm>
            <a:off x="6018896" y="1731388"/>
            <a:ext cx="1146468"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GERİLİM</a:t>
            </a:r>
            <a:endParaRPr lang="tr-TR" dirty="0">
              <a:solidFill>
                <a:srgbClr val="FF0000"/>
              </a:solidFill>
              <a:latin typeface="Times New Roman" panose="02020603050405020304" pitchFamily="18" charset="0"/>
              <a:cs typeface="Times New Roman" panose="02020603050405020304" pitchFamily="18" charset="0"/>
            </a:endParaRPr>
          </a:p>
        </p:txBody>
      </p:sp>
      <p:cxnSp>
        <p:nvCxnSpPr>
          <p:cNvPr id="65" name="Düz Ok Bağlayıcısı 64"/>
          <p:cNvCxnSpPr/>
          <p:nvPr/>
        </p:nvCxnSpPr>
        <p:spPr>
          <a:xfrm>
            <a:off x="5131454" y="2917073"/>
            <a:ext cx="435437" cy="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66" name="Metin kutusu 65"/>
          <p:cNvSpPr txBox="1"/>
          <p:nvPr/>
        </p:nvSpPr>
        <p:spPr>
          <a:xfrm>
            <a:off x="5164779" y="2203348"/>
            <a:ext cx="451868" cy="738664"/>
          </a:xfrm>
          <a:prstGeom prst="rect">
            <a:avLst/>
          </a:prstGeom>
          <a:noFill/>
        </p:spPr>
        <p:txBody>
          <a:bodyPr wrap="square" rtlCol="0">
            <a:spAutoFit/>
          </a:bodyPr>
          <a:lstStyle/>
          <a:p>
            <a:endParaRPr lang="tr-TR" dirty="0" smtClean="0"/>
          </a:p>
          <a:p>
            <a:r>
              <a:rPr lang="tr-TR" sz="2400" dirty="0" smtClean="0">
                <a:latin typeface="Times New Roman" panose="02020603050405020304" pitchFamily="18" charset="0"/>
                <a:cs typeface="Times New Roman" panose="02020603050405020304" pitchFamily="18" charset="0"/>
              </a:rPr>
              <a:t>ɸ</a:t>
            </a:r>
            <a:endParaRPr lang="tr-TR" sz="2400" dirty="0"/>
          </a:p>
        </p:txBody>
      </p:sp>
    </p:spTree>
    <p:extLst>
      <p:ext uri="{BB962C8B-B14F-4D97-AF65-F5344CB8AC3E}">
        <p14:creationId xmlns:p14="http://schemas.microsoft.com/office/powerpoint/2010/main" val="421646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2640" y="162560"/>
            <a:ext cx="10244771" cy="914400"/>
          </a:xfrm>
        </p:spPr>
        <p:txBody>
          <a:bodyPr>
            <a:normAutofit fontScale="90000"/>
          </a:bodyPr>
          <a:lstStyle/>
          <a:p>
            <a:r>
              <a:rPr lang="tr-TR" b="1" spc="-5" dirty="0">
                <a:latin typeface="Times New Roman"/>
                <a:cs typeface="Times New Roman"/>
              </a:rPr>
              <a:t>Alternatif Akımın Elde</a:t>
            </a:r>
            <a:r>
              <a:rPr lang="tr-TR" b="1" spc="5" dirty="0">
                <a:latin typeface="Times New Roman"/>
                <a:cs typeface="Times New Roman"/>
              </a:rPr>
              <a:t> </a:t>
            </a:r>
            <a:r>
              <a:rPr lang="tr-TR" b="1" spc="-5" dirty="0">
                <a:latin typeface="Times New Roman"/>
                <a:cs typeface="Times New Roman"/>
              </a:rPr>
              <a:t>Edilmesi</a:t>
            </a:r>
            <a:r>
              <a:rPr lang="tr-TR" dirty="0">
                <a:latin typeface="Times New Roman"/>
                <a:cs typeface="Times New Roman"/>
              </a:rPr>
              <a:t/>
            </a:r>
            <a:br>
              <a:rPr lang="tr-TR" dirty="0">
                <a:latin typeface="Times New Roman"/>
                <a:cs typeface="Times New Roman"/>
              </a:rPr>
            </a:br>
            <a:endParaRPr lang="tr-TR" dirty="0"/>
          </a:p>
        </p:txBody>
      </p:sp>
      <p:sp>
        <p:nvSpPr>
          <p:cNvPr id="3" name="İçerik Yer Tutucusu 2"/>
          <p:cNvSpPr>
            <a:spLocks noGrp="1"/>
          </p:cNvSpPr>
          <p:nvPr>
            <p:ph idx="1"/>
          </p:nvPr>
        </p:nvSpPr>
        <p:spPr>
          <a:xfrm>
            <a:off x="111760" y="853440"/>
            <a:ext cx="11744960" cy="5842000"/>
          </a:xfrm>
        </p:spPr>
        <p:txBody>
          <a:bodyPr>
            <a:normAutofit fontScale="92500" lnSpcReduction="20000"/>
          </a:bodyPr>
          <a:lstStyle/>
          <a:p>
            <a:r>
              <a:rPr lang="tr-TR" spc="-5" dirty="0" smtClean="0">
                <a:latin typeface="Times New Roman"/>
                <a:cs typeface="Times New Roman"/>
              </a:rPr>
              <a:t>Alternatif </a:t>
            </a:r>
            <a:r>
              <a:rPr lang="tr-TR" dirty="0">
                <a:latin typeface="Times New Roman"/>
                <a:cs typeface="Times New Roman"/>
              </a:rPr>
              <a:t>akım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gerilimin </a:t>
            </a:r>
            <a:r>
              <a:rPr lang="tr-TR" dirty="0">
                <a:latin typeface="Times New Roman"/>
                <a:cs typeface="Times New Roman"/>
              </a:rPr>
              <a:t>elde </a:t>
            </a:r>
            <a:r>
              <a:rPr lang="tr-TR" spc="-5" dirty="0">
                <a:latin typeface="Times New Roman"/>
                <a:cs typeface="Times New Roman"/>
              </a:rPr>
              <a:t>edilmesinde alternatör </a:t>
            </a:r>
            <a:r>
              <a:rPr lang="tr-TR" dirty="0">
                <a:latin typeface="Times New Roman"/>
                <a:cs typeface="Times New Roman"/>
              </a:rPr>
              <a:t>denilen aygıtlar </a:t>
            </a:r>
            <a:r>
              <a:rPr lang="tr-TR" spc="-5" dirty="0">
                <a:latin typeface="Times New Roman"/>
                <a:cs typeface="Times New Roman"/>
              </a:rPr>
              <a:t>kullanılır.  </a:t>
            </a:r>
            <a:r>
              <a:rPr lang="tr-TR" dirty="0">
                <a:latin typeface="Times New Roman"/>
                <a:cs typeface="Times New Roman"/>
              </a:rPr>
              <a:t>Bir </a:t>
            </a:r>
            <a:r>
              <a:rPr lang="tr-TR" spc="-5" dirty="0">
                <a:latin typeface="Times New Roman"/>
                <a:cs typeface="Times New Roman"/>
              </a:rPr>
              <a:t>fazlı alternatör modeli </a:t>
            </a:r>
            <a:r>
              <a:rPr lang="tr-TR" spc="-10" dirty="0">
                <a:latin typeface="Times New Roman"/>
                <a:cs typeface="Times New Roman"/>
              </a:rPr>
              <a:t>ve </a:t>
            </a:r>
            <a:r>
              <a:rPr lang="tr-TR" dirty="0" err="1">
                <a:latin typeface="Times New Roman"/>
                <a:cs typeface="Times New Roman"/>
              </a:rPr>
              <a:t>A.C’nin</a:t>
            </a:r>
            <a:r>
              <a:rPr lang="tr-TR" dirty="0">
                <a:latin typeface="Times New Roman"/>
                <a:cs typeface="Times New Roman"/>
              </a:rPr>
              <a:t> </a:t>
            </a:r>
            <a:r>
              <a:rPr lang="tr-TR" spc="-5" dirty="0">
                <a:latin typeface="Times New Roman"/>
                <a:cs typeface="Times New Roman"/>
              </a:rPr>
              <a:t>elde edilmesi </a:t>
            </a:r>
            <a:r>
              <a:rPr lang="tr-TR" spc="-5" dirty="0" smtClean="0">
                <a:latin typeface="Times New Roman"/>
                <a:cs typeface="Times New Roman"/>
              </a:rPr>
              <a:t>resim de gösterilmiştir. </a:t>
            </a:r>
          </a:p>
          <a:p>
            <a:r>
              <a:rPr lang="tr-TR" spc="-5" dirty="0">
                <a:latin typeface="Times New Roman"/>
                <a:cs typeface="Times New Roman"/>
              </a:rPr>
              <a:t> </a:t>
            </a:r>
            <a:r>
              <a:rPr lang="tr-TR" spc="-5" dirty="0" smtClean="0">
                <a:latin typeface="Times New Roman"/>
                <a:cs typeface="Times New Roman"/>
              </a:rPr>
              <a:t>                                                                                </a:t>
            </a:r>
            <a:r>
              <a:rPr lang="tr-TR" spc="-5" dirty="0" smtClean="0">
                <a:latin typeface="Times New Roman" panose="02020603050405020304" pitchFamily="18" charset="0"/>
                <a:cs typeface="Times New Roman" panose="02020603050405020304" pitchFamily="18" charset="0"/>
              </a:rPr>
              <a:t>ɸ= </a:t>
            </a:r>
            <a:r>
              <a:rPr lang="tr-TR" spc="-5" dirty="0" err="1" smtClean="0">
                <a:latin typeface="Times New Roman" panose="02020603050405020304" pitchFamily="18" charset="0"/>
                <a:cs typeface="Times New Roman" panose="02020603050405020304" pitchFamily="18" charset="0"/>
              </a:rPr>
              <a:t>B.S.sin</a:t>
            </a:r>
            <a:r>
              <a:rPr lang="tr-TR" spc="-5" dirty="0" smtClean="0">
                <a:latin typeface="Times New Roman" panose="02020603050405020304" pitchFamily="18" charset="0"/>
                <a:cs typeface="Times New Roman" panose="02020603050405020304" pitchFamily="18" charset="0"/>
              </a:rPr>
              <a:t> </a:t>
            </a:r>
            <a:r>
              <a:rPr lang="el-GR" spc="-5" dirty="0" smtClean="0">
                <a:latin typeface="Times New Roman" panose="02020603050405020304" pitchFamily="18" charset="0"/>
                <a:cs typeface="Times New Roman" panose="02020603050405020304" pitchFamily="18" charset="0"/>
              </a:rPr>
              <a:t>α</a:t>
            </a:r>
            <a:endParaRPr lang="tr-TR" spc="-5" dirty="0">
              <a:latin typeface="Times New Roman"/>
              <a:cs typeface="Times New Roman"/>
            </a:endParaRPr>
          </a:p>
          <a:p>
            <a:endParaRPr lang="tr-TR" spc="-5" dirty="0" smtClean="0">
              <a:latin typeface="Times New Roman"/>
              <a:cs typeface="Times New Roman"/>
            </a:endParaRPr>
          </a:p>
          <a:p>
            <a:endParaRPr lang="tr-TR" spc="-5" dirty="0">
              <a:latin typeface="Times New Roman"/>
              <a:cs typeface="Times New Roman"/>
            </a:endParaRPr>
          </a:p>
          <a:p>
            <a:endParaRPr lang="tr-TR" spc="-5" dirty="0" smtClean="0">
              <a:latin typeface="Times New Roman"/>
              <a:cs typeface="Times New Roman"/>
            </a:endParaRPr>
          </a:p>
          <a:p>
            <a:endParaRPr lang="tr-TR" spc="-5" dirty="0">
              <a:latin typeface="Times New Roman"/>
              <a:cs typeface="Times New Roman"/>
            </a:endParaRPr>
          </a:p>
          <a:p>
            <a:endParaRPr lang="tr-TR" spc="-5" dirty="0" smtClean="0">
              <a:latin typeface="Times New Roman"/>
              <a:cs typeface="Times New Roman"/>
            </a:endParaRPr>
          </a:p>
          <a:p>
            <a:endParaRPr lang="tr-TR" spc="-5" dirty="0">
              <a:latin typeface="Times New Roman"/>
              <a:cs typeface="Times New Roman"/>
            </a:endParaRPr>
          </a:p>
          <a:p>
            <a:r>
              <a:rPr lang="tr-TR" spc="-5" dirty="0" smtClean="0">
                <a:latin typeface="Times New Roman"/>
                <a:cs typeface="Times New Roman"/>
              </a:rPr>
              <a:t>Manyetik alan  içerisinde bir iletken hareket ettirilirse iletkende akım oluşur. Bu iletken bir tel çerçeve ise tel çerçevenin her 360°dönüşünde iki yönde sıfırdan maksimuma ve maksimumdan sıfıra değişen alternatif akım oluşur. (Manyetik akıyı değiştirmek için yüzey normali ile manyetik alan çizgileri arasındaki açı değiştirilir)</a:t>
            </a:r>
            <a:endParaRPr lang="tr-TR" dirty="0"/>
          </a:p>
        </p:txBody>
      </p:sp>
      <p:grpSp>
        <p:nvGrpSpPr>
          <p:cNvPr id="4" name="object 4"/>
          <p:cNvGrpSpPr/>
          <p:nvPr/>
        </p:nvGrpSpPr>
        <p:grpSpPr>
          <a:xfrm>
            <a:off x="1403606" y="1577847"/>
            <a:ext cx="4233671" cy="3417824"/>
            <a:chOff x="917025" y="1399299"/>
            <a:chExt cx="3227831" cy="2852927"/>
          </a:xfrm>
        </p:grpSpPr>
        <p:sp>
          <p:nvSpPr>
            <p:cNvPr id="5" name="object 5"/>
            <p:cNvSpPr/>
            <p:nvPr/>
          </p:nvSpPr>
          <p:spPr>
            <a:xfrm>
              <a:off x="917025" y="1399299"/>
              <a:ext cx="1050036" cy="2852927"/>
            </a:xfrm>
            <a:prstGeom prst="rect">
              <a:avLst/>
            </a:prstGeom>
            <a:blipFill>
              <a:blip r:embed="rId2" cstate="print"/>
              <a:stretch>
                <a:fillRect/>
              </a:stretch>
            </a:blipFill>
          </p:spPr>
          <p:txBody>
            <a:bodyPr wrap="square" lIns="0" tIns="0" rIns="0" bIns="0" rtlCol="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6"/>
            <p:cNvSpPr/>
            <p:nvPr/>
          </p:nvSpPr>
          <p:spPr>
            <a:xfrm>
              <a:off x="1967061" y="1399299"/>
              <a:ext cx="2177795" cy="2852927"/>
            </a:xfrm>
            <a:prstGeom prst="rect">
              <a:avLst/>
            </a:prstGeom>
            <a:blipFill>
              <a:blip r:embed="rId3" cstate="print"/>
              <a:stretch>
                <a:fillRect/>
              </a:stretch>
            </a:blipFill>
          </p:spPr>
          <p:txBody>
            <a:bodyPr wrap="square" lIns="0" tIns="0" rIns="0" bIns="0" rtlCol="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3983146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0" y="233680"/>
            <a:ext cx="10336211" cy="436880"/>
          </a:xfrm>
        </p:spPr>
        <p:txBody>
          <a:bodyPr>
            <a:normAutofit fontScale="90000"/>
          </a:bodyPr>
          <a:lstStyle/>
          <a:p>
            <a:r>
              <a:rPr lang="tr-TR" dirty="0">
                <a:latin typeface="Times New Roman" panose="02020603050405020304" pitchFamily="18" charset="0"/>
                <a:cs typeface="Times New Roman" panose="02020603050405020304" pitchFamily="18" charset="0"/>
              </a:rPr>
              <a:t>Sinüssel büyüklüklerin toplanması</a:t>
            </a:r>
            <a:endParaRPr lang="tr-TR" dirty="0"/>
          </a:p>
        </p:txBody>
      </p:sp>
      <p:sp>
        <p:nvSpPr>
          <p:cNvPr id="3" name="İçerik Yer Tutucusu 2"/>
          <p:cNvSpPr>
            <a:spLocks noGrp="1"/>
          </p:cNvSpPr>
          <p:nvPr>
            <p:ph idx="1"/>
          </p:nvPr>
        </p:nvSpPr>
        <p:spPr>
          <a:xfrm>
            <a:off x="558800" y="670560"/>
            <a:ext cx="11490960" cy="6187440"/>
          </a:xfrm>
        </p:spPr>
        <p:txBody>
          <a:bodyPr/>
          <a:lstStyle/>
          <a:p>
            <a:r>
              <a:rPr lang="tr-TR" dirty="0" smtClean="0">
                <a:latin typeface="Times New Roman" panose="02020603050405020304" pitchFamily="18" charset="0"/>
                <a:cs typeface="Times New Roman" panose="02020603050405020304" pitchFamily="18" charset="0"/>
              </a:rPr>
              <a:t>Alternatif akım devre çözümlerinde akım veya gerilimlerin toplamları integral hesapları ile yada </a:t>
            </a:r>
            <a:r>
              <a:rPr lang="tr-TR" dirty="0" err="1" smtClean="0">
                <a:latin typeface="Times New Roman" panose="02020603050405020304" pitchFamily="18" charset="0"/>
                <a:cs typeface="Times New Roman" panose="02020603050405020304" pitchFamily="18" charset="0"/>
              </a:rPr>
              <a:t>vektörel</a:t>
            </a:r>
            <a:r>
              <a:rPr lang="tr-TR" dirty="0" smtClean="0">
                <a:latin typeface="Times New Roman" panose="02020603050405020304" pitchFamily="18" charset="0"/>
                <a:cs typeface="Times New Roman" panose="02020603050405020304" pitchFamily="18" charset="0"/>
              </a:rPr>
              <a:t> toplamlarla yapılır. Akım ve gerilimler aynı fazlı ise doğru akım devreleri gibi cebirsel toplamlar yapılır. Faz farkı olan büyüklükler </a:t>
            </a:r>
            <a:r>
              <a:rPr lang="tr-TR" dirty="0" err="1" smtClean="0">
                <a:latin typeface="Times New Roman" panose="02020603050405020304" pitchFamily="18" charset="0"/>
                <a:cs typeface="Times New Roman" panose="02020603050405020304" pitchFamily="18" charset="0"/>
              </a:rPr>
              <a:t>vektörel</a:t>
            </a:r>
            <a:r>
              <a:rPr lang="tr-TR" dirty="0" smtClean="0">
                <a:latin typeface="Times New Roman" panose="02020603050405020304" pitchFamily="18" charset="0"/>
                <a:cs typeface="Times New Roman" panose="02020603050405020304" pitchFamily="18" charset="0"/>
              </a:rPr>
              <a:t> olarak toplanır.  </a:t>
            </a:r>
          </a:p>
          <a:p>
            <a:r>
              <a:rPr lang="tr-TR" dirty="0" smtClean="0">
                <a:latin typeface="Times New Roman" panose="02020603050405020304" pitchFamily="18" charset="0"/>
                <a:cs typeface="Times New Roman" panose="02020603050405020304" pitchFamily="18" charset="0"/>
              </a:rPr>
              <a:t>ÖRNEK: I</a:t>
            </a:r>
            <a:r>
              <a:rPr lang="tr-TR" sz="1600" dirty="0" smtClean="0">
                <a:latin typeface="Times New Roman" panose="02020603050405020304" pitchFamily="18" charset="0"/>
                <a:cs typeface="Times New Roman" panose="02020603050405020304" pitchFamily="18" charset="0"/>
              </a:rPr>
              <a:t>1</a:t>
            </a:r>
            <a:r>
              <a:rPr lang="tr-TR" dirty="0" smtClean="0">
                <a:latin typeface="Times New Roman" panose="02020603050405020304" pitchFamily="18" charset="0"/>
                <a:cs typeface="Times New Roman" panose="02020603050405020304" pitchFamily="18" charset="0"/>
              </a:rPr>
              <a:t>= 12A ve I</a:t>
            </a:r>
            <a:r>
              <a:rPr lang="tr-TR" sz="16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=8 A aynı ve sıfır fazlı akımların toplamını bulunuz? </a:t>
            </a:r>
          </a:p>
          <a:p>
            <a:r>
              <a:rPr lang="tr-TR" dirty="0" smtClean="0">
                <a:latin typeface="Times New Roman" panose="02020603050405020304" pitchFamily="18" charset="0"/>
                <a:cs typeface="Times New Roman" panose="02020603050405020304" pitchFamily="18" charset="0"/>
              </a:rPr>
              <a:t>Aynı fazlı büyüklükler aynı anda maksimum ve sıfır değerlerini alırlar. </a:t>
            </a:r>
          </a:p>
          <a:p>
            <a:r>
              <a:rPr lang="tr-TR" dirty="0" smtClean="0">
                <a:latin typeface="Times New Roman" panose="02020603050405020304" pitchFamily="18" charset="0"/>
                <a:cs typeface="Times New Roman" panose="02020603050405020304" pitchFamily="18" charset="0"/>
              </a:rPr>
              <a:t>I=I</a:t>
            </a:r>
            <a:r>
              <a:rPr lang="tr-TR" sz="1600" dirty="0" smtClean="0">
                <a:latin typeface="Times New Roman" panose="02020603050405020304" pitchFamily="18" charset="0"/>
                <a:cs typeface="Times New Roman" panose="02020603050405020304" pitchFamily="18" charset="0"/>
              </a:rPr>
              <a:t>1</a:t>
            </a:r>
            <a:r>
              <a:rPr lang="tr-TR" dirty="0" smtClean="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2            </a:t>
            </a:r>
            <a:r>
              <a:rPr lang="tr-TR" dirty="0" smtClean="0">
                <a:latin typeface="Times New Roman" panose="02020603050405020304" pitchFamily="18" charset="0"/>
                <a:cs typeface="Times New Roman" panose="02020603050405020304" pitchFamily="18" charset="0"/>
              </a:rPr>
              <a:t>I= </a:t>
            </a:r>
            <a:r>
              <a:rPr lang="tr-TR" dirty="0">
                <a:latin typeface="Times New Roman" panose="02020603050405020304" pitchFamily="18" charset="0"/>
                <a:cs typeface="Times New Roman" panose="02020603050405020304" pitchFamily="18" charset="0"/>
              </a:rPr>
              <a:t>12+8    I= </a:t>
            </a:r>
            <a:r>
              <a:rPr lang="tr-TR" dirty="0" smtClean="0">
                <a:latin typeface="Times New Roman" panose="02020603050405020304" pitchFamily="18" charset="0"/>
                <a:cs typeface="Times New Roman" panose="02020603050405020304" pitchFamily="18" charset="0"/>
              </a:rPr>
              <a:t>20A</a:t>
            </a:r>
          </a:p>
          <a:p>
            <a:r>
              <a:rPr lang="tr-TR" dirty="0" smtClean="0">
                <a:latin typeface="Times New Roman" panose="02020603050405020304" pitchFamily="18" charset="0"/>
                <a:cs typeface="Times New Roman" panose="02020603050405020304" pitchFamily="18" charset="0"/>
              </a:rPr>
              <a:t>Ie= </a:t>
            </a:r>
            <a:r>
              <a:rPr lang="tr-TR" dirty="0">
                <a:latin typeface="Times New Roman" panose="02020603050405020304" pitchFamily="18" charset="0"/>
                <a:cs typeface="Times New Roman" panose="02020603050405020304" pitchFamily="18" charset="0"/>
              </a:rPr>
              <a:t>0,707.Im </a:t>
            </a:r>
            <a:r>
              <a:rPr lang="tr-TR" dirty="0" smtClean="0">
                <a:latin typeface="Times New Roman" panose="02020603050405020304" pitchFamily="18" charset="0"/>
                <a:cs typeface="Times New Roman" panose="02020603050405020304" pitchFamily="18" charset="0"/>
              </a:rPr>
              <a:t>   Im= 12/0,707  </a:t>
            </a:r>
            <a:r>
              <a:rPr lang="tr-TR" dirty="0">
                <a:latin typeface="Times New Roman" panose="02020603050405020304" pitchFamily="18" charset="0"/>
                <a:cs typeface="Times New Roman" panose="02020603050405020304" pitchFamily="18" charset="0"/>
              </a:rPr>
              <a:t>Im= </a:t>
            </a:r>
            <a:r>
              <a:rPr lang="tr-TR" dirty="0" smtClean="0">
                <a:latin typeface="Times New Roman" panose="02020603050405020304" pitchFamily="18" charset="0"/>
                <a:cs typeface="Times New Roman" panose="02020603050405020304" pitchFamily="18" charset="0"/>
              </a:rPr>
              <a:t>16,97 </a:t>
            </a:r>
          </a:p>
          <a:p>
            <a:r>
              <a:rPr lang="tr-TR" dirty="0" smtClean="0">
                <a:latin typeface="Times New Roman" panose="02020603050405020304" pitchFamily="18" charset="0"/>
                <a:cs typeface="Times New Roman" panose="02020603050405020304" pitchFamily="18" charset="0"/>
              </a:rPr>
              <a:t>Ie= 0,707.Im      </a:t>
            </a:r>
            <a:r>
              <a:rPr lang="tr-TR" dirty="0">
                <a:latin typeface="Times New Roman" panose="02020603050405020304" pitchFamily="18" charset="0"/>
                <a:cs typeface="Times New Roman" panose="02020603050405020304" pitchFamily="18" charset="0"/>
              </a:rPr>
              <a:t>Im= </a:t>
            </a:r>
            <a:r>
              <a:rPr lang="tr-TR" dirty="0" smtClean="0">
                <a:latin typeface="Times New Roman" panose="02020603050405020304" pitchFamily="18" charset="0"/>
                <a:cs typeface="Times New Roman" panose="02020603050405020304" pitchFamily="18" charset="0"/>
              </a:rPr>
              <a:t>8/0,707  </a:t>
            </a:r>
            <a:r>
              <a:rPr lang="tr-TR" dirty="0">
                <a:latin typeface="Times New Roman" panose="02020603050405020304" pitchFamily="18" charset="0"/>
                <a:cs typeface="Times New Roman" panose="02020603050405020304" pitchFamily="18" charset="0"/>
              </a:rPr>
              <a:t>Im= </a:t>
            </a:r>
            <a:r>
              <a:rPr lang="tr-TR" dirty="0" smtClean="0">
                <a:latin typeface="Times New Roman" panose="02020603050405020304" pitchFamily="18" charset="0"/>
                <a:cs typeface="Times New Roman" panose="02020603050405020304" pitchFamily="18" charset="0"/>
              </a:rPr>
              <a:t>11,31     Im= 16,97+11,31      Im= 28,28 A </a:t>
            </a:r>
          </a:p>
          <a:p>
            <a:r>
              <a:rPr lang="tr-TR" dirty="0">
                <a:latin typeface="Times New Roman" panose="02020603050405020304" pitchFamily="18" charset="0"/>
                <a:cs typeface="Times New Roman" panose="02020603050405020304" pitchFamily="18" charset="0"/>
              </a:rPr>
              <a:t>Ie= </a:t>
            </a:r>
            <a:r>
              <a:rPr lang="tr-TR" dirty="0" smtClean="0">
                <a:latin typeface="Times New Roman" panose="02020603050405020304" pitchFamily="18" charset="0"/>
                <a:cs typeface="Times New Roman" panose="02020603050405020304" pitchFamily="18" charset="0"/>
              </a:rPr>
              <a:t>0,707.Im   Im</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28,28/0,707    Im= 19,99A</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flipV="1">
            <a:off x="1589314" y="5425551"/>
            <a:ext cx="0" cy="11843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Düz Ok Bağlayıcısı 6"/>
          <p:cNvCxnSpPr/>
          <p:nvPr/>
        </p:nvCxnSpPr>
        <p:spPr>
          <a:xfrm flipV="1">
            <a:off x="1328058" y="6259286"/>
            <a:ext cx="2481942" cy="21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Düz Ok Bağlayıcısı 8"/>
          <p:cNvCxnSpPr/>
          <p:nvPr/>
        </p:nvCxnSpPr>
        <p:spPr>
          <a:xfrm flipV="1">
            <a:off x="1589314" y="6226628"/>
            <a:ext cx="631372" cy="1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1589314" y="62484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V="1">
            <a:off x="1623787" y="6270172"/>
            <a:ext cx="1469571" cy="2177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 name="Metin kutusu 13"/>
          <p:cNvSpPr txBox="1"/>
          <p:nvPr/>
        </p:nvSpPr>
        <p:spPr>
          <a:xfrm>
            <a:off x="1643390" y="5353985"/>
            <a:ext cx="2616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a:t>
            </a:r>
            <a:endParaRPr lang="tr-TR"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3810000" y="5995795"/>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p>
        </p:txBody>
      </p:sp>
      <p:cxnSp>
        <p:nvCxnSpPr>
          <p:cNvPr id="18" name="Düz Ok Bağlayıcısı 17"/>
          <p:cNvCxnSpPr/>
          <p:nvPr/>
        </p:nvCxnSpPr>
        <p:spPr>
          <a:xfrm flipH="1" flipV="1">
            <a:off x="6830422" y="4930045"/>
            <a:ext cx="21772" cy="18026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Düz Ok Bağlayıcısı 19"/>
          <p:cNvCxnSpPr/>
          <p:nvPr/>
        </p:nvCxnSpPr>
        <p:spPr>
          <a:xfrm flipV="1">
            <a:off x="6530542" y="5906841"/>
            <a:ext cx="4315283" cy="21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Düz Bağlayıcı 21"/>
          <p:cNvCxnSpPr/>
          <p:nvPr/>
        </p:nvCxnSpPr>
        <p:spPr>
          <a:xfrm>
            <a:off x="7548878" y="5829189"/>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23" name="Düz Bağlayıcı 22"/>
          <p:cNvCxnSpPr/>
          <p:nvPr/>
        </p:nvCxnSpPr>
        <p:spPr>
          <a:xfrm>
            <a:off x="8294159" y="5773310"/>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10395857" y="5794608"/>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25" name="Düz Bağlayıcı 24"/>
          <p:cNvCxnSpPr/>
          <p:nvPr/>
        </p:nvCxnSpPr>
        <p:spPr>
          <a:xfrm>
            <a:off x="9710057" y="5816381"/>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26" name="Düz Bağlayıcı 25"/>
          <p:cNvCxnSpPr/>
          <p:nvPr/>
        </p:nvCxnSpPr>
        <p:spPr>
          <a:xfrm>
            <a:off x="9002486" y="5829188"/>
            <a:ext cx="0" cy="155303"/>
          </a:xfrm>
          <a:prstGeom prst="line">
            <a:avLst/>
          </a:prstGeom>
        </p:spPr>
        <p:style>
          <a:lnRef idx="3">
            <a:schemeClr val="dk1"/>
          </a:lnRef>
          <a:fillRef idx="0">
            <a:schemeClr val="dk1"/>
          </a:fillRef>
          <a:effectRef idx="2">
            <a:schemeClr val="dk1"/>
          </a:effectRef>
          <a:fontRef idx="minor">
            <a:schemeClr val="tx1"/>
          </a:fontRef>
        </p:style>
      </p:cxnSp>
      <p:sp>
        <p:nvSpPr>
          <p:cNvPr id="27" name="Metin kutusu 26"/>
          <p:cNvSpPr txBox="1"/>
          <p:nvPr/>
        </p:nvSpPr>
        <p:spPr>
          <a:xfrm>
            <a:off x="6568877" y="4804736"/>
            <a:ext cx="2616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a:t>
            </a:r>
            <a:endParaRPr lang="tr-TR" dirty="0">
              <a:latin typeface="Times New Roman" panose="02020603050405020304" pitchFamily="18" charset="0"/>
              <a:cs typeface="Times New Roman" panose="02020603050405020304" pitchFamily="18" charset="0"/>
            </a:endParaRPr>
          </a:p>
        </p:txBody>
      </p:sp>
      <p:sp>
        <p:nvSpPr>
          <p:cNvPr id="28" name="Metin kutusu 27"/>
          <p:cNvSpPr txBox="1"/>
          <p:nvPr/>
        </p:nvSpPr>
        <p:spPr>
          <a:xfrm>
            <a:off x="10672540" y="5445174"/>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p>
        </p:txBody>
      </p:sp>
      <p:sp>
        <p:nvSpPr>
          <p:cNvPr id="29" name="Blok Yay 28"/>
          <p:cNvSpPr/>
          <p:nvPr/>
        </p:nvSpPr>
        <p:spPr>
          <a:xfrm>
            <a:off x="6847141" y="5058062"/>
            <a:ext cx="1447018" cy="1719329"/>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Blok Yay 29"/>
          <p:cNvSpPr/>
          <p:nvPr/>
        </p:nvSpPr>
        <p:spPr>
          <a:xfrm rot="10800000">
            <a:off x="8269933" y="4930045"/>
            <a:ext cx="1447018" cy="1719329"/>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Blok Yay 30"/>
          <p:cNvSpPr/>
          <p:nvPr/>
        </p:nvSpPr>
        <p:spPr>
          <a:xfrm>
            <a:off x="6857721" y="5278655"/>
            <a:ext cx="1409283" cy="1342512"/>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32" name="Blok Yay 31"/>
          <p:cNvSpPr/>
          <p:nvPr/>
        </p:nvSpPr>
        <p:spPr>
          <a:xfrm rot="10800000">
            <a:off x="8240035" y="5167130"/>
            <a:ext cx="1442865" cy="1293835"/>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cxnSp>
        <p:nvCxnSpPr>
          <p:cNvPr id="34" name="Düz Bağlayıcı 33"/>
          <p:cNvCxnSpPr/>
          <p:nvPr/>
        </p:nvCxnSpPr>
        <p:spPr>
          <a:xfrm>
            <a:off x="7516216" y="5058062"/>
            <a:ext cx="29899" cy="809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Düz Bağlayıcı 35"/>
          <p:cNvCxnSpPr/>
          <p:nvPr/>
        </p:nvCxnSpPr>
        <p:spPr>
          <a:xfrm>
            <a:off x="8998675" y="5865501"/>
            <a:ext cx="29899" cy="809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6856257" y="5058062"/>
            <a:ext cx="67490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Düz Bağlayıcı 38"/>
          <p:cNvCxnSpPr/>
          <p:nvPr/>
        </p:nvCxnSpPr>
        <p:spPr>
          <a:xfrm>
            <a:off x="6830422" y="5278655"/>
            <a:ext cx="67490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Düz Bağlayıcı 40"/>
          <p:cNvCxnSpPr/>
          <p:nvPr/>
        </p:nvCxnSpPr>
        <p:spPr>
          <a:xfrm>
            <a:off x="6852194" y="6674842"/>
            <a:ext cx="217638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Düz Bağlayıcı 42"/>
          <p:cNvCxnSpPr/>
          <p:nvPr/>
        </p:nvCxnSpPr>
        <p:spPr>
          <a:xfrm>
            <a:off x="6852194" y="6368143"/>
            <a:ext cx="2176380" cy="8739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78531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5029" y="215747"/>
            <a:ext cx="9839096" cy="459167"/>
          </a:xfrm>
        </p:spPr>
        <p:txBody>
          <a:bodyPr>
            <a:normAutofit fontScale="90000"/>
          </a:bodyPr>
          <a:lstStyle/>
          <a:p>
            <a:r>
              <a:rPr lang="tr-TR" dirty="0">
                <a:latin typeface="Times New Roman" panose="02020603050405020304" pitchFamily="18" charset="0"/>
                <a:cs typeface="Times New Roman" panose="02020603050405020304" pitchFamily="18" charset="0"/>
              </a:rPr>
              <a:t>Sinüssel büyüklüklerin toplanması</a:t>
            </a:r>
            <a:endParaRPr lang="tr-TR" dirty="0"/>
          </a:p>
        </p:txBody>
      </p:sp>
      <p:sp>
        <p:nvSpPr>
          <p:cNvPr id="3" name="İçerik Yer Tutucusu 2"/>
          <p:cNvSpPr>
            <a:spLocks noGrp="1"/>
          </p:cNvSpPr>
          <p:nvPr>
            <p:ph idx="1"/>
          </p:nvPr>
        </p:nvSpPr>
        <p:spPr>
          <a:xfrm>
            <a:off x="729343" y="827314"/>
            <a:ext cx="11353799" cy="5900057"/>
          </a:xfrm>
        </p:spPr>
        <p:txBody>
          <a:bodyPr/>
          <a:lstStyle/>
          <a:p>
            <a:r>
              <a:rPr lang="tr-TR" dirty="0" smtClean="0">
                <a:latin typeface="Times New Roman" panose="02020603050405020304" pitchFamily="18" charset="0"/>
                <a:cs typeface="Times New Roman" panose="02020603050405020304" pitchFamily="18" charset="0"/>
              </a:rPr>
              <a:t>ÖRNEK: I₁=12A ve 60°gerifazlı, I₂=8A ve sıfır fazlı ise iki akımın toplamı nedir?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I²= I₁²+</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I₂² ± 2.I₁.I₂.cos</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(Kosinüs teoremi) </a:t>
            </a:r>
          </a:p>
          <a:p>
            <a:r>
              <a:rPr lang="tr-TR" dirty="0" smtClean="0">
                <a:latin typeface="Times New Roman" panose="02020603050405020304" pitchFamily="18" charset="0"/>
                <a:cs typeface="Times New Roman" panose="02020603050405020304" pitchFamily="18" charset="0"/>
              </a:rPr>
              <a:t>                                         I²= 12²+8² +2.12.8.cos60      I²</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144+64+192.0,5   I= 17,43A </a:t>
            </a:r>
          </a:p>
          <a:p>
            <a:r>
              <a:rPr lang="tr-TR" dirty="0" smtClean="0">
                <a:latin typeface="Times New Roman" panose="02020603050405020304" pitchFamily="18" charset="0"/>
                <a:cs typeface="Times New Roman" panose="02020603050405020304" pitchFamily="18" charset="0"/>
              </a:rPr>
              <a:t>                                         Ie=0,707.Im     Im=17,43/0,707      Im= 24,64A</a:t>
            </a:r>
          </a:p>
          <a:p>
            <a:endParaRPr lang="tr-TR"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flipH="1" flipV="1">
            <a:off x="1028700" y="1621971"/>
            <a:ext cx="32657" cy="18070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Düz Ok Bağlayıcısı 7"/>
          <p:cNvCxnSpPr/>
          <p:nvPr/>
        </p:nvCxnSpPr>
        <p:spPr>
          <a:xfrm flipV="1">
            <a:off x="729343" y="3091405"/>
            <a:ext cx="4593771" cy="1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a:off x="2492829" y="3013754"/>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p:cNvCxnSpPr/>
          <p:nvPr/>
        </p:nvCxnSpPr>
        <p:spPr>
          <a:xfrm>
            <a:off x="1774372" y="3013754"/>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14" name="Düz Bağlayıcı 13"/>
          <p:cNvCxnSpPr/>
          <p:nvPr/>
        </p:nvCxnSpPr>
        <p:spPr>
          <a:xfrm>
            <a:off x="3222171" y="3002869"/>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15" name="Düz Bağlayıcı 14"/>
          <p:cNvCxnSpPr/>
          <p:nvPr/>
        </p:nvCxnSpPr>
        <p:spPr>
          <a:xfrm>
            <a:off x="3962400" y="3013892"/>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16" name="Düz Bağlayıcı 15"/>
          <p:cNvCxnSpPr/>
          <p:nvPr/>
        </p:nvCxnSpPr>
        <p:spPr>
          <a:xfrm>
            <a:off x="4669971" y="3002869"/>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18" name="Düz Bağlayıcı 17"/>
          <p:cNvCxnSpPr/>
          <p:nvPr/>
        </p:nvCxnSpPr>
        <p:spPr>
          <a:xfrm>
            <a:off x="1520135" y="3002869"/>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19" name="Düz Bağlayıcı 18"/>
          <p:cNvCxnSpPr/>
          <p:nvPr/>
        </p:nvCxnSpPr>
        <p:spPr>
          <a:xfrm>
            <a:off x="2492829" y="3013754"/>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20" name="Düz Bağlayıcı 19"/>
          <p:cNvCxnSpPr/>
          <p:nvPr/>
        </p:nvCxnSpPr>
        <p:spPr>
          <a:xfrm>
            <a:off x="2956644" y="3025501"/>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21" name="Düz Bağlayıcı 20"/>
          <p:cNvCxnSpPr/>
          <p:nvPr/>
        </p:nvCxnSpPr>
        <p:spPr>
          <a:xfrm>
            <a:off x="4392777" y="2970073"/>
            <a:ext cx="0" cy="155303"/>
          </a:xfrm>
          <a:prstGeom prst="line">
            <a:avLst/>
          </a:prstGeom>
        </p:spPr>
        <p:style>
          <a:lnRef idx="3">
            <a:schemeClr val="dk1"/>
          </a:lnRef>
          <a:fillRef idx="0">
            <a:schemeClr val="dk1"/>
          </a:fillRef>
          <a:effectRef idx="2">
            <a:schemeClr val="dk1"/>
          </a:effectRef>
          <a:fontRef idx="minor">
            <a:schemeClr val="tx1"/>
          </a:fontRef>
        </p:style>
      </p:cxnSp>
      <p:sp>
        <p:nvSpPr>
          <p:cNvPr id="23" name="Blok Yay 22"/>
          <p:cNvSpPr/>
          <p:nvPr/>
        </p:nvSpPr>
        <p:spPr>
          <a:xfrm rot="238267">
            <a:off x="1050863" y="2243489"/>
            <a:ext cx="1447018" cy="1719329"/>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Blok Yay 23"/>
          <p:cNvSpPr/>
          <p:nvPr/>
        </p:nvSpPr>
        <p:spPr>
          <a:xfrm rot="10631215">
            <a:off x="2493006" y="2143203"/>
            <a:ext cx="1447018" cy="1719329"/>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Blok Yay 24"/>
          <p:cNvSpPr/>
          <p:nvPr/>
        </p:nvSpPr>
        <p:spPr>
          <a:xfrm rot="10800000">
            <a:off x="2956645" y="1970319"/>
            <a:ext cx="1447018" cy="2077578"/>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27" name="Blok Yay 26"/>
          <p:cNvSpPr/>
          <p:nvPr/>
        </p:nvSpPr>
        <p:spPr>
          <a:xfrm rot="245227">
            <a:off x="1526917" y="1977867"/>
            <a:ext cx="1452852" cy="2300081"/>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29" name="Metin kutusu 28"/>
          <p:cNvSpPr txBox="1"/>
          <p:nvPr/>
        </p:nvSpPr>
        <p:spPr>
          <a:xfrm>
            <a:off x="1312077" y="3066155"/>
            <a:ext cx="50847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60°</a:t>
            </a:r>
            <a:endParaRPr lang="tr-TR" dirty="0">
              <a:latin typeface="Times New Roman" panose="02020603050405020304" pitchFamily="18" charset="0"/>
              <a:cs typeface="Times New Roman" panose="02020603050405020304" pitchFamily="18" charset="0"/>
            </a:endParaRPr>
          </a:p>
        </p:txBody>
      </p:sp>
      <p:sp>
        <p:nvSpPr>
          <p:cNvPr id="30" name="Metin kutusu 29"/>
          <p:cNvSpPr txBox="1"/>
          <p:nvPr/>
        </p:nvSpPr>
        <p:spPr>
          <a:xfrm>
            <a:off x="2708311" y="3119474"/>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240°</a:t>
            </a:r>
            <a:endParaRPr lang="tr-TR" dirty="0">
              <a:latin typeface="Times New Roman" panose="02020603050405020304" pitchFamily="18" charset="0"/>
              <a:cs typeface="Times New Roman" panose="02020603050405020304" pitchFamily="18" charset="0"/>
            </a:endParaRPr>
          </a:p>
        </p:txBody>
      </p:sp>
      <p:sp>
        <p:nvSpPr>
          <p:cNvPr id="31" name="Metin kutusu 30"/>
          <p:cNvSpPr txBox="1"/>
          <p:nvPr/>
        </p:nvSpPr>
        <p:spPr>
          <a:xfrm>
            <a:off x="2182510" y="2773028"/>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180°</a:t>
            </a:r>
            <a:endParaRPr lang="tr-TR" dirty="0">
              <a:latin typeface="Times New Roman" panose="02020603050405020304" pitchFamily="18" charset="0"/>
              <a:cs typeface="Times New Roman" panose="02020603050405020304" pitchFamily="18" charset="0"/>
            </a:endParaRPr>
          </a:p>
        </p:txBody>
      </p:sp>
      <p:sp>
        <p:nvSpPr>
          <p:cNvPr id="32" name="Metin kutusu 31"/>
          <p:cNvSpPr txBox="1"/>
          <p:nvPr/>
        </p:nvSpPr>
        <p:spPr>
          <a:xfrm>
            <a:off x="1573100" y="2740699"/>
            <a:ext cx="50847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90°</a:t>
            </a:r>
            <a:endParaRPr lang="tr-TR" dirty="0">
              <a:latin typeface="Times New Roman" panose="02020603050405020304" pitchFamily="18" charset="0"/>
              <a:cs typeface="Times New Roman" panose="02020603050405020304" pitchFamily="18" charset="0"/>
            </a:endParaRPr>
          </a:p>
        </p:txBody>
      </p:sp>
      <p:sp>
        <p:nvSpPr>
          <p:cNvPr id="33" name="Metin kutusu 32"/>
          <p:cNvSpPr txBox="1"/>
          <p:nvPr/>
        </p:nvSpPr>
        <p:spPr>
          <a:xfrm>
            <a:off x="6635617" y="2144245"/>
            <a:ext cx="50847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60°</a:t>
            </a:r>
            <a:endParaRPr lang="tr-TR" dirty="0">
              <a:latin typeface="Times New Roman" panose="02020603050405020304" pitchFamily="18" charset="0"/>
              <a:cs typeface="Times New Roman" panose="02020603050405020304" pitchFamily="18" charset="0"/>
            </a:endParaRPr>
          </a:p>
        </p:txBody>
      </p:sp>
      <p:sp>
        <p:nvSpPr>
          <p:cNvPr id="34" name="Metin kutusu 33"/>
          <p:cNvSpPr txBox="1"/>
          <p:nvPr/>
        </p:nvSpPr>
        <p:spPr>
          <a:xfrm>
            <a:off x="4107587" y="3056806"/>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420°</a:t>
            </a:r>
            <a:endParaRPr lang="tr-TR" dirty="0">
              <a:latin typeface="Times New Roman" panose="02020603050405020304" pitchFamily="18" charset="0"/>
              <a:cs typeface="Times New Roman" panose="02020603050405020304" pitchFamily="18" charset="0"/>
            </a:endParaRPr>
          </a:p>
        </p:txBody>
      </p:sp>
      <p:sp>
        <p:nvSpPr>
          <p:cNvPr id="35" name="Metin kutusu 34"/>
          <p:cNvSpPr txBox="1"/>
          <p:nvPr/>
        </p:nvSpPr>
        <p:spPr>
          <a:xfrm>
            <a:off x="3657396" y="2715371"/>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360°</a:t>
            </a:r>
            <a:endParaRPr lang="tr-TR" dirty="0">
              <a:latin typeface="Times New Roman" panose="02020603050405020304" pitchFamily="18" charset="0"/>
              <a:cs typeface="Times New Roman" panose="02020603050405020304" pitchFamily="18" charset="0"/>
            </a:endParaRPr>
          </a:p>
        </p:txBody>
      </p:sp>
      <p:sp>
        <p:nvSpPr>
          <p:cNvPr id="36" name="Metin kutusu 35"/>
          <p:cNvSpPr txBox="1"/>
          <p:nvPr/>
        </p:nvSpPr>
        <p:spPr>
          <a:xfrm>
            <a:off x="2944487" y="2708840"/>
            <a:ext cx="62388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270°</a:t>
            </a:r>
            <a:endParaRPr lang="tr-TR" dirty="0">
              <a:latin typeface="Times New Roman" panose="02020603050405020304" pitchFamily="18" charset="0"/>
              <a:cs typeface="Times New Roman" panose="02020603050405020304" pitchFamily="18" charset="0"/>
            </a:endParaRPr>
          </a:p>
        </p:txBody>
      </p:sp>
      <p:sp>
        <p:nvSpPr>
          <p:cNvPr id="37" name="Metin kutusu 36"/>
          <p:cNvSpPr txBox="1"/>
          <p:nvPr/>
        </p:nvSpPr>
        <p:spPr>
          <a:xfrm>
            <a:off x="2110557" y="1719926"/>
            <a:ext cx="380232" cy="461665"/>
          </a:xfrm>
          <a:prstGeom prst="rect">
            <a:avLst/>
          </a:prstGeom>
          <a:noFill/>
        </p:spPr>
        <p:txBody>
          <a:bodyPr wrap="none" rtlCol="0">
            <a:spAutoFit/>
          </a:bodyPr>
          <a:lstStyle/>
          <a:p>
            <a:r>
              <a:rPr lang="tr-TR" sz="2400" dirty="0" smtClean="0">
                <a:solidFill>
                  <a:srgbClr val="FF0000"/>
                </a:solidFill>
                <a:latin typeface="Times New Roman" panose="02020603050405020304" pitchFamily="18" charset="0"/>
                <a:cs typeface="Times New Roman" panose="02020603050405020304" pitchFamily="18" charset="0"/>
              </a:rPr>
              <a:t>I₁</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38" name="Metin kutusu 37"/>
          <p:cNvSpPr txBox="1"/>
          <p:nvPr/>
        </p:nvSpPr>
        <p:spPr>
          <a:xfrm>
            <a:off x="1254999" y="2112170"/>
            <a:ext cx="380232" cy="461665"/>
          </a:xfrm>
          <a:prstGeom prst="rect">
            <a:avLst/>
          </a:prstGeom>
          <a:noFill/>
        </p:spPr>
        <p:txBody>
          <a:bodyPr wrap="none" rtlCol="0">
            <a:spAutoFit/>
          </a:bodyPr>
          <a:lstStyle/>
          <a:p>
            <a:r>
              <a:rPr lang="tr-TR" sz="2400" dirty="0" smtClean="0">
                <a:solidFill>
                  <a:srgbClr val="FF0000"/>
                </a:solidFill>
                <a:latin typeface="Times New Roman" panose="02020603050405020304" pitchFamily="18" charset="0"/>
                <a:cs typeface="Times New Roman" panose="02020603050405020304" pitchFamily="18" charset="0"/>
              </a:rPr>
              <a:t>I₂</a:t>
            </a:r>
            <a:endParaRPr lang="tr-TR" sz="2400" dirty="0">
              <a:solidFill>
                <a:srgbClr val="FF0000"/>
              </a:solidFill>
              <a:latin typeface="Times New Roman" panose="02020603050405020304" pitchFamily="18" charset="0"/>
              <a:cs typeface="Times New Roman" panose="02020603050405020304" pitchFamily="18" charset="0"/>
            </a:endParaRPr>
          </a:p>
        </p:txBody>
      </p:sp>
      <p:cxnSp>
        <p:nvCxnSpPr>
          <p:cNvPr id="40" name="Düz Ok Bağlayıcısı 39"/>
          <p:cNvCxnSpPr/>
          <p:nvPr/>
        </p:nvCxnSpPr>
        <p:spPr>
          <a:xfrm>
            <a:off x="6132513" y="2101008"/>
            <a:ext cx="20029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Düz Ok Bağlayıcısı 41"/>
          <p:cNvCxnSpPr/>
          <p:nvPr/>
        </p:nvCxnSpPr>
        <p:spPr>
          <a:xfrm flipV="1">
            <a:off x="6406242" y="1382487"/>
            <a:ext cx="0" cy="18589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Düz Ok Bağlayıcısı 44"/>
          <p:cNvCxnSpPr/>
          <p:nvPr/>
        </p:nvCxnSpPr>
        <p:spPr>
          <a:xfrm>
            <a:off x="6406242" y="2101008"/>
            <a:ext cx="821872" cy="94671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7" name="Düz Ok Bağlayıcısı 46"/>
          <p:cNvCxnSpPr/>
          <p:nvPr/>
        </p:nvCxnSpPr>
        <p:spPr>
          <a:xfrm>
            <a:off x="6406242" y="2101008"/>
            <a:ext cx="860065"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9" name="Düz Bağlayıcı 48"/>
          <p:cNvCxnSpPr/>
          <p:nvPr/>
        </p:nvCxnSpPr>
        <p:spPr>
          <a:xfrm flipV="1">
            <a:off x="7228114" y="3019422"/>
            <a:ext cx="751102" cy="60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Düz Bağlayıcı 50"/>
          <p:cNvCxnSpPr/>
          <p:nvPr/>
        </p:nvCxnSpPr>
        <p:spPr>
          <a:xfrm>
            <a:off x="7228114" y="2095136"/>
            <a:ext cx="751102" cy="9077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Düz Ok Bağlayıcısı 53"/>
          <p:cNvCxnSpPr/>
          <p:nvPr/>
        </p:nvCxnSpPr>
        <p:spPr>
          <a:xfrm>
            <a:off x="6406242" y="2112170"/>
            <a:ext cx="1572974" cy="90158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55" name="Yay 54"/>
          <p:cNvSpPr/>
          <p:nvPr/>
        </p:nvSpPr>
        <p:spPr>
          <a:xfrm rot="2661197">
            <a:off x="6445818" y="2050551"/>
            <a:ext cx="204438" cy="45798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56" name="Metin kutusu 55"/>
          <p:cNvSpPr txBox="1"/>
          <p:nvPr/>
        </p:nvSpPr>
        <p:spPr>
          <a:xfrm>
            <a:off x="6900687" y="2872140"/>
            <a:ext cx="330540"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I₁</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58" name="Metin kutusu 57"/>
          <p:cNvSpPr txBox="1"/>
          <p:nvPr/>
        </p:nvSpPr>
        <p:spPr>
          <a:xfrm>
            <a:off x="7054215" y="1720136"/>
            <a:ext cx="330540"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I₂</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59" name="Metin kutusu 58"/>
          <p:cNvSpPr txBox="1"/>
          <p:nvPr/>
        </p:nvSpPr>
        <p:spPr>
          <a:xfrm>
            <a:off x="7913773" y="2796822"/>
            <a:ext cx="261610"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I</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61" name="Blok Yay 60"/>
          <p:cNvSpPr/>
          <p:nvPr/>
        </p:nvSpPr>
        <p:spPr>
          <a:xfrm rot="286413">
            <a:off x="1317033" y="1197042"/>
            <a:ext cx="1452852" cy="3844864"/>
          </a:xfrm>
          <a:prstGeom prst="blockArc">
            <a:avLst>
              <a:gd name="adj1" fmla="val 10800000"/>
              <a:gd name="adj2" fmla="val 21241187"/>
              <a:gd name="adj3" fmla="val 105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62" name="Blok Yay 61"/>
          <p:cNvSpPr/>
          <p:nvPr/>
        </p:nvSpPr>
        <p:spPr>
          <a:xfrm rot="10800000">
            <a:off x="2741887" y="1035262"/>
            <a:ext cx="1452852" cy="3844864"/>
          </a:xfrm>
          <a:prstGeom prst="blockArc">
            <a:avLst>
              <a:gd name="adj1" fmla="val 10800000"/>
              <a:gd name="adj2" fmla="val 21241187"/>
              <a:gd name="adj3" fmla="val 105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63" name="Metin kutusu 62"/>
          <p:cNvSpPr txBox="1"/>
          <p:nvPr/>
        </p:nvSpPr>
        <p:spPr>
          <a:xfrm>
            <a:off x="2226415" y="1215869"/>
            <a:ext cx="748923" cy="461665"/>
          </a:xfrm>
          <a:prstGeom prst="rect">
            <a:avLst/>
          </a:prstGeom>
          <a:noFill/>
        </p:spPr>
        <p:txBody>
          <a:bodyPr wrap="none" rtlCol="0">
            <a:spAutoFit/>
          </a:bodyPr>
          <a:lstStyle/>
          <a:p>
            <a:r>
              <a:rPr lang="tr-TR" sz="2400" dirty="0" smtClean="0">
                <a:solidFill>
                  <a:srgbClr val="FF0000"/>
                </a:solidFill>
                <a:latin typeface="Times New Roman" panose="02020603050405020304" pitchFamily="18" charset="0"/>
                <a:cs typeface="Times New Roman" panose="02020603050405020304" pitchFamily="18" charset="0"/>
              </a:rPr>
              <a:t>I₁+I₂</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64" name="Metin kutusu 63"/>
          <p:cNvSpPr txBox="1"/>
          <p:nvPr/>
        </p:nvSpPr>
        <p:spPr>
          <a:xfrm>
            <a:off x="6113045" y="1258261"/>
            <a:ext cx="28725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endParaRPr lang="tr-TR" sz="2400" dirty="0">
              <a:latin typeface="Times New Roman" panose="02020603050405020304" pitchFamily="18" charset="0"/>
              <a:cs typeface="Times New Roman" panose="02020603050405020304" pitchFamily="18" charset="0"/>
            </a:endParaRPr>
          </a:p>
        </p:txBody>
      </p:sp>
      <p:sp>
        <p:nvSpPr>
          <p:cNvPr id="65" name="Metin kutusu 64"/>
          <p:cNvSpPr txBox="1"/>
          <p:nvPr/>
        </p:nvSpPr>
        <p:spPr>
          <a:xfrm>
            <a:off x="7687908" y="1950758"/>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p>
        </p:txBody>
      </p:sp>
    </p:spTree>
    <p:extLst>
      <p:ext uri="{BB962C8B-B14F-4D97-AF65-F5344CB8AC3E}">
        <p14:creationId xmlns:p14="http://schemas.microsoft.com/office/powerpoint/2010/main" val="3999804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3772" y="161318"/>
            <a:ext cx="10263640" cy="426511"/>
          </a:xfrm>
        </p:spPr>
        <p:txBody>
          <a:bodyPr>
            <a:normAutofit fontScale="90000"/>
          </a:bodyPr>
          <a:lstStyle/>
          <a:p>
            <a:r>
              <a:rPr lang="tr-TR" dirty="0">
                <a:latin typeface="Times New Roman" panose="02020603050405020304" pitchFamily="18" charset="0"/>
                <a:cs typeface="Times New Roman" panose="02020603050405020304" pitchFamily="18" charset="0"/>
              </a:rPr>
              <a:t>Sinüssel büyüklüklerin toplanması</a:t>
            </a:r>
            <a:endParaRPr lang="tr-TR" dirty="0"/>
          </a:p>
        </p:txBody>
      </p:sp>
      <p:sp>
        <p:nvSpPr>
          <p:cNvPr id="3" name="İçerik Yer Tutucusu 2"/>
          <p:cNvSpPr>
            <a:spLocks noGrp="1"/>
          </p:cNvSpPr>
          <p:nvPr>
            <p:ph idx="1"/>
          </p:nvPr>
        </p:nvSpPr>
        <p:spPr>
          <a:xfrm>
            <a:off x="489857" y="674914"/>
            <a:ext cx="11604172" cy="6041572"/>
          </a:xfrm>
        </p:spPr>
        <p:txBody>
          <a:bodyPr/>
          <a:lstStyle/>
          <a:p>
            <a:r>
              <a:rPr lang="tr-TR" dirty="0" smtClean="0">
                <a:latin typeface="Times New Roman" panose="02020603050405020304" pitchFamily="18" charset="0"/>
                <a:cs typeface="Times New Roman" panose="02020603050405020304" pitchFamily="18" charset="0"/>
              </a:rPr>
              <a:t>ÖRNEK: Şekildeki lamba 9A, motor 12A akım çekmektedir. Lambanın çektiği akım gerilimle aynı fazlı, motorun çektiği akım gerilimden 45°geri fazlıdır. Gerilimi sıfır fazlı kabul ederek, devrenin </a:t>
            </a:r>
            <a:r>
              <a:rPr lang="tr-TR" dirty="0" err="1" smtClean="0">
                <a:latin typeface="Times New Roman" panose="02020603050405020304" pitchFamily="18" charset="0"/>
                <a:cs typeface="Times New Roman" panose="02020603050405020304" pitchFamily="18" charset="0"/>
              </a:rPr>
              <a:t>fazör</a:t>
            </a:r>
            <a:r>
              <a:rPr lang="tr-TR" dirty="0" smtClean="0">
                <a:latin typeface="Times New Roman" panose="02020603050405020304" pitchFamily="18" charset="0"/>
                <a:cs typeface="Times New Roman" panose="02020603050405020304" pitchFamily="18" charset="0"/>
              </a:rPr>
              <a:t> diyagramını, sinüs grafiğini çiziniz ve toplam akımı bulunuz?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Ie =0,707.Im  ise Im=Ie/0,707 =9/0,707 = 12,72A </a:t>
            </a:r>
          </a:p>
          <a:p>
            <a:pPr marL="0" indent="0">
              <a:buNone/>
            </a:pPr>
            <a:r>
              <a:rPr lang="tr-TR" dirty="0" smtClean="0">
                <a:latin typeface="Times New Roman" panose="02020603050405020304" pitchFamily="18" charset="0"/>
                <a:cs typeface="Times New Roman" panose="02020603050405020304" pitchFamily="18" charset="0"/>
              </a:rPr>
              <a:t>Im=Ie/0,707 = 12/0,707 = 16,97A </a:t>
            </a:r>
          </a:p>
          <a:p>
            <a:pPr marL="0" indent="0">
              <a:buNone/>
            </a:pP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I²= I₁²+ I₂² ± 2.I₁.I₂.cos</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I²</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9²+12² </a:t>
            </a:r>
            <a:r>
              <a:rPr lang="tr-TR" dirty="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2.9.12.cos45    I²</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81+144+216.0,707 </a:t>
            </a:r>
          </a:p>
          <a:p>
            <a:pPr marL="0" indent="0">
              <a:buNone/>
            </a:pPr>
            <a:r>
              <a:rPr lang="tr-TR" dirty="0">
                <a:latin typeface="Times New Roman" panose="02020603050405020304" pitchFamily="18" charset="0"/>
                <a:cs typeface="Times New Roman" panose="02020603050405020304" pitchFamily="18" charset="0"/>
              </a:rPr>
              <a:t>I²</a:t>
            </a:r>
            <a:r>
              <a:rPr lang="tr-TR" dirty="0" smtClean="0">
                <a:latin typeface="Times New Roman" panose="02020603050405020304" pitchFamily="18" charset="0"/>
                <a:cs typeface="Times New Roman" panose="02020603050405020304" pitchFamily="18" charset="0"/>
              </a:rPr>
              <a:t>= 377,73        I= 19,4A           Im=Ie/0,707        Im= 19,4/0,707      Im= 27,4A</a:t>
            </a:r>
            <a:endParaRPr lang="tr-TR" dirty="0">
              <a:latin typeface="Times New Roman" panose="02020603050405020304" pitchFamily="18" charset="0"/>
              <a:cs typeface="Times New Roman" panose="02020603050405020304" pitchFamily="18" charset="0"/>
            </a:endParaRPr>
          </a:p>
        </p:txBody>
      </p:sp>
      <p:cxnSp>
        <p:nvCxnSpPr>
          <p:cNvPr id="5" name="Düz Bağlayıcı 4"/>
          <p:cNvCxnSpPr/>
          <p:nvPr/>
        </p:nvCxnSpPr>
        <p:spPr>
          <a:xfrm flipV="1">
            <a:off x="783772" y="2188029"/>
            <a:ext cx="1632857" cy="10885"/>
          </a:xfrm>
          <a:prstGeom prst="line">
            <a:avLst/>
          </a:prstGeom>
        </p:spPr>
        <p:style>
          <a:lnRef idx="3">
            <a:schemeClr val="dk1"/>
          </a:lnRef>
          <a:fillRef idx="0">
            <a:schemeClr val="dk1"/>
          </a:fillRef>
          <a:effectRef idx="2">
            <a:schemeClr val="dk1"/>
          </a:effectRef>
          <a:fontRef idx="minor">
            <a:schemeClr val="tx1"/>
          </a:fontRef>
        </p:style>
      </p:cxnSp>
      <p:cxnSp>
        <p:nvCxnSpPr>
          <p:cNvPr id="6" name="Düz Bağlayıcı 5"/>
          <p:cNvCxnSpPr/>
          <p:nvPr/>
        </p:nvCxnSpPr>
        <p:spPr>
          <a:xfrm flipV="1">
            <a:off x="783772" y="3254829"/>
            <a:ext cx="1632857" cy="10885"/>
          </a:xfrm>
          <a:prstGeom prst="line">
            <a:avLst/>
          </a:prstGeom>
        </p:spPr>
        <p:style>
          <a:lnRef idx="3">
            <a:schemeClr val="dk1"/>
          </a:lnRef>
          <a:fillRef idx="0">
            <a:schemeClr val="dk1"/>
          </a:fillRef>
          <a:effectRef idx="2">
            <a:schemeClr val="dk1"/>
          </a:effectRef>
          <a:fontRef idx="minor">
            <a:schemeClr val="tx1"/>
          </a:fontRef>
        </p:style>
      </p:cxnSp>
      <p:cxnSp>
        <p:nvCxnSpPr>
          <p:cNvPr id="8" name="Düz Bağlayıcı 7"/>
          <p:cNvCxnSpPr/>
          <p:nvPr/>
        </p:nvCxnSpPr>
        <p:spPr>
          <a:xfrm>
            <a:off x="1600200" y="2198914"/>
            <a:ext cx="0" cy="391886"/>
          </a:xfrm>
          <a:prstGeom prst="line">
            <a:avLst/>
          </a:prstGeom>
        </p:spPr>
        <p:style>
          <a:lnRef idx="3">
            <a:schemeClr val="dk1"/>
          </a:lnRef>
          <a:fillRef idx="0">
            <a:schemeClr val="dk1"/>
          </a:fillRef>
          <a:effectRef idx="2">
            <a:schemeClr val="dk1"/>
          </a:effectRef>
          <a:fontRef idx="minor">
            <a:schemeClr val="tx1"/>
          </a:fontRef>
        </p:style>
      </p:cxnSp>
      <p:cxnSp>
        <p:nvCxnSpPr>
          <p:cNvPr id="9" name="Düz Bağlayıcı 8"/>
          <p:cNvCxnSpPr/>
          <p:nvPr/>
        </p:nvCxnSpPr>
        <p:spPr>
          <a:xfrm>
            <a:off x="1600200" y="2873828"/>
            <a:ext cx="0" cy="391886"/>
          </a:xfrm>
          <a:prstGeom prst="line">
            <a:avLst/>
          </a:prstGeom>
        </p:spPr>
        <p:style>
          <a:lnRef idx="3">
            <a:schemeClr val="dk1"/>
          </a:lnRef>
          <a:fillRef idx="0">
            <a:schemeClr val="dk1"/>
          </a:fillRef>
          <a:effectRef idx="2">
            <a:schemeClr val="dk1"/>
          </a:effectRef>
          <a:fontRef idx="minor">
            <a:schemeClr val="tx1"/>
          </a:fontRef>
        </p:style>
      </p:cxnSp>
      <p:cxnSp>
        <p:nvCxnSpPr>
          <p:cNvPr id="10" name="Düz Bağlayıcı 9"/>
          <p:cNvCxnSpPr/>
          <p:nvPr/>
        </p:nvCxnSpPr>
        <p:spPr>
          <a:xfrm>
            <a:off x="2416629" y="2873828"/>
            <a:ext cx="0" cy="391886"/>
          </a:xfrm>
          <a:prstGeom prst="line">
            <a:avLst/>
          </a:prstGeom>
        </p:spPr>
        <p:style>
          <a:lnRef idx="3">
            <a:schemeClr val="dk1"/>
          </a:lnRef>
          <a:fillRef idx="0">
            <a:schemeClr val="dk1"/>
          </a:fillRef>
          <a:effectRef idx="2">
            <a:schemeClr val="dk1"/>
          </a:effectRef>
          <a:fontRef idx="minor">
            <a:schemeClr val="tx1"/>
          </a:fontRef>
        </p:style>
      </p:cxnSp>
      <p:cxnSp>
        <p:nvCxnSpPr>
          <p:cNvPr id="11" name="Düz Bağlayıcı 10"/>
          <p:cNvCxnSpPr/>
          <p:nvPr/>
        </p:nvCxnSpPr>
        <p:spPr>
          <a:xfrm>
            <a:off x="2416629" y="2198914"/>
            <a:ext cx="0" cy="391886"/>
          </a:xfrm>
          <a:prstGeom prst="line">
            <a:avLst/>
          </a:prstGeom>
        </p:spPr>
        <p:style>
          <a:lnRef idx="3">
            <a:schemeClr val="dk1"/>
          </a:lnRef>
          <a:fillRef idx="0">
            <a:schemeClr val="dk1"/>
          </a:fillRef>
          <a:effectRef idx="2">
            <a:schemeClr val="dk1"/>
          </a:effectRef>
          <a:fontRef idx="minor">
            <a:schemeClr val="tx1"/>
          </a:fontRef>
        </p:style>
      </p:cxnSp>
      <p:sp>
        <p:nvSpPr>
          <p:cNvPr id="12" name="Halka 11"/>
          <p:cNvSpPr/>
          <p:nvPr/>
        </p:nvSpPr>
        <p:spPr>
          <a:xfrm>
            <a:off x="1442357" y="2590800"/>
            <a:ext cx="315686" cy="304801"/>
          </a:xfrm>
          <a:prstGeom prst="donut">
            <a:avLst>
              <a:gd name="adj" fmla="val 10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3" name="Halka 12"/>
          <p:cNvSpPr/>
          <p:nvPr/>
        </p:nvSpPr>
        <p:spPr>
          <a:xfrm>
            <a:off x="2258785" y="2569027"/>
            <a:ext cx="315686" cy="304801"/>
          </a:xfrm>
          <a:prstGeom prst="donut">
            <a:avLst>
              <a:gd name="adj" fmla="val 106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4" name="Oval 13"/>
          <p:cNvSpPr/>
          <p:nvPr/>
        </p:nvSpPr>
        <p:spPr>
          <a:xfrm>
            <a:off x="718456" y="2177143"/>
            <a:ext cx="87086" cy="65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5" name="Oval 14"/>
          <p:cNvSpPr/>
          <p:nvPr/>
        </p:nvSpPr>
        <p:spPr>
          <a:xfrm>
            <a:off x="685799" y="3222172"/>
            <a:ext cx="87086" cy="65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İkizkenar Üçgen 16"/>
          <p:cNvSpPr/>
          <p:nvPr/>
        </p:nvSpPr>
        <p:spPr>
          <a:xfrm rot="10800000">
            <a:off x="1553936" y="2275114"/>
            <a:ext cx="87086" cy="130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İkizkenar Üçgen 17"/>
          <p:cNvSpPr/>
          <p:nvPr/>
        </p:nvSpPr>
        <p:spPr>
          <a:xfrm rot="10800000">
            <a:off x="2359480" y="2329543"/>
            <a:ext cx="87086" cy="130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İkizkenar Üçgen 18"/>
          <p:cNvSpPr/>
          <p:nvPr/>
        </p:nvSpPr>
        <p:spPr>
          <a:xfrm rot="5400000">
            <a:off x="1265627" y="2094301"/>
            <a:ext cx="100366" cy="1959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1597478" y="2188029"/>
            <a:ext cx="742511"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I₁=9A</a:t>
            </a:r>
            <a:endParaRPr lang="tr-TR" dirty="0">
              <a:latin typeface="Times New Roman" panose="02020603050405020304" pitchFamily="18" charset="0"/>
              <a:cs typeface="Times New Roman" panose="02020603050405020304" pitchFamily="18" charset="0"/>
            </a:endParaRPr>
          </a:p>
        </p:txBody>
      </p:sp>
      <p:sp>
        <p:nvSpPr>
          <p:cNvPr id="21" name="Metin kutusu 20"/>
          <p:cNvSpPr txBox="1"/>
          <p:nvPr/>
        </p:nvSpPr>
        <p:spPr>
          <a:xfrm>
            <a:off x="2424169" y="2193862"/>
            <a:ext cx="857927"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I₂=12A</a:t>
            </a:r>
            <a:endParaRPr lang="tr-TR" dirty="0">
              <a:latin typeface="Times New Roman" panose="02020603050405020304" pitchFamily="18" charset="0"/>
              <a:cs typeface="Times New Roman" panose="02020603050405020304" pitchFamily="18" charset="0"/>
            </a:endParaRPr>
          </a:p>
        </p:txBody>
      </p:sp>
      <p:sp>
        <p:nvSpPr>
          <p:cNvPr id="22" name="Metin kutusu 21"/>
          <p:cNvSpPr txBox="1"/>
          <p:nvPr/>
        </p:nvSpPr>
        <p:spPr>
          <a:xfrm>
            <a:off x="1130845" y="2172874"/>
            <a:ext cx="2616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a:t>
            </a:r>
            <a:endParaRPr lang="tr-TR" dirty="0">
              <a:latin typeface="Times New Roman" panose="02020603050405020304" pitchFamily="18" charset="0"/>
              <a:cs typeface="Times New Roman" panose="02020603050405020304" pitchFamily="18" charset="0"/>
            </a:endParaRPr>
          </a:p>
        </p:txBody>
      </p:sp>
      <p:cxnSp>
        <p:nvCxnSpPr>
          <p:cNvPr id="24" name="Düz Bağlayıcı 23"/>
          <p:cNvCxnSpPr>
            <a:stCxn id="12" idx="1"/>
            <a:endCxn id="12" idx="5"/>
          </p:cNvCxnSpPr>
          <p:nvPr/>
        </p:nvCxnSpPr>
        <p:spPr>
          <a:xfrm>
            <a:off x="1488588" y="2635437"/>
            <a:ext cx="223224" cy="215527"/>
          </a:xfrm>
          <a:prstGeom prst="line">
            <a:avLst/>
          </a:prstGeom>
        </p:spPr>
        <p:style>
          <a:lnRef idx="1">
            <a:schemeClr val="dk1"/>
          </a:lnRef>
          <a:fillRef idx="0">
            <a:schemeClr val="dk1"/>
          </a:fillRef>
          <a:effectRef idx="0">
            <a:schemeClr val="dk1"/>
          </a:effectRef>
          <a:fontRef idx="minor">
            <a:schemeClr val="tx1"/>
          </a:fontRef>
        </p:style>
      </p:cxnSp>
      <p:cxnSp>
        <p:nvCxnSpPr>
          <p:cNvPr id="26" name="Düz Bağlayıcı 25"/>
          <p:cNvCxnSpPr>
            <a:endCxn id="12" idx="7"/>
          </p:cNvCxnSpPr>
          <p:nvPr/>
        </p:nvCxnSpPr>
        <p:spPr>
          <a:xfrm flipV="1">
            <a:off x="1510089" y="2635437"/>
            <a:ext cx="201723" cy="221672"/>
          </a:xfrm>
          <a:prstGeom prst="line">
            <a:avLst/>
          </a:prstGeom>
        </p:spPr>
        <p:style>
          <a:lnRef idx="1">
            <a:schemeClr val="dk1"/>
          </a:lnRef>
          <a:fillRef idx="0">
            <a:schemeClr val="dk1"/>
          </a:fillRef>
          <a:effectRef idx="0">
            <a:schemeClr val="dk1"/>
          </a:effectRef>
          <a:fontRef idx="minor">
            <a:schemeClr val="tx1"/>
          </a:fontRef>
        </p:style>
      </p:cxnSp>
      <p:sp>
        <p:nvSpPr>
          <p:cNvPr id="29" name="Metin kutusu 28"/>
          <p:cNvSpPr txBox="1"/>
          <p:nvPr/>
        </p:nvSpPr>
        <p:spPr>
          <a:xfrm>
            <a:off x="2235328" y="2535590"/>
            <a:ext cx="362600" cy="369332"/>
          </a:xfrm>
          <a:prstGeom prst="rect">
            <a:avLst/>
          </a:prstGeom>
          <a:noFill/>
        </p:spPr>
        <p:txBody>
          <a:bodyPr wrap="none" rtlCol="0">
            <a:spAutoFit/>
          </a:bodyPr>
          <a:lstStyle/>
          <a:p>
            <a:r>
              <a:rPr lang="tr-TR" dirty="0" smtClean="0">
                <a:solidFill>
                  <a:schemeClr val="bg1"/>
                </a:solidFill>
              </a:rPr>
              <a:t>M</a:t>
            </a:r>
            <a:endParaRPr lang="tr-TR" dirty="0">
              <a:solidFill>
                <a:schemeClr val="bg1"/>
              </a:solidFill>
            </a:endParaRPr>
          </a:p>
        </p:txBody>
      </p:sp>
      <p:cxnSp>
        <p:nvCxnSpPr>
          <p:cNvPr id="31" name="Düz Ok Bağlayıcısı 30"/>
          <p:cNvCxnSpPr/>
          <p:nvPr/>
        </p:nvCxnSpPr>
        <p:spPr>
          <a:xfrm flipH="1" flipV="1">
            <a:off x="3995057" y="2142090"/>
            <a:ext cx="15389" cy="12869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Düz Ok Bağlayıcısı 32"/>
          <p:cNvCxnSpPr/>
          <p:nvPr/>
        </p:nvCxnSpPr>
        <p:spPr>
          <a:xfrm flipV="1">
            <a:off x="3643993" y="2619890"/>
            <a:ext cx="2018457" cy="310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Düz Ok Bağlayıcısı 35"/>
          <p:cNvCxnSpPr/>
          <p:nvPr/>
        </p:nvCxnSpPr>
        <p:spPr>
          <a:xfrm flipV="1">
            <a:off x="4002751" y="2619890"/>
            <a:ext cx="819620" cy="3109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8" name="Düz Ok Bağlayıcısı 37"/>
          <p:cNvCxnSpPr/>
          <p:nvPr/>
        </p:nvCxnSpPr>
        <p:spPr>
          <a:xfrm>
            <a:off x="3995057" y="2650984"/>
            <a:ext cx="903514" cy="63650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0" name="Düz Ok Bağlayıcısı 39"/>
          <p:cNvCxnSpPr/>
          <p:nvPr/>
        </p:nvCxnSpPr>
        <p:spPr>
          <a:xfrm flipV="1">
            <a:off x="4010446" y="2557361"/>
            <a:ext cx="1051411" cy="334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Düz Bağlayıcı 41"/>
          <p:cNvCxnSpPr/>
          <p:nvPr/>
        </p:nvCxnSpPr>
        <p:spPr>
          <a:xfrm>
            <a:off x="4811486" y="2619890"/>
            <a:ext cx="777387" cy="60228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Düz Bağlayıcı 45"/>
          <p:cNvCxnSpPr/>
          <p:nvPr/>
        </p:nvCxnSpPr>
        <p:spPr>
          <a:xfrm flipV="1">
            <a:off x="4898571" y="3254829"/>
            <a:ext cx="690302" cy="217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Düz Ok Bağlayıcısı 47"/>
          <p:cNvCxnSpPr/>
          <p:nvPr/>
        </p:nvCxnSpPr>
        <p:spPr>
          <a:xfrm>
            <a:off x="4010446" y="2650984"/>
            <a:ext cx="1578427" cy="5711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Yay 48"/>
          <p:cNvSpPr/>
          <p:nvPr/>
        </p:nvSpPr>
        <p:spPr>
          <a:xfrm rot="4330867">
            <a:off x="4074624" y="2596225"/>
            <a:ext cx="244008" cy="15999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50" name="Metin kutusu 49"/>
          <p:cNvSpPr txBox="1"/>
          <p:nvPr/>
        </p:nvSpPr>
        <p:spPr>
          <a:xfrm>
            <a:off x="4296665" y="2646322"/>
            <a:ext cx="53340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45°</a:t>
            </a:r>
            <a:endParaRPr lang="tr-TR" dirty="0">
              <a:latin typeface="Times New Roman" panose="02020603050405020304" pitchFamily="18" charset="0"/>
              <a:cs typeface="Times New Roman" panose="02020603050405020304" pitchFamily="18" charset="0"/>
            </a:endParaRPr>
          </a:p>
        </p:txBody>
      </p:sp>
      <p:sp>
        <p:nvSpPr>
          <p:cNvPr id="51" name="Metin kutusu 50"/>
          <p:cNvSpPr txBox="1"/>
          <p:nvPr/>
        </p:nvSpPr>
        <p:spPr>
          <a:xfrm>
            <a:off x="9408562" y="3059690"/>
            <a:ext cx="690594"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360°</a:t>
            </a:r>
            <a:endParaRPr lang="tr-TR" dirty="0">
              <a:latin typeface="Times New Roman" panose="02020603050405020304" pitchFamily="18" charset="0"/>
              <a:cs typeface="Times New Roman" panose="02020603050405020304" pitchFamily="18" charset="0"/>
            </a:endParaRPr>
          </a:p>
        </p:txBody>
      </p:sp>
      <p:sp>
        <p:nvSpPr>
          <p:cNvPr id="52" name="Metin kutusu 51"/>
          <p:cNvSpPr txBox="1"/>
          <p:nvPr/>
        </p:nvSpPr>
        <p:spPr>
          <a:xfrm>
            <a:off x="3994598" y="2022162"/>
            <a:ext cx="2616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a:t>
            </a:r>
            <a:endParaRPr lang="tr-TR" dirty="0">
              <a:latin typeface="Times New Roman" panose="02020603050405020304" pitchFamily="18" charset="0"/>
              <a:cs typeface="Times New Roman" panose="02020603050405020304" pitchFamily="18" charset="0"/>
            </a:endParaRPr>
          </a:p>
        </p:txBody>
      </p:sp>
      <p:sp>
        <p:nvSpPr>
          <p:cNvPr id="53" name="Metin kutusu 52"/>
          <p:cNvSpPr txBox="1"/>
          <p:nvPr/>
        </p:nvSpPr>
        <p:spPr>
          <a:xfrm>
            <a:off x="5327993" y="2275506"/>
            <a:ext cx="304892" cy="369332"/>
          </a:xfrm>
          <a:prstGeom prst="rect">
            <a:avLst/>
          </a:prstGeom>
          <a:noFill/>
        </p:spPr>
        <p:txBody>
          <a:bodyPr wrap="none" rtlCol="0">
            <a:spAutoFit/>
          </a:bodyPr>
          <a:lstStyle/>
          <a:p>
            <a:r>
              <a:rPr lang="el-GR" dirty="0" smtClean="0">
                <a:latin typeface="Times New Roman" panose="02020603050405020304" pitchFamily="18" charset="0"/>
                <a:cs typeface="Times New Roman" panose="02020603050405020304" pitchFamily="18" charset="0"/>
              </a:rPr>
              <a:t>α</a:t>
            </a:r>
            <a:endParaRPr lang="tr-TR" dirty="0">
              <a:latin typeface="Times New Roman" panose="02020603050405020304" pitchFamily="18" charset="0"/>
              <a:cs typeface="Times New Roman" panose="02020603050405020304" pitchFamily="18" charset="0"/>
            </a:endParaRPr>
          </a:p>
        </p:txBody>
      </p:sp>
      <p:sp>
        <p:nvSpPr>
          <p:cNvPr id="54" name="Metin kutusu 53"/>
          <p:cNvSpPr txBox="1"/>
          <p:nvPr/>
        </p:nvSpPr>
        <p:spPr>
          <a:xfrm>
            <a:off x="6788113" y="1860745"/>
            <a:ext cx="28725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endParaRPr lang="tr-TR" sz="2400" dirty="0">
              <a:latin typeface="Times New Roman" panose="02020603050405020304" pitchFamily="18" charset="0"/>
              <a:cs typeface="Times New Roman" panose="02020603050405020304" pitchFamily="18" charset="0"/>
            </a:endParaRPr>
          </a:p>
        </p:txBody>
      </p:sp>
      <p:sp>
        <p:nvSpPr>
          <p:cNvPr id="55" name="Metin kutusu 54"/>
          <p:cNvSpPr txBox="1"/>
          <p:nvPr/>
        </p:nvSpPr>
        <p:spPr>
          <a:xfrm>
            <a:off x="4466806" y="2340037"/>
            <a:ext cx="33054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I₁</a:t>
            </a:r>
            <a:endParaRPr lang="tr-TR" dirty="0">
              <a:latin typeface="Times New Roman" panose="02020603050405020304" pitchFamily="18" charset="0"/>
              <a:cs typeface="Times New Roman" panose="02020603050405020304" pitchFamily="18" charset="0"/>
            </a:endParaRPr>
          </a:p>
        </p:txBody>
      </p:sp>
      <p:sp>
        <p:nvSpPr>
          <p:cNvPr id="56" name="Metin kutusu 55"/>
          <p:cNvSpPr txBox="1"/>
          <p:nvPr/>
        </p:nvSpPr>
        <p:spPr>
          <a:xfrm>
            <a:off x="5523722" y="3001580"/>
            <a:ext cx="2616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a:t>
            </a:r>
            <a:endParaRPr lang="tr-TR" dirty="0">
              <a:latin typeface="Times New Roman" panose="02020603050405020304" pitchFamily="18" charset="0"/>
              <a:cs typeface="Times New Roman" panose="02020603050405020304" pitchFamily="18" charset="0"/>
            </a:endParaRPr>
          </a:p>
        </p:txBody>
      </p:sp>
      <p:sp>
        <p:nvSpPr>
          <p:cNvPr id="57" name="Metin kutusu 56"/>
          <p:cNvSpPr txBox="1"/>
          <p:nvPr/>
        </p:nvSpPr>
        <p:spPr>
          <a:xfrm>
            <a:off x="4589803" y="3152994"/>
            <a:ext cx="33054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I₂</a:t>
            </a:r>
            <a:endParaRPr lang="tr-TR" dirty="0">
              <a:latin typeface="Times New Roman" panose="02020603050405020304" pitchFamily="18" charset="0"/>
              <a:cs typeface="Times New Roman" panose="02020603050405020304" pitchFamily="18" charset="0"/>
            </a:endParaRPr>
          </a:p>
        </p:txBody>
      </p:sp>
      <p:cxnSp>
        <p:nvCxnSpPr>
          <p:cNvPr id="58" name="Düz Ok Bağlayıcısı 57"/>
          <p:cNvCxnSpPr/>
          <p:nvPr/>
        </p:nvCxnSpPr>
        <p:spPr>
          <a:xfrm flipH="1" flipV="1">
            <a:off x="6771950" y="1915886"/>
            <a:ext cx="38183" cy="28629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0" name="Düz Ok Bağlayıcısı 59"/>
          <p:cNvCxnSpPr/>
          <p:nvPr/>
        </p:nvCxnSpPr>
        <p:spPr>
          <a:xfrm flipV="1">
            <a:off x="6167438" y="3429000"/>
            <a:ext cx="4598533" cy="310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3" name="Metin kutusu 62"/>
          <p:cNvSpPr txBox="1"/>
          <p:nvPr/>
        </p:nvSpPr>
        <p:spPr>
          <a:xfrm>
            <a:off x="10558412" y="3370912"/>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latin typeface="Times New Roman" panose="02020603050405020304" pitchFamily="18" charset="0"/>
              <a:cs typeface="Times New Roman" panose="02020603050405020304" pitchFamily="18" charset="0"/>
            </a:endParaRPr>
          </a:p>
        </p:txBody>
      </p:sp>
      <p:sp>
        <p:nvSpPr>
          <p:cNvPr id="64" name="Metin kutusu 63"/>
          <p:cNvSpPr txBox="1"/>
          <p:nvPr/>
        </p:nvSpPr>
        <p:spPr>
          <a:xfrm>
            <a:off x="7361261" y="3056516"/>
            <a:ext cx="53340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90°</a:t>
            </a:r>
            <a:endParaRPr lang="tr-TR" dirty="0">
              <a:latin typeface="Times New Roman" panose="02020603050405020304" pitchFamily="18" charset="0"/>
              <a:cs typeface="Times New Roman" panose="02020603050405020304" pitchFamily="18" charset="0"/>
            </a:endParaRPr>
          </a:p>
        </p:txBody>
      </p:sp>
      <p:sp>
        <p:nvSpPr>
          <p:cNvPr id="65" name="Metin kutusu 64"/>
          <p:cNvSpPr txBox="1"/>
          <p:nvPr/>
        </p:nvSpPr>
        <p:spPr>
          <a:xfrm>
            <a:off x="8354457" y="3478421"/>
            <a:ext cx="801295"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225°</a:t>
            </a:r>
            <a:endParaRPr lang="tr-TR" dirty="0">
              <a:latin typeface="Times New Roman" panose="02020603050405020304" pitchFamily="18" charset="0"/>
              <a:cs typeface="Times New Roman" panose="02020603050405020304" pitchFamily="18" charset="0"/>
            </a:endParaRPr>
          </a:p>
        </p:txBody>
      </p:sp>
      <p:sp>
        <p:nvSpPr>
          <p:cNvPr id="66" name="Metin kutusu 65"/>
          <p:cNvSpPr txBox="1"/>
          <p:nvPr/>
        </p:nvSpPr>
        <p:spPr>
          <a:xfrm>
            <a:off x="7957862" y="3069770"/>
            <a:ext cx="730262"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180°</a:t>
            </a:r>
            <a:endParaRPr lang="tr-TR" dirty="0">
              <a:latin typeface="Times New Roman" panose="02020603050405020304" pitchFamily="18" charset="0"/>
              <a:cs typeface="Times New Roman" panose="02020603050405020304" pitchFamily="18" charset="0"/>
            </a:endParaRPr>
          </a:p>
        </p:txBody>
      </p:sp>
      <p:sp>
        <p:nvSpPr>
          <p:cNvPr id="67" name="Metin kutusu 66"/>
          <p:cNvSpPr txBox="1"/>
          <p:nvPr/>
        </p:nvSpPr>
        <p:spPr>
          <a:xfrm>
            <a:off x="7014700" y="3494339"/>
            <a:ext cx="53340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45°</a:t>
            </a:r>
            <a:endParaRPr lang="tr-TR" dirty="0">
              <a:latin typeface="Times New Roman" panose="02020603050405020304" pitchFamily="18" charset="0"/>
              <a:cs typeface="Times New Roman" panose="02020603050405020304" pitchFamily="18" charset="0"/>
            </a:endParaRPr>
          </a:p>
        </p:txBody>
      </p:sp>
      <p:sp>
        <p:nvSpPr>
          <p:cNvPr id="68" name="Metin kutusu 67"/>
          <p:cNvSpPr txBox="1"/>
          <p:nvPr/>
        </p:nvSpPr>
        <p:spPr>
          <a:xfrm rot="10800000" flipH="1" flipV="1">
            <a:off x="11117858" y="4021817"/>
            <a:ext cx="571028"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45°</a:t>
            </a:r>
            <a:endParaRPr lang="tr-TR" dirty="0">
              <a:latin typeface="Times New Roman" panose="02020603050405020304" pitchFamily="18" charset="0"/>
              <a:cs typeface="Times New Roman" panose="02020603050405020304" pitchFamily="18" charset="0"/>
            </a:endParaRPr>
          </a:p>
        </p:txBody>
      </p:sp>
      <p:sp>
        <p:nvSpPr>
          <p:cNvPr id="69" name="Metin kutusu 68"/>
          <p:cNvSpPr txBox="1"/>
          <p:nvPr/>
        </p:nvSpPr>
        <p:spPr>
          <a:xfrm>
            <a:off x="8721736" y="3079231"/>
            <a:ext cx="741848"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270°</a:t>
            </a:r>
            <a:endParaRPr lang="tr-TR" dirty="0">
              <a:latin typeface="Times New Roman" panose="02020603050405020304" pitchFamily="18" charset="0"/>
              <a:cs typeface="Times New Roman" panose="02020603050405020304" pitchFamily="18" charset="0"/>
            </a:endParaRPr>
          </a:p>
        </p:txBody>
      </p:sp>
      <p:sp>
        <p:nvSpPr>
          <p:cNvPr id="70" name="Metin kutusu 69"/>
          <p:cNvSpPr txBox="1"/>
          <p:nvPr/>
        </p:nvSpPr>
        <p:spPr>
          <a:xfrm>
            <a:off x="9856335" y="3429593"/>
            <a:ext cx="670411"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405°</a:t>
            </a:r>
            <a:endParaRPr lang="tr-TR" dirty="0">
              <a:latin typeface="Times New Roman" panose="02020603050405020304" pitchFamily="18" charset="0"/>
              <a:cs typeface="Times New Roman" panose="02020603050405020304" pitchFamily="18" charset="0"/>
            </a:endParaRPr>
          </a:p>
        </p:txBody>
      </p:sp>
      <p:cxnSp>
        <p:nvCxnSpPr>
          <p:cNvPr id="71" name="Düz Bağlayıcı 70"/>
          <p:cNvCxnSpPr/>
          <p:nvPr/>
        </p:nvCxnSpPr>
        <p:spPr>
          <a:xfrm>
            <a:off x="7553325" y="3382442"/>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72" name="Düz Bağlayıcı 71"/>
          <p:cNvCxnSpPr/>
          <p:nvPr/>
        </p:nvCxnSpPr>
        <p:spPr>
          <a:xfrm>
            <a:off x="8260897" y="3361451"/>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75" name="Düz Bağlayıcı 74"/>
          <p:cNvCxnSpPr/>
          <p:nvPr/>
        </p:nvCxnSpPr>
        <p:spPr>
          <a:xfrm>
            <a:off x="10086910" y="3339036"/>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76" name="Düz Bağlayıcı 75"/>
          <p:cNvCxnSpPr/>
          <p:nvPr/>
        </p:nvCxnSpPr>
        <p:spPr>
          <a:xfrm>
            <a:off x="7215868" y="3382442"/>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77" name="Düz Bağlayıcı 76"/>
          <p:cNvCxnSpPr/>
          <p:nvPr/>
        </p:nvCxnSpPr>
        <p:spPr>
          <a:xfrm>
            <a:off x="9708696" y="3362827"/>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78" name="Düz Bağlayıcı 77"/>
          <p:cNvCxnSpPr/>
          <p:nvPr/>
        </p:nvCxnSpPr>
        <p:spPr>
          <a:xfrm>
            <a:off x="9012011" y="3370912"/>
            <a:ext cx="0" cy="155303"/>
          </a:xfrm>
          <a:prstGeom prst="line">
            <a:avLst/>
          </a:prstGeom>
        </p:spPr>
        <p:style>
          <a:lnRef idx="3">
            <a:schemeClr val="dk1"/>
          </a:lnRef>
          <a:fillRef idx="0">
            <a:schemeClr val="dk1"/>
          </a:fillRef>
          <a:effectRef idx="2">
            <a:schemeClr val="dk1"/>
          </a:effectRef>
          <a:fontRef idx="minor">
            <a:schemeClr val="tx1"/>
          </a:fontRef>
        </p:style>
      </p:cxnSp>
      <p:cxnSp>
        <p:nvCxnSpPr>
          <p:cNvPr id="80" name="Düz Bağlayıcı 79"/>
          <p:cNvCxnSpPr/>
          <p:nvPr/>
        </p:nvCxnSpPr>
        <p:spPr>
          <a:xfrm>
            <a:off x="8609239" y="3363611"/>
            <a:ext cx="0" cy="155303"/>
          </a:xfrm>
          <a:prstGeom prst="line">
            <a:avLst/>
          </a:prstGeom>
        </p:spPr>
        <p:style>
          <a:lnRef idx="3">
            <a:schemeClr val="dk1"/>
          </a:lnRef>
          <a:fillRef idx="0">
            <a:schemeClr val="dk1"/>
          </a:fillRef>
          <a:effectRef idx="2">
            <a:schemeClr val="dk1"/>
          </a:effectRef>
          <a:fontRef idx="minor">
            <a:schemeClr val="tx1"/>
          </a:fontRef>
        </p:style>
      </p:cxnSp>
      <p:pic>
        <p:nvPicPr>
          <p:cNvPr id="82" name="Resim 81"/>
          <p:cNvPicPr>
            <a:picLocks noChangeAspect="1"/>
          </p:cNvPicPr>
          <p:nvPr/>
        </p:nvPicPr>
        <p:blipFill>
          <a:blip r:embed="rId2"/>
          <a:stretch>
            <a:fillRect/>
          </a:stretch>
        </p:blipFill>
        <p:spPr>
          <a:xfrm>
            <a:off x="6814805" y="2328236"/>
            <a:ext cx="1475360" cy="1117972"/>
          </a:xfrm>
          <a:prstGeom prst="rect">
            <a:avLst/>
          </a:prstGeom>
        </p:spPr>
      </p:pic>
      <p:sp>
        <p:nvSpPr>
          <p:cNvPr id="83" name="Blok Yay 82"/>
          <p:cNvSpPr/>
          <p:nvPr/>
        </p:nvSpPr>
        <p:spPr>
          <a:xfrm rot="10800000">
            <a:off x="8262792" y="2587688"/>
            <a:ext cx="1452852" cy="1618795"/>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4" name="Blok Yay 83"/>
          <p:cNvSpPr/>
          <p:nvPr/>
        </p:nvSpPr>
        <p:spPr>
          <a:xfrm rot="245227">
            <a:off x="6826899" y="2628356"/>
            <a:ext cx="1452852" cy="1731969"/>
          </a:xfrm>
          <a:prstGeom prst="blockArc">
            <a:avLst>
              <a:gd name="adj1" fmla="val 10800000"/>
              <a:gd name="adj2" fmla="val 21241187"/>
              <a:gd name="adj3" fmla="val 1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5" name="Blok Yay 84"/>
          <p:cNvSpPr/>
          <p:nvPr/>
        </p:nvSpPr>
        <p:spPr>
          <a:xfrm rot="10800000">
            <a:off x="8262792" y="2206828"/>
            <a:ext cx="1452852" cy="2300081"/>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86" name="Blok Yay 85"/>
          <p:cNvSpPr/>
          <p:nvPr/>
        </p:nvSpPr>
        <p:spPr>
          <a:xfrm rot="10961396">
            <a:off x="8632851" y="1852109"/>
            <a:ext cx="1452852" cy="2971101"/>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87" name="Metin kutusu 86"/>
          <p:cNvSpPr txBox="1"/>
          <p:nvPr/>
        </p:nvSpPr>
        <p:spPr>
          <a:xfrm>
            <a:off x="7378379" y="2454346"/>
            <a:ext cx="351378"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V</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88" name="Metin kutusu 87"/>
          <p:cNvSpPr txBox="1"/>
          <p:nvPr/>
        </p:nvSpPr>
        <p:spPr>
          <a:xfrm>
            <a:off x="8032631" y="2394637"/>
            <a:ext cx="330540"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I₁</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89" name="Metin kutusu 88"/>
          <p:cNvSpPr txBox="1"/>
          <p:nvPr/>
        </p:nvSpPr>
        <p:spPr>
          <a:xfrm>
            <a:off x="8490853" y="2437093"/>
            <a:ext cx="330540"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I₂</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90" name="Blok Yay 89"/>
          <p:cNvSpPr/>
          <p:nvPr/>
        </p:nvSpPr>
        <p:spPr>
          <a:xfrm rot="245227">
            <a:off x="7183946" y="2068565"/>
            <a:ext cx="1452852" cy="2914305"/>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cxnSp>
        <p:nvCxnSpPr>
          <p:cNvPr id="92" name="Düz Bağlayıcı 91"/>
          <p:cNvCxnSpPr/>
          <p:nvPr/>
        </p:nvCxnSpPr>
        <p:spPr>
          <a:xfrm flipV="1">
            <a:off x="6843720" y="2328236"/>
            <a:ext cx="704380" cy="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6" name="Düz Bağlayıcı 95"/>
          <p:cNvCxnSpPr>
            <a:endCxn id="82" idx="2"/>
          </p:cNvCxnSpPr>
          <p:nvPr/>
        </p:nvCxnSpPr>
        <p:spPr>
          <a:xfrm>
            <a:off x="7548100" y="2357335"/>
            <a:ext cx="4385" cy="108887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Düz Bağlayıcı 96"/>
          <p:cNvCxnSpPr/>
          <p:nvPr/>
        </p:nvCxnSpPr>
        <p:spPr>
          <a:xfrm flipV="1">
            <a:off x="6785082" y="2063707"/>
            <a:ext cx="1164116" cy="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Metin kutusu 98"/>
          <p:cNvSpPr txBox="1"/>
          <p:nvPr/>
        </p:nvSpPr>
        <p:spPr>
          <a:xfrm>
            <a:off x="6218479" y="2137544"/>
            <a:ext cx="58862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12,7</a:t>
            </a:r>
            <a:endParaRPr lang="tr-TR" dirty="0">
              <a:latin typeface="Times New Roman" panose="02020603050405020304" pitchFamily="18" charset="0"/>
              <a:cs typeface="Times New Roman" panose="02020603050405020304" pitchFamily="18" charset="0"/>
            </a:endParaRPr>
          </a:p>
        </p:txBody>
      </p:sp>
      <p:sp>
        <p:nvSpPr>
          <p:cNvPr id="100" name="Metin kutusu 99"/>
          <p:cNvSpPr txBox="1"/>
          <p:nvPr/>
        </p:nvSpPr>
        <p:spPr>
          <a:xfrm>
            <a:off x="6084074" y="1923834"/>
            <a:ext cx="70403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16,97</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781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8127" y="119743"/>
            <a:ext cx="9905998" cy="533400"/>
          </a:xfrm>
        </p:spPr>
        <p:txBody>
          <a:bodyPr>
            <a:normAutofit fontScale="90000"/>
          </a:bodyPr>
          <a:lstStyle/>
          <a:p>
            <a:r>
              <a:rPr lang="tr-TR" dirty="0">
                <a:latin typeface="Times New Roman" panose="02020603050405020304" pitchFamily="18" charset="0"/>
                <a:cs typeface="Times New Roman" panose="02020603050405020304" pitchFamily="18" charset="0"/>
              </a:rPr>
              <a:t>Sinüssel büyüklüklerin toplanması</a:t>
            </a:r>
            <a:endParaRPr lang="tr-TR" dirty="0"/>
          </a:p>
        </p:txBody>
      </p:sp>
      <p:sp>
        <p:nvSpPr>
          <p:cNvPr id="3" name="İçerik Yer Tutucusu 2"/>
          <p:cNvSpPr>
            <a:spLocks noGrp="1"/>
          </p:cNvSpPr>
          <p:nvPr>
            <p:ph idx="1"/>
          </p:nvPr>
        </p:nvSpPr>
        <p:spPr>
          <a:xfrm>
            <a:off x="762000" y="751114"/>
            <a:ext cx="11092543" cy="6106886"/>
          </a:xfrm>
        </p:spPr>
        <p:txBody>
          <a:bodyPr/>
          <a:lstStyle/>
          <a:p>
            <a:r>
              <a:rPr lang="tr-TR" dirty="0" smtClean="0">
                <a:latin typeface="Times New Roman" panose="02020603050405020304" pitchFamily="18" charset="0"/>
                <a:cs typeface="Times New Roman" panose="02020603050405020304" pitchFamily="18" charset="0"/>
              </a:rPr>
              <a:t>ÖRNEK: Şekildeki seri bağlı alternatörlerin </a:t>
            </a:r>
            <a:r>
              <a:rPr lang="tr-TR" dirty="0" err="1" smtClean="0">
                <a:latin typeface="Times New Roman" panose="02020603050405020304" pitchFamily="18" charset="0"/>
                <a:cs typeface="Times New Roman" panose="02020603050405020304" pitchFamily="18" charset="0"/>
              </a:rPr>
              <a:t>emk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ları</a:t>
            </a:r>
            <a:r>
              <a:rPr lang="tr-TR" dirty="0" smtClean="0">
                <a:latin typeface="Times New Roman" panose="02020603050405020304" pitchFamily="18" charset="0"/>
                <a:cs typeface="Times New Roman" panose="02020603050405020304" pitchFamily="18" charset="0"/>
              </a:rPr>
              <a:t> 150V ve 100V tur. 150 volt </a:t>
            </a:r>
            <a:r>
              <a:rPr lang="tr-TR" dirty="0" err="1" smtClean="0">
                <a:latin typeface="Times New Roman" panose="02020603050405020304" pitchFamily="18" charset="0"/>
                <a:cs typeface="Times New Roman" panose="02020603050405020304" pitchFamily="18" charset="0"/>
              </a:rPr>
              <a:t>emk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lı</a:t>
            </a:r>
            <a:r>
              <a:rPr lang="tr-TR" dirty="0" smtClean="0">
                <a:latin typeface="Times New Roman" panose="02020603050405020304" pitchFamily="18" charset="0"/>
                <a:cs typeface="Times New Roman" panose="02020603050405020304" pitchFamily="18" charset="0"/>
              </a:rPr>
              <a:t> sıfır fazlı, 100V </a:t>
            </a:r>
            <a:r>
              <a:rPr lang="tr-TR" dirty="0" err="1" smtClean="0">
                <a:latin typeface="Times New Roman" panose="02020603050405020304" pitchFamily="18" charset="0"/>
                <a:cs typeface="Times New Roman" panose="02020603050405020304" pitchFamily="18" charset="0"/>
              </a:rPr>
              <a:t>emklı</a:t>
            </a:r>
            <a:r>
              <a:rPr lang="tr-TR" dirty="0" smtClean="0">
                <a:latin typeface="Times New Roman" panose="02020603050405020304" pitchFamily="18" charset="0"/>
                <a:cs typeface="Times New Roman" panose="02020603050405020304" pitchFamily="18" charset="0"/>
              </a:rPr>
              <a:t> alternatör 90°ileri fazlı ise; </a:t>
            </a:r>
            <a:r>
              <a:rPr lang="tr-TR" dirty="0" err="1" smtClean="0">
                <a:latin typeface="Times New Roman" panose="02020603050405020304" pitchFamily="18" charset="0"/>
                <a:cs typeface="Times New Roman" panose="02020603050405020304" pitchFamily="18" charset="0"/>
              </a:rPr>
              <a:t>fazör</a:t>
            </a:r>
            <a:r>
              <a:rPr lang="tr-TR" dirty="0" smtClean="0">
                <a:latin typeface="Times New Roman" panose="02020603050405020304" pitchFamily="18" charset="0"/>
                <a:cs typeface="Times New Roman" panose="02020603050405020304" pitchFamily="18" charset="0"/>
              </a:rPr>
              <a:t> vektör diyagramını, sinüs grafiğini çiziniz ve toplam </a:t>
            </a:r>
            <a:r>
              <a:rPr lang="tr-TR" dirty="0" err="1" smtClean="0">
                <a:latin typeface="Times New Roman" panose="02020603050405020304" pitchFamily="18" charset="0"/>
                <a:cs typeface="Times New Roman" panose="02020603050405020304" pitchFamily="18" charset="0"/>
              </a:rPr>
              <a:t>emk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yı</a:t>
            </a:r>
            <a:r>
              <a:rPr lang="tr-TR" dirty="0" smtClean="0">
                <a:latin typeface="Times New Roman" panose="02020603050405020304" pitchFamily="18" charset="0"/>
                <a:cs typeface="Times New Roman" panose="02020603050405020304" pitchFamily="18" charset="0"/>
              </a:rPr>
              <a:t> bulunuz? </a:t>
            </a:r>
          </a:p>
          <a:p>
            <a:r>
              <a:rPr lang="tr-TR" dirty="0" smtClean="0">
                <a:latin typeface="Times New Roman" panose="02020603050405020304" pitchFamily="18" charset="0"/>
                <a:cs typeface="Times New Roman" panose="02020603050405020304" pitchFamily="18" charset="0"/>
              </a:rPr>
              <a:t>                                                                        Tan</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=100/150 ise  </a:t>
            </a:r>
            <a:r>
              <a:rPr lang="tr-TR" dirty="0" smtClean="0">
                <a:solidFill>
                  <a:prstClr val="white"/>
                </a:solidFill>
                <a:latin typeface="Times New Roman" panose="02020603050405020304" pitchFamily="18" charset="0"/>
                <a:cs typeface="Times New Roman" panose="02020603050405020304" pitchFamily="18" charset="0"/>
              </a:rPr>
              <a:t>Tan</a:t>
            </a:r>
            <a:r>
              <a:rPr lang="el-GR" dirty="0">
                <a:solidFill>
                  <a:prstClr val="white"/>
                </a:solidFill>
                <a:latin typeface="Times New Roman" panose="02020603050405020304" pitchFamily="18" charset="0"/>
                <a:cs typeface="Times New Roman" panose="02020603050405020304" pitchFamily="18" charset="0"/>
              </a:rPr>
              <a:t>α</a:t>
            </a:r>
            <a:r>
              <a:rPr lang="tr-TR" dirty="0" smtClean="0">
                <a:solidFill>
                  <a:prstClr val="white"/>
                </a:solidFill>
                <a:latin typeface="Times New Roman" panose="02020603050405020304" pitchFamily="18" charset="0"/>
                <a:cs typeface="Times New Roman" panose="02020603050405020304" pitchFamily="18" charset="0"/>
              </a:rPr>
              <a:t>=0,66 </a:t>
            </a:r>
          </a:p>
          <a:p>
            <a:r>
              <a:rPr lang="tr-TR" dirty="0">
                <a:solidFill>
                  <a:prstClr val="white"/>
                </a:solidFill>
                <a:latin typeface="Times New Roman" panose="02020603050405020304" pitchFamily="18" charset="0"/>
                <a:cs typeface="Times New Roman" panose="02020603050405020304" pitchFamily="18" charset="0"/>
              </a:rPr>
              <a:t> </a:t>
            </a:r>
            <a:r>
              <a:rPr lang="tr-TR" dirty="0" smtClean="0">
                <a:solidFill>
                  <a:prstClr val="white"/>
                </a:solidFill>
                <a:latin typeface="Times New Roman" panose="02020603050405020304" pitchFamily="18" charset="0"/>
                <a:cs typeface="Times New Roman" panose="02020603050405020304" pitchFamily="18" charset="0"/>
              </a:rPr>
              <a:t>                                                                       tanjantı 0,66 0lan açı 33,4°dir. </a:t>
            </a:r>
          </a:p>
          <a:p>
            <a:r>
              <a:rPr lang="tr-TR" dirty="0">
                <a:solidFill>
                  <a:prstClr val="white"/>
                </a:solidFill>
                <a:latin typeface="Times New Roman" panose="02020603050405020304" pitchFamily="18" charset="0"/>
                <a:cs typeface="Times New Roman" panose="02020603050405020304" pitchFamily="18" charset="0"/>
              </a:rPr>
              <a:t> </a:t>
            </a:r>
            <a:r>
              <a:rPr lang="tr-TR" dirty="0" smtClean="0">
                <a:solidFill>
                  <a:prstClr val="white"/>
                </a:solidFill>
                <a:latin typeface="Times New Roman" panose="02020603050405020304" pitchFamily="18" charset="0"/>
                <a:cs typeface="Times New Roman" panose="02020603050405020304" pitchFamily="18" charset="0"/>
              </a:rPr>
              <a:t>                                                                   Ɛ²=Ɛ₁² + Ɛ₂²   </a:t>
            </a:r>
          </a:p>
          <a:p>
            <a:r>
              <a:rPr lang="tr-TR" dirty="0">
                <a:solidFill>
                  <a:prstClr val="white"/>
                </a:solidFill>
                <a:latin typeface="Times New Roman" panose="02020603050405020304" pitchFamily="18" charset="0"/>
                <a:cs typeface="Times New Roman" panose="02020603050405020304" pitchFamily="18" charset="0"/>
              </a:rPr>
              <a:t> </a:t>
            </a:r>
            <a:r>
              <a:rPr lang="tr-TR" dirty="0" smtClean="0">
                <a:solidFill>
                  <a:prstClr val="white"/>
                </a:solidFill>
                <a:latin typeface="Times New Roman" panose="02020603050405020304" pitchFamily="18" charset="0"/>
                <a:cs typeface="Times New Roman" panose="02020603050405020304" pitchFamily="18" charset="0"/>
              </a:rPr>
              <a:t>                                                                    Ɛ²</a:t>
            </a:r>
            <a:r>
              <a:rPr lang="tr-TR" dirty="0">
                <a:solidFill>
                  <a:prstClr val="white"/>
                </a:solidFill>
                <a:latin typeface="Times New Roman" panose="02020603050405020304" pitchFamily="18" charset="0"/>
                <a:cs typeface="Times New Roman" panose="02020603050405020304" pitchFamily="18" charset="0"/>
              </a:rPr>
              <a:t>=</a:t>
            </a:r>
            <a:r>
              <a:rPr lang="tr-TR" dirty="0" smtClean="0">
                <a:solidFill>
                  <a:prstClr val="white"/>
                </a:solidFill>
                <a:latin typeface="Times New Roman" panose="02020603050405020304" pitchFamily="18" charset="0"/>
                <a:cs typeface="Times New Roman" panose="02020603050405020304" pitchFamily="18" charset="0"/>
              </a:rPr>
              <a:t> 150²+100²  Ɛ²</a:t>
            </a:r>
            <a:r>
              <a:rPr lang="tr-TR" dirty="0">
                <a:solidFill>
                  <a:prstClr val="white"/>
                </a:solidFill>
                <a:latin typeface="Times New Roman" panose="02020603050405020304" pitchFamily="18" charset="0"/>
                <a:cs typeface="Times New Roman" panose="02020603050405020304" pitchFamily="18" charset="0"/>
              </a:rPr>
              <a:t>= </a:t>
            </a:r>
            <a:r>
              <a:rPr lang="tr-TR" dirty="0" smtClean="0">
                <a:solidFill>
                  <a:prstClr val="white"/>
                </a:solidFill>
                <a:latin typeface="Times New Roman" panose="02020603050405020304" pitchFamily="18" charset="0"/>
                <a:cs typeface="Times New Roman" panose="02020603050405020304" pitchFamily="18" charset="0"/>
              </a:rPr>
              <a:t>22500+10000 </a:t>
            </a:r>
          </a:p>
          <a:p>
            <a:r>
              <a:rPr lang="tr-TR" dirty="0">
                <a:solidFill>
                  <a:prstClr val="white"/>
                </a:solidFill>
                <a:latin typeface="Times New Roman" panose="02020603050405020304" pitchFamily="18" charset="0"/>
                <a:cs typeface="Times New Roman" panose="02020603050405020304" pitchFamily="18" charset="0"/>
              </a:rPr>
              <a:t>                                                                     Ɛ²= </a:t>
            </a:r>
            <a:r>
              <a:rPr lang="tr-TR" dirty="0" smtClean="0">
                <a:solidFill>
                  <a:prstClr val="white"/>
                </a:solidFill>
                <a:latin typeface="Times New Roman" panose="02020603050405020304" pitchFamily="18" charset="0"/>
                <a:cs typeface="Times New Roman" panose="02020603050405020304" pitchFamily="18" charset="0"/>
              </a:rPr>
              <a:t>32500 ise    Ɛ= 180,277Volt </a:t>
            </a:r>
          </a:p>
          <a:p>
            <a:r>
              <a:rPr lang="tr-TR" dirty="0" smtClean="0">
                <a:latin typeface="Times New Roman" panose="02020603050405020304" pitchFamily="18" charset="0"/>
                <a:cs typeface="Times New Roman" panose="02020603050405020304" pitchFamily="18" charset="0"/>
              </a:rPr>
              <a:t>                                                          Ɛe</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0,707.Ɛm   Ɛm=150/0,707 = 212,13 V</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Ɛe</a:t>
            </a:r>
            <a:r>
              <a:rPr lang="tr-TR" dirty="0">
                <a:latin typeface="Times New Roman" panose="02020603050405020304" pitchFamily="18" charset="0"/>
                <a:cs typeface="Times New Roman" panose="02020603050405020304" pitchFamily="18" charset="0"/>
              </a:rPr>
              <a:t>= 0,707.Ɛm </a:t>
            </a:r>
            <a:r>
              <a:rPr lang="tr-TR" dirty="0" smtClean="0">
                <a:latin typeface="Times New Roman" panose="02020603050405020304" pitchFamily="18" charset="0"/>
                <a:cs typeface="Times New Roman" panose="02020603050405020304" pitchFamily="18" charset="0"/>
              </a:rPr>
              <a:t>   Ɛm=100/0,707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121,42 V  </a:t>
            </a:r>
          </a:p>
          <a:p>
            <a:r>
              <a:rPr lang="tr-TR" dirty="0" smtClean="0">
                <a:latin typeface="Times New Roman" panose="02020603050405020304" pitchFamily="18" charset="0"/>
                <a:cs typeface="Times New Roman" panose="02020603050405020304" pitchFamily="18" charset="0"/>
              </a:rPr>
              <a:t>                                                           Ɛe</a:t>
            </a:r>
            <a:r>
              <a:rPr lang="tr-TR" dirty="0">
                <a:latin typeface="Times New Roman" panose="02020603050405020304" pitchFamily="18" charset="0"/>
                <a:cs typeface="Times New Roman" panose="02020603050405020304" pitchFamily="18" charset="0"/>
              </a:rPr>
              <a:t>= 0,707.Ɛm    </a:t>
            </a:r>
            <a:r>
              <a:rPr lang="tr-TR" dirty="0" smtClean="0">
                <a:latin typeface="Times New Roman" panose="02020603050405020304" pitchFamily="18" charset="0"/>
                <a:cs typeface="Times New Roman" panose="02020603050405020304" pitchFamily="18" charset="0"/>
              </a:rPr>
              <a:t>Ɛm=180,277/0,707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234,9 </a:t>
            </a:r>
            <a:r>
              <a:rPr lang="tr-TR" dirty="0">
                <a:latin typeface="Times New Roman" panose="02020603050405020304" pitchFamily="18" charset="0"/>
                <a:cs typeface="Times New Roman" panose="02020603050405020304" pitchFamily="18" charset="0"/>
              </a:rPr>
              <a:t>V</a:t>
            </a:r>
          </a:p>
        </p:txBody>
      </p:sp>
      <p:cxnSp>
        <p:nvCxnSpPr>
          <p:cNvPr id="5" name="Düz Bağlayıcı 4"/>
          <p:cNvCxnSpPr/>
          <p:nvPr/>
        </p:nvCxnSpPr>
        <p:spPr>
          <a:xfrm>
            <a:off x="1126670" y="2283693"/>
            <a:ext cx="533400" cy="0"/>
          </a:xfrm>
          <a:prstGeom prst="line">
            <a:avLst/>
          </a:prstGeom>
        </p:spPr>
        <p:style>
          <a:lnRef idx="3">
            <a:schemeClr val="dk1"/>
          </a:lnRef>
          <a:fillRef idx="0">
            <a:schemeClr val="dk1"/>
          </a:fillRef>
          <a:effectRef idx="2">
            <a:schemeClr val="dk1"/>
          </a:effectRef>
          <a:fontRef idx="minor">
            <a:schemeClr val="tx1"/>
          </a:fontRef>
        </p:style>
      </p:cxnSp>
      <p:cxnSp>
        <p:nvCxnSpPr>
          <p:cNvPr id="9" name="Düz Bağlayıcı 8"/>
          <p:cNvCxnSpPr/>
          <p:nvPr/>
        </p:nvCxnSpPr>
        <p:spPr>
          <a:xfrm>
            <a:off x="3341565" y="2308573"/>
            <a:ext cx="533400" cy="0"/>
          </a:xfrm>
          <a:prstGeom prst="line">
            <a:avLst/>
          </a:prstGeom>
        </p:spPr>
        <p:style>
          <a:lnRef idx="3">
            <a:schemeClr val="dk1"/>
          </a:lnRef>
          <a:fillRef idx="0">
            <a:schemeClr val="dk1"/>
          </a:fillRef>
          <a:effectRef idx="2">
            <a:schemeClr val="dk1"/>
          </a:effectRef>
          <a:fontRef idx="minor">
            <a:schemeClr val="tx1"/>
          </a:fontRef>
        </p:style>
      </p:cxnSp>
      <p:cxnSp>
        <p:nvCxnSpPr>
          <p:cNvPr id="10" name="Düz Bağlayıcı 9"/>
          <p:cNvCxnSpPr/>
          <p:nvPr/>
        </p:nvCxnSpPr>
        <p:spPr>
          <a:xfrm flipV="1">
            <a:off x="2171701" y="2273178"/>
            <a:ext cx="647699" cy="1"/>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a:off x="1126670" y="2273178"/>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14" name="Düz Bağlayıcı 13"/>
          <p:cNvCxnSpPr/>
          <p:nvPr/>
        </p:nvCxnSpPr>
        <p:spPr>
          <a:xfrm>
            <a:off x="3886200" y="2285599"/>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15" name="Düz Bağlayıcı 14"/>
          <p:cNvCxnSpPr/>
          <p:nvPr/>
        </p:nvCxnSpPr>
        <p:spPr>
          <a:xfrm>
            <a:off x="1118143" y="3036712"/>
            <a:ext cx="816429" cy="0"/>
          </a:xfrm>
          <a:prstGeom prst="line">
            <a:avLst/>
          </a:prstGeom>
        </p:spPr>
        <p:style>
          <a:lnRef idx="3">
            <a:schemeClr val="dk1"/>
          </a:lnRef>
          <a:fillRef idx="0">
            <a:schemeClr val="dk1"/>
          </a:fillRef>
          <a:effectRef idx="2">
            <a:schemeClr val="dk1"/>
          </a:effectRef>
          <a:fontRef idx="minor">
            <a:schemeClr val="tx1"/>
          </a:fontRef>
        </p:style>
      </p:cxnSp>
      <p:cxnSp>
        <p:nvCxnSpPr>
          <p:cNvPr id="16" name="Düz Bağlayıcı 15"/>
          <p:cNvCxnSpPr/>
          <p:nvPr/>
        </p:nvCxnSpPr>
        <p:spPr>
          <a:xfrm>
            <a:off x="3086100" y="3048501"/>
            <a:ext cx="800100" cy="1"/>
          </a:xfrm>
          <a:prstGeom prst="line">
            <a:avLst/>
          </a:prstGeom>
        </p:spPr>
        <p:style>
          <a:lnRef idx="3">
            <a:schemeClr val="dk1"/>
          </a:lnRef>
          <a:fillRef idx="0">
            <a:schemeClr val="dk1"/>
          </a:fillRef>
          <a:effectRef idx="2">
            <a:schemeClr val="dk1"/>
          </a:effectRef>
          <a:fontRef idx="minor">
            <a:schemeClr val="tx1"/>
          </a:fontRef>
        </p:style>
      </p:cxnSp>
      <p:sp>
        <p:nvSpPr>
          <p:cNvPr id="19" name="Halka 18"/>
          <p:cNvSpPr/>
          <p:nvPr/>
        </p:nvSpPr>
        <p:spPr>
          <a:xfrm>
            <a:off x="2880652" y="2095280"/>
            <a:ext cx="413657" cy="402771"/>
          </a:xfrm>
          <a:prstGeom prst="donut">
            <a:avLst>
              <a:gd name="adj" fmla="val 474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20" name="Halka 19"/>
          <p:cNvSpPr/>
          <p:nvPr/>
        </p:nvSpPr>
        <p:spPr>
          <a:xfrm>
            <a:off x="1710235" y="2084214"/>
            <a:ext cx="413657" cy="402771"/>
          </a:xfrm>
          <a:prstGeom prst="donut">
            <a:avLst>
              <a:gd name="adj" fmla="val 474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21" name="Yuvarlatılmış Dikdörtgen 20"/>
          <p:cNvSpPr/>
          <p:nvPr/>
        </p:nvSpPr>
        <p:spPr>
          <a:xfrm>
            <a:off x="1602055" y="2238618"/>
            <a:ext cx="119743" cy="691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2" name="Yuvarlatılmış Dikdörtgen 21"/>
          <p:cNvSpPr/>
          <p:nvPr/>
        </p:nvSpPr>
        <p:spPr>
          <a:xfrm>
            <a:off x="2115727" y="2216046"/>
            <a:ext cx="87086" cy="925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3" name="Yuvarlatılmış Dikdörtgen 22"/>
          <p:cNvSpPr/>
          <p:nvPr/>
        </p:nvSpPr>
        <p:spPr>
          <a:xfrm>
            <a:off x="2802243" y="2216046"/>
            <a:ext cx="87086" cy="925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4" name="Yuvarlatılmış Dikdörtgen 23"/>
          <p:cNvSpPr/>
          <p:nvPr/>
        </p:nvSpPr>
        <p:spPr>
          <a:xfrm>
            <a:off x="3298022" y="2254423"/>
            <a:ext cx="87086" cy="925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9" name="Oval 28"/>
          <p:cNvSpPr/>
          <p:nvPr/>
        </p:nvSpPr>
        <p:spPr>
          <a:xfrm>
            <a:off x="1918888" y="2973690"/>
            <a:ext cx="76200" cy="653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0" name="Oval 29"/>
          <p:cNvSpPr/>
          <p:nvPr/>
        </p:nvSpPr>
        <p:spPr>
          <a:xfrm>
            <a:off x="3044915" y="2992115"/>
            <a:ext cx="76200" cy="653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1" name="Metin kutusu 30"/>
          <p:cNvSpPr txBox="1"/>
          <p:nvPr/>
        </p:nvSpPr>
        <p:spPr>
          <a:xfrm>
            <a:off x="1399591" y="2413871"/>
            <a:ext cx="1011815"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Ɛ₁=150V</a:t>
            </a:r>
            <a:endParaRPr lang="tr-TR" dirty="0">
              <a:latin typeface="Times New Roman" panose="02020603050405020304" pitchFamily="18" charset="0"/>
              <a:cs typeface="Times New Roman" panose="02020603050405020304" pitchFamily="18" charset="0"/>
            </a:endParaRPr>
          </a:p>
        </p:txBody>
      </p:sp>
      <p:sp>
        <p:nvSpPr>
          <p:cNvPr id="32" name="Metin kutusu 31"/>
          <p:cNvSpPr txBox="1"/>
          <p:nvPr/>
        </p:nvSpPr>
        <p:spPr>
          <a:xfrm>
            <a:off x="2611531" y="2440637"/>
            <a:ext cx="1011815"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Ɛ₂=100V</a:t>
            </a:r>
            <a:endParaRPr lang="tr-TR" dirty="0">
              <a:latin typeface="Times New Roman" panose="02020603050405020304" pitchFamily="18" charset="0"/>
              <a:cs typeface="Times New Roman" panose="02020603050405020304" pitchFamily="18" charset="0"/>
            </a:endParaRPr>
          </a:p>
        </p:txBody>
      </p:sp>
      <p:sp>
        <p:nvSpPr>
          <p:cNvPr id="33" name="Metin kutusu 32"/>
          <p:cNvSpPr txBox="1"/>
          <p:nvPr/>
        </p:nvSpPr>
        <p:spPr>
          <a:xfrm>
            <a:off x="2391810" y="2732265"/>
            <a:ext cx="30008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Ɛ</a:t>
            </a:r>
            <a:endParaRPr lang="tr-TR" dirty="0"/>
          </a:p>
        </p:txBody>
      </p:sp>
      <p:cxnSp>
        <p:nvCxnSpPr>
          <p:cNvPr id="39" name="Düz Ok Bağlayıcısı 38"/>
          <p:cNvCxnSpPr/>
          <p:nvPr/>
        </p:nvCxnSpPr>
        <p:spPr>
          <a:xfrm>
            <a:off x="2101940" y="3009663"/>
            <a:ext cx="845446" cy="15915"/>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42" name="Düz Ok Bağlayıcısı 41"/>
          <p:cNvCxnSpPr/>
          <p:nvPr/>
        </p:nvCxnSpPr>
        <p:spPr>
          <a:xfrm flipV="1">
            <a:off x="4651285" y="2258785"/>
            <a:ext cx="18686" cy="10065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Düz Ok Bağlayıcısı 43"/>
          <p:cNvCxnSpPr/>
          <p:nvPr/>
        </p:nvCxnSpPr>
        <p:spPr>
          <a:xfrm>
            <a:off x="4479472" y="3048792"/>
            <a:ext cx="1687966" cy="318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Düz Ok Bağlayıcısı 47"/>
          <p:cNvCxnSpPr/>
          <p:nvPr/>
        </p:nvCxnSpPr>
        <p:spPr>
          <a:xfrm>
            <a:off x="4660628" y="3048792"/>
            <a:ext cx="934629"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0" name="Düz Ok Bağlayıcısı 49"/>
          <p:cNvCxnSpPr/>
          <p:nvPr/>
        </p:nvCxnSpPr>
        <p:spPr>
          <a:xfrm flipV="1">
            <a:off x="4660628" y="2508066"/>
            <a:ext cx="9343" cy="54072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51" name="Metin kutusu 50"/>
          <p:cNvSpPr txBox="1"/>
          <p:nvPr/>
        </p:nvSpPr>
        <p:spPr>
          <a:xfrm>
            <a:off x="4353730" y="2418606"/>
            <a:ext cx="36901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Ɛ₁</a:t>
            </a:r>
            <a:endParaRPr lang="tr-TR" dirty="0"/>
          </a:p>
        </p:txBody>
      </p:sp>
      <p:sp>
        <p:nvSpPr>
          <p:cNvPr id="52" name="Metin kutusu 51"/>
          <p:cNvSpPr txBox="1"/>
          <p:nvPr/>
        </p:nvSpPr>
        <p:spPr>
          <a:xfrm>
            <a:off x="5301684" y="3064718"/>
            <a:ext cx="36901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Ɛ₂</a:t>
            </a:r>
            <a:endParaRPr lang="tr-TR" dirty="0"/>
          </a:p>
        </p:txBody>
      </p:sp>
      <p:sp>
        <p:nvSpPr>
          <p:cNvPr id="53" name="Metin kutusu 52"/>
          <p:cNvSpPr txBox="1"/>
          <p:nvPr/>
        </p:nvSpPr>
        <p:spPr>
          <a:xfrm>
            <a:off x="4691739" y="2090838"/>
            <a:ext cx="30008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Ɛ</a:t>
            </a:r>
            <a:endParaRPr lang="tr-TR" dirty="0"/>
          </a:p>
        </p:txBody>
      </p:sp>
      <p:sp>
        <p:nvSpPr>
          <p:cNvPr id="54" name="Metin kutusu 53"/>
          <p:cNvSpPr txBox="1"/>
          <p:nvPr/>
        </p:nvSpPr>
        <p:spPr>
          <a:xfrm>
            <a:off x="5716289" y="2762048"/>
            <a:ext cx="304892" cy="369332"/>
          </a:xfrm>
          <a:prstGeom prst="rect">
            <a:avLst/>
          </a:prstGeom>
          <a:noFill/>
        </p:spPr>
        <p:txBody>
          <a:bodyPr wrap="none" rtlCol="0">
            <a:spAutoFit/>
          </a:bodyPr>
          <a:lstStyle/>
          <a:p>
            <a:r>
              <a:rPr lang="el-GR" dirty="0" smtClean="0">
                <a:latin typeface="Times New Roman" panose="02020603050405020304" pitchFamily="18" charset="0"/>
                <a:cs typeface="Times New Roman" panose="02020603050405020304" pitchFamily="18" charset="0"/>
              </a:rPr>
              <a:t>α</a:t>
            </a:r>
            <a:endParaRPr lang="tr-TR" dirty="0"/>
          </a:p>
        </p:txBody>
      </p:sp>
      <p:cxnSp>
        <p:nvCxnSpPr>
          <p:cNvPr id="56" name="Düz Ok Bağlayıcısı 55"/>
          <p:cNvCxnSpPr/>
          <p:nvPr/>
        </p:nvCxnSpPr>
        <p:spPr>
          <a:xfrm flipH="1" flipV="1">
            <a:off x="1782322" y="3099735"/>
            <a:ext cx="4119" cy="33446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 name="Düz Ok Bağlayıcısı 60"/>
          <p:cNvCxnSpPr/>
          <p:nvPr/>
        </p:nvCxnSpPr>
        <p:spPr>
          <a:xfrm flipV="1">
            <a:off x="978127" y="4846117"/>
            <a:ext cx="5043054" cy="15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Metin kutusu 63"/>
          <p:cNvSpPr txBox="1"/>
          <p:nvPr/>
        </p:nvSpPr>
        <p:spPr>
          <a:xfrm>
            <a:off x="2207943" y="3246632"/>
            <a:ext cx="30008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Ɛ</a:t>
            </a:r>
            <a:endParaRPr lang="tr-TR" dirty="0"/>
          </a:p>
        </p:txBody>
      </p:sp>
      <p:sp>
        <p:nvSpPr>
          <p:cNvPr id="65" name="Metin kutusu 64"/>
          <p:cNvSpPr txBox="1"/>
          <p:nvPr/>
        </p:nvSpPr>
        <p:spPr>
          <a:xfrm>
            <a:off x="5378681" y="4420571"/>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p>
        </p:txBody>
      </p:sp>
      <p:sp>
        <p:nvSpPr>
          <p:cNvPr id="66" name="Blok Yay 65"/>
          <p:cNvSpPr/>
          <p:nvPr/>
        </p:nvSpPr>
        <p:spPr>
          <a:xfrm rot="245227">
            <a:off x="1808593" y="3755578"/>
            <a:ext cx="1452852" cy="2300081"/>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67" name="Blok Yay 66"/>
          <p:cNvSpPr/>
          <p:nvPr/>
        </p:nvSpPr>
        <p:spPr>
          <a:xfrm rot="245227">
            <a:off x="1069753" y="4185693"/>
            <a:ext cx="1452852" cy="1464671"/>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68" name="Blok Yay 67"/>
          <p:cNvSpPr/>
          <p:nvPr/>
        </p:nvSpPr>
        <p:spPr>
          <a:xfrm rot="10800000">
            <a:off x="2513452" y="4050888"/>
            <a:ext cx="1452852" cy="1576466"/>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sp>
        <p:nvSpPr>
          <p:cNvPr id="69" name="Blok Yay 68"/>
          <p:cNvSpPr/>
          <p:nvPr/>
        </p:nvSpPr>
        <p:spPr>
          <a:xfrm rot="245227">
            <a:off x="1515723" y="3304468"/>
            <a:ext cx="1452852" cy="3175355"/>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cxnSp>
        <p:nvCxnSpPr>
          <p:cNvPr id="71" name="Düz Bağlayıcı 70"/>
          <p:cNvCxnSpPr/>
          <p:nvPr/>
        </p:nvCxnSpPr>
        <p:spPr>
          <a:xfrm>
            <a:off x="1083127" y="4798969"/>
            <a:ext cx="0" cy="174172"/>
          </a:xfrm>
          <a:prstGeom prst="line">
            <a:avLst/>
          </a:prstGeom>
        </p:spPr>
        <p:style>
          <a:lnRef idx="1">
            <a:schemeClr val="dk1"/>
          </a:lnRef>
          <a:fillRef idx="0">
            <a:schemeClr val="dk1"/>
          </a:fillRef>
          <a:effectRef idx="0">
            <a:schemeClr val="dk1"/>
          </a:effectRef>
          <a:fontRef idx="minor">
            <a:schemeClr val="tx1"/>
          </a:fontRef>
        </p:style>
      </p:cxnSp>
      <p:sp>
        <p:nvSpPr>
          <p:cNvPr id="73" name="Blok Yay 72"/>
          <p:cNvSpPr/>
          <p:nvPr/>
        </p:nvSpPr>
        <p:spPr>
          <a:xfrm rot="10800000">
            <a:off x="3238887" y="3704935"/>
            <a:ext cx="1452852" cy="2300081"/>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cxnSp>
        <p:nvCxnSpPr>
          <p:cNvPr id="74" name="Düz Bağlayıcı 73"/>
          <p:cNvCxnSpPr/>
          <p:nvPr/>
        </p:nvCxnSpPr>
        <p:spPr>
          <a:xfrm>
            <a:off x="2495550" y="4803809"/>
            <a:ext cx="0" cy="174172"/>
          </a:xfrm>
          <a:prstGeom prst="line">
            <a:avLst/>
          </a:prstGeom>
        </p:spPr>
        <p:style>
          <a:lnRef idx="1">
            <a:schemeClr val="dk1"/>
          </a:lnRef>
          <a:fillRef idx="0">
            <a:schemeClr val="dk1"/>
          </a:fillRef>
          <a:effectRef idx="0">
            <a:schemeClr val="dk1"/>
          </a:effectRef>
          <a:fontRef idx="minor">
            <a:schemeClr val="tx1"/>
          </a:fontRef>
        </p:style>
      </p:cxnSp>
      <p:cxnSp>
        <p:nvCxnSpPr>
          <p:cNvPr id="75" name="Düz Bağlayıcı 74"/>
          <p:cNvCxnSpPr/>
          <p:nvPr/>
        </p:nvCxnSpPr>
        <p:spPr>
          <a:xfrm>
            <a:off x="3243941" y="4828417"/>
            <a:ext cx="0" cy="174172"/>
          </a:xfrm>
          <a:prstGeom prst="line">
            <a:avLst/>
          </a:prstGeom>
        </p:spPr>
        <p:style>
          <a:lnRef idx="1">
            <a:schemeClr val="dk1"/>
          </a:lnRef>
          <a:fillRef idx="0">
            <a:schemeClr val="dk1"/>
          </a:fillRef>
          <a:effectRef idx="0">
            <a:schemeClr val="dk1"/>
          </a:effectRef>
          <a:fontRef idx="minor">
            <a:schemeClr val="tx1"/>
          </a:fontRef>
        </p:style>
      </p:cxnSp>
      <p:cxnSp>
        <p:nvCxnSpPr>
          <p:cNvPr id="78" name="Düz Bağlayıcı 77"/>
          <p:cNvCxnSpPr/>
          <p:nvPr/>
        </p:nvCxnSpPr>
        <p:spPr>
          <a:xfrm>
            <a:off x="4675413" y="4828417"/>
            <a:ext cx="0" cy="174172"/>
          </a:xfrm>
          <a:prstGeom prst="line">
            <a:avLst/>
          </a:prstGeom>
        </p:spPr>
        <p:style>
          <a:lnRef idx="1">
            <a:schemeClr val="dk1"/>
          </a:lnRef>
          <a:fillRef idx="0">
            <a:schemeClr val="dk1"/>
          </a:fillRef>
          <a:effectRef idx="0">
            <a:schemeClr val="dk1"/>
          </a:effectRef>
          <a:fontRef idx="minor">
            <a:schemeClr val="tx1"/>
          </a:fontRef>
        </p:style>
      </p:cxnSp>
      <p:cxnSp>
        <p:nvCxnSpPr>
          <p:cNvPr id="79" name="Düz Bağlayıcı 78"/>
          <p:cNvCxnSpPr/>
          <p:nvPr/>
        </p:nvCxnSpPr>
        <p:spPr>
          <a:xfrm>
            <a:off x="3978728" y="4858238"/>
            <a:ext cx="0" cy="174172"/>
          </a:xfrm>
          <a:prstGeom prst="line">
            <a:avLst/>
          </a:prstGeom>
        </p:spPr>
        <p:style>
          <a:lnRef idx="1">
            <a:schemeClr val="dk1"/>
          </a:lnRef>
          <a:fillRef idx="0">
            <a:schemeClr val="dk1"/>
          </a:fillRef>
          <a:effectRef idx="0">
            <a:schemeClr val="dk1"/>
          </a:effectRef>
          <a:fontRef idx="minor">
            <a:schemeClr val="tx1"/>
          </a:fontRef>
        </p:style>
      </p:cxnSp>
      <p:sp>
        <p:nvSpPr>
          <p:cNvPr id="88" name="Metin kutusu 87"/>
          <p:cNvSpPr txBox="1"/>
          <p:nvPr/>
        </p:nvSpPr>
        <p:spPr>
          <a:xfrm>
            <a:off x="3015926" y="4888997"/>
            <a:ext cx="530915"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180</a:t>
            </a:r>
            <a:endParaRPr lang="tr-TR" dirty="0">
              <a:latin typeface="Times New Roman" panose="02020603050405020304" pitchFamily="18" charset="0"/>
              <a:cs typeface="Times New Roman" panose="02020603050405020304" pitchFamily="18" charset="0"/>
            </a:endParaRPr>
          </a:p>
        </p:txBody>
      </p:sp>
      <p:sp>
        <p:nvSpPr>
          <p:cNvPr id="89" name="Metin kutusu 88"/>
          <p:cNvSpPr txBox="1"/>
          <p:nvPr/>
        </p:nvSpPr>
        <p:spPr>
          <a:xfrm>
            <a:off x="2308175" y="4898309"/>
            <a:ext cx="41549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90</a:t>
            </a:r>
            <a:endParaRPr lang="tr-TR" dirty="0">
              <a:latin typeface="Times New Roman" panose="02020603050405020304" pitchFamily="18" charset="0"/>
              <a:cs typeface="Times New Roman" panose="02020603050405020304" pitchFamily="18" charset="0"/>
            </a:endParaRPr>
          </a:p>
        </p:txBody>
      </p:sp>
      <p:sp>
        <p:nvSpPr>
          <p:cNvPr id="90" name="Metin kutusu 89"/>
          <p:cNvSpPr txBox="1"/>
          <p:nvPr/>
        </p:nvSpPr>
        <p:spPr>
          <a:xfrm>
            <a:off x="4431336" y="4861673"/>
            <a:ext cx="530915"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360</a:t>
            </a:r>
            <a:endParaRPr lang="tr-TR" dirty="0">
              <a:latin typeface="Times New Roman" panose="02020603050405020304" pitchFamily="18" charset="0"/>
              <a:cs typeface="Times New Roman" panose="02020603050405020304" pitchFamily="18" charset="0"/>
            </a:endParaRPr>
          </a:p>
        </p:txBody>
      </p:sp>
      <p:sp>
        <p:nvSpPr>
          <p:cNvPr id="91" name="Metin kutusu 90"/>
          <p:cNvSpPr txBox="1"/>
          <p:nvPr/>
        </p:nvSpPr>
        <p:spPr>
          <a:xfrm>
            <a:off x="1275866" y="4883973"/>
            <a:ext cx="58862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33,4</a:t>
            </a:r>
            <a:endParaRPr lang="tr-TR" dirty="0">
              <a:latin typeface="Times New Roman" panose="02020603050405020304" pitchFamily="18" charset="0"/>
              <a:cs typeface="Times New Roman" panose="02020603050405020304" pitchFamily="18" charset="0"/>
            </a:endParaRPr>
          </a:p>
        </p:txBody>
      </p:sp>
      <p:sp>
        <p:nvSpPr>
          <p:cNvPr id="92" name="Metin kutusu 91"/>
          <p:cNvSpPr txBox="1"/>
          <p:nvPr/>
        </p:nvSpPr>
        <p:spPr>
          <a:xfrm>
            <a:off x="3732521" y="4888997"/>
            <a:ext cx="530915"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270</a:t>
            </a:r>
            <a:endParaRPr lang="tr-TR" dirty="0">
              <a:latin typeface="Times New Roman" panose="02020603050405020304" pitchFamily="18" charset="0"/>
              <a:cs typeface="Times New Roman" panose="02020603050405020304" pitchFamily="18" charset="0"/>
            </a:endParaRPr>
          </a:p>
        </p:txBody>
      </p:sp>
      <p:sp>
        <p:nvSpPr>
          <p:cNvPr id="93" name="Metin kutusu 92"/>
          <p:cNvSpPr txBox="1"/>
          <p:nvPr/>
        </p:nvSpPr>
        <p:spPr>
          <a:xfrm>
            <a:off x="4056738" y="4476785"/>
            <a:ext cx="70403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326,6</a:t>
            </a:r>
            <a:endParaRPr lang="tr-TR" dirty="0">
              <a:latin typeface="Times New Roman" panose="02020603050405020304" pitchFamily="18" charset="0"/>
              <a:cs typeface="Times New Roman" panose="02020603050405020304" pitchFamily="18" charset="0"/>
            </a:endParaRPr>
          </a:p>
        </p:txBody>
      </p:sp>
      <p:sp>
        <p:nvSpPr>
          <p:cNvPr id="94" name="Metin kutusu 93"/>
          <p:cNvSpPr txBox="1"/>
          <p:nvPr/>
        </p:nvSpPr>
        <p:spPr>
          <a:xfrm>
            <a:off x="2579199" y="4495749"/>
            <a:ext cx="70403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146,6</a:t>
            </a:r>
            <a:endParaRPr lang="tr-TR" dirty="0">
              <a:latin typeface="Times New Roman" panose="02020603050405020304" pitchFamily="18" charset="0"/>
              <a:cs typeface="Times New Roman" panose="02020603050405020304" pitchFamily="18" charset="0"/>
            </a:endParaRPr>
          </a:p>
        </p:txBody>
      </p:sp>
      <p:sp>
        <p:nvSpPr>
          <p:cNvPr id="95" name="Metin kutusu 94"/>
          <p:cNvSpPr txBox="1"/>
          <p:nvPr/>
        </p:nvSpPr>
        <p:spPr>
          <a:xfrm>
            <a:off x="2375388" y="3628953"/>
            <a:ext cx="36901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Ɛ₁</a:t>
            </a:r>
            <a:endParaRPr lang="tr-TR" dirty="0"/>
          </a:p>
        </p:txBody>
      </p:sp>
      <p:sp>
        <p:nvSpPr>
          <p:cNvPr id="96" name="Metin kutusu 95"/>
          <p:cNvSpPr txBox="1"/>
          <p:nvPr/>
        </p:nvSpPr>
        <p:spPr>
          <a:xfrm>
            <a:off x="2198752" y="4110408"/>
            <a:ext cx="36901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Ɛ₂</a:t>
            </a:r>
            <a:endParaRPr lang="tr-TR" dirty="0"/>
          </a:p>
        </p:txBody>
      </p:sp>
      <p:cxnSp>
        <p:nvCxnSpPr>
          <p:cNvPr id="99" name="Düz Bağlayıcı 98"/>
          <p:cNvCxnSpPr/>
          <p:nvPr/>
        </p:nvCxnSpPr>
        <p:spPr>
          <a:xfrm flipV="1">
            <a:off x="1817914" y="3739013"/>
            <a:ext cx="840105" cy="1444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2" name="Düz Bağlayıcı 101"/>
          <p:cNvCxnSpPr/>
          <p:nvPr/>
        </p:nvCxnSpPr>
        <p:spPr>
          <a:xfrm flipH="1" flipV="1">
            <a:off x="1805197" y="5628212"/>
            <a:ext cx="1476303" cy="1280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 name="Düz Bağlayıcı 102"/>
          <p:cNvCxnSpPr/>
          <p:nvPr/>
        </p:nvCxnSpPr>
        <p:spPr>
          <a:xfrm flipH="1" flipV="1">
            <a:off x="1760402" y="6037301"/>
            <a:ext cx="2277037" cy="640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7" name="Düz Bağlayıcı 106"/>
          <p:cNvCxnSpPr/>
          <p:nvPr/>
        </p:nvCxnSpPr>
        <p:spPr>
          <a:xfrm>
            <a:off x="1531801" y="4713003"/>
            <a:ext cx="0" cy="274377"/>
          </a:xfrm>
          <a:prstGeom prst="line">
            <a:avLst/>
          </a:prstGeom>
        </p:spPr>
        <p:style>
          <a:lnRef idx="1">
            <a:schemeClr val="dk1"/>
          </a:lnRef>
          <a:fillRef idx="0">
            <a:schemeClr val="dk1"/>
          </a:fillRef>
          <a:effectRef idx="0">
            <a:schemeClr val="dk1"/>
          </a:effectRef>
          <a:fontRef idx="minor">
            <a:schemeClr val="tx1"/>
          </a:fontRef>
        </p:style>
      </p:cxnSp>
      <p:sp>
        <p:nvSpPr>
          <p:cNvPr id="108" name="Blok Yay 107"/>
          <p:cNvSpPr/>
          <p:nvPr/>
        </p:nvSpPr>
        <p:spPr>
          <a:xfrm rot="10800000">
            <a:off x="2950851" y="3224385"/>
            <a:ext cx="1452852" cy="3175355"/>
          </a:xfrm>
          <a:prstGeom prst="blockArc">
            <a:avLst>
              <a:gd name="adj1" fmla="val 10800000"/>
              <a:gd name="adj2" fmla="val 21241187"/>
              <a:gd name="adj3" fmla="val 105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cxnSp>
        <p:nvCxnSpPr>
          <p:cNvPr id="110" name="Düz Bağlayıcı 109"/>
          <p:cNvCxnSpPr/>
          <p:nvPr/>
        </p:nvCxnSpPr>
        <p:spPr>
          <a:xfrm>
            <a:off x="4389741" y="4760210"/>
            <a:ext cx="21472" cy="212931"/>
          </a:xfrm>
          <a:prstGeom prst="line">
            <a:avLst/>
          </a:prstGeom>
        </p:spPr>
        <p:style>
          <a:lnRef idx="3">
            <a:schemeClr val="dk1"/>
          </a:lnRef>
          <a:fillRef idx="0">
            <a:schemeClr val="dk1"/>
          </a:fillRef>
          <a:effectRef idx="2">
            <a:schemeClr val="dk1"/>
          </a:effectRef>
          <a:fontRef idx="minor">
            <a:schemeClr val="tx1"/>
          </a:fontRef>
        </p:style>
      </p:cxnSp>
      <p:cxnSp>
        <p:nvCxnSpPr>
          <p:cNvPr id="117" name="Düz Bağlayıcı 116"/>
          <p:cNvCxnSpPr/>
          <p:nvPr/>
        </p:nvCxnSpPr>
        <p:spPr>
          <a:xfrm>
            <a:off x="2975258" y="4812062"/>
            <a:ext cx="21472" cy="212931"/>
          </a:xfrm>
          <a:prstGeom prst="line">
            <a:avLst/>
          </a:prstGeom>
        </p:spPr>
        <p:style>
          <a:lnRef idx="3">
            <a:schemeClr val="dk1"/>
          </a:lnRef>
          <a:fillRef idx="0">
            <a:schemeClr val="dk1"/>
          </a:fillRef>
          <a:effectRef idx="2">
            <a:schemeClr val="dk1"/>
          </a:effectRef>
          <a:fontRef idx="minor">
            <a:schemeClr val="tx1"/>
          </a:fontRef>
        </p:style>
      </p:cxnSp>
      <p:cxnSp>
        <p:nvCxnSpPr>
          <p:cNvPr id="120" name="Düz Bağlayıcı 119"/>
          <p:cNvCxnSpPr/>
          <p:nvPr/>
        </p:nvCxnSpPr>
        <p:spPr>
          <a:xfrm flipH="1">
            <a:off x="1782322" y="3275793"/>
            <a:ext cx="57970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1" name="Metin kutusu 120"/>
          <p:cNvSpPr txBox="1"/>
          <p:nvPr/>
        </p:nvSpPr>
        <p:spPr>
          <a:xfrm>
            <a:off x="1021176" y="3604816"/>
            <a:ext cx="819455"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212,13</a:t>
            </a:r>
            <a:endParaRPr lang="tr-TR" dirty="0">
              <a:latin typeface="Times New Roman" panose="02020603050405020304" pitchFamily="18" charset="0"/>
              <a:cs typeface="Times New Roman" panose="02020603050405020304" pitchFamily="18" charset="0"/>
            </a:endParaRPr>
          </a:p>
        </p:txBody>
      </p:sp>
      <p:sp>
        <p:nvSpPr>
          <p:cNvPr id="122" name="Metin kutusu 121"/>
          <p:cNvSpPr txBox="1"/>
          <p:nvPr/>
        </p:nvSpPr>
        <p:spPr>
          <a:xfrm>
            <a:off x="1101158" y="3081665"/>
            <a:ext cx="70403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234,9</a:t>
            </a:r>
            <a:endParaRPr lang="tr-TR" dirty="0">
              <a:latin typeface="Times New Roman" panose="02020603050405020304" pitchFamily="18" charset="0"/>
              <a:cs typeface="Times New Roman" panose="02020603050405020304" pitchFamily="18" charset="0"/>
            </a:endParaRPr>
          </a:p>
        </p:txBody>
      </p:sp>
      <p:sp>
        <p:nvSpPr>
          <p:cNvPr id="123" name="Metin kutusu 122"/>
          <p:cNvSpPr txBox="1"/>
          <p:nvPr/>
        </p:nvSpPr>
        <p:spPr>
          <a:xfrm>
            <a:off x="1045034" y="4017718"/>
            <a:ext cx="819455"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121,42</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430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0857" y="283030"/>
            <a:ext cx="10176554" cy="762000"/>
          </a:xfrm>
        </p:spPr>
        <p:txBody>
          <a:bodyPr>
            <a:normAutofit/>
          </a:bodyPr>
          <a:lstStyle/>
          <a:p>
            <a:r>
              <a:rPr lang="tr-TR" dirty="0" smtClean="0">
                <a:latin typeface="Times New Roman" panose="02020603050405020304" pitchFamily="18" charset="0"/>
                <a:cs typeface="Times New Roman" panose="02020603050405020304" pitchFamily="18" charset="0"/>
              </a:rPr>
              <a:t>DİRENÇ VE REAKTANS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74914" y="1045030"/>
            <a:ext cx="11255829" cy="5627913"/>
          </a:xfrm>
        </p:spPr>
        <p:txBody>
          <a:bodyPr/>
          <a:lstStyle/>
          <a:p>
            <a:r>
              <a:rPr lang="tr-TR" dirty="0"/>
              <a:t>• </a:t>
            </a:r>
            <a:r>
              <a:rPr lang="tr-TR" dirty="0">
                <a:latin typeface="Times New Roman" panose="02020603050405020304" pitchFamily="18" charset="0"/>
                <a:cs typeface="Times New Roman" panose="02020603050405020304" pitchFamily="18" charset="0"/>
              </a:rPr>
              <a:t>Alternatif akım devrelerinde üç çeşit devre elemanı vardır.</a:t>
            </a:r>
          </a:p>
          <a:p>
            <a:r>
              <a:rPr lang="tr-TR" dirty="0" smtClean="0">
                <a:latin typeface="Times New Roman" panose="02020603050405020304" pitchFamily="18" charset="0"/>
                <a:cs typeface="Times New Roman" panose="02020603050405020304" pitchFamily="18" charset="0"/>
              </a:rPr>
              <a:t>1- </a:t>
            </a:r>
            <a:r>
              <a:rPr lang="tr-TR" dirty="0">
                <a:latin typeface="Times New Roman" panose="02020603050405020304" pitchFamily="18" charset="0"/>
                <a:cs typeface="Times New Roman" panose="02020603050405020304" pitchFamily="18" charset="0"/>
              </a:rPr>
              <a:t>Omik Direnç</a:t>
            </a:r>
            <a:r>
              <a:rPr lang="tr-TR" dirty="0" smtClean="0">
                <a:latin typeface="Times New Roman" panose="02020603050405020304" pitchFamily="18" charset="0"/>
                <a:cs typeface="Times New Roman" panose="02020603050405020304" pitchFamily="18" charset="0"/>
              </a:rPr>
              <a:t>,               2- </a:t>
            </a:r>
            <a:r>
              <a:rPr lang="tr-TR" dirty="0">
                <a:latin typeface="Times New Roman" panose="02020603050405020304" pitchFamily="18" charset="0"/>
                <a:cs typeface="Times New Roman" panose="02020603050405020304" pitchFamily="18" charset="0"/>
              </a:rPr>
              <a:t>Bobin </a:t>
            </a:r>
            <a:r>
              <a:rPr lang="tr-TR" dirty="0" smtClean="0">
                <a:latin typeface="Times New Roman" panose="02020603050405020304" pitchFamily="18" charset="0"/>
                <a:cs typeface="Times New Roman" panose="02020603050405020304" pitchFamily="18" charset="0"/>
              </a:rPr>
              <a:t>                                3- Kondansatör</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Sadece direnç bulunduran alternatif akım devreleri doğru akım devreleri gibi çözülür.</a:t>
            </a:r>
          </a:p>
          <a:p>
            <a:r>
              <a:rPr lang="tr-TR" dirty="0">
                <a:latin typeface="Times New Roman" panose="02020603050405020304" pitchFamily="18" charset="0"/>
                <a:cs typeface="Times New Roman" panose="02020603050405020304" pitchFamily="18" charset="0"/>
              </a:rPr>
              <a:t>• Bobin veya kondansatör bulunduran devrelerin çözümünde “</a:t>
            </a:r>
            <a:r>
              <a:rPr lang="tr-TR" dirty="0" err="1">
                <a:latin typeface="Times New Roman" panose="02020603050405020304" pitchFamily="18" charset="0"/>
                <a:cs typeface="Times New Roman" panose="02020603050405020304" pitchFamily="18" charset="0"/>
              </a:rPr>
              <a:t>reaktans</a:t>
            </a:r>
            <a:r>
              <a:rPr lang="tr-TR" dirty="0">
                <a:latin typeface="Times New Roman" panose="02020603050405020304" pitchFamily="18" charset="0"/>
                <a:cs typeface="Times New Roman" panose="02020603050405020304" pitchFamily="18" charset="0"/>
              </a:rPr>
              <a:t>” yada “</a:t>
            </a:r>
            <a:r>
              <a:rPr lang="tr-TR" dirty="0" smtClean="0">
                <a:latin typeface="Times New Roman" panose="02020603050405020304" pitchFamily="18" charset="0"/>
                <a:cs typeface="Times New Roman" panose="02020603050405020304" pitchFamily="18" charset="0"/>
              </a:rPr>
              <a:t>reaktif    direnç</a:t>
            </a:r>
            <a:r>
              <a:rPr lang="tr-TR" dirty="0">
                <a:latin typeface="Times New Roman" panose="02020603050405020304" pitchFamily="18" charset="0"/>
                <a:cs typeface="Times New Roman" panose="02020603050405020304" pitchFamily="18" charset="0"/>
              </a:rPr>
              <a:t>” adı verilen dirençler hesaplanarak çözüm yapılır</a:t>
            </a:r>
            <a:r>
              <a:rPr lang="tr-TR" dirty="0" smtClean="0">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rPr>
              <a:t>Elektriksel </a:t>
            </a:r>
            <a:r>
              <a:rPr lang="tr-TR" dirty="0" smtClean="0">
                <a:solidFill>
                  <a:srgbClr val="FF0000"/>
                </a:solidFill>
                <a:latin typeface="Times New Roman" panose="02020603050405020304" pitchFamily="18" charset="0"/>
                <a:cs typeface="Times New Roman" panose="02020603050405020304" pitchFamily="18" charset="0"/>
              </a:rPr>
              <a:t>direnç (R): </a:t>
            </a:r>
            <a:r>
              <a:rPr lang="tr-TR" dirty="0" smtClean="0">
                <a:latin typeface="Times New Roman" panose="02020603050405020304" pitchFamily="18" charset="0"/>
                <a:cs typeface="Times New Roman" panose="02020603050405020304" pitchFamily="18" charset="0"/>
              </a:rPr>
              <a:t>Elektrik </a:t>
            </a:r>
            <a:r>
              <a:rPr lang="tr-TR" dirty="0">
                <a:latin typeface="Times New Roman" panose="02020603050405020304" pitchFamily="18" charset="0"/>
                <a:cs typeface="Times New Roman" panose="02020603050405020304" pitchFamily="18" charset="0"/>
              </a:rPr>
              <a:t>akımının geçişine </a:t>
            </a:r>
            <a:r>
              <a:rPr lang="tr-TR" dirty="0" smtClean="0">
                <a:latin typeface="Times New Roman" panose="02020603050405020304" pitchFamily="18" charset="0"/>
                <a:cs typeface="Times New Roman" panose="02020603050405020304" pitchFamily="18" charset="0"/>
              </a:rPr>
              <a:t>iletken tarafından gösterilen zorluk </a:t>
            </a:r>
            <a:r>
              <a:rPr lang="tr-TR" dirty="0">
                <a:latin typeface="Times New Roman" panose="02020603050405020304" pitchFamily="18" charset="0"/>
                <a:cs typeface="Times New Roman" panose="02020603050405020304" pitchFamily="18" charset="0"/>
              </a:rPr>
              <a:t>olarak </a:t>
            </a:r>
            <a:r>
              <a:rPr lang="tr-TR" dirty="0" smtClean="0">
                <a:latin typeface="Times New Roman" panose="02020603050405020304" pitchFamily="18" charset="0"/>
                <a:cs typeface="Times New Roman" panose="02020603050405020304" pitchFamily="18" charset="0"/>
              </a:rPr>
              <a:t>ifade edilir</a:t>
            </a:r>
            <a:r>
              <a:rPr lang="tr-TR" dirty="0">
                <a:latin typeface="Times New Roman" panose="02020603050405020304" pitchFamily="18" charset="0"/>
                <a:cs typeface="Times New Roman" panose="02020603050405020304" pitchFamily="18" charset="0"/>
              </a:rPr>
              <a:t>. Süper iletkenler dışındaki bütün malzemeler direnç gösterir</a:t>
            </a:r>
          </a:p>
          <a:p>
            <a:r>
              <a:rPr lang="tr-TR" dirty="0">
                <a:latin typeface="Times New Roman" panose="02020603050405020304" pitchFamily="18" charset="0"/>
                <a:cs typeface="Times New Roman" panose="02020603050405020304" pitchFamily="18" charset="0"/>
              </a:rPr>
              <a:t>Dirençten geçen akımın ani değeri </a:t>
            </a:r>
            <a:r>
              <a:rPr lang="tr-TR" dirty="0" err="1">
                <a:latin typeface="Times New Roman" panose="02020603050405020304" pitchFamily="18" charset="0"/>
                <a:cs typeface="Times New Roman" panose="02020603050405020304" pitchFamily="18" charset="0"/>
              </a:rPr>
              <a:t>ohm</a:t>
            </a:r>
            <a:r>
              <a:rPr lang="tr-TR" dirty="0">
                <a:latin typeface="Times New Roman" panose="02020603050405020304" pitchFamily="18" charset="0"/>
                <a:cs typeface="Times New Roman" panose="02020603050405020304" pitchFamily="18" charset="0"/>
              </a:rPr>
              <a:t> kanunundan; </a:t>
            </a:r>
            <a:r>
              <a:rPr lang="tr-TR" dirty="0" smtClean="0">
                <a:latin typeface="Times New Roman" panose="02020603050405020304" pitchFamily="18" charset="0"/>
                <a:cs typeface="Times New Roman" panose="02020603050405020304" pitchFamily="18" charset="0"/>
              </a:rPr>
              <a:t>R=V/I olur</a:t>
            </a:r>
            <a:r>
              <a:rPr lang="tr-TR" dirty="0">
                <a:latin typeface="Times New Roman" panose="02020603050405020304" pitchFamily="18" charset="0"/>
                <a:cs typeface="Times New Roman" panose="02020603050405020304" pitchFamily="18" charset="0"/>
              </a:rPr>
              <a:t>. Burada i ; Akımın ani değeri(amper) v ; Gerilimin ani değeri (volt) R ; Devrenin direnci (</a:t>
            </a:r>
            <a:r>
              <a:rPr lang="tr-TR" dirty="0" err="1">
                <a:latin typeface="Times New Roman" panose="02020603050405020304" pitchFamily="18" charset="0"/>
                <a:cs typeface="Times New Roman" panose="02020603050405020304" pitchFamily="18" charset="0"/>
              </a:rPr>
              <a:t>ohm</a:t>
            </a:r>
            <a:r>
              <a:rPr lang="tr-T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2385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7943" y="261258"/>
            <a:ext cx="10089468" cy="435428"/>
          </a:xfrm>
        </p:spPr>
        <p:txBody>
          <a:bodyPr>
            <a:normAutofit fontScale="90000"/>
          </a:bodyPr>
          <a:lstStyle/>
          <a:p>
            <a:endParaRPr lang="tr-TR"/>
          </a:p>
        </p:txBody>
      </p:sp>
      <p:sp>
        <p:nvSpPr>
          <p:cNvPr id="3" name="İçerik Yer Tutucusu 2"/>
          <p:cNvSpPr>
            <a:spLocks noGrp="1"/>
          </p:cNvSpPr>
          <p:nvPr>
            <p:ph idx="1"/>
          </p:nvPr>
        </p:nvSpPr>
        <p:spPr>
          <a:xfrm>
            <a:off x="762000" y="892629"/>
            <a:ext cx="11125200" cy="5715000"/>
          </a:xfrm>
        </p:spPr>
        <p:txBody>
          <a:bodyPr/>
          <a:lstStyle/>
          <a:p>
            <a:r>
              <a:rPr lang="tr-TR" dirty="0" smtClean="0">
                <a:latin typeface="Times New Roman" panose="02020603050405020304" pitchFamily="18" charset="0"/>
                <a:cs typeface="Times New Roman" panose="02020603050405020304" pitchFamily="18" charset="0"/>
              </a:rPr>
              <a:t>ÖRNEK: </a:t>
            </a:r>
            <a:r>
              <a:rPr lang="tr-TR" dirty="0">
                <a:latin typeface="Times New Roman" panose="02020603050405020304" pitchFamily="18" charset="0"/>
                <a:cs typeface="Times New Roman" panose="02020603050405020304" pitchFamily="18" charset="0"/>
              </a:rPr>
              <a:t>Şekildeki devreden geçen akımın denklemini yazınız. Verilenler (Direnç bulunduran devre) 𝑹 = 𝟏𝟐𝟗𝟒, 𝟏𝟐𝜴 </a:t>
            </a:r>
            <a:r>
              <a:rPr lang="tr-TR" dirty="0" smtClean="0">
                <a:latin typeface="Times New Roman" panose="02020603050405020304" pitchFamily="18" charset="0"/>
                <a:cs typeface="Times New Roman" panose="02020603050405020304" pitchFamily="18" charset="0"/>
              </a:rPr>
              <a:t>    V</a:t>
            </a:r>
            <a:r>
              <a:rPr lang="tr-TR" dirty="0">
                <a:latin typeface="Times New Roman" panose="02020603050405020304" pitchFamily="18" charset="0"/>
                <a:cs typeface="Times New Roman" panose="02020603050405020304" pitchFamily="18" charset="0"/>
              </a:rPr>
              <a:t>𝒎 = 𝟑𝟏𝟏, </a:t>
            </a:r>
            <a:r>
              <a:rPr lang="tr-TR" dirty="0" smtClean="0">
                <a:latin typeface="Times New Roman" panose="02020603050405020304" pitchFamily="18" charset="0"/>
                <a:cs typeface="Times New Roman" panose="02020603050405020304" pitchFamily="18" charset="0"/>
              </a:rPr>
              <a:t>𝟏𝟕𝑽            </a:t>
            </a:r>
            <a:r>
              <a:rPr lang="tr-TR" dirty="0">
                <a:latin typeface="Times New Roman" panose="02020603050405020304" pitchFamily="18" charset="0"/>
                <a:cs typeface="Times New Roman" panose="02020603050405020304" pitchFamily="18" charset="0"/>
              </a:rPr>
              <a:t>𝒇 = </a:t>
            </a:r>
            <a:r>
              <a:rPr lang="tr-TR" dirty="0" smtClean="0">
                <a:latin typeface="Times New Roman" panose="02020603050405020304" pitchFamily="18" charset="0"/>
                <a:cs typeface="Times New Roman" panose="02020603050405020304" pitchFamily="18" charset="0"/>
              </a:rPr>
              <a:t>𝟓𝟎𝑯𝒛                                                                         Devre </a:t>
            </a:r>
            <a:r>
              <a:rPr lang="tr-TR" dirty="0">
                <a:latin typeface="Times New Roman" panose="02020603050405020304" pitchFamily="18" charset="0"/>
                <a:cs typeface="Times New Roman" panose="02020603050405020304" pitchFamily="18" charset="0"/>
              </a:rPr>
              <a:t>akımının maksimum değeri 𝑰𝒎 = 𝑽𝒎 𝑹 = 𝟑𝟏𝟏,</a:t>
            </a:r>
            <a:r>
              <a:rPr lang="tr-TR" dirty="0" smtClean="0">
                <a:latin typeface="Times New Roman" panose="02020603050405020304" pitchFamily="18" charset="0"/>
                <a:cs typeface="Times New Roman" panose="02020603050405020304" pitchFamily="18" charset="0"/>
              </a:rPr>
              <a:t>𝟏𝟕</a:t>
            </a:r>
            <a:r>
              <a:rPr lang="tr-TR" b="1"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𝟏𝟐𝟗𝟒</a:t>
            </a:r>
            <a:r>
              <a:rPr lang="tr-TR" dirty="0">
                <a:latin typeface="Times New Roman" panose="02020603050405020304" pitchFamily="18" charset="0"/>
                <a:cs typeface="Times New Roman" panose="02020603050405020304" pitchFamily="18" charset="0"/>
              </a:rPr>
              <a:t>,𝟏𝟐 = 𝟎, 𝟐𝟒𝑨 </a:t>
            </a:r>
            <a:r>
              <a:rPr lang="tr-TR" dirty="0" smtClean="0">
                <a:latin typeface="Times New Roman" panose="02020603050405020304" pitchFamily="18" charset="0"/>
                <a:cs typeface="Times New Roman" panose="02020603050405020304" pitchFamily="18" charset="0"/>
              </a:rPr>
              <a:t>                      Devre </a:t>
            </a:r>
            <a:r>
              <a:rPr lang="tr-TR" dirty="0">
                <a:latin typeface="Times New Roman" panose="02020603050405020304" pitchFamily="18" charset="0"/>
                <a:cs typeface="Times New Roman" panose="02020603050405020304" pitchFamily="18" charset="0"/>
              </a:rPr>
              <a:t>akımının denklemi 𝒊𝑹 = 𝑰𝒎. 𝒔𝒊𝒏𝝎𝒕    </a:t>
            </a:r>
            <a:r>
              <a:rPr lang="tr-TR" dirty="0" smtClean="0">
                <a:latin typeface="Times New Roman" panose="02020603050405020304" pitchFamily="18" charset="0"/>
                <a:cs typeface="Times New Roman" panose="02020603050405020304" pitchFamily="18" charset="0"/>
              </a:rPr>
              <a:t>                                                                            𝒊𝑹</a:t>
            </a:r>
            <a:r>
              <a:rPr lang="tr-TR" dirty="0">
                <a:latin typeface="Times New Roman" panose="02020603050405020304" pitchFamily="18" charset="0"/>
                <a:cs typeface="Times New Roman" panose="02020603050405020304" pitchFamily="18" charset="0"/>
              </a:rPr>
              <a:t>= 𝑰𝒎. 𝒔𝒊𝒏 𝟐.𝝅. 𝒇. </a:t>
            </a:r>
            <a:r>
              <a:rPr lang="tr-TR" dirty="0" smtClean="0">
                <a:latin typeface="Times New Roman" panose="02020603050405020304" pitchFamily="18" charset="0"/>
                <a:cs typeface="Times New Roman" panose="02020603050405020304" pitchFamily="18" charset="0"/>
              </a:rPr>
              <a:t>𝒕                                                                                                                      </a:t>
            </a:r>
            <a:r>
              <a:rPr lang="tr-TR" dirty="0">
                <a:latin typeface="Times New Roman" panose="02020603050405020304" pitchFamily="18" charset="0"/>
                <a:cs typeface="Times New Roman" panose="02020603050405020304" pitchFamily="18" charset="0"/>
              </a:rPr>
              <a:t>𝒊𝑹 = 𝟎, 𝟐𝟒. 𝒔𝒊𝒏(𝟐.𝝅. 𝟓𝟎. 𝒕) </a:t>
            </a:r>
            <a:r>
              <a:rPr lang="tr-TR" dirty="0" smtClean="0">
                <a:latin typeface="Times New Roman" panose="02020603050405020304" pitchFamily="18" charset="0"/>
                <a:cs typeface="Times New Roman" panose="02020603050405020304" pitchFamily="18" charset="0"/>
              </a:rPr>
              <a:t>                                                                                                               𝒊𝑹 </a:t>
            </a:r>
            <a:r>
              <a:rPr lang="tr-TR" dirty="0">
                <a:latin typeface="Times New Roman" panose="02020603050405020304" pitchFamily="18" charset="0"/>
                <a:cs typeface="Times New Roman" panose="02020603050405020304" pitchFamily="18" charset="0"/>
              </a:rPr>
              <a:t>= 𝟎, 𝟐𝟒. 𝒔𝒊𝒏 </a:t>
            </a:r>
            <a:r>
              <a:rPr lang="tr-TR" dirty="0" smtClean="0">
                <a:latin typeface="Times New Roman" panose="02020603050405020304" pitchFamily="18" charset="0"/>
                <a:cs typeface="Times New Roman" panose="02020603050405020304" pitchFamily="18" charset="0"/>
              </a:rPr>
              <a:t>(𝟏𝟎𝟎</a:t>
            </a:r>
            <a:r>
              <a:rPr lang="tr-TR" dirty="0">
                <a:latin typeface="Times New Roman" panose="02020603050405020304" pitchFamily="18" charset="0"/>
                <a:cs typeface="Times New Roman" panose="02020603050405020304" pitchFamily="18" charset="0"/>
              </a:rPr>
              <a:t>.𝝅</a:t>
            </a:r>
            <a:r>
              <a:rPr lang="tr-TR" dirty="0" smtClean="0">
                <a:latin typeface="Times New Roman" panose="02020603050405020304" pitchFamily="18" charset="0"/>
                <a:cs typeface="Times New Roman" panose="02020603050405020304" pitchFamily="18" charset="0"/>
              </a:rPr>
              <a:t>.</a:t>
            </a:r>
            <a:r>
              <a:rPr lang="tr-TR" b="1" dirty="0" smtClean="0">
                <a:latin typeface="Times New Roman" panose="02020603050405020304" pitchFamily="18" charset="0"/>
                <a:cs typeface="Times New Roman" panose="02020603050405020304" pitchFamily="18" charset="0"/>
              </a:rPr>
              <a:t>t</a:t>
            </a:r>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                              f=50Hz                  </a:t>
            </a:r>
            <a:r>
              <a:rPr lang="tr-TR" dirty="0" smtClean="0">
                <a:latin typeface="Times New Roman" panose="02020603050405020304" pitchFamily="18" charset="0"/>
                <a:cs typeface="Times New Roman" panose="02020603050405020304" pitchFamily="18" charset="0"/>
              </a:rPr>
              <a:t>R=1294,12ohm</a:t>
            </a:r>
          </a:p>
          <a:p>
            <a:endParaRPr lang="tr-TR" b="1" dirty="0">
              <a:latin typeface="Times New Roman" panose="02020603050405020304" pitchFamily="18" charset="0"/>
              <a:cs typeface="Times New Roman" panose="02020603050405020304" pitchFamily="18" charset="0"/>
            </a:endParaRPr>
          </a:p>
          <a:p>
            <a:endParaRPr lang="tr-TR" b="1" dirty="0" smtClean="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v=311,17sin100</a:t>
            </a:r>
            <a:r>
              <a:rPr lang="az-Cyrl-AZ" b="1" dirty="0" smtClean="0">
                <a:latin typeface="Times New Roman" panose="02020603050405020304" pitchFamily="18" charset="0"/>
                <a:cs typeface="Times New Roman" panose="02020603050405020304" pitchFamily="18" charset="0"/>
              </a:rPr>
              <a:t>Л</a:t>
            </a:r>
            <a:r>
              <a:rPr lang="tr-TR" b="1" dirty="0" smtClean="0">
                <a:latin typeface="Times New Roman" panose="02020603050405020304" pitchFamily="18" charset="0"/>
                <a:cs typeface="Times New Roman" panose="02020603050405020304" pitchFamily="18" charset="0"/>
              </a:rPr>
              <a:t>.t</a:t>
            </a:r>
            <a:endParaRPr lang="tr-TR" b="1" dirty="0">
              <a:latin typeface="Times New Roman" panose="02020603050405020304" pitchFamily="18" charset="0"/>
              <a:cs typeface="Times New Roman" panose="02020603050405020304" pitchFamily="18" charset="0"/>
            </a:endParaRPr>
          </a:p>
        </p:txBody>
      </p:sp>
      <p:cxnSp>
        <p:nvCxnSpPr>
          <p:cNvPr id="5" name="Düz Bağlayıcı 4"/>
          <p:cNvCxnSpPr/>
          <p:nvPr/>
        </p:nvCxnSpPr>
        <p:spPr>
          <a:xfrm>
            <a:off x="6470878" y="3254829"/>
            <a:ext cx="2289399" cy="1"/>
          </a:xfrm>
          <a:prstGeom prst="line">
            <a:avLst/>
          </a:prstGeom>
        </p:spPr>
        <p:style>
          <a:lnRef idx="3">
            <a:schemeClr val="dk1"/>
          </a:lnRef>
          <a:fillRef idx="0">
            <a:schemeClr val="dk1"/>
          </a:fillRef>
          <a:effectRef idx="2">
            <a:schemeClr val="dk1"/>
          </a:effectRef>
          <a:fontRef idx="minor">
            <a:schemeClr val="tx1"/>
          </a:fontRef>
        </p:style>
      </p:cxnSp>
      <p:cxnSp>
        <p:nvCxnSpPr>
          <p:cNvPr id="7" name="Düz Bağlayıcı 6"/>
          <p:cNvCxnSpPr/>
          <p:nvPr/>
        </p:nvCxnSpPr>
        <p:spPr>
          <a:xfrm>
            <a:off x="6492649" y="3254829"/>
            <a:ext cx="27215" cy="1676400"/>
          </a:xfrm>
          <a:prstGeom prst="line">
            <a:avLst/>
          </a:prstGeom>
        </p:spPr>
        <p:style>
          <a:lnRef idx="3">
            <a:schemeClr val="dk1"/>
          </a:lnRef>
          <a:fillRef idx="0">
            <a:schemeClr val="dk1"/>
          </a:fillRef>
          <a:effectRef idx="2">
            <a:schemeClr val="dk1"/>
          </a:effectRef>
          <a:fontRef idx="minor">
            <a:schemeClr val="tx1"/>
          </a:fontRef>
        </p:style>
      </p:cxnSp>
      <p:cxnSp>
        <p:nvCxnSpPr>
          <p:cNvPr id="10" name="Düz Bağlayıcı 9"/>
          <p:cNvCxnSpPr/>
          <p:nvPr/>
        </p:nvCxnSpPr>
        <p:spPr>
          <a:xfrm>
            <a:off x="8741227" y="3254829"/>
            <a:ext cx="1" cy="506186"/>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a:off x="8741227" y="4278086"/>
            <a:ext cx="19050" cy="642257"/>
          </a:xfrm>
          <a:prstGeom prst="line">
            <a:avLst/>
          </a:prstGeom>
        </p:spPr>
        <p:style>
          <a:lnRef idx="3">
            <a:schemeClr val="dk1"/>
          </a:lnRef>
          <a:fillRef idx="0">
            <a:schemeClr val="dk1"/>
          </a:fillRef>
          <a:effectRef idx="2">
            <a:schemeClr val="dk1"/>
          </a:effectRef>
          <a:fontRef idx="minor">
            <a:schemeClr val="tx1"/>
          </a:fontRef>
        </p:style>
      </p:cxnSp>
      <p:sp>
        <p:nvSpPr>
          <p:cNvPr id="14" name="Dikdörtgen 13"/>
          <p:cNvSpPr/>
          <p:nvPr/>
        </p:nvSpPr>
        <p:spPr>
          <a:xfrm>
            <a:off x="8637813" y="3690257"/>
            <a:ext cx="206829" cy="598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Halka 14"/>
          <p:cNvSpPr/>
          <p:nvPr/>
        </p:nvSpPr>
        <p:spPr>
          <a:xfrm>
            <a:off x="7530195" y="4688228"/>
            <a:ext cx="370115" cy="402771"/>
          </a:xfrm>
          <a:prstGeom prst="donut">
            <a:avLst>
              <a:gd name="adj" fmla="val 569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chemeClr val="tx1"/>
              </a:solidFill>
            </a:endParaRPr>
          </a:p>
        </p:txBody>
      </p:sp>
      <p:cxnSp>
        <p:nvCxnSpPr>
          <p:cNvPr id="16" name="Düz Bağlayıcı 15"/>
          <p:cNvCxnSpPr/>
          <p:nvPr/>
        </p:nvCxnSpPr>
        <p:spPr>
          <a:xfrm flipV="1">
            <a:off x="6506256" y="4900499"/>
            <a:ext cx="1023939" cy="19844"/>
          </a:xfrm>
          <a:prstGeom prst="line">
            <a:avLst/>
          </a:prstGeom>
        </p:spPr>
        <p:style>
          <a:lnRef idx="3">
            <a:schemeClr val="dk1"/>
          </a:lnRef>
          <a:fillRef idx="0">
            <a:schemeClr val="dk1"/>
          </a:fillRef>
          <a:effectRef idx="2">
            <a:schemeClr val="dk1"/>
          </a:effectRef>
          <a:fontRef idx="minor">
            <a:schemeClr val="tx1"/>
          </a:fontRef>
        </p:style>
      </p:cxnSp>
      <p:cxnSp>
        <p:nvCxnSpPr>
          <p:cNvPr id="19" name="Düz Bağlayıcı 18"/>
          <p:cNvCxnSpPr/>
          <p:nvPr/>
        </p:nvCxnSpPr>
        <p:spPr>
          <a:xfrm>
            <a:off x="7926839" y="4889614"/>
            <a:ext cx="833438" cy="0"/>
          </a:xfrm>
          <a:prstGeom prst="line">
            <a:avLst/>
          </a:prstGeom>
        </p:spPr>
        <p:style>
          <a:lnRef idx="3">
            <a:schemeClr val="dk1"/>
          </a:lnRef>
          <a:fillRef idx="0">
            <a:schemeClr val="dk1"/>
          </a:fillRef>
          <a:effectRef idx="2">
            <a:schemeClr val="dk1"/>
          </a:effectRef>
          <a:fontRef idx="minor">
            <a:schemeClr val="tx1"/>
          </a:fontRef>
        </p:style>
      </p:cxnSp>
      <p:cxnSp>
        <p:nvCxnSpPr>
          <p:cNvPr id="23" name="Eğri Bağlayıcı 22"/>
          <p:cNvCxnSpPr/>
          <p:nvPr/>
        </p:nvCxnSpPr>
        <p:spPr>
          <a:xfrm>
            <a:off x="7562169" y="4826227"/>
            <a:ext cx="337460" cy="126774"/>
          </a:xfrm>
          <a:prstGeom prst="curvedConnector3">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88856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7057" y="183090"/>
            <a:ext cx="10100354" cy="459168"/>
          </a:xfrm>
        </p:spPr>
        <p:txBody>
          <a:bodyPr>
            <a:normAutofit fontScale="90000"/>
          </a:bodyPr>
          <a:lstStyle/>
          <a:p>
            <a:r>
              <a:rPr lang="tr-TR" dirty="0">
                <a:latin typeface="Times New Roman" panose="02020603050405020304" pitchFamily="18" charset="0"/>
                <a:cs typeface="Times New Roman" panose="02020603050405020304" pitchFamily="18" charset="0"/>
              </a:rPr>
              <a:t>DİRENÇ VE REAKTANS</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42668" y="642258"/>
                <a:ext cx="11146971" cy="6302828"/>
              </a:xfrm>
            </p:spPr>
            <p:txBody>
              <a:bodyPr/>
              <a:lstStyle/>
              <a:p>
                <a:r>
                  <a:rPr lang="tr-TR" dirty="0" smtClean="0">
                    <a:latin typeface="Times New Roman" panose="02020603050405020304" pitchFamily="18" charset="0"/>
                    <a:cs typeface="Times New Roman" panose="02020603050405020304" pitchFamily="18" charset="0"/>
                  </a:rPr>
                  <a:t>Alternatif akım devrelerinde, </a:t>
                </a:r>
                <a:r>
                  <a:rPr lang="tr-TR" dirty="0" err="1" smtClean="0">
                    <a:latin typeface="Times New Roman" panose="02020603050405020304" pitchFamily="18" charset="0"/>
                    <a:cs typeface="Times New Roman" panose="02020603050405020304" pitchFamily="18" charset="0"/>
                  </a:rPr>
                  <a:t>omik</a:t>
                </a:r>
                <a:r>
                  <a:rPr lang="tr-TR" dirty="0" smtClean="0">
                    <a:latin typeface="Times New Roman" panose="02020603050405020304" pitchFamily="18" charset="0"/>
                    <a:cs typeface="Times New Roman" panose="02020603050405020304" pitchFamily="18" charset="0"/>
                  </a:rPr>
                  <a:t> direnç (ısı) dışında devrede bulunan bobin ve kondansatörlerin akım geçişine karşı gösterdikleri dirençler, </a:t>
                </a:r>
                <a:r>
                  <a:rPr lang="tr-TR" dirty="0" err="1" smtClean="0">
                    <a:solidFill>
                      <a:srgbClr val="FF0000"/>
                    </a:solidFill>
                    <a:latin typeface="Times New Roman" panose="02020603050405020304" pitchFamily="18" charset="0"/>
                    <a:cs typeface="Times New Roman" panose="02020603050405020304" pitchFamily="18" charset="0"/>
                  </a:rPr>
                  <a:t>reaktans</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olarak tanımlanır.  </a:t>
                </a:r>
              </a:p>
              <a:p>
                <a:r>
                  <a:rPr lang="tr-TR" dirty="0" err="1" smtClean="0">
                    <a:latin typeface="Times New Roman" panose="02020603050405020304" pitchFamily="18" charset="0"/>
                    <a:cs typeface="Times New Roman" panose="02020603050405020304" pitchFamily="18" charset="0"/>
                  </a:rPr>
                  <a:t>Reaktans</a:t>
                </a:r>
                <a:r>
                  <a:rPr lang="tr-TR" dirty="0" smtClean="0">
                    <a:latin typeface="Times New Roman" panose="02020603050405020304" pitchFamily="18" charset="0"/>
                    <a:cs typeface="Times New Roman" panose="02020603050405020304" pitchFamily="18" charset="0"/>
                  </a:rPr>
                  <a:t> X harfi ile gösterilir. Birimi OHM dur. </a:t>
                </a:r>
              </a:p>
              <a:p>
                <a:r>
                  <a:rPr lang="tr-TR" dirty="0" smtClean="0">
                    <a:latin typeface="Times New Roman" panose="02020603050405020304" pitchFamily="18" charset="0"/>
                    <a:cs typeface="Times New Roman" panose="02020603050405020304" pitchFamily="18" charset="0"/>
                  </a:rPr>
                  <a:t>XL= Endüktif </a:t>
                </a:r>
                <a:r>
                  <a:rPr lang="tr-TR" dirty="0" err="1" smtClean="0">
                    <a:latin typeface="Times New Roman" panose="02020603050405020304" pitchFamily="18" charset="0"/>
                    <a:cs typeface="Times New Roman" panose="02020603050405020304" pitchFamily="18" charset="0"/>
                  </a:rPr>
                  <a:t>reaktans</a:t>
                </a:r>
                <a:r>
                  <a:rPr lang="tr-TR" dirty="0" smtClean="0">
                    <a:latin typeface="Times New Roman" panose="02020603050405020304" pitchFamily="18" charset="0"/>
                    <a:cs typeface="Times New Roman" panose="02020603050405020304" pitchFamily="18" charset="0"/>
                  </a:rPr>
                  <a:t>  (Endüktif direnç) (</a:t>
                </a:r>
                <a:r>
                  <a:rPr lang="tr-TR" dirty="0" err="1" smtClean="0">
                    <a:latin typeface="Times New Roman" panose="02020603050405020304" pitchFamily="18" charset="0"/>
                    <a:cs typeface="Times New Roman" panose="02020603050405020304" pitchFamily="18" charset="0"/>
                  </a:rPr>
                  <a:t>Endüktans</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XL= 2.</a:t>
                </a:r>
                <a14:m>
                  <m:oMath xmlns:m="http://schemas.openxmlformats.org/officeDocument/2006/math">
                    <m:r>
                      <a:rPr lang="az-Cyrl-AZ" i="1" smtClean="0">
                        <a:solidFill>
                          <a:srgbClr val="FF0000"/>
                        </a:solidFill>
                        <a:latin typeface="Cambria Math" panose="02040503050406030204" pitchFamily="18" charset="0"/>
                      </a:rPr>
                      <m:t>Л</m:t>
                    </m:r>
                  </m:oMath>
                </a14:m>
                <a:r>
                  <a:rPr lang="tr-TR" dirty="0" smtClean="0">
                    <a:solidFill>
                      <a:srgbClr val="FF0000"/>
                    </a:solidFill>
                    <a:latin typeface="Times New Roman" panose="02020603050405020304" pitchFamily="18" charset="0"/>
                    <a:cs typeface="Times New Roman" panose="02020603050405020304" pitchFamily="18" charset="0"/>
                  </a:rPr>
                  <a:t>.f.L</a:t>
                </a:r>
              </a:p>
              <a:p>
                <a:r>
                  <a:rPr lang="tr-TR" dirty="0" smtClean="0">
                    <a:latin typeface="Times New Roman" panose="02020603050405020304" pitchFamily="18" charset="0"/>
                    <a:cs typeface="Times New Roman" panose="02020603050405020304" pitchFamily="18" charset="0"/>
                  </a:rPr>
                  <a:t>Xc= Kapasitif </a:t>
                </a:r>
                <a:r>
                  <a:rPr lang="tr-TR" dirty="0" err="1" smtClean="0">
                    <a:latin typeface="Times New Roman" panose="02020603050405020304" pitchFamily="18" charset="0"/>
                    <a:cs typeface="Times New Roman" panose="02020603050405020304" pitchFamily="18" charset="0"/>
                  </a:rPr>
                  <a:t>reaktans</a:t>
                </a:r>
                <a:r>
                  <a:rPr lang="tr-TR" dirty="0" smtClean="0">
                    <a:latin typeface="Times New Roman" panose="02020603050405020304" pitchFamily="18" charset="0"/>
                    <a:cs typeface="Times New Roman" panose="02020603050405020304" pitchFamily="18" charset="0"/>
                  </a:rPr>
                  <a:t>   (Kapasitif direnç) (</a:t>
                </a:r>
                <a:r>
                  <a:rPr lang="tr-TR" dirty="0" err="1" smtClean="0">
                    <a:latin typeface="Times New Roman" panose="02020603050405020304" pitchFamily="18" charset="0"/>
                    <a:cs typeface="Times New Roman" panose="02020603050405020304" pitchFamily="18" charset="0"/>
                  </a:rPr>
                  <a:t>Kapasitans</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Xc= 1/</a:t>
                </a:r>
                <a:r>
                  <a:rPr lang="az-Cyrl-AZ" dirty="0">
                    <a:solidFill>
                      <a:srgbClr val="FF0000"/>
                    </a:solidFill>
                    <a:latin typeface="Times New Roman" panose="02020603050405020304" pitchFamily="18" charset="0"/>
                    <a:cs typeface="Times New Roman" panose="02020603050405020304" pitchFamily="18" charset="0"/>
                  </a:rPr>
                  <a:t>2.Л.</a:t>
                </a:r>
                <a:r>
                  <a:rPr lang="tr-TR" dirty="0" err="1" smtClean="0">
                    <a:solidFill>
                      <a:srgbClr val="FF0000"/>
                    </a:solidFill>
                    <a:latin typeface="Times New Roman" panose="02020603050405020304" pitchFamily="18" charset="0"/>
                    <a:cs typeface="Times New Roman" panose="02020603050405020304" pitchFamily="18" charset="0"/>
                  </a:rPr>
                  <a:t>f.C</a:t>
                </a:r>
                <a:endParaRPr lang="tr-TR" dirty="0">
                  <a:solidFill>
                    <a:srgbClr val="FF0000"/>
                  </a:solidFill>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Bobinlerin ve kondansatörler alternatif akım devrelerinde ısınırlar. Hem </a:t>
                </a:r>
                <a:r>
                  <a:rPr lang="tr-TR" dirty="0" err="1" smtClean="0">
                    <a:latin typeface="Times New Roman" panose="02020603050405020304" pitchFamily="18" charset="0"/>
                    <a:cs typeface="Times New Roman" panose="02020603050405020304" pitchFamily="18" charset="0"/>
                  </a:rPr>
                  <a:t>omik</a:t>
                </a:r>
                <a:r>
                  <a:rPr lang="tr-TR" dirty="0" smtClean="0">
                    <a:latin typeface="Times New Roman" panose="02020603050405020304" pitchFamily="18" charset="0"/>
                    <a:cs typeface="Times New Roman" panose="02020603050405020304" pitchFamily="18" charset="0"/>
                  </a:rPr>
                  <a:t> dirençleri </a:t>
                </a:r>
                <a:r>
                  <a:rPr lang="tr-TR" dirty="0" err="1" smtClean="0">
                    <a:latin typeface="Times New Roman" panose="02020603050405020304" pitchFamily="18" charset="0"/>
                    <a:cs typeface="Times New Roman" panose="02020603050405020304" pitchFamily="18" charset="0"/>
                  </a:rPr>
                  <a:t>hemde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reaktansları</a:t>
                </a:r>
                <a:r>
                  <a:rPr lang="tr-TR" dirty="0" smtClean="0">
                    <a:latin typeface="Times New Roman" panose="02020603050405020304" pitchFamily="18" charset="0"/>
                    <a:cs typeface="Times New Roman" panose="02020603050405020304" pitchFamily="18" charset="0"/>
                  </a:rPr>
                  <a:t> vardır.      </a:t>
                </a:r>
                <a:r>
                  <a:rPr lang="tr-TR" dirty="0" smtClean="0">
                    <a:solidFill>
                      <a:srgbClr val="FF0000"/>
                    </a:solidFill>
                    <a:latin typeface="Times New Roman" panose="02020603050405020304" pitchFamily="18" charset="0"/>
                    <a:cs typeface="Times New Roman" panose="02020603050405020304" pitchFamily="18" charset="0"/>
                  </a:rPr>
                  <a:t>Z=XL+R       EMPEDANS: </a:t>
                </a:r>
                <a:r>
                  <a:rPr lang="tr-TR" dirty="0" smtClean="0">
                    <a:latin typeface="Times New Roman" panose="02020603050405020304" pitchFamily="18" charset="0"/>
                    <a:cs typeface="Times New Roman" panose="02020603050405020304" pitchFamily="18" charset="0"/>
                  </a:rPr>
                  <a:t>Toplam direnç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42668" y="642258"/>
                <a:ext cx="11146971" cy="6302828"/>
              </a:xfrm>
              <a:blipFill>
                <a:blip r:embed="rId2"/>
                <a:stretch>
                  <a:fillRect l="-1093" t="-1257" r="-1258"/>
                </a:stretch>
              </a:blipFill>
            </p:spPr>
            <p:txBody>
              <a:bodyPr/>
              <a:lstStyle/>
              <a:p>
                <a:r>
                  <a:rPr lang="tr-TR">
                    <a:noFill/>
                  </a:rPr>
                  <a:t> </a:t>
                </a:r>
              </a:p>
            </p:txBody>
          </p:sp>
        </mc:Fallback>
      </mc:AlternateContent>
      <p:cxnSp>
        <p:nvCxnSpPr>
          <p:cNvPr id="5" name="Düz Bağlayıcı 4"/>
          <p:cNvCxnSpPr/>
          <p:nvPr/>
        </p:nvCxnSpPr>
        <p:spPr>
          <a:xfrm flipV="1">
            <a:off x="1170213" y="4969325"/>
            <a:ext cx="772886" cy="1"/>
          </a:xfrm>
          <a:prstGeom prst="line">
            <a:avLst/>
          </a:prstGeom>
        </p:spPr>
        <p:style>
          <a:lnRef idx="3">
            <a:schemeClr val="dk1"/>
          </a:lnRef>
          <a:fillRef idx="0">
            <a:schemeClr val="dk1"/>
          </a:fillRef>
          <a:effectRef idx="2">
            <a:schemeClr val="dk1"/>
          </a:effectRef>
          <a:fontRef idx="minor">
            <a:schemeClr val="tx1"/>
          </a:fontRef>
        </p:style>
      </p:cxnSp>
      <p:cxnSp>
        <p:nvCxnSpPr>
          <p:cNvPr id="7" name="Düz Bağlayıcı 6"/>
          <p:cNvCxnSpPr/>
          <p:nvPr/>
        </p:nvCxnSpPr>
        <p:spPr>
          <a:xfrm flipV="1">
            <a:off x="3575957" y="4980213"/>
            <a:ext cx="772886" cy="1"/>
          </a:xfrm>
          <a:prstGeom prst="line">
            <a:avLst/>
          </a:prstGeom>
        </p:spPr>
        <p:style>
          <a:lnRef idx="3">
            <a:schemeClr val="dk1"/>
          </a:lnRef>
          <a:fillRef idx="0">
            <a:schemeClr val="dk1"/>
          </a:fillRef>
          <a:effectRef idx="2">
            <a:schemeClr val="dk1"/>
          </a:effectRef>
          <a:fontRef idx="minor">
            <a:schemeClr val="tx1"/>
          </a:fontRef>
        </p:style>
      </p:cxnSp>
      <p:sp>
        <p:nvSpPr>
          <p:cNvPr id="8" name="Dikdörtgen 7"/>
          <p:cNvSpPr/>
          <p:nvPr/>
        </p:nvSpPr>
        <p:spPr>
          <a:xfrm>
            <a:off x="2955471" y="4865913"/>
            <a:ext cx="620486"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Bağlayıcı 9"/>
          <p:cNvCxnSpPr/>
          <p:nvPr/>
        </p:nvCxnSpPr>
        <p:spPr>
          <a:xfrm>
            <a:off x="1918607" y="4947558"/>
            <a:ext cx="108857" cy="119742"/>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flipV="1">
            <a:off x="2035628" y="4963883"/>
            <a:ext cx="119743" cy="119743"/>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p:cNvCxnSpPr/>
          <p:nvPr/>
        </p:nvCxnSpPr>
        <p:spPr>
          <a:xfrm>
            <a:off x="2128156" y="4947558"/>
            <a:ext cx="108857" cy="119742"/>
          </a:xfrm>
          <a:prstGeom prst="line">
            <a:avLst/>
          </a:prstGeom>
        </p:spPr>
        <p:style>
          <a:lnRef idx="3">
            <a:schemeClr val="dk1"/>
          </a:lnRef>
          <a:fillRef idx="0">
            <a:schemeClr val="dk1"/>
          </a:fillRef>
          <a:effectRef idx="2">
            <a:schemeClr val="dk1"/>
          </a:effectRef>
          <a:fontRef idx="minor">
            <a:schemeClr val="tx1"/>
          </a:fontRef>
        </p:style>
      </p:cxnSp>
      <p:cxnSp>
        <p:nvCxnSpPr>
          <p:cNvPr id="14" name="Düz Bağlayıcı 13"/>
          <p:cNvCxnSpPr/>
          <p:nvPr/>
        </p:nvCxnSpPr>
        <p:spPr>
          <a:xfrm>
            <a:off x="2288719" y="4950279"/>
            <a:ext cx="108857" cy="119742"/>
          </a:xfrm>
          <a:prstGeom prst="line">
            <a:avLst/>
          </a:prstGeom>
        </p:spPr>
        <p:style>
          <a:lnRef idx="3">
            <a:schemeClr val="dk1"/>
          </a:lnRef>
          <a:fillRef idx="0">
            <a:schemeClr val="dk1"/>
          </a:fillRef>
          <a:effectRef idx="2">
            <a:schemeClr val="dk1"/>
          </a:effectRef>
          <a:fontRef idx="minor">
            <a:schemeClr val="tx1"/>
          </a:fontRef>
        </p:style>
      </p:cxnSp>
      <p:cxnSp>
        <p:nvCxnSpPr>
          <p:cNvPr id="15" name="Düz Bağlayıcı 14"/>
          <p:cNvCxnSpPr/>
          <p:nvPr/>
        </p:nvCxnSpPr>
        <p:spPr>
          <a:xfrm flipH="1">
            <a:off x="2198912" y="4988380"/>
            <a:ext cx="89807" cy="87083"/>
          </a:xfrm>
          <a:prstGeom prst="line">
            <a:avLst/>
          </a:prstGeom>
        </p:spPr>
        <p:style>
          <a:lnRef idx="3">
            <a:schemeClr val="dk1"/>
          </a:lnRef>
          <a:fillRef idx="0">
            <a:schemeClr val="dk1"/>
          </a:fillRef>
          <a:effectRef idx="2">
            <a:schemeClr val="dk1"/>
          </a:effectRef>
          <a:fontRef idx="minor">
            <a:schemeClr val="tx1"/>
          </a:fontRef>
        </p:style>
      </p:cxnSp>
      <p:cxnSp>
        <p:nvCxnSpPr>
          <p:cNvPr id="21" name="Düz Bağlayıcı 20"/>
          <p:cNvCxnSpPr/>
          <p:nvPr/>
        </p:nvCxnSpPr>
        <p:spPr>
          <a:xfrm>
            <a:off x="2434318" y="5023754"/>
            <a:ext cx="522512" cy="8168"/>
          </a:xfrm>
          <a:prstGeom prst="line">
            <a:avLst/>
          </a:prstGeom>
        </p:spPr>
        <p:style>
          <a:lnRef idx="3">
            <a:schemeClr val="dk1"/>
          </a:lnRef>
          <a:fillRef idx="0">
            <a:schemeClr val="dk1"/>
          </a:fillRef>
          <a:effectRef idx="2">
            <a:schemeClr val="dk1"/>
          </a:effectRef>
          <a:fontRef idx="minor">
            <a:schemeClr val="tx1"/>
          </a:fontRef>
        </p:style>
      </p:cxnSp>
      <p:cxnSp>
        <p:nvCxnSpPr>
          <p:cNvPr id="25" name="Düz Bağlayıcı 24"/>
          <p:cNvCxnSpPr/>
          <p:nvPr/>
        </p:nvCxnSpPr>
        <p:spPr>
          <a:xfrm flipV="1">
            <a:off x="1774371" y="4735283"/>
            <a:ext cx="1877786" cy="1633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Düz Bağlayıcı 25"/>
          <p:cNvCxnSpPr/>
          <p:nvPr/>
        </p:nvCxnSpPr>
        <p:spPr>
          <a:xfrm flipV="1">
            <a:off x="2374447" y="4974769"/>
            <a:ext cx="119743" cy="119743"/>
          </a:xfrm>
          <a:prstGeom prst="line">
            <a:avLst/>
          </a:prstGeom>
        </p:spPr>
        <p:style>
          <a:lnRef idx="3">
            <a:schemeClr val="dk1"/>
          </a:lnRef>
          <a:fillRef idx="0">
            <a:schemeClr val="dk1"/>
          </a:fillRef>
          <a:effectRef idx="2">
            <a:schemeClr val="dk1"/>
          </a:effectRef>
          <a:fontRef idx="minor">
            <a:schemeClr val="tx1"/>
          </a:fontRef>
        </p:style>
      </p:cxnSp>
      <p:cxnSp>
        <p:nvCxnSpPr>
          <p:cNvPr id="30" name="Düz Bağlayıcı 29"/>
          <p:cNvCxnSpPr/>
          <p:nvPr/>
        </p:nvCxnSpPr>
        <p:spPr>
          <a:xfrm flipV="1">
            <a:off x="1813831" y="5366653"/>
            <a:ext cx="1877786" cy="1633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Düz Bağlayıcı 30"/>
          <p:cNvCxnSpPr/>
          <p:nvPr/>
        </p:nvCxnSpPr>
        <p:spPr>
          <a:xfrm>
            <a:off x="3669847" y="4751613"/>
            <a:ext cx="1362" cy="60416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Düz Bağlayıcı 32"/>
          <p:cNvCxnSpPr/>
          <p:nvPr/>
        </p:nvCxnSpPr>
        <p:spPr>
          <a:xfrm>
            <a:off x="1785259" y="4762493"/>
            <a:ext cx="1362" cy="60416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Metin kutusu 33"/>
          <p:cNvSpPr txBox="1"/>
          <p:nvPr/>
        </p:nvSpPr>
        <p:spPr>
          <a:xfrm>
            <a:off x="2005697" y="4997321"/>
            <a:ext cx="338554"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R</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5" name="Metin kutusu 34"/>
          <p:cNvSpPr txBox="1"/>
          <p:nvPr/>
        </p:nvSpPr>
        <p:spPr>
          <a:xfrm>
            <a:off x="2422075" y="4408526"/>
            <a:ext cx="338554"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Z</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6" name="Metin kutusu 35"/>
          <p:cNvSpPr txBox="1"/>
          <p:nvPr/>
        </p:nvSpPr>
        <p:spPr>
          <a:xfrm>
            <a:off x="3003299" y="5019094"/>
            <a:ext cx="492443"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XL</a:t>
            </a:r>
            <a:endParaRPr lang="tr-TR" dirty="0">
              <a:solidFill>
                <a:srgbClr val="FF0000"/>
              </a:solidFill>
              <a:latin typeface="Times New Roman" panose="02020603050405020304" pitchFamily="18" charset="0"/>
              <a:cs typeface="Times New Roman" panose="02020603050405020304" pitchFamily="18" charset="0"/>
            </a:endParaRPr>
          </a:p>
        </p:txBody>
      </p:sp>
      <p:cxnSp>
        <p:nvCxnSpPr>
          <p:cNvPr id="38" name="Düz Ok Bağlayıcısı 37"/>
          <p:cNvCxnSpPr/>
          <p:nvPr/>
        </p:nvCxnSpPr>
        <p:spPr>
          <a:xfrm flipV="1">
            <a:off x="4359725" y="5592533"/>
            <a:ext cx="1420586" cy="108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Düz Ok Bağlayıcısı 39"/>
          <p:cNvCxnSpPr/>
          <p:nvPr/>
        </p:nvCxnSpPr>
        <p:spPr>
          <a:xfrm flipV="1">
            <a:off x="5769429" y="4865913"/>
            <a:ext cx="0" cy="6858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3" name="Düz Ok Bağlayıcısı 42"/>
          <p:cNvCxnSpPr/>
          <p:nvPr/>
        </p:nvCxnSpPr>
        <p:spPr>
          <a:xfrm>
            <a:off x="8500383" y="4920730"/>
            <a:ext cx="0" cy="5225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Düz Ok Bağlayıcısı 44"/>
          <p:cNvCxnSpPr/>
          <p:nvPr/>
        </p:nvCxnSpPr>
        <p:spPr>
          <a:xfrm flipV="1">
            <a:off x="4335233" y="4898957"/>
            <a:ext cx="1420586" cy="70679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6" name="Düz Ok Bağlayıcısı 45"/>
          <p:cNvCxnSpPr/>
          <p:nvPr/>
        </p:nvCxnSpPr>
        <p:spPr>
          <a:xfrm flipV="1">
            <a:off x="7079797" y="4898957"/>
            <a:ext cx="1420586" cy="108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Düz Ok Bağlayıcısı 47"/>
          <p:cNvCxnSpPr/>
          <p:nvPr/>
        </p:nvCxnSpPr>
        <p:spPr>
          <a:xfrm>
            <a:off x="7079797" y="4920730"/>
            <a:ext cx="1420586" cy="5225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9" name="Metin kutusu 48"/>
          <p:cNvSpPr txBox="1"/>
          <p:nvPr/>
        </p:nvSpPr>
        <p:spPr>
          <a:xfrm>
            <a:off x="5685963" y="5072162"/>
            <a:ext cx="46038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L</a:t>
            </a:r>
            <a:endParaRPr lang="tr-TR" sz="1400" dirty="0">
              <a:latin typeface="Times New Roman" panose="02020603050405020304" pitchFamily="18" charset="0"/>
              <a:cs typeface="Times New Roman" panose="02020603050405020304" pitchFamily="18" charset="0"/>
            </a:endParaRPr>
          </a:p>
        </p:txBody>
      </p:sp>
      <p:sp>
        <p:nvSpPr>
          <p:cNvPr id="51" name="Metin kutusu 50"/>
          <p:cNvSpPr txBox="1"/>
          <p:nvPr/>
        </p:nvSpPr>
        <p:spPr>
          <a:xfrm>
            <a:off x="4986907" y="5287735"/>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52" name="Metin kutusu 51"/>
          <p:cNvSpPr txBox="1"/>
          <p:nvPr/>
        </p:nvSpPr>
        <p:spPr>
          <a:xfrm>
            <a:off x="7627284" y="5171107"/>
            <a:ext cx="32573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Z</a:t>
            </a:r>
            <a:endParaRPr lang="tr-TR" sz="1400" dirty="0">
              <a:latin typeface="Times New Roman" panose="02020603050405020304" pitchFamily="18" charset="0"/>
              <a:cs typeface="Times New Roman" panose="02020603050405020304" pitchFamily="18" charset="0"/>
            </a:endParaRPr>
          </a:p>
        </p:txBody>
      </p:sp>
      <p:sp>
        <p:nvSpPr>
          <p:cNvPr id="53" name="Metin kutusu 52"/>
          <p:cNvSpPr txBox="1"/>
          <p:nvPr/>
        </p:nvSpPr>
        <p:spPr>
          <a:xfrm>
            <a:off x="8500383" y="4963883"/>
            <a:ext cx="43152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54" name="Metin kutusu 53"/>
          <p:cNvSpPr txBox="1"/>
          <p:nvPr/>
        </p:nvSpPr>
        <p:spPr>
          <a:xfrm>
            <a:off x="4907719" y="4855804"/>
            <a:ext cx="32573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Z</a:t>
            </a:r>
            <a:endParaRPr lang="tr-TR" sz="1400" dirty="0">
              <a:latin typeface="Times New Roman" panose="02020603050405020304" pitchFamily="18" charset="0"/>
              <a:cs typeface="Times New Roman" panose="02020603050405020304" pitchFamily="18" charset="0"/>
            </a:endParaRPr>
          </a:p>
        </p:txBody>
      </p:sp>
      <p:sp>
        <p:nvSpPr>
          <p:cNvPr id="55" name="Metin kutusu 54"/>
          <p:cNvSpPr txBox="1"/>
          <p:nvPr/>
        </p:nvSpPr>
        <p:spPr>
          <a:xfrm>
            <a:off x="7678108" y="4508054"/>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892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5914" y="357261"/>
            <a:ext cx="9921421" cy="546253"/>
          </a:xfrm>
        </p:spPr>
        <p:txBody>
          <a:bodyPr>
            <a:normAutofit fontScale="90000"/>
          </a:bodyPr>
          <a:lstStyle/>
          <a:p>
            <a:r>
              <a:rPr lang="tr-TR" dirty="0" err="1" smtClean="0">
                <a:latin typeface="Times New Roman" panose="02020603050405020304" pitchFamily="18" charset="0"/>
                <a:cs typeface="Times New Roman" panose="02020603050405020304" pitchFamily="18" charset="0"/>
              </a:rPr>
              <a:t>EMpedans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83029" y="881707"/>
            <a:ext cx="10929257" cy="5802086"/>
          </a:xfrm>
        </p:spPr>
        <p:txBody>
          <a:bodyPr/>
          <a:lstStyle/>
          <a:p>
            <a:pPr marL="0" indent="0">
              <a:buNone/>
            </a:pPr>
            <a:r>
              <a:rPr lang="tr-TR" dirty="0" smtClean="0">
                <a:latin typeface="Times New Roman" panose="02020603050405020304" pitchFamily="18" charset="0"/>
                <a:cs typeface="Times New Roman" panose="02020603050405020304" pitchFamily="18" charset="0"/>
              </a:rPr>
              <a:t>Alternatif akım devresindeki </a:t>
            </a:r>
            <a:r>
              <a:rPr lang="tr-TR" dirty="0" err="1" smtClean="0">
                <a:latin typeface="Times New Roman" panose="02020603050405020304" pitchFamily="18" charset="0"/>
                <a:cs typeface="Times New Roman" panose="02020603050405020304" pitchFamily="18" charset="0"/>
              </a:rPr>
              <a:t>omik</a:t>
            </a:r>
            <a:r>
              <a:rPr lang="tr-TR" dirty="0" smtClean="0">
                <a:latin typeface="Times New Roman" panose="02020603050405020304" pitchFamily="18" charset="0"/>
                <a:cs typeface="Times New Roman" panose="02020603050405020304" pitchFamily="18" charset="0"/>
              </a:rPr>
              <a:t> direnç(R), </a:t>
            </a:r>
            <a:r>
              <a:rPr lang="tr-TR" dirty="0" err="1" smtClean="0">
                <a:latin typeface="Times New Roman" panose="02020603050405020304" pitchFamily="18" charset="0"/>
                <a:cs typeface="Times New Roman" panose="02020603050405020304" pitchFamily="18" charset="0"/>
              </a:rPr>
              <a:t>endüktif</a:t>
            </a:r>
            <a:r>
              <a:rPr lang="tr-TR" dirty="0" smtClean="0">
                <a:latin typeface="Times New Roman" panose="02020603050405020304" pitchFamily="18" charset="0"/>
                <a:cs typeface="Times New Roman" panose="02020603050405020304" pitchFamily="18" charset="0"/>
              </a:rPr>
              <a:t> direnç XL), Kapasitif direnç(</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nin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vektörel</a:t>
            </a:r>
            <a:r>
              <a:rPr lang="tr-TR" dirty="0" smtClean="0">
                <a:latin typeface="Times New Roman" panose="02020603050405020304" pitchFamily="18" charset="0"/>
                <a:cs typeface="Times New Roman" panose="02020603050405020304" pitchFamily="18" charset="0"/>
              </a:rPr>
              <a:t> toplamıdır. Omik direnç vektörü yatay eksende, </a:t>
            </a:r>
            <a:r>
              <a:rPr lang="tr-TR" dirty="0" err="1" smtClean="0">
                <a:latin typeface="Times New Roman" panose="02020603050405020304" pitchFamily="18" charset="0"/>
                <a:cs typeface="Times New Roman" panose="02020603050405020304" pitchFamily="18" charset="0"/>
              </a:rPr>
              <a:t>endüktif</a:t>
            </a:r>
            <a:r>
              <a:rPr lang="tr-TR" dirty="0" smtClean="0">
                <a:latin typeface="Times New Roman" panose="02020603050405020304" pitchFamily="18" charset="0"/>
                <a:cs typeface="Times New Roman" panose="02020603050405020304" pitchFamily="18" charset="0"/>
              </a:rPr>
              <a:t> direnç vektörü düşey eksende yukarı doğru, </a:t>
            </a:r>
            <a:r>
              <a:rPr lang="tr-TR" dirty="0" err="1" smtClean="0">
                <a:latin typeface="Times New Roman" panose="02020603050405020304" pitchFamily="18" charset="0"/>
                <a:cs typeface="Times New Roman" panose="02020603050405020304" pitchFamily="18" charset="0"/>
              </a:rPr>
              <a:t>kapasitif</a:t>
            </a:r>
            <a:r>
              <a:rPr lang="tr-TR" dirty="0" smtClean="0">
                <a:latin typeface="Times New Roman" panose="02020603050405020304" pitchFamily="18" charset="0"/>
                <a:cs typeface="Times New Roman" panose="02020603050405020304" pitchFamily="18" charset="0"/>
              </a:rPr>
              <a:t> direnç vektörü düşey eksende aşağı doğru çizilerek </a:t>
            </a:r>
            <a:r>
              <a:rPr lang="tr-TR" dirty="0" err="1" smtClean="0">
                <a:latin typeface="Times New Roman" panose="02020603050405020304" pitchFamily="18" charset="0"/>
                <a:cs typeface="Times New Roman" panose="02020603050405020304" pitchFamily="18" charset="0"/>
              </a:rPr>
              <a:t>vektörel</a:t>
            </a:r>
            <a:r>
              <a:rPr lang="tr-TR" dirty="0" smtClean="0">
                <a:latin typeface="Times New Roman" panose="02020603050405020304" pitchFamily="18" charset="0"/>
                <a:cs typeface="Times New Roman" panose="02020603050405020304" pitchFamily="18" charset="0"/>
              </a:rPr>
              <a:t> toplam yapılır.  </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dirty="0" smtClean="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Pisagor bağıntısından;       </a:t>
            </a:r>
            <a:r>
              <a:rPr lang="tr-TR" dirty="0" smtClean="0">
                <a:solidFill>
                  <a:srgbClr val="FF0000"/>
                </a:solidFill>
                <a:latin typeface="Times New Roman" panose="02020603050405020304" pitchFamily="18" charset="0"/>
                <a:cs typeface="Times New Roman" panose="02020603050405020304" pitchFamily="18" charset="0"/>
              </a:rPr>
              <a:t>Z² = R²+(X</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a:t>
            </a:r>
            <a:r>
              <a:rPr lang="tr-TR" dirty="0" err="1" smtClean="0">
                <a:solidFill>
                  <a:srgbClr val="FF0000"/>
                </a:solidFill>
                <a:latin typeface="Times New Roman" panose="02020603050405020304" pitchFamily="18" charset="0"/>
                <a:cs typeface="Times New Roman" panose="02020603050405020304" pitchFamily="18" charset="0"/>
              </a:rPr>
              <a:t>Xc</a:t>
            </a:r>
            <a:r>
              <a:rPr lang="tr-TR" dirty="0" smtClean="0">
                <a:solidFill>
                  <a:srgbClr val="FF0000"/>
                </a:solidFill>
                <a:latin typeface="Times New Roman" panose="02020603050405020304" pitchFamily="18" charset="0"/>
                <a:cs typeface="Times New Roman" panose="02020603050405020304" pitchFamily="18" charset="0"/>
              </a:rPr>
              <a:t>)²         Z=√</a:t>
            </a:r>
            <a:r>
              <a:rPr lang="tr-TR" dirty="0">
                <a:solidFill>
                  <a:srgbClr val="FF0000"/>
                </a:solidFill>
                <a:latin typeface="Times New Roman" panose="02020603050405020304" pitchFamily="18" charset="0"/>
                <a:cs typeface="Times New Roman" panose="02020603050405020304" pitchFamily="18" charset="0"/>
              </a:rPr>
              <a:t> R²+(X</a:t>
            </a:r>
            <a:r>
              <a:rPr lang="tr-TR" sz="1600" dirty="0">
                <a:solidFill>
                  <a:srgbClr val="FF0000"/>
                </a:solidFill>
                <a:latin typeface="Times New Roman" panose="02020603050405020304" pitchFamily="18" charset="0"/>
                <a:cs typeface="Times New Roman" panose="02020603050405020304" pitchFamily="18" charset="0"/>
              </a:rPr>
              <a:t>L</a:t>
            </a:r>
            <a:r>
              <a:rPr lang="tr-TR" dirty="0">
                <a:solidFill>
                  <a:srgbClr val="FF0000"/>
                </a:solidFill>
                <a:latin typeface="Times New Roman" panose="02020603050405020304" pitchFamily="18" charset="0"/>
                <a:cs typeface="Times New Roman" panose="02020603050405020304" pitchFamily="18" charset="0"/>
              </a:rPr>
              <a:t>-</a:t>
            </a:r>
            <a:r>
              <a:rPr lang="tr-TR" dirty="0" err="1">
                <a:solidFill>
                  <a:srgbClr val="FF0000"/>
                </a:solidFill>
                <a:latin typeface="Times New Roman" panose="02020603050405020304" pitchFamily="18" charset="0"/>
                <a:cs typeface="Times New Roman" panose="02020603050405020304" pitchFamily="18" charset="0"/>
              </a:rPr>
              <a:t>Xc</a:t>
            </a:r>
            <a:r>
              <a:rPr lang="tr-TR" dirty="0">
                <a:solidFill>
                  <a:srgbClr val="FF0000"/>
                </a:solidFill>
                <a:latin typeface="Times New Roman" panose="02020603050405020304" pitchFamily="18" charset="0"/>
                <a:cs typeface="Times New Roman" panose="02020603050405020304" pitchFamily="18" charset="0"/>
              </a:rPr>
              <a:t>)² </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olur. </a:t>
            </a:r>
          </a:p>
          <a:p>
            <a:pPr marL="0" indent="0">
              <a:buNone/>
            </a:pPr>
            <a:endParaRPr lang="tr-TR"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a:off x="2122714" y="3555773"/>
            <a:ext cx="1219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Düz Ok Bağlayıcısı 6"/>
          <p:cNvCxnSpPr/>
          <p:nvPr/>
        </p:nvCxnSpPr>
        <p:spPr>
          <a:xfrm flipH="1" flipV="1">
            <a:off x="3341914" y="2710543"/>
            <a:ext cx="21772" cy="84908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Düz Ok Bağlayıcısı 8"/>
          <p:cNvCxnSpPr/>
          <p:nvPr/>
        </p:nvCxnSpPr>
        <p:spPr>
          <a:xfrm>
            <a:off x="3363686" y="3555773"/>
            <a:ext cx="0" cy="5807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Metin kutusu 9"/>
          <p:cNvSpPr txBox="1"/>
          <p:nvPr/>
        </p:nvSpPr>
        <p:spPr>
          <a:xfrm flipH="1">
            <a:off x="3341914" y="3551918"/>
            <a:ext cx="762000"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Xc</a:t>
            </a:r>
            <a:endParaRPr lang="tr-TR" sz="2400"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flipH="1">
            <a:off x="2470569" y="3161655"/>
            <a:ext cx="479297"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R</a:t>
            </a:r>
            <a:endParaRPr lang="tr-TR" sz="2400"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flipH="1">
            <a:off x="3341913" y="2817126"/>
            <a:ext cx="882069"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endParaRPr lang="tr-TR" sz="1600"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flipH="1">
            <a:off x="5950591" y="2930823"/>
            <a:ext cx="1218845"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sz="2400" dirty="0" smtClean="0">
                <a:latin typeface="Times New Roman" panose="02020603050405020304" pitchFamily="18" charset="0"/>
                <a:cs typeface="Times New Roman" panose="02020603050405020304" pitchFamily="18" charset="0"/>
              </a:rPr>
              <a:t>-</a:t>
            </a:r>
            <a:r>
              <a:rPr lang="tr-TR" sz="2400" dirty="0" err="1" smtClean="0">
                <a:latin typeface="Times New Roman" panose="02020603050405020304" pitchFamily="18" charset="0"/>
                <a:cs typeface="Times New Roman" panose="02020603050405020304" pitchFamily="18" charset="0"/>
              </a:rPr>
              <a:t>Xc</a:t>
            </a:r>
            <a:endParaRPr lang="tr-TR" sz="2400"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flipH="1">
            <a:off x="4994074" y="2771394"/>
            <a:ext cx="479297"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Z</a:t>
            </a:r>
            <a:endParaRPr lang="tr-TR" sz="2400"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flipH="1">
            <a:off x="5167375" y="3321085"/>
            <a:ext cx="479297" cy="461665"/>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R</a:t>
            </a:r>
            <a:endParaRPr lang="tr-TR" sz="2400" dirty="0">
              <a:latin typeface="Times New Roman" panose="02020603050405020304" pitchFamily="18" charset="0"/>
              <a:cs typeface="Times New Roman" panose="02020603050405020304" pitchFamily="18" charset="0"/>
            </a:endParaRPr>
          </a:p>
        </p:txBody>
      </p:sp>
      <p:cxnSp>
        <p:nvCxnSpPr>
          <p:cNvPr id="16" name="Düz Ok Bağlayıcısı 15"/>
          <p:cNvCxnSpPr/>
          <p:nvPr/>
        </p:nvCxnSpPr>
        <p:spPr>
          <a:xfrm>
            <a:off x="4797424" y="3392488"/>
            <a:ext cx="1219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Düz Ok Bağlayıcısı 16"/>
          <p:cNvCxnSpPr/>
          <p:nvPr/>
        </p:nvCxnSpPr>
        <p:spPr>
          <a:xfrm flipH="1" flipV="1">
            <a:off x="5950591" y="2928257"/>
            <a:ext cx="21892" cy="46423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1" name="Düz Ok Bağlayıcısı 20"/>
          <p:cNvCxnSpPr/>
          <p:nvPr/>
        </p:nvCxnSpPr>
        <p:spPr>
          <a:xfrm flipV="1">
            <a:off x="4797424" y="2928257"/>
            <a:ext cx="1153167" cy="4629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Yay 22"/>
          <p:cNvSpPr/>
          <p:nvPr/>
        </p:nvSpPr>
        <p:spPr>
          <a:xfrm>
            <a:off x="5128697" y="3228859"/>
            <a:ext cx="45719" cy="25037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4" name="Metin kutusu 23"/>
          <p:cNvSpPr txBox="1"/>
          <p:nvPr/>
        </p:nvSpPr>
        <p:spPr>
          <a:xfrm flipH="1">
            <a:off x="5174416" y="3002226"/>
            <a:ext cx="479297" cy="461665"/>
          </a:xfrm>
          <a:prstGeom prst="rect">
            <a:avLst/>
          </a:prstGeom>
          <a:noFill/>
        </p:spPr>
        <p:txBody>
          <a:bodyPr wrap="squar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135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314" y="193976"/>
            <a:ext cx="10220097" cy="742196"/>
          </a:xfrm>
        </p:spPr>
        <p:txBody>
          <a:bodyPr/>
          <a:lstStyle/>
          <a:p>
            <a:r>
              <a:rPr lang="tr-TR" dirty="0" err="1" smtClean="0">
                <a:latin typeface="Times New Roman" panose="02020603050405020304" pitchFamily="18" charset="0"/>
                <a:cs typeface="Times New Roman" panose="02020603050405020304" pitchFamily="18" charset="0"/>
              </a:rPr>
              <a:t>ALTernatif</a:t>
            </a:r>
            <a:r>
              <a:rPr lang="tr-TR" dirty="0" smtClean="0">
                <a:latin typeface="Times New Roman" panose="02020603050405020304" pitchFamily="18" charset="0"/>
                <a:cs typeface="Times New Roman" panose="02020603050405020304" pitchFamily="18" charset="0"/>
              </a:rPr>
              <a:t> akımın ısı etkisi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18458" y="936172"/>
            <a:ext cx="11234056" cy="5921828"/>
          </a:xfrm>
        </p:spPr>
        <p:txBody>
          <a:bodyPr/>
          <a:lstStyle/>
          <a:p>
            <a:r>
              <a:rPr lang="tr-TR" spc="-5" dirty="0">
                <a:latin typeface="Times New Roman"/>
                <a:cs typeface="Times New Roman"/>
              </a:rPr>
              <a:t>Alternatif akımın etkileri doğru </a:t>
            </a:r>
            <a:r>
              <a:rPr lang="tr-TR" spc="-5" dirty="0" smtClean="0">
                <a:latin typeface="Times New Roman"/>
                <a:cs typeface="Times New Roman"/>
              </a:rPr>
              <a:t>akımdan farklıdır</a:t>
            </a:r>
            <a:r>
              <a:rPr lang="tr-TR" spc="-5" dirty="0">
                <a:latin typeface="Times New Roman"/>
                <a:cs typeface="Times New Roman"/>
              </a:rPr>
              <a:t>. </a:t>
            </a:r>
            <a:r>
              <a:rPr lang="tr-TR" dirty="0">
                <a:latin typeface="Times New Roman"/>
                <a:cs typeface="Times New Roman"/>
              </a:rPr>
              <a:t>Bunun </a:t>
            </a:r>
            <a:r>
              <a:rPr lang="tr-TR" spc="-5" dirty="0">
                <a:latin typeface="Times New Roman"/>
                <a:cs typeface="Times New Roman"/>
              </a:rPr>
              <a:t>nedeni, alternatif </a:t>
            </a:r>
            <a:r>
              <a:rPr lang="tr-TR" dirty="0">
                <a:latin typeface="Times New Roman"/>
                <a:cs typeface="Times New Roman"/>
              </a:rPr>
              <a:t>akım  genliğinin </a:t>
            </a:r>
            <a:r>
              <a:rPr lang="tr-TR" spc="-5" dirty="0">
                <a:latin typeface="Times New Roman"/>
                <a:cs typeface="Times New Roman"/>
              </a:rPr>
              <a:t>yönü </a:t>
            </a:r>
            <a:r>
              <a:rPr lang="tr-TR" spc="-10" dirty="0">
                <a:latin typeface="Times New Roman"/>
                <a:cs typeface="Times New Roman"/>
              </a:rPr>
              <a:t>ve </a:t>
            </a:r>
            <a:r>
              <a:rPr lang="tr-TR" dirty="0">
                <a:latin typeface="Times New Roman"/>
                <a:cs typeface="Times New Roman"/>
              </a:rPr>
              <a:t>şiddetinin </a:t>
            </a:r>
            <a:r>
              <a:rPr lang="tr-TR" spc="-5" dirty="0">
                <a:latin typeface="Times New Roman"/>
                <a:cs typeface="Times New Roman"/>
              </a:rPr>
              <a:t>sürekli değişmesidir. Bobinli </a:t>
            </a:r>
            <a:r>
              <a:rPr lang="tr-TR" spc="-10" dirty="0">
                <a:latin typeface="Times New Roman"/>
                <a:cs typeface="Times New Roman"/>
              </a:rPr>
              <a:t>ve </a:t>
            </a:r>
            <a:r>
              <a:rPr lang="tr-TR" spc="-5" dirty="0" err="1">
                <a:latin typeface="Times New Roman"/>
                <a:cs typeface="Times New Roman"/>
              </a:rPr>
              <a:t>kapasitörlü</a:t>
            </a:r>
            <a:r>
              <a:rPr lang="tr-TR" spc="-5" dirty="0">
                <a:latin typeface="Times New Roman"/>
                <a:cs typeface="Times New Roman"/>
              </a:rPr>
              <a:t> devrelerde  alternatif akımın etkileri akımın frekansı ile doğrudan</a:t>
            </a:r>
            <a:r>
              <a:rPr lang="tr-TR" spc="25" dirty="0">
                <a:latin typeface="Times New Roman"/>
                <a:cs typeface="Times New Roman"/>
              </a:rPr>
              <a:t> </a:t>
            </a:r>
            <a:r>
              <a:rPr lang="tr-TR" spc="-5" dirty="0">
                <a:latin typeface="Times New Roman"/>
                <a:cs typeface="Times New Roman"/>
              </a:rPr>
              <a:t>ilişkilidir</a:t>
            </a:r>
            <a:r>
              <a:rPr lang="tr-TR" spc="-5" dirty="0" smtClean="0">
                <a:latin typeface="Times New Roman"/>
                <a:cs typeface="Times New Roman"/>
              </a:rPr>
              <a:t>. </a:t>
            </a:r>
          </a:p>
          <a:p>
            <a:r>
              <a:rPr lang="tr-TR" spc="-5" dirty="0">
                <a:latin typeface="Times New Roman"/>
                <a:cs typeface="Times New Roman"/>
              </a:rPr>
              <a:t>Elektrik enerjisinin </a:t>
            </a:r>
            <a:r>
              <a:rPr lang="tr-TR" dirty="0">
                <a:latin typeface="Times New Roman"/>
                <a:cs typeface="Times New Roman"/>
              </a:rPr>
              <a:t>ısı </a:t>
            </a:r>
            <a:r>
              <a:rPr lang="tr-TR" spc="-5" dirty="0">
                <a:latin typeface="Times New Roman"/>
                <a:cs typeface="Times New Roman"/>
              </a:rPr>
              <a:t>etkisinden bahsedebilmek </a:t>
            </a:r>
            <a:r>
              <a:rPr lang="tr-TR" dirty="0">
                <a:latin typeface="Times New Roman"/>
                <a:cs typeface="Times New Roman"/>
              </a:rPr>
              <a:t>için </a:t>
            </a:r>
            <a:r>
              <a:rPr lang="tr-TR" spc="-5" dirty="0">
                <a:latin typeface="Times New Roman"/>
                <a:cs typeface="Times New Roman"/>
              </a:rPr>
              <a:t>önce iletkenlerin dirençleri  </a:t>
            </a:r>
            <a:r>
              <a:rPr lang="tr-TR" dirty="0">
                <a:latin typeface="Times New Roman"/>
                <a:cs typeface="Times New Roman"/>
              </a:rPr>
              <a:t>üzerinde </a:t>
            </a:r>
            <a:r>
              <a:rPr lang="tr-TR" spc="-5" dirty="0">
                <a:latin typeface="Times New Roman"/>
                <a:cs typeface="Times New Roman"/>
              </a:rPr>
              <a:t>durmak gerekir. </a:t>
            </a:r>
            <a:r>
              <a:rPr lang="tr-TR" dirty="0">
                <a:latin typeface="Times New Roman"/>
                <a:cs typeface="Times New Roman"/>
              </a:rPr>
              <a:t>Her </a:t>
            </a:r>
            <a:r>
              <a:rPr lang="tr-TR" spc="-5" dirty="0">
                <a:latin typeface="Times New Roman"/>
                <a:cs typeface="Times New Roman"/>
              </a:rPr>
              <a:t>iletkenin </a:t>
            </a:r>
            <a:r>
              <a:rPr lang="tr-TR" dirty="0">
                <a:latin typeface="Times New Roman"/>
                <a:cs typeface="Times New Roman"/>
              </a:rPr>
              <a:t>çapı, </a:t>
            </a:r>
            <a:r>
              <a:rPr lang="tr-TR" spc="-5" dirty="0">
                <a:latin typeface="Times New Roman"/>
                <a:cs typeface="Times New Roman"/>
              </a:rPr>
              <a:t>uzunluğu </a:t>
            </a:r>
            <a:r>
              <a:rPr lang="tr-TR" spc="-10" dirty="0">
                <a:latin typeface="Times New Roman"/>
                <a:cs typeface="Times New Roman"/>
              </a:rPr>
              <a:t>ve </a:t>
            </a:r>
            <a:r>
              <a:rPr lang="tr-TR" spc="-5" dirty="0">
                <a:latin typeface="Times New Roman"/>
                <a:cs typeface="Times New Roman"/>
              </a:rPr>
              <a:t>yapıldığı malzemenin </a:t>
            </a:r>
            <a:r>
              <a:rPr lang="tr-TR" dirty="0">
                <a:latin typeface="Times New Roman"/>
                <a:cs typeface="Times New Roman"/>
              </a:rPr>
              <a:t>özdirenci </a:t>
            </a:r>
            <a:r>
              <a:rPr lang="tr-TR" spc="-5" dirty="0">
                <a:latin typeface="Times New Roman"/>
                <a:cs typeface="Times New Roman"/>
              </a:rPr>
              <a:t>ile  ilişkili bir direnci vardır. Bu iletkenden elektrik akımı geçtiği zaman eğer iletken </a:t>
            </a:r>
            <a:r>
              <a:rPr lang="tr-TR" dirty="0">
                <a:latin typeface="Times New Roman"/>
                <a:cs typeface="Times New Roman"/>
              </a:rPr>
              <a:t>akım  </a:t>
            </a:r>
            <a:r>
              <a:rPr lang="tr-TR" spc="-5" dirty="0">
                <a:latin typeface="Times New Roman"/>
                <a:cs typeface="Times New Roman"/>
              </a:rPr>
              <a:t>geçişine fazla </a:t>
            </a:r>
            <a:r>
              <a:rPr lang="tr-TR" dirty="0">
                <a:latin typeface="Times New Roman"/>
                <a:cs typeface="Times New Roman"/>
              </a:rPr>
              <a:t>zorluk </a:t>
            </a:r>
            <a:r>
              <a:rPr lang="tr-TR" spc="-5" dirty="0">
                <a:latin typeface="Times New Roman"/>
                <a:cs typeface="Times New Roman"/>
              </a:rPr>
              <a:t>gösteriyorsa </a:t>
            </a:r>
            <a:r>
              <a:rPr lang="tr-TR" dirty="0">
                <a:latin typeface="Times New Roman"/>
                <a:cs typeface="Times New Roman"/>
              </a:rPr>
              <a:t>bu </a:t>
            </a:r>
            <a:r>
              <a:rPr lang="tr-TR" spc="-5" dirty="0">
                <a:latin typeface="Times New Roman"/>
                <a:cs typeface="Times New Roman"/>
              </a:rPr>
              <a:t>zorluk iletken üzerinde ısı enerjisi </a:t>
            </a:r>
            <a:r>
              <a:rPr lang="tr-TR" dirty="0">
                <a:latin typeface="Times New Roman"/>
                <a:cs typeface="Times New Roman"/>
              </a:rPr>
              <a:t>olarak </a:t>
            </a:r>
            <a:r>
              <a:rPr lang="tr-TR" spc="-5" dirty="0">
                <a:latin typeface="Times New Roman"/>
                <a:cs typeface="Times New Roman"/>
              </a:rPr>
              <a:t>ortaya</a:t>
            </a:r>
            <a:r>
              <a:rPr lang="tr-TR" spc="90" dirty="0">
                <a:latin typeface="Times New Roman"/>
                <a:cs typeface="Times New Roman"/>
              </a:rPr>
              <a:t> </a:t>
            </a:r>
            <a:r>
              <a:rPr lang="tr-TR" dirty="0" smtClean="0">
                <a:latin typeface="Times New Roman"/>
                <a:cs typeface="Times New Roman"/>
              </a:rPr>
              <a:t>çıkar. </a:t>
            </a:r>
            <a:r>
              <a:rPr lang="tr-TR" spc="-5" dirty="0">
                <a:latin typeface="Times New Roman"/>
                <a:cs typeface="Times New Roman"/>
              </a:rPr>
              <a:t>Alternatif akımdan </a:t>
            </a:r>
            <a:r>
              <a:rPr lang="tr-TR" dirty="0">
                <a:latin typeface="Times New Roman"/>
                <a:cs typeface="Times New Roman"/>
              </a:rPr>
              <a:t>klasik ısıtma </a:t>
            </a:r>
            <a:r>
              <a:rPr lang="tr-TR" spc="-5" dirty="0">
                <a:latin typeface="Times New Roman"/>
                <a:cs typeface="Times New Roman"/>
              </a:rPr>
              <a:t>cihazlarından faydalanıldığı </a:t>
            </a:r>
            <a:r>
              <a:rPr lang="tr-TR" spc="-10" dirty="0">
                <a:latin typeface="Times New Roman"/>
                <a:cs typeface="Times New Roman"/>
              </a:rPr>
              <a:t>gibi </a:t>
            </a:r>
            <a:r>
              <a:rPr lang="tr-TR" dirty="0">
                <a:latin typeface="Times New Roman"/>
                <a:cs typeface="Times New Roman"/>
              </a:rPr>
              <a:t>üç </a:t>
            </a:r>
            <a:r>
              <a:rPr lang="tr-TR" spc="-5" dirty="0">
                <a:latin typeface="Times New Roman"/>
                <a:cs typeface="Times New Roman"/>
              </a:rPr>
              <a:t>fazlı akımla  </a:t>
            </a:r>
            <a:r>
              <a:rPr lang="tr-TR" dirty="0">
                <a:latin typeface="Times New Roman"/>
                <a:cs typeface="Times New Roman"/>
              </a:rPr>
              <a:t>çalışan ark </a:t>
            </a:r>
            <a:r>
              <a:rPr lang="tr-TR" spc="-5" dirty="0">
                <a:latin typeface="Times New Roman"/>
                <a:cs typeface="Times New Roman"/>
              </a:rPr>
              <a:t>fırınları </a:t>
            </a:r>
            <a:r>
              <a:rPr lang="tr-TR" spc="-10" dirty="0">
                <a:latin typeface="Times New Roman"/>
                <a:cs typeface="Times New Roman"/>
              </a:rPr>
              <a:t>ve </a:t>
            </a:r>
            <a:r>
              <a:rPr lang="tr-TR" spc="-5" dirty="0">
                <a:latin typeface="Times New Roman"/>
                <a:cs typeface="Times New Roman"/>
              </a:rPr>
              <a:t>indüksiyon </a:t>
            </a:r>
            <a:r>
              <a:rPr lang="tr-TR" dirty="0">
                <a:latin typeface="Times New Roman"/>
                <a:cs typeface="Times New Roman"/>
              </a:rPr>
              <a:t>fırınlarında </a:t>
            </a:r>
            <a:r>
              <a:rPr lang="tr-TR" spc="-10" dirty="0">
                <a:latin typeface="Times New Roman"/>
                <a:cs typeface="Times New Roman"/>
              </a:rPr>
              <a:t>da</a:t>
            </a:r>
            <a:r>
              <a:rPr lang="tr-TR" dirty="0">
                <a:latin typeface="Times New Roman"/>
                <a:cs typeface="Times New Roman"/>
              </a:rPr>
              <a:t> </a:t>
            </a:r>
            <a:r>
              <a:rPr lang="tr-TR" spc="-5" dirty="0">
                <a:latin typeface="Times New Roman"/>
                <a:cs typeface="Times New Roman"/>
              </a:rPr>
              <a:t>faydalanılmaktadır</a:t>
            </a:r>
            <a:endParaRPr lang="tr-TR" dirty="0">
              <a:latin typeface="Times New Roman"/>
              <a:cs typeface="Times New Roman"/>
            </a:endParaRPr>
          </a:p>
          <a:p>
            <a:r>
              <a:rPr lang="tr-TR" spc="-5" dirty="0">
                <a:latin typeface="Times New Roman"/>
                <a:cs typeface="Times New Roman"/>
              </a:rPr>
              <a:t>Ark fırınları demir </a:t>
            </a:r>
            <a:r>
              <a:rPr lang="tr-TR" spc="-10" dirty="0">
                <a:latin typeface="Times New Roman"/>
                <a:cs typeface="Times New Roman"/>
              </a:rPr>
              <a:t>ve </a:t>
            </a:r>
            <a:r>
              <a:rPr lang="tr-TR" spc="-5" dirty="0">
                <a:latin typeface="Times New Roman"/>
                <a:cs typeface="Times New Roman"/>
              </a:rPr>
              <a:t>çelik ergitme işlerinde kullanılır (Resim </a:t>
            </a:r>
            <a:r>
              <a:rPr lang="tr-TR" dirty="0">
                <a:latin typeface="Times New Roman"/>
                <a:cs typeface="Times New Roman"/>
              </a:rPr>
              <a:t>1.3). </a:t>
            </a:r>
            <a:r>
              <a:rPr lang="tr-TR" spc="-5" dirty="0">
                <a:latin typeface="Times New Roman"/>
                <a:cs typeface="Times New Roman"/>
              </a:rPr>
              <a:t>Bu fırınların  çalışma prensibi elektrot-elektrot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elektrot-malzeme arasındaki arklara</a:t>
            </a:r>
            <a:r>
              <a:rPr lang="tr-TR" spc="160" dirty="0">
                <a:latin typeface="Times New Roman"/>
                <a:cs typeface="Times New Roman"/>
              </a:rPr>
              <a:t> </a:t>
            </a:r>
            <a:r>
              <a:rPr lang="tr-TR" spc="-5" dirty="0">
                <a:latin typeface="Times New Roman"/>
                <a:cs typeface="Times New Roman"/>
              </a:rPr>
              <a:t>dayanmaktadır.</a:t>
            </a:r>
            <a:endParaRPr lang="tr-TR" dirty="0">
              <a:latin typeface="Times New Roman"/>
              <a:cs typeface="Times New Roman"/>
            </a:endParaRPr>
          </a:p>
          <a:p>
            <a:endParaRPr lang="tr-TR" dirty="0"/>
          </a:p>
        </p:txBody>
      </p:sp>
    </p:spTree>
    <p:extLst>
      <p:ext uri="{BB962C8B-B14F-4D97-AF65-F5344CB8AC3E}">
        <p14:creationId xmlns:p14="http://schemas.microsoft.com/office/powerpoint/2010/main" val="4059653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0" y="232438"/>
            <a:ext cx="10336211" cy="560042"/>
          </a:xfrm>
        </p:spPr>
        <p:txBody>
          <a:bodyPr>
            <a:normAutofit fontScale="90000"/>
          </a:bodyPr>
          <a:lstStyle/>
          <a:p>
            <a:r>
              <a:rPr lang="tr-TR" dirty="0" smtClean="0">
                <a:latin typeface="Times New Roman" panose="02020603050405020304" pitchFamily="18" charset="0"/>
                <a:cs typeface="Times New Roman" panose="02020603050405020304" pitchFamily="18" charset="0"/>
              </a:rPr>
              <a:t>Alternatif akımın ısı etkisi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13657" y="881744"/>
            <a:ext cx="10633754" cy="5823856"/>
          </a:xfrm>
        </p:spPr>
        <p:txBody>
          <a:bodyPr/>
          <a:lstStyle/>
          <a:p>
            <a:pPr marL="12700" marR="5080" indent="359410" algn="just">
              <a:lnSpc>
                <a:spcPct val="95900"/>
              </a:lnSpc>
              <a:spcBef>
                <a:spcPts val="995"/>
              </a:spcBef>
            </a:pPr>
            <a:r>
              <a:rPr lang="tr-TR" spc="-5" dirty="0">
                <a:latin typeface="Times New Roman"/>
                <a:cs typeface="Times New Roman"/>
              </a:rPr>
              <a:t>Endüksiyon fırınlarında </a:t>
            </a:r>
            <a:r>
              <a:rPr lang="tr-TR" dirty="0">
                <a:latin typeface="Times New Roman"/>
                <a:cs typeface="Times New Roman"/>
              </a:rPr>
              <a:t>ise çeşitli </a:t>
            </a:r>
            <a:r>
              <a:rPr lang="tr-TR" spc="-5" dirty="0">
                <a:latin typeface="Times New Roman"/>
                <a:cs typeface="Times New Roman"/>
              </a:rPr>
              <a:t>düzeneklerle akımın frekansı yükseltilir. Isıtılacak  madde </a:t>
            </a:r>
            <a:r>
              <a:rPr lang="tr-TR" dirty="0">
                <a:latin typeface="Times New Roman"/>
                <a:cs typeface="Times New Roman"/>
              </a:rPr>
              <a:t>büyük bir bobinin içerisinde </a:t>
            </a:r>
            <a:r>
              <a:rPr lang="tr-TR" spc="-5" dirty="0">
                <a:latin typeface="Times New Roman"/>
                <a:cs typeface="Times New Roman"/>
              </a:rPr>
              <a:t>duracak şekilde yerleştirilir. Böylece malzeme bir  transformatörün </a:t>
            </a:r>
            <a:r>
              <a:rPr lang="tr-TR" dirty="0">
                <a:latin typeface="Times New Roman"/>
                <a:cs typeface="Times New Roman"/>
              </a:rPr>
              <a:t>tek </a:t>
            </a:r>
            <a:r>
              <a:rPr lang="tr-TR" spc="-5" dirty="0" err="1">
                <a:latin typeface="Times New Roman"/>
                <a:cs typeface="Times New Roman"/>
              </a:rPr>
              <a:t>sipirlik</a:t>
            </a:r>
            <a:r>
              <a:rPr lang="tr-TR" spc="-5" dirty="0">
                <a:latin typeface="Times New Roman"/>
                <a:cs typeface="Times New Roman"/>
              </a:rPr>
              <a:t> </a:t>
            </a:r>
            <a:r>
              <a:rPr lang="tr-TR" dirty="0" err="1">
                <a:latin typeface="Times New Roman"/>
                <a:cs typeface="Times New Roman"/>
              </a:rPr>
              <a:t>sekonder</a:t>
            </a:r>
            <a:r>
              <a:rPr lang="tr-TR" dirty="0">
                <a:latin typeface="Times New Roman"/>
                <a:cs typeface="Times New Roman"/>
              </a:rPr>
              <a:t> </a:t>
            </a:r>
            <a:r>
              <a:rPr lang="tr-TR" spc="-5" dirty="0">
                <a:latin typeface="Times New Roman"/>
                <a:cs typeface="Times New Roman"/>
              </a:rPr>
              <a:t>sargısı durumuna geçer </a:t>
            </a:r>
            <a:r>
              <a:rPr lang="tr-TR" dirty="0" smtClean="0">
                <a:latin typeface="Times New Roman"/>
                <a:cs typeface="Times New Roman"/>
              </a:rPr>
              <a:t>Bobinden </a:t>
            </a:r>
            <a:r>
              <a:rPr lang="tr-TR" spc="-5" dirty="0">
                <a:latin typeface="Times New Roman"/>
                <a:cs typeface="Times New Roman"/>
              </a:rPr>
              <a:t>yüksek </a:t>
            </a:r>
            <a:r>
              <a:rPr lang="tr-TR" dirty="0">
                <a:latin typeface="Times New Roman"/>
                <a:cs typeface="Times New Roman"/>
              </a:rPr>
              <a:t>frekanslı akım </a:t>
            </a:r>
            <a:r>
              <a:rPr lang="tr-TR" spc="-5" dirty="0">
                <a:latin typeface="Times New Roman"/>
                <a:cs typeface="Times New Roman"/>
              </a:rPr>
              <a:t>geçirilince malzemede indüksiyon gerilimi oluşur </a:t>
            </a:r>
            <a:r>
              <a:rPr lang="tr-TR" spc="-10" dirty="0">
                <a:latin typeface="Times New Roman"/>
                <a:cs typeface="Times New Roman"/>
              </a:rPr>
              <a:t>ve </a:t>
            </a:r>
            <a:r>
              <a:rPr lang="tr-TR" dirty="0" smtClean="0">
                <a:latin typeface="Times New Roman"/>
                <a:cs typeface="Times New Roman"/>
              </a:rPr>
              <a:t>bu </a:t>
            </a:r>
            <a:r>
              <a:rPr lang="tr-TR" spc="-5" dirty="0">
                <a:latin typeface="Times New Roman"/>
                <a:cs typeface="Times New Roman"/>
              </a:rPr>
              <a:t>gerilim </a:t>
            </a:r>
            <a:r>
              <a:rPr lang="tr-TR" dirty="0">
                <a:latin typeface="Times New Roman"/>
                <a:cs typeface="Times New Roman"/>
              </a:rPr>
              <a:t>de </a:t>
            </a:r>
            <a:r>
              <a:rPr lang="tr-TR" spc="-5" dirty="0">
                <a:latin typeface="Times New Roman"/>
                <a:cs typeface="Times New Roman"/>
              </a:rPr>
              <a:t>malzemeden yüksek </a:t>
            </a:r>
            <a:r>
              <a:rPr lang="tr-TR" dirty="0">
                <a:latin typeface="Times New Roman"/>
                <a:cs typeface="Times New Roman"/>
              </a:rPr>
              <a:t>değerli </a:t>
            </a:r>
            <a:r>
              <a:rPr lang="tr-TR" spc="-5" dirty="0">
                <a:latin typeface="Times New Roman"/>
                <a:cs typeface="Times New Roman"/>
              </a:rPr>
              <a:t>akımlar (</a:t>
            </a:r>
            <a:r>
              <a:rPr lang="tr-TR" spc="-5" dirty="0" err="1">
                <a:latin typeface="Times New Roman"/>
                <a:cs typeface="Times New Roman"/>
              </a:rPr>
              <a:t>fuko</a:t>
            </a:r>
            <a:r>
              <a:rPr lang="tr-TR" spc="-5" dirty="0">
                <a:latin typeface="Times New Roman"/>
                <a:cs typeface="Times New Roman"/>
              </a:rPr>
              <a:t> akımı) dolaştırır. Malzemenin  elektriksel direncine göre malzeme </a:t>
            </a:r>
            <a:r>
              <a:rPr lang="tr-TR" dirty="0">
                <a:latin typeface="Times New Roman"/>
                <a:cs typeface="Times New Roman"/>
              </a:rPr>
              <a:t>ısınır, </a:t>
            </a:r>
            <a:r>
              <a:rPr lang="tr-TR" spc="-5" dirty="0">
                <a:latin typeface="Times New Roman"/>
                <a:cs typeface="Times New Roman"/>
              </a:rPr>
              <a:t>hatta eriyebilir </a:t>
            </a:r>
            <a:r>
              <a:rPr lang="tr-TR" dirty="0">
                <a:latin typeface="Times New Roman"/>
                <a:cs typeface="Times New Roman"/>
              </a:rPr>
              <a:t>de </a:t>
            </a:r>
            <a:r>
              <a:rPr lang="tr-TR" spc="-5" dirty="0" smtClean="0">
                <a:latin typeface="Times New Roman"/>
                <a:cs typeface="Times New Roman"/>
              </a:rPr>
              <a:t>Endüksiyonla  </a:t>
            </a:r>
            <a:r>
              <a:rPr lang="tr-TR" spc="-5" dirty="0">
                <a:latin typeface="Times New Roman"/>
                <a:cs typeface="Times New Roman"/>
              </a:rPr>
              <a:t>ısıtmanın en önemli avantajı klasik ısıtmaya göre </a:t>
            </a:r>
            <a:r>
              <a:rPr lang="tr-TR" dirty="0">
                <a:latin typeface="Times New Roman"/>
                <a:cs typeface="Times New Roman"/>
              </a:rPr>
              <a:t>daha az </a:t>
            </a:r>
            <a:r>
              <a:rPr lang="tr-TR" spc="-5" dirty="0">
                <a:latin typeface="Times New Roman"/>
                <a:cs typeface="Times New Roman"/>
              </a:rPr>
              <a:t>zamanda daha fazla ısıtmanın  gerçekleşebilmesidir.</a:t>
            </a:r>
            <a:endParaRPr lang="tr-TR" dirty="0">
              <a:latin typeface="Times New Roman"/>
              <a:cs typeface="Times New Roman"/>
            </a:endParaRPr>
          </a:p>
          <a:p>
            <a:endParaRPr lang="tr-TR" dirty="0"/>
          </a:p>
        </p:txBody>
      </p:sp>
      <p:pic>
        <p:nvPicPr>
          <p:cNvPr id="4" name="Resim 3"/>
          <p:cNvPicPr>
            <a:picLocks noChangeAspect="1"/>
          </p:cNvPicPr>
          <p:nvPr/>
        </p:nvPicPr>
        <p:blipFill>
          <a:blip r:embed="rId2"/>
          <a:stretch>
            <a:fillRect/>
          </a:stretch>
        </p:blipFill>
        <p:spPr>
          <a:xfrm>
            <a:off x="711200" y="3826390"/>
            <a:ext cx="3487214" cy="2770353"/>
          </a:xfrm>
          <a:prstGeom prst="rect">
            <a:avLst/>
          </a:prstGeom>
        </p:spPr>
      </p:pic>
      <p:pic>
        <p:nvPicPr>
          <p:cNvPr id="5" name="Resim 4"/>
          <p:cNvPicPr>
            <a:picLocks noChangeAspect="1"/>
          </p:cNvPicPr>
          <p:nvPr/>
        </p:nvPicPr>
        <p:blipFill>
          <a:blip r:embed="rId3"/>
          <a:stretch>
            <a:fillRect/>
          </a:stretch>
        </p:blipFill>
        <p:spPr>
          <a:xfrm>
            <a:off x="4420782" y="3603172"/>
            <a:ext cx="3493311" cy="2870406"/>
          </a:xfrm>
          <a:prstGeom prst="rect">
            <a:avLst/>
          </a:prstGeom>
        </p:spPr>
      </p:pic>
      <p:sp>
        <p:nvSpPr>
          <p:cNvPr id="6" name="object 7"/>
          <p:cNvSpPr/>
          <p:nvPr/>
        </p:nvSpPr>
        <p:spPr>
          <a:xfrm>
            <a:off x="8136461" y="3603172"/>
            <a:ext cx="3784757" cy="2870406"/>
          </a:xfrm>
          <a:prstGeom prst="rect">
            <a:avLst/>
          </a:prstGeom>
          <a:blipFill>
            <a:blip r:embed="rId4" cstate="print"/>
            <a:stretch>
              <a:fillRect/>
            </a:stretch>
          </a:blipFill>
        </p:spPr>
        <p:txBody>
          <a:bodyPr wrap="square" lIns="0" tIns="0" rIns="0" bIns="0" rtlCol="0"/>
          <a:lstStyle/>
          <a:p>
            <a:pPr defTabSz="914400"/>
            <a:endParaRPr>
              <a:solidFill>
                <a:prstClr val="black"/>
              </a:solidFill>
              <a:latin typeface="Calibri"/>
            </a:endParaRPr>
          </a:p>
        </p:txBody>
      </p:sp>
    </p:spTree>
    <p:extLst>
      <p:ext uri="{BB962C8B-B14F-4D97-AF65-F5344CB8AC3E}">
        <p14:creationId xmlns:p14="http://schemas.microsoft.com/office/powerpoint/2010/main" val="179750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273078"/>
            <a:ext cx="9905999" cy="488922"/>
          </a:xfrm>
        </p:spPr>
        <p:txBody>
          <a:bodyPr>
            <a:normAutofit fontScale="90000"/>
          </a:bodyPr>
          <a:lstStyle/>
          <a:p>
            <a:r>
              <a:rPr lang="tr-TR" b="1" spc="-5" dirty="0">
                <a:latin typeface="Times New Roman"/>
                <a:cs typeface="Times New Roman"/>
              </a:rPr>
              <a:t>Alternatif Akımın Elde</a:t>
            </a:r>
            <a:r>
              <a:rPr lang="tr-TR" b="1" spc="5" dirty="0">
                <a:latin typeface="Times New Roman"/>
                <a:cs typeface="Times New Roman"/>
              </a:rPr>
              <a:t> </a:t>
            </a:r>
            <a:r>
              <a:rPr lang="tr-TR" b="1" spc="-5" dirty="0">
                <a:latin typeface="Times New Roman"/>
                <a:cs typeface="Times New Roman"/>
              </a:rPr>
              <a:t>Edilmesi</a:t>
            </a:r>
            <a:endParaRPr lang="tr-TR" dirty="0"/>
          </a:p>
        </p:txBody>
      </p:sp>
      <p:sp>
        <p:nvSpPr>
          <p:cNvPr id="3" name="İçerik Yer Tutucusu 2"/>
          <p:cNvSpPr>
            <a:spLocks noGrp="1"/>
          </p:cNvSpPr>
          <p:nvPr>
            <p:ph idx="1"/>
          </p:nvPr>
        </p:nvSpPr>
        <p:spPr>
          <a:xfrm>
            <a:off x="690880" y="762000"/>
            <a:ext cx="11501120" cy="5963920"/>
          </a:xfrm>
        </p:spPr>
        <p:txBody>
          <a:bodyPr/>
          <a:lstStyle/>
          <a:p>
            <a:pPr marL="0" indent="0">
              <a:buNone/>
            </a:pPr>
            <a:r>
              <a:rPr lang="tr-TR" dirty="0" smtClean="0">
                <a:latin typeface="Times New Roman" panose="02020603050405020304" pitchFamily="18" charset="0"/>
                <a:cs typeface="Times New Roman" panose="02020603050405020304" pitchFamily="18" charset="0"/>
              </a:rPr>
              <a:t>Manyetik </a:t>
            </a:r>
            <a:r>
              <a:rPr lang="tr-TR" dirty="0">
                <a:latin typeface="Times New Roman" panose="02020603050405020304" pitchFamily="18" charset="0"/>
                <a:cs typeface="Times New Roman" panose="02020603050405020304" pitchFamily="18" charset="0"/>
              </a:rPr>
              <a:t>alan içinde tel çerçeve dönerken bir tam devir için (360˚lik dönüş için)  geçen süre T ise bu süre içinde akımın zamana bağlı değişimi, aşağıdaki şekildeki gibidir.  Tel çerçevenin harekete başladığı an ile T/4 zaman aralığında akım, sıfırdan pozitif  maksimum değerine ulaşır. T/4 ile T/2 zaman aralığında akım maksimum değerinden en  küçük değerine iner. T/2 ile 3T/4 zaman aralığında sıfırdan negatif maksimum değerine  ulaşır. 3T/4 ile T zaman aralığında ise akım ters yönde maksimum değerinden başlangıç  konumuna döner. Böylece tel çerçeve 360˚ dönmüş olur. Akım bu esnada iki kez yön  değiştirir.</a:t>
            </a:r>
          </a:p>
          <a:p>
            <a:endParaRPr lang="tr-TR" dirty="0"/>
          </a:p>
        </p:txBody>
      </p:sp>
      <p:pic>
        <p:nvPicPr>
          <p:cNvPr id="4" name="Resim 3"/>
          <p:cNvPicPr>
            <a:picLocks noChangeAspect="1"/>
          </p:cNvPicPr>
          <p:nvPr/>
        </p:nvPicPr>
        <p:blipFill>
          <a:blip r:embed="rId2"/>
          <a:stretch>
            <a:fillRect/>
          </a:stretch>
        </p:blipFill>
        <p:spPr>
          <a:xfrm>
            <a:off x="1035109" y="3962295"/>
            <a:ext cx="6371531" cy="2682345"/>
          </a:xfrm>
          <a:prstGeom prst="rect">
            <a:avLst/>
          </a:prstGeom>
        </p:spPr>
      </p:pic>
      <p:cxnSp>
        <p:nvCxnSpPr>
          <p:cNvPr id="6" name="Düz Ok Bağlayıcısı 5"/>
          <p:cNvCxnSpPr/>
          <p:nvPr/>
        </p:nvCxnSpPr>
        <p:spPr>
          <a:xfrm>
            <a:off x="1432560" y="4348480"/>
            <a:ext cx="457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Düz Ok Bağlayıcısı 6"/>
          <p:cNvCxnSpPr/>
          <p:nvPr/>
        </p:nvCxnSpPr>
        <p:spPr>
          <a:xfrm>
            <a:off x="1432560" y="4531360"/>
            <a:ext cx="457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Metin kutusu 8"/>
          <p:cNvSpPr txBox="1"/>
          <p:nvPr/>
        </p:nvSpPr>
        <p:spPr>
          <a:xfrm>
            <a:off x="1432560" y="4058643"/>
            <a:ext cx="338554"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B</a:t>
            </a:r>
            <a:endParaRPr lang="tr-TR" dirty="0">
              <a:solidFill>
                <a:srgbClr val="FF0000"/>
              </a:solidFill>
              <a:latin typeface="Times New Roman" panose="02020603050405020304" pitchFamily="18" charset="0"/>
              <a:cs typeface="Times New Roman" panose="02020603050405020304" pitchFamily="18" charset="0"/>
            </a:endParaRPr>
          </a:p>
        </p:txBody>
      </p:sp>
      <p:cxnSp>
        <p:nvCxnSpPr>
          <p:cNvPr id="11" name="Düz Ok Bağlayıcısı 10"/>
          <p:cNvCxnSpPr/>
          <p:nvPr/>
        </p:nvCxnSpPr>
        <p:spPr>
          <a:xfrm flipV="1">
            <a:off x="3037840" y="4058643"/>
            <a:ext cx="0" cy="3693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Düz Ok Bağlayıcısı 13"/>
          <p:cNvCxnSpPr/>
          <p:nvPr/>
        </p:nvCxnSpPr>
        <p:spPr>
          <a:xfrm>
            <a:off x="2672080" y="4348480"/>
            <a:ext cx="5283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Düz Ok Bağlayıcısı 14"/>
          <p:cNvCxnSpPr/>
          <p:nvPr/>
        </p:nvCxnSpPr>
        <p:spPr>
          <a:xfrm>
            <a:off x="2672080" y="4531360"/>
            <a:ext cx="5283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Metin kutusu 15"/>
          <p:cNvSpPr txBox="1"/>
          <p:nvPr/>
        </p:nvSpPr>
        <p:spPr>
          <a:xfrm>
            <a:off x="2862151" y="3759540"/>
            <a:ext cx="351378"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N</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766963" y="4069968"/>
            <a:ext cx="338554"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B</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920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1114" y="0"/>
            <a:ext cx="10154782" cy="459168"/>
          </a:xfrm>
        </p:spPr>
        <p:txBody>
          <a:bodyPr>
            <a:normAutofit fontScale="90000"/>
          </a:bodyPr>
          <a:lstStyle/>
          <a:p>
            <a:r>
              <a:rPr lang="tr-TR" dirty="0" smtClean="0">
                <a:latin typeface="Times New Roman" panose="02020603050405020304" pitchFamily="18" charset="0"/>
                <a:cs typeface="Times New Roman" panose="02020603050405020304" pitchFamily="18" charset="0"/>
              </a:rPr>
              <a:t>Alternatif akımın kimyasal etkisi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00744" y="783770"/>
            <a:ext cx="11691256" cy="5921829"/>
          </a:xfrm>
        </p:spPr>
        <p:txBody>
          <a:bodyPr/>
          <a:lstStyle/>
          <a:p>
            <a:pPr marL="372110">
              <a:lnSpc>
                <a:spcPts val="1290"/>
              </a:lnSpc>
              <a:spcBef>
                <a:spcPts val="960"/>
              </a:spcBef>
            </a:pPr>
            <a:r>
              <a:rPr lang="tr-TR" spc="-5" dirty="0">
                <a:latin typeface="Times New Roman"/>
                <a:cs typeface="Times New Roman"/>
              </a:rPr>
              <a:t>Alternatif</a:t>
            </a:r>
            <a:r>
              <a:rPr lang="tr-TR" spc="180" dirty="0">
                <a:latin typeface="Times New Roman"/>
                <a:cs typeface="Times New Roman"/>
              </a:rPr>
              <a:t> </a:t>
            </a:r>
            <a:r>
              <a:rPr lang="tr-TR" spc="-5" dirty="0">
                <a:latin typeface="Times New Roman"/>
                <a:cs typeface="Times New Roman"/>
              </a:rPr>
              <a:t>akımla,</a:t>
            </a:r>
            <a:r>
              <a:rPr lang="tr-TR" spc="180" dirty="0">
                <a:latin typeface="Times New Roman"/>
                <a:cs typeface="Times New Roman"/>
              </a:rPr>
              <a:t> </a:t>
            </a:r>
            <a:r>
              <a:rPr lang="tr-TR" spc="-5" dirty="0">
                <a:latin typeface="Times New Roman"/>
                <a:cs typeface="Times New Roman"/>
              </a:rPr>
              <a:t>doğru</a:t>
            </a:r>
            <a:r>
              <a:rPr lang="tr-TR" spc="180" dirty="0">
                <a:latin typeface="Times New Roman"/>
                <a:cs typeface="Times New Roman"/>
              </a:rPr>
              <a:t> </a:t>
            </a:r>
            <a:r>
              <a:rPr lang="tr-TR" dirty="0">
                <a:latin typeface="Times New Roman"/>
                <a:cs typeface="Times New Roman"/>
              </a:rPr>
              <a:t>akımla</a:t>
            </a:r>
            <a:r>
              <a:rPr lang="tr-TR" spc="180" dirty="0">
                <a:latin typeface="Times New Roman"/>
                <a:cs typeface="Times New Roman"/>
              </a:rPr>
              <a:t> </a:t>
            </a:r>
            <a:r>
              <a:rPr lang="tr-TR" spc="-5" dirty="0">
                <a:latin typeface="Times New Roman"/>
                <a:cs typeface="Times New Roman"/>
              </a:rPr>
              <a:t>yapıldığı</a:t>
            </a:r>
            <a:r>
              <a:rPr lang="tr-TR" spc="185" dirty="0">
                <a:latin typeface="Times New Roman"/>
                <a:cs typeface="Times New Roman"/>
              </a:rPr>
              <a:t> </a:t>
            </a:r>
            <a:r>
              <a:rPr lang="tr-TR" spc="-5" dirty="0">
                <a:latin typeface="Times New Roman"/>
                <a:cs typeface="Times New Roman"/>
              </a:rPr>
              <a:t>gibi</a:t>
            </a:r>
            <a:r>
              <a:rPr lang="tr-TR" spc="185" dirty="0">
                <a:latin typeface="Times New Roman"/>
                <a:cs typeface="Times New Roman"/>
              </a:rPr>
              <a:t> </a:t>
            </a:r>
            <a:r>
              <a:rPr lang="tr-TR" dirty="0">
                <a:latin typeface="Times New Roman"/>
                <a:cs typeface="Times New Roman"/>
              </a:rPr>
              <a:t>elektroliz</a:t>
            </a:r>
            <a:r>
              <a:rPr lang="tr-TR" spc="165" dirty="0">
                <a:latin typeface="Times New Roman"/>
                <a:cs typeface="Times New Roman"/>
              </a:rPr>
              <a:t> </a:t>
            </a:r>
            <a:r>
              <a:rPr lang="tr-TR" spc="-5" dirty="0">
                <a:latin typeface="Times New Roman"/>
                <a:cs typeface="Times New Roman"/>
              </a:rPr>
              <a:t>işleminden</a:t>
            </a:r>
            <a:r>
              <a:rPr lang="tr-TR" spc="180" dirty="0">
                <a:latin typeface="Times New Roman"/>
                <a:cs typeface="Times New Roman"/>
              </a:rPr>
              <a:t> </a:t>
            </a:r>
            <a:r>
              <a:rPr lang="tr-TR" spc="-5" dirty="0">
                <a:latin typeface="Times New Roman"/>
                <a:cs typeface="Times New Roman"/>
              </a:rPr>
              <a:t>faydalanılamaz.</a:t>
            </a:r>
            <a:endParaRPr lang="tr-TR" dirty="0">
              <a:latin typeface="Times New Roman"/>
              <a:cs typeface="Times New Roman"/>
            </a:endParaRPr>
          </a:p>
          <a:p>
            <a:r>
              <a:rPr lang="tr-TR" dirty="0">
                <a:latin typeface="Times New Roman"/>
                <a:cs typeface="Times New Roman"/>
              </a:rPr>
              <a:t>Bunun </a:t>
            </a:r>
            <a:r>
              <a:rPr lang="tr-TR" spc="-5" dirty="0">
                <a:latin typeface="Times New Roman"/>
                <a:cs typeface="Times New Roman"/>
              </a:rPr>
              <a:t>nedeni alternatif akımın </a:t>
            </a:r>
            <a:r>
              <a:rPr lang="tr-TR" dirty="0">
                <a:latin typeface="Times New Roman"/>
                <a:cs typeface="Times New Roman"/>
              </a:rPr>
              <a:t>sürekli </a:t>
            </a:r>
            <a:r>
              <a:rPr lang="tr-TR" spc="-5" dirty="0">
                <a:latin typeface="Times New Roman"/>
                <a:cs typeface="Times New Roman"/>
              </a:rPr>
              <a:t>yön</a:t>
            </a:r>
            <a:r>
              <a:rPr lang="tr-TR" dirty="0">
                <a:latin typeface="Times New Roman"/>
                <a:cs typeface="Times New Roman"/>
              </a:rPr>
              <a:t> </a:t>
            </a:r>
            <a:r>
              <a:rPr lang="tr-TR" spc="-5" dirty="0">
                <a:latin typeface="Times New Roman"/>
                <a:cs typeface="Times New Roman"/>
              </a:rPr>
              <a:t>değiştirmesidir</a:t>
            </a:r>
            <a:r>
              <a:rPr lang="tr-TR" spc="-5" dirty="0" smtClean="0">
                <a:latin typeface="Times New Roman"/>
                <a:cs typeface="Times New Roman"/>
              </a:rPr>
              <a:t>. </a:t>
            </a:r>
            <a:r>
              <a:rPr lang="tr-TR" spc="-5" dirty="0">
                <a:latin typeface="Times New Roman"/>
                <a:cs typeface="Times New Roman"/>
              </a:rPr>
              <a:t>Şekil de görüldüğü gibi alternatif </a:t>
            </a:r>
            <a:r>
              <a:rPr lang="tr-TR" dirty="0">
                <a:latin typeface="Times New Roman"/>
                <a:cs typeface="Times New Roman"/>
              </a:rPr>
              <a:t>akım pozitif </a:t>
            </a:r>
            <a:r>
              <a:rPr lang="tr-TR" spc="-5" dirty="0">
                <a:latin typeface="Times New Roman"/>
                <a:cs typeface="Times New Roman"/>
              </a:rPr>
              <a:t>yönde geçerken anyonlar </a:t>
            </a:r>
            <a:r>
              <a:rPr lang="tr-TR" spc="5" dirty="0">
                <a:latin typeface="Times New Roman"/>
                <a:cs typeface="Times New Roman"/>
              </a:rPr>
              <a:t>(- </a:t>
            </a:r>
            <a:r>
              <a:rPr lang="tr-TR" spc="-5" dirty="0">
                <a:latin typeface="Times New Roman"/>
                <a:cs typeface="Times New Roman"/>
              </a:rPr>
              <a:t>yüklü  iyonlar) kaynağın </a:t>
            </a:r>
            <a:r>
              <a:rPr lang="tr-TR" dirty="0">
                <a:latin typeface="Times New Roman"/>
                <a:cs typeface="Times New Roman"/>
              </a:rPr>
              <a:t>faz ucuna bağlı </a:t>
            </a:r>
            <a:r>
              <a:rPr lang="tr-TR" spc="-5" dirty="0">
                <a:latin typeface="Times New Roman"/>
                <a:cs typeface="Times New Roman"/>
              </a:rPr>
              <a:t>elektroda giderken katyonlar ise kaynağın </a:t>
            </a:r>
            <a:r>
              <a:rPr lang="tr-TR" dirty="0">
                <a:latin typeface="Times New Roman"/>
                <a:cs typeface="Times New Roman"/>
              </a:rPr>
              <a:t>nötr ucuna </a:t>
            </a:r>
            <a:r>
              <a:rPr lang="tr-TR" spc="-10" dirty="0">
                <a:latin typeface="Times New Roman"/>
                <a:cs typeface="Times New Roman"/>
              </a:rPr>
              <a:t>bağlı  </a:t>
            </a:r>
            <a:r>
              <a:rPr lang="tr-TR" spc="-5" dirty="0">
                <a:latin typeface="Times New Roman"/>
                <a:cs typeface="Times New Roman"/>
              </a:rPr>
              <a:t>elektroda gider. </a:t>
            </a:r>
            <a:r>
              <a:rPr lang="tr-TR" spc="-5" dirty="0" err="1">
                <a:latin typeface="Times New Roman"/>
                <a:cs typeface="Times New Roman"/>
              </a:rPr>
              <a:t>Alternans</a:t>
            </a:r>
            <a:r>
              <a:rPr lang="tr-TR" spc="-5" dirty="0">
                <a:latin typeface="Times New Roman"/>
                <a:cs typeface="Times New Roman"/>
              </a:rPr>
              <a:t> </a:t>
            </a:r>
            <a:r>
              <a:rPr lang="tr-TR" dirty="0">
                <a:latin typeface="Times New Roman"/>
                <a:cs typeface="Times New Roman"/>
              </a:rPr>
              <a:t>değiştiğinde </a:t>
            </a:r>
            <a:r>
              <a:rPr lang="tr-TR" spc="-10" dirty="0">
                <a:latin typeface="Times New Roman"/>
                <a:cs typeface="Times New Roman"/>
              </a:rPr>
              <a:t>yani </a:t>
            </a:r>
            <a:r>
              <a:rPr lang="tr-TR" spc="-5" dirty="0">
                <a:latin typeface="Times New Roman"/>
                <a:cs typeface="Times New Roman"/>
              </a:rPr>
              <a:t>negatif </a:t>
            </a:r>
            <a:r>
              <a:rPr lang="tr-TR" spc="-5" dirty="0" err="1">
                <a:latin typeface="Times New Roman"/>
                <a:cs typeface="Times New Roman"/>
              </a:rPr>
              <a:t>alternansa</a:t>
            </a:r>
            <a:r>
              <a:rPr lang="tr-TR" spc="-5" dirty="0">
                <a:latin typeface="Times New Roman"/>
                <a:cs typeface="Times New Roman"/>
              </a:rPr>
              <a:t> geçildiğinde akımın yönü  değişeceğinden iyon hareketi </a:t>
            </a:r>
            <a:r>
              <a:rPr lang="tr-TR" dirty="0">
                <a:latin typeface="Times New Roman"/>
                <a:cs typeface="Times New Roman"/>
              </a:rPr>
              <a:t>bu </a:t>
            </a:r>
            <a:r>
              <a:rPr lang="tr-TR" spc="-5" dirty="0">
                <a:latin typeface="Times New Roman"/>
                <a:cs typeface="Times New Roman"/>
              </a:rPr>
              <a:t>defa tam </a:t>
            </a:r>
            <a:r>
              <a:rPr lang="tr-TR" dirty="0">
                <a:latin typeface="Times New Roman"/>
                <a:cs typeface="Times New Roman"/>
              </a:rPr>
              <a:t>tersi </a:t>
            </a:r>
            <a:r>
              <a:rPr lang="tr-TR" spc="-5" dirty="0">
                <a:latin typeface="Times New Roman"/>
                <a:cs typeface="Times New Roman"/>
              </a:rPr>
              <a:t>yönde</a:t>
            </a:r>
            <a:r>
              <a:rPr lang="tr-TR" dirty="0">
                <a:latin typeface="Times New Roman"/>
                <a:cs typeface="Times New Roman"/>
              </a:rPr>
              <a:t> </a:t>
            </a:r>
            <a:r>
              <a:rPr lang="tr-TR" spc="-5" dirty="0">
                <a:latin typeface="Times New Roman"/>
                <a:cs typeface="Times New Roman"/>
              </a:rPr>
              <a:t>olur. </a:t>
            </a:r>
            <a:endParaRPr lang="tr-TR" dirty="0">
              <a:latin typeface="Times New Roman"/>
              <a:cs typeface="Times New Roman"/>
            </a:endParaRPr>
          </a:p>
          <a:p>
            <a:pPr marL="12700" marR="5080" indent="359410" algn="just">
              <a:lnSpc>
                <a:spcPct val="95800"/>
              </a:lnSpc>
              <a:spcBef>
                <a:spcPts val="155"/>
              </a:spcBef>
            </a:pPr>
            <a:r>
              <a:rPr lang="tr-TR" spc="-5" dirty="0">
                <a:latin typeface="Times New Roman"/>
                <a:cs typeface="Times New Roman"/>
              </a:rPr>
              <a:t>Alternatif akımla elektrolizde elektrot cinsleri </a:t>
            </a:r>
            <a:r>
              <a:rPr lang="tr-TR" spc="-10" dirty="0">
                <a:latin typeface="Times New Roman"/>
                <a:cs typeface="Times New Roman"/>
              </a:rPr>
              <a:t>ve </a:t>
            </a:r>
            <a:r>
              <a:rPr lang="tr-TR" spc="-5" dirty="0">
                <a:latin typeface="Times New Roman"/>
                <a:cs typeface="Times New Roman"/>
              </a:rPr>
              <a:t>elektrolitik </a:t>
            </a:r>
            <a:r>
              <a:rPr lang="tr-TR" dirty="0">
                <a:latin typeface="Times New Roman"/>
                <a:cs typeface="Times New Roman"/>
              </a:rPr>
              <a:t>sıvı </a:t>
            </a:r>
            <a:r>
              <a:rPr lang="tr-TR" spc="-10" dirty="0">
                <a:latin typeface="Times New Roman"/>
                <a:cs typeface="Times New Roman"/>
              </a:rPr>
              <a:t>uyumu </a:t>
            </a:r>
            <a:r>
              <a:rPr lang="tr-TR" spc="-5" dirty="0">
                <a:latin typeface="Times New Roman"/>
                <a:cs typeface="Times New Roman"/>
              </a:rPr>
              <a:t>sağlandığı  takdirde </a:t>
            </a:r>
            <a:r>
              <a:rPr lang="tr-TR" dirty="0">
                <a:latin typeface="Times New Roman"/>
                <a:cs typeface="Times New Roman"/>
              </a:rPr>
              <a:t>bazı gazların </a:t>
            </a:r>
            <a:r>
              <a:rPr lang="tr-TR" spc="-5" dirty="0">
                <a:latin typeface="Times New Roman"/>
                <a:cs typeface="Times New Roman"/>
              </a:rPr>
              <a:t>elde edilmesi mümkün olabilse </a:t>
            </a:r>
            <a:r>
              <a:rPr lang="tr-TR" dirty="0">
                <a:latin typeface="Times New Roman"/>
                <a:cs typeface="Times New Roman"/>
              </a:rPr>
              <a:t>de </a:t>
            </a:r>
            <a:r>
              <a:rPr lang="tr-TR" spc="-5" dirty="0">
                <a:latin typeface="Times New Roman"/>
                <a:cs typeface="Times New Roman"/>
              </a:rPr>
              <a:t>sistemin verimi, </a:t>
            </a:r>
            <a:r>
              <a:rPr lang="tr-TR" dirty="0">
                <a:latin typeface="Times New Roman"/>
                <a:cs typeface="Times New Roman"/>
              </a:rPr>
              <a:t>doğru </a:t>
            </a:r>
            <a:r>
              <a:rPr lang="tr-TR" spc="-5" dirty="0">
                <a:latin typeface="Times New Roman"/>
                <a:cs typeface="Times New Roman"/>
              </a:rPr>
              <a:t>akımla  kıyaslanamayacak kadar düşük </a:t>
            </a:r>
            <a:r>
              <a:rPr lang="tr-TR" dirty="0">
                <a:latin typeface="Times New Roman"/>
                <a:cs typeface="Times New Roman"/>
              </a:rPr>
              <a:t>olur. </a:t>
            </a:r>
            <a:r>
              <a:rPr lang="tr-TR" spc="-5" dirty="0">
                <a:latin typeface="Times New Roman"/>
                <a:cs typeface="Times New Roman"/>
              </a:rPr>
              <a:t>Bu </a:t>
            </a:r>
            <a:r>
              <a:rPr lang="tr-TR" dirty="0">
                <a:latin typeface="Times New Roman"/>
                <a:cs typeface="Times New Roman"/>
              </a:rPr>
              <a:t>nedenle de </a:t>
            </a:r>
            <a:r>
              <a:rPr lang="tr-TR" spc="-5" dirty="0">
                <a:latin typeface="Times New Roman"/>
                <a:cs typeface="Times New Roman"/>
              </a:rPr>
              <a:t>gaz </a:t>
            </a:r>
            <a:r>
              <a:rPr lang="tr-TR" dirty="0">
                <a:latin typeface="Times New Roman"/>
                <a:cs typeface="Times New Roman"/>
              </a:rPr>
              <a:t>ayrıştırma </a:t>
            </a:r>
            <a:r>
              <a:rPr lang="tr-TR" spc="-5" dirty="0">
                <a:latin typeface="Times New Roman"/>
                <a:cs typeface="Times New Roman"/>
              </a:rPr>
              <a:t>işlemlerinde alternatif  akımla </a:t>
            </a:r>
            <a:r>
              <a:rPr lang="tr-TR" dirty="0">
                <a:latin typeface="Times New Roman"/>
                <a:cs typeface="Times New Roman"/>
              </a:rPr>
              <a:t>elektroliz</a:t>
            </a:r>
            <a:r>
              <a:rPr lang="tr-TR" spc="-10" dirty="0">
                <a:latin typeface="Times New Roman"/>
                <a:cs typeface="Times New Roman"/>
              </a:rPr>
              <a:t> </a:t>
            </a:r>
            <a:r>
              <a:rPr lang="tr-TR" spc="-5" dirty="0">
                <a:latin typeface="Times New Roman"/>
                <a:cs typeface="Times New Roman"/>
              </a:rPr>
              <a:t>kullanılmaz.</a:t>
            </a:r>
            <a:endParaRPr lang="tr-TR" dirty="0">
              <a:latin typeface="Times New Roman"/>
              <a:cs typeface="Times New Roman"/>
            </a:endParaRPr>
          </a:p>
          <a:p>
            <a:pPr marL="12700" marR="5715" indent="359410" algn="just">
              <a:lnSpc>
                <a:spcPct val="95900"/>
              </a:lnSpc>
              <a:spcBef>
                <a:spcPts val="1040"/>
              </a:spcBef>
            </a:pPr>
            <a:r>
              <a:rPr lang="tr-TR" spc="-5" dirty="0">
                <a:latin typeface="Times New Roman"/>
                <a:cs typeface="Times New Roman"/>
              </a:rPr>
              <a:t>Metallerin arılaştırılması, sertleştirilmesi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kaplanması işlemleri ise alternatif  akımla elektrolizle gerçekleştirilemez. Yukarıdaki şekilde </a:t>
            </a:r>
            <a:r>
              <a:rPr lang="tr-TR" dirty="0">
                <a:latin typeface="Times New Roman"/>
                <a:cs typeface="Times New Roman"/>
              </a:rPr>
              <a:t>de </a:t>
            </a:r>
            <a:r>
              <a:rPr lang="tr-TR" spc="-5" dirty="0">
                <a:latin typeface="Times New Roman"/>
                <a:cs typeface="Times New Roman"/>
              </a:rPr>
              <a:t>görüldüğü gibi bir metalden  kopan </a:t>
            </a:r>
            <a:r>
              <a:rPr lang="tr-TR" dirty="0">
                <a:latin typeface="Times New Roman"/>
                <a:cs typeface="Times New Roman"/>
              </a:rPr>
              <a:t>iyonlar </a:t>
            </a:r>
            <a:r>
              <a:rPr lang="tr-TR" spc="-5" dirty="0">
                <a:latin typeface="Times New Roman"/>
                <a:cs typeface="Times New Roman"/>
              </a:rPr>
              <a:t>akımın </a:t>
            </a:r>
            <a:r>
              <a:rPr lang="tr-TR" dirty="0">
                <a:latin typeface="Times New Roman"/>
                <a:cs typeface="Times New Roman"/>
              </a:rPr>
              <a:t>bir </a:t>
            </a:r>
            <a:r>
              <a:rPr lang="tr-TR" spc="-5" dirty="0">
                <a:latin typeface="Times New Roman"/>
                <a:cs typeface="Times New Roman"/>
              </a:rPr>
              <a:t>sonraki </a:t>
            </a:r>
            <a:r>
              <a:rPr lang="tr-TR" dirty="0" err="1">
                <a:latin typeface="Times New Roman"/>
                <a:cs typeface="Times New Roman"/>
              </a:rPr>
              <a:t>alternansında</a:t>
            </a:r>
            <a:r>
              <a:rPr lang="tr-TR" dirty="0">
                <a:latin typeface="Times New Roman"/>
                <a:cs typeface="Times New Roman"/>
              </a:rPr>
              <a:t> </a:t>
            </a:r>
            <a:r>
              <a:rPr lang="tr-TR" spc="-10" dirty="0">
                <a:latin typeface="Times New Roman"/>
                <a:cs typeface="Times New Roman"/>
              </a:rPr>
              <a:t>geri </a:t>
            </a:r>
            <a:r>
              <a:rPr lang="tr-TR" spc="-5" dirty="0">
                <a:latin typeface="Times New Roman"/>
                <a:cs typeface="Times New Roman"/>
              </a:rPr>
              <a:t>metale</a:t>
            </a:r>
            <a:r>
              <a:rPr lang="tr-TR" spc="20" dirty="0">
                <a:latin typeface="Times New Roman"/>
                <a:cs typeface="Times New Roman"/>
              </a:rPr>
              <a:t> </a:t>
            </a:r>
            <a:r>
              <a:rPr lang="tr-TR" spc="-5" dirty="0">
                <a:latin typeface="Times New Roman"/>
                <a:cs typeface="Times New Roman"/>
              </a:rPr>
              <a:t>döneceklerdir.</a:t>
            </a:r>
            <a:endParaRPr lang="tr-TR" dirty="0">
              <a:latin typeface="Times New Roman"/>
              <a:cs typeface="Times New Roman"/>
            </a:endParaRPr>
          </a:p>
          <a:p>
            <a:pPr marL="12700" marR="5715" indent="449580">
              <a:lnSpc>
                <a:spcPts val="1270"/>
              </a:lnSpc>
              <a:spcBef>
                <a:spcPts val="1055"/>
              </a:spcBef>
            </a:pPr>
            <a:r>
              <a:rPr lang="tr-TR" spc="-5" dirty="0">
                <a:latin typeface="Times New Roman"/>
                <a:cs typeface="Times New Roman"/>
              </a:rPr>
              <a:t>Yukarıdaki açıklamalardan anlaşılacağı gibi alternatif </a:t>
            </a:r>
            <a:r>
              <a:rPr lang="tr-TR" dirty="0">
                <a:latin typeface="Times New Roman"/>
                <a:cs typeface="Times New Roman"/>
              </a:rPr>
              <a:t>akım </a:t>
            </a:r>
            <a:r>
              <a:rPr lang="tr-TR" spc="-5" dirty="0">
                <a:latin typeface="Times New Roman"/>
                <a:cs typeface="Times New Roman"/>
              </a:rPr>
              <a:t>kimyasal olarak  depolanamaz.</a:t>
            </a:r>
            <a:endParaRPr lang="tr-TR" dirty="0">
              <a:latin typeface="Times New Roman"/>
              <a:cs typeface="Times New Roman"/>
            </a:endParaRPr>
          </a:p>
          <a:p>
            <a:pPr marL="12700">
              <a:lnSpc>
                <a:spcPts val="1290"/>
              </a:lnSpc>
            </a:pPr>
            <a:endParaRPr lang="tr-TR" spc="-5" dirty="0" smtClean="0">
              <a:latin typeface="Times New Roman"/>
              <a:cs typeface="Times New Roman"/>
            </a:endParaRPr>
          </a:p>
          <a:p>
            <a:pPr marL="12700">
              <a:lnSpc>
                <a:spcPts val="1290"/>
              </a:lnSpc>
            </a:pPr>
            <a:endParaRPr lang="tr-TR" dirty="0">
              <a:latin typeface="Times New Roman"/>
              <a:cs typeface="Times New Roman"/>
            </a:endParaRPr>
          </a:p>
          <a:p>
            <a:endParaRPr lang="tr-TR" dirty="0"/>
          </a:p>
        </p:txBody>
      </p:sp>
    </p:spTree>
    <p:extLst>
      <p:ext uri="{BB962C8B-B14F-4D97-AF65-F5344CB8AC3E}">
        <p14:creationId xmlns:p14="http://schemas.microsoft.com/office/powerpoint/2010/main" val="2137427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7571" y="172205"/>
            <a:ext cx="10220097" cy="284995"/>
          </a:xfrm>
        </p:spPr>
        <p:txBody>
          <a:bodyPr>
            <a:normAutofit fontScale="90000"/>
          </a:bodyPr>
          <a:lstStyle/>
          <a:p>
            <a:r>
              <a:rPr lang="tr-TR" dirty="0" smtClean="0">
                <a:latin typeface="Times New Roman" panose="02020603050405020304" pitchFamily="18" charset="0"/>
                <a:cs typeface="Times New Roman" panose="02020603050405020304" pitchFamily="18" charset="0"/>
              </a:rPr>
              <a:t>Alternatif akımın manyetik etkisi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8086" y="598716"/>
            <a:ext cx="11571514" cy="6095998"/>
          </a:xfrm>
        </p:spPr>
        <p:txBody>
          <a:bodyPr>
            <a:normAutofit fontScale="92500" lnSpcReduction="20000"/>
          </a:bodyPr>
          <a:lstStyle/>
          <a:p>
            <a:r>
              <a:rPr lang="tr-TR" dirty="0" smtClean="0"/>
              <a:t> </a:t>
            </a:r>
          </a:p>
          <a:p>
            <a:endParaRPr lang="tr-TR" dirty="0"/>
          </a:p>
          <a:p>
            <a:endParaRPr lang="tr-TR" dirty="0" smtClean="0"/>
          </a:p>
          <a:p>
            <a:endParaRPr lang="tr-TR" dirty="0"/>
          </a:p>
          <a:p>
            <a:r>
              <a:rPr lang="tr-TR" dirty="0">
                <a:latin typeface="Times New Roman" panose="02020603050405020304" pitchFamily="18" charset="0"/>
                <a:cs typeface="Times New Roman" panose="02020603050405020304" pitchFamily="18" charset="0"/>
              </a:rPr>
              <a:t>Bir elektromıknatıs bobininden doğru akım geçirildiğinde akımın yönüne bağlı olarak  elektromıknatısın kutupları sabittir. Bir kutbu doğal mıknatısın bir kutbunu çekerse diğer  kutbu doğal mıknatısın aynı kutbunu iter</a:t>
            </a:r>
            <a:r>
              <a:rPr lang="tr-TR" dirty="0" smtClean="0">
                <a:latin typeface="Times New Roman" panose="02020603050405020304" pitchFamily="18" charset="0"/>
                <a:cs typeface="Times New Roman" panose="02020603050405020304" pitchFamily="18" charset="0"/>
              </a:rPr>
              <a:t>. Sabit değişmeyen bir manyetik alan oluşur.</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Bir telden alternatif akım geçirildiğinde ise telin etrafında sürekli şiddeti ve yönü  değişen bir manyetik alan oluşur. Bu nedenle bir elektromıknatıs bobininden alternatif akım  geçirilirse elektromıknatısın kutupları sürekli yer değiştirir. Alternatif akımda bir elektromıknatıs kutuplarının sürekli yer değiştirmesi  elektromıknatısın metal ve alaşımlarını çekmesinde bir sorun teşkil etmez. Bu konuda doğru  akımdan tek farkı elektromıknatıs nüvesinin tek parça değil de birer yüzü yalıtılmış metal  sacların preslenmesi ile yapılmasıdır</a:t>
            </a:r>
            <a:r>
              <a:rPr lang="tr-TR" dirty="0" smtClean="0">
                <a:latin typeface="Times New Roman" panose="02020603050405020304" pitchFamily="18" charset="0"/>
                <a:cs typeface="Times New Roman" panose="02020603050405020304" pitchFamily="18" charset="0"/>
              </a:rPr>
              <a:t>.</a:t>
            </a:r>
            <a:r>
              <a:rPr lang="tr-TR" spc="-5" dirty="0">
                <a:latin typeface="Times New Roman"/>
                <a:cs typeface="Times New Roman"/>
              </a:rPr>
              <a:t> Alternatif akımın </a:t>
            </a:r>
            <a:r>
              <a:rPr lang="tr-TR" dirty="0">
                <a:latin typeface="Times New Roman"/>
                <a:cs typeface="Times New Roman"/>
              </a:rPr>
              <a:t>bu karakteristik özelliğinden en </a:t>
            </a:r>
            <a:r>
              <a:rPr lang="tr-TR" spc="-5" dirty="0">
                <a:latin typeface="Times New Roman"/>
                <a:cs typeface="Times New Roman"/>
              </a:rPr>
              <a:t>çok transformatörler </a:t>
            </a:r>
            <a:r>
              <a:rPr lang="tr-TR" spc="-10" dirty="0">
                <a:latin typeface="Times New Roman"/>
                <a:cs typeface="Times New Roman"/>
              </a:rPr>
              <a:t>ve </a:t>
            </a:r>
            <a:r>
              <a:rPr lang="tr-TR" spc="-5" dirty="0">
                <a:latin typeface="Times New Roman"/>
                <a:cs typeface="Times New Roman"/>
              </a:rPr>
              <a:t>asenkron  motorlarda faydalanılır. </a:t>
            </a:r>
            <a:r>
              <a:rPr lang="tr-TR" spc="-10" dirty="0">
                <a:latin typeface="Times New Roman"/>
                <a:cs typeface="Times New Roman"/>
              </a:rPr>
              <a:t>Isı </a:t>
            </a:r>
            <a:r>
              <a:rPr lang="tr-TR" dirty="0">
                <a:latin typeface="Times New Roman"/>
                <a:cs typeface="Times New Roman"/>
              </a:rPr>
              <a:t>etkisi </a:t>
            </a:r>
            <a:r>
              <a:rPr lang="tr-TR" spc="-5" dirty="0">
                <a:latin typeface="Times New Roman"/>
                <a:cs typeface="Times New Roman"/>
              </a:rPr>
              <a:t>konusunda belirtildiği gibi indüksiyon fırınları </a:t>
            </a:r>
            <a:r>
              <a:rPr lang="tr-TR" spc="-10" dirty="0">
                <a:latin typeface="Times New Roman"/>
                <a:cs typeface="Times New Roman"/>
              </a:rPr>
              <a:t>da </a:t>
            </a:r>
            <a:r>
              <a:rPr lang="tr-TR" spc="-5" dirty="0">
                <a:latin typeface="Times New Roman"/>
                <a:cs typeface="Times New Roman"/>
              </a:rPr>
              <a:t>alternatif  akımın manyetik </a:t>
            </a:r>
            <a:r>
              <a:rPr lang="tr-TR" dirty="0">
                <a:latin typeface="Times New Roman"/>
                <a:cs typeface="Times New Roman"/>
              </a:rPr>
              <a:t>etkisi </a:t>
            </a:r>
            <a:r>
              <a:rPr lang="tr-TR" spc="-5" dirty="0">
                <a:latin typeface="Times New Roman"/>
                <a:cs typeface="Times New Roman"/>
              </a:rPr>
              <a:t>ile çalışır.</a:t>
            </a:r>
            <a:endParaRPr lang="tr-TR" dirty="0">
              <a:latin typeface="Times New Roman"/>
              <a:cs typeface="Times New Roman"/>
            </a:endParaRPr>
          </a:p>
          <a:p>
            <a:endParaRPr lang="tr-TR" dirty="0">
              <a:latin typeface="Times New Roman" panose="02020603050405020304" pitchFamily="18" charset="0"/>
              <a:cs typeface="Times New Roman" panose="02020603050405020304" pitchFamily="18" charset="0"/>
            </a:endParaRPr>
          </a:p>
          <a:p>
            <a:endParaRPr lang="tr-TR" dirty="0"/>
          </a:p>
        </p:txBody>
      </p:sp>
      <p:grpSp>
        <p:nvGrpSpPr>
          <p:cNvPr id="4" name="object 4"/>
          <p:cNvGrpSpPr/>
          <p:nvPr/>
        </p:nvGrpSpPr>
        <p:grpSpPr>
          <a:xfrm>
            <a:off x="707571" y="718457"/>
            <a:ext cx="3320143" cy="1752600"/>
            <a:chOff x="1853183" y="5224398"/>
            <a:chExt cx="3334512" cy="2420112"/>
          </a:xfrm>
        </p:grpSpPr>
        <p:sp>
          <p:nvSpPr>
            <p:cNvPr id="5" name="object 5"/>
            <p:cNvSpPr/>
            <p:nvPr/>
          </p:nvSpPr>
          <p:spPr>
            <a:xfrm>
              <a:off x="1853183" y="5224398"/>
              <a:ext cx="1098804" cy="242011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951987" y="5224398"/>
              <a:ext cx="2235708" cy="2420112"/>
            </a:xfrm>
            <a:prstGeom prst="rect">
              <a:avLst/>
            </a:prstGeom>
            <a:blipFill>
              <a:blip r:embed="rId3" cstate="print"/>
              <a:stretch>
                <a:fillRect/>
              </a:stretch>
            </a:blipFill>
          </p:spPr>
          <p:txBody>
            <a:bodyPr wrap="square" lIns="0" tIns="0" rIns="0" bIns="0" rtlCol="0"/>
            <a:lstStyle/>
            <a:p>
              <a:endParaRPr/>
            </a:p>
          </p:txBody>
        </p:sp>
      </p:grpSp>
      <p:pic>
        <p:nvPicPr>
          <p:cNvPr id="7" name="Resim 6"/>
          <p:cNvPicPr>
            <a:picLocks noChangeAspect="1"/>
          </p:cNvPicPr>
          <p:nvPr/>
        </p:nvPicPr>
        <p:blipFill>
          <a:blip r:embed="rId4"/>
          <a:stretch>
            <a:fillRect/>
          </a:stretch>
        </p:blipFill>
        <p:spPr>
          <a:xfrm>
            <a:off x="4356581" y="718457"/>
            <a:ext cx="3794523" cy="1752600"/>
          </a:xfrm>
          <a:prstGeom prst="rect">
            <a:avLst/>
          </a:prstGeom>
        </p:spPr>
      </p:pic>
      <p:pic>
        <p:nvPicPr>
          <p:cNvPr id="8" name="Resim 7"/>
          <p:cNvPicPr>
            <a:picLocks noChangeAspect="1"/>
          </p:cNvPicPr>
          <p:nvPr/>
        </p:nvPicPr>
        <p:blipFill>
          <a:blip r:embed="rId5"/>
          <a:stretch>
            <a:fillRect/>
          </a:stretch>
        </p:blipFill>
        <p:spPr>
          <a:xfrm>
            <a:off x="8479971" y="718457"/>
            <a:ext cx="2895851" cy="1729527"/>
          </a:xfrm>
          <a:prstGeom prst="rect">
            <a:avLst/>
          </a:prstGeom>
        </p:spPr>
      </p:pic>
    </p:spTree>
    <p:extLst>
      <p:ext uri="{BB962C8B-B14F-4D97-AF65-F5344CB8AC3E}">
        <p14:creationId xmlns:p14="http://schemas.microsoft.com/office/powerpoint/2010/main" val="3852237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314" y="226633"/>
            <a:ext cx="10133011" cy="459168"/>
          </a:xfrm>
        </p:spPr>
        <p:txBody>
          <a:bodyPr>
            <a:normAutofit fontScale="90000"/>
          </a:bodyPr>
          <a:lstStyle/>
          <a:p>
            <a:r>
              <a:rPr lang="tr-TR" dirty="0" smtClean="0">
                <a:latin typeface="Times New Roman" panose="02020603050405020304" pitchFamily="18" charset="0"/>
                <a:cs typeface="Times New Roman" panose="02020603050405020304" pitchFamily="18" charset="0"/>
              </a:rPr>
              <a:t>Alternatif akım devreleri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98714" y="870857"/>
            <a:ext cx="11440886" cy="5791200"/>
          </a:xfrm>
        </p:spPr>
        <p:txBody>
          <a:bodyPr>
            <a:normAutofit lnSpcReduction="10000"/>
          </a:bodyPr>
          <a:lstStyle/>
          <a:p>
            <a:pPr marL="12700" marR="6985" indent="359410" algn="just">
              <a:lnSpc>
                <a:spcPct val="95900"/>
              </a:lnSpc>
              <a:spcBef>
                <a:spcPts val="1025"/>
              </a:spcBef>
            </a:pPr>
            <a:r>
              <a:rPr lang="tr-TR" spc="-5" dirty="0" smtClean="0">
                <a:latin typeface="Times New Roman"/>
                <a:cs typeface="Times New Roman"/>
              </a:rPr>
              <a:t>Alternatif </a:t>
            </a:r>
            <a:r>
              <a:rPr lang="tr-TR" dirty="0">
                <a:latin typeface="Times New Roman"/>
                <a:cs typeface="Times New Roman"/>
              </a:rPr>
              <a:t>akım </a:t>
            </a:r>
            <a:r>
              <a:rPr lang="tr-TR" spc="-5" dirty="0">
                <a:latin typeface="Times New Roman"/>
                <a:cs typeface="Times New Roman"/>
              </a:rPr>
              <a:t>sürekli yönü </a:t>
            </a:r>
            <a:r>
              <a:rPr lang="tr-TR" spc="-10" dirty="0">
                <a:latin typeface="Times New Roman"/>
                <a:cs typeface="Times New Roman"/>
              </a:rPr>
              <a:t>ve </a:t>
            </a:r>
            <a:r>
              <a:rPr lang="tr-TR" dirty="0">
                <a:latin typeface="Times New Roman"/>
                <a:cs typeface="Times New Roman"/>
              </a:rPr>
              <a:t>şiddeti değişen </a:t>
            </a:r>
            <a:r>
              <a:rPr lang="tr-TR" spc="-5" dirty="0">
                <a:latin typeface="Times New Roman"/>
                <a:cs typeface="Times New Roman"/>
              </a:rPr>
              <a:t>bir akımdır. Alternatif  akımda bazı devre elemanları (bobin, </a:t>
            </a:r>
            <a:r>
              <a:rPr lang="tr-TR" spc="-5" dirty="0" smtClean="0">
                <a:latin typeface="Times New Roman"/>
                <a:cs typeface="Times New Roman"/>
              </a:rPr>
              <a:t>kondansatör</a:t>
            </a:r>
            <a:r>
              <a:rPr lang="tr-TR" spc="-5" dirty="0">
                <a:latin typeface="Times New Roman"/>
                <a:cs typeface="Times New Roman"/>
              </a:rPr>
              <a:t>, yarı iletken devre elemanları) doğru akım  devrelerinde olduğundan farklı</a:t>
            </a:r>
            <a:r>
              <a:rPr lang="tr-TR" dirty="0">
                <a:latin typeface="Times New Roman"/>
                <a:cs typeface="Times New Roman"/>
              </a:rPr>
              <a:t> </a:t>
            </a:r>
            <a:r>
              <a:rPr lang="tr-TR" spc="-5" dirty="0">
                <a:latin typeface="Times New Roman"/>
                <a:cs typeface="Times New Roman"/>
              </a:rPr>
              <a:t>davranırlar.</a:t>
            </a:r>
            <a:endParaRPr lang="tr-TR" dirty="0">
              <a:latin typeface="Times New Roman"/>
              <a:cs typeface="Times New Roman"/>
            </a:endParaRPr>
          </a:p>
          <a:p>
            <a:pPr marL="12700" marR="6985" indent="359410" algn="just">
              <a:lnSpc>
                <a:spcPct val="95800"/>
              </a:lnSpc>
              <a:spcBef>
                <a:spcPts val="1040"/>
              </a:spcBef>
            </a:pPr>
            <a:r>
              <a:rPr lang="tr-TR" spc="-5" dirty="0">
                <a:latin typeface="Times New Roman"/>
                <a:cs typeface="Times New Roman"/>
              </a:rPr>
              <a:t>Bu konuyu </a:t>
            </a:r>
            <a:r>
              <a:rPr lang="tr-TR" dirty="0">
                <a:latin typeface="Times New Roman"/>
                <a:cs typeface="Times New Roman"/>
              </a:rPr>
              <a:t>basit </a:t>
            </a:r>
            <a:r>
              <a:rPr lang="tr-TR" spc="-5" dirty="0">
                <a:latin typeface="Times New Roman"/>
                <a:cs typeface="Times New Roman"/>
              </a:rPr>
              <a:t>bir örnekle açıklayabiliriz. Örneğin </a:t>
            </a:r>
            <a:r>
              <a:rPr lang="tr-TR" dirty="0">
                <a:latin typeface="Times New Roman"/>
                <a:cs typeface="Times New Roman"/>
              </a:rPr>
              <a:t>bir </a:t>
            </a:r>
            <a:r>
              <a:rPr lang="tr-TR" spc="-5" dirty="0" smtClean="0">
                <a:latin typeface="Times New Roman"/>
                <a:cs typeface="Times New Roman"/>
              </a:rPr>
              <a:t>kondansatör </a:t>
            </a:r>
            <a:r>
              <a:rPr lang="tr-TR" spc="-5" dirty="0">
                <a:latin typeface="Times New Roman"/>
                <a:cs typeface="Times New Roman"/>
              </a:rPr>
              <a:t>doğru </a:t>
            </a:r>
            <a:r>
              <a:rPr lang="tr-TR" dirty="0">
                <a:latin typeface="Times New Roman"/>
                <a:cs typeface="Times New Roman"/>
              </a:rPr>
              <a:t>akım  </a:t>
            </a:r>
            <a:r>
              <a:rPr lang="tr-TR" spc="-5" dirty="0">
                <a:latin typeface="Times New Roman"/>
                <a:cs typeface="Times New Roman"/>
              </a:rPr>
              <a:t>devresinde üzerinden geçen </a:t>
            </a:r>
            <a:r>
              <a:rPr lang="tr-TR" dirty="0">
                <a:latin typeface="Times New Roman"/>
                <a:cs typeface="Times New Roman"/>
              </a:rPr>
              <a:t>akımın </a:t>
            </a:r>
            <a:r>
              <a:rPr lang="tr-TR" spc="-5" dirty="0">
                <a:latin typeface="Times New Roman"/>
                <a:cs typeface="Times New Roman"/>
              </a:rPr>
              <a:t>miktarına bağlı </a:t>
            </a:r>
            <a:r>
              <a:rPr lang="tr-TR" dirty="0">
                <a:latin typeface="Times New Roman"/>
                <a:cs typeface="Times New Roman"/>
              </a:rPr>
              <a:t>olarak belli </a:t>
            </a:r>
            <a:r>
              <a:rPr lang="tr-TR" spc="-5" dirty="0">
                <a:latin typeface="Times New Roman"/>
                <a:cs typeface="Times New Roman"/>
              </a:rPr>
              <a:t>bir zaman </a:t>
            </a:r>
            <a:r>
              <a:rPr lang="tr-TR" dirty="0">
                <a:latin typeface="Times New Roman"/>
                <a:cs typeface="Times New Roman"/>
              </a:rPr>
              <a:t>sonra </a:t>
            </a:r>
            <a:r>
              <a:rPr lang="tr-TR" spc="-5" dirty="0">
                <a:latin typeface="Times New Roman"/>
                <a:cs typeface="Times New Roman"/>
              </a:rPr>
              <a:t>dolar.  </a:t>
            </a:r>
            <a:r>
              <a:rPr lang="tr-TR" dirty="0">
                <a:latin typeface="Times New Roman"/>
                <a:cs typeface="Times New Roman"/>
              </a:rPr>
              <a:t>Dolduktan </a:t>
            </a:r>
            <a:r>
              <a:rPr lang="tr-TR" spc="-5" dirty="0">
                <a:latin typeface="Times New Roman"/>
                <a:cs typeface="Times New Roman"/>
              </a:rPr>
              <a:t>sonra </a:t>
            </a:r>
            <a:r>
              <a:rPr lang="tr-TR" dirty="0">
                <a:latin typeface="Times New Roman"/>
                <a:cs typeface="Times New Roman"/>
              </a:rPr>
              <a:t>da </a:t>
            </a:r>
            <a:r>
              <a:rPr lang="tr-TR" spc="-5" dirty="0">
                <a:latin typeface="Times New Roman"/>
                <a:cs typeface="Times New Roman"/>
              </a:rPr>
              <a:t>üzerinden </a:t>
            </a:r>
            <a:r>
              <a:rPr lang="tr-TR" dirty="0">
                <a:latin typeface="Times New Roman"/>
                <a:cs typeface="Times New Roman"/>
              </a:rPr>
              <a:t>akım </a:t>
            </a:r>
            <a:r>
              <a:rPr lang="tr-TR" spc="-5" dirty="0">
                <a:latin typeface="Times New Roman"/>
                <a:cs typeface="Times New Roman"/>
              </a:rPr>
              <a:t>geçirmez. Oysa alternatif </a:t>
            </a:r>
            <a:r>
              <a:rPr lang="tr-TR" dirty="0">
                <a:latin typeface="Times New Roman"/>
                <a:cs typeface="Times New Roman"/>
              </a:rPr>
              <a:t>akım </a:t>
            </a:r>
            <a:r>
              <a:rPr lang="tr-TR" spc="-5" dirty="0">
                <a:latin typeface="Times New Roman"/>
                <a:cs typeface="Times New Roman"/>
              </a:rPr>
              <a:t>devresinde </a:t>
            </a:r>
            <a:r>
              <a:rPr lang="tr-TR" dirty="0">
                <a:latin typeface="Times New Roman"/>
                <a:cs typeface="Times New Roman"/>
              </a:rPr>
              <a:t>akım </a:t>
            </a:r>
            <a:r>
              <a:rPr lang="tr-TR" spc="-5" dirty="0">
                <a:latin typeface="Times New Roman"/>
                <a:cs typeface="Times New Roman"/>
              </a:rPr>
              <a:t>sürekli  yön değiştirdiğinden bir </a:t>
            </a:r>
            <a:r>
              <a:rPr lang="tr-TR" spc="-5" dirty="0" smtClean="0">
                <a:latin typeface="Times New Roman"/>
                <a:cs typeface="Times New Roman"/>
              </a:rPr>
              <a:t>kondansatörden </a:t>
            </a:r>
            <a:r>
              <a:rPr lang="tr-TR" spc="-5" dirty="0">
                <a:latin typeface="Times New Roman"/>
                <a:cs typeface="Times New Roman"/>
              </a:rPr>
              <a:t>sürekli </a:t>
            </a:r>
            <a:r>
              <a:rPr lang="tr-TR" dirty="0">
                <a:latin typeface="Times New Roman"/>
                <a:cs typeface="Times New Roman"/>
              </a:rPr>
              <a:t>akım geçer.</a:t>
            </a:r>
          </a:p>
          <a:p>
            <a:r>
              <a:rPr lang="tr-TR" b="1" spc="-5" dirty="0">
                <a:solidFill>
                  <a:srgbClr val="FF0000"/>
                </a:solidFill>
                <a:latin typeface="Times New Roman"/>
                <a:cs typeface="Times New Roman"/>
              </a:rPr>
              <a:t>A.C Devrelerde</a:t>
            </a:r>
            <a:r>
              <a:rPr lang="tr-TR" b="1" spc="-30" dirty="0">
                <a:solidFill>
                  <a:srgbClr val="FF0000"/>
                </a:solidFill>
                <a:latin typeface="Times New Roman"/>
                <a:cs typeface="Times New Roman"/>
              </a:rPr>
              <a:t> </a:t>
            </a:r>
            <a:r>
              <a:rPr lang="tr-TR" b="1" spc="-5" dirty="0" smtClean="0">
                <a:solidFill>
                  <a:srgbClr val="FF0000"/>
                </a:solidFill>
                <a:latin typeface="Times New Roman"/>
                <a:cs typeface="Times New Roman"/>
              </a:rPr>
              <a:t>Bobinler:</a:t>
            </a:r>
            <a:endParaRPr lang="tr-TR" dirty="0">
              <a:solidFill>
                <a:srgbClr val="FF0000"/>
              </a:solidFill>
              <a:latin typeface="Times New Roman"/>
              <a:cs typeface="Times New Roman"/>
            </a:endParaRPr>
          </a:p>
          <a:p>
            <a:r>
              <a:rPr lang="tr-TR" dirty="0">
                <a:latin typeface="Times New Roman"/>
                <a:cs typeface="Times New Roman"/>
              </a:rPr>
              <a:t>Bobinler </a:t>
            </a:r>
            <a:r>
              <a:rPr lang="tr-TR" spc="-5" dirty="0">
                <a:latin typeface="Times New Roman"/>
                <a:cs typeface="Times New Roman"/>
              </a:rPr>
              <a:t>alternatif akımdaki </a:t>
            </a:r>
            <a:r>
              <a:rPr lang="tr-TR" dirty="0">
                <a:latin typeface="Times New Roman"/>
                <a:cs typeface="Times New Roman"/>
              </a:rPr>
              <a:t>özelliğinden </a:t>
            </a:r>
            <a:r>
              <a:rPr lang="tr-TR" spc="-5" dirty="0">
                <a:latin typeface="Times New Roman"/>
                <a:cs typeface="Times New Roman"/>
              </a:rPr>
              <a:t>dolayı A.C motorlar, transformatörler,  doğrultma devreleri, flüoresan lambalar, endüksiyon </a:t>
            </a:r>
            <a:r>
              <a:rPr lang="tr-TR" dirty="0">
                <a:latin typeface="Times New Roman"/>
                <a:cs typeface="Times New Roman"/>
              </a:rPr>
              <a:t>fırınları </a:t>
            </a:r>
            <a:r>
              <a:rPr lang="tr-TR" spc="-5" dirty="0">
                <a:latin typeface="Times New Roman"/>
                <a:cs typeface="Times New Roman"/>
              </a:rPr>
              <a:t>vb. yerlerde </a:t>
            </a:r>
            <a:r>
              <a:rPr lang="tr-TR" spc="-10" dirty="0">
                <a:latin typeface="Times New Roman"/>
                <a:cs typeface="Times New Roman"/>
              </a:rPr>
              <a:t>ve </a:t>
            </a:r>
            <a:r>
              <a:rPr lang="tr-TR" spc="-5" dirty="0">
                <a:latin typeface="Times New Roman"/>
                <a:cs typeface="Times New Roman"/>
              </a:rPr>
              <a:t>elektroniğin  farklı dallarında farklı amaçlar için </a:t>
            </a:r>
            <a:r>
              <a:rPr lang="tr-TR" spc="-5" dirty="0" smtClean="0">
                <a:latin typeface="Times New Roman"/>
                <a:cs typeface="Times New Roman"/>
              </a:rPr>
              <a:t>kullanılmaktadır. </a:t>
            </a:r>
            <a:r>
              <a:rPr lang="tr-TR" dirty="0" smtClean="0">
                <a:solidFill>
                  <a:srgbClr val="FF0000"/>
                </a:solidFill>
                <a:latin typeface="Times New Roman"/>
                <a:cs typeface="Times New Roman"/>
              </a:rPr>
              <a:t>Bobin </a:t>
            </a:r>
            <a:r>
              <a:rPr lang="tr-TR" dirty="0">
                <a:solidFill>
                  <a:srgbClr val="FF0000"/>
                </a:solidFill>
                <a:latin typeface="Times New Roman"/>
                <a:cs typeface="Times New Roman"/>
              </a:rPr>
              <a:t>ya da </a:t>
            </a:r>
            <a:r>
              <a:rPr lang="tr-TR" dirty="0" smtClean="0">
                <a:solidFill>
                  <a:srgbClr val="FF0000"/>
                </a:solidFill>
                <a:latin typeface="Times New Roman"/>
                <a:cs typeface="Times New Roman"/>
              </a:rPr>
              <a:t>makara, self veya </a:t>
            </a:r>
            <a:r>
              <a:rPr lang="tr-TR" dirty="0" err="1" smtClean="0">
                <a:solidFill>
                  <a:srgbClr val="FF0000"/>
                </a:solidFill>
                <a:latin typeface="Times New Roman"/>
                <a:cs typeface="Times New Roman"/>
              </a:rPr>
              <a:t>indükatör</a:t>
            </a:r>
            <a:r>
              <a:rPr lang="tr-TR" dirty="0" smtClean="0">
                <a:solidFill>
                  <a:srgbClr val="FF0000"/>
                </a:solidFill>
                <a:latin typeface="Times New Roman"/>
                <a:cs typeface="Times New Roman"/>
              </a:rPr>
              <a:t>; </a:t>
            </a:r>
            <a:r>
              <a:rPr lang="tr-TR" dirty="0">
                <a:latin typeface="Times New Roman"/>
                <a:cs typeface="Times New Roman"/>
              </a:rPr>
              <a:t>içinden elektrik akımı geçebilen, yalıtılmış tel ile bu telin sarılı bulunduğu silindirden oluşan </a:t>
            </a:r>
            <a:r>
              <a:rPr lang="tr-TR" dirty="0" smtClean="0">
                <a:latin typeface="Times New Roman"/>
                <a:cs typeface="Times New Roman"/>
              </a:rPr>
              <a:t>devre elemanıdır. Bobin içerisinde demir nüve bulunursa; bobine akım verildiğinde elektro mıknatıs oluşur. </a:t>
            </a:r>
            <a:r>
              <a:rPr lang="tr-TR" dirty="0" err="1" smtClean="0">
                <a:latin typeface="Times New Roman"/>
                <a:cs typeface="Times New Roman"/>
              </a:rPr>
              <a:t>Nüvesiz</a:t>
            </a:r>
            <a:r>
              <a:rPr lang="tr-TR" dirty="0" smtClean="0">
                <a:latin typeface="Times New Roman"/>
                <a:cs typeface="Times New Roman"/>
              </a:rPr>
              <a:t> bobinlerde mevcuttur.</a:t>
            </a:r>
            <a:endParaRPr lang="tr-TR" dirty="0">
              <a:latin typeface="Times New Roman"/>
              <a:cs typeface="Times New Roman"/>
            </a:endParaRPr>
          </a:p>
          <a:p>
            <a:endParaRPr lang="tr-TR" dirty="0"/>
          </a:p>
        </p:txBody>
      </p:sp>
    </p:spTree>
    <p:extLst>
      <p:ext uri="{BB962C8B-B14F-4D97-AF65-F5344CB8AC3E}">
        <p14:creationId xmlns:p14="http://schemas.microsoft.com/office/powerpoint/2010/main" val="1164474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302834"/>
            <a:ext cx="9905999" cy="480938"/>
          </a:xfrm>
        </p:spPr>
        <p:txBody>
          <a:bodyPr>
            <a:normAutofit fontScale="90000"/>
          </a:bodyPr>
          <a:lstStyle/>
          <a:p>
            <a:r>
              <a:rPr lang="tr-TR" dirty="0" err="1" smtClean="0">
                <a:latin typeface="Times New Roman" panose="02020603050405020304" pitchFamily="18" charset="0"/>
                <a:cs typeface="Times New Roman" panose="02020603050405020304" pitchFamily="18" charset="0"/>
              </a:rPr>
              <a:t>ENdüktans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18458" y="892628"/>
            <a:ext cx="11234056" cy="5812971"/>
          </a:xfrm>
        </p:spPr>
        <p:txBody>
          <a:bodyPr>
            <a:normAutofit lnSpcReduction="10000"/>
          </a:bodyPr>
          <a:lstStyle/>
          <a:p>
            <a:pPr marL="50800" marR="43180" indent="359410" algn="just">
              <a:lnSpc>
                <a:spcPct val="95900"/>
              </a:lnSpc>
              <a:spcBef>
                <a:spcPts val="1015"/>
              </a:spcBef>
            </a:pPr>
            <a:r>
              <a:rPr lang="tr-TR" dirty="0">
                <a:latin typeface="Times New Roman"/>
                <a:cs typeface="Times New Roman"/>
              </a:rPr>
              <a:t>Bobin </a:t>
            </a:r>
            <a:r>
              <a:rPr lang="tr-TR" spc="-5" dirty="0">
                <a:latin typeface="Times New Roman"/>
                <a:cs typeface="Times New Roman"/>
              </a:rPr>
              <a:t>doğru akıma karşı devreye </a:t>
            </a:r>
            <a:r>
              <a:rPr lang="tr-TR" dirty="0">
                <a:latin typeface="Times New Roman"/>
                <a:cs typeface="Times New Roman"/>
              </a:rPr>
              <a:t>enerji </a:t>
            </a:r>
            <a:r>
              <a:rPr lang="tr-TR" spc="-5" dirty="0">
                <a:latin typeface="Times New Roman"/>
                <a:cs typeface="Times New Roman"/>
              </a:rPr>
              <a:t>verildiği </a:t>
            </a:r>
            <a:r>
              <a:rPr lang="tr-TR" spc="-10" dirty="0">
                <a:latin typeface="Times New Roman"/>
                <a:cs typeface="Times New Roman"/>
              </a:rPr>
              <a:t>ilk </a:t>
            </a:r>
            <a:r>
              <a:rPr lang="tr-TR" dirty="0">
                <a:latin typeface="Times New Roman"/>
                <a:cs typeface="Times New Roman"/>
              </a:rPr>
              <a:t>anda nispeten </a:t>
            </a:r>
            <a:r>
              <a:rPr lang="tr-TR" spc="-5" dirty="0">
                <a:latin typeface="Times New Roman"/>
                <a:cs typeface="Times New Roman"/>
              </a:rPr>
              <a:t>büyük </a:t>
            </a:r>
            <a:r>
              <a:rPr lang="tr-TR" dirty="0">
                <a:latin typeface="Times New Roman"/>
                <a:cs typeface="Times New Roman"/>
              </a:rPr>
              <a:t>bir </a:t>
            </a:r>
            <a:r>
              <a:rPr lang="tr-TR" dirty="0" err="1">
                <a:latin typeface="Times New Roman"/>
                <a:cs typeface="Times New Roman"/>
              </a:rPr>
              <a:t>bir</a:t>
            </a:r>
            <a:r>
              <a:rPr lang="tr-TR" dirty="0">
                <a:latin typeface="Times New Roman"/>
                <a:cs typeface="Times New Roman"/>
              </a:rPr>
              <a:t>  zorluk </a:t>
            </a:r>
            <a:r>
              <a:rPr lang="tr-TR" spc="-5" dirty="0">
                <a:latin typeface="Times New Roman"/>
                <a:cs typeface="Times New Roman"/>
              </a:rPr>
              <a:t>gösterir. </a:t>
            </a:r>
            <a:r>
              <a:rPr lang="tr-TR" dirty="0">
                <a:latin typeface="Times New Roman"/>
                <a:cs typeface="Times New Roman"/>
              </a:rPr>
              <a:t>Ancak kısa bir </a:t>
            </a:r>
            <a:r>
              <a:rPr lang="tr-TR" spc="-5" dirty="0">
                <a:latin typeface="Times New Roman"/>
                <a:cs typeface="Times New Roman"/>
              </a:rPr>
              <a:t>süre sonra </a:t>
            </a:r>
            <a:r>
              <a:rPr lang="tr-TR" dirty="0">
                <a:latin typeface="Times New Roman"/>
                <a:cs typeface="Times New Roman"/>
              </a:rPr>
              <a:t>bu zorluk </a:t>
            </a:r>
            <a:r>
              <a:rPr lang="tr-TR" spc="-5" dirty="0">
                <a:latin typeface="Times New Roman"/>
                <a:cs typeface="Times New Roman"/>
              </a:rPr>
              <a:t>telin direncinden ibaret olur. </a:t>
            </a:r>
            <a:r>
              <a:rPr lang="tr-TR" dirty="0">
                <a:latin typeface="Times New Roman"/>
                <a:cs typeface="Times New Roman"/>
              </a:rPr>
              <a:t>Bir </a:t>
            </a:r>
            <a:r>
              <a:rPr lang="tr-TR" spc="-5" dirty="0">
                <a:latin typeface="Times New Roman"/>
                <a:cs typeface="Times New Roman"/>
              </a:rPr>
              <a:t>bobin  </a:t>
            </a:r>
            <a:r>
              <a:rPr lang="tr-TR" dirty="0">
                <a:latin typeface="Times New Roman"/>
                <a:cs typeface="Times New Roman"/>
              </a:rPr>
              <a:t>uçlarına </a:t>
            </a:r>
            <a:r>
              <a:rPr lang="tr-TR" spc="-5" dirty="0">
                <a:latin typeface="Times New Roman"/>
                <a:cs typeface="Times New Roman"/>
              </a:rPr>
              <a:t>alternatif </a:t>
            </a:r>
            <a:r>
              <a:rPr lang="tr-TR" dirty="0">
                <a:latin typeface="Times New Roman"/>
                <a:cs typeface="Times New Roman"/>
              </a:rPr>
              <a:t>akım </a:t>
            </a:r>
            <a:r>
              <a:rPr lang="tr-TR" spc="-5" dirty="0">
                <a:latin typeface="Times New Roman"/>
                <a:cs typeface="Times New Roman"/>
              </a:rPr>
              <a:t>uygulandığında ise </a:t>
            </a:r>
            <a:r>
              <a:rPr lang="tr-TR" dirty="0">
                <a:latin typeface="Times New Roman"/>
                <a:cs typeface="Times New Roman"/>
              </a:rPr>
              <a:t>durum </a:t>
            </a:r>
            <a:r>
              <a:rPr lang="tr-TR" spc="-5" dirty="0">
                <a:latin typeface="Times New Roman"/>
                <a:cs typeface="Times New Roman"/>
              </a:rPr>
              <a:t>böyle olmaz. Alternatif </a:t>
            </a:r>
            <a:r>
              <a:rPr lang="tr-TR" dirty="0">
                <a:latin typeface="Times New Roman"/>
                <a:cs typeface="Times New Roman"/>
              </a:rPr>
              <a:t>akım </a:t>
            </a:r>
            <a:r>
              <a:rPr lang="tr-TR" spc="-5" dirty="0">
                <a:latin typeface="Times New Roman"/>
                <a:cs typeface="Times New Roman"/>
              </a:rPr>
              <a:t>bobin  </a:t>
            </a:r>
            <a:r>
              <a:rPr lang="tr-TR" dirty="0">
                <a:latin typeface="Times New Roman"/>
                <a:cs typeface="Times New Roman"/>
              </a:rPr>
              <a:t>uçlarında </a:t>
            </a:r>
            <a:r>
              <a:rPr lang="tr-TR" spc="-5" dirty="0">
                <a:latin typeface="Times New Roman"/>
                <a:cs typeface="Times New Roman"/>
              </a:rPr>
              <a:t>yönü </a:t>
            </a:r>
            <a:r>
              <a:rPr lang="tr-TR" spc="-10" dirty="0">
                <a:latin typeface="Times New Roman"/>
                <a:cs typeface="Times New Roman"/>
              </a:rPr>
              <a:t>ve </a:t>
            </a:r>
            <a:r>
              <a:rPr lang="tr-TR" spc="-5" dirty="0">
                <a:latin typeface="Times New Roman"/>
                <a:cs typeface="Times New Roman"/>
              </a:rPr>
              <a:t>şiddeti sürekli </a:t>
            </a:r>
            <a:r>
              <a:rPr lang="tr-TR" dirty="0">
                <a:latin typeface="Times New Roman"/>
                <a:cs typeface="Times New Roman"/>
              </a:rPr>
              <a:t>değişen </a:t>
            </a:r>
            <a:r>
              <a:rPr lang="tr-TR" dirty="0" smtClean="0">
                <a:latin typeface="Times New Roman"/>
                <a:cs typeface="Times New Roman"/>
              </a:rPr>
              <a:t>değişken </a:t>
            </a:r>
            <a:r>
              <a:rPr lang="tr-TR" spc="-5" dirty="0" smtClean="0">
                <a:latin typeface="Times New Roman"/>
                <a:cs typeface="Times New Roman"/>
              </a:rPr>
              <a:t>bir </a:t>
            </a:r>
            <a:r>
              <a:rPr lang="tr-TR" spc="-5" dirty="0">
                <a:latin typeface="Times New Roman"/>
                <a:cs typeface="Times New Roman"/>
              </a:rPr>
              <a:t>manyetik alan oluşturur. Bu manyetik </a:t>
            </a:r>
            <a:r>
              <a:rPr lang="tr-TR" dirty="0">
                <a:latin typeface="Times New Roman"/>
                <a:cs typeface="Times New Roman"/>
              </a:rPr>
              <a:t>alan  bobin </a:t>
            </a:r>
            <a:r>
              <a:rPr lang="tr-TR" spc="-5" dirty="0">
                <a:latin typeface="Times New Roman"/>
                <a:cs typeface="Times New Roman"/>
              </a:rPr>
              <a:t>üzerinden geçen akım </a:t>
            </a:r>
            <a:r>
              <a:rPr lang="tr-TR" dirty="0">
                <a:latin typeface="Times New Roman"/>
                <a:cs typeface="Times New Roman"/>
              </a:rPr>
              <a:t>yönüne </a:t>
            </a:r>
            <a:r>
              <a:rPr lang="tr-TR" spc="-5" dirty="0">
                <a:latin typeface="Times New Roman"/>
                <a:cs typeface="Times New Roman"/>
              </a:rPr>
              <a:t>ters yönde bir </a:t>
            </a:r>
            <a:r>
              <a:rPr lang="tr-TR" dirty="0">
                <a:latin typeface="Times New Roman"/>
                <a:cs typeface="Times New Roman"/>
              </a:rPr>
              <a:t>akım </a:t>
            </a:r>
            <a:r>
              <a:rPr lang="tr-TR" spc="-5" dirty="0">
                <a:latin typeface="Times New Roman"/>
                <a:cs typeface="Times New Roman"/>
              </a:rPr>
              <a:t>geçirmek </a:t>
            </a:r>
            <a:r>
              <a:rPr lang="tr-TR" dirty="0">
                <a:latin typeface="Times New Roman"/>
                <a:cs typeface="Times New Roman"/>
              </a:rPr>
              <a:t>ister. </a:t>
            </a:r>
            <a:r>
              <a:rPr lang="tr-TR" spc="-5" dirty="0">
                <a:latin typeface="Times New Roman"/>
                <a:cs typeface="Times New Roman"/>
              </a:rPr>
              <a:t>Bu nedenle bobin  </a:t>
            </a:r>
            <a:r>
              <a:rPr lang="tr-TR" dirty="0">
                <a:latin typeface="Times New Roman"/>
                <a:cs typeface="Times New Roman"/>
              </a:rPr>
              <a:t>uçlarında akım aniden </a:t>
            </a:r>
            <a:r>
              <a:rPr lang="tr-TR" spc="-5" dirty="0">
                <a:latin typeface="Times New Roman"/>
                <a:cs typeface="Times New Roman"/>
              </a:rPr>
              <a:t>yükselmez. </a:t>
            </a:r>
            <a:r>
              <a:rPr lang="tr-TR" dirty="0">
                <a:latin typeface="Times New Roman"/>
                <a:cs typeface="Times New Roman"/>
              </a:rPr>
              <a:t>Buna telin </a:t>
            </a:r>
            <a:r>
              <a:rPr lang="tr-TR" spc="-5" dirty="0" err="1">
                <a:latin typeface="Times New Roman"/>
                <a:cs typeface="Times New Roman"/>
              </a:rPr>
              <a:t>endüktans</a:t>
            </a:r>
            <a:r>
              <a:rPr lang="tr-TR" spc="-5" dirty="0">
                <a:latin typeface="Times New Roman"/>
                <a:cs typeface="Times New Roman"/>
              </a:rPr>
              <a:t> etkisi </a:t>
            </a:r>
            <a:r>
              <a:rPr lang="tr-TR" spc="-10" dirty="0">
                <a:latin typeface="Times New Roman"/>
                <a:cs typeface="Times New Roman"/>
              </a:rPr>
              <a:t>ya </a:t>
            </a:r>
            <a:r>
              <a:rPr lang="tr-TR" dirty="0">
                <a:latin typeface="Times New Roman"/>
                <a:cs typeface="Times New Roman"/>
              </a:rPr>
              <a:t>da bobinin </a:t>
            </a:r>
            <a:r>
              <a:rPr lang="tr-TR" spc="-5" dirty="0" err="1">
                <a:latin typeface="Times New Roman"/>
                <a:cs typeface="Times New Roman"/>
              </a:rPr>
              <a:t>endüktansı</a:t>
            </a:r>
            <a:r>
              <a:rPr lang="tr-TR" spc="-5" dirty="0">
                <a:latin typeface="Times New Roman"/>
                <a:cs typeface="Times New Roman"/>
              </a:rPr>
              <a:t>  denir. </a:t>
            </a:r>
            <a:r>
              <a:rPr lang="tr-TR" spc="-5" dirty="0" err="1">
                <a:latin typeface="Times New Roman"/>
                <a:cs typeface="Times New Roman"/>
              </a:rPr>
              <a:t>Endüktans</a:t>
            </a:r>
            <a:r>
              <a:rPr lang="tr-TR" spc="-5" dirty="0">
                <a:latin typeface="Times New Roman"/>
                <a:cs typeface="Times New Roman"/>
              </a:rPr>
              <a:t> birimi </a:t>
            </a:r>
            <a:r>
              <a:rPr lang="tr-TR" dirty="0">
                <a:latin typeface="Times New Roman"/>
                <a:cs typeface="Times New Roman"/>
              </a:rPr>
              <a:t>Henry (H)’</a:t>
            </a:r>
            <a:r>
              <a:rPr lang="tr-TR" dirty="0" err="1">
                <a:latin typeface="Times New Roman"/>
                <a:cs typeface="Times New Roman"/>
              </a:rPr>
              <a:t>dir</a:t>
            </a:r>
            <a:r>
              <a:rPr lang="tr-TR" dirty="0">
                <a:latin typeface="Times New Roman"/>
                <a:cs typeface="Times New Roman"/>
              </a:rPr>
              <a:t>. </a:t>
            </a:r>
            <a:r>
              <a:rPr lang="tr-TR" spc="-5" dirty="0">
                <a:latin typeface="Times New Roman"/>
                <a:cs typeface="Times New Roman"/>
              </a:rPr>
              <a:t>Uygulamada </a:t>
            </a:r>
            <a:r>
              <a:rPr lang="tr-TR" dirty="0">
                <a:latin typeface="Times New Roman"/>
                <a:cs typeface="Times New Roman"/>
              </a:rPr>
              <a:t>H’nin </a:t>
            </a:r>
            <a:r>
              <a:rPr lang="tr-TR" spc="-5" dirty="0">
                <a:latin typeface="Times New Roman"/>
                <a:cs typeface="Times New Roman"/>
              </a:rPr>
              <a:t>ast katları</a:t>
            </a:r>
            <a:r>
              <a:rPr lang="tr-TR" spc="35" dirty="0">
                <a:latin typeface="Times New Roman"/>
                <a:cs typeface="Times New Roman"/>
              </a:rPr>
              <a:t> </a:t>
            </a:r>
            <a:r>
              <a:rPr lang="tr-TR" spc="-5" dirty="0">
                <a:latin typeface="Times New Roman"/>
                <a:cs typeface="Times New Roman"/>
              </a:rPr>
              <a:t>kullanılır.</a:t>
            </a:r>
            <a:endParaRPr lang="tr-TR" dirty="0">
              <a:latin typeface="Times New Roman"/>
              <a:cs typeface="Times New Roman"/>
            </a:endParaRPr>
          </a:p>
          <a:p>
            <a:pPr marL="410209" marR="2127250">
              <a:lnSpc>
                <a:spcPts val="1270"/>
              </a:lnSpc>
              <a:spcBef>
                <a:spcPts val="1060"/>
              </a:spcBef>
            </a:pPr>
            <a:r>
              <a:rPr lang="tr-TR" dirty="0">
                <a:latin typeface="Times New Roman"/>
                <a:cs typeface="Times New Roman"/>
              </a:rPr>
              <a:t>1 </a:t>
            </a:r>
            <a:r>
              <a:rPr lang="tr-TR" spc="-5" dirty="0">
                <a:latin typeface="Times New Roman"/>
                <a:cs typeface="Times New Roman"/>
              </a:rPr>
              <a:t>mili </a:t>
            </a:r>
            <a:r>
              <a:rPr lang="tr-TR" dirty="0">
                <a:latin typeface="Times New Roman"/>
                <a:cs typeface="Times New Roman"/>
              </a:rPr>
              <a:t>Henry = </a:t>
            </a:r>
            <a:r>
              <a:rPr lang="tr-TR" spc="-5" dirty="0">
                <a:latin typeface="Times New Roman"/>
                <a:cs typeface="Times New Roman"/>
              </a:rPr>
              <a:t>1mH </a:t>
            </a:r>
            <a:r>
              <a:rPr lang="tr-TR" dirty="0">
                <a:latin typeface="Times New Roman"/>
                <a:cs typeface="Times New Roman"/>
              </a:rPr>
              <a:t>= 10</a:t>
            </a:r>
            <a:r>
              <a:rPr lang="tr-TR" sz="2000" baseline="39682" dirty="0">
                <a:latin typeface="Times New Roman"/>
                <a:cs typeface="Times New Roman"/>
              </a:rPr>
              <a:t>-3</a:t>
            </a:r>
            <a:r>
              <a:rPr lang="tr-TR" dirty="0">
                <a:latin typeface="Times New Roman"/>
                <a:cs typeface="Times New Roman"/>
              </a:rPr>
              <a:t>H ya da 1H = </a:t>
            </a:r>
            <a:r>
              <a:rPr lang="tr-TR" spc="-5" dirty="0">
                <a:latin typeface="Times New Roman"/>
                <a:cs typeface="Times New Roman"/>
              </a:rPr>
              <a:t>10</a:t>
            </a:r>
            <a:r>
              <a:rPr lang="tr-TR" sz="2000" spc="-7" baseline="39682" dirty="0">
                <a:latin typeface="Times New Roman"/>
                <a:cs typeface="Times New Roman"/>
              </a:rPr>
              <a:t>3</a:t>
            </a:r>
            <a:r>
              <a:rPr lang="tr-TR" spc="-5" dirty="0">
                <a:latin typeface="Times New Roman"/>
                <a:cs typeface="Times New Roman"/>
              </a:rPr>
              <a:t>mH  </a:t>
            </a:r>
            <a:r>
              <a:rPr lang="tr-TR" dirty="0">
                <a:latin typeface="Times New Roman"/>
                <a:cs typeface="Times New Roman"/>
              </a:rPr>
              <a:t>1 </a:t>
            </a:r>
            <a:r>
              <a:rPr lang="tr-TR" spc="-5" dirty="0">
                <a:latin typeface="Times New Roman"/>
                <a:cs typeface="Times New Roman"/>
              </a:rPr>
              <a:t>mikro </a:t>
            </a:r>
            <a:r>
              <a:rPr lang="tr-TR" dirty="0">
                <a:latin typeface="Times New Roman"/>
                <a:cs typeface="Times New Roman"/>
              </a:rPr>
              <a:t>Henry = </a:t>
            </a:r>
            <a:r>
              <a:rPr lang="tr-TR" dirty="0" smtClean="0">
                <a:latin typeface="Times New Roman"/>
                <a:cs typeface="Times New Roman"/>
              </a:rPr>
              <a:t>10</a:t>
            </a:r>
          </a:p>
          <a:p>
            <a:pPr marL="50800" marR="43180" indent="359410" algn="just">
              <a:lnSpc>
                <a:spcPct val="96100"/>
              </a:lnSpc>
              <a:spcBef>
                <a:spcPts val="990"/>
              </a:spcBef>
            </a:pPr>
            <a:r>
              <a:rPr lang="tr-TR" spc="-5" dirty="0" smtClean="0">
                <a:latin typeface="Times New Roman"/>
                <a:cs typeface="Times New Roman"/>
              </a:rPr>
              <a:t>Şayet </a:t>
            </a:r>
            <a:r>
              <a:rPr lang="tr-TR" dirty="0" smtClean="0">
                <a:latin typeface="Times New Roman"/>
                <a:cs typeface="Times New Roman"/>
              </a:rPr>
              <a:t>bobinden </a:t>
            </a:r>
            <a:r>
              <a:rPr lang="tr-TR" spc="-5" dirty="0" smtClean="0">
                <a:latin typeface="Times New Roman"/>
                <a:cs typeface="Times New Roman"/>
              </a:rPr>
              <a:t>geçen </a:t>
            </a:r>
            <a:r>
              <a:rPr lang="tr-TR" dirty="0" smtClean="0">
                <a:latin typeface="Times New Roman"/>
                <a:cs typeface="Times New Roman"/>
              </a:rPr>
              <a:t>akım sabit </a:t>
            </a:r>
            <a:r>
              <a:rPr lang="tr-TR" spc="-5" dirty="0" smtClean="0">
                <a:latin typeface="Times New Roman"/>
                <a:cs typeface="Times New Roman"/>
              </a:rPr>
              <a:t>bir akımsa </a:t>
            </a:r>
            <a:r>
              <a:rPr lang="tr-TR" dirty="0" smtClean="0">
                <a:latin typeface="Times New Roman"/>
                <a:cs typeface="Times New Roman"/>
              </a:rPr>
              <a:t>bobin etrafında </a:t>
            </a:r>
            <a:r>
              <a:rPr lang="tr-TR" spc="-5" dirty="0" smtClean="0">
                <a:latin typeface="Times New Roman"/>
                <a:cs typeface="Times New Roman"/>
              </a:rPr>
              <a:t>oluşan manyetik alanın  şiddeti </a:t>
            </a:r>
            <a:r>
              <a:rPr lang="tr-TR" dirty="0" smtClean="0">
                <a:latin typeface="Times New Roman"/>
                <a:cs typeface="Times New Roman"/>
              </a:rPr>
              <a:t>de </a:t>
            </a:r>
            <a:r>
              <a:rPr lang="tr-TR" spc="-5" dirty="0" smtClean="0">
                <a:latin typeface="Times New Roman"/>
                <a:cs typeface="Times New Roman"/>
              </a:rPr>
              <a:t>sabittir. Bir </a:t>
            </a:r>
            <a:r>
              <a:rPr lang="tr-TR" dirty="0" smtClean="0">
                <a:latin typeface="Times New Roman"/>
                <a:cs typeface="Times New Roman"/>
              </a:rPr>
              <a:t>bobinden </a:t>
            </a:r>
            <a:r>
              <a:rPr lang="tr-TR" spc="-5" dirty="0" smtClean="0">
                <a:latin typeface="Times New Roman"/>
                <a:cs typeface="Times New Roman"/>
              </a:rPr>
              <a:t>geçen </a:t>
            </a:r>
            <a:r>
              <a:rPr lang="tr-TR" dirty="0" smtClean="0">
                <a:latin typeface="Times New Roman"/>
                <a:cs typeface="Times New Roman"/>
              </a:rPr>
              <a:t>akım değişkense </a:t>
            </a:r>
            <a:r>
              <a:rPr lang="tr-TR" spc="-5" dirty="0" smtClean="0">
                <a:latin typeface="Times New Roman"/>
                <a:cs typeface="Times New Roman"/>
              </a:rPr>
              <a:t>bobinde </a:t>
            </a:r>
            <a:r>
              <a:rPr lang="tr-TR" dirty="0" smtClean="0">
                <a:latin typeface="Times New Roman"/>
                <a:cs typeface="Times New Roman"/>
              </a:rPr>
              <a:t>oluşan alan şiddet </a:t>
            </a:r>
            <a:r>
              <a:rPr lang="tr-TR" spc="-10" dirty="0" smtClean="0">
                <a:latin typeface="Times New Roman"/>
                <a:cs typeface="Times New Roman"/>
              </a:rPr>
              <a:t>de  </a:t>
            </a:r>
            <a:r>
              <a:rPr lang="tr-TR" spc="-5" dirty="0" smtClean="0">
                <a:latin typeface="Times New Roman"/>
                <a:cs typeface="Times New Roman"/>
              </a:rPr>
              <a:t>değişken olacaktır. </a:t>
            </a:r>
            <a:r>
              <a:rPr lang="tr-TR" dirty="0" smtClean="0">
                <a:latin typeface="Times New Roman"/>
                <a:cs typeface="Times New Roman"/>
              </a:rPr>
              <a:t>Bir </a:t>
            </a:r>
            <a:r>
              <a:rPr lang="tr-TR" spc="-5" dirty="0" smtClean="0">
                <a:latin typeface="Times New Roman"/>
                <a:cs typeface="Times New Roman"/>
              </a:rPr>
              <a:t>bobin, </a:t>
            </a:r>
            <a:r>
              <a:rPr lang="tr-TR" dirty="0" smtClean="0">
                <a:latin typeface="Times New Roman"/>
                <a:cs typeface="Times New Roman"/>
              </a:rPr>
              <a:t>kendi </a:t>
            </a:r>
            <a:r>
              <a:rPr lang="tr-TR" spc="-5" dirty="0" smtClean="0">
                <a:latin typeface="Times New Roman"/>
                <a:cs typeface="Times New Roman"/>
              </a:rPr>
              <a:t>değişken alanının etkisi ile kendi üzerinde bir </a:t>
            </a:r>
            <a:r>
              <a:rPr lang="tr-TR" spc="-10" dirty="0" smtClean="0">
                <a:latin typeface="Times New Roman"/>
                <a:cs typeface="Times New Roman"/>
              </a:rPr>
              <a:t>EMK  </a:t>
            </a:r>
            <a:r>
              <a:rPr lang="tr-TR" spc="-5" dirty="0" smtClean="0">
                <a:latin typeface="Times New Roman"/>
                <a:cs typeface="Times New Roman"/>
              </a:rPr>
              <a:t>(elektromotor kuvvet) indükler. İndüklenen </a:t>
            </a:r>
            <a:r>
              <a:rPr lang="tr-TR" dirty="0" smtClean="0">
                <a:latin typeface="Times New Roman"/>
                <a:cs typeface="Times New Roman"/>
              </a:rPr>
              <a:t>bu </a:t>
            </a:r>
            <a:r>
              <a:rPr lang="tr-TR" spc="-5" dirty="0" smtClean="0">
                <a:latin typeface="Times New Roman"/>
                <a:cs typeface="Times New Roman"/>
              </a:rPr>
              <a:t>EMK’ye </a:t>
            </a:r>
            <a:r>
              <a:rPr lang="tr-TR" dirty="0" smtClean="0">
                <a:latin typeface="Times New Roman"/>
                <a:cs typeface="Times New Roman"/>
              </a:rPr>
              <a:t>zıt </a:t>
            </a:r>
            <a:r>
              <a:rPr lang="tr-TR" spc="-5" dirty="0" smtClean="0">
                <a:latin typeface="Times New Roman"/>
                <a:cs typeface="Times New Roman"/>
              </a:rPr>
              <a:t>EMK</a:t>
            </a:r>
            <a:r>
              <a:rPr lang="tr-TR" spc="75" dirty="0" smtClean="0">
                <a:latin typeface="Times New Roman"/>
                <a:cs typeface="Times New Roman"/>
              </a:rPr>
              <a:t> </a:t>
            </a:r>
            <a:r>
              <a:rPr lang="tr-TR" spc="-5" dirty="0" smtClean="0">
                <a:latin typeface="Times New Roman"/>
                <a:cs typeface="Times New Roman"/>
              </a:rPr>
              <a:t>denmektedir.</a:t>
            </a:r>
            <a:endParaRPr lang="tr-TR" dirty="0" smtClean="0">
              <a:latin typeface="Times New Roman"/>
              <a:cs typeface="Times New Roman"/>
            </a:endParaRPr>
          </a:p>
          <a:p>
            <a:pPr marL="50800" marR="43180" indent="359410" algn="just">
              <a:lnSpc>
                <a:spcPct val="95900"/>
              </a:lnSpc>
              <a:spcBef>
                <a:spcPts val="1025"/>
              </a:spcBef>
            </a:pPr>
            <a:r>
              <a:rPr lang="tr-TR" spc="-5" dirty="0" err="1" smtClean="0">
                <a:latin typeface="Times New Roman"/>
                <a:cs typeface="Times New Roman"/>
              </a:rPr>
              <a:t>Endüktans</a:t>
            </a:r>
            <a:r>
              <a:rPr lang="tr-TR" spc="-5" dirty="0">
                <a:latin typeface="Times New Roman"/>
                <a:cs typeface="Times New Roman"/>
              </a:rPr>
              <a:t>, bir bobinin fiziksel özellikleri </a:t>
            </a:r>
            <a:r>
              <a:rPr lang="tr-TR" spc="-10" dirty="0">
                <a:latin typeface="Times New Roman"/>
                <a:cs typeface="Times New Roman"/>
              </a:rPr>
              <a:t>ve </a:t>
            </a:r>
            <a:r>
              <a:rPr lang="tr-TR" spc="-5" dirty="0">
                <a:latin typeface="Times New Roman"/>
                <a:cs typeface="Times New Roman"/>
              </a:rPr>
              <a:t>üzerinden geçen </a:t>
            </a:r>
            <a:r>
              <a:rPr lang="tr-TR" dirty="0">
                <a:latin typeface="Times New Roman"/>
                <a:cs typeface="Times New Roman"/>
              </a:rPr>
              <a:t>akımın değişim </a:t>
            </a:r>
            <a:r>
              <a:rPr lang="tr-TR" spc="-5" dirty="0">
                <a:latin typeface="Times New Roman"/>
                <a:cs typeface="Times New Roman"/>
              </a:rPr>
              <a:t>hızına  (amper/saniye) </a:t>
            </a:r>
            <a:r>
              <a:rPr lang="tr-TR" dirty="0">
                <a:latin typeface="Times New Roman"/>
                <a:cs typeface="Times New Roman"/>
              </a:rPr>
              <a:t>bağlı </a:t>
            </a:r>
            <a:r>
              <a:rPr lang="tr-TR" spc="-5" dirty="0">
                <a:latin typeface="Times New Roman"/>
                <a:cs typeface="Times New Roman"/>
              </a:rPr>
              <a:t>olarak </a:t>
            </a:r>
            <a:r>
              <a:rPr lang="tr-TR" spc="-5" dirty="0" smtClean="0">
                <a:latin typeface="Times New Roman"/>
                <a:cs typeface="Times New Roman"/>
              </a:rPr>
              <a:t>üzerinde bir EMK (</a:t>
            </a:r>
            <a:r>
              <a:rPr lang="tr-TR" spc="-5" dirty="0">
                <a:latin typeface="Times New Roman"/>
                <a:cs typeface="Times New Roman"/>
              </a:rPr>
              <a:t>elektromotor kuvvet) indükler. İndüklenen bu EMK’ye zıt EMK denmektedir.</a:t>
            </a:r>
            <a:endParaRPr lang="tr-TR" dirty="0"/>
          </a:p>
        </p:txBody>
      </p:sp>
    </p:spTree>
    <p:extLst>
      <p:ext uri="{BB962C8B-B14F-4D97-AF65-F5344CB8AC3E}">
        <p14:creationId xmlns:p14="http://schemas.microsoft.com/office/powerpoint/2010/main" val="2888520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93976"/>
            <a:ext cx="10133011" cy="470054"/>
          </a:xfrm>
        </p:spPr>
        <p:txBody>
          <a:bodyPr>
            <a:normAutofit fontScale="90000"/>
          </a:bodyPr>
          <a:lstStyle/>
          <a:p>
            <a:r>
              <a:rPr lang="tr-TR" dirty="0" err="1" smtClean="0">
                <a:latin typeface="Times New Roman" panose="02020603050405020304" pitchFamily="18" charset="0"/>
                <a:cs typeface="Times New Roman" panose="02020603050405020304" pitchFamily="18" charset="0"/>
              </a:rPr>
              <a:t>endüktans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33400" y="800100"/>
            <a:ext cx="11484428" cy="5758543"/>
          </a:xfrm>
        </p:spPr>
        <p:txBody>
          <a:bodyPr/>
          <a:lstStyle/>
          <a:p>
            <a:r>
              <a:rPr lang="tr-TR" dirty="0" err="1">
                <a:latin typeface="Times New Roman" panose="02020603050405020304" pitchFamily="18" charset="0"/>
                <a:cs typeface="Times New Roman" panose="02020603050405020304" pitchFamily="18" charset="0"/>
              </a:rPr>
              <a:t>Endüktans</a:t>
            </a:r>
            <a:r>
              <a:rPr lang="tr-TR" dirty="0">
                <a:latin typeface="Times New Roman" panose="02020603050405020304" pitchFamily="18" charset="0"/>
                <a:cs typeface="Times New Roman" panose="02020603050405020304" pitchFamily="18" charset="0"/>
              </a:rPr>
              <a:t>, bir bobinin fiziksel özellikleri ve üzerinden geçen akımın değişim hızına  (amper/saniye) bağlı olarak üzerinde enerji depolama ya da kendi üzerinde EMK </a:t>
            </a:r>
            <a:r>
              <a:rPr lang="tr-TR" dirty="0" err="1">
                <a:latin typeface="Times New Roman" panose="02020603050405020304" pitchFamily="18" charset="0"/>
                <a:cs typeface="Times New Roman" panose="02020603050405020304" pitchFamily="18" charset="0"/>
              </a:rPr>
              <a:t>endükleme</a:t>
            </a:r>
            <a:r>
              <a:rPr lang="tr-TR" dirty="0">
                <a:latin typeface="Times New Roman" panose="02020603050405020304" pitchFamily="18" charset="0"/>
                <a:cs typeface="Times New Roman" panose="02020603050405020304" pitchFamily="18" charset="0"/>
              </a:rPr>
              <a:t>  kapasitesi olarak da </a:t>
            </a:r>
            <a:r>
              <a:rPr lang="tr-TR" dirty="0" smtClean="0">
                <a:latin typeface="Times New Roman" panose="02020603050405020304" pitchFamily="18" charset="0"/>
                <a:cs typeface="Times New Roman" panose="02020603050405020304" pitchFamily="18" charset="0"/>
              </a:rPr>
              <a:t>tanımlanabilir.                       Oluşan </a:t>
            </a:r>
            <a:r>
              <a:rPr lang="tr-TR" dirty="0">
                <a:latin typeface="Times New Roman" panose="02020603050405020304" pitchFamily="18" charset="0"/>
                <a:cs typeface="Times New Roman" panose="02020603050405020304" pitchFamily="18" charset="0"/>
              </a:rPr>
              <a:t>emk </a:t>
            </a:r>
            <a:r>
              <a:rPr lang="tr-TR" dirty="0" smtClean="0">
                <a:latin typeface="Times New Roman" panose="02020603050405020304" pitchFamily="18" charset="0"/>
                <a:cs typeface="Times New Roman" panose="02020603050405020304" pitchFamily="18" charset="0"/>
              </a:rPr>
              <a:t>(Ɛ</a:t>
            </a:r>
            <a:r>
              <a:rPr lang="tr-TR"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Δ</a:t>
            </a:r>
            <a:r>
              <a:rPr lang="tr-TR" dirty="0">
                <a:latin typeface="Times New Roman" panose="02020603050405020304" pitchFamily="18" charset="0"/>
                <a:cs typeface="Times New Roman" panose="02020603050405020304" pitchFamily="18" charset="0"/>
              </a:rPr>
              <a:t>ɸ/ </a:t>
            </a:r>
            <a:r>
              <a:rPr lang="el-GR" dirty="0">
                <a:latin typeface="Times New Roman" panose="02020603050405020304" pitchFamily="18" charset="0"/>
                <a:cs typeface="Times New Roman" panose="02020603050405020304" pitchFamily="18" charset="0"/>
              </a:rPr>
              <a:t>Δ</a:t>
            </a:r>
            <a:r>
              <a:rPr lang="tr-TR" dirty="0">
                <a:latin typeface="Times New Roman" panose="02020603050405020304" pitchFamily="18" charset="0"/>
                <a:cs typeface="Times New Roman" panose="02020603050405020304" pitchFamily="18" charset="0"/>
              </a:rPr>
              <a:t>t </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Bu formülde;</a:t>
            </a:r>
          </a:p>
          <a:p>
            <a:r>
              <a:rPr lang="tr-TR" dirty="0">
                <a:latin typeface="Times New Roman" panose="02020603050405020304" pitchFamily="18" charset="0"/>
                <a:cs typeface="Times New Roman" panose="02020603050405020304" pitchFamily="18" charset="0"/>
              </a:rPr>
              <a:t>L : Bobin </a:t>
            </a:r>
            <a:r>
              <a:rPr lang="tr-TR" dirty="0" err="1">
                <a:latin typeface="Times New Roman" panose="02020603050405020304" pitchFamily="18" charset="0"/>
                <a:cs typeface="Times New Roman" panose="02020603050405020304" pitchFamily="18" charset="0"/>
              </a:rPr>
              <a:t>endüktansını</a:t>
            </a:r>
            <a:r>
              <a:rPr lang="tr-TR" dirty="0">
                <a:latin typeface="Times New Roman" panose="02020603050405020304" pitchFamily="18" charset="0"/>
                <a:cs typeface="Times New Roman" panose="02020603050405020304" pitchFamily="18" charset="0"/>
              </a:rPr>
              <a:t>, Henry (H</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L</a:t>
            </a:r>
            <a:r>
              <a:rPr lang="tr-TR" dirty="0">
                <a:solidFill>
                  <a:srgbClr val="FF0000"/>
                </a:solidFill>
                <a:latin typeface="Times New Roman" panose="02020603050405020304" pitchFamily="18" charset="0"/>
                <a:cs typeface="Times New Roman" panose="02020603050405020304" pitchFamily="18" charset="0"/>
              </a:rPr>
              <a:t>= N.</a:t>
            </a:r>
            <a:r>
              <a:rPr lang="el-GR" dirty="0">
                <a:solidFill>
                  <a:srgbClr val="FF0000"/>
                </a:solidFill>
                <a:latin typeface="Times New Roman" panose="02020603050405020304" pitchFamily="18" charset="0"/>
                <a:cs typeface="Times New Roman" panose="02020603050405020304" pitchFamily="18" charset="0"/>
              </a:rPr>
              <a:t>Δ</a:t>
            </a:r>
            <a:r>
              <a:rPr lang="tr-TR" dirty="0">
                <a:solidFill>
                  <a:srgbClr val="FF0000"/>
                </a:solidFill>
                <a:latin typeface="Times New Roman" panose="02020603050405020304" pitchFamily="18" charset="0"/>
                <a:cs typeface="Times New Roman" panose="02020603050405020304" pitchFamily="18" charset="0"/>
              </a:rPr>
              <a:t>ɸ/</a:t>
            </a:r>
            <a:r>
              <a:rPr lang="el-GR" dirty="0">
                <a:solidFill>
                  <a:srgbClr val="FF0000"/>
                </a:solidFill>
                <a:latin typeface="Times New Roman" panose="02020603050405020304" pitchFamily="18" charset="0"/>
                <a:cs typeface="Times New Roman" panose="02020603050405020304" pitchFamily="18" charset="0"/>
              </a:rPr>
              <a:t>Δ</a:t>
            </a:r>
            <a:r>
              <a:rPr lang="tr-TR" dirty="0">
                <a:solidFill>
                  <a:srgbClr val="FF0000"/>
                </a:solidFill>
                <a:latin typeface="Times New Roman" panose="02020603050405020304" pitchFamily="18" charset="0"/>
                <a:cs typeface="Times New Roman" panose="02020603050405020304" pitchFamily="18" charset="0"/>
              </a:rPr>
              <a:t>t      </a:t>
            </a:r>
          </a:p>
          <a:p>
            <a:r>
              <a:rPr lang="tr-TR" dirty="0" smtClean="0">
                <a:latin typeface="Times New Roman" panose="02020603050405020304" pitchFamily="18" charset="0"/>
                <a:cs typeface="Times New Roman" panose="02020603050405020304" pitchFamily="18" charset="0"/>
              </a:rPr>
              <a:t>µ </a:t>
            </a:r>
            <a:r>
              <a:rPr lang="tr-TR" dirty="0">
                <a:latin typeface="Times New Roman" panose="02020603050405020304" pitchFamily="18" charset="0"/>
                <a:cs typeface="Times New Roman" panose="02020603050405020304" pitchFamily="18" charset="0"/>
              </a:rPr>
              <a:t>: Manyetik geçirgenliği Henry/metre (H/m), </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L=N².µ.S/l </a:t>
            </a:r>
            <a:endParaRPr lang="tr-TR" dirty="0">
              <a:solidFill>
                <a:srgbClr val="FF0000"/>
              </a:solidFill>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N : Sarım sayısını,</a:t>
            </a:r>
          </a:p>
          <a:p>
            <a:r>
              <a:rPr lang="tr-TR" dirty="0" smtClean="0">
                <a:latin typeface="Times New Roman" panose="02020603050405020304" pitchFamily="18" charset="0"/>
                <a:cs typeface="Times New Roman" panose="02020603050405020304" pitchFamily="18" charset="0"/>
              </a:rPr>
              <a:t>S </a:t>
            </a:r>
            <a:r>
              <a:rPr lang="tr-TR" dirty="0">
                <a:latin typeface="Times New Roman" panose="02020603050405020304" pitchFamily="18" charset="0"/>
                <a:cs typeface="Times New Roman" panose="02020603050405020304" pitchFamily="18" charset="0"/>
              </a:rPr>
              <a:t>: Bobin kesit alanı, santimetrekare (</a:t>
            </a:r>
            <a:r>
              <a:rPr lang="tr-TR" dirty="0" smtClean="0">
                <a:latin typeface="Times New Roman" panose="02020603050405020304" pitchFamily="18" charset="0"/>
                <a:cs typeface="Times New Roman" panose="02020603050405020304" pitchFamily="18" charset="0"/>
              </a:rPr>
              <a:t>m2 </a:t>
            </a:r>
          </a:p>
          <a:p>
            <a:r>
              <a:rPr lang="tr-TR" dirty="0" smtClean="0">
                <a:latin typeface="Times New Roman" panose="02020603050405020304" pitchFamily="18" charset="0"/>
                <a:cs typeface="Times New Roman" panose="02020603050405020304" pitchFamily="18" charset="0"/>
              </a:rPr>
              <a:t>l= Bobin uzunluğu</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8290289" y="3762907"/>
            <a:ext cx="4087462" cy="2712199"/>
          </a:xfrm>
          <a:prstGeom prst="rect">
            <a:avLst/>
          </a:prstGeom>
        </p:spPr>
      </p:pic>
      <p:pic>
        <p:nvPicPr>
          <p:cNvPr id="5" name="Resim 4"/>
          <p:cNvPicPr>
            <a:picLocks noChangeAspect="1"/>
          </p:cNvPicPr>
          <p:nvPr/>
        </p:nvPicPr>
        <p:blipFill>
          <a:blip r:embed="rId3"/>
          <a:stretch>
            <a:fillRect/>
          </a:stretch>
        </p:blipFill>
        <p:spPr>
          <a:xfrm>
            <a:off x="3221220" y="5014292"/>
            <a:ext cx="2381250" cy="1771650"/>
          </a:xfrm>
          <a:prstGeom prst="rect">
            <a:avLst/>
          </a:prstGeom>
        </p:spPr>
      </p:pic>
      <p:pic>
        <p:nvPicPr>
          <p:cNvPr id="6" name="Resim 5"/>
          <p:cNvPicPr>
            <a:picLocks noChangeAspect="1"/>
          </p:cNvPicPr>
          <p:nvPr/>
        </p:nvPicPr>
        <p:blipFill>
          <a:blip r:embed="rId4"/>
          <a:stretch>
            <a:fillRect/>
          </a:stretch>
        </p:blipFill>
        <p:spPr>
          <a:xfrm>
            <a:off x="5886450" y="4124739"/>
            <a:ext cx="2247900" cy="2350367"/>
          </a:xfrm>
          <a:prstGeom prst="rect">
            <a:avLst/>
          </a:prstGeom>
        </p:spPr>
      </p:pic>
      <p:sp>
        <p:nvSpPr>
          <p:cNvPr id="7" name="Dikdörtgen 6"/>
          <p:cNvSpPr/>
          <p:nvPr/>
        </p:nvSpPr>
        <p:spPr>
          <a:xfrm>
            <a:off x="6707771" y="1676888"/>
            <a:ext cx="1699504" cy="461665"/>
          </a:xfrm>
          <a:prstGeom prst="rect">
            <a:avLst/>
          </a:prstGeom>
        </p:spPr>
        <p:txBody>
          <a:bodyPr wrap="none">
            <a:spAutoFit/>
          </a:bodyPr>
          <a:lstStyle/>
          <a:p>
            <a:r>
              <a:rPr lang="tr-TR" sz="2400" dirty="0">
                <a:solidFill>
                  <a:srgbClr val="FF0000"/>
                </a:solidFill>
                <a:latin typeface="Times New Roman" panose="02020603050405020304" pitchFamily="18" charset="0"/>
                <a:cs typeface="Times New Roman" panose="02020603050405020304" pitchFamily="18" charset="0"/>
              </a:rPr>
              <a:t>Ɛ= -L.</a:t>
            </a:r>
            <a:r>
              <a:rPr lang="el-GR" sz="2400" dirty="0">
                <a:solidFill>
                  <a:srgbClr val="FF0000"/>
                </a:solidFill>
                <a:latin typeface="Times New Roman" panose="02020603050405020304" pitchFamily="18" charset="0"/>
                <a:cs typeface="Times New Roman" panose="02020603050405020304" pitchFamily="18" charset="0"/>
              </a:rPr>
              <a:t>Δ</a:t>
            </a:r>
            <a:r>
              <a:rPr lang="tr-TR" sz="2400" dirty="0">
                <a:solidFill>
                  <a:srgbClr val="FF0000"/>
                </a:solidFill>
                <a:latin typeface="Times New Roman" panose="02020603050405020304" pitchFamily="18" charset="0"/>
                <a:cs typeface="Times New Roman" panose="02020603050405020304" pitchFamily="18" charset="0"/>
              </a:rPr>
              <a:t>I/</a:t>
            </a:r>
            <a:r>
              <a:rPr lang="el-GR" sz="2400" dirty="0">
                <a:solidFill>
                  <a:srgbClr val="FF0000"/>
                </a:solidFill>
                <a:latin typeface="Times New Roman" panose="02020603050405020304" pitchFamily="18" charset="0"/>
                <a:cs typeface="Times New Roman" panose="02020603050405020304" pitchFamily="18" charset="0"/>
              </a:rPr>
              <a:t>Δ</a:t>
            </a:r>
            <a:r>
              <a:rPr lang="tr-TR" sz="2400" dirty="0">
                <a:solidFill>
                  <a:srgbClr val="FF0000"/>
                </a:solidFill>
                <a:latin typeface="Times New Roman" panose="02020603050405020304" pitchFamily="18" charset="0"/>
                <a:cs typeface="Times New Roman" panose="02020603050405020304" pitchFamily="18" charset="0"/>
              </a:rPr>
              <a:t>t </a:t>
            </a:r>
          </a:p>
        </p:txBody>
      </p:sp>
    </p:spTree>
    <p:extLst>
      <p:ext uri="{BB962C8B-B14F-4D97-AF65-F5344CB8AC3E}">
        <p14:creationId xmlns:p14="http://schemas.microsoft.com/office/powerpoint/2010/main" val="3808103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609" y="230892"/>
            <a:ext cx="10003802" cy="554299"/>
          </a:xfrm>
        </p:spPr>
        <p:txBody>
          <a:bodyPr>
            <a:normAutofit fontScale="90000"/>
          </a:bodyPr>
          <a:lstStyle/>
          <a:p>
            <a:r>
              <a:rPr lang="tr-TR" dirty="0" smtClean="0">
                <a:latin typeface="Times New Roman" panose="02020603050405020304" pitchFamily="18" charset="0"/>
                <a:cs typeface="Times New Roman" panose="02020603050405020304" pitchFamily="18" charset="0"/>
              </a:rPr>
              <a:t>ENDÜKTİF DİRENÇ (ENDÜKTİF REAKTANS)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934278" y="964096"/>
            <a:ext cx="11111948" cy="5754756"/>
          </a:xfrm>
        </p:spPr>
        <p:txBody>
          <a:bodyPr/>
          <a:lstStyle/>
          <a:p>
            <a:r>
              <a:rPr lang="tr-TR" dirty="0">
                <a:latin typeface="Times New Roman" panose="02020603050405020304" pitchFamily="18" charset="0"/>
                <a:cs typeface="Times New Roman" panose="02020603050405020304" pitchFamily="18" charset="0"/>
              </a:rPr>
              <a:t>ÖRNEK:  Nüvesinin bağıl </a:t>
            </a:r>
            <a:r>
              <a:rPr lang="tr-TR" dirty="0" smtClean="0">
                <a:latin typeface="Times New Roman" panose="02020603050405020304" pitchFamily="18" charset="0"/>
                <a:cs typeface="Times New Roman" panose="02020603050405020304" pitchFamily="18" charset="0"/>
              </a:rPr>
              <a:t>geçirgenliği </a:t>
            </a:r>
            <a:r>
              <a:rPr lang="el-GR" dirty="0" smtClean="0">
                <a:latin typeface="Times New Roman" panose="02020603050405020304" pitchFamily="18" charset="0"/>
                <a:cs typeface="Times New Roman" panose="02020603050405020304" pitchFamily="18" charset="0"/>
              </a:rPr>
              <a:t>μ</a:t>
            </a:r>
            <a:r>
              <a:rPr lang="tr-TR" dirty="0" smtClean="0">
                <a:latin typeface="Times New Roman" panose="02020603050405020304" pitchFamily="18" charset="0"/>
                <a:cs typeface="Times New Roman" panose="02020603050405020304" pitchFamily="18" charset="0"/>
              </a:rPr>
              <a:t>r=200 0lan bir bobinin sarım sayısı N=10, bobin kesit yarı çapı 1cm, bobin uzunluğu 10cm , havanın manyetik geçirgenliği </a:t>
            </a:r>
            <a:r>
              <a:rPr lang="el-GR" dirty="0" smtClean="0">
                <a:latin typeface="Times New Roman" panose="02020603050405020304" pitchFamily="18" charset="0"/>
                <a:cs typeface="Times New Roman" panose="02020603050405020304" pitchFamily="18" charset="0"/>
              </a:rPr>
              <a:t>μ</a:t>
            </a:r>
            <a:r>
              <a:rPr lang="tr-TR" dirty="0" smtClean="0">
                <a:latin typeface="Times New Roman" panose="02020603050405020304" pitchFamily="18" charset="0"/>
                <a:cs typeface="Times New Roman" panose="02020603050405020304" pitchFamily="18" charset="0"/>
              </a:rPr>
              <a:t>o=1,25.10 H/m ise bobinin </a:t>
            </a:r>
            <a:r>
              <a:rPr lang="tr-TR" dirty="0" err="1" smtClean="0">
                <a:latin typeface="Times New Roman" panose="02020603050405020304" pitchFamily="18" charset="0"/>
                <a:cs typeface="Times New Roman" panose="02020603050405020304" pitchFamily="18" charset="0"/>
              </a:rPr>
              <a:t>endüktansı</a:t>
            </a:r>
            <a:r>
              <a:rPr lang="tr-TR" dirty="0" smtClean="0">
                <a:latin typeface="Times New Roman" panose="02020603050405020304" pitchFamily="18" charset="0"/>
                <a:cs typeface="Times New Roman" panose="02020603050405020304" pitchFamily="18" charset="0"/>
              </a:rPr>
              <a:t> ne olur? </a:t>
            </a:r>
          </a:p>
          <a:p>
            <a:r>
              <a:rPr lang="tr-TR" dirty="0" smtClean="0">
                <a:latin typeface="Times New Roman" panose="02020603050405020304" pitchFamily="18" charset="0"/>
                <a:cs typeface="Times New Roman" panose="02020603050405020304" pitchFamily="18" charset="0"/>
              </a:rPr>
              <a:t>S=</a:t>
            </a:r>
            <a:r>
              <a:rPr lang="az-Cyrl-AZ" dirty="0" smtClean="0">
                <a:latin typeface="Times New Roman" panose="02020603050405020304" pitchFamily="18" charset="0"/>
                <a:cs typeface="Times New Roman" panose="02020603050405020304" pitchFamily="18" charset="0"/>
              </a:rPr>
              <a:t>Л</a:t>
            </a:r>
            <a:r>
              <a:rPr lang="tr-TR" dirty="0" smtClean="0">
                <a:latin typeface="Times New Roman" panose="02020603050405020304" pitchFamily="18" charset="0"/>
                <a:cs typeface="Times New Roman" panose="02020603050405020304" pitchFamily="18" charset="0"/>
              </a:rPr>
              <a:t>.r²      S=3,14. 0,01² =314.10    m²</a:t>
            </a:r>
          </a:p>
          <a:p>
            <a:r>
              <a:rPr lang="tr-TR" dirty="0" smtClean="0">
                <a:latin typeface="Times New Roman" panose="02020603050405020304" pitchFamily="18" charset="0"/>
                <a:cs typeface="Times New Roman" panose="02020603050405020304" pitchFamily="18" charset="0"/>
              </a:rPr>
              <a:t>μ= </a:t>
            </a:r>
            <a:r>
              <a:rPr lang="el-GR" dirty="0" smtClean="0">
                <a:latin typeface="Times New Roman" panose="02020603050405020304" pitchFamily="18" charset="0"/>
                <a:cs typeface="Times New Roman" panose="02020603050405020304" pitchFamily="18" charset="0"/>
              </a:rPr>
              <a:t>μ</a:t>
            </a:r>
            <a:r>
              <a:rPr lang="tr-TR" dirty="0" smtClean="0">
                <a:latin typeface="Times New Roman" panose="02020603050405020304" pitchFamily="18" charset="0"/>
                <a:cs typeface="Times New Roman" panose="02020603050405020304" pitchFamily="18" charset="0"/>
              </a:rPr>
              <a:t>r.</a:t>
            </a:r>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μ</a:t>
            </a:r>
            <a:r>
              <a:rPr lang="tr-TR" dirty="0" smtClean="0">
                <a:latin typeface="Times New Roman" panose="02020603050405020304" pitchFamily="18" charset="0"/>
                <a:cs typeface="Times New Roman" panose="02020603050405020304" pitchFamily="18" charset="0"/>
              </a:rPr>
              <a:t>o = 200.1,256.10             μ</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251,2.10 H/m </a:t>
            </a:r>
          </a:p>
          <a:p>
            <a:r>
              <a:rPr lang="tr-TR" dirty="0" smtClean="0">
                <a:latin typeface="Times New Roman" panose="02020603050405020304" pitchFamily="18" charset="0"/>
                <a:cs typeface="Times New Roman" panose="02020603050405020304" pitchFamily="18" charset="0"/>
              </a:rPr>
              <a:t>L=</a:t>
            </a:r>
            <a:r>
              <a:rPr lang="el-GR" dirty="0" smtClean="0">
                <a:latin typeface="Times New Roman" panose="02020603050405020304" pitchFamily="18" charset="0"/>
                <a:cs typeface="Times New Roman" panose="02020603050405020304" pitchFamily="18" charset="0"/>
              </a:rPr>
              <a:t>μ</a:t>
            </a:r>
            <a:r>
              <a:rPr lang="tr-TR" dirty="0" smtClean="0">
                <a:latin typeface="Times New Roman" panose="02020603050405020304" pitchFamily="18" charset="0"/>
                <a:cs typeface="Times New Roman" panose="02020603050405020304" pitchFamily="18" charset="0"/>
              </a:rPr>
              <a:t>.N².S/l      L= 251,2.10.100.314.10         </a:t>
            </a:r>
          </a:p>
          <a:p>
            <a:r>
              <a:rPr lang="tr-TR" dirty="0" smtClean="0">
                <a:latin typeface="Times New Roman" panose="02020603050405020304" pitchFamily="18" charset="0"/>
                <a:cs typeface="Times New Roman" panose="02020603050405020304" pitchFamily="18" charset="0"/>
              </a:rPr>
              <a:t>L=78,87.10   H        L= 78,78</a:t>
            </a:r>
            <a:r>
              <a:rPr lang="el-GR" dirty="0" smtClean="0">
                <a:latin typeface="Times New Roman" panose="02020603050405020304" pitchFamily="18" charset="0"/>
                <a:cs typeface="Times New Roman" panose="02020603050405020304" pitchFamily="18" charset="0"/>
              </a:rPr>
              <a:t>μ</a:t>
            </a:r>
            <a:r>
              <a:rPr lang="tr-TR" dirty="0" smtClean="0">
                <a:latin typeface="Times New Roman" panose="02020603050405020304" pitchFamily="18" charset="0"/>
                <a:cs typeface="Times New Roman" panose="02020603050405020304" pitchFamily="18" charset="0"/>
              </a:rPr>
              <a:t>H</a:t>
            </a:r>
            <a:endParaRPr lang="tr-TR" dirty="0"/>
          </a:p>
        </p:txBody>
      </p:sp>
      <p:sp>
        <p:nvSpPr>
          <p:cNvPr id="4" name="Metin kutusu 3"/>
          <p:cNvSpPr txBox="1"/>
          <p:nvPr/>
        </p:nvSpPr>
        <p:spPr>
          <a:xfrm>
            <a:off x="4458473" y="3392488"/>
            <a:ext cx="56896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5" name="Metin kutusu 4"/>
          <p:cNvSpPr txBox="1"/>
          <p:nvPr/>
        </p:nvSpPr>
        <p:spPr>
          <a:xfrm>
            <a:off x="4196080" y="2912906"/>
            <a:ext cx="56896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5217160" y="2362257"/>
            <a:ext cx="56896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11609346" y="1310641"/>
            <a:ext cx="56896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5921292" y="3481074"/>
            <a:ext cx="56896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6581913" y="2870480"/>
            <a:ext cx="56896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10" name="Metin kutusu 9"/>
          <p:cNvSpPr txBox="1"/>
          <p:nvPr/>
        </p:nvSpPr>
        <p:spPr>
          <a:xfrm>
            <a:off x="2580640" y="4003041"/>
            <a:ext cx="56896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593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29" y="261257"/>
            <a:ext cx="11527971" cy="446313"/>
          </a:xfrm>
        </p:spPr>
        <p:txBody>
          <a:bodyPr>
            <a:normAutofit fontScale="90000"/>
          </a:bodyPr>
          <a:lstStyle/>
          <a:p>
            <a:r>
              <a:rPr lang="tr-TR" dirty="0" smtClean="0">
                <a:latin typeface="Times New Roman" panose="02020603050405020304" pitchFamily="18" charset="0"/>
                <a:cs typeface="Times New Roman" panose="02020603050405020304" pitchFamily="18" charset="0"/>
              </a:rPr>
              <a:t>Bobinin alternatif akımda gösterdiği özellikler.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46314" y="783771"/>
            <a:ext cx="11549743" cy="5889172"/>
          </a:xfrm>
        </p:spPr>
        <p:txBody>
          <a:bodyPr>
            <a:normAutofit/>
          </a:bodyPr>
          <a:lstStyle/>
          <a:p>
            <a:r>
              <a:rPr lang="tr-TR" dirty="0">
                <a:latin typeface="Times New Roman" panose="02020603050405020304" pitchFamily="18" charset="0"/>
                <a:cs typeface="Times New Roman" panose="02020603050405020304" pitchFamily="18" charset="0"/>
              </a:rPr>
              <a:t>Bobinin alternatif akımın değişimine karşı zorluk gösterdiğinden daha önce  bahsedilmişti. Şekil </a:t>
            </a:r>
            <a:r>
              <a:rPr lang="tr-TR" dirty="0" smtClean="0">
                <a:latin typeface="Times New Roman" panose="02020603050405020304" pitchFamily="18" charset="0"/>
                <a:cs typeface="Times New Roman" panose="02020603050405020304" pitchFamily="18" charset="0"/>
              </a:rPr>
              <a:t>deki </a:t>
            </a:r>
            <a:r>
              <a:rPr lang="tr-TR" dirty="0">
                <a:latin typeface="Times New Roman" panose="02020603050405020304" pitchFamily="18" charset="0"/>
                <a:cs typeface="Times New Roman" panose="02020603050405020304" pitchFamily="18" charset="0"/>
              </a:rPr>
              <a:t>saf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devre incelenecek olursa bobin geriliminin  devrenin toplam gerilimine, bobin akımının da devrenin akımına eşit olduğu görülür. Ancak  bobin gerilimi ve akımı arasında faz farkı vardır. </a:t>
            </a:r>
            <a:r>
              <a:rPr lang="tr-TR" dirty="0">
                <a:solidFill>
                  <a:srgbClr val="FF0000"/>
                </a:solidFill>
                <a:latin typeface="Times New Roman" panose="02020603050405020304" pitchFamily="18" charset="0"/>
                <a:cs typeface="Times New Roman" panose="02020603050405020304" pitchFamily="18" charset="0"/>
              </a:rPr>
              <a:t>Şekil </a:t>
            </a:r>
            <a:r>
              <a:rPr lang="tr-TR" dirty="0" smtClean="0">
                <a:solidFill>
                  <a:srgbClr val="FF0000"/>
                </a:solidFill>
                <a:latin typeface="Times New Roman" panose="02020603050405020304" pitchFamily="18" charset="0"/>
                <a:cs typeface="Times New Roman" panose="02020603050405020304" pitchFamily="18" charset="0"/>
              </a:rPr>
              <a:t>deki </a:t>
            </a:r>
            <a:r>
              <a:rPr lang="tr-TR" dirty="0">
                <a:solidFill>
                  <a:srgbClr val="FF0000"/>
                </a:solidFill>
                <a:latin typeface="Times New Roman" panose="02020603050405020304" pitchFamily="18" charset="0"/>
                <a:cs typeface="Times New Roman" panose="02020603050405020304" pitchFamily="18" charset="0"/>
              </a:rPr>
              <a:t>vektör diyagramda  gösterildiği gibi bobin akımı bobin geriliminden </a:t>
            </a:r>
            <a:r>
              <a:rPr lang="tr-TR" dirty="0" smtClean="0">
                <a:solidFill>
                  <a:srgbClr val="FF0000"/>
                </a:solidFill>
                <a:latin typeface="Times New Roman" panose="02020603050405020304" pitchFamily="18" charset="0"/>
                <a:cs typeface="Times New Roman" panose="02020603050405020304" pitchFamily="18" charset="0"/>
              </a:rPr>
              <a:t>90° geridedir.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pPr marL="38100" marR="30480" indent="359410" algn="just">
              <a:lnSpc>
                <a:spcPct val="106100"/>
              </a:lnSpc>
              <a:spcBef>
                <a:spcPts val="445"/>
              </a:spcBef>
            </a:pPr>
            <a:r>
              <a:rPr lang="tr-TR" spc="-5" dirty="0">
                <a:latin typeface="Times New Roman"/>
                <a:cs typeface="Times New Roman"/>
              </a:rPr>
              <a:t>Saf </a:t>
            </a:r>
            <a:r>
              <a:rPr lang="tr-TR" spc="-5" dirty="0" err="1">
                <a:latin typeface="Times New Roman"/>
                <a:cs typeface="Times New Roman"/>
              </a:rPr>
              <a:t>endüktif</a:t>
            </a:r>
            <a:r>
              <a:rPr lang="tr-TR" spc="-5" dirty="0">
                <a:latin typeface="Times New Roman"/>
                <a:cs typeface="Times New Roman"/>
              </a:rPr>
              <a:t> devrede </a:t>
            </a:r>
            <a:r>
              <a:rPr lang="tr-TR" dirty="0">
                <a:latin typeface="Times New Roman"/>
                <a:cs typeface="Times New Roman"/>
              </a:rPr>
              <a:t>akım ve </a:t>
            </a:r>
            <a:r>
              <a:rPr lang="tr-TR" spc="-5" dirty="0">
                <a:latin typeface="Times New Roman"/>
                <a:cs typeface="Times New Roman"/>
              </a:rPr>
              <a:t>gerilimin dalga şekilleri Şekil </a:t>
            </a:r>
            <a:r>
              <a:rPr lang="tr-TR" spc="-5" dirty="0" smtClean="0">
                <a:latin typeface="Times New Roman"/>
                <a:cs typeface="Times New Roman"/>
              </a:rPr>
              <a:t>de </a:t>
            </a:r>
            <a:r>
              <a:rPr lang="tr-TR" spc="-5" dirty="0">
                <a:latin typeface="Times New Roman"/>
                <a:cs typeface="Times New Roman"/>
              </a:rPr>
              <a:t>gösterilmiştir.  </a:t>
            </a:r>
            <a:r>
              <a:rPr lang="tr-TR" dirty="0">
                <a:latin typeface="Times New Roman"/>
                <a:cs typeface="Times New Roman"/>
              </a:rPr>
              <a:t>Burada</a:t>
            </a:r>
            <a:r>
              <a:rPr lang="tr-TR" spc="130" dirty="0">
                <a:latin typeface="Times New Roman"/>
                <a:cs typeface="Times New Roman"/>
              </a:rPr>
              <a:t> </a:t>
            </a:r>
            <a:r>
              <a:rPr lang="tr-TR" dirty="0">
                <a:latin typeface="Times New Roman"/>
                <a:cs typeface="Times New Roman"/>
              </a:rPr>
              <a:t>kalın</a:t>
            </a:r>
            <a:r>
              <a:rPr lang="tr-TR" spc="135" dirty="0">
                <a:latin typeface="Times New Roman"/>
                <a:cs typeface="Times New Roman"/>
              </a:rPr>
              <a:t> </a:t>
            </a:r>
            <a:r>
              <a:rPr lang="tr-TR" spc="-5" dirty="0">
                <a:latin typeface="Times New Roman"/>
                <a:cs typeface="Times New Roman"/>
              </a:rPr>
              <a:t>sürekli</a:t>
            </a:r>
            <a:r>
              <a:rPr lang="tr-TR" spc="150" dirty="0">
                <a:latin typeface="Times New Roman"/>
                <a:cs typeface="Times New Roman"/>
              </a:rPr>
              <a:t> </a:t>
            </a:r>
            <a:r>
              <a:rPr lang="tr-TR" spc="-5" dirty="0">
                <a:latin typeface="Times New Roman"/>
                <a:cs typeface="Times New Roman"/>
              </a:rPr>
              <a:t>çizgi</a:t>
            </a:r>
            <a:r>
              <a:rPr lang="tr-TR" spc="60" dirty="0">
                <a:latin typeface="Times New Roman"/>
                <a:cs typeface="Times New Roman"/>
              </a:rPr>
              <a:t> </a:t>
            </a:r>
            <a:r>
              <a:rPr lang="tr-TR" sz="2800" i="1" spc="20" dirty="0" err="1">
                <a:latin typeface="Times New Roman"/>
                <a:cs typeface="Times New Roman"/>
              </a:rPr>
              <a:t>v</a:t>
            </a:r>
            <a:r>
              <a:rPr lang="tr-TR" sz="2000" i="1" spc="30" baseline="-23809" dirty="0" err="1">
                <a:latin typeface="Times New Roman"/>
                <a:cs typeface="Times New Roman"/>
              </a:rPr>
              <a:t>L</a:t>
            </a:r>
            <a:r>
              <a:rPr lang="tr-TR" sz="2000" i="1" spc="217" baseline="-23809" dirty="0">
                <a:latin typeface="Times New Roman"/>
                <a:cs typeface="Times New Roman"/>
              </a:rPr>
              <a:t> </a:t>
            </a:r>
            <a:r>
              <a:rPr lang="tr-TR" dirty="0">
                <a:latin typeface="Times New Roman"/>
                <a:cs typeface="Times New Roman"/>
              </a:rPr>
              <a:t>bobinin</a:t>
            </a:r>
            <a:r>
              <a:rPr lang="tr-TR" spc="135" dirty="0">
                <a:latin typeface="Times New Roman"/>
                <a:cs typeface="Times New Roman"/>
              </a:rPr>
              <a:t> </a:t>
            </a:r>
            <a:r>
              <a:rPr lang="tr-TR" dirty="0">
                <a:latin typeface="Times New Roman"/>
                <a:cs typeface="Times New Roman"/>
              </a:rPr>
              <a:t>ani</a:t>
            </a:r>
            <a:r>
              <a:rPr lang="tr-TR" spc="140" dirty="0">
                <a:latin typeface="Times New Roman"/>
                <a:cs typeface="Times New Roman"/>
              </a:rPr>
              <a:t> </a:t>
            </a:r>
            <a:r>
              <a:rPr lang="tr-TR" spc="-5" dirty="0">
                <a:latin typeface="Times New Roman"/>
                <a:cs typeface="Times New Roman"/>
              </a:rPr>
              <a:t>gerilimini,</a:t>
            </a:r>
            <a:r>
              <a:rPr lang="tr-TR" spc="135" dirty="0">
                <a:latin typeface="Times New Roman"/>
                <a:cs typeface="Times New Roman"/>
              </a:rPr>
              <a:t> </a:t>
            </a:r>
            <a:r>
              <a:rPr lang="tr-TR" spc="-5" dirty="0">
                <a:latin typeface="Times New Roman"/>
                <a:cs typeface="Times New Roman"/>
              </a:rPr>
              <a:t>ince</a:t>
            </a:r>
            <a:r>
              <a:rPr lang="tr-TR" spc="150" dirty="0">
                <a:latin typeface="Times New Roman"/>
                <a:cs typeface="Times New Roman"/>
              </a:rPr>
              <a:t> </a:t>
            </a:r>
            <a:r>
              <a:rPr lang="tr-TR" spc="-5" dirty="0">
                <a:latin typeface="Times New Roman"/>
                <a:cs typeface="Times New Roman"/>
              </a:rPr>
              <a:t>sürekli</a:t>
            </a:r>
            <a:r>
              <a:rPr lang="tr-TR" spc="140" dirty="0">
                <a:latin typeface="Times New Roman"/>
                <a:cs typeface="Times New Roman"/>
              </a:rPr>
              <a:t> </a:t>
            </a:r>
            <a:r>
              <a:rPr lang="tr-TR" spc="-5" dirty="0">
                <a:latin typeface="Times New Roman"/>
                <a:cs typeface="Times New Roman"/>
              </a:rPr>
              <a:t>çizgi</a:t>
            </a:r>
            <a:r>
              <a:rPr lang="tr-TR" spc="150" dirty="0">
                <a:latin typeface="Times New Roman"/>
                <a:cs typeface="Times New Roman"/>
              </a:rPr>
              <a:t> </a:t>
            </a:r>
            <a:r>
              <a:rPr lang="tr-TR" spc="-5" dirty="0">
                <a:latin typeface="Times New Roman"/>
                <a:cs typeface="Times New Roman"/>
              </a:rPr>
              <a:t>ise</a:t>
            </a:r>
            <a:r>
              <a:rPr lang="tr-TR" spc="35" dirty="0">
                <a:latin typeface="Times New Roman"/>
                <a:cs typeface="Times New Roman"/>
              </a:rPr>
              <a:t> </a:t>
            </a:r>
            <a:r>
              <a:rPr lang="tr-TR" sz="2800" i="1" spc="20" dirty="0" err="1">
                <a:latin typeface="Times New Roman"/>
                <a:cs typeface="Times New Roman"/>
              </a:rPr>
              <a:t>i</a:t>
            </a:r>
            <a:r>
              <a:rPr lang="tr-TR" sz="2000" i="1" spc="30" baseline="-23809" dirty="0" err="1">
                <a:latin typeface="Times New Roman"/>
                <a:cs typeface="Times New Roman"/>
              </a:rPr>
              <a:t>L</a:t>
            </a:r>
            <a:r>
              <a:rPr lang="tr-TR" sz="2000" i="1" spc="112" baseline="-23809" dirty="0">
                <a:latin typeface="Times New Roman"/>
                <a:cs typeface="Times New Roman"/>
              </a:rPr>
              <a:t> </a:t>
            </a:r>
            <a:r>
              <a:rPr lang="tr-TR" spc="-5" dirty="0">
                <a:latin typeface="Times New Roman"/>
                <a:cs typeface="Times New Roman"/>
              </a:rPr>
              <a:t>bobinin</a:t>
            </a:r>
            <a:r>
              <a:rPr lang="tr-TR" spc="135" dirty="0">
                <a:latin typeface="Times New Roman"/>
                <a:cs typeface="Times New Roman"/>
              </a:rPr>
              <a:t> </a:t>
            </a:r>
            <a:r>
              <a:rPr lang="tr-TR" spc="-10" dirty="0">
                <a:latin typeface="Times New Roman"/>
                <a:cs typeface="Times New Roman"/>
              </a:rPr>
              <a:t>ani</a:t>
            </a:r>
            <a:endParaRPr lang="tr-TR" dirty="0">
              <a:latin typeface="Times New Roman"/>
              <a:cs typeface="Times New Roman"/>
            </a:endParaRPr>
          </a:p>
          <a:p>
            <a:pPr marL="3468370">
              <a:lnSpc>
                <a:spcPts val="420"/>
              </a:lnSpc>
              <a:spcBef>
                <a:spcPts val="284"/>
              </a:spcBef>
            </a:pPr>
            <a:r>
              <a:rPr lang="tr-TR" sz="800" spc="-5" dirty="0">
                <a:latin typeface="Times New Roman"/>
                <a:cs typeface="Times New Roman"/>
              </a:rPr>
              <a:t>O</a:t>
            </a:r>
            <a:endParaRPr lang="tr-TR" sz="800" dirty="0">
              <a:latin typeface="Times New Roman"/>
              <a:cs typeface="Times New Roman"/>
            </a:endParaRPr>
          </a:p>
          <a:p>
            <a:pPr marL="38100">
              <a:lnSpc>
                <a:spcPts val="1019"/>
              </a:lnSpc>
            </a:pPr>
            <a:r>
              <a:rPr lang="tr-TR" spc="-5" dirty="0">
                <a:latin typeface="Times New Roman"/>
                <a:cs typeface="Times New Roman"/>
              </a:rPr>
              <a:t>akımını ifade eder. </a:t>
            </a:r>
            <a:r>
              <a:rPr lang="tr-TR" sz="2800" i="1" spc="20" dirty="0" err="1">
                <a:latin typeface="Times New Roman"/>
                <a:cs typeface="Times New Roman"/>
              </a:rPr>
              <a:t>i</a:t>
            </a:r>
            <a:r>
              <a:rPr lang="tr-TR" sz="2000" i="1" spc="30" baseline="-23809" dirty="0" err="1">
                <a:latin typeface="Times New Roman"/>
                <a:cs typeface="Times New Roman"/>
              </a:rPr>
              <a:t>L</a:t>
            </a:r>
            <a:r>
              <a:rPr lang="tr-TR" sz="2000" i="1" spc="30" baseline="-23809" dirty="0">
                <a:latin typeface="Times New Roman"/>
                <a:cs typeface="Times New Roman"/>
              </a:rPr>
              <a:t> </a:t>
            </a:r>
            <a:r>
              <a:rPr lang="tr-TR" spc="-5" dirty="0">
                <a:latin typeface="Times New Roman"/>
                <a:cs typeface="Times New Roman"/>
              </a:rPr>
              <a:t>bobin akımı </a:t>
            </a:r>
            <a:r>
              <a:rPr lang="tr-TR" sz="2800" i="1" spc="25" dirty="0" err="1">
                <a:latin typeface="Times New Roman"/>
                <a:cs typeface="Times New Roman"/>
              </a:rPr>
              <a:t>v</a:t>
            </a:r>
            <a:r>
              <a:rPr lang="tr-TR" sz="2000" i="1" spc="37" baseline="-23809" dirty="0" err="1">
                <a:latin typeface="Times New Roman"/>
                <a:cs typeface="Times New Roman"/>
              </a:rPr>
              <a:t>L</a:t>
            </a:r>
            <a:r>
              <a:rPr lang="tr-TR" sz="2000" i="1" spc="37" baseline="-23809" dirty="0">
                <a:latin typeface="Times New Roman"/>
                <a:cs typeface="Times New Roman"/>
              </a:rPr>
              <a:t> </a:t>
            </a:r>
            <a:r>
              <a:rPr lang="tr-TR" dirty="0">
                <a:latin typeface="Times New Roman"/>
                <a:cs typeface="Times New Roman"/>
              </a:rPr>
              <a:t>bobin </a:t>
            </a:r>
            <a:r>
              <a:rPr lang="tr-TR" spc="-5" dirty="0">
                <a:latin typeface="Times New Roman"/>
                <a:cs typeface="Times New Roman"/>
              </a:rPr>
              <a:t>geriliminden </a:t>
            </a:r>
            <a:r>
              <a:rPr lang="tr-TR" spc="-10" dirty="0" smtClean="0">
                <a:latin typeface="Times New Roman"/>
                <a:cs typeface="Times New Roman"/>
              </a:rPr>
              <a:t>90°</a:t>
            </a:r>
            <a:r>
              <a:rPr lang="tr-TR" spc="200" dirty="0" smtClean="0">
                <a:latin typeface="Times New Roman"/>
                <a:cs typeface="Times New Roman"/>
              </a:rPr>
              <a:t> </a:t>
            </a:r>
            <a:r>
              <a:rPr lang="tr-TR" spc="-5" dirty="0">
                <a:latin typeface="Times New Roman"/>
                <a:cs typeface="Times New Roman"/>
              </a:rPr>
              <a:t>geridedir.</a:t>
            </a:r>
            <a:endParaRPr lang="tr-TR" dirty="0">
              <a:latin typeface="Times New Roman"/>
              <a:cs typeface="Times New Roman"/>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p>
        </p:txBody>
      </p:sp>
      <p:pic>
        <p:nvPicPr>
          <p:cNvPr id="4" name="Resim 3"/>
          <p:cNvPicPr>
            <a:picLocks noChangeAspect="1"/>
          </p:cNvPicPr>
          <p:nvPr/>
        </p:nvPicPr>
        <p:blipFill>
          <a:blip r:embed="rId2"/>
          <a:stretch>
            <a:fillRect/>
          </a:stretch>
        </p:blipFill>
        <p:spPr>
          <a:xfrm>
            <a:off x="5713527" y="2663732"/>
            <a:ext cx="4856501" cy="2147754"/>
          </a:xfrm>
          <a:prstGeom prst="rect">
            <a:avLst/>
          </a:prstGeom>
        </p:spPr>
      </p:pic>
    </p:spTree>
    <p:extLst>
      <p:ext uri="{BB962C8B-B14F-4D97-AF65-F5344CB8AC3E}">
        <p14:creationId xmlns:p14="http://schemas.microsoft.com/office/powerpoint/2010/main" val="2243398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8343" y="237518"/>
            <a:ext cx="11723914" cy="568025"/>
          </a:xfrm>
        </p:spPr>
        <p:txBody>
          <a:bodyPr>
            <a:normAutofit fontScale="90000"/>
          </a:bodyPr>
          <a:lstStyle/>
          <a:p>
            <a:r>
              <a:rPr lang="tr-TR" dirty="0">
                <a:latin typeface="Times New Roman" panose="02020603050405020304" pitchFamily="18" charset="0"/>
                <a:cs typeface="Times New Roman" panose="02020603050405020304" pitchFamily="18" charset="0"/>
              </a:rPr>
              <a:t>Bobinin alternatif akımda gösterdiği özellikler</a:t>
            </a:r>
          </a:p>
        </p:txBody>
      </p:sp>
      <p:sp>
        <p:nvSpPr>
          <p:cNvPr id="3" name="İçerik Yer Tutucusu 2"/>
          <p:cNvSpPr>
            <a:spLocks noGrp="1"/>
          </p:cNvSpPr>
          <p:nvPr>
            <p:ph idx="1"/>
          </p:nvPr>
        </p:nvSpPr>
        <p:spPr>
          <a:xfrm>
            <a:off x="457201" y="957942"/>
            <a:ext cx="11734800" cy="5736771"/>
          </a:xfrm>
        </p:spPr>
        <p:txBody>
          <a:bodyPr>
            <a:normAutofit fontScale="92500" lnSpcReduction="10000"/>
          </a:bodyPr>
          <a:lstStyle/>
          <a:p>
            <a:r>
              <a:rPr lang="tr-TR" dirty="0">
                <a:latin typeface="Times New Roman" panose="02020603050405020304" pitchFamily="18" charset="0"/>
                <a:cs typeface="Times New Roman" panose="02020603050405020304" pitchFamily="18" charset="0"/>
              </a:rPr>
              <a:t>Saf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devrede ani güç ani akım ve ani gerilim değerlerinin çarpımıyla ( p </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v.i</a:t>
            </a:r>
            <a:r>
              <a:rPr lang="tr-TR" dirty="0">
                <a:latin typeface="Times New Roman" panose="02020603050405020304" pitchFamily="18" charset="0"/>
                <a:cs typeface="Times New Roman" panose="02020603050405020304" pitchFamily="18" charset="0"/>
              </a:rPr>
              <a:t> )  bulunur. </a:t>
            </a:r>
            <a:r>
              <a:rPr lang="tr-TR" dirty="0" smtClean="0">
                <a:latin typeface="Times New Roman" panose="02020603050405020304" pitchFamily="18" charset="0"/>
                <a:cs typeface="Times New Roman" panose="02020603050405020304" pitchFamily="18" charset="0"/>
              </a:rPr>
              <a:t>Şekil incelenecek </a:t>
            </a:r>
            <a:r>
              <a:rPr lang="tr-TR" dirty="0">
                <a:latin typeface="Times New Roman" panose="02020603050405020304" pitchFamily="18" charset="0"/>
                <a:cs typeface="Times New Roman" panose="02020603050405020304" pitchFamily="18" charset="0"/>
              </a:rPr>
              <a:t>olursa ani akım ve ani gerilimin her ikisi de pozitif veya  negatif olduğunda ani gücün pozitif, herhangi birinin negatif olduğunda ani gücün negatif ve  herhangi birinin sıfır olduğunda ani gücün sıfıra eşit olduğu görülebilir.</a:t>
            </a:r>
          </a:p>
          <a:p>
            <a:r>
              <a:rPr lang="tr-TR" dirty="0" smtClean="0">
                <a:latin typeface="Times New Roman" panose="02020603050405020304" pitchFamily="18" charset="0"/>
                <a:cs typeface="Times New Roman" panose="02020603050405020304" pitchFamily="18" charset="0"/>
              </a:rPr>
              <a:t>X=W.L</a:t>
            </a:r>
            <a:r>
              <a:rPr lang="tr-TR" dirty="0" smtClean="0"/>
              <a:t>  </a:t>
            </a:r>
          </a:p>
          <a:p>
            <a:r>
              <a:rPr lang="tr-TR" dirty="0" smtClean="0">
                <a:latin typeface="Times New Roman" panose="02020603050405020304" pitchFamily="18" charset="0"/>
                <a:cs typeface="Times New Roman" panose="02020603050405020304" pitchFamily="18" charset="0"/>
              </a:rPr>
              <a:t>W=</a:t>
            </a:r>
            <a:r>
              <a:rPr lang="tr-TR" dirty="0" smtClean="0"/>
              <a:t>2.</a:t>
            </a:r>
            <a:r>
              <a:rPr lang="az-Cyrl-AZ" dirty="0" smtClean="0">
                <a:latin typeface="Times New Roman" panose="02020603050405020304" pitchFamily="18" charset="0"/>
                <a:cs typeface="Times New Roman" panose="02020603050405020304" pitchFamily="18" charset="0"/>
              </a:rPr>
              <a:t>Л</a:t>
            </a:r>
            <a:r>
              <a:rPr lang="tr-TR" dirty="0" smtClean="0">
                <a:latin typeface="Times New Roman" panose="02020603050405020304" pitchFamily="18" charset="0"/>
                <a:cs typeface="Times New Roman" panose="02020603050405020304" pitchFamily="18" charset="0"/>
              </a:rPr>
              <a:t>.f</a:t>
            </a:r>
            <a:r>
              <a:rPr lang="tr-TR" dirty="0" smtClean="0"/>
              <a:t>                                                                                                                                                      </a:t>
            </a:r>
          </a:p>
          <a:p>
            <a:r>
              <a:rPr lang="tr-TR" dirty="0">
                <a:solidFill>
                  <a:srgbClr val="FF0000"/>
                </a:solidFill>
                <a:latin typeface="Times New Roman" panose="02020603050405020304" pitchFamily="18" charset="0"/>
                <a:cs typeface="Times New Roman" panose="02020603050405020304" pitchFamily="18" charset="0"/>
              </a:rPr>
              <a:t>X</a:t>
            </a:r>
            <a:r>
              <a:rPr lang="tr-TR" sz="1600" dirty="0">
                <a:solidFill>
                  <a:srgbClr val="FF0000"/>
                </a:solidFill>
                <a:latin typeface="Times New Roman" panose="02020603050405020304" pitchFamily="18" charset="0"/>
                <a:cs typeface="Times New Roman" panose="02020603050405020304" pitchFamily="18" charset="0"/>
              </a:rPr>
              <a:t>L=</a:t>
            </a:r>
            <a:r>
              <a:rPr lang="tr-TR" dirty="0">
                <a:solidFill>
                  <a:srgbClr val="FF0000"/>
                </a:solidFill>
                <a:latin typeface="Times New Roman" panose="02020603050405020304" pitchFamily="18" charset="0"/>
                <a:cs typeface="Times New Roman" panose="02020603050405020304" pitchFamily="18" charset="0"/>
              </a:rPr>
              <a:t> </a:t>
            </a:r>
            <a:r>
              <a:rPr lang="tr-TR" dirty="0">
                <a:solidFill>
                  <a:srgbClr val="FF0000"/>
                </a:solidFill>
              </a:rPr>
              <a:t>2</a:t>
            </a:r>
            <a:r>
              <a:rPr lang="tr-TR" sz="1600" dirty="0">
                <a:solidFill>
                  <a:srgbClr val="FF0000"/>
                </a:solidFill>
              </a:rPr>
              <a:t>.</a:t>
            </a:r>
            <a:r>
              <a:rPr lang="az-Cyrl-AZ" dirty="0">
                <a:solidFill>
                  <a:srgbClr val="FF0000"/>
                </a:solidFill>
                <a:latin typeface="Times New Roman" panose="02020603050405020304" pitchFamily="18" charset="0"/>
                <a:cs typeface="Times New Roman" panose="02020603050405020304" pitchFamily="18" charset="0"/>
              </a:rPr>
              <a:t>Л</a:t>
            </a:r>
            <a:r>
              <a:rPr lang="tr-TR" dirty="0" smtClean="0">
                <a:solidFill>
                  <a:srgbClr val="FF0000"/>
                </a:solidFill>
                <a:latin typeface="Times New Roman" panose="02020603050405020304" pitchFamily="18" charset="0"/>
                <a:cs typeface="Times New Roman" panose="02020603050405020304" pitchFamily="18" charset="0"/>
              </a:rPr>
              <a:t>.</a:t>
            </a:r>
            <a:r>
              <a:rPr lang="tr-TR" dirty="0" err="1" smtClean="0">
                <a:solidFill>
                  <a:srgbClr val="FF0000"/>
                </a:solidFill>
                <a:latin typeface="Times New Roman" panose="02020603050405020304" pitchFamily="18" charset="0"/>
                <a:cs typeface="Times New Roman" panose="02020603050405020304" pitchFamily="18" charset="0"/>
              </a:rPr>
              <a:t>f.L</a:t>
            </a:r>
            <a:endParaRPr lang="tr-TR" dirty="0">
              <a:solidFill>
                <a:srgbClr val="FF0000"/>
              </a:solidFill>
            </a:endParaRPr>
          </a:p>
          <a:p>
            <a:r>
              <a:rPr lang="tr-TR" dirty="0" smtClean="0">
                <a:latin typeface="Times New Roman" panose="02020603050405020304" pitchFamily="18" charset="0"/>
                <a:cs typeface="Times New Roman" panose="02020603050405020304" pitchFamily="18" charset="0"/>
              </a:rPr>
              <a:t>f= Frekans</a:t>
            </a:r>
            <a:r>
              <a:rPr lang="tr-TR" dirty="0" smtClean="0"/>
              <a:t>                                                                                                                                              </a:t>
            </a:r>
            <a:r>
              <a:rPr lang="tr-TR" dirty="0" smtClean="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Bobin </a:t>
            </a:r>
            <a:r>
              <a:rPr lang="tr-TR" dirty="0" err="1">
                <a:latin typeface="Times New Roman" panose="02020603050405020304" pitchFamily="18" charset="0"/>
                <a:cs typeface="Times New Roman" panose="02020603050405020304" pitchFamily="18" charset="0"/>
              </a:rPr>
              <a:t>endüktansı</a:t>
            </a:r>
            <a:endParaRPr lang="tr-TR" dirty="0">
              <a:latin typeface="Times New Roman" panose="02020603050405020304" pitchFamily="18" charset="0"/>
              <a:cs typeface="Times New Roman" panose="02020603050405020304" pitchFamily="18" charset="0"/>
            </a:endParaRPr>
          </a:p>
          <a:p>
            <a:endParaRPr lang="tr-TR" dirty="0" smtClean="0"/>
          </a:p>
          <a:p>
            <a:pPr marL="76200" marR="68580" indent="0" algn="just">
              <a:lnSpc>
                <a:spcPct val="109300"/>
              </a:lnSpc>
              <a:spcBef>
                <a:spcPts val="5"/>
              </a:spcBef>
              <a:buNone/>
            </a:pPr>
            <a:r>
              <a:rPr lang="tr-TR" spc="-5" dirty="0" smtClean="0">
                <a:latin typeface="Times New Roman"/>
                <a:cs typeface="Times New Roman"/>
              </a:rPr>
              <a:t>Bobinler, alternatif </a:t>
            </a:r>
            <a:r>
              <a:rPr lang="tr-TR" dirty="0" smtClean="0">
                <a:latin typeface="Times New Roman"/>
                <a:cs typeface="Times New Roman"/>
              </a:rPr>
              <a:t>akım </a:t>
            </a:r>
            <a:r>
              <a:rPr lang="tr-TR" spc="-5" dirty="0" smtClean="0">
                <a:latin typeface="Times New Roman"/>
                <a:cs typeface="Times New Roman"/>
              </a:rPr>
              <a:t>devrelerinde frekansla doğru orantılı olarak </a:t>
            </a:r>
            <a:r>
              <a:rPr lang="tr-TR" dirty="0" smtClean="0">
                <a:latin typeface="Times New Roman"/>
                <a:cs typeface="Times New Roman"/>
              </a:rPr>
              <a:t>değişen bir  direnç gösterir. </a:t>
            </a:r>
            <a:r>
              <a:rPr lang="tr-TR" spc="-5" dirty="0">
                <a:latin typeface="Times New Roman"/>
                <a:cs typeface="Times New Roman"/>
              </a:rPr>
              <a:t>Bu dirence </a:t>
            </a:r>
            <a:r>
              <a:rPr lang="tr-TR" dirty="0" err="1">
                <a:latin typeface="Times New Roman"/>
                <a:cs typeface="Times New Roman"/>
              </a:rPr>
              <a:t>endüktif</a:t>
            </a:r>
            <a:r>
              <a:rPr lang="tr-TR" dirty="0">
                <a:latin typeface="Times New Roman"/>
                <a:cs typeface="Times New Roman"/>
              </a:rPr>
              <a:t> </a:t>
            </a:r>
            <a:r>
              <a:rPr lang="tr-TR" spc="-5" dirty="0" err="1">
                <a:latin typeface="Times New Roman"/>
                <a:cs typeface="Times New Roman"/>
              </a:rPr>
              <a:t>reaktans</a:t>
            </a:r>
            <a:r>
              <a:rPr lang="tr-TR" spc="-5" dirty="0">
                <a:latin typeface="Times New Roman"/>
                <a:cs typeface="Times New Roman"/>
              </a:rPr>
              <a:t> denir. </a:t>
            </a:r>
            <a:r>
              <a:rPr lang="tr-TR" dirty="0">
                <a:latin typeface="Times New Roman"/>
                <a:cs typeface="Times New Roman"/>
              </a:rPr>
              <a:t>Endüktif </a:t>
            </a:r>
            <a:r>
              <a:rPr lang="tr-TR" spc="-5" dirty="0" err="1">
                <a:latin typeface="Times New Roman"/>
                <a:cs typeface="Times New Roman"/>
              </a:rPr>
              <a:t>reaktans</a:t>
            </a:r>
            <a:r>
              <a:rPr lang="tr-TR" spc="-5" dirty="0">
                <a:latin typeface="Times New Roman"/>
                <a:cs typeface="Times New Roman"/>
              </a:rPr>
              <a:t> </a:t>
            </a:r>
            <a:r>
              <a:rPr lang="tr-TR" sz="2800" i="1" spc="10" dirty="0">
                <a:latin typeface="Times New Roman"/>
                <a:cs typeface="Times New Roman"/>
              </a:rPr>
              <a:t>X </a:t>
            </a:r>
            <a:r>
              <a:rPr lang="tr-TR" sz="2000" i="1" spc="7" baseline="-23809" dirty="0">
                <a:latin typeface="Times New Roman"/>
                <a:cs typeface="Times New Roman"/>
              </a:rPr>
              <a:t>L </a:t>
            </a:r>
            <a:r>
              <a:rPr lang="tr-TR" dirty="0">
                <a:latin typeface="Times New Roman"/>
                <a:cs typeface="Times New Roman"/>
              </a:rPr>
              <a:t>ile </a:t>
            </a:r>
            <a:r>
              <a:rPr lang="tr-TR" spc="-5" dirty="0">
                <a:latin typeface="Times New Roman"/>
                <a:cs typeface="Times New Roman"/>
              </a:rPr>
              <a:t>gösterilir </a:t>
            </a:r>
            <a:r>
              <a:rPr lang="tr-TR" spc="-10" dirty="0">
                <a:latin typeface="Times New Roman"/>
                <a:cs typeface="Times New Roman"/>
              </a:rPr>
              <a:t>ve  </a:t>
            </a:r>
            <a:r>
              <a:rPr lang="tr-TR" spc="-5" dirty="0">
                <a:latin typeface="Times New Roman"/>
                <a:cs typeface="Times New Roman"/>
              </a:rPr>
              <a:t>birimi </a:t>
            </a:r>
            <a:r>
              <a:rPr lang="tr-TR" dirty="0" err="1" smtClean="0">
                <a:latin typeface="Times New Roman"/>
                <a:cs typeface="Times New Roman"/>
              </a:rPr>
              <a:t>ohm’dur</a:t>
            </a:r>
            <a:r>
              <a:rPr lang="tr-TR" dirty="0">
                <a:latin typeface="Times New Roman"/>
                <a:cs typeface="Times New Roman"/>
              </a:rPr>
              <a:t>. </a:t>
            </a:r>
            <a:r>
              <a:rPr lang="tr-TR" spc="-5" dirty="0">
                <a:latin typeface="Times New Roman"/>
                <a:cs typeface="Times New Roman"/>
              </a:rPr>
              <a:t>A.C devrelerde </a:t>
            </a:r>
            <a:r>
              <a:rPr lang="tr-TR" spc="-5" dirty="0" err="1">
                <a:latin typeface="Times New Roman"/>
                <a:cs typeface="Times New Roman"/>
              </a:rPr>
              <a:t>endüktif</a:t>
            </a:r>
            <a:r>
              <a:rPr lang="tr-TR" spc="-70" dirty="0">
                <a:latin typeface="Times New Roman"/>
                <a:cs typeface="Times New Roman"/>
              </a:rPr>
              <a:t> </a:t>
            </a:r>
            <a:r>
              <a:rPr lang="tr-TR" spc="-5" dirty="0" err="1">
                <a:latin typeface="Times New Roman"/>
                <a:cs typeface="Times New Roman"/>
              </a:rPr>
              <a:t>reaktans</a:t>
            </a:r>
            <a:r>
              <a:rPr lang="tr-TR" spc="-5" dirty="0" smtClean="0">
                <a:latin typeface="Times New Roman"/>
                <a:cs typeface="Times New Roman"/>
              </a:rPr>
              <a:t>; frekans ve bobin </a:t>
            </a:r>
            <a:r>
              <a:rPr lang="tr-TR" spc="-5" dirty="0" err="1" smtClean="0">
                <a:latin typeface="Times New Roman"/>
                <a:cs typeface="Times New Roman"/>
              </a:rPr>
              <a:t>endüktansı</a:t>
            </a:r>
            <a:r>
              <a:rPr lang="tr-TR" spc="-5" dirty="0" smtClean="0">
                <a:latin typeface="Times New Roman"/>
                <a:cs typeface="Times New Roman"/>
              </a:rPr>
              <a:t> ile doğru orantılıdır.</a:t>
            </a:r>
            <a:endParaRPr lang="tr-TR" dirty="0">
              <a:latin typeface="Times New Roman"/>
              <a:cs typeface="Times New Roman"/>
            </a:endParaRPr>
          </a:p>
          <a:p>
            <a:pPr marL="76200" marR="68580" indent="0" algn="just">
              <a:lnSpc>
                <a:spcPct val="109300"/>
              </a:lnSpc>
              <a:spcBef>
                <a:spcPts val="5"/>
              </a:spcBef>
              <a:buNone/>
            </a:pPr>
            <a:endParaRPr lang="tr-TR" dirty="0" smtClean="0">
              <a:latin typeface="Times New Roman"/>
              <a:cs typeface="Times New Roman"/>
            </a:endParaRPr>
          </a:p>
          <a:p>
            <a:endParaRPr lang="tr-TR" dirty="0" smtClean="0"/>
          </a:p>
          <a:p>
            <a:endParaRPr lang="tr-TR" dirty="0"/>
          </a:p>
        </p:txBody>
      </p:sp>
      <p:pic>
        <p:nvPicPr>
          <p:cNvPr id="4" name="Resim 3"/>
          <p:cNvPicPr>
            <a:picLocks noChangeAspect="1"/>
          </p:cNvPicPr>
          <p:nvPr/>
        </p:nvPicPr>
        <p:blipFill>
          <a:blip r:embed="rId2"/>
          <a:stretch>
            <a:fillRect/>
          </a:stretch>
        </p:blipFill>
        <p:spPr>
          <a:xfrm>
            <a:off x="2935549" y="2772723"/>
            <a:ext cx="4423194" cy="2114963"/>
          </a:xfrm>
          <a:prstGeom prst="rect">
            <a:avLst/>
          </a:prstGeom>
        </p:spPr>
      </p:pic>
    </p:spTree>
    <p:extLst>
      <p:ext uri="{BB962C8B-B14F-4D97-AF65-F5344CB8AC3E}">
        <p14:creationId xmlns:p14="http://schemas.microsoft.com/office/powerpoint/2010/main" val="1319127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086" y="359229"/>
            <a:ext cx="10198325" cy="446314"/>
          </a:xfrm>
        </p:spPr>
        <p:txBody>
          <a:bodyPr>
            <a:normAutofit fontScale="90000"/>
          </a:bodyPr>
          <a:lstStyle/>
          <a:p>
            <a:endParaRPr lang="tr-TR" dirty="0"/>
          </a:p>
        </p:txBody>
      </p:sp>
      <p:sp>
        <p:nvSpPr>
          <p:cNvPr id="3" name="İçerik Yer Tutucusu 2"/>
          <p:cNvSpPr>
            <a:spLocks noGrp="1"/>
          </p:cNvSpPr>
          <p:nvPr>
            <p:ph idx="1"/>
          </p:nvPr>
        </p:nvSpPr>
        <p:spPr>
          <a:xfrm>
            <a:off x="587829" y="1045029"/>
            <a:ext cx="11277599" cy="5693228"/>
          </a:xfrm>
        </p:spPr>
        <p:txBody>
          <a:bodyPr/>
          <a:lstStyle/>
          <a:p>
            <a:r>
              <a:rPr lang="tr-TR" dirty="0" smtClean="0">
                <a:latin typeface="Times New Roman" panose="02020603050405020304" pitchFamily="18" charset="0"/>
                <a:cs typeface="Times New Roman" panose="02020603050405020304" pitchFamily="18" charset="0"/>
              </a:rPr>
              <a:t>ÖRNEK</a:t>
            </a:r>
            <a:r>
              <a:rPr lang="tr-TR" dirty="0">
                <a:latin typeface="Times New Roman" panose="02020603050405020304" pitchFamily="18" charset="0"/>
                <a:cs typeface="Times New Roman" panose="02020603050405020304" pitchFamily="18" charset="0"/>
              </a:rPr>
              <a:t>:  Şekil </a:t>
            </a:r>
            <a:r>
              <a:rPr lang="tr-TR" dirty="0" smtClean="0">
                <a:latin typeface="Times New Roman" panose="02020603050405020304" pitchFamily="18" charset="0"/>
                <a:cs typeface="Times New Roman" panose="02020603050405020304" pitchFamily="18" charset="0"/>
              </a:rPr>
              <a:t>de </a:t>
            </a:r>
            <a:r>
              <a:rPr lang="tr-TR" dirty="0">
                <a:latin typeface="Times New Roman" panose="02020603050405020304" pitchFamily="18" charset="0"/>
                <a:cs typeface="Times New Roman" panose="02020603050405020304" pitchFamily="18" charset="0"/>
              </a:rPr>
              <a:t>görülen devrede bobinin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reaktansı</a:t>
            </a:r>
            <a:r>
              <a:rPr lang="tr-TR" dirty="0">
                <a:latin typeface="Times New Roman" panose="02020603050405020304" pitchFamily="18" charset="0"/>
                <a:cs typeface="Times New Roman" panose="02020603050405020304" pitchFamily="18" charset="0"/>
              </a:rPr>
              <a:t> ve devre </a:t>
            </a:r>
            <a:r>
              <a:rPr lang="tr-TR" dirty="0" smtClean="0">
                <a:latin typeface="Times New Roman" panose="02020603050405020304" pitchFamily="18" charset="0"/>
                <a:cs typeface="Times New Roman" panose="02020603050405020304" pitchFamily="18" charset="0"/>
              </a:rPr>
              <a:t>akımını </a:t>
            </a:r>
          </a:p>
          <a:p>
            <a:r>
              <a:rPr lang="tr-TR" dirty="0" smtClean="0">
                <a:latin typeface="Times New Roman" panose="02020603050405020304" pitchFamily="18" charset="0"/>
                <a:cs typeface="Times New Roman" panose="02020603050405020304" pitchFamily="18" charset="0"/>
              </a:rPr>
              <a:t>bulunuz?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X</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2.</a:t>
            </a:r>
            <a:r>
              <a:rPr lang="az-Cyrl-AZ" dirty="0">
                <a:latin typeface="Times New Roman" panose="02020603050405020304" pitchFamily="18" charset="0"/>
                <a:cs typeface="Times New Roman" panose="02020603050405020304" pitchFamily="18" charset="0"/>
              </a:rPr>
              <a:t>Л.</a:t>
            </a:r>
            <a:r>
              <a:rPr lang="tr-TR" dirty="0" err="1" smtClean="0">
                <a:latin typeface="Times New Roman" panose="02020603050405020304" pitchFamily="18" charset="0"/>
                <a:cs typeface="Times New Roman" panose="02020603050405020304" pitchFamily="18" charset="0"/>
              </a:rPr>
              <a:t>f.L</a:t>
            </a:r>
            <a:r>
              <a:rPr lang="tr-TR" dirty="0" smtClean="0">
                <a:latin typeface="Times New Roman" panose="02020603050405020304" pitchFamily="18" charset="0"/>
                <a:cs typeface="Times New Roman" panose="02020603050405020304" pitchFamily="18" charset="0"/>
              </a:rPr>
              <a:t>          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2.3,14.50. 10.10                                                                                  X</a:t>
            </a:r>
            <a:r>
              <a:rPr lang="tr-TR" sz="1600" dirty="0" smtClean="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314.10.10       </a:t>
            </a:r>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=3,14ohm   </a:t>
            </a:r>
          </a:p>
          <a:p>
            <a:r>
              <a:rPr lang="tr-TR" dirty="0" smtClean="0">
                <a:latin typeface="Times New Roman" panose="02020603050405020304" pitchFamily="18" charset="0"/>
                <a:cs typeface="Times New Roman" panose="02020603050405020304" pitchFamily="18" charset="0"/>
              </a:rPr>
              <a:t>R= V/I   ise         I= V/X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I=10/3,14            I=3,18A.</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2167439" y="1621918"/>
            <a:ext cx="2871465" cy="1219306"/>
          </a:xfrm>
          <a:prstGeom prst="rect">
            <a:avLst/>
          </a:prstGeom>
        </p:spPr>
      </p:pic>
      <p:sp>
        <p:nvSpPr>
          <p:cNvPr id="5" name="Metin kutusu 4"/>
          <p:cNvSpPr txBox="1"/>
          <p:nvPr/>
        </p:nvSpPr>
        <p:spPr>
          <a:xfrm>
            <a:off x="5754124" y="3207822"/>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a:t>
            </a:r>
            <a:endParaRPr lang="tr-TR"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stretch>
            <a:fillRect/>
          </a:stretch>
        </p:blipFill>
        <p:spPr>
          <a:xfrm>
            <a:off x="2657836" y="3644733"/>
            <a:ext cx="422822" cy="493819"/>
          </a:xfrm>
          <a:prstGeom prst="rect">
            <a:avLst/>
          </a:prstGeom>
        </p:spPr>
      </p:pic>
    </p:spTree>
    <p:extLst>
      <p:ext uri="{BB962C8B-B14F-4D97-AF65-F5344CB8AC3E}">
        <p14:creationId xmlns:p14="http://schemas.microsoft.com/office/powerpoint/2010/main" val="1874141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5029" y="291947"/>
            <a:ext cx="10002382" cy="546253"/>
          </a:xfrm>
        </p:spPr>
        <p:txBody>
          <a:bodyPr>
            <a:normAutofit fontScale="90000"/>
          </a:bodyPr>
          <a:lstStyle/>
          <a:p>
            <a:r>
              <a:rPr lang="tr-TR" dirty="0" smtClean="0">
                <a:latin typeface="Times New Roman" panose="02020603050405020304" pitchFamily="18" charset="0"/>
                <a:cs typeface="Times New Roman" panose="02020603050405020304" pitchFamily="18" charset="0"/>
              </a:rPr>
              <a:t>Bobinlerin seri bağlanması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72886" y="1001486"/>
            <a:ext cx="11168743" cy="5627914"/>
          </a:xfrm>
        </p:spPr>
        <p:txBody>
          <a:bodyPr/>
          <a:lstStyle/>
          <a:p>
            <a:r>
              <a:rPr lang="tr-TR" dirty="0">
                <a:latin typeface="Times New Roman" panose="02020603050405020304" pitchFamily="18" charset="0"/>
                <a:cs typeface="Times New Roman" panose="02020603050405020304" pitchFamily="18" charset="0"/>
              </a:rPr>
              <a:t>Bobinlerin A.C devrelerde seri ve paralel bağlantılarında eş değer </a:t>
            </a:r>
            <a:r>
              <a:rPr lang="tr-TR" dirty="0" err="1">
                <a:latin typeface="Times New Roman" panose="02020603050405020304" pitchFamily="18" charset="0"/>
                <a:cs typeface="Times New Roman" panose="02020603050405020304" pitchFamily="18" charset="0"/>
              </a:rPr>
              <a:t>endüktansları</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reaktansları</a:t>
            </a:r>
            <a:r>
              <a:rPr lang="tr-TR" dirty="0">
                <a:latin typeface="Times New Roman" panose="02020603050405020304" pitchFamily="18" charset="0"/>
                <a:cs typeface="Times New Roman" panose="02020603050405020304" pitchFamily="18" charset="0"/>
              </a:rPr>
              <a:t>, direnç devreleriyle aynı yöntemlerle hesaplanır.</a:t>
            </a:r>
          </a:p>
          <a:p>
            <a:r>
              <a:rPr lang="tr-TR" dirty="0">
                <a:latin typeface="Times New Roman" panose="02020603050405020304" pitchFamily="18" charset="0"/>
                <a:cs typeface="Times New Roman" panose="02020603050405020304" pitchFamily="18" charset="0"/>
              </a:rPr>
              <a:t>Alternatif akım devrelerine bobinler devreye seri bağlandıklarında devrenin toplam  </a:t>
            </a:r>
            <a:r>
              <a:rPr lang="tr-TR" dirty="0" err="1">
                <a:latin typeface="Times New Roman" panose="02020603050405020304" pitchFamily="18" charset="0"/>
                <a:cs typeface="Times New Roman" panose="02020603050405020304" pitchFamily="18" charset="0"/>
              </a:rPr>
              <a:t>endüktansı</a:t>
            </a:r>
            <a:r>
              <a:rPr lang="tr-TR" dirty="0">
                <a:latin typeface="Times New Roman" panose="02020603050405020304" pitchFamily="18" charset="0"/>
                <a:cs typeface="Times New Roman" panose="02020603050405020304" pitchFamily="18" charset="0"/>
              </a:rPr>
              <a:t> her bir bobin </a:t>
            </a:r>
            <a:r>
              <a:rPr lang="tr-TR" dirty="0" err="1">
                <a:latin typeface="Times New Roman" panose="02020603050405020304" pitchFamily="18" charset="0"/>
                <a:cs typeface="Times New Roman" panose="02020603050405020304" pitchFamily="18" charset="0"/>
              </a:rPr>
              <a:t>endüktansının</a:t>
            </a:r>
            <a:r>
              <a:rPr lang="tr-TR" dirty="0">
                <a:latin typeface="Times New Roman" panose="02020603050405020304" pitchFamily="18" charset="0"/>
                <a:cs typeface="Times New Roman" panose="02020603050405020304" pitchFamily="18" charset="0"/>
              </a:rPr>
              <a:t> toplanması ile bulunur</a:t>
            </a:r>
            <a:r>
              <a:rPr lang="tr-TR" dirty="0" smtClean="0">
                <a:latin typeface="Times New Roman" panose="02020603050405020304" pitchFamily="18" charset="0"/>
                <a:cs typeface="Times New Roman" panose="02020603050405020304" pitchFamily="18" charset="0"/>
              </a:rPr>
              <a:t>.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spc="-5" dirty="0">
                <a:latin typeface="Times New Roman"/>
                <a:cs typeface="Times New Roman"/>
              </a:rPr>
              <a:t>görüldüğü gibi seri bir devrenin toplam </a:t>
            </a:r>
            <a:r>
              <a:rPr lang="tr-TR" dirty="0" err="1">
                <a:latin typeface="Times New Roman"/>
                <a:cs typeface="Times New Roman"/>
              </a:rPr>
              <a:t>endüktansını</a:t>
            </a:r>
            <a:r>
              <a:rPr lang="tr-TR" dirty="0">
                <a:latin typeface="Times New Roman"/>
                <a:cs typeface="Times New Roman"/>
              </a:rPr>
              <a:t> </a:t>
            </a:r>
            <a:r>
              <a:rPr lang="tr-TR" spc="-5" dirty="0">
                <a:latin typeface="Times New Roman"/>
                <a:cs typeface="Times New Roman"/>
              </a:rPr>
              <a:t>bulmak için  devredeki bobinlerin </a:t>
            </a:r>
            <a:r>
              <a:rPr lang="tr-TR" spc="-5" dirty="0" err="1">
                <a:latin typeface="Times New Roman"/>
                <a:cs typeface="Times New Roman"/>
              </a:rPr>
              <a:t>endüktansları</a:t>
            </a:r>
            <a:r>
              <a:rPr lang="tr-TR" spc="-5" dirty="0">
                <a:latin typeface="Times New Roman"/>
                <a:cs typeface="Times New Roman"/>
              </a:rPr>
              <a:t> </a:t>
            </a:r>
            <a:r>
              <a:rPr lang="tr-TR" dirty="0">
                <a:latin typeface="Times New Roman"/>
                <a:cs typeface="Times New Roman"/>
              </a:rPr>
              <a:t>toplanarak</a:t>
            </a:r>
            <a:r>
              <a:rPr lang="tr-TR" spc="-5" dirty="0">
                <a:latin typeface="Times New Roman"/>
                <a:cs typeface="Times New Roman"/>
              </a:rPr>
              <a:t> </a:t>
            </a:r>
            <a:r>
              <a:rPr lang="tr-TR" dirty="0">
                <a:latin typeface="Times New Roman"/>
                <a:cs typeface="Times New Roman"/>
              </a:rPr>
              <a:t>bulunur.</a:t>
            </a:r>
          </a:p>
          <a:p>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Leş=L</a:t>
            </a:r>
            <a:r>
              <a:rPr lang="tr-TR" sz="1600" dirty="0" smtClean="0">
                <a:solidFill>
                  <a:srgbClr val="FF0000"/>
                </a:solidFill>
                <a:latin typeface="Times New Roman" panose="02020603050405020304" pitchFamily="18" charset="0"/>
                <a:cs typeface="Times New Roman" panose="02020603050405020304" pitchFamily="18" charset="0"/>
              </a:rPr>
              <a:t>1</a:t>
            </a:r>
            <a:r>
              <a:rPr lang="tr-TR" dirty="0" smtClean="0">
                <a:solidFill>
                  <a:srgbClr val="FF0000"/>
                </a:solidFill>
                <a:latin typeface="Times New Roman" panose="02020603050405020304" pitchFamily="18" charset="0"/>
                <a:cs typeface="Times New Roman" panose="02020603050405020304" pitchFamily="18" charset="0"/>
              </a:rPr>
              <a:t>+L</a:t>
            </a:r>
            <a:r>
              <a:rPr lang="tr-TR" sz="1600" dirty="0" smtClean="0">
                <a:solidFill>
                  <a:srgbClr val="FF0000"/>
                </a:solidFill>
                <a:latin typeface="Times New Roman" panose="02020603050405020304" pitchFamily="18" charset="0"/>
                <a:cs typeface="Times New Roman" panose="02020603050405020304" pitchFamily="18" charset="0"/>
              </a:rPr>
              <a:t>2</a:t>
            </a:r>
            <a:r>
              <a:rPr lang="tr-TR" dirty="0" smtClean="0">
                <a:solidFill>
                  <a:srgbClr val="FF0000"/>
                </a:solidFill>
                <a:latin typeface="Times New Roman" panose="02020603050405020304" pitchFamily="18" charset="0"/>
                <a:cs typeface="Times New Roman" panose="02020603050405020304" pitchFamily="18" charset="0"/>
              </a:rPr>
              <a:t>+L</a:t>
            </a:r>
            <a:r>
              <a:rPr lang="tr-TR" sz="1600" dirty="0" smtClean="0">
                <a:solidFill>
                  <a:srgbClr val="FF0000"/>
                </a:solidFill>
                <a:latin typeface="Times New Roman" panose="02020603050405020304" pitchFamily="18" charset="0"/>
                <a:cs typeface="Times New Roman" panose="02020603050405020304" pitchFamily="18" charset="0"/>
              </a:rPr>
              <a:t>3........</a:t>
            </a:r>
            <a:endParaRPr lang="tr-TR" sz="1600" dirty="0">
              <a:solidFill>
                <a:srgbClr val="FF0000"/>
              </a:solidFill>
              <a:latin typeface="Times New Roman" panose="02020603050405020304" pitchFamily="18" charset="0"/>
              <a:cs typeface="Times New Roman" panose="02020603050405020304" pitchFamily="18" charset="0"/>
            </a:endParaRPr>
          </a:p>
          <a:p>
            <a:endParaRPr lang="tr-TR" dirty="0"/>
          </a:p>
        </p:txBody>
      </p:sp>
      <p:pic>
        <p:nvPicPr>
          <p:cNvPr id="4" name="Resim 3"/>
          <p:cNvPicPr>
            <a:picLocks noChangeAspect="1"/>
          </p:cNvPicPr>
          <p:nvPr/>
        </p:nvPicPr>
        <p:blipFill>
          <a:blip r:embed="rId2"/>
          <a:stretch>
            <a:fillRect/>
          </a:stretch>
        </p:blipFill>
        <p:spPr>
          <a:xfrm>
            <a:off x="772886" y="3017532"/>
            <a:ext cx="4778828" cy="1826611"/>
          </a:xfrm>
          <a:prstGeom prst="rect">
            <a:avLst/>
          </a:prstGeom>
        </p:spPr>
      </p:pic>
    </p:spTree>
    <p:extLst>
      <p:ext uri="{BB962C8B-B14F-4D97-AF65-F5344CB8AC3E}">
        <p14:creationId xmlns:p14="http://schemas.microsoft.com/office/powerpoint/2010/main" val="325852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6640" y="203200"/>
            <a:ext cx="9990771" cy="447040"/>
          </a:xfrm>
        </p:spPr>
        <p:txBody>
          <a:bodyPr>
            <a:normAutofit fontScale="90000"/>
          </a:bodyPr>
          <a:lstStyle/>
          <a:p>
            <a:r>
              <a:rPr lang="tr-TR" b="1" spc="-5" dirty="0" err="1" smtClean="0">
                <a:latin typeface="Times New Roman"/>
                <a:cs typeface="Times New Roman"/>
              </a:rPr>
              <a:t>ALTernatif</a:t>
            </a:r>
            <a:r>
              <a:rPr lang="tr-TR" b="1" spc="-5" dirty="0" smtClean="0">
                <a:latin typeface="Times New Roman"/>
                <a:cs typeface="Times New Roman"/>
              </a:rPr>
              <a:t> </a:t>
            </a:r>
            <a:r>
              <a:rPr lang="tr-TR" b="1" spc="-5" dirty="0">
                <a:latin typeface="Times New Roman"/>
                <a:cs typeface="Times New Roman"/>
              </a:rPr>
              <a:t>Akımın Elde</a:t>
            </a:r>
            <a:r>
              <a:rPr lang="tr-TR" b="1" spc="5" dirty="0">
                <a:latin typeface="Times New Roman"/>
                <a:cs typeface="Times New Roman"/>
              </a:rPr>
              <a:t> </a:t>
            </a:r>
            <a:r>
              <a:rPr lang="tr-TR" b="1" spc="-5" dirty="0">
                <a:latin typeface="Times New Roman"/>
                <a:cs typeface="Times New Roman"/>
              </a:rPr>
              <a:t>Edilmesi</a:t>
            </a:r>
            <a:endParaRPr lang="tr-TR" dirty="0"/>
          </a:p>
        </p:txBody>
      </p:sp>
      <p:sp>
        <p:nvSpPr>
          <p:cNvPr id="3" name="İçerik Yer Tutucusu 2"/>
          <p:cNvSpPr>
            <a:spLocks noGrp="1"/>
          </p:cNvSpPr>
          <p:nvPr>
            <p:ph idx="1"/>
          </p:nvPr>
        </p:nvSpPr>
        <p:spPr>
          <a:xfrm>
            <a:off x="863600" y="873760"/>
            <a:ext cx="11104880" cy="5669280"/>
          </a:xfrm>
        </p:spPr>
        <p:txBody>
          <a:bodyPr/>
          <a:lstStyle/>
          <a:p>
            <a:r>
              <a:rPr lang="tr-TR" spc="-5" dirty="0">
                <a:latin typeface="Times New Roman"/>
                <a:cs typeface="Times New Roman"/>
              </a:rPr>
              <a:t>A.C gerilim, elektrik </a:t>
            </a:r>
            <a:r>
              <a:rPr lang="tr-TR" dirty="0">
                <a:latin typeface="Times New Roman"/>
                <a:cs typeface="Times New Roman"/>
              </a:rPr>
              <a:t>santrallerinde çok </a:t>
            </a:r>
            <a:r>
              <a:rPr lang="tr-TR" spc="-5" dirty="0">
                <a:latin typeface="Times New Roman"/>
                <a:cs typeface="Times New Roman"/>
              </a:rPr>
              <a:t>daha büyük alternatörler yardımıyla üretilir.  Üretilen </a:t>
            </a:r>
            <a:r>
              <a:rPr lang="tr-TR" dirty="0">
                <a:latin typeface="Times New Roman"/>
                <a:cs typeface="Times New Roman"/>
              </a:rPr>
              <a:t>bu </a:t>
            </a:r>
            <a:r>
              <a:rPr lang="tr-TR" spc="-5" dirty="0">
                <a:latin typeface="Times New Roman"/>
                <a:cs typeface="Times New Roman"/>
              </a:rPr>
              <a:t>A.C gerilim </a:t>
            </a:r>
            <a:r>
              <a:rPr lang="tr-TR" dirty="0">
                <a:latin typeface="Times New Roman"/>
                <a:cs typeface="Times New Roman"/>
              </a:rPr>
              <a:t>iletim hatlarında </a:t>
            </a:r>
            <a:r>
              <a:rPr lang="tr-TR" spc="-5" dirty="0">
                <a:latin typeface="Times New Roman"/>
                <a:cs typeface="Times New Roman"/>
              </a:rPr>
              <a:t>meydana </a:t>
            </a:r>
            <a:r>
              <a:rPr lang="tr-TR" dirty="0">
                <a:latin typeface="Times New Roman"/>
                <a:cs typeface="Times New Roman"/>
              </a:rPr>
              <a:t>gelebilecek </a:t>
            </a:r>
            <a:r>
              <a:rPr lang="tr-TR" spc="-5" dirty="0">
                <a:latin typeface="Times New Roman"/>
                <a:cs typeface="Times New Roman"/>
              </a:rPr>
              <a:t>kayıpları azaltabilmek için  transformatörler ile yükseltilir. </a:t>
            </a:r>
            <a:r>
              <a:rPr lang="tr-TR" dirty="0">
                <a:latin typeface="Times New Roman"/>
                <a:cs typeface="Times New Roman"/>
              </a:rPr>
              <a:t>Gerilim </a:t>
            </a:r>
            <a:r>
              <a:rPr lang="tr-TR" spc="-5" dirty="0">
                <a:latin typeface="Times New Roman"/>
                <a:cs typeface="Times New Roman"/>
              </a:rPr>
              <a:t>yükseltilirken </a:t>
            </a:r>
            <a:r>
              <a:rPr lang="tr-TR" spc="5" dirty="0">
                <a:latin typeface="Times New Roman"/>
                <a:cs typeface="Times New Roman"/>
              </a:rPr>
              <a:t>akım </a:t>
            </a:r>
            <a:r>
              <a:rPr lang="tr-TR" dirty="0">
                <a:latin typeface="Times New Roman"/>
                <a:cs typeface="Times New Roman"/>
              </a:rPr>
              <a:t>düşürülerek iletim </a:t>
            </a:r>
            <a:r>
              <a:rPr lang="tr-TR" spc="-5" dirty="0">
                <a:latin typeface="Times New Roman"/>
                <a:cs typeface="Times New Roman"/>
              </a:rPr>
              <a:t>hatlarında  </a:t>
            </a:r>
            <a:r>
              <a:rPr lang="tr-TR" dirty="0">
                <a:latin typeface="Times New Roman"/>
                <a:cs typeface="Times New Roman"/>
              </a:rPr>
              <a:t>kullanılan </a:t>
            </a:r>
            <a:r>
              <a:rPr lang="tr-TR" spc="-5" dirty="0">
                <a:latin typeface="Times New Roman"/>
                <a:cs typeface="Times New Roman"/>
              </a:rPr>
              <a:t>iletkenlerin çapları </a:t>
            </a:r>
            <a:r>
              <a:rPr lang="tr-TR" spc="-10" dirty="0">
                <a:latin typeface="Times New Roman"/>
                <a:cs typeface="Times New Roman"/>
              </a:rPr>
              <a:t>da </a:t>
            </a:r>
            <a:r>
              <a:rPr lang="tr-TR" spc="-5" dirty="0">
                <a:latin typeface="Times New Roman"/>
                <a:cs typeface="Times New Roman"/>
              </a:rPr>
              <a:t>küçültülmüş </a:t>
            </a:r>
            <a:r>
              <a:rPr lang="tr-TR" dirty="0">
                <a:latin typeface="Times New Roman"/>
                <a:cs typeface="Times New Roman"/>
              </a:rPr>
              <a:t>olur. </a:t>
            </a:r>
            <a:r>
              <a:rPr lang="tr-TR" spc="-5" dirty="0">
                <a:latin typeface="Times New Roman"/>
                <a:cs typeface="Times New Roman"/>
              </a:rPr>
              <a:t>Son kullanıcıya ulaştırılmadan </a:t>
            </a:r>
            <a:r>
              <a:rPr lang="tr-TR" dirty="0">
                <a:latin typeface="Times New Roman"/>
                <a:cs typeface="Times New Roman"/>
              </a:rPr>
              <a:t>önce bu  </a:t>
            </a:r>
            <a:r>
              <a:rPr lang="tr-TR" spc="-5" dirty="0">
                <a:latin typeface="Times New Roman"/>
                <a:cs typeface="Times New Roman"/>
              </a:rPr>
              <a:t>yüksek </a:t>
            </a:r>
            <a:r>
              <a:rPr lang="tr-TR" dirty="0">
                <a:latin typeface="Times New Roman"/>
                <a:cs typeface="Times New Roman"/>
              </a:rPr>
              <a:t>gerilim </a:t>
            </a:r>
            <a:r>
              <a:rPr lang="tr-TR" spc="-5" dirty="0">
                <a:latin typeface="Times New Roman"/>
                <a:cs typeface="Times New Roman"/>
              </a:rPr>
              <a:t>tekrar transformatörler </a:t>
            </a:r>
            <a:r>
              <a:rPr lang="tr-TR" dirty="0">
                <a:latin typeface="Times New Roman"/>
                <a:cs typeface="Times New Roman"/>
              </a:rPr>
              <a:t>ile </a:t>
            </a:r>
            <a:r>
              <a:rPr lang="tr-TR" spc="-5" dirty="0">
                <a:latin typeface="Times New Roman"/>
                <a:cs typeface="Times New Roman"/>
              </a:rPr>
              <a:t>düşürülür. Bu sefer gerilim düşürülürken akım  yükseltilmiş </a:t>
            </a:r>
            <a:r>
              <a:rPr lang="tr-TR" spc="-5" dirty="0" smtClean="0">
                <a:latin typeface="Times New Roman"/>
                <a:cs typeface="Times New Roman"/>
              </a:rPr>
              <a:t>olur. Bu </a:t>
            </a:r>
            <a:r>
              <a:rPr lang="tr-TR" spc="-5" dirty="0">
                <a:latin typeface="Times New Roman"/>
                <a:cs typeface="Times New Roman"/>
              </a:rPr>
              <a:t>konuda ayrıntılı </a:t>
            </a:r>
            <a:r>
              <a:rPr lang="tr-TR" dirty="0">
                <a:latin typeface="Times New Roman"/>
                <a:cs typeface="Times New Roman"/>
              </a:rPr>
              <a:t>bilgi </a:t>
            </a:r>
            <a:r>
              <a:rPr lang="tr-TR" spc="-5" dirty="0">
                <a:latin typeface="Times New Roman"/>
                <a:cs typeface="Times New Roman"/>
              </a:rPr>
              <a:t>transformatörler konusunda  verilecektir.</a:t>
            </a:r>
            <a:endParaRPr lang="tr-TR" dirty="0">
              <a:latin typeface="Times New Roman"/>
              <a:cs typeface="Times New Roman"/>
            </a:endParaRPr>
          </a:p>
          <a:p>
            <a:endParaRPr lang="tr-TR" dirty="0"/>
          </a:p>
        </p:txBody>
      </p:sp>
      <p:pic>
        <p:nvPicPr>
          <p:cNvPr id="4" name="Resim 3"/>
          <p:cNvPicPr>
            <a:picLocks noChangeAspect="1"/>
          </p:cNvPicPr>
          <p:nvPr/>
        </p:nvPicPr>
        <p:blipFill>
          <a:blip r:embed="rId2"/>
          <a:stretch>
            <a:fillRect/>
          </a:stretch>
        </p:blipFill>
        <p:spPr>
          <a:xfrm>
            <a:off x="4815840" y="3708400"/>
            <a:ext cx="6490426" cy="2722880"/>
          </a:xfrm>
          <a:prstGeom prst="rect">
            <a:avLst/>
          </a:prstGeom>
        </p:spPr>
      </p:pic>
    </p:spTree>
    <p:extLst>
      <p:ext uri="{BB962C8B-B14F-4D97-AF65-F5344CB8AC3E}">
        <p14:creationId xmlns:p14="http://schemas.microsoft.com/office/powerpoint/2010/main" val="3510980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215747"/>
            <a:ext cx="9905999" cy="513596"/>
          </a:xfrm>
        </p:spPr>
        <p:txBody>
          <a:bodyPr>
            <a:normAutofit fontScale="90000"/>
          </a:bodyPr>
          <a:lstStyle/>
          <a:p>
            <a:r>
              <a:rPr lang="tr-TR" dirty="0" smtClean="0">
                <a:latin typeface="Times New Roman" panose="02020603050405020304" pitchFamily="18" charset="0"/>
                <a:cs typeface="Times New Roman" panose="02020603050405020304" pitchFamily="18" charset="0"/>
              </a:rPr>
              <a:t>Bobinlerin paralel bağlanması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01486" y="947057"/>
            <a:ext cx="10809514" cy="5725886"/>
          </a:xfrm>
        </p:spPr>
        <p:txBody>
          <a:bodyPr/>
          <a:lstStyle/>
          <a:p>
            <a:r>
              <a:rPr lang="tr-TR" dirty="0">
                <a:latin typeface="Times New Roman"/>
                <a:cs typeface="Times New Roman"/>
              </a:rPr>
              <a:t>Bir </a:t>
            </a:r>
            <a:r>
              <a:rPr lang="tr-TR" spc="-5" dirty="0">
                <a:latin typeface="Times New Roman"/>
                <a:cs typeface="Times New Roman"/>
              </a:rPr>
              <a:t>devredeki paralel </a:t>
            </a:r>
            <a:r>
              <a:rPr lang="tr-TR" dirty="0">
                <a:latin typeface="Times New Roman"/>
                <a:cs typeface="Times New Roman"/>
              </a:rPr>
              <a:t>bağlı bobinlerin toplam </a:t>
            </a:r>
            <a:r>
              <a:rPr lang="tr-TR" dirty="0" err="1">
                <a:latin typeface="Times New Roman"/>
                <a:cs typeface="Times New Roman"/>
              </a:rPr>
              <a:t>endüktansı</a:t>
            </a:r>
            <a:r>
              <a:rPr lang="tr-TR" dirty="0">
                <a:latin typeface="Times New Roman"/>
                <a:cs typeface="Times New Roman"/>
              </a:rPr>
              <a:t>, </a:t>
            </a:r>
            <a:r>
              <a:rPr lang="tr-TR" spc="-5" dirty="0">
                <a:latin typeface="Times New Roman"/>
                <a:cs typeface="Times New Roman"/>
              </a:rPr>
              <a:t>paralel bir direnç devresinin  </a:t>
            </a:r>
            <a:r>
              <a:rPr lang="tr-TR" dirty="0">
                <a:latin typeface="Times New Roman"/>
                <a:cs typeface="Times New Roman"/>
              </a:rPr>
              <a:t>toplam direncinin </a:t>
            </a:r>
            <a:r>
              <a:rPr lang="tr-TR" spc="-5" dirty="0">
                <a:latin typeface="Times New Roman"/>
                <a:cs typeface="Times New Roman"/>
              </a:rPr>
              <a:t>bulunduğu gibi </a:t>
            </a:r>
            <a:r>
              <a:rPr lang="tr-TR" dirty="0">
                <a:latin typeface="Times New Roman"/>
                <a:cs typeface="Times New Roman"/>
              </a:rPr>
              <a:t>bulunur. </a:t>
            </a:r>
            <a:r>
              <a:rPr lang="tr-TR" spc="-5" dirty="0">
                <a:latin typeface="Times New Roman"/>
                <a:cs typeface="Times New Roman"/>
              </a:rPr>
              <a:t>Yani </a:t>
            </a:r>
            <a:r>
              <a:rPr lang="tr-TR" dirty="0">
                <a:latin typeface="Times New Roman"/>
                <a:cs typeface="Times New Roman"/>
              </a:rPr>
              <a:t>bobinler </a:t>
            </a:r>
            <a:r>
              <a:rPr lang="tr-TR" spc="-5" dirty="0">
                <a:latin typeface="Times New Roman"/>
                <a:cs typeface="Times New Roman"/>
              </a:rPr>
              <a:t>devreye paralel bağlanırsa  </a:t>
            </a:r>
            <a:r>
              <a:rPr lang="tr-TR" dirty="0">
                <a:latin typeface="Times New Roman"/>
                <a:cs typeface="Times New Roman"/>
              </a:rPr>
              <a:t>bobinlerin </a:t>
            </a:r>
            <a:r>
              <a:rPr lang="tr-TR" spc="-10" dirty="0">
                <a:latin typeface="Times New Roman"/>
                <a:cs typeface="Times New Roman"/>
              </a:rPr>
              <a:t>devreye </a:t>
            </a:r>
            <a:r>
              <a:rPr lang="tr-TR" dirty="0">
                <a:latin typeface="Times New Roman"/>
                <a:cs typeface="Times New Roman"/>
              </a:rPr>
              <a:t>uyguladıkları </a:t>
            </a:r>
            <a:r>
              <a:rPr lang="tr-TR" spc="-5" dirty="0">
                <a:latin typeface="Times New Roman"/>
                <a:cs typeface="Times New Roman"/>
              </a:rPr>
              <a:t>toplam </a:t>
            </a:r>
            <a:r>
              <a:rPr lang="tr-TR" dirty="0" err="1">
                <a:latin typeface="Times New Roman"/>
                <a:cs typeface="Times New Roman"/>
              </a:rPr>
              <a:t>endüktans</a:t>
            </a:r>
            <a:r>
              <a:rPr lang="tr-TR" dirty="0">
                <a:latin typeface="Times New Roman"/>
                <a:cs typeface="Times New Roman"/>
              </a:rPr>
              <a:t>, </a:t>
            </a:r>
            <a:r>
              <a:rPr lang="tr-TR" spc="-5" dirty="0" err="1">
                <a:latin typeface="Times New Roman"/>
                <a:cs typeface="Times New Roman"/>
              </a:rPr>
              <a:t>endüktans</a:t>
            </a:r>
            <a:r>
              <a:rPr lang="tr-TR" spc="-5" dirty="0">
                <a:latin typeface="Times New Roman"/>
                <a:cs typeface="Times New Roman"/>
              </a:rPr>
              <a:t> değerlerinin terslerinin  toplanması </a:t>
            </a:r>
            <a:r>
              <a:rPr lang="tr-TR" dirty="0">
                <a:latin typeface="Times New Roman"/>
                <a:cs typeface="Times New Roman"/>
              </a:rPr>
              <a:t>ile </a:t>
            </a:r>
            <a:r>
              <a:rPr lang="tr-TR" spc="-5" dirty="0">
                <a:latin typeface="Times New Roman"/>
                <a:cs typeface="Times New Roman"/>
              </a:rPr>
              <a:t>bulunur. Bu nedenle </a:t>
            </a:r>
            <a:r>
              <a:rPr lang="tr-TR" dirty="0">
                <a:latin typeface="Times New Roman"/>
                <a:cs typeface="Times New Roman"/>
              </a:rPr>
              <a:t>toplam </a:t>
            </a:r>
            <a:r>
              <a:rPr lang="tr-TR" dirty="0" err="1">
                <a:latin typeface="Times New Roman"/>
                <a:cs typeface="Times New Roman"/>
              </a:rPr>
              <a:t>endüktans</a:t>
            </a:r>
            <a:r>
              <a:rPr lang="tr-TR" dirty="0">
                <a:latin typeface="Times New Roman"/>
                <a:cs typeface="Times New Roman"/>
              </a:rPr>
              <a:t> </a:t>
            </a:r>
            <a:r>
              <a:rPr lang="tr-TR" spc="-5" dirty="0">
                <a:latin typeface="Times New Roman"/>
                <a:cs typeface="Times New Roman"/>
              </a:rPr>
              <a:t>en küçük </a:t>
            </a:r>
            <a:r>
              <a:rPr lang="tr-TR" dirty="0" err="1">
                <a:latin typeface="Times New Roman"/>
                <a:cs typeface="Times New Roman"/>
              </a:rPr>
              <a:t>endüktans</a:t>
            </a:r>
            <a:r>
              <a:rPr lang="tr-TR" dirty="0">
                <a:latin typeface="Times New Roman"/>
                <a:cs typeface="Times New Roman"/>
              </a:rPr>
              <a:t> </a:t>
            </a:r>
            <a:r>
              <a:rPr lang="tr-TR" spc="-5" dirty="0">
                <a:latin typeface="Times New Roman"/>
                <a:cs typeface="Times New Roman"/>
              </a:rPr>
              <a:t>değerine eşit </a:t>
            </a:r>
            <a:r>
              <a:rPr lang="tr-TR" spc="-15" dirty="0">
                <a:latin typeface="Times New Roman"/>
                <a:cs typeface="Times New Roman"/>
              </a:rPr>
              <a:t>ya </a:t>
            </a:r>
            <a:r>
              <a:rPr lang="tr-TR" dirty="0">
                <a:latin typeface="Times New Roman"/>
                <a:cs typeface="Times New Roman"/>
              </a:rPr>
              <a:t>da  daha </a:t>
            </a:r>
            <a:r>
              <a:rPr lang="tr-TR" spc="-5" dirty="0">
                <a:latin typeface="Times New Roman"/>
                <a:cs typeface="Times New Roman"/>
              </a:rPr>
              <a:t>küçük</a:t>
            </a:r>
            <a:r>
              <a:rPr lang="tr-TR" spc="-20" dirty="0">
                <a:latin typeface="Times New Roman"/>
                <a:cs typeface="Times New Roman"/>
              </a:rPr>
              <a:t> </a:t>
            </a:r>
            <a:r>
              <a:rPr lang="tr-TR" dirty="0">
                <a:latin typeface="Times New Roman"/>
                <a:cs typeface="Times New Roman"/>
              </a:rPr>
              <a:t>olur</a:t>
            </a:r>
            <a:r>
              <a:rPr lang="tr-TR" dirty="0" smtClean="0">
                <a:latin typeface="Times New Roman"/>
                <a:cs typeface="Times New Roman"/>
              </a:rPr>
              <a:t>. </a:t>
            </a:r>
          </a:p>
          <a:p>
            <a:r>
              <a:rPr lang="tr-TR" dirty="0">
                <a:latin typeface="Times New Roman"/>
                <a:cs typeface="Times New Roman"/>
              </a:rPr>
              <a:t> </a:t>
            </a:r>
            <a:r>
              <a:rPr lang="tr-TR" dirty="0" smtClean="0">
                <a:latin typeface="Times New Roman"/>
                <a:cs typeface="Times New Roman"/>
              </a:rPr>
              <a:t>                                                             </a:t>
            </a:r>
          </a:p>
          <a:p>
            <a:r>
              <a:rPr lang="tr-TR" dirty="0">
                <a:latin typeface="Times New Roman"/>
                <a:cs typeface="Times New Roman"/>
              </a:rPr>
              <a:t> </a:t>
            </a:r>
            <a:r>
              <a:rPr lang="tr-TR" dirty="0" smtClean="0">
                <a:latin typeface="Times New Roman"/>
                <a:cs typeface="Times New Roman"/>
              </a:rPr>
              <a:t>                                                                  </a:t>
            </a:r>
            <a:r>
              <a:rPr lang="tr-TR" dirty="0" smtClean="0">
                <a:solidFill>
                  <a:srgbClr val="FF0000"/>
                </a:solidFill>
                <a:latin typeface="Times New Roman"/>
                <a:cs typeface="Times New Roman"/>
              </a:rPr>
              <a:t>1/Leş= 1/L</a:t>
            </a:r>
            <a:r>
              <a:rPr lang="tr-TR" sz="1600" dirty="0" smtClean="0">
                <a:solidFill>
                  <a:srgbClr val="FF0000"/>
                </a:solidFill>
                <a:latin typeface="Times New Roman"/>
                <a:cs typeface="Times New Roman"/>
              </a:rPr>
              <a:t>1</a:t>
            </a:r>
            <a:r>
              <a:rPr lang="tr-TR" dirty="0" smtClean="0">
                <a:solidFill>
                  <a:srgbClr val="FF0000"/>
                </a:solidFill>
                <a:latin typeface="Times New Roman"/>
                <a:cs typeface="Times New Roman"/>
              </a:rPr>
              <a:t>+1/L</a:t>
            </a:r>
            <a:r>
              <a:rPr lang="tr-TR" sz="1600" dirty="0" smtClean="0">
                <a:solidFill>
                  <a:srgbClr val="FF0000"/>
                </a:solidFill>
                <a:latin typeface="Times New Roman"/>
                <a:cs typeface="Times New Roman"/>
              </a:rPr>
              <a:t>2</a:t>
            </a:r>
            <a:r>
              <a:rPr lang="tr-TR" dirty="0" smtClean="0">
                <a:solidFill>
                  <a:srgbClr val="FF0000"/>
                </a:solidFill>
                <a:latin typeface="Times New Roman"/>
                <a:cs typeface="Times New Roman"/>
              </a:rPr>
              <a:t>+1/L</a:t>
            </a:r>
            <a:r>
              <a:rPr lang="tr-TR" sz="1600" dirty="0" smtClean="0">
                <a:solidFill>
                  <a:srgbClr val="FF0000"/>
                </a:solidFill>
                <a:latin typeface="Times New Roman"/>
                <a:cs typeface="Times New Roman"/>
              </a:rPr>
              <a:t>3</a:t>
            </a:r>
            <a:r>
              <a:rPr lang="tr-TR" dirty="0" smtClean="0">
                <a:solidFill>
                  <a:srgbClr val="FF0000"/>
                </a:solidFill>
                <a:latin typeface="Times New Roman"/>
                <a:cs typeface="Times New Roman"/>
              </a:rPr>
              <a:t>.....</a:t>
            </a:r>
            <a:endParaRPr lang="tr-TR" dirty="0">
              <a:solidFill>
                <a:srgbClr val="FF0000"/>
              </a:solidFill>
              <a:latin typeface="Times New Roman"/>
              <a:cs typeface="Times New Roman"/>
            </a:endParaRPr>
          </a:p>
          <a:p>
            <a:endParaRPr lang="tr-TR" dirty="0" smtClean="0"/>
          </a:p>
          <a:p>
            <a:endParaRPr lang="tr-TR" dirty="0"/>
          </a:p>
          <a:p>
            <a:r>
              <a:rPr lang="tr-TR" spc="-5" dirty="0">
                <a:latin typeface="Times New Roman"/>
                <a:cs typeface="Times New Roman"/>
              </a:rPr>
              <a:t> </a:t>
            </a:r>
            <a:r>
              <a:rPr lang="tr-TR" spc="-5" dirty="0" smtClean="0">
                <a:latin typeface="Times New Roman"/>
                <a:cs typeface="Times New Roman"/>
              </a:rPr>
              <a:t>Şekilde görüldüğü </a:t>
            </a:r>
            <a:r>
              <a:rPr lang="tr-TR" spc="-5" dirty="0">
                <a:latin typeface="Times New Roman"/>
                <a:cs typeface="Times New Roman"/>
              </a:rPr>
              <a:t>gibi, </a:t>
            </a:r>
            <a:r>
              <a:rPr lang="tr-TR" dirty="0">
                <a:latin typeface="Times New Roman"/>
                <a:cs typeface="Times New Roman"/>
              </a:rPr>
              <a:t>bir </a:t>
            </a:r>
            <a:r>
              <a:rPr lang="tr-TR" spc="-5" dirty="0">
                <a:latin typeface="Times New Roman"/>
                <a:cs typeface="Times New Roman"/>
              </a:rPr>
              <a:t>devredeki </a:t>
            </a:r>
            <a:r>
              <a:rPr lang="tr-TR" dirty="0">
                <a:latin typeface="Times New Roman"/>
                <a:cs typeface="Times New Roman"/>
              </a:rPr>
              <a:t>toplam </a:t>
            </a:r>
            <a:r>
              <a:rPr lang="tr-TR" dirty="0" err="1">
                <a:latin typeface="Times New Roman"/>
                <a:cs typeface="Times New Roman"/>
              </a:rPr>
              <a:t>endüktansın</a:t>
            </a:r>
            <a:r>
              <a:rPr lang="tr-TR" dirty="0">
                <a:latin typeface="Times New Roman"/>
                <a:cs typeface="Times New Roman"/>
              </a:rPr>
              <a:t> </a:t>
            </a:r>
            <a:r>
              <a:rPr lang="tr-TR" spc="-5" dirty="0">
                <a:latin typeface="Times New Roman"/>
                <a:cs typeface="Times New Roman"/>
              </a:rPr>
              <a:t>tersi </a:t>
            </a:r>
            <a:r>
              <a:rPr lang="tr-TR" dirty="0">
                <a:latin typeface="Times New Roman"/>
                <a:cs typeface="Times New Roman"/>
              </a:rPr>
              <a:t>(1 / </a:t>
            </a:r>
            <a:r>
              <a:rPr lang="tr-TR" spc="-10" dirty="0">
                <a:latin typeface="Times New Roman"/>
                <a:cs typeface="Times New Roman"/>
              </a:rPr>
              <a:t>L) devredeki  </a:t>
            </a:r>
            <a:r>
              <a:rPr lang="tr-TR" dirty="0">
                <a:latin typeface="Times New Roman"/>
                <a:cs typeface="Times New Roman"/>
              </a:rPr>
              <a:t>bobin </a:t>
            </a:r>
            <a:r>
              <a:rPr lang="tr-TR" spc="-5" dirty="0" err="1">
                <a:latin typeface="Times New Roman"/>
                <a:cs typeface="Times New Roman"/>
              </a:rPr>
              <a:t>endüktanslarının</a:t>
            </a:r>
            <a:r>
              <a:rPr lang="tr-TR" spc="-5" dirty="0">
                <a:latin typeface="Times New Roman"/>
                <a:cs typeface="Times New Roman"/>
              </a:rPr>
              <a:t> terslerinin </a:t>
            </a:r>
            <a:r>
              <a:rPr lang="tr-TR" dirty="0">
                <a:latin typeface="Times New Roman"/>
                <a:cs typeface="Times New Roman"/>
              </a:rPr>
              <a:t>toplamına</a:t>
            </a:r>
            <a:r>
              <a:rPr lang="tr-TR" spc="-35" dirty="0">
                <a:latin typeface="Times New Roman"/>
                <a:cs typeface="Times New Roman"/>
              </a:rPr>
              <a:t> </a:t>
            </a:r>
            <a:r>
              <a:rPr lang="tr-TR" spc="-5" dirty="0">
                <a:latin typeface="Times New Roman"/>
                <a:cs typeface="Times New Roman"/>
              </a:rPr>
              <a:t>eşittir.</a:t>
            </a:r>
            <a:endParaRPr lang="tr-TR" dirty="0">
              <a:latin typeface="Times New Roman"/>
              <a:cs typeface="Times New Roman"/>
            </a:endParaRPr>
          </a:p>
          <a:p>
            <a:endParaRPr lang="tr-TR" dirty="0"/>
          </a:p>
        </p:txBody>
      </p:sp>
      <p:pic>
        <p:nvPicPr>
          <p:cNvPr id="4" name="Resim 3"/>
          <p:cNvPicPr>
            <a:picLocks noChangeAspect="1"/>
          </p:cNvPicPr>
          <p:nvPr/>
        </p:nvPicPr>
        <p:blipFill>
          <a:blip r:embed="rId2"/>
          <a:stretch>
            <a:fillRect/>
          </a:stretch>
        </p:blipFill>
        <p:spPr>
          <a:xfrm>
            <a:off x="1141412" y="3254829"/>
            <a:ext cx="4856617" cy="2362200"/>
          </a:xfrm>
          <a:prstGeom prst="rect">
            <a:avLst/>
          </a:prstGeom>
        </p:spPr>
      </p:pic>
    </p:spTree>
    <p:extLst>
      <p:ext uri="{BB962C8B-B14F-4D97-AF65-F5344CB8AC3E}">
        <p14:creationId xmlns:p14="http://schemas.microsoft.com/office/powerpoint/2010/main" val="3693600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0856" y="248404"/>
            <a:ext cx="9958839" cy="491825"/>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örnekler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40229" y="1034142"/>
            <a:ext cx="11016341" cy="5606143"/>
          </a:xfrm>
        </p:spPr>
        <p:txBody>
          <a:bodyPr/>
          <a:lstStyle/>
          <a:p>
            <a:r>
              <a:rPr lang="tr-TR" dirty="0" smtClean="0">
                <a:latin typeface="Times New Roman" panose="02020603050405020304" pitchFamily="18" charset="0"/>
                <a:cs typeface="Times New Roman" panose="02020603050405020304" pitchFamily="18" charset="0"/>
              </a:rPr>
              <a:t>ÖRNEK: Seri bağlı </a:t>
            </a:r>
            <a:r>
              <a:rPr lang="tr-TR" dirty="0" err="1" smtClean="0">
                <a:latin typeface="Times New Roman" panose="02020603050405020304" pitchFamily="18" charset="0"/>
                <a:cs typeface="Times New Roman" panose="02020603050405020304" pitchFamily="18" charset="0"/>
              </a:rPr>
              <a:t>birdevrede</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üç bobinin </a:t>
            </a:r>
            <a:r>
              <a:rPr lang="tr-TR" dirty="0" err="1">
                <a:latin typeface="Times New Roman" panose="02020603050405020304" pitchFamily="18" charset="0"/>
                <a:cs typeface="Times New Roman" panose="02020603050405020304" pitchFamily="18" charset="0"/>
              </a:rPr>
              <a:t>endüktansları</a:t>
            </a:r>
            <a:r>
              <a:rPr lang="tr-TR" dirty="0">
                <a:latin typeface="Times New Roman" panose="02020603050405020304" pitchFamily="18" charset="0"/>
                <a:cs typeface="Times New Roman" panose="02020603050405020304" pitchFamily="18" charset="0"/>
              </a:rPr>
              <a:t> sırası ile L</a:t>
            </a:r>
            <a:r>
              <a:rPr lang="tr-TR" sz="1600"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 2mH</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L</a:t>
            </a:r>
            <a:r>
              <a:rPr lang="tr-TR" sz="14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2.10ˉ²  </a:t>
            </a:r>
            <a:r>
              <a:rPr lang="tr-TR" dirty="0">
                <a:latin typeface="Times New Roman" panose="02020603050405020304" pitchFamily="18" charset="0"/>
                <a:cs typeface="Times New Roman" panose="02020603050405020304" pitchFamily="18" charset="0"/>
              </a:rPr>
              <a:t>H ve L</a:t>
            </a:r>
            <a:r>
              <a:rPr lang="tr-TR" sz="1600" dirty="0">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 5 </a:t>
            </a:r>
            <a:r>
              <a:rPr lang="tr-TR" dirty="0" err="1">
                <a:latin typeface="Times New Roman" panose="02020603050405020304" pitchFamily="18" charset="0"/>
                <a:cs typeface="Times New Roman" panose="02020603050405020304" pitchFamily="18" charset="0"/>
              </a:rPr>
              <a:t>mH</a:t>
            </a:r>
            <a:r>
              <a:rPr lang="tr-TR" dirty="0">
                <a:latin typeface="Times New Roman" panose="02020603050405020304" pitchFamily="18" charset="0"/>
                <a:cs typeface="Times New Roman" panose="02020603050405020304" pitchFamily="18" charset="0"/>
              </a:rPr>
              <a:t> şeklindedir. Devrenin toplam </a:t>
            </a:r>
            <a:r>
              <a:rPr lang="tr-TR" dirty="0" err="1">
                <a:latin typeface="Times New Roman" panose="02020603050405020304" pitchFamily="18" charset="0"/>
                <a:cs typeface="Times New Roman" panose="02020603050405020304" pitchFamily="18" charset="0"/>
              </a:rPr>
              <a:t>endüktansı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ne olur? </a:t>
            </a:r>
          </a:p>
          <a:p>
            <a:r>
              <a:rPr lang="tr-TR" dirty="0">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rPr>
              <a:t>Leş=L</a:t>
            </a:r>
            <a:r>
              <a:rPr lang="tr-TR" sz="1600" dirty="0">
                <a:solidFill>
                  <a:srgbClr val="FF0000"/>
                </a:solidFill>
                <a:latin typeface="Times New Roman" panose="02020603050405020304" pitchFamily="18" charset="0"/>
                <a:cs typeface="Times New Roman" panose="02020603050405020304" pitchFamily="18" charset="0"/>
              </a:rPr>
              <a:t>1</a:t>
            </a:r>
            <a:r>
              <a:rPr lang="tr-TR" dirty="0">
                <a:solidFill>
                  <a:srgbClr val="FF0000"/>
                </a:solidFill>
                <a:latin typeface="Times New Roman" panose="02020603050405020304" pitchFamily="18" charset="0"/>
                <a:cs typeface="Times New Roman" panose="02020603050405020304" pitchFamily="18" charset="0"/>
              </a:rPr>
              <a:t>+L</a:t>
            </a:r>
            <a:r>
              <a:rPr lang="tr-TR" sz="1600" dirty="0">
                <a:solidFill>
                  <a:srgbClr val="FF0000"/>
                </a:solidFill>
                <a:latin typeface="Times New Roman" panose="02020603050405020304" pitchFamily="18" charset="0"/>
                <a:cs typeface="Times New Roman" panose="02020603050405020304" pitchFamily="18" charset="0"/>
              </a:rPr>
              <a:t>2</a:t>
            </a:r>
            <a:r>
              <a:rPr lang="tr-TR" dirty="0">
                <a:solidFill>
                  <a:srgbClr val="FF0000"/>
                </a:solidFill>
                <a:latin typeface="Times New Roman" panose="02020603050405020304" pitchFamily="18" charset="0"/>
                <a:cs typeface="Times New Roman" panose="02020603050405020304" pitchFamily="18" charset="0"/>
              </a:rPr>
              <a:t>+L</a:t>
            </a:r>
            <a:r>
              <a:rPr lang="tr-TR" sz="1600" dirty="0">
                <a:solidFill>
                  <a:srgbClr val="FF0000"/>
                </a:solidFill>
                <a:latin typeface="Times New Roman" panose="02020603050405020304" pitchFamily="18" charset="0"/>
                <a:cs typeface="Times New Roman" panose="02020603050405020304" pitchFamily="18" charset="0"/>
              </a:rPr>
              <a:t>3</a:t>
            </a:r>
            <a:r>
              <a:rPr lang="tr-TR" dirty="0" smtClean="0">
                <a:latin typeface="Times New Roman" panose="02020603050405020304" pitchFamily="18" charset="0"/>
                <a:cs typeface="Times New Roman" panose="02020603050405020304" pitchFamily="18" charset="0"/>
              </a:rPr>
              <a:t>         L</a:t>
            </a:r>
            <a:r>
              <a:rPr lang="tr-TR" sz="14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2.10ˉ² </a:t>
            </a:r>
            <a:r>
              <a:rPr lang="tr-TR" dirty="0" smtClean="0">
                <a:latin typeface="Times New Roman" panose="02020603050405020304" pitchFamily="18" charset="0"/>
                <a:cs typeface="Times New Roman" panose="02020603050405020304" pitchFamily="18" charset="0"/>
              </a:rPr>
              <a:t>H= 20mH ise    Leş= 2+5+20    Leş= 27mH </a:t>
            </a:r>
          </a:p>
          <a:p>
            <a:r>
              <a:rPr lang="tr-TR" dirty="0">
                <a:latin typeface="Times New Roman" panose="02020603050405020304" pitchFamily="18" charset="0"/>
                <a:cs typeface="Times New Roman" panose="02020603050405020304" pitchFamily="18" charset="0"/>
              </a:rPr>
              <a:t>ÖRNEK: </a:t>
            </a:r>
            <a:r>
              <a:rPr lang="tr-TR" dirty="0" smtClean="0">
                <a:latin typeface="Times New Roman" panose="02020603050405020304" pitchFamily="18" charset="0"/>
                <a:cs typeface="Times New Roman" panose="02020603050405020304" pitchFamily="18" charset="0"/>
              </a:rPr>
              <a:t>Paralel bağlı </a:t>
            </a:r>
            <a:r>
              <a:rPr lang="tr-TR" dirty="0">
                <a:latin typeface="Times New Roman" panose="02020603050405020304" pitchFamily="18" charset="0"/>
                <a:cs typeface="Times New Roman" panose="02020603050405020304" pitchFamily="18" charset="0"/>
              </a:rPr>
              <a:t>üç bobinin </a:t>
            </a:r>
            <a:r>
              <a:rPr lang="tr-TR" dirty="0" err="1">
                <a:latin typeface="Times New Roman" panose="02020603050405020304" pitchFamily="18" charset="0"/>
                <a:cs typeface="Times New Roman" panose="02020603050405020304" pitchFamily="18" charset="0"/>
              </a:rPr>
              <a:t>endüktansları</a:t>
            </a:r>
            <a:r>
              <a:rPr lang="tr-TR" dirty="0">
                <a:latin typeface="Times New Roman" panose="02020603050405020304" pitchFamily="18" charset="0"/>
                <a:cs typeface="Times New Roman" panose="02020603050405020304" pitchFamily="18" charset="0"/>
              </a:rPr>
              <a:t> sırası ile 2 </a:t>
            </a:r>
            <a:r>
              <a:rPr lang="tr-TR" dirty="0" err="1">
                <a:latin typeface="Times New Roman" panose="02020603050405020304" pitchFamily="18" charset="0"/>
                <a:cs typeface="Times New Roman" panose="02020603050405020304" pitchFamily="18" charset="0"/>
              </a:rPr>
              <a:t>mH</a:t>
            </a:r>
            <a:r>
              <a:rPr lang="tr-TR" dirty="0">
                <a:latin typeface="Times New Roman" panose="02020603050405020304" pitchFamily="18" charset="0"/>
                <a:cs typeface="Times New Roman" panose="02020603050405020304" pitchFamily="18" charset="0"/>
              </a:rPr>
              <a:t>, 4 </a:t>
            </a:r>
            <a:r>
              <a:rPr lang="tr-TR" dirty="0" err="1">
                <a:latin typeface="Times New Roman" panose="02020603050405020304" pitchFamily="18" charset="0"/>
                <a:cs typeface="Times New Roman" panose="02020603050405020304" pitchFamily="18" charset="0"/>
              </a:rPr>
              <a:t>mH</a:t>
            </a:r>
            <a:r>
              <a:rPr lang="tr-TR" dirty="0">
                <a:latin typeface="Times New Roman" panose="02020603050405020304" pitchFamily="18" charset="0"/>
                <a:cs typeface="Times New Roman" panose="02020603050405020304" pitchFamily="18" charset="0"/>
              </a:rPr>
              <a:t> ve 6 </a:t>
            </a:r>
            <a:r>
              <a:rPr lang="tr-TR" dirty="0" err="1">
                <a:latin typeface="Times New Roman" panose="02020603050405020304" pitchFamily="18" charset="0"/>
                <a:cs typeface="Times New Roman" panose="02020603050405020304" pitchFamily="18" charset="0"/>
              </a:rPr>
              <a:t>mH’dir</a:t>
            </a:r>
            <a:r>
              <a:rPr lang="tr-TR" dirty="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Devrenin toplam </a:t>
            </a:r>
            <a:r>
              <a:rPr lang="tr-TR" dirty="0" err="1">
                <a:latin typeface="Times New Roman" panose="02020603050405020304" pitchFamily="18" charset="0"/>
                <a:cs typeface="Times New Roman" panose="02020603050405020304" pitchFamily="18" charset="0"/>
              </a:rPr>
              <a:t>endüktansı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ne olur? </a:t>
            </a:r>
          </a:p>
          <a:p>
            <a:r>
              <a:rPr lang="tr-TR" dirty="0">
                <a:solidFill>
                  <a:srgbClr val="FF0000"/>
                </a:solidFill>
                <a:latin typeface="Times New Roman"/>
                <a:cs typeface="Times New Roman"/>
              </a:rPr>
              <a:t>1/Leş= </a:t>
            </a:r>
            <a:r>
              <a:rPr lang="tr-TR" dirty="0" smtClean="0">
                <a:solidFill>
                  <a:srgbClr val="FF0000"/>
                </a:solidFill>
                <a:latin typeface="Times New Roman"/>
                <a:cs typeface="Times New Roman"/>
              </a:rPr>
              <a:t>1/L</a:t>
            </a:r>
            <a:r>
              <a:rPr lang="tr-TR" sz="1600" dirty="0" smtClean="0">
                <a:solidFill>
                  <a:srgbClr val="FF0000"/>
                </a:solidFill>
                <a:latin typeface="Times New Roman"/>
                <a:cs typeface="Times New Roman"/>
              </a:rPr>
              <a:t>1</a:t>
            </a:r>
            <a:r>
              <a:rPr lang="tr-TR" dirty="0" smtClean="0">
                <a:solidFill>
                  <a:srgbClr val="FF0000"/>
                </a:solidFill>
                <a:latin typeface="Times New Roman"/>
                <a:cs typeface="Times New Roman"/>
              </a:rPr>
              <a:t>+1/L</a:t>
            </a:r>
            <a:r>
              <a:rPr lang="tr-TR" sz="1600" dirty="0" smtClean="0">
                <a:solidFill>
                  <a:srgbClr val="FF0000"/>
                </a:solidFill>
                <a:latin typeface="Times New Roman"/>
                <a:cs typeface="Times New Roman"/>
              </a:rPr>
              <a:t>2</a:t>
            </a:r>
            <a:r>
              <a:rPr lang="tr-TR" dirty="0" smtClean="0">
                <a:solidFill>
                  <a:srgbClr val="FF0000"/>
                </a:solidFill>
                <a:latin typeface="Times New Roman"/>
                <a:cs typeface="Times New Roman"/>
              </a:rPr>
              <a:t>+1/L</a:t>
            </a:r>
            <a:r>
              <a:rPr lang="tr-TR" sz="1600" dirty="0" smtClean="0">
                <a:solidFill>
                  <a:srgbClr val="FF0000"/>
                </a:solidFill>
                <a:latin typeface="Times New Roman"/>
                <a:cs typeface="Times New Roman"/>
              </a:rPr>
              <a:t>3  </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1/Leş= 1/2+1/4+1/6    paydalar eşitlenirse  </a:t>
            </a:r>
          </a:p>
          <a:p>
            <a:r>
              <a:rPr lang="tr-TR" dirty="0">
                <a:latin typeface="Times New Roman" panose="02020603050405020304" pitchFamily="18" charset="0"/>
                <a:cs typeface="Times New Roman" panose="02020603050405020304" pitchFamily="18" charset="0"/>
              </a:rPr>
              <a:t>1/Leş= </a:t>
            </a:r>
            <a:r>
              <a:rPr lang="tr-TR" dirty="0" smtClean="0">
                <a:latin typeface="Times New Roman" panose="02020603050405020304" pitchFamily="18" charset="0"/>
                <a:cs typeface="Times New Roman" panose="02020603050405020304" pitchFamily="18" charset="0"/>
              </a:rPr>
              <a:t>6+3+2/12       1/Leş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11/12   Eşitlikte içler dışlar çarpımı yapılırsa </a:t>
            </a:r>
          </a:p>
          <a:p>
            <a:r>
              <a:rPr lang="tr-TR" dirty="0" smtClean="0">
                <a:latin typeface="Times New Roman" panose="02020603050405020304" pitchFamily="18" charset="0"/>
                <a:cs typeface="Times New Roman" panose="02020603050405020304" pitchFamily="18" charset="0"/>
              </a:rPr>
              <a:t>Leş.11=1.12        Leş=12/11     Leş= 1,09 </a:t>
            </a:r>
            <a:r>
              <a:rPr lang="tr-TR" dirty="0" err="1" smtClean="0">
                <a:latin typeface="Times New Roman" panose="02020603050405020304" pitchFamily="18" charset="0"/>
                <a:cs typeface="Times New Roman" panose="02020603050405020304" pitchFamily="18" charset="0"/>
              </a:rPr>
              <a:t>mH</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944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7057" y="172204"/>
            <a:ext cx="10100354" cy="589796"/>
          </a:xfrm>
        </p:spPr>
        <p:txBody>
          <a:bodyPr/>
          <a:lstStyle/>
          <a:p>
            <a:r>
              <a:rPr lang="tr-TR" dirty="0">
                <a:latin typeface="Times New Roman" panose="02020603050405020304" pitchFamily="18" charset="0"/>
                <a:cs typeface="Times New Roman" panose="02020603050405020304" pitchFamily="18" charset="0"/>
              </a:rPr>
              <a:t>örnekler</a:t>
            </a:r>
            <a:endParaRPr lang="tr-TR" dirty="0"/>
          </a:p>
        </p:txBody>
      </p:sp>
      <p:sp>
        <p:nvSpPr>
          <p:cNvPr id="3" name="İçerik Yer Tutucusu 2"/>
          <p:cNvSpPr>
            <a:spLocks noGrp="1"/>
          </p:cNvSpPr>
          <p:nvPr>
            <p:ph idx="1"/>
          </p:nvPr>
        </p:nvSpPr>
        <p:spPr>
          <a:xfrm>
            <a:off x="805544" y="892629"/>
            <a:ext cx="11386456" cy="5856514"/>
          </a:xfrm>
        </p:spPr>
        <p:txBody>
          <a:bodyPr/>
          <a:lstStyle/>
          <a:p>
            <a:r>
              <a:rPr lang="tr-TR" dirty="0" smtClean="0">
                <a:latin typeface="Times New Roman" panose="02020603050405020304" pitchFamily="18" charset="0"/>
                <a:cs typeface="Times New Roman" panose="02020603050405020304" pitchFamily="18" charset="0"/>
              </a:rPr>
              <a:t>ÖRNEK: Endüktif </a:t>
            </a:r>
            <a:r>
              <a:rPr lang="tr-TR" dirty="0" err="1" smtClean="0">
                <a:latin typeface="Times New Roman" panose="02020603050405020304" pitchFamily="18" charset="0"/>
                <a:cs typeface="Times New Roman" panose="02020603050405020304" pitchFamily="18" charset="0"/>
              </a:rPr>
              <a:t>reaktansları</a:t>
            </a:r>
            <a:r>
              <a:rPr lang="tr-TR" dirty="0" smtClean="0">
                <a:latin typeface="Times New Roman" panose="02020603050405020304" pitchFamily="18" charset="0"/>
                <a:cs typeface="Times New Roman" panose="02020603050405020304" pitchFamily="18" charset="0"/>
              </a:rPr>
              <a:t> 4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6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3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olan üç bobin paralel bağlanmıştır. Frekansın 50Hz olduğu bu alternatif akım devresinde, devre </a:t>
            </a:r>
            <a:r>
              <a:rPr lang="tr-TR" dirty="0" err="1" smtClean="0">
                <a:latin typeface="Times New Roman" panose="02020603050405020304" pitchFamily="18" charset="0"/>
                <a:cs typeface="Times New Roman" panose="02020603050405020304" pitchFamily="18" charset="0"/>
              </a:rPr>
              <a:t>endüktansını</a:t>
            </a:r>
            <a:r>
              <a:rPr lang="tr-TR" dirty="0" smtClean="0">
                <a:latin typeface="Times New Roman" panose="02020603050405020304" pitchFamily="18" charset="0"/>
                <a:cs typeface="Times New Roman" panose="02020603050405020304" pitchFamily="18" charset="0"/>
              </a:rPr>
              <a:t> bulunuz? </a:t>
            </a:r>
          </a:p>
          <a:p>
            <a:r>
              <a:rPr lang="tr-TR" dirty="0" smtClean="0">
                <a:latin typeface="Times New Roman" panose="02020603050405020304" pitchFamily="18" charset="0"/>
                <a:cs typeface="Times New Roman" panose="02020603050405020304" pitchFamily="18" charset="0"/>
              </a:rPr>
              <a:t>1/</a:t>
            </a:r>
            <a:r>
              <a:rPr lang="tr-TR" dirty="0" err="1" smtClean="0">
                <a:latin typeface="Times New Roman" panose="02020603050405020304" pitchFamily="18" charset="0"/>
                <a:cs typeface="Times New Roman" panose="02020603050405020304" pitchFamily="18" charset="0"/>
              </a:rPr>
              <a:t>XLeş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1/XLı+1/XL2+1/XL3     ise </a:t>
            </a:r>
            <a:r>
              <a:rPr lang="tr-TR" dirty="0">
                <a:latin typeface="Times New Roman" panose="02020603050405020304" pitchFamily="18" charset="0"/>
                <a:cs typeface="Times New Roman" panose="02020603050405020304" pitchFamily="18" charset="0"/>
              </a:rPr>
              <a:t>1/</a:t>
            </a:r>
            <a:r>
              <a:rPr lang="tr-TR" dirty="0" err="1">
                <a:latin typeface="Times New Roman" panose="02020603050405020304" pitchFamily="18" charset="0"/>
                <a:cs typeface="Times New Roman" panose="02020603050405020304" pitchFamily="18" charset="0"/>
              </a:rPr>
              <a:t>XLeş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1/4+1/6+1/3  payda eşitlenip çözülürse;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1/XLeş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4+3+2/12    1/XLeş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9/12     XLeş= 12/9     XLeş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1,33ohm </a:t>
            </a:r>
          </a:p>
          <a:p>
            <a:r>
              <a:rPr lang="tr-TR" dirty="0" smtClean="0">
                <a:solidFill>
                  <a:srgbClr val="FF0000"/>
                </a:solidFill>
                <a:latin typeface="Times New Roman" panose="02020603050405020304" pitchFamily="18" charset="0"/>
                <a:cs typeface="Times New Roman" panose="02020603050405020304" pitchFamily="18" charset="0"/>
              </a:rPr>
              <a:t>XL= 2.</a:t>
            </a:r>
            <a:r>
              <a:rPr lang="az-Cyrl-AZ" dirty="0" smtClean="0">
                <a:solidFill>
                  <a:srgbClr val="FF0000"/>
                </a:solidFill>
                <a:latin typeface="Times New Roman" panose="02020603050405020304" pitchFamily="18" charset="0"/>
                <a:cs typeface="Times New Roman" panose="02020603050405020304" pitchFamily="18" charset="0"/>
              </a:rPr>
              <a:t>Л</a:t>
            </a:r>
            <a:r>
              <a:rPr lang="tr-TR" dirty="0" smtClean="0">
                <a:solidFill>
                  <a:srgbClr val="FF0000"/>
                </a:solidFill>
                <a:latin typeface="Times New Roman" panose="02020603050405020304" pitchFamily="18" charset="0"/>
                <a:cs typeface="Times New Roman" panose="02020603050405020304" pitchFamily="18" charset="0"/>
              </a:rPr>
              <a:t>.</a:t>
            </a:r>
            <a:r>
              <a:rPr lang="tr-TR" dirty="0" err="1" smtClean="0">
                <a:solidFill>
                  <a:srgbClr val="FF0000"/>
                </a:solidFill>
                <a:latin typeface="Times New Roman" panose="02020603050405020304" pitchFamily="18" charset="0"/>
                <a:cs typeface="Times New Roman" panose="02020603050405020304" pitchFamily="18" charset="0"/>
              </a:rPr>
              <a:t>f.L</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ise   1,33 = 2.3,14.50.L      L= 1,33/314   L=0,0042H = 4,2H </a:t>
            </a:r>
          </a:p>
          <a:p>
            <a:r>
              <a:rPr lang="tr-TR" dirty="0">
                <a:latin typeface="Times New Roman" panose="02020603050405020304" pitchFamily="18" charset="0"/>
                <a:cs typeface="Times New Roman" panose="02020603050405020304" pitchFamily="18" charset="0"/>
              </a:rPr>
              <a:t>ÖRNEK: </a:t>
            </a:r>
            <a:r>
              <a:rPr lang="tr-TR" dirty="0" smtClean="0">
                <a:latin typeface="Times New Roman" panose="02020603050405020304" pitchFamily="18" charset="0"/>
                <a:cs typeface="Times New Roman" panose="02020603050405020304" pitchFamily="18" charset="0"/>
              </a:rPr>
              <a:t>                                                    Şekildeki devrede,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 Eşdeğer </a:t>
            </a:r>
            <a:r>
              <a:rPr lang="tr-TR" dirty="0" err="1" smtClean="0">
                <a:latin typeface="Times New Roman" panose="02020603050405020304" pitchFamily="18" charset="0"/>
                <a:cs typeface="Times New Roman" panose="02020603050405020304" pitchFamily="18" charset="0"/>
              </a:rPr>
              <a:t>endüktif</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reaktansı</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b)- V1, V2 gerilim düşümlerini bulunuz?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c)- </a:t>
            </a:r>
            <a:r>
              <a:rPr lang="tr-TR" dirty="0" err="1" smtClean="0">
                <a:latin typeface="Times New Roman" panose="02020603050405020304" pitchFamily="18" charset="0"/>
                <a:cs typeface="Times New Roman" panose="02020603050405020304" pitchFamily="18" charset="0"/>
              </a:rPr>
              <a:t>Fazör</a:t>
            </a:r>
            <a:r>
              <a:rPr lang="tr-TR" dirty="0" smtClean="0">
                <a:latin typeface="Times New Roman" panose="02020603050405020304" pitchFamily="18" charset="0"/>
                <a:cs typeface="Times New Roman" panose="02020603050405020304" pitchFamily="18" charset="0"/>
              </a:rPr>
              <a:t> vektör diyagramını çiziniz? </a:t>
            </a:r>
            <a:endParaRPr lang="tr-TR" dirty="0">
              <a:latin typeface="Times New Roman" panose="02020603050405020304" pitchFamily="18" charset="0"/>
              <a:cs typeface="Times New Roman" panose="02020603050405020304" pitchFamily="18" charset="0"/>
            </a:endParaRPr>
          </a:p>
        </p:txBody>
      </p:sp>
      <p:cxnSp>
        <p:nvCxnSpPr>
          <p:cNvPr id="5" name="Düz Bağlayıcı 4"/>
          <p:cNvCxnSpPr/>
          <p:nvPr/>
        </p:nvCxnSpPr>
        <p:spPr>
          <a:xfrm flipV="1">
            <a:off x="2046514" y="4332514"/>
            <a:ext cx="555172" cy="10886"/>
          </a:xfrm>
          <a:prstGeom prst="line">
            <a:avLst/>
          </a:prstGeom>
        </p:spPr>
        <p:style>
          <a:lnRef idx="3">
            <a:schemeClr val="dk1"/>
          </a:lnRef>
          <a:fillRef idx="0">
            <a:schemeClr val="dk1"/>
          </a:fillRef>
          <a:effectRef idx="2">
            <a:schemeClr val="dk1"/>
          </a:effectRef>
          <a:fontRef idx="minor">
            <a:schemeClr val="tx1"/>
          </a:fontRef>
        </p:style>
      </p:cxnSp>
      <p:sp>
        <p:nvSpPr>
          <p:cNvPr id="7" name="Blok Yay 6"/>
          <p:cNvSpPr/>
          <p:nvPr/>
        </p:nvSpPr>
        <p:spPr>
          <a:xfrm rot="345998">
            <a:off x="2606512" y="4242789"/>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8" name="Blok Yay 7"/>
          <p:cNvSpPr/>
          <p:nvPr/>
        </p:nvSpPr>
        <p:spPr>
          <a:xfrm rot="345998">
            <a:off x="2688305" y="4242789"/>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9" name="Blok Yay 8"/>
          <p:cNvSpPr/>
          <p:nvPr/>
        </p:nvSpPr>
        <p:spPr>
          <a:xfrm rot="345998">
            <a:off x="2796648" y="4242789"/>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0" name="Blok Yay 9"/>
          <p:cNvSpPr/>
          <p:nvPr/>
        </p:nvSpPr>
        <p:spPr>
          <a:xfrm rot="345998">
            <a:off x="2878441" y="4242788"/>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cxnSp>
        <p:nvCxnSpPr>
          <p:cNvPr id="11" name="Düz Bağlayıcı 10"/>
          <p:cNvCxnSpPr/>
          <p:nvPr/>
        </p:nvCxnSpPr>
        <p:spPr>
          <a:xfrm flipV="1">
            <a:off x="2998077" y="4321628"/>
            <a:ext cx="555172" cy="10886"/>
          </a:xfrm>
          <a:prstGeom prst="line">
            <a:avLst/>
          </a:prstGeom>
        </p:spPr>
        <p:style>
          <a:lnRef idx="3">
            <a:schemeClr val="dk1"/>
          </a:lnRef>
          <a:fillRef idx="0">
            <a:schemeClr val="dk1"/>
          </a:fillRef>
          <a:effectRef idx="2">
            <a:schemeClr val="dk1"/>
          </a:effectRef>
          <a:fontRef idx="minor">
            <a:schemeClr val="tx1"/>
          </a:fontRef>
        </p:style>
      </p:cxnSp>
      <p:sp>
        <p:nvSpPr>
          <p:cNvPr id="12" name="Blok Yay 11"/>
          <p:cNvSpPr/>
          <p:nvPr/>
        </p:nvSpPr>
        <p:spPr>
          <a:xfrm rot="345998">
            <a:off x="4085279" y="3948067"/>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3" name="Blok Yay 12"/>
          <p:cNvSpPr/>
          <p:nvPr/>
        </p:nvSpPr>
        <p:spPr>
          <a:xfrm rot="345998">
            <a:off x="4422813" y="4526627"/>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4" name="Blok Yay 13"/>
          <p:cNvSpPr/>
          <p:nvPr/>
        </p:nvSpPr>
        <p:spPr>
          <a:xfrm rot="345998">
            <a:off x="4289035" y="4504047"/>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5" name="Blok Yay 14"/>
          <p:cNvSpPr/>
          <p:nvPr/>
        </p:nvSpPr>
        <p:spPr>
          <a:xfrm rot="345998">
            <a:off x="4188454" y="4515740"/>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6" name="Blok Yay 15"/>
          <p:cNvSpPr/>
          <p:nvPr/>
        </p:nvSpPr>
        <p:spPr>
          <a:xfrm rot="345998">
            <a:off x="4073463" y="4515739"/>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7" name="Blok Yay 16"/>
          <p:cNvSpPr/>
          <p:nvPr/>
        </p:nvSpPr>
        <p:spPr>
          <a:xfrm rot="345998">
            <a:off x="4409999" y="3970646"/>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8" name="Blok Yay 17"/>
          <p:cNvSpPr/>
          <p:nvPr/>
        </p:nvSpPr>
        <p:spPr>
          <a:xfrm rot="345998">
            <a:off x="4305354" y="3959759"/>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19" name="Blok Yay 18"/>
          <p:cNvSpPr/>
          <p:nvPr/>
        </p:nvSpPr>
        <p:spPr>
          <a:xfrm rot="345998">
            <a:off x="4183611" y="3948066"/>
            <a:ext cx="142753" cy="214533"/>
          </a:xfrm>
          <a:prstGeom prst="blockArc">
            <a:avLst>
              <a:gd name="adj1" fmla="val 10800000"/>
              <a:gd name="adj2" fmla="val 21423855"/>
              <a:gd name="adj3" fmla="val 35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cxnSp>
        <p:nvCxnSpPr>
          <p:cNvPr id="21" name="Düz Bağlayıcı 20"/>
          <p:cNvCxnSpPr/>
          <p:nvPr/>
        </p:nvCxnSpPr>
        <p:spPr>
          <a:xfrm flipV="1">
            <a:off x="3548231" y="4016829"/>
            <a:ext cx="0" cy="304799"/>
          </a:xfrm>
          <a:prstGeom prst="line">
            <a:avLst/>
          </a:prstGeom>
        </p:spPr>
        <p:style>
          <a:lnRef idx="3">
            <a:schemeClr val="dk1"/>
          </a:lnRef>
          <a:fillRef idx="0">
            <a:schemeClr val="dk1"/>
          </a:fillRef>
          <a:effectRef idx="2">
            <a:schemeClr val="dk1"/>
          </a:effectRef>
          <a:fontRef idx="minor">
            <a:schemeClr val="tx1"/>
          </a:fontRef>
        </p:style>
      </p:cxnSp>
      <p:cxnSp>
        <p:nvCxnSpPr>
          <p:cNvPr id="23" name="Düz Bağlayıcı 22"/>
          <p:cNvCxnSpPr/>
          <p:nvPr/>
        </p:nvCxnSpPr>
        <p:spPr>
          <a:xfrm flipV="1">
            <a:off x="3548231" y="4300665"/>
            <a:ext cx="0" cy="304799"/>
          </a:xfrm>
          <a:prstGeom prst="line">
            <a:avLst/>
          </a:prstGeom>
        </p:spPr>
        <p:style>
          <a:lnRef idx="3">
            <a:schemeClr val="dk1"/>
          </a:lnRef>
          <a:fillRef idx="0">
            <a:schemeClr val="dk1"/>
          </a:fillRef>
          <a:effectRef idx="2">
            <a:schemeClr val="dk1"/>
          </a:effectRef>
          <a:fontRef idx="minor">
            <a:schemeClr val="tx1"/>
          </a:fontRef>
        </p:style>
      </p:cxnSp>
      <p:cxnSp>
        <p:nvCxnSpPr>
          <p:cNvPr id="24" name="Düz Bağlayıcı 23"/>
          <p:cNvCxnSpPr/>
          <p:nvPr/>
        </p:nvCxnSpPr>
        <p:spPr>
          <a:xfrm>
            <a:off x="5141260" y="4321830"/>
            <a:ext cx="561310" cy="10482"/>
          </a:xfrm>
          <a:prstGeom prst="line">
            <a:avLst/>
          </a:prstGeom>
        </p:spPr>
        <p:style>
          <a:lnRef idx="3">
            <a:schemeClr val="dk1"/>
          </a:lnRef>
          <a:fillRef idx="0">
            <a:schemeClr val="dk1"/>
          </a:fillRef>
          <a:effectRef idx="2">
            <a:schemeClr val="dk1"/>
          </a:effectRef>
          <a:fontRef idx="minor">
            <a:schemeClr val="tx1"/>
          </a:fontRef>
        </p:style>
      </p:cxnSp>
      <p:cxnSp>
        <p:nvCxnSpPr>
          <p:cNvPr id="25" name="Düz Bağlayıcı 24"/>
          <p:cNvCxnSpPr/>
          <p:nvPr/>
        </p:nvCxnSpPr>
        <p:spPr>
          <a:xfrm flipV="1">
            <a:off x="5116446" y="4038602"/>
            <a:ext cx="0" cy="555167"/>
          </a:xfrm>
          <a:prstGeom prst="line">
            <a:avLst/>
          </a:prstGeom>
        </p:spPr>
        <p:style>
          <a:lnRef idx="3">
            <a:schemeClr val="dk1"/>
          </a:lnRef>
          <a:fillRef idx="0">
            <a:schemeClr val="dk1"/>
          </a:fillRef>
          <a:effectRef idx="2">
            <a:schemeClr val="dk1"/>
          </a:effectRef>
          <a:fontRef idx="minor">
            <a:schemeClr val="tx1"/>
          </a:fontRef>
        </p:style>
      </p:cxnSp>
      <p:cxnSp>
        <p:nvCxnSpPr>
          <p:cNvPr id="26" name="Düz Bağlayıcı 25"/>
          <p:cNvCxnSpPr/>
          <p:nvPr/>
        </p:nvCxnSpPr>
        <p:spPr>
          <a:xfrm flipV="1">
            <a:off x="3536983" y="4027715"/>
            <a:ext cx="555172" cy="10886"/>
          </a:xfrm>
          <a:prstGeom prst="line">
            <a:avLst/>
          </a:prstGeom>
        </p:spPr>
        <p:style>
          <a:lnRef idx="3">
            <a:schemeClr val="dk1"/>
          </a:lnRef>
          <a:fillRef idx="0">
            <a:schemeClr val="dk1"/>
          </a:fillRef>
          <a:effectRef idx="2">
            <a:schemeClr val="dk1"/>
          </a:effectRef>
          <a:fontRef idx="minor">
            <a:schemeClr val="tx1"/>
          </a:fontRef>
        </p:style>
      </p:cxnSp>
      <p:cxnSp>
        <p:nvCxnSpPr>
          <p:cNvPr id="27" name="Düz Bağlayıcı 26"/>
          <p:cNvCxnSpPr/>
          <p:nvPr/>
        </p:nvCxnSpPr>
        <p:spPr>
          <a:xfrm flipV="1">
            <a:off x="3529044" y="4593769"/>
            <a:ext cx="555172" cy="10886"/>
          </a:xfrm>
          <a:prstGeom prst="line">
            <a:avLst/>
          </a:prstGeom>
        </p:spPr>
        <p:style>
          <a:lnRef idx="3">
            <a:schemeClr val="dk1"/>
          </a:lnRef>
          <a:fillRef idx="0">
            <a:schemeClr val="dk1"/>
          </a:fillRef>
          <a:effectRef idx="2">
            <a:schemeClr val="dk1"/>
          </a:effectRef>
          <a:fontRef idx="minor">
            <a:schemeClr val="tx1"/>
          </a:fontRef>
        </p:style>
      </p:cxnSp>
      <p:cxnSp>
        <p:nvCxnSpPr>
          <p:cNvPr id="28" name="Düz Bağlayıcı 27"/>
          <p:cNvCxnSpPr/>
          <p:nvPr/>
        </p:nvCxnSpPr>
        <p:spPr>
          <a:xfrm flipV="1">
            <a:off x="4561274" y="4038601"/>
            <a:ext cx="555172" cy="10886"/>
          </a:xfrm>
          <a:prstGeom prst="line">
            <a:avLst/>
          </a:prstGeom>
        </p:spPr>
        <p:style>
          <a:lnRef idx="3">
            <a:schemeClr val="dk1"/>
          </a:lnRef>
          <a:fillRef idx="0">
            <a:schemeClr val="dk1"/>
          </a:fillRef>
          <a:effectRef idx="2">
            <a:schemeClr val="dk1"/>
          </a:effectRef>
          <a:fontRef idx="minor">
            <a:schemeClr val="tx1"/>
          </a:fontRef>
        </p:style>
      </p:cxnSp>
      <p:cxnSp>
        <p:nvCxnSpPr>
          <p:cNvPr id="30" name="Düz Bağlayıcı 29"/>
          <p:cNvCxnSpPr/>
          <p:nvPr/>
        </p:nvCxnSpPr>
        <p:spPr>
          <a:xfrm flipV="1">
            <a:off x="4561274" y="4582883"/>
            <a:ext cx="555172" cy="10886"/>
          </a:xfrm>
          <a:prstGeom prst="line">
            <a:avLst/>
          </a:prstGeom>
        </p:spPr>
        <p:style>
          <a:lnRef idx="3">
            <a:schemeClr val="dk1"/>
          </a:lnRef>
          <a:fillRef idx="0">
            <a:schemeClr val="dk1"/>
          </a:fillRef>
          <a:effectRef idx="2">
            <a:schemeClr val="dk1"/>
          </a:effectRef>
          <a:fontRef idx="minor">
            <a:schemeClr val="tx1"/>
          </a:fontRef>
        </p:style>
      </p:cxnSp>
      <p:cxnSp>
        <p:nvCxnSpPr>
          <p:cNvPr id="33" name="Düz Bağlayıcı 32"/>
          <p:cNvCxnSpPr/>
          <p:nvPr/>
        </p:nvCxnSpPr>
        <p:spPr>
          <a:xfrm flipH="1" flipV="1">
            <a:off x="5680754" y="4337957"/>
            <a:ext cx="5783" cy="1023257"/>
          </a:xfrm>
          <a:prstGeom prst="line">
            <a:avLst/>
          </a:prstGeom>
        </p:spPr>
        <p:style>
          <a:lnRef idx="3">
            <a:schemeClr val="dk1"/>
          </a:lnRef>
          <a:fillRef idx="0">
            <a:schemeClr val="dk1"/>
          </a:fillRef>
          <a:effectRef idx="2">
            <a:schemeClr val="dk1"/>
          </a:effectRef>
          <a:fontRef idx="minor">
            <a:schemeClr val="tx1"/>
          </a:fontRef>
        </p:style>
      </p:cxnSp>
      <p:cxnSp>
        <p:nvCxnSpPr>
          <p:cNvPr id="36" name="Düz Bağlayıcı 35"/>
          <p:cNvCxnSpPr/>
          <p:nvPr/>
        </p:nvCxnSpPr>
        <p:spPr>
          <a:xfrm flipH="1" flipV="1">
            <a:off x="2032216" y="4327071"/>
            <a:ext cx="5783" cy="1023257"/>
          </a:xfrm>
          <a:prstGeom prst="line">
            <a:avLst/>
          </a:prstGeom>
        </p:spPr>
        <p:style>
          <a:lnRef idx="3">
            <a:schemeClr val="dk1"/>
          </a:lnRef>
          <a:fillRef idx="0">
            <a:schemeClr val="dk1"/>
          </a:fillRef>
          <a:effectRef idx="2">
            <a:schemeClr val="dk1"/>
          </a:effectRef>
          <a:fontRef idx="minor">
            <a:schemeClr val="tx1"/>
          </a:fontRef>
        </p:style>
      </p:cxnSp>
      <p:cxnSp>
        <p:nvCxnSpPr>
          <p:cNvPr id="37" name="Düz Bağlayıcı 36"/>
          <p:cNvCxnSpPr>
            <a:endCxn id="40" idx="2"/>
          </p:cNvCxnSpPr>
          <p:nvPr/>
        </p:nvCxnSpPr>
        <p:spPr>
          <a:xfrm flipV="1">
            <a:off x="2069468" y="5305977"/>
            <a:ext cx="1590806" cy="44351"/>
          </a:xfrm>
          <a:prstGeom prst="line">
            <a:avLst/>
          </a:prstGeom>
        </p:spPr>
        <p:style>
          <a:lnRef idx="3">
            <a:schemeClr val="dk1"/>
          </a:lnRef>
          <a:fillRef idx="0">
            <a:schemeClr val="dk1"/>
          </a:fillRef>
          <a:effectRef idx="2">
            <a:schemeClr val="dk1"/>
          </a:effectRef>
          <a:fontRef idx="minor">
            <a:schemeClr val="tx1"/>
          </a:fontRef>
        </p:style>
      </p:cxnSp>
      <p:cxnSp>
        <p:nvCxnSpPr>
          <p:cNvPr id="39" name="Düz Bağlayıcı 38"/>
          <p:cNvCxnSpPr>
            <a:stCxn id="40" idx="6"/>
          </p:cNvCxnSpPr>
          <p:nvPr/>
        </p:nvCxnSpPr>
        <p:spPr>
          <a:xfrm>
            <a:off x="4044676" y="5305977"/>
            <a:ext cx="1636078" cy="44351"/>
          </a:xfrm>
          <a:prstGeom prst="line">
            <a:avLst/>
          </a:prstGeom>
        </p:spPr>
        <p:style>
          <a:lnRef idx="3">
            <a:schemeClr val="dk1"/>
          </a:lnRef>
          <a:fillRef idx="0">
            <a:schemeClr val="dk1"/>
          </a:fillRef>
          <a:effectRef idx="2">
            <a:schemeClr val="dk1"/>
          </a:effectRef>
          <a:fontRef idx="minor">
            <a:schemeClr val="tx1"/>
          </a:fontRef>
        </p:style>
      </p:cxnSp>
      <p:sp>
        <p:nvSpPr>
          <p:cNvPr id="40" name="Halka 39"/>
          <p:cNvSpPr/>
          <p:nvPr/>
        </p:nvSpPr>
        <p:spPr>
          <a:xfrm>
            <a:off x="3660274" y="5120516"/>
            <a:ext cx="384402" cy="370922"/>
          </a:xfrm>
          <a:prstGeom prst="donut">
            <a:avLst>
              <a:gd name="adj" fmla="val 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45" name="Eğri Bağlayıcı 44"/>
          <p:cNvCxnSpPr/>
          <p:nvPr/>
        </p:nvCxnSpPr>
        <p:spPr>
          <a:xfrm>
            <a:off x="3701583" y="5220509"/>
            <a:ext cx="277928" cy="129819"/>
          </a:xfrm>
          <a:prstGeom prst="curvedConnector3">
            <a:avLst/>
          </a:prstGeom>
        </p:spPr>
        <p:style>
          <a:lnRef idx="3">
            <a:schemeClr val="dk1"/>
          </a:lnRef>
          <a:fillRef idx="0">
            <a:schemeClr val="dk1"/>
          </a:fillRef>
          <a:effectRef idx="2">
            <a:schemeClr val="dk1"/>
          </a:effectRef>
          <a:fontRef idx="minor">
            <a:schemeClr val="tx1"/>
          </a:fontRef>
        </p:style>
      </p:cxnSp>
      <p:sp>
        <p:nvSpPr>
          <p:cNvPr id="48" name="Metin kutusu 47"/>
          <p:cNvSpPr txBox="1"/>
          <p:nvPr/>
        </p:nvSpPr>
        <p:spPr>
          <a:xfrm>
            <a:off x="3890705" y="4150557"/>
            <a:ext cx="800856"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3 </a:t>
            </a:r>
            <a:r>
              <a:rPr lang="tr-TR" dirty="0" err="1" smtClean="0">
                <a:latin typeface="Times New Roman" panose="02020603050405020304" pitchFamily="18" charset="0"/>
                <a:cs typeface="Times New Roman" panose="02020603050405020304" pitchFamily="18" charset="0"/>
              </a:rPr>
              <a:t>ohm</a:t>
            </a:r>
            <a:endParaRPr lang="tr-TR" dirty="0">
              <a:latin typeface="Times New Roman" panose="02020603050405020304" pitchFamily="18" charset="0"/>
              <a:cs typeface="Times New Roman" panose="02020603050405020304" pitchFamily="18" charset="0"/>
            </a:endParaRPr>
          </a:p>
        </p:txBody>
      </p:sp>
      <p:sp>
        <p:nvSpPr>
          <p:cNvPr id="49" name="Metin kutusu 48"/>
          <p:cNvSpPr txBox="1"/>
          <p:nvPr/>
        </p:nvSpPr>
        <p:spPr>
          <a:xfrm>
            <a:off x="3936353" y="3609410"/>
            <a:ext cx="800856"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6 </a:t>
            </a:r>
            <a:r>
              <a:rPr lang="tr-TR" dirty="0" err="1" smtClean="0">
                <a:latin typeface="Times New Roman" panose="02020603050405020304" pitchFamily="18" charset="0"/>
                <a:cs typeface="Times New Roman" panose="02020603050405020304" pitchFamily="18" charset="0"/>
              </a:rPr>
              <a:t>ohm</a:t>
            </a:r>
            <a:endParaRPr lang="tr-TR" dirty="0">
              <a:latin typeface="Times New Roman" panose="02020603050405020304" pitchFamily="18" charset="0"/>
              <a:cs typeface="Times New Roman" panose="02020603050405020304" pitchFamily="18" charset="0"/>
            </a:endParaRPr>
          </a:p>
        </p:txBody>
      </p:sp>
      <p:sp>
        <p:nvSpPr>
          <p:cNvPr id="50" name="Metin kutusu 49"/>
          <p:cNvSpPr txBox="1"/>
          <p:nvPr/>
        </p:nvSpPr>
        <p:spPr>
          <a:xfrm>
            <a:off x="2436921" y="3922115"/>
            <a:ext cx="800856"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5 </a:t>
            </a:r>
            <a:r>
              <a:rPr lang="tr-TR" dirty="0" err="1" smtClean="0">
                <a:latin typeface="Times New Roman" panose="02020603050405020304" pitchFamily="18" charset="0"/>
                <a:cs typeface="Times New Roman" panose="02020603050405020304" pitchFamily="18" charset="0"/>
              </a:rPr>
              <a:t>ohm</a:t>
            </a:r>
            <a:endParaRPr lang="tr-TR" dirty="0">
              <a:latin typeface="Times New Roman" panose="02020603050405020304" pitchFamily="18" charset="0"/>
              <a:cs typeface="Times New Roman" panose="02020603050405020304" pitchFamily="18" charset="0"/>
            </a:endParaRPr>
          </a:p>
        </p:txBody>
      </p:sp>
      <p:sp>
        <p:nvSpPr>
          <p:cNvPr id="51" name="Metin kutusu 50"/>
          <p:cNvSpPr txBox="1"/>
          <p:nvPr/>
        </p:nvSpPr>
        <p:spPr>
          <a:xfrm>
            <a:off x="3949910" y="5335589"/>
            <a:ext cx="119135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V=105 V</a:t>
            </a:r>
            <a:endParaRPr lang="tr-TR" dirty="0">
              <a:latin typeface="Times New Roman" panose="02020603050405020304" pitchFamily="18" charset="0"/>
              <a:cs typeface="Times New Roman" panose="02020603050405020304" pitchFamily="18" charset="0"/>
            </a:endParaRPr>
          </a:p>
        </p:txBody>
      </p:sp>
      <p:cxnSp>
        <p:nvCxnSpPr>
          <p:cNvPr id="53" name="Düz Ok Bağlayıcısı 52"/>
          <p:cNvCxnSpPr/>
          <p:nvPr/>
        </p:nvCxnSpPr>
        <p:spPr>
          <a:xfrm flipV="1">
            <a:off x="2949817" y="4497418"/>
            <a:ext cx="587166" cy="2258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5" name="Düz Ok Bağlayıcısı 54"/>
          <p:cNvCxnSpPr/>
          <p:nvPr/>
        </p:nvCxnSpPr>
        <p:spPr>
          <a:xfrm flipH="1">
            <a:off x="2046514" y="4519998"/>
            <a:ext cx="54958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6" name="Düz Ok Bağlayıcısı 55"/>
          <p:cNvCxnSpPr/>
          <p:nvPr/>
        </p:nvCxnSpPr>
        <p:spPr>
          <a:xfrm>
            <a:off x="5001258" y="4818336"/>
            <a:ext cx="658606"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8" name="Düz Ok Bağlayıcısı 57"/>
          <p:cNvCxnSpPr/>
          <p:nvPr/>
        </p:nvCxnSpPr>
        <p:spPr>
          <a:xfrm flipH="1">
            <a:off x="3655996" y="4818336"/>
            <a:ext cx="83819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60" name="Metin kutusu 59"/>
          <p:cNvSpPr txBox="1"/>
          <p:nvPr/>
        </p:nvSpPr>
        <p:spPr>
          <a:xfrm>
            <a:off x="2527622" y="4321628"/>
            <a:ext cx="522900"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V</a:t>
            </a:r>
            <a:r>
              <a:rPr lang="tr-TR" dirty="0" smtClean="0">
                <a:latin typeface="Times New Roman" panose="02020603050405020304" pitchFamily="18" charset="0"/>
                <a:cs typeface="Times New Roman" panose="02020603050405020304" pitchFamily="18" charset="0"/>
              </a:rPr>
              <a:t>1</a:t>
            </a:r>
            <a:endParaRPr lang="tr-TR" dirty="0">
              <a:latin typeface="Times New Roman" panose="02020603050405020304" pitchFamily="18" charset="0"/>
              <a:cs typeface="Times New Roman" panose="02020603050405020304" pitchFamily="18" charset="0"/>
            </a:endParaRPr>
          </a:p>
        </p:txBody>
      </p:sp>
      <p:sp>
        <p:nvSpPr>
          <p:cNvPr id="61" name="Metin kutusu 60"/>
          <p:cNvSpPr txBox="1"/>
          <p:nvPr/>
        </p:nvSpPr>
        <p:spPr>
          <a:xfrm>
            <a:off x="4409991" y="4593744"/>
            <a:ext cx="522900"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V</a:t>
            </a:r>
            <a:r>
              <a:rPr lang="tr-TR" dirty="0" smtClean="0">
                <a:latin typeface="Times New Roman" panose="02020603050405020304" pitchFamily="18" charset="0"/>
                <a:cs typeface="Times New Roman" panose="02020603050405020304" pitchFamily="18" charset="0"/>
              </a:rPr>
              <a:t>2</a:t>
            </a:r>
            <a:endParaRPr lang="tr-TR" dirty="0">
              <a:latin typeface="Times New Roman" panose="02020603050405020304" pitchFamily="18" charset="0"/>
              <a:cs typeface="Times New Roman" panose="02020603050405020304" pitchFamily="18" charset="0"/>
            </a:endParaRPr>
          </a:p>
        </p:txBody>
      </p:sp>
      <p:sp>
        <p:nvSpPr>
          <p:cNvPr id="62" name="İkizkenar Üçgen 61"/>
          <p:cNvSpPr/>
          <p:nvPr/>
        </p:nvSpPr>
        <p:spPr>
          <a:xfrm>
            <a:off x="3480433" y="4053108"/>
            <a:ext cx="119743" cy="1846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İkizkenar Üçgen 62"/>
          <p:cNvSpPr/>
          <p:nvPr/>
        </p:nvSpPr>
        <p:spPr>
          <a:xfrm rot="10800000">
            <a:off x="3472717" y="4401629"/>
            <a:ext cx="117608" cy="159656"/>
          </a:xfrm>
          <a:prstGeom prst="triangle">
            <a:avLst>
              <a:gd name="adj" fmla="val 46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İkizkenar Üçgen 63"/>
          <p:cNvSpPr/>
          <p:nvPr/>
        </p:nvSpPr>
        <p:spPr>
          <a:xfrm rot="5400000">
            <a:off x="3279460" y="4238461"/>
            <a:ext cx="120551" cy="1554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72292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29" y="172204"/>
            <a:ext cx="9893524" cy="382967"/>
          </a:xfrm>
        </p:spPr>
        <p:txBody>
          <a:bodyPr>
            <a:normAutofit fontScale="90000"/>
          </a:bodyPr>
          <a:lstStyle/>
          <a:p>
            <a:r>
              <a:rPr lang="tr-TR" dirty="0">
                <a:latin typeface="Times New Roman" panose="02020603050405020304" pitchFamily="18" charset="0"/>
                <a:cs typeface="Times New Roman" panose="02020603050405020304" pitchFamily="18" charset="0"/>
              </a:rPr>
              <a:t>örnekler</a:t>
            </a:r>
            <a:endParaRPr lang="tr-TR" dirty="0"/>
          </a:p>
        </p:txBody>
      </p:sp>
      <p:sp>
        <p:nvSpPr>
          <p:cNvPr id="3" name="İçerik Yer Tutucusu 2"/>
          <p:cNvSpPr>
            <a:spLocks noGrp="1"/>
          </p:cNvSpPr>
          <p:nvPr>
            <p:ph idx="1"/>
          </p:nvPr>
        </p:nvSpPr>
        <p:spPr>
          <a:xfrm>
            <a:off x="478971" y="827314"/>
            <a:ext cx="11506200" cy="5812972"/>
          </a:xfrm>
        </p:spPr>
        <p:txBody>
          <a:bodyPr/>
          <a:lstStyle/>
          <a:p>
            <a:r>
              <a:rPr lang="tr-TR" dirty="0" smtClean="0">
                <a:latin typeface="Times New Roman" panose="02020603050405020304" pitchFamily="18" charset="0"/>
                <a:cs typeface="Times New Roman" panose="02020603050405020304" pitchFamily="18" charset="0"/>
              </a:rPr>
              <a:t>ÖRNEĞİN DEVAMI:  </a:t>
            </a:r>
          </a:p>
          <a:p>
            <a:r>
              <a:rPr lang="tr-TR" dirty="0" smtClean="0">
                <a:latin typeface="Times New Roman" panose="02020603050405020304" pitchFamily="18" charset="0"/>
                <a:cs typeface="Times New Roman" panose="02020603050405020304" pitchFamily="18" charset="0"/>
              </a:rPr>
              <a:t>a)-</a:t>
            </a:r>
            <a:r>
              <a:rPr lang="tr-TR" dirty="0" err="1" smtClean="0">
                <a:latin typeface="Times New Roman" panose="02020603050405020304" pitchFamily="18" charset="0"/>
                <a:cs typeface="Times New Roman" panose="02020603050405020304" pitchFamily="18" charset="0"/>
              </a:rPr>
              <a:t>Parelel</a:t>
            </a:r>
            <a:r>
              <a:rPr lang="tr-TR" dirty="0" smtClean="0">
                <a:latin typeface="Times New Roman" panose="02020603050405020304" pitchFamily="18" charset="0"/>
                <a:cs typeface="Times New Roman" panose="02020603050405020304" pitchFamily="18" charset="0"/>
              </a:rPr>
              <a:t> bağlı bobinleri eşdeğer direnci;                                                                                   XLeş= 3.6/3+6        XLeş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18/9      XLeş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Devrenin eşdeğer </a:t>
            </a:r>
            <a:r>
              <a:rPr lang="tr-TR" dirty="0" err="1" smtClean="0">
                <a:latin typeface="Times New Roman" panose="02020603050405020304" pitchFamily="18" charset="0"/>
                <a:cs typeface="Times New Roman" panose="02020603050405020304" pitchFamily="18" charset="0"/>
              </a:rPr>
              <a:t>endüktif</a:t>
            </a:r>
            <a:r>
              <a:rPr lang="tr-TR" dirty="0" smtClean="0">
                <a:latin typeface="Times New Roman" panose="02020603050405020304" pitchFamily="18" charset="0"/>
                <a:cs typeface="Times New Roman" panose="02020603050405020304" pitchFamily="18" charset="0"/>
              </a:rPr>
              <a:t> direnci;  XLeş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5+2     XLeş</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7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b)- XL=V/I   ise I=105/7        I= 15A </a:t>
            </a:r>
          </a:p>
          <a:p>
            <a:r>
              <a:rPr lang="tr-TR" dirty="0" smtClean="0">
                <a:latin typeface="Times New Roman" panose="02020603050405020304" pitchFamily="18" charset="0"/>
                <a:cs typeface="Times New Roman" panose="02020603050405020304" pitchFamily="18" charset="0"/>
              </a:rPr>
              <a:t>V1= XL. I ise    V1</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5</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.15     V1</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75V                                                                                             V= V1+V2  ise 105= 75+V2   V2= 105-75   V2= 30 V  </a:t>
            </a:r>
          </a:p>
          <a:p>
            <a:r>
              <a:rPr lang="tr-TR" dirty="0" smtClean="0">
                <a:latin typeface="Times New Roman" panose="02020603050405020304" pitchFamily="18" charset="0"/>
                <a:cs typeface="Times New Roman" panose="02020603050405020304" pitchFamily="18" charset="0"/>
              </a:rPr>
              <a:t>Akımlar ise I</a:t>
            </a:r>
            <a:r>
              <a:rPr lang="tr-TR" sz="1600" dirty="0" smtClean="0">
                <a:latin typeface="Times New Roman" panose="02020603050405020304" pitchFamily="18" charset="0"/>
                <a:cs typeface="Times New Roman" panose="02020603050405020304" pitchFamily="18" charset="0"/>
              </a:rPr>
              <a:t>1</a:t>
            </a:r>
            <a:r>
              <a:rPr lang="tr-TR" dirty="0" smtClean="0">
                <a:latin typeface="Times New Roman" panose="02020603050405020304" pitchFamily="18" charset="0"/>
                <a:cs typeface="Times New Roman" panose="02020603050405020304" pitchFamily="18" charset="0"/>
              </a:rPr>
              <a:t>=30/3    I</a:t>
            </a:r>
            <a:r>
              <a:rPr lang="tr-TR" sz="1600" dirty="0" smtClean="0">
                <a:latin typeface="Times New Roman" panose="02020603050405020304" pitchFamily="18" charset="0"/>
                <a:cs typeface="Times New Roman" panose="02020603050405020304" pitchFamily="18" charset="0"/>
              </a:rPr>
              <a:t>1</a:t>
            </a:r>
            <a:r>
              <a:rPr lang="tr-TR" dirty="0" smtClean="0">
                <a:latin typeface="Times New Roman" panose="02020603050405020304" pitchFamily="18" charset="0"/>
                <a:cs typeface="Times New Roman" panose="02020603050405020304" pitchFamily="18" charset="0"/>
              </a:rPr>
              <a:t>=10A                               c)- </a:t>
            </a:r>
          </a:p>
          <a:p>
            <a:r>
              <a:rPr lang="tr-TR" dirty="0" smtClean="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 30/6        I</a:t>
            </a:r>
            <a:r>
              <a:rPr lang="tr-TR" sz="16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 5A     (Paralel kol gerilimleri eşit)</a:t>
            </a:r>
          </a:p>
          <a:p>
            <a:r>
              <a:rPr lang="tr-TR" dirty="0" smtClean="0">
                <a:solidFill>
                  <a:srgbClr val="FF0000"/>
                </a:solidFill>
                <a:latin typeface="Times New Roman" panose="02020603050405020304" pitchFamily="18" charset="0"/>
                <a:cs typeface="Times New Roman" panose="02020603050405020304" pitchFamily="18" charset="0"/>
              </a:rPr>
              <a:t>Bobinli devrelerde, gerilim akımdan 90° ileridedir.</a:t>
            </a:r>
          </a:p>
        </p:txBody>
      </p:sp>
      <p:cxnSp>
        <p:nvCxnSpPr>
          <p:cNvPr id="5" name="Düz Ok Bağlayıcısı 4"/>
          <p:cNvCxnSpPr/>
          <p:nvPr/>
        </p:nvCxnSpPr>
        <p:spPr>
          <a:xfrm flipH="1" flipV="1">
            <a:off x="8284029" y="3907971"/>
            <a:ext cx="21771" cy="23077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Düz Ok Bağlayıcısı 6"/>
          <p:cNvCxnSpPr/>
          <p:nvPr/>
        </p:nvCxnSpPr>
        <p:spPr>
          <a:xfrm flipV="1">
            <a:off x="7772400" y="4789714"/>
            <a:ext cx="3690257" cy="326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Düz Ok Bağlayıcısı 8"/>
          <p:cNvCxnSpPr>
            <a:endCxn id="27" idx="1"/>
          </p:cNvCxnSpPr>
          <p:nvPr/>
        </p:nvCxnSpPr>
        <p:spPr>
          <a:xfrm>
            <a:off x="8267700" y="4876800"/>
            <a:ext cx="1766617" cy="435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Dikdörtgen 11"/>
          <p:cNvSpPr/>
          <p:nvPr/>
        </p:nvSpPr>
        <p:spPr>
          <a:xfrm>
            <a:off x="5861801" y="3244334"/>
            <a:ext cx="468398" cy="369332"/>
          </a:xfrm>
          <a:prstGeom prst="rect">
            <a:avLst/>
          </a:prstGeom>
        </p:spPr>
        <p:txBody>
          <a:bodyPr wrap="none">
            <a:spAutoFit/>
          </a:bodyPr>
          <a:lstStyle/>
          <a:p>
            <a:r>
              <a:rPr lang="tr-TR" dirty="0">
                <a:latin typeface="Times New Roman" panose="02020603050405020304" pitchFamily="18" charset="0"/>
                <a:cs typeface="Times New Roman" panose="02020603050405020304" pitchFamily="18" charset="0"/>
              </a:rPr>
              <a:t>I</a:t>
            </a:r>
            <a:r>
              <a:rPr lang="tr-TR" sz="1200" dirty="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a:t>
            </a:r>
            <a:endParaRPr lang="tr-TR" dirty="0"/>
          </a:p>
        </p:txBody>
      </p:sp>
      <p:cxnSp>
        <p:nvCxnSpPr>
          <p:cNvPr id="13" name="Düz Ok Bağlayıcısı 12"/>
          <p:cNvCxnSpPr/>
          <p:nvPr/>
        </p:nvCxnSpPr>
        <p:spPr>
          <a:xfrm flipV="1">
            <a:off x="8294914" y="4838700"/>
            <a:ext cx="1197429" cy="217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Düz Ok Bağlayıcısı 16"/>
          <p:cNvCxnSpPr/>
          <p:nvPr/>
        </p:nvCxnSpPr>
        <p:spPr>
          <a:xfrm flipH="1">
            <a:off x="8338456" y="4865915"/>
            <a:ext cx="2" cy="12300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8" name="Düz Ok Bağlayıcısı 17"/>
          <p:cNvCxnSpPr/>
          <p:nvPr/>
        </p:nvCxnSpPr>
        <p:spPr>
          <a:xfrm>
            <a:off x="8382002" y="4838700"/>
            <a:ext cx="21772" cy="70485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9" name="Düz Ok Bağlayıcısı 18"/>
          <p:cNvCxnSpPr/>
          <p:nvPr/>
        </p:nvCxnSpPr>
        <p:spPr>
          <a:xfrm>
            <a:off x="8436430" y="4822371"/>
            <a:ext cx="10887" cy="46128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5" name="Metin kutusu 24"/>
          <p:cNvSpPr txBox="1"/>
          <p:nvPr/>
        </p:nvSpPr>
        <p:spPr>
          <a:xfrm>
            <a:off x="8305800" y="3909927"/>
            <a:ext cx="547329"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V,I</a:t>
            </a:r>
            <a:endParaRPr lang="tr-TR" sz="2400" dirty="0">
              <a:latin typeface="Times New Roman" panose="02020603050405020304" pitchFamily="18" charset="0"/>
              <a:cs typeface="Times New Roman" panose="02020603050405020304" pitchFamily="18" charset="0"/>
            </a:endParaRPr>
          </a:p>
        </p:txBody>
      </p:sp>
      <p:sp>
        <p:nvSpPr>
          <p:cNvPr id="26" name="Metin kutusu 25"/>
          <p:cNvSpPr txBox="1"/>
          <p:nvPr/>
        </p:nvSpPr>
        <p:spPr>
          <a:xfrm>
            <a:off x="10689826" y="4371592"/>
            <a:ext cx="526106"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r>
              <a:rPr lang="tr-TR" sz="2400" dirty="0" smtClean="0">
                <a:latin typeface="Times New Roman" panose="02020603050405020304" pitchFamily="18" charset="0"/>
                <a:cs typeface="Times New Roman" panose="02020603050405020304" pitchFamily="18" charset="0"/>
              </a:rPr>
              <a:t>,t</a:t>
            </a:r>
            <a:endParaRPr lang="tr-TR" sz="2400" dirty="0">
              <a:latin typeface="Times New Roman" panose="02020603050405020304" pitchFamily="18" charset="0"/>
              <a:cs typeface="Times New Roman" panose="02020603050405020304" pitchFamily="18" charset="0"/>
            </a:endParaRPr>
          </a:p>
        </p:txBody>
      </p:sp>
      <p:sp>
        <p:nvSpPr>
          <p:cNvPr id="27" name="Metin kutusu 26"/>
          <p:cNvSpPr txBox="1"/>
          <p:nvPr/>
        </p:nvSpPr>
        <p:spPr>
          <a:xfrm>
            <a:off x="10034317" y="4735677"/>
            <a:ext cx="35137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endParaRPr lang="tr-TR" dirty="0">
              <a:latin typeface="Times New Roman" panose="02020603050405020304" pitchFamily="18" charset="0"/>
              <a:cs typeface="Times New Roman" panose="02020603050405020304" pitchFamily="18" charset="0"/>
            </a:endParaRPr>
          </a:p>
        </p:txBody>
      </p:sp>
      <p:sp>
        <p:nvSpPr>
          <p:cNvPr id="28" name="Metin kutusu 27"/>
          <p:cNvSpPr txBox="1"/>
          <p:nvPr/>
        </p:nvSpPr>
        <p:spPr>
          <a:xfrm>
            <a:off x="8284029" y="5726956"/>
            <a:ext cx="2616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a:t>
            </a:r>
            <a:endParaRPr lang="tr-TR" dirty="0">
              <a:latin typeface="Times New Roman" panose="02020603050405020304" pitchFamily="18" charset="0"/>
              <a:cs typeface="Times New Roman" panose="02020603050405020304" pitchFamily="18" charset="0"/>
            </a:endParaRPr>
          </a:p>
        </p:txBody>
      </p:sp>
      <p:cxnSp>
        <p:nvCxnSpPr>
          <p:cNvPr id="29" name="Düz Ok Bağlayıcısı 28"/>
          <p:cNvCxnSpPr/>
          <p:nvPr/>
        </p:nvCxnSpPr>
        <p:spPr>
          <a:xfrm>
            <a:off x="8319728" y="4763182"/>
            <a:ext cx="541977" cy="183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000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3515" y="248404"/>
            <a:ext cx="10045925" cy="339425"/>
          </a:xfrm>
        </p:spPr>
        <p:txBody>
          <a:bodyPr>
            <a:normAutofit fontScale="90000"/>
          </a:bodyPr>
          <a:lstStyle/>
          <a:p>
            <a:r>
              <a:rPr lang="tr-TR" dirty="0" smtClean="0">
                <a:latin typeface="Times New Roman" panose="02020603050405020304" pitchFamily="18" charset="0"/>
                <a:cs typeface="Times New Roman" panose="02020603050405020304" pitchFamily="18" charset="0"/>
              </a:rPr>
              <a:t>Nüvenin </a:t>
            </a:r>
            <a:r>
              <a:rPr lang="tr-TR" dirty="0" err="1" smtClean="0">
                <a:latin typeface="Times New Roman" panose="02020603050405020304" pitchFamily="18" charset="0"/>
                <a:cs typeface="Times New Roman" panose="02020603050405020304" pitchFamily="18" charset="0"/>
              </a:rPr>
              <a:t>endüktansa</a:t>
            </a:r>
            <a:r>
              <a:rPr lang="tr-TR" dirty="0" smtClean="0">
                <a:latin typeface="Times New Roman" panose="02020603050405020304" pitchFamily="18" charset="0"/>
                <a:cs typeface="Times New Roman" panose="02020603050405020304" pitchFamily="18" charset="0"/>
              </a:rPr>
              <a:t> etkisi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44286" y="805543"/>
            <a:ext cx="11647714" cy="5932714"/>
          </a:xfrm>
        </p:spPr>
        <p:txBody>
          <a:bodyPr/>
          <a:lstStyle/>
          <a:p>
            <a:r>
              <a:rPr lang="tr-TR" dirty="0" err="1">
                <a:latin typeface="Times New Roman" panose="02020603050405020304" pitchFamily="18" charset="0"/>
                <a:cs typeface="Times New Roman" panose="02020603050405020304" pitchFamily="18" charset="0"/>
              </a:rPr>
              <a:t>Endüktansı</a:t>
            </a:r>
            <a:r>
              <a:rPr lang="tr-TR" dirty="0">
                <a:latin typeface="Times New Roman" panose="02020603050405020304" pitchFamily="18" charset="0"/>
                <a:cs typeface="Times New Roman" panose="02020603050405020304" pitchFamily="18" charset="0"/>
              </a:rPr>
              <a:t> etkileyen faktörlerden biri, bobinin üzerine sarıldığı nüvedir. Nüvenin  manyetik geçirgenliği artarsa bobin üzerinde oluşan manyetik alan şiddeti artacağından  </a:t>
            </a:r>
            <a:r>
              <a:rPr lang="tr-TR" dirty="0" err="1">
                <a:latin typeface="Times New Roman" panose="02020603050405020304" pitchFamily="18" charset="0"/>
                <a:cs typeface="Times New Roman" panose="02020603050405020304" pitchFamily="18" charset="0"/>
              </a:rPr>
              <a:t>endüktans</a:t>
            </a:r>
            <a:r>
              <a:rPr lang="tr-TR" dirty="0">
                <a:latin typeface="Times New Roman" panose="02020603050405020304" pitchFamily="18" charset="0"/>
                <a:cs typeface="Times New Roman" panose="02020603050405020304" pitchFamily="18" charset="0"/>
              </a:rPr>
              <a:t> da artar. Örneğin yumuşak demir nüve üzerine sarılan bir bobinin üzerinde oluşan  manyetik alan çizgileri sayısı, nüve olarak hiçbir malzeme kullanılmayan, yani nüvesi hava  olan bir bobin üzerinde oluşan manyetik alan çizgileri sayısından daha fazladır.(Şekil 2.6)  Nüvenin </a:t>
            </a:r>
            <a:r>
              <a:rPr lang="tr-TR" dirty="0" err="1">
                <a:latin typeface="Times New Roman" panose="02020603050405020304" pitchFamily="18" charset="0"/>
                <a:cs typeface="Times New Roman" panose="02020603050405020304" pitchFamily="18" charset="0"/>
              </a:rPr>
              <a:t>endüktansa</a:t>
            </a:r>
            <a:r>
              <a:rPr lang="tr-TR" dirty="0">
                <a:latin typeface="Times New Roman" panose="02020603050405020304" pitchFamily="18" charset="0"/>
                <a:cs typeface="Times New Roman" panose="02020603050405020304" pitchFamily="18" charset="0"/>
              </a:rPr>
              <a:t> etkisi, nüvenin manyetik geçirgenliği ile doğru orantılıdır.</a:t>
            </a:r>
          </a:p>
          <a:p>
            <a:endParaRPr lang="tr-TR" dirty="0"/>
          </a:p>
        </p:txBody>
      </p:sp>
      <p:grpSp>
        <p:nvGrpSpPr>
          <p:cNvPr id="4" name="object 16"/>
          <p:cNvGrpSpPr/>
          <p:nvPr/>
        </p:nvGrpSpPr>
        <p:grpSpPr>
          <a:xfrm>
            <a:off x="903514" y="3621388"/>
            <a:ext cx="3733799" cy="2942698"/>
            <a:chOff x="2255520" y="4878451"/>
            <a:chExt cx="2536190" cy="1884045"/>
          </a:xfrm>
        </p:grpSpPr>
        <p:sp>
          <p:nvSpPr>
            <p:cNvPr id="5" name="object 17"/>
            <p:cNvSpPr/>
            <p:nvPr/>
          </p:nvSpPr>
          <p:spPr>
            <a:xfrm>
              <a:off x="2255520" y="4878451"/>
              <a:ext cx="696468" cy="1883663"/>
            </a:xfrm>
            <a:prstGeom prst="rect">
              <a:avLst/>
            </a:prstGeom>
            <a:blipFill>
              <a:blip r:embed="rId2" cstate="print"/>
              <a:stretch>
                <a:fillRect/>
              </a:stretch>
            </a:blipFill>
          </p:spPr>
          <p:txBody>
            <a:bodyPr wrap="square" lIns="0" tIns="0" rIns="0" bIns="0" rtlCol="0"/>
            <a:lstStyle/>
            <a:p>
              <a:endParaRPr/>
            </a:p>
          </p:txBody>
        </p:sp>
        <p:sp>
          <p:nvSpPr>
            <p:cNvPr id="6" name="object 18"/>
            <p:cNvSpPr/>
            <p:nvPr/>
          </p:nvSpPr>
          <p:spPr>
            <a:xfrm>
              <a:off x="2951988" y="4878451"/>
              <a:ext cx="1839467" cy="1883663"/>
            </a:xfrm>
            <a:prstGeom prst="rect">
              <a:avLst/>
            </a:prstGeom>
            <a:blipFill>
              <a:blip r:embed="rId3" cstate="print"/>
              <a:stretch>
                <a:fillRect/>
              </a:stretch>
            </a:blipFill>
          </p:spPr>
          <p:txBody>
            <a:bodyPr wrap="square" lIns="0" tIns="0" rIns="0" bIns="0" rtlCol="0"/>
            <a:lstStyle/>
            <a:p>
              <a:endParaRPr/>
            </a:p>
          </p:txBody>
        </p:sp>
      </p:grpSp>
      <p:pic>
        <p:nvPicPr>
          <p:cNvPr id="7" name="Resim 6"/>
          <p:cNvPicPr>
            <a:picLocks noChangeAspect="1"/>
          </p:cNvPicPr>
          <p:nvPr/>
        </p:nvPicPr>
        <p:blipFill>
          <a:blip r:embed="rId4"/>
          <a:stretch>
            <a:fillRect/>
          </a:stretch>
        </p:blipFill>
        <p:spPr>
          <a:xfrm>
            <a:off x="4860025" y="3621387"/>
            <a:ext cx="6495749" cy="2942102"/>
          </a:xfrm>
          <a:prstGeom prst="rect">
            <a:avLst/>
          </a:prstGeom>
        </p:spPr>
      </p:pic>
    </p:spTree>
    <p:extLst>
      <p:ext uri="{BB962C8B-B14F-4D97-AF65-F5344CB8AC3E}">
        <p14:creationId xmlns:p14="http://schemas.microsoft.com/office/powerpoint/2010/main" val="724350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3068" y="304799"/>
            <a:ext cx="9905999" cy="642258"/>
          </a:xfrm>
        </p:spPr>
        <p:txBody>
          <a:bodyPr>
            <a:normAutofit/>
          </a:bodyPr>
          <a:lstStyle/>
          <a:p>
            <a:r>
              <a:rPr lang="tr-TR" dirty="0" smtClean="0">
                <a:latin typeface="Times New Roman" panose="02020603050405020304" pitchFamily="18" charset="0"/>
                <a:cs typeface="Times New Roman" panose="02020603050405020304" pitchFamily="18" charset="0"/>
              </a:rPr>
              <a:t>Alternatif akımda kondansatör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93068" y="1045028"/>
            <a:ext cx="11137675" cy="5660571"/>
          </a:xfrm>
        </p:spPr>
        <p:txBody>
          <a:bodyPr/>
          <a:lstStyle/>
          <a:p>
            <a:r>
              <a:rPr lang="tr-TR" spc="-5" dirty="0">
                <a:latin typeface="Times New Roman"/>
                <a:cs typeface="Times New Roman"/>
              </a:rPr>
              <a:t>D.C. akım </a:t>
            </a:r>
            <a:r>
              <a:rPr lang="tr-TR" dirty="0">
                <a:latin typeface="Times New Roman"/>
                <a:cs typeface="Times New Roman"/>
              </a:rPr>
              <a:t>devrelerinde </a:t>
            </a:r>
            <a:r>
              <a:rPr lang="tr-TR" spc="-10" dirty="0">
                <a:latin typeface="Times New Roman"/>
                <a:cs typeface="Times New Roman"/>
              </a:rPr>
              <a:t>akımı </a:t>
            </a:r>
            <a:r>
              <a:rPr lang="tr-TR" spc="-5" dirty="0">
                <a:latin typeface="Times New Roman"/>
                <a:cs typeface="Times New Roman"/>
              </a:rPr>
              <a:t>depolama </a:t>
            </a:r>
            <a:r>
              <a:rPr lang="tr-TR" dirty="0">
                <a:latin typeface="Times New Roman"/>
                <a:cs typeface="Times New Roman"/>
              </a:rPr>
              <a:t>özelliği </a:t>
            </a:r>
            <a:r>
              <a:rPr lang="tr-TR" spc="-5" dirty="0">
                <a:latin typeface="Times New Roman"/>
                <a:cs typeface="Times New Roman"/>
              </a:rPr>
              <a:t>bulunan </a:t>
            </a:r>
            <a:r>
              <a:rPr lang="tr-TR" spc="-5" dirty="0" smtClean="0">
                <a:latin typeface="Times New Roman"/>
                <a:cs typeface="Times New Roman"/>
              </a:rPr>
              <a:t>kondansatörler </a:t>
            </a:r>
            <a:r>
              <a:rPr lang="tr-TR" spc="-5" dirty="0">
                <a:latin typeface="Times New Roman"/>
                <a:cs typeface="Times New Roman"/>
              </a:rPr>
              <a:t>A.C devrelerde  akım yönünün </a:t>
            </a:r>
            <a:r>
              <a:rPr lang="tr-TR" spc="-10" dirty="0">
                <a:latin typeface="Times New Roman"/>
                <a:cs typeface="Times New Roman"/>
              </a:rPr>
              <a:t>ve </a:t>
            </a:r>
            <a:r>
              <a:rPr lang="tr-TR" dirty="0">
                <a:latin typeface="Times New Roman"/>
                <a:cs typeface="Times New Roman"/>
              </a:rPr>
              <a:t>şiddetinin </a:t>
            </a:r>
            <a:r>
              <a:rPr lang="tr-TR" spc="-5" dirty="0">
                <a:latin typeface="Times New Roman"/>
                <a:cs typeface="Times New Roman"/>
              </a:rPr>
              <a:t>sürekli değişmesinden </a:t>
            </a:r>
            <a:r>
              <a:rPr lang="tr-TR" dirty="0">
                <a:latin typeface="Times New Roman"/>
                <a:cs typeface="Times New Roman"/>
              </a:rPr>
              <a:t>dolayı bu </a:t>
            </a:r>
            <a:r>
              <a:rPr lang="tr-TR" spc="-5" dirty="0">
                <a:latin typeface="Times New Roman"/>
                <a:cs typeface="Times New Roman"/>
              </a:rPr>
              <a:t>işlev </a:t>
            </a:r>
            <a:r>
              <a:rPr lang="tr-TR" dirty="0">
                <a:latin typeface="Times New Roman"/>
                <a:cs typeface="Times New Roman"/>
              </a:rPr>
              <a:t>için </a:t>
            </a:r>
            <a:r>
              <a:rPr lang="tr-TR" spc="-5" dirty="0">
                <a:latin typeface="Times New Roman"/>
                <a:cs typeface="Times New Roman"/>
              </a:rPr>
              <a:t>kullanılmaz. A.C  devrelerde </a:t>
            </a:r>
            <a:r>
              <a:rPr lang="tr-TR" spc="-5" dirty="0" smtClean="0">
                <a:latin typeface="Times New Roman"/>
                <a:cs typeface="Times New Roman"/>
              </a:rPr>
              <a:t>kondansatörlerden, </a:t>
            </a:r>
            <a:r>
              <a:rPr lang="tr-TR" spc="-5" dirty="0" err="1">
                <a:latin typeface="Times New Roman"/>
                <a:cs typeface="Times New Roman"/>
              </a:rPr>
              <a:t>kompanzasyon</a:t>
            </a:r>
            <a:r>
              <a:rPr lang="tr-TR" spc="-5" dirty="0">
                <a:latin typeface="Times New Roman"/>
                <a:cs typeface="Times New Roman"/>
              </a:rPr>
              <a:t> sistemlerinde, elektronikte filtre </a:t>
            </a:r>
            <a:r>
              <a:rPr lang="tr-TR" spc="-10" dirty="0">
                <a:latin typeface="Times New Roman"/>
                <a:cs typeface="Times New Roman"/>
              </a:rPr>
              <a:t>ve seçici  </a:t>
            </a:r>
            <a:r>
              <a:rPr lang="tr-TR" spc="-5" dirty="0">
                <a:latin typeface="Times New Roman"/>
                <a:cs typeface="Times New Roman"/>
              </a:rPr>
              <a:t>devrelerde </a:t>
            </a:r>
            <a:r>
              <a:rPr lang="tr-TR" spc="-5" dirty="0" smtClean="0">
                <a:latin typeface="Times New Roman"/>
                <a:cs typeface="Times New Roman"/>
              </a:rPr>
              <a:t>faydalanılır. A.C devrelerinde kondansatörler üreteç gibi davranır. </a:t>
            </a:r>
          </a:p>
          <a:p>
            <a:r>
              <a:rPr lang="tr-TR" dirty="0">
                <a:latin typeface="Times New Roman" panose="02020603050405020304" pitchFamily="18" charset="0"/>
                <a:cs typeface="Times New Roman" panose="02020603050405020304" pitchFamily="18" charset="0"/>
              </a:rPr>
              <a:t>Yukarıda bir AC gerilim kaynağına direk bağlanan kondansatör görülmektedir. Bu devrede kondansatör AC gerilim kaynağının genliğine bağlı olarak sürekli bir şekilde dolar ve boşalır. Çünkü gerilim kaynağı sabit olarak yükselir ve düşer. Kondansatör üzerinden akan akım doğrudan gerilimin büyüklüğüne bağlıdır. Kondansatör üzerinden akan akımın en yüksek olduğu an alternatif gerilimin pozitif </a:t>
            </a:r>
            <a:r>
              <a:rPr lang="tr-TR" dirty="0" err="1">
                <a:latin typeface="Times New Roman" panose="02020603050405020304" pitchFamily="18" charset="0"/>
                <a:cs typeface="Times New Roman" panose="02020603050405020304" pitchFamily="18" charset="0"/>
              </a:rPr>
              <a:t>alternanstan</a:t>
            </a:r>
            <a:r>
              <a:rPr lang="tr-TR" dirty="0">
                <a:latin typeface="Times New Roman" panose="02020603050405020304" pitchFamily="18" charset="0"/>
                <a:cs typeface="Times New Roman" panose="02020603050405020304" pitchFamily="18" charset="0"/>
              </a:rPr>
              <a:t> negatif </a:t>
            </a:r>
            <a:r>
              <a:rPr lang="tr-TR" dirty="0" err="1">
                <a:latin typeface="Times New Roman" panose="02020603050405020304" pitchFamily="18" charset="0"/>
                <a:cs typeface="Times New Roman" panose="02020603050405020304" pitchFamily="18" charset="0"/>
              </a:rPr>
              <a:t>alternansa</a:t>
            </a:r>
            <a:r>
              <a:rPr lang="tr-TR" dirty="0">
                <a:latin typeface="Times New Roman" panose="02020603050405020304" pitchFamily="18" charset="0"/>
                <a:cs typeface="Times New Roman" panose="02020603050405020304" pitchFamily="18" charset="0"/>
              </a:rPr>
              <a:t> geçtiği veya negatif </a:t>
            </a:r>
            <a:r>
              <a:rPr lang="tr-TR" dirty="0" err="1">
                <a:latin typeface="Times New Roman" panose="02020603050405020304" pitchFamily="18" charset="0"/>
                <a:cs typeface="Times New Roman" panose="02020603050405020304" pitchFamily="18" charset="0"/>
              </a:rPr>
              <a:t>alternanstan</a:t>
            </a:r>
            <a:r>
              <a:rPr lang="tr-TR" dirty="0">
                <a:latin typeface="Times New Roman" panose="02020603050405020304" pitchFamily="18" charset="0"/>
                <a:cs typeface="Times New Roman" panose="02020603050405020304" pitchFamily="18" charset="0"/>
              </a:rPr>
              <a:t> pozitif </a:t>
            </a:r>
            <a:r>
              <a:rPr lang="tr-TR" dirty="0" err="1">
                <a:latin typeface="Times New Roman" panose="02020603050405020304" pitchFamily="18" charset="0"/>
                <a:cs typeface="Times New Roman" panose="02020603050405020304" pitchFamily="18" charset="0"/>
              </a:rPr>
              <a:t>alternansa</a:t>
            </a:r>
            <a:r>
              <a:rPr lang="tr-TR" dirty="0">
                <a:latin typeface="Times New Roman" panose="02020603050405020304" pitchFamily="18" charset="0"/>
                <a:cs typeface="Times New Roman" panose="02020603050405020304" pitchFamily="18" charset="0"/>
              </a:rPr>
              <a:t> geçtiği andır. Yani gerilimin sıfır olduğu anda akım maksimumdur. Bunun nedeni gerilim ve akım arasında 90o‘lik bir açı kayması olmasıdır. Aşağıdaki grafikte bu durum daha iyi anlaşılabilir</a:t>
            </a:r>
            <a:r>
              <a:rPr lang="tr-TR" dirty="0"/>
              <a:t>.</a:t>
            </a:r>
          </a:p>
          <a:p>
            <a:endParaRPr lang="tr-TR" dirty="0"/>
          </a:p>
          <a:p>
            <a:endParaRPr lang="tr-TR" dirty="0"/>
          </a:p>
        </p:txBody>
      </p:sp>
    </p:spTree>
    <p:extLst>
      <p:ext uri="{BB962C8B-B14F-4D97-AF65-F5344CB8AC3E}">
        <p14:creationId xmlns:p14="http://schemas.microsoft.com/office/powerpoint/2010/main" val="2776935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8714" y="248404"/>
            <a:ext cx="10274525" cy="459167"/>
          </a:xfrm>
        </p:spPr>
        <p:txBody>
          <a:bodyPr>
            <a:normAutofit fontScale="90000"/>
          </a:bodyPr>
          <a:lstStyle/>
          <a:p>
            <a:r>
              <a:rPr lang="tr-TR" dirty="0">
                <a:latin typeface="Times New Roman" panose="02020603050405020304" pitchFamily="18" charset="0"/>
                <a:cs typeface="Times New Roman" panose="02020603050405020304" pitchFamily="18" charset="0"/>
              </a:rPr>
              <a:t>Alternatif akımda kondansatör</a:t>
            </a:r>
            <a:endParaRPr lang="tr-TR" dirty="0"/>
          </a:p>
        </p:txBody>
      </p:sp>
      <p:sp>
        <p:nvSpPr>
          <p:cNvPr id="3" name="İçerik Yer Tutucusu 2"/>
          <p:cNvSpPr>
            <a:spLocks noGrp="1"/>
          </p:cNvSpPr>
          <p:nvPr>
            <p:ph idx="1"/>
          </p:nvPr>
        </p:nvSpPr>
        <p:spPr>
          <a:xfrm>
            <a:off x="391886" y="903514"/>
            <a:ext cx="11527971" cy="5780315"/>
          </a:xfrm>
        </p:spPr>
        <p:txBody>
          <a:bodyPr/>
          <a:lstStyle/>
          <a:p>
            <a:r>
              <a:rPr lang="tr-TR" dirty="0" smtClean="0">
                <a:latin typeface="Times New Roman" panose="02020603050405020304" pitchFamily="18" charset="0"/>
                <a:cs typeface="Times New Roman" panose="02020603050405020304" pitchFamily="18" charset="0"/>
              </a:rPr>
              <a:t>Aşağıdaki </a:t>
            </a:r>
            <a:r>
              <a:rPr lang="tr-TR" dirty="0">
                <a:latin typeface="Times New Roman" panose="02020603050405020304" pitchFamily="18" charset="0"/>
                <a:cs typeface="Times New Roman" panose="02020603050405020304" pitchFamily="18" charset="0"/>
              </a:rPr>
              <a:t>grafikte akım ve gerilim arasındaki açı farkı daha net görülmektedir. Frekansı f olan sinüs dalgası şeklindeki AC gerilim kaynağına bağlı kondansatör 1 ve 3 </a:t>
            </a:r>
            <a:r>
              <a:rPr lang="tr-TR" dirty="0" err="1">
                <a:latin typeface="Times New Roman" panose="02020603050405020304" pitchFamily="18" charset="0"/>
                <a:cs typeface="Times New Roman" panose="02020603050405020304" pitchFamily="18" charset="0"/>
              </a:rPr>
              <a:t>nolu</a:t>
            </a:r>
            <a:r>
              <a:rPr lang="tr-TR" dirty="0">
                <a:latin typeface="Times New Roman" panose="02020603050405020304" pitchFamily="18" charset="0"/>
                <a:cs typeface="Times New Roman" panose="02020603050405020304" pitchFamily="18" charset="0"/>
              </a:rPr>
              <a:t> bölgelerde şarj olurken, 2 ve 4 </a:t>
            </a:r>
            <a:r>
              <a:rPr lang="tr-TR" dirty="0" err="1">
                <a:latin typeface="Times New Roman" panose="02020603050405020304" pitchFamily="18" charset="0"/>
                <a:cs typeface="Times New Roman" panose="02020603050405020304" pitchFamily="18" charset="0"/>
              </a:rPr>
              <a:t>nolu</a:t>
            </a:r>
            <a:r>
              <a:rPr lang="tr-TR" dirty="0">
                <a:latin typeface="Times New Roman" panose="02020603050405020304" pitchFamily="18" charset="0"/>
                <a:cs typeface="Times New Roman" panose="02020603050405020304" pitchFamily="18" charset="0"/>
              </a:rPr>
              <a:t> bölgelerde deşarj olmaktadır. Tam bir dalga boyunca kondansatör 2 kez şarj olurken iki kez de deşarj olur</a:t>
            </a:r>
            <a:r>
              <a:rPr lang="tr-TR" dirty="0" smtClean="0">
                <a:latin typeface="Times New Roman" panose="02020603050405020304" pitchFamily="18" charset="0"/>
                <a:cs typeface="Times New Roman" panose="02020603050405020304" pitchFamily="18" charset="0"/>
              </a:rPr>
              <a:t>.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Kondansatörlü</a:t>
            </a:r>
            <a:r>
              <a:rPr lang="tr-TR" dirty="0" smtClean="0">
                <a:solidFill>
                  <a:srgbClr val="FF0000"/>
                </a:solidFill>
                <a:latin typeface="Times New Roman" panose="02020603050405020304" pitchFamily="18" charset="0"/>
                <a:cs typeface="Times New Roman" panose="02020603050405020304" pitchFamily="18" charset="0"/>
              </a:rPr>
              <a:t> devrelerde akım gerilimden 90° ileridedir.</a:t>
            </a:r>
            <a:endParaRPr lang="tr-TR" dirty="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5519057" y="2750231"/>
            <a:ext cx="6259286" cy="2928257"/>
          </a:xfrm>
          <a:prstGeom prst="rect">
            <a:avLst/>
          </a:prstGeom>
        </p:spPr>
      </p:pic>
      <p:pic>
        <p:nvPicPr>
          <p:cNvPr id="6" name="Resim 5"/>
          <p:cNvPicPr>
            <a:picLocks noChangeAspect="1"/>
          </p:cNvPicPr>
          <p:nvPr/>
        </p:nvPicPr>
        <p:blipFill>
          <a:blip r:embed="rId3"/>
          <a:stretch>
            <a:fillRect/>
          </a:stretch>
        </p:blipFill>
        <p:spPr>
          <a:xfrm>
            <a:off x="729343" y="2732314"/>
            <a:ext cx="1700212" cy="1545772"/>
          </a:xfrm>
          <a:prstGeom prst="rect">
            <a:avLst/>
          </a:prstGeom>
        </p:spPr>
      </p:pic>
      <p:pic>
        <p:nvPicPr>
          <p:cNvPr id="7" name="Resim 6"/>
          <p:cNvPicPr>
            <a:picLocks noChangeAspect="1"/>
          </p:cNvPicPr>
          <p:nvPr/>
        </p:nvPicPr>
        <p:blipFill>
          <a:blip r:embed="rId4"/>
          <a:stretch>
            <a:fillRect/>
          </a:stretch>
        </p:blipFill>
        <p:spPr>
          <a:xfrm>
            <a:off x="2429555" y="2732314"/>
            <a:ext cx="2947988" cy="2667000"/>
          </a:xfrm>
          <a:prstGeom prst="rect">
            <a:avLst/>
          </a:prstGeom>
        </p:spPr>
      </p:pic>
    </p:spTree>
    <p:extLst>
      <p:ext uri="{BB962C8B-B14F-4D97-AF65-F5344CB8AC3E}">
        <p14:creationId xmlns:p14="http://schemas.microsoft.com/office/powerpoint/2010/main" val="4135710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9714" y="259290"/>
            <a:ext cx="9971315" cy="404740"/>
          </a:xfrm>
        </p:spPr>
        <p:txBody>
          <a:bodyPr>
            <a:normAutofit fontScale="90000"/>
          </a:bodyPr>
          <a:lstStyle/>
          <a:p>
            <a:r>
              <a:rPr lang="tr-TR" dirty="0" smtClean="0">
                <a:latin typeface="Times New Roman" panose="02020603050405020304" pitchFamily="18" charset="0"/>
                <a:cs typeface="Times New Roman" panose="02020603050405020304" pitchFamily="18" charset="0"/>
              </a:rPr>
              <a:t>Kondansatörde kapasite (SIĞA)</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72886" y="794656"/>
            <a:ext cx="11419114" cy="6063343"/>
          </a:xfrm>
        </p:spPr>
        <p:txBody>
          <a:bodyPr/>
          <a:lstStyle/>
          <a:p>
            <a:r>
              <a:rPr lang="tr-TR" dirty="0" smtClean="0">
                <a:latin typeface="Times New Roman" panose="02020603050405020304" pitchFamily="18" charset="0"/>
                <a:cs typeface="Times New Roman" panose="02020603050405020304" pitchFamily="18" charset="0"/>
              </a:rPr>
              <a:t>Kapasite, </a:t>
            </a:r>
            <a:r>
              <a:rPr lang="tr-TR" dirty="0">
                <a:latin typeface="Times New Roman" panose="02020603050405020304" pitchFamily="18" charset="0"/>
                <a:cs typeface="Times New Roman" panose="02020603050405020304" pitchFamily="18" charset="0"/>
              </a:rPr>
              <a:t>elektronikte yükleri depo edebilme kabiliyeti ya da elektrik enerjisinin  depolanmasında bir ölçü olarak tanımlanabilir. Elektrik enerjisini depolayabilme özelliğine  sahip devre elemanlarına da </a:t>
            </a:r>
            <a:r>
              <a:rPr lang="tr-TR" dirty="0" err="1">
                <a:latin typeface="Times New Roman" panose="02020603050405020304" pitchFamily="18" charset="0"/>
                <a:cs typeface="Times New Roman" panose="02020603050405020304" pitchFamily="18" charset="0"/>
              </a:rPr>
              <a:t>kapasitör</a:t>
            </a:r>
            <a:r>
              <a:rPr lang="tr-TR" dirty="0">
                <a:latin typeface="Times New Roman" panose="02020603050405020304" pitchFamily="18" charset="0"/>
                <a:cs typeface="Times New Roman" panose="02020603050405020304" pitchFamily="18" charset="0"/>
              </a:rPr>
              <a:t> ya da kondansatör denir. Elektrik enerjisini  depolayabilmenin en yaygın yöntemi birbirine paralel iki metal plaka </a:t>
            </a:r>
            <a:r>
              <a:rPr lang="tr-TR" dirty="0" smtClean="0">
                <a:latin typeface="Times New Roman" panose="02020603050405020304" pitchFamily="18" charset="0"/>
                <a:cs typeface="Times New Roman" panose="02020603050405020304" pitchFamily="18" charset="0"/>
              </a:rPr>
              <a:t>kullanmaktır. şekilde </a:t>
            </a:r>
            <a:r>
              <a:rPr lang="tr-TR" dirty="0">
                <a:latin typeface="Times New Roman" panose="02020603050405020304" pitchFamily="18" charset="0"/>
                <a:cs typeface="Times New Roman" panose="02020603050405020304" pitchFamily="18" charset="0"/>
              </a:rPr>
              <a:t>bir </a:t>
            </a:r>
            <a:r>
              <a:rPr lang="tr-TR" dirty="0" err="1">
                <a:latin typeface="Times New Roman" panose="02020603050405020304" pitchFamily="18" charset="0"/>
                <a:cs typeface="Times New Roman" panose="02020603050405020304" pitchFamily="18" charset="0"/>
              </a:rPr>
              <a:t>kapasitörde</a:t>
            </a:r>
            <a:r>
              <a:rPr lang="tr-TR" dirty="0">
                <a:latin typeface="Times New Roman" panose="02020603050405020304" pitchFamily="18" charset="0"/>
                <a:cs typeface="Times New Roman" panose="02020603050405020304" pitchFamily="18" charset="0"/>
              </a:rPr>
              <a:t> depolanan elektrik enerjisi plakaların yüzey alanı ile doğru  orantılı, plakalar arası mesafe ile ters orantılıdır. </a:t>
            </a:r>
            <a:r>
              <a:rPr lang="tr-TR" dirty="0" err="1">
                <a:latin typeface="Times New Roman" panose="02020603050405020304" pitchFamily="18" charset="0"/>
                <a:cs typeface="Times New Roman" panose="02020603050405020304" pitchFamily="18" charset="0"/>
              </a:rPr>
              <a:t>Kapasitans</a:t>
            </a:r>
            <a:r>
              <a:rPr lang="tr-TR" dirty="0">
                <a:latin typeface="Times New Roman" panose="02020603050405020304" pitchFamily="18" charset="0"/>
                <a:cs typeface="Times New Roman" panose="02020603050405020304" pitchFamily="18" charset="0"/>
              </a:rPr>
              <a:t> birimi Farad (</a:t>
            </a:r>
            <a:r>
              <a:rPr lang="tr-TR" dirty="0" smtClean="0">
                <a:latin typeface="Times New Roman" panose="02020603050405020304" pitchFamily="18" charset="0"/>
                <a:cs typeface="Times New Roman" panose="02020603050405020304" pitchFamily="18" charset="0"/>
              </a:rPr>
              <a:t>F)</a:t>
            </a:r>
            <a:r>
              <a:rPr lang="tr-TR" dirty="0" err="1" smtClean="0">
                <a:latin typeface="Times New Roman" panose="02020603050405020304" pitchFamily="18" charset="0"/>
                <a:cs typeface="Times New Roman" panose="02020603050405020304" pitchFamily="18" charset="0"/>
              </a:rPr>
              <a:t>dır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A.C devrelerde </a:t>
            </a:r>
            <a:r>
              <a:rPr lang="tr-TR" dirty="0" err="1">
                <a:latin typeface="Times New Roman" panose="02020603050405020304" pitchFamily="18" charset="0"/>
                <a:cs typeface="Times New Roman" panose="02020603050405020304" pitchFamily="18" charset="0"/>
              </a:rPr>
              <a:t>kapasitörler</a:t>
            </a:r>
            <a:r>
              <a:rPr lang="tr-TR" dirty="0">
                <a:latin typeface="Times New Roman" panose="02020603050405020304" pitchFamily="18" charset="0"/>
                <a:cs typeface="Times New Roman" panose="02020603050405020304" pitchFamily="18" charset="0"/>
              </a:rPr>
              <a:t> elektrik yüklerini şarj etme özelliklerinden dolayı  gerilimdeki değişimlere </a:t>
            </a:r>
            <a:r>
              <a:rPr lang="tr-TR" dirty="0" smtClean="0">
                <a:latin typeface="Times New Roman" panose="02020603050405020304" pitchFamily="18" charset="0"/>
                <a:cs typeface="Times New Roman" panose="02020603050405020304" pitchFamily="18" charset="0"/>
              </a:rPr>
              <a:t>karşı </a:t>
            </a:r>
            <a:r>
              <a:rPr lang="tr-TR" dirty="0">
                <a:latin typeface="Times New Roman" panose="02020603050405020304" pitchFamily="18" charset="0"/>
                <a:cs typeface="Times New Roman" panose="02020603050405020304" pitchFamily="18" charset="0"/>
              </a:rPr>
              <a:t>zorluk </a:t>
            </a:r>
            <a:r>
              <a:rPr lang="tr-TR" dirty="0" smtClean="0">
                <a:latin typeface="Times New Roman" panose="02020603050405020304" pitchFamily="18" charset="0"/>
                <a:cs typeface="Times New Roman" panose="02020603050405020304" pitchFamily="18" charset="0"/>
              </a:rPr>
              <a:t>gösterir. Bu zorluğa </a:t>
            </a:r>
            <a:r>
              <a:rPr lang="tr-TR" dirty="0" err="1" smtClean="0">
                <a:latin typeface="Times New Roman" panose="02020603050405020304" pitchFamily="18" charset="0"/>
                <a:cs typeface="Times New Roman" panose="02020603050405020304" pitchFamily="18" charset="0"/>
              </a:rPr>
              <a:t>kapasitif</a:t>
            </a:r>
            <a:r>
              <a:rPr lang="tr-TR" dirty="0" smtClean="0">
                <a:latin typeface="Times New Roman" panose="02020603050405020304" pitchFamily="18" charset="0"/>
                <a:cs typeface="Times New Roman" panose="02020603050405020304" pitchFamily="18" charset="0"/>
              </a:rPr>
              <a:t> direnç veya </a:t>
            </a:r>
            <a:r>
              <a:rPr lang="tr-TR" dirty="0" err="1" smtClean="0">
                <a:latin typeface="Times New Roman" panose="02020603050405020304" pitchFamily="18" charset="0"/>
                <a:cs typeface="Times New Roman" panose="02020603050405020304" pitchFamily="18" charset="0"/>
              </a:rPr>
              <a:t>kapasitif</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reaktans</a:t>
            </a:r>
            <a:r>
              <a:rPr lang="tr-TR" dirty="0" smtClean="0">
                <a:latin typeface="Times New Roman" panose="02020603050405020304" pitchFamily="18" charset="0"/>
                <a:cs typeface="Times New Roman" panose="02020603050405020304" pitchFamily="18" charset="0"/>
              </a:rPr>
              <a:t> denir. (Xc)</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200829" y="4540929"/>
            <a:ext cx="2913971" cy="2171700"/>
          </a:xfrm>
          <a:prstGeom prst="rect">
            <a:avLst/>
          </a:prstGeom>
        </p:spPr>
      </p:pic>
    </p:spTree>
    <p:extLst>
      <p:ext uri="{BB962C8B-B14F-4D97-AF65-F5344CB8AC3E}">
        <p14:creationId xmlns:p14="http://schemas.microsoft.com/office/powerpoint/2010/main" val="4085722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5747"/>
            <a:ext cx="10013268" cy="513596"/>
          </a:xfrm>
        </p:spPr>
        <p:txBody>
          <a:bodyPr>
            <a:normAutofit fontScale="90000"/>
          </a:bodyPr>
          <a:lstStyle/>
          <a:p>
            <a:endParaRPr lang="tr-TR" dirty="0"/>
          </a:p>
        </p:txBody>
      </p:sp>
      <p:sp>
        <p:nvSpPr>
          <p:cNvPr id="3" name="İçerik Yer Tutucusu 2"/>
          <p:cNvSpPr>
            <a:spLocks noGrp="1"/>
          </p:cNvSpPr>
          <p:nvPr>
            <p:ph idx="1"/>
          </p:nvPr>
        </p:nvSpPr>
        <p:spPr>
          <a:xfrm>
            <a:off x="653143" y="1045028"/>
            <a:ext cx="11538857" cy="5812972"/>
          </a:xfrm>
        </p:spPr>
        <p:txBody>
          <a:bodyPr/>
          <a:lstStyle/>
          <a:p>
            <a:r>
              <a:rPr lang="tr-TR" dirty="0">
                <a:latin typeface="Times New Roman" panose="02020603050405020304" pitchFamily="18" charset="0"/>
                <a:cs typeface="Times New Roman" panose="02020603050405020304" pitchFamily="18" charset="0"/>
              </a:rPr>
              <a:t>Bir kondansatörün sığası (C) ; Kondansatör levhalarının  </a:t>
            </a:r>
            <a:r>
              <a:rPr lang="tr-TR" dirty="0" smtClean="0">
                <a:latin typeface="Times New Roman" panose="02020603050405020304" pitchFamily="18" charset="0"/>
                <a:cs typeface="Times New Roman" panose="02020603050405020304" pitchFamily="18" charset="0"/>
              </a:rPr>
              <a:t>yüzeyi ile doğru orantılı </a:t>
            </a:r>
            <a:r>
              <a:rPr lang="tr-TR" dirty="0">
                <a:latin typeface="Times New Roman" panose="02020603050405020304" pitchFamily="18" charset="0"/>
                <a:cs typeface="Times New Roman" panose="02020603050405020304" pitchFamily="18" charset="0"/>
              </a:rPr>
              <a:t>(tek bir levha yüzeyi), Levhalar arası </a:t>
            </a:r>
            <a:r>
              <a:rPr lang="tr-TR" dirty="0" smtClean="0">
                <a:latin typeface="Times New Roman" panose="02020603050405020304" pitchFamily="18" charset="0"/>
                <a:cs typeface="Times New Roman" panose="02020603050405020304" pitchFamily="18" charset="0"/>
              </a:rPr>
              <a:t>uzaklık ile ters orantılı, levhalara uygulanan gerilimle doğru orantılı ve levhalar arasındaki yalıtkanın cinsine bağlıdır. </a:t>
            </a:r>
            <a:endParaRPr lang="tr-TR" dirty="0">
              <a:latin typeface="Times New Roman" panose="02020603050405020304" pitchFamily="18" charset="0"/>
              <a:cs typeface="Times New Roman" panose="02020603050405020304" pitchFamily="18" charset="0"/>
            </a:endParaRPr>
          </a:p>
          <a:p>
            <a:r>
              <a:rPr lang="tr-TR" dirty="0" smtClean="0">
                <a:solidFill>
                  <a:srgbClr val="FF0000"/>
                </a:solidFill>
                <a:latin typeface="Times New Roman" panose="02020603050405020304" pitchFamily="18" charset="0"/>
                <a:cs typeface="Times New Roman" panose="02020603050405020304" pitchFamily="18" charset="0"/>
              </a:rPr>
              <a:t>C=Ɛ.A/d  </a:t>
            </a:r>
            <a:r>
              <a:rPr lang="tr-TR" dirty="0" smtClean="0">
                <a:latin typeface="Times New Roman" panose="02020603050405020304" pitchFamily="18" charset="0"/>
                <a:cs typeface="Times New Roman" panose="02020603050405020304" pitchFamily="18" charset="0"/>
              </a:rPr>
              <a:t>  Ɛ= yalıtkanın </a:t>
            </a:r>
            <a:r>
              <a:rPr lang="tr-TR" dirty="0" err="1" smtClean="0">
                <a:latin typeface="Times New Roman" panose="02020603050405020304" pitchFamily="18" charset="0"/>
                <a:cs typeface="Times New Roman" panose="02020603050405020304" pitchFamily="18" charset="0"/>
              </a:rPr>
              <a:t>dielektrik</a:t>
            </a:r>
            <a:r>
              <a:rPr lang="tr-TR" dirty="0" smtClean="0">
                <a:latin typeface="Times New Roman" panose="02020603050405020304" pitchFamily="18" charset="0"/>
                <a:cs typeface="Times New Roman" panose="02020603050405020304" pitchFamily="18" charset="0"/>
              </a:rPr>
              <a:t> katsayısı   A= Bir levhanın yüzeyi  d= levhalar arası uzaklık veya yalıtkan kalınlığı.   Ortamda havadan başka bir yalıtkan varsa;</a:t>
            </a:r>
          </a:p>
          <a:p>
            <a:r>
              <a:rPr lang="tr-TR" dirty="0" smtClean="0">
                <a:solidFill>
                  <a:srgbClr val="FF0000"/>
                </a:solidFill>
                <a:latin typeface="Times New Roman" panose="02020603050405020304" pitchFamily="18" charset="0"/>
                <a:cs typeface="Times New Roman" panose="02020603050405020304" pitchFamily="18" charset="0"/>
              </a:rPr>
              <a:t>C= 8,85.Ɛr.A/1.10 .d </a:t>
            </a:r>
            <a:r>
              <a:rPr lang="tr-TR" dirty="0" smtClean="0">
                <a:latin typeface="Times New Roman" panose="02020603050405020304" pitchFamily="18" charset="0"/>
                <a:cs typeface="Times New Roman" panose="02020603050405020304" pitchFamily="18" charset="0"/>
              </a:rPr>
              <a:t>olur.   </a:t>
            </a:r>
            <a:r>
              <a:rPr lang="tr-TR" dirty="0" err="1" smtClean="0">
                <a:latin typeface="Times New Roman" panose="02020603050405020304" pitchFamily="18" charset="0"/>
                <a:cs typeface="Times New Roman" panose="02020603050405020304" pitchFamily="18" charset="0"/>
              </a:rPr>
              <a:t>Ɛr</a:t>
            </a:r>
            <a:r>
              <a:rPr lang="tr-TR" dirty="0" smtClean="0">
                <a:latin typeface="Times New Roman" panose="02020603050405020304" pitchFamily="18" charset="0"/>
                <a:cs typeface="Times New Roman" panose="02020603050405020304" pitchFamily="18" charset="0"/>
              </a:rPr>
              <a:t>= ortamdaki yalıtkanın </a:t>
            </a:r>
            <a:r>
              <a:rPr lang="tr-TR" dirty="0" err="1" smtClean="0">
                <a:latin typeface="Times New Roman" panose="02020603050405020304" pitchFamily="18" charset="0"/>
                <a:cs typeface="Times New Roman" panose="02020603050405020304" pitchFamily="18" charset="0"/>
              </a:rPr>
              <a:t>dielektrik</a:t>
            </a:r>
            <a:r>
              <a:rPr lang="tr-TR" dirty="0" smtClean="0">
                <a:latin typeface="Times New Roman" panose="02020603050405020304" pitchFamily="18" charset="0"/>
                <a:cs typeface="Times New Roman" panose="02020603050405020304" pitchFamily="18" charset="0"/>
              </a:rPr>
              <a:t> katsayısı. </a:t>
            </a:r>
          </a:p>
          <a:p>
            <a:r>
              <a:rPr lang="tr-TR" dirty="0" smtClean="0">
                <a:latin typeface="Times New Roman" panose="02020603050405020304" pitchFamily="18" charset="0"/>
                <a:cs typeface="Times New Roman" panose="02020603050405020304" pitchFamily="18" charset="0"/>
              </a:rPr>
              <a:t>Sığa birimi FARAD </a:t>
            </a:r>
            <a:r>
              <a:rPr lang="tr-TR" dirty="0" err="1" smtClean="0">
                <a:latin typeface="Times New Roman" panose="02020603050405020304" pitchFamily="18" charset="0"/>
                <a:cs typeface="Times New Roman" panose="02020603050405020304" pitchFamily="18" charset="0"/>
              </a:rPr>
              <a:t>dır</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C= Q/V </a:t>
            </a:r>
          </a:p>
          <a:p>
            <a:r>
              <a:rPr lang="tr-TR" dirty="0" smtClean="0">
                <a:latin typeface="Times New Roman" panose="02020603050405020304" pitchFamily="18" charset="0"/>
                <a:cs typeface="Times New Roman" panose="02020603050405020304" pitchFamily="18" charset="0"/>
              </a:rPr>
              <a:t>ÖRNEK: Alanı 0,1m2 olan plakaların birbirine uzaklığı 0,01 m ve plakalar arasında  bağıl </a:t>
            </a:r>
            <a:r>
              <a:rPr lang="tr-TR" dirty="0" err="1" smtClean="0">
                <a:latin typeface="Times New Roman" panose="02020603050405020304" pitchFamily="18" charset="0"/>
                <a:cs typeface="Times New Roman" panose="02020603050405020304" pitchFamily="18" charset="0"/>
              </a:rPr>
              <a:t>dielektrik</a:t>
            </a:r>
            <a:r>
              <a:rPr lang="tr-TR" dirty="0" smtClean="0">
                <a:latin typeface="Times New Roman" panose="02020603050405020304" pitchFamily="18" charset="0"/>
                <a:cs typeface="Times New Roman" panose="02020603050405020304" pitchFamily="18" charset="0"/>
              </a:rPr>
              <a:t> katsayısı 2 olan bir malzeme (havanın </a:t>
            </a:r>
            <a:r>
              <a:rPr lang="tr-TR" dirty="0" err="1" smtClean="0">
                <a:latin typeface="Times New Roman" panose="02020603050405020304" pitchFamily="18" charset="0"/>
                <a:cs typeface="Times New Roman" panose="02020603050405020304" pitchFamily="18" charset="0"/>
              </a:rPr>
              <a:t>dielektrik</a:t>
            </a:r>
            <a:r>
              <a:rPr lang="tr-TR" dirty="0" smtClean="0">
                <a:latin typeface="Times New Roman" panose="02020603050405020304" pitchFamily="18" charset="0"/>
                <a:cs typeface="Times New Roman" panose="02020603050405020304" pitchFamily="18" charset="0"/>
              </a:rPr>
              <a:t> katsayısı </a:t>
            </a:r>
            <a:r>
              <a:rPr lang="or-IN" dirty="0" smtClean="0">
                <a:latin typeface="Times New Roman" panose="02020603050405020304" pitchFamily="18" charset="0"/>
                <a:cs typeface="Times New Roman" panose="02020603050405020304" pitchFamily="18" charset="0"/>
              </a:rPr>
              <a:t>8,854.</a:t>
            </a:r>
            <a:r>
              <a:rPr lang="tr-TR" dirty="0" smtClean="0">
                <a:latin typeface="Times New Roman" panose="02020603050405020304" pitchFamily="18" charset="0"/>
                <a:cs typeface="Times New Roman" panose="02020603050405020304" pitchFamily="18" charset="0"/>
              </a:rPr>
              <a:t>10   F/m)</a:t>
            </a:r>
            <a:r>
              <a:rPr lang="or-IN"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Ɛ=</a:t>
            </a:r>
            <a:r>
              <a:rPr lang="tr-TR" dirty="0" err="1" smtClean="0">
                <a:latin typeface="Times New Roman" panose="02020603050405020304" pitchFamily="18" charset="0"/>
                <a:cs typeface="Times New Roman" panose="02020603050405020304" pitchFamily="18" charset="0"/>
              </a:rPr>
              <a:t>Ɛo.Ɛr</a:t>
            </a:r>
            <a:r>
              <a:rPr lang="tr-TR" dirty="0" smtClean="0">
                <a:latin typeface="Times New Roman" panose="02020603050405020304" pitchFamily="18" charset="0"/>
                <a:cs typeface="Times New Roman" panose="02020603050405020304" pitchFamily="18" charset="0"/>
              </a:rPr>
              <a:t>  = </a:t>
            </a:r>
            <a:r>
              <a:rPr lang="or-IN" dirty="0">
                <a:latin typeface="Times New Roman" panose="02020603050405020304" pitchFamily="18" charset="0"/>
                <a:cs typeface="Times New Roman" panose="02020603050405020304" pitchFamily="18" charset="0"/>
              </a:rPr>
              <a:t>8,854.</a:t>
            </a:r>
            <a:r>
              <a:rPr lang="tr-TR" dirty="0">
                <a:latin typeface="Times New Roman" panose="02020603050405020304" pitchFamily="18" charset="0"/>
                <a:cs typeface="Times New Roman" panose="02020603050405020304" pitchFamily="18" charset="0"/>
              </a:rPr>
              <a:t>10 </a:t>
            </a:r>
            <a:r>
              <a:rPr lang="tr-TR" dirty="0" smtClean="0">
                <a:latin typeface="Times New Roman" panose="02020603050405020304" pitchFamily="18" charset="0"/>
                <a:cs typeface="Times New Roman" panose="02020603050405020304" pitchFamily="18" charset="0"/>
              </a:rPr>
              <a:t>. 2 = 17,7.10             </a:t>
            </a:r>
            <a:r>
              <a:rPr lang="tr-TR" dirty="0" smtClean="0">
                <a:solidFill>
                  <a:srgbClr val="FF0000"/>
                </a:solidFill>
                <a:latin typeface="Times New Roman" panose="02020603050405020304" pitchFamily="18" charset="0"/>
                <a:cs typeface="Times New Roman" panose="02020603050405020304" pitchFamily="18" charset="0"/>
              </a:rPr>
              <a:t>C=Ɛ.A/d </a:t>
            </a:r>
            <a:r>
              <a:rPr lang="tr-TR" dirty="0" smtClean="0">
                <a:latin typeface="Times New Roman" panose="02020603050405020304" pitchFamily="18" charset="0"/>
                <a:cs typeface="Times New Roman" panose="02020603050405020304" pitchFamily="18" charset="0"/>
              </a:rPr>
              <a:t>ise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C= </a:t>
            </a:r>
            <a:r>
              <a:rPr lang="tr-TR" dirty="0">
                <a:latin typeface="Times New Roman" panose="02020603050405020304" pitchFamily="18" charset="0"/>
                <a:cs typeface="Times New Roman" panose="02020603050405020304" pitchFamily="18" charset="0"/>
              </a:rPr>
              <a:t> 17,7.10 </a:t>
            </a:r>
            <a:r>
              <a:rPr lang="tr-TR" dirty="0" smtClean="0">
                <a:latin typeface="Times New Roman" panose="02020603050405020304" pitchFamily="18" charset="0"/>
                <a:cs typeface="Times New Roman" panose="02020603050405020304" pitchFamily="18" charset="0"/>
              </a:rPr>
              <a:t>. 0,1/0,001       C= 17,7.10    F = 177pF</a:t>
            </a:r>
            <a:endParaRPr lang="tr-TR"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3037114" y="3392488"/>
            <a:ext cx="415498"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12</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10220096" y="4948363"/>
            <a:ext cx="49244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-12</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3244863" y="5514420"/>
            <a:ext cx="49244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-12</a:t>
            </a:r>
            <a:endParaRPr lang="tr-TR"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4864326" y="5498115"/>
            <a:ext cx="49244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-12</a:t>
            </a: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2790892" y="6109280"/>
            <a:ext cx="49244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-12</a:t>
            </a:r>
            <a:endParaRPr lang="tr-TR"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6176349" y="6109280"/>
            <a:ext cx="49244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-11</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950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0600" y="226632"/>
            <a:ext cx="10192088" cy="578911"/>
          </a:xfrm>
        </p:spPr>
        <p:txBody>
          <a:bodyPr>
            <a:normAutofit fontScale="90000"/>
          </a:bodyPr>
          <a:lstStyle/>
          <a:p>
            <a:r>
              <a:rPr lang="tr-TR" dirty="0" smtClean="0">
                <a:latin typeface="Times New Roman" panose="02020603050405020304" pitchFamily="18" charset="0"/>
                <a:cs typeface="Times New Roman" panose="02020603050405020304" pitchFamily="18" charset="0"/>
              </a:rPr>
              <a:t>Kapasitif </a:t>
            </a:r>
            <a:r>
              <a:rPr lang="tr-TR" dirty="0" err="1" smtClean="0">
                <a:latin typeface="Times New Roman" panose="02020603050405020304" pitchFamily="18" charset="0"/>
                <a:cs typeface="Times New Roman" panose="02020603050405020304" pitchFamily="18" charset="0"/>
              </a:rPr>
              <a:t>reaktans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62000" y="1132114"/>
            <a:ext cx="10972800" cy="5573486"/>
          </a:xfrm>
        </p:spPr>
        <p:txBody>
          <a:bodyPr>
            <a:normAutofit lnSpcReduction="10000"/>
          </a:bodyPr>
          <a:lstStyle/>
          <a:p>
            <a:r>
              <a:rPr lang="tr-TR" spc="-5" dirty="0" err="1">
                <a:latin typeface="Times New Roman"/>
                <a:cs typeface="Times New Roman"/>
              </a:rPr>
              <a:t>Kapasitörler</a:t>
            </a:r>
            <a:r>
              <a:rPr lang="tr-TR" spc="-5" dirty="0">
                <a:latin typeface="Times New Roman"/>
                <a:cs typeface="Times New Roman"/>
              </a:rPr>
              <a:t> A.C gerilimin değişimine karşı zorluk </a:t>
            </a:r>
            <a:r>
              <a:rPr lang="tr-TR" dirty="0">
                <a:latin typeface="Times New Roman"/>
                <a:cs typeface="Times New Roman"/>
              </a:rPr>
              <a:t>gösterir. </a:t>
            </a:r>
            <a:r>
              <a:rPr lang="tr-TR" spc="-5" dirty="0">
                <a:latin typeface="Times New Roman"/>
                <a:cs typeface="Times New Roman"/>
              </a:rPr>
              <a:t>Şekil </a:t>
            </a:r>
            <a:r>
              <a:rPr lang="tr-TR" spc="-5" dirty="0" smtClean="0">
                <a:latin typeface="Times New Roman"/>
                <a:cs typeface="Times New Roman"/>
              </a:rPr>
              <a:t>deki </a:t>
            </a:r>
            <a:r>
              <a:rPr lang="tr-TR" dirty="0">
                <a:latin typeface="Times New Roman"/>
                <a:cs typeface="Times New Roman"/>
              </a:rPr>
              <a:t>saf  </a:t>
            </a:r>
            <a:r>
              <a:rPr lang="tr-TR" spc="-5" dirty="0" err="1">
                <a:latin typeface="Times New Roman"/>
                <a:cs typeface="Times New Roman"/>
              </a:rPr>
              <a:t>kapasitif</a:t>
            </a:r>
            <a:r>
              <a:rPr lang="tr-TR" spc="-5" dirty="0">
                <a:latin typeface="Times New Roman"/>
                <a:cs typeface="Times New Roman"/>
              </a:rPr>
              <a:t> devrede </a:t>
            </a:r>
            <a:r>
              <a:rPr lang="tr-TR" spc="-5" dirty="0" err="1">
                <a:latin typeface="Times New Roman"/>
                <a:cs typeface="Times New Roman"/>
              </a:rPr>
              <a:t>kapasitör</a:t>
            </a:r>
            <a:r>
              <a:rPr lang="tr-TR" spc="-5" dirty="0">
                <a:latin typeface="Times New Roman"/>
                <a:cs typeface="Times New Roman"/>
              </a:rPr>
              <a:t> üzerindeki geçen </a:t>
            </a:r>
            <a:r>
              <a:rPr lang="tr-TR" spc="5" dirty="0">
                <a:latin typeface="Times New Roman"/>
                <a:cs typeface="Times New Roman"/>
              </a:rPr>
              <a:t>akım </a:t>
            </a:r>
            <a:r>
              <a:rPr lang="tr-TR" dirty="0">
                <a:latin typeface="Times New Roman"/>
                <a:cs typeface="Times New Roman"/>
              </a:rPr>
              <a:t>toplam </a:t>
            </a:r>
            <a:r>
              <a:rPr lang="tr-TR" spc="-5" dirty="0">
                <a:latin typeface="Times New Roman"/>
                <a:cs typeface="Times New Roman"/>
              </a:rPr>
              <a:t>devre </a:t>
            </a:r>
            <a:r>
              <a:rPr lang="tr-TR" dirty="0">
                <a:latin typeface="Times New Roman"/>
                <a:cs typeface="Times New Roman"/>
              </a:rPr>
              <a:t>akımıdır </a:t>
            </a:r>
            <a:r>
              <a:rPr lang="tr-TR" spc="-10" dirty="0">
                <a:latin typeface="Times New Roman"/>
                <a:cs typeface="Times New Roman"/>
              </a:rPr>
              <a:t>ve </a:t>
            </a:r>
            <a:r>
              <a:rPr lang="tr-TR" spc="-5" dirty="0" err="1">
                <a:latin typeface="Times New Roman"/>
                <a:cs typeface="Times New Roman"/>
              </a:rPr>
              <a:t>kapasitör</a:t>
            </a:r>
            <a:r>
              <a:rPr lang="tr-TR" spc="-5" dirty="0">
                <a:latin typeface="Times New Roman"/>
                <a:cs typeface="Times New Roman"/>
              </a:rPr>
              <a:t>  gerilimi kaynak gerilimine eşittir. Ancak kondansatör gerilimi devre akımı ile aynı </a:t>
            </a:r>
            <a:r>
              <a:rPr lang="tr-TR" spc="-10" dirty="0">
                <a:latin typeface="Times New Roman"/>
                <a:cs typeface="Times New Roman"/>
              </a:rPr>
              <a:t>fazda  </a:t>
            </a:r>
            <a:r>
              <a:rPr lang="tr-TR" spc="-5" dirty="0">
                <a:latin typeface="Times New Roman"/>
                <a:cs typeface="Times New Roman"/>
              </a:rPr>
              <a:t>değildir. Gerilim akımı </a:t>
            </a:r>
            <a:r>
              <a:rPr lang="tr-TR" dirty="0">
                <a:latin typeface="Times New Roman"/>
                <a:cs typeface="Times New Roman"/>
              </a:rPr>
              <a:t>90</a:t>
            </a:r>
            <a:r>
              <a:rPr lang="tr-TR" sz="2000" baseline="39682" dirty="0">
                <a:latin typeface="Times New Roman"/>
                <a:cs typeface="Times New Roman"/>
              </a:rPr>
              <a:t>o </a:t>
            </a:r>
            <a:r>
              <a:rPr lang="tr-TR" dirty="0">
                <a:latin typeface="Times New Roman"/>
                <a:cs typeface="Times New Roman"/>
              </a:rPr>
              <a:t>geriden takip </a:t>
            </a:r>
            <a:r>
              <a:rPr lang="tr-TR" spc="-5" dirty="0">
                <a:latin typeface="Times New Roman"/>
                <a:cs typeface="Times New Roman"/>
              </a:rPr>
              <a:t>eder. Bu durum, </a:t>
            </a:r>
            <a:r>
              <a:rPr lang="tr-TR" dirty="0">
                <a:latin typeface="Times New Roman"/>
                <a:cs typeface="Times New Roman"/>
              </a:rPr>
              <a:t>Şekil </a:t>
            </a:r>
            <a:r>
              <a:rPr lang="tr-TR" dirty="0" smtClean="0">
                <a:latin typeface="Times New Roman"/>
                <a:cs typeface="Times New Roman"/>
              </a:rPr>
              <a:t>de </a:t>
            </a:r>
            <a:r>
              <a:rPr lang="tr-TR" spc="-5" dirty="0" err="1">
                <a:latin typeface="Times New Roman"/>
                <a:cs typeface="Times New Roman"/>
              </a:rPr>
              <a:t>vektörel</a:t>
            </a:r>
            <a:r>
              <a:rPr lang="tr-TR" spc="-5" dirty="0">
                <a:latin typeface="Times New Roman"/>
                <a:cs typeface="Times New Roman"/>
              </a:rPr>
              <a:t> olarak  gösterilmiştir</a:t>
            </a:r>
            <a:r>
              <a:rPr lang="tr-TR" spc="-5" dirty="0" smtClean="0">
                <a:latin typeface="Times New Roman"/>
                <a:cs typeface="Times New Roman"/>
              </a:rPr>
              <a:t>. </a:t>
            </a:r>
          </a:p>
          <a:p>
            <a:endParaRPr lang="tr-TR" spc="-5" dirty="0">
              <a:latin typeface="Times New Roman"/>
              <a:cs typeface="Times New Roman"/>
            </a:endParaRPr>
          </a:p>
          <a:p>
            <a:endParaRPr lang="tr-TR" spc="-5" dirty="0" smtClean="0">
              <a:latin typeface="Times New Roman"/>
              <a:cs typeface="Times New Roman"/>
            </a:endParaRPr>
          </a:p>
          <a:p>
            <a:endParaRPr lang="tr-TR" spc="-5" dirty="0">
              <a:latin typeface="Times New Roman"/>
              <a:cs typeface="Times New Roman"/>
            </a:endParaRPr>
          </a:p>
          <a:p>
            <a:r>
              <a:rPr lang="tr-TR" dirty="0">
                <a:latin typeface="Times New Roman"/>
                <a:cs typeface="Times New Roman"/>
              </a:rPr>
              <a:t> </a:t>
            </a:r>
            <a:r>
              <a:rPr lang="tr-TR" dirty="0" smtClean="0">
                <a:latin typeface="Times New Roman"/>
                <a:cs typeface="Times New Roman"/>
              </a:rPr>
              <a:t>Şekil incelendiğinde </a:t>
            </a:r>
            <a:r>
              <a:rPr lang="tr-TR" spc="-5" dirty="0">
                <a:latin typeface="Times New Roman"/>
                <a:cs typeface="Times New Roman"/>
              </a:rPr>
              <a:t>0</a:t>
            </a:r>
            <a:r>
              <a:rPr lang="tr-TR" sz="2000" spc="-7" baseline="39682" dirty="0">
                <a:latin typeface="Times New Roman"/>
                <a:cs typeface="Times New Roman"/>
              </a:rPr>
              <a:t>O</a:t>
            </a:r>
            <a:r>
              <a:rPr lang="tr-TR" spc="-5" dirty="0">
                <a:latin typeface="Times New Roman"/>
                <a:cs typeface="Times New Roman"/>
              </a:rPr>
              <a:t>’de </a:t>
            </a:r>
            <a:r>
              <a:rPr lang="tr-TR" dirty="0">
                <a:latin typeface="Times New Roman"/>
                <a:cs typeface="Times New Roman"/>
              </a:rPr>
              <a:t>kalın </a:t>
            </a:r>
            <a:r>
              <a:rPr lang="tr-TR" spc="-5" dirty="0">
                <a:latin typeface="Times New Roman"/>
                <a:cs typeface="Times New Roman"/>
              </a:rPr>
              <a:t>sürekli çizgi </a:t>
            </a:r>
            <a:r>
              <a:rPr lang="tr-TR" dirty="0">
                <a:latin typeface="Times New Roman"/>
                <a:cs typeface="Times New Roman"/>
              </a:rPr>
              <a:t>ile gösterilen </a:t>
            </a:r>
            <a:r>
              <a:rPr lang="tr-TR" spc="-5" dirty="0">
                <a:latin typeface="Times New Roman"/>
                <a:cs typeface="Times New Roman"/>
              </a:rPr>
              <a:t>geriliminin (v) pozitif  </a:t>
            </a:r>
            <a:r>
              <a:rPr lang="tr-TR" spc="-5" dirty="0" err="1">
                <a:latin typeface="Times New Roman"/>
                <a:cs typeface="Times New Roman"/>
              </a:rPr>
              <a:t>alternans</a:t>
            </a:r>
            <a:r>
              <a:rPr lang="tr-TR" spc="-5" dirty="0">
                <a:latin typeface="Times New Roman"/>
                <a:cs typeface="Times New Roman"/>
              </a:rPr>
              <a:t> başlangıcında olduğu, </a:t>
            </a:r>
            <a:r>
              <a:rPr lang="tr-TR" spc="5" dirty="0">
                <a:latin typeface="Times New Roman"/>
                <a:cs typeface="Times New Roman"/>
              </a:rPr>
              <a:t>ince </a:t>
            </a:r>
            <a:r>
              <a:rPr lang="tr-TR" spc="-5" dirty="0">
                <a:latin typeface="Times New Roman"/>
                <a:cs typeface="Times New Roman"/>
              </a:rPr>
              <a:t>sürekli çizgi </a:t>
            </a:r>
            <a:r>
              <a:rPr lang="tr-TR" dirty="0">
                <a:latin typeface="Times New Roman"/>
                <a:cs typeface="Times New Roman"/>
              </a:rPr>
              <a:t>ile </a:t>
            </a:r>
            <a:r>
              <a:rPr lang="tr-TR" spc="-5" dirty="0">
                <a:latin typeface="Times New Roman"/>
                <a:cs typeface="Times New Roman"/>
              </a:rPr>
              <a:t>gösterilen </a:t>
            </a:r>
            <a:r>
              <a:rPr lang="tr-TR" dirty="0">
                <a:latin typeface="Times New Roman"/>
                <a:cs typeface="Times New Roman"/>
              </a:rPr>
              <a:t>akımının ( </a:t>
            </a:r>
            <a:r>
              <a:rPr lang="tr-TR" sz="2800" i="1" spc="5" dirty="0">
                <a:latin typeface="Times New Roman"/>
                <a:cs typeface="Times New Roman"/>
              </a:rPr>
              <a:t>i </a:t>
            </a:r>
            <a:r>
              <a:rPr lang="tr-TR" dirty="0">
                <a:latin typeface="Times New Roman"/>
                <a:cs typeface="Times New Roman"/>
              </a:rPr>
              <a:t>) </a:t>
            </a:r>
            <a:r>
              <a:rPr lang="tr-TR" spc="-5" dirty="0">
                <a:latin typeface="Times New Roman"/>
                <a:cs typeface="Times New Roman"/>
              </a:rPr>
              <a:t>aynı noktada  maksimum </a:t>
            </a:r>
            <a:r>
              <a:rPr lang="tr-TR" dirty="0">
                <a:latin typeface="Times New Roman"/>
                <a:cs typeface="Times New Roman"/>
              </a:rPr>
              <a:t>tepe değerine ulaştığı </a:t>
            </a:r>
            <a:r>
              <a:rPr lang="tr-TR" spc="-5" dirty="0">
                <a:latin typeface="Times New Roman"/>
                <a:cs typeface="Times New Roman"/>
              </a:rPr>
              <a:t>görülmektedir. Faz </a:t>
            </a:r>
            <a:r>
              <a:rPr lang="tr-TR" dirty="0">
                <a:latin typeface="Times New Roman"/>
                <a:cs typeface="Times New Roman"/>
              </a:rPr>
              <a:t>farkı </a:t>
            </a:r>
            <a:r>
              <a:rPr lang="tr-TR" spc="-5" dirty="0">
                <a:latin typeface="Times New Roman"/>
                <a:cs typeface="Times New Roman"/>
              </a:rPr>
              <a:t>90</a:t>
            </a:r>
            <a:r>
              <a:rPr lang="tr-TR" sz="2000" spc="-7" baseline="39682" dirty="0">
                <a:latin typeface="Times New Roman"/>
                <a:cs typeface="Times New Roman"/>
              </a:rPr>
              <a:t>O</a:t>
            </a:r>
            <a:r>
              <a:rPr lang="tr-TR" spc="-5" dirty="0">
                <a:latin typeface="Times New Roman"/>
                <a:cs typeface="Times New Roman"/>
              </a:rPr>
              <a:t>’dir </a:t>
            </a:r>
            <a:r>
              <a:rPr lang="tr-TR" spc="-10" dirty="0">
                <a:latin typeface="Times New Roman"/>
                <a:cs typeface="Times New Roman"/>
              </a:rPr>
              <a:t>ve </a:t>
            </a:r>
            <a:r>
              <a:rPr lang="tr-TR" spc="-5" dirty="0">
                <a:latin typeface="Times New Roman"/>
                <a:cs typeface="Times New Roman"/>
              </a:rPr>
              <a:t>gerilim akımdan  </a:t>
            </a:r>
            <a:r>
              <a:rPr lang="tr-TR" spc="-5" dirty="0" smtClean="0">
                <a:latin typeface="Times New Roman"/>
                <a:cs typeface="Times New Roman"/>
              </a:rPr>
              <a:t>geridedir.</a:t>
            </a:r>
          </a:p>
          <a:p>
            <a:endParaRPr lang="tr-TR" dirty="0">
              <a:latin typeface="Times New Roman"/>
              <a:cs typeface="Times New Roman"/>
            </a:endParaRPr>
          </a:p>
          <a:p>
            <a:endParaRPr lang="tr-TR" dirty="0"/>
          </a:p>
        </p:txBody>
      </p:sp>
      <p:pic>
        <p:nvPicPr>
          <p:cNvPr id="4" name="Resim 3"/>
          <p:cNvPicPr>
            <a:picLocks noChangeAspect="1"/>
          </p:cNvPicPr>
          <p:nvPr/>
        </p:nvPicPr>
        <p:blipFill>
          <a:blip r:embed="rId2"/>
          <a:stretch>
            <a:fillRect/>
          </a:stretch>
        </p:blipFill>
        <p:spPr>
          <a:xfrm>
            <a:off x="990600" y="3152436"/>
            <a:ext cx="5959441" cy="1800565"/>
          </a:xfrm>
          <a:prstGeom prst="rect">
            <a:avLst/>
          </a:prstGeom>
        </p:spPr>
      </p:pic>
      <p:pic>
        <p:nvPicPr>
          <p:cNvPr id="5" name="Resim 4"/>
          <p:cNvPicPr>
            <a:picLocks noChangeAspect="1"/>
          </p:cNvPicPr>
          <p:nvPr/>
        </p:nvPicPr>
        <p:blipFill>
          <a:blip r:embed="rId3"/>
          <a:stretch>
            <a:fillRect/>
          </a:stretch>
        </p:blipFill>
        <p:spPr>
          <a:xfrm>
            <a:off x="7670834" y="2906487"/>
            <a:ext cx="3095137" cy="1970314"/>
          </a:xfrm>
          <a:prstGeom prst="rect">
            <a:avLst/>
          </a:prstGeom>
        </p:spPr>
      </p:pic>
    </p:spTree>
    <p:extLst>
      <p:ext uri="{BB962C8B-B14F-4D97-AF65-F5344CB8AC3E}">
        <p14:creationId xmlns:p14="http://schemas.microsoft.com/office/powerpoint/2010/main" val="384273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8052" y="201958"/>
            <a:ext cx="9905999" cy="478762"/>
          </a:xfrm>
        </p:spPr>
        <p:txBody>
          <a:bodyPr>
            <a:normAutofit fontScale="90000"/>
          </a:bodyPr>
          <a:lstStyle/>
          <a:p>
            <a:r>
              <a:rPr lang="tr-TR" dirty="0" smtClean="0">
                <a:latin typeface="Times New Roman" panose="02020603050405020304" pitchFamily="18" charset="0"/>
                <a:cs typeface="Times New Roman" panose="02020603050405020304" pitchFamily="18" charset="0"/>
              </a:rPr>
              <a:t>SİNÜS DALGASI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48076" y="1034812"/>
            <a:ext cx="11030268" cy="5823188"/>
          </a:xfrm>
        </p:spPr>
        <p:txBody>
          <a:bodyPr>
            <a:normAutofit fontScale="92500" lnSpcReduction="20000"/>
          </a:bodyPr>
          <a:lstStyle/>
          <a:p>
            <a:r>
              <a:rPr lang="tr-TR" dirty="0">
                <a:latin typeface="Times New Roman"/>
                <a:cs typeface="Times New Roman"/>
              </a:rPr>
              <a:t>Alternatör </a:t>
            </a:r>
            <a:r>
              <a:rPr lang="tr-TR" spc="-5" dirty="0">
                <a:latin typeface="Times New Roman"/>
                <a:cs typeface="Times New Roman"/>
              </a:rPr>
              <a:t>ile A.C gerilim üretilirken akım yönünün zamanın </a:t>
            </a:r>
            <a:r>
              <a:rPr lang="tr-TR" dirty="0">
                <a:latin typeface="Times New Roman"/>
                <a:cs typeface="Times New Roman"/>
              </a:rPr>
              <a:t>bir </a:t>
            </a:r>
            <a:r>
              <a:rPr lang="tr-TR" spc="-5" dirty="0">
                <a:latin typeface="Times New Roman"/>
                <a:cs typeface="Times New Roman"/>
              </a:rPr>
              <a:t>fonksiyonu olarak  sürekli değiştiğinden daha </a:t>
            </a:r>
            <a:r>
              <a:rPr lang="tr-TR" dirty="0">
                <a:latin typeface="Times New Roman"/>
                <a:cs typeface="Times New Roman"/>
              </a:rPr>
              <a:t>önce bahsedilmişti. </a:t>
            </a:r>
            <a:r>
              <a:rPr lang="tr-TR" spc="-5" dirty="0">
                <a:latin typeface="Times New Roman"/>
                <a:cs typeface="Times New Roman"/>
              </a:rPr>
              <a:t>Alternatör ile üretilen </a:t>
            </a:r>
            <a:r>
              <a:rPr lang="tr-TR" spc="-10" dirty="0">
                <a:latin typeface="Times New Roman"/>
                <a:cs typeface="Times New Roman"/>
              </a:rPr>
              <a:t>bu </a:t>
            </a:r>
            <a:r>
              <a:rPr lang="tr-TR" spc="-5" dirty="0">
                <a:latin typeface="Times New Roman"/>
                <a:cs typeface="Times New Roman"/>
              </a:rPr>
              <a:t>alternatif akım </a:t>
            </a:r>
            <a:r>
              <a:rPr lang="tr-TR" spc="-15" dirty="0">
                <a:latin typeface="Times New Roman"/>
                <a:cs typeface="Times New Roman"/>
              </a:rPr>
              <a:t>ya </a:t>
            </a:r>
            <a:r>
              <a:rPr lang="tr-TR" dirty="0">
                <a:latin typeface="Times New Roman"/>
                <a:cs typeface="Times New Roman"/>
              </a:rPr>
              <a:t>da  </a:t>
            </a:r>
            <a:r>
              <a:rPr lang="tr-TR" spc="-5" dirty="0">
                <a:latin typeface="Times New Roman"/>
                <a:cs typeface="Times New Roman"/>
              </a:rPr>
              <a:t>gerilimin şekli </a:t>
            </a:r>
            <a:r>
              <a:rPr lang="tr-TR" dirty="0">
                <a:latin typeface="Times New Roman"/>
                <a:cs typeface="Times New Roman"/>
              </a:rPr>
              <a:t>sinüs </a:t>
            </a:r>
            <a:r>
              <a:rPr lang="tr-TR" spc="-5" dirty="0">
                <a:latin typeface="Times New Roman"/>
                <a:cs typeface="Times New Roman"/>
              </a:rPr>
              <a:t>dalgası (sinüzoidal sinyal) olarak</a:t>
            </a:r>
            <a:r>
              <a:rPr lang="tr-TR" spc="30" dirty="0">
                <a:latin typeface="Times New Roman"/>
                <a:cs typeface="Times New Roman"/>
              </a:rPr>
              <a:t> </a:t>
            </a:r>
            <a:r>
              <a:rPr lang="tr-TR" spc="-5" dirty="0">
                <a:latin typeface="Times New Roman"/>
                <a:cs typeface="Times New Roman"/>
              </a:rPr>
              <a:t>isimlendirilir</a:t>
            </a:r>
            <a:r>
              <a:rPr lang="tr-TR" spc="-5" dirty="0" smtClean="0">
                <a:latin typeface="Times New Roman"/>
                <a:cs typeface="Times New Roman"/>
              </a:rPr>
              <a:t>. </a:t>
            </a:r>
          </a:p>
          <a:p>
            <a:r>
              <a:rPr lang="tr-TR" spc="-5" dirty="0" smtClean="0">
                <a:latin typeface="Times New Roman"/>
                <a:cs typeface="Times New Roman"/>
              </a:rPr>
              <a:t>                                                                                    Yarı çap vektörünün bir dönüşünde (360°) </a:t>
            </a:r>
          </a:p>
          <a:p>
            <a:r>
              <a:rPr lang="tr-TR" spc="-5" dirty="0">
                <a:latin typeface="Times New Roman"/>
                <a:cs typeface="Times New Roman"/>
              </a:rPr>
              <a:t> </a:t>
            </a:r>
            <a:r>
              <a:rPr lang="tr-TR" spc="-5" dirty="0" smtClean="0">
                <a:latin typeface="Times New Roman"/>
                <a:cs typeface="Times New Roman"/>
              </a:rPr>
              <a:t>                                                                                   bir </a:t>
            </a:r>
            <a:r>
              <a:rPr lang="tr-TR" spc="-5" dirty="0" err="1" smtClean="0">
                <a:solidFill>
                  <a:srgbClr val="FF0000"/>
                </a:solidFill>
                <a:latin typeface="Times New Roman"/>
                <a:cs typeface="Times New Roman"/>
              </a:rPr>
              <a:t>saykıl</a:t>
            </a:r>
            <a:r>
              <a:rPr lang="tr-TR" spc="-5" dirty="0" smtClean="0">
                <a:solidFill>
                  <a:srgbClr val="FF0000"/>
                </a:solidFill>
                <a:latin typeface="Times New Roman"/>
                <a:cs typeface="Times New Roman"/>
              </a:rPr>
              <a:t> </a:t>
            </a:r>
            <a:r>
              <a:rPr lang="tr-TR" spc="-5" dirty="0" smtClean="0">
                <a:latin typeface="Times New Roman"/>
                <a:cs typeface="Times New Roman"/>
              </a:rPr>
              <a:t>oluşur.</a:t>
            </a:r>
            <a:endParaRPr lang="tr-TR" spc="-5" dirty="0">
              <a:latin typeface="Times New Roman"/>
              <a:cs typeface="Times New Roman"/>
            </a:endParaRPr>
          </a:p>
          <a:p>
            <a:endParaRPr lang="tr-TR" spc="-5" dirty="0" smtClean="0">
              <a:latin typeface="Times New Roman"/>
              <a:cs typeface="Times New Roman"/>
            </a:endParaRPr>
          </a:p>
          <a:p>
            <a:endParaRPr lang="tr-TR" spc="-5" dirty="0">
              <a:latin typeface="Times New Roman"/>
              <a:cs typeface="Times New Roman"/>
            </a:endParaRPr>
          </a:p>
          <a:p>
            <a:r>
              <a:rPr lang="tr-TR" dirty="0">
                <a:latin typeface="Times New Roman"/>
                <a:cs typeface="Times New Roman"/>
              </a:rPr>
              <a:t>Sinüs </a:t>
            </a:r>
            <a:r>
              <a:rPr lang="tr-TR" spc="-5" dirty="0">
                <a:latin typeface="Times New Roman"/>
                <a:cs typeface="Times New Roman"/>
              </a:rPr>
              <a:t>dalgası alternatörün </a:t>
            </a:r>
            <a:r>
              <a:rPr lang="tr-TR" dirty="0">
                <a:latin typeface="Times New Roman"/>
                <a:cs typeface="Times New Roman"/>
              </a:rPr>
              <a:t>dairesel </a:t>
            </a:r>
            <a:r>
              <a:rPr lang="tr-TR" spc="-5" dirty="0">
                <a:latin typeface="Times New Roman"/>
                <a:cs typeface="Times New Roman"/>
              </a:rPr>
              <a:t>dönme hareketinden </a:t>
            </a:r>
            <a:r>
              <a:rPr lang="tr-TR" dirty="0">
                <a:latin typeface="Times New Roman"/>
                <a:cs typeface="Times New Roman"/>
              </a:rPr>
              <a:t>dolayı oluşan </a:t>
            </a:r>
            <a:r>
              <a:rPr lang="tr-TR" spc="-5" dirty="0">
                <a:latin typeface="Times New Roman"/>
                <a:cs typeface="Times New Roman"/>
              </a:rPr>
              <a:t>bir şekildir.  Şekil </a:t>
            </a:r>
            <a:r>
              <a:rPr lang="tr-TR" dirty="0">
                <a:latin typeface="Times New Roman"/>
                <a:cs typeface="Times New Roman"/>
              </a:rPr>
              <a:t>1.5 </a:t>
            </a:r>
            <a:r>
              <a:rPr lang="tr-TR" spc="-5" dirty="0">
                <a:latin typeface="Times New Roman"/>
                <a:cs typeface="Times New Roman"/>
              </a:rPr>
              <a:t>incelendiğinde birim </a:t>
            </a:r>
            <a:r>
              <a:rPr lang="tr-TR" dirty="0">
                <a:latin typeface="Times New Roman"/>
                <a:cs typeface="Times New Roman"/>
              </a:rPr>
              <a:t>çember içinde </a:t>
            </a:r>
            <a:r>
              <a:rPr lang="tr-TR" spc="-5" dirty="0">
                <a:latin typeface="Times New Roman"/>
                <a:cs typeface="Times New Roman"/>
              </a:rPr>
              <a:t>dönme hareketini temsil </a:t>
            </a:r>
            <a:r>
              <a:rPr lang="tr-TR" spc="5" dirty="0">
                <a:latin typeface="Times New Roman"/>
                <a:cs typeface="Times New Roman"/>
              </a:rPr>
              <a:t>eden </a:t>
            </a:r>
            <a:r>
              <a:rPr lang="tr-TR" dirty="0">
                <a:latin typeface="Times New Roman"/>
                <a:cs typeface="Times New Roman"/>
              </a:rPr>
              <a:t>birim </a:t>
            </a:r>
            <a:r>
              <a:rPr lang="tr-TR" spc="-10" dirty="0">
                <a:latin typeface="Times New Roman"/>
                <a:cs typeface="Times New Roman"/>
              </a:rPr>
              <a:t>vektör  </a:t>
            </a:r>
            <a:r>
              <a:rPr lang="tr-TR" spc="-5" dirty="0">
                <a:latin typeface="Times New Roman"/>
                <a:cs typeface="Times New Roman"/>
              </a:rPr>
              <a:t>görülebilir. Vektörün başlangıç noktası çemberin merkezidir. Sıfır noktasından (0</a:t>
            </a:r>
            <a:r>
              <a:rPr lang="tr-TR" sz="2000" spc="-7" baseline="39682" dirty="0">
                <a:latin typeface="Times New Roman"/>
                <a:cs typeface="Times New Roman"/>
              </a:rPr>
              <a:t>o</a:t>
            </a:r>
            <a:r>
              <a:rPr lang="tr-TR" spc="-5" dirty="0">
                <a:latin typeface="Times New Roman"/>
                <a:cs typeface="Times New Roman"/>
              </a:rPr>
              <a:t>) başlayıp  </a:t>
            </a:r>
            <a:r>
              <a:rPr lang="tr-TR" dirty="0">
                <a:latin typeface="Times New Roman"/>
                <a:cs typeface="Times New Roman"/>
              </a:rPr>
              <a:t>bir</a:t>
            </a:r>
            <a:r>
              <a:rPr lang="tr-TR" spc="50" dirty="0">
                <a:latin typeface="Times New Roman"/>
                <a:cs typeface="Times New Roman"/>
              </a:rPr>
              <a:t> </a:t>
            </a:r>
            <a:r>
              <a:rPr lang="tr-TR" spc="-5" dirty="0">
                <a:latin typeface="Times New Roman"/>
                <a:cs typeface="Times New Roman"/>
              </a:rPr>
              <a:t>tam</a:t>
            </a:r>
            <a:r>
              <a:rPr lang="tr-TR" spc="25" dirty="0">
                <a:latin typeface="Times New Roman"/>
                <a:cs typeface="Times New Roman"/>
              </a:rPr>
              <a:t> </a:t>
            </a:r>
            <a:r>
              <a:rPr lang="tr-TR" spc="-5" dirty="0">
                <a:latin typeface="Times New Roman"/>
                <a:cs typeface="Times New Roman"/>
              </a:rPr>
              <a:t>dönme</a:t>
            </a:r>
            <a:r>
              <a:rPr lang="tr-TR" spc="45" dirty="0">
                <a:latin typeface="Times New Roman"/>
                <a:cs typeface="Times New Roman"/>
              </a:rPr>
              <a:t> </a:t>
            </a:r>
            <a:r>
              <a:rPr lang="tr-TR" spc="-5" dirty="0">
                <a:latin typeface="Times New Roman"/>
                <a:cs typeface="Times New Roman"/>
              </a:rPr>
              <a:t>hareketini</a:t>
            </a:r>
            <a:r>
              <a:rPr lang="tr-TR" spc="50" dirty="0">
                <a:latin typeface="Times New Roman"/>
                <a:cs typeface="Times New Roman"/>
              </a:rPr>
              <a:t> </a:t>
            </a:r>
            <a:r>
              <a:rPr lang="tr-TR" spc="-5" dirty="0">
                <a:latin typeface="Times New Roman"/>
                <a:cs typeface="Times New Roman"/>
              </a:rPr>
              <a:t>yaptıktan</a:t>
            </a:r>
            <a:r>
              <a:rPr lang="tr-TR" spc="55" dirty="0">
                <a:latin typeface="Times New Roman"/>
                <a:cs typeface="Times New Roman"/>
              </a:rPr>
              <a:t> </a:t>
            </a:r>
            <a:r>
              <a:rPr lang="tr-TR" spc="-5" dirty="0">
                <a:latin typeface="Times New Roman"/>
                <a:cs typeface="Times New Roman"/>
              </a:rPr>
              <a:t>sonra</a:t>
            </a:r>
            <a:r>
              <a:rPr lang="tr-TR" spc="45" dirty="0">
                <a:latin typeface="Times New Roman"/>
                <a:cs typeface="Times New Roman"/>
              </a:rPr>
              <a:t> </a:t>
            </a:r>
            <a:r>
              <a:rPr lang="tr-TR" spc="-5" dirty="0">
                <a:latin typeface="Times New Roman"/>
                <a:cs typeface="Times New Roman"/>
              </a:rPr>
              <a:t>tekrar</a:t>
            </a:r>
            <a:r>
              <a:rPr lang="tr-TR" spc="50" dirty="0">
                <a:latin typeface="Times New Roman"/>
                <a:cs typeface="Times New Roman"/>
              </a:rPr>
              <a:t> </a:t>
            </a:r>
            <a:r>
              <a:rPr lang="tr-TR" spc="-5" dirty="0">
                <a:latin typeface="Times New Roman"/>
                <a:cs typeface="Times New Roman"/>
              </a:rPr>
              <a:t>başlangıç</a:t>
            </a:r>
            <a:r>
              <a:rPr lang="tr-TR" spc="50" dirty="0">
                <a:latin typeface="Times New Roman"/>
                <a:cs typeface="Times New Roman"/>
              </a:rPr>
              <a:t> </a:t>
            </a:r>
            <a:r>
              <a:rPr lang="tr-TR" dirty="0">
                <a:latin typeface="Times New Roman"/>
                <a:cs typeface="Times New Roman"/>
              </a:rPr>
              <a:t>noktasına</a:t>
            </a:r>
            <a:r>
              <a:rPr lang="tr-TR" spc="35" dirty="0">
                <a:latin typeface="Times New Roman"/>
                <a:cs typeface="Times New Roman"/>
              </a:rPr>
              <a:t> </a:t>
            </a:r>
            <a:r>
              <a:rPr lang="tr-TR" dirty="0">
                <a:latin typeface="Times New Roman"/>
                <a:cs typeface="Times New Roman"/>
              </a:rPr>
              <a:t>(0</a:t>
            </a:r>
            <a:r>
              <a:rPr lang="tr-TR" sz="2000" baseline="39682" dirty="0">
                <a:latin typeface="Times New Roman"/>
                <a:cs typeface="Times New Roman"/>
              </a:rPr>
              <a:t>o</a:t>
            </a:r>
            <a:r>
              <a:rPr lang="tr-TR" sz="2000" spc="67" baseline="39682" dirty="0">
                <a:latin typeface="Times New Roman"/>
                <a:cs typeface="Times New Roman"/>
              </a:rPr>
              <a:t> </a:t>
            </a:r>
            <a:r>
              <a:rPr lang="tr-TR" spc="-10" dirty="0">
                <a:latin typeface="Times New Roman"/>
                <a:cs typeface="Times New Roman"/>
              </a:rPr>
              <a:t>ya</a:t>
            </a:r>
            <a:r>
              <a:rPr lang="tr-TR" spc="45" dirty="0">
                <a:latin typeface="Times New Roman"/>
                <a:cs typeface="Times New Roman"/>
              </a:rPr>
              <a:t> </a:t>
            </a:r>
            <a:r>
              <a:rPr lang="tr-TR" dirty="0">
                <a:latin typeface="Times New Roman"/>
                <a:cs typeface="Times New Roman"/>
              </a:rPr>
              <a:t>da</a:t>
            </a:r>
            <a:r>
              <a:rPr lang="tr-TR" spc="50" dirty="0">
                <a:latin typeface="Times New Roman"/>
                <a:cs typeface="Times New Roman"/>
              </a:rPr>
              <a:t> </a:t>
            </a:r>
            <a:r>
              <a:rPr lang="tr-TR" spc="-5" dirty="0">
                <a:latin typeface="Times New Roman"/>
                <a:cs typeface="Times New Roman"/>
              </a:rPr>
              <a:t>360</a:t>
            </a:r>
            <a:r>
              <a:rPr lang="tr-TR" sz="2000" spc="-7" baseline="39682" dirty="0">
                <a:latin typeface="Times New Roman"/>
                <a:cs typeface="Times New Roman"/>
              </a:rPr>
              <a:t>o</a:t>
            </a:r>
            <a:r>
              <a:rPr lang="tr-TR" spc="-5" dirty="0">
                <a:latin typeface="Times New Roman"/>
                <a:cs typeface="Times New Roman"/>
              </a:rPr>
              <a:t>)</a:t>
            </a:r>
            <a:r>
              <a:rPr lang="tr-TR" spc="50" dirty="0">
                <a:latin typeface="Times New Roman"/>
                <a:cs typeface="Times New Roman"/>
              </a:rPr>
              <a:t> </a:t>
            </a:r>
            <a:r>
              <a:rPr lang="tr-TR" spc="-5" dirty="0" smtClean="0">
                <a:latin typeface="Times New Roman"/>
                <a:cs typeface="Times New Roman"/>
              </a:rPr>
              <a:t>dönmesi </a:t>
            </a:r>
            <a:r>
              <a:rPr lang="tr-TR" spc="-5" dirty="0">
                <a:latin typeface="Times New Roman"/>
                <a:cs typeface="Times New Roman"/>
              </a:rPr>
              <a:t>esnasında vektörün çember </a:t>
            </a:r>
            <a:r>
              <a:rPr lang="tr-TR" dirty="0">
                <a:latin typeface="Times New Roman"/>
                <a:cs typeface="Times New Roman"/>
              </a:rPr>
              <a:t>üzerinde </a:t>
            </a:r>
            <a:r>
              <a:rPr lang="tr-TR" spc="-5" dirty="0">
                <a:latin typeface="Times New Roman"/>
                <a:cs typeface="Times New Roman"/>
              </a:rPr>
              <a:t>kestiği noktalar koordinat düzlemine aktarılır </a:t>
            </a:r>
            <a:r>
              <a:rPr lang="tr-TR" spc="-10" dirty="0">
                <a:latin typeface="Times New Roman"/>
                <a:cs typeface="Times New Roman"/>
              </a:rPr>
              <a:t>ve </a:t>
            </a:r>
            <a:r>
              <a:rPr lang="tr-TR" spc="-5" dirty="0">
                <a:latin typeface="Times New Roman"/>
                <a:cs typeface="Times New Roman"/>
              </a:rPr>
              <a:t>daha  </a:t>
            </a:r>
            <a:r>
              <a:rPr lang="tr-TR" dirty="0">
                <a:latin typeface="Times New Roman"/>
                <a:cs typeface="Times New Roman"/>
              </a:rPr>
              <a:t>sonra bu </a:t>
            </a:r>
            <a:r>
              <a:rPr lang="tr-TR" spc="-5" dirty="0">
                <a:latin typeface="Times New Roman"/>
                <a:cs typeface="Times New Roman"/>
              </a:rPr>
              <a:t>noktalar birleştirilirse ortaya sinüs dalga şekli çıkacaktır. Sinüs sinyalinin  gösterildiği düzlemde </a:t>
            </a:r>
            <a:r>
              <a:rPr lang="tr-TR" dirty="0">
                <a:latin typeface="Times New Roman"/>
                <a:cs typeface="Times New Roman"/>
              </a:rPr>
              <a:t>“x” </a:t>
            </a:r>
            <a:r>
              <a:rPr lang="tr-TR" spc="-5" dirty="0">
                <a:latin typeface="Times New Roman"/>
                <a:cs typeface="Times New Roman"/>
              </a:rPr>
              <a:t>ekseni hareket açısını </a:t>
            </a:r>
            <a:r>
              <a:rPr lang="tr-TR" spc="-10" dirty="0">
                <a:latin typeface="Times New Roman"/>
                <a:cs typeface="Times New Roman"/>
              </a:rPr>
              <a:t>ya </a:t>
            </a:r>
            <a:r>
              <a:rPr lang="tr-TR" dirty="0">
                <a:latin typeface="Times New Roman"/>
                <a:cs typeface="Times New Roman"/>
              </a:rPr>
              <a:t>ada açı </a:t>
            </a:r>
            <a:r>
              <a:rPr lang="tr-TR" spc="-5" dirty="0">
                <a:latin typeface="Times New Roman"/>
                <a:cs typeface="Times New Roman"/>
              </a:rPr>
              <a:t>zamanını “y” ekseni </a:t>
            </a:r>
            <a:r>
              <a:rPr lang="tr-TR" dirty="0">
                <a:latin typeface="Times New Roman"/>
                <a:cs typeface="Times New Roman"/>
              </a:rPr>
              <a:t>ise </a:t>
            </a:r>
            <a:r>
              <a:rPr lang="tr-TR" spc="-5" dirty="0">
                <a:latin typeface="Times New Roman"/>
                <a:cs typeface="Times New Roman"/>
              </a:rPr>
              <a:t>oluşan  alternatif </a:t>
            </a:r>
            <a:r>
              <a:rPr lang="tr-TR" dirty="0">
                <a:latin typeface="Times New Roman"/>
                <a:cs typeface="Times New Roman"/>
              </a:rPr>
              <a:t>akım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gerilimin </a:t>
            </a:r>
            <a:r>
              <a:rPr lang="tr-TR" dirty="0">
                <a:latin typeface="Times New Roman"/>
                <a:cs typeface="Times New Roman"/>
              </a:rPr>
              <a:t>genliğini</a:t>
            </a:r>
            <a:r>
              <a:rPr lang="tr-TR" spc="5" dirty="0">
                <a:latin typeface="Times New Roman"/>
                <a:cs typeface="Times New Roman"/>
              </a:rPr>
              <a:t> </a:t>
            </a:r>
            <a:r>
              <a:rPr lang="tr-TR" spc="-5" dirty="0">
                <a:latin typeface="Times New Roman"/>
                <a:cs typeface="Times New Roman"/>
              </a:rPr>
              <a:t>gösterir.</a:t>
            </a:r>
            <a:endParaRPr lang="tr-TR" dirty="0">
              <a:latin typeface="Times New Roman"/>
              <a:cs typeface="Times New Roman"/>
            </a:endParaRPr>
          </a:p>
          <a:p>
            <a:endParaRPr lang="tr-TR" dirty="0">
              <a:latin typeface="Times New Roman"/>
              <a:cs typeface="Times New Roman"/>
            </a:endParaRPr>
          </a:p>
          <a:p>
            <a:endParaRPr lang="tr-TR" spc="-5" dirty="0" smtClean="0">
              <a:latin typeface="Times New Roman"/>
              <a:cs typeface="Times New Roman"/>
            </a:endParaRPr>
          </a:p>
          <a:p>
            <a:endParaRPr lang="tr-TR" dirty="0">
              <a:latin typeface="Times New Roman"/>
              <a:cs typeface="Times New Roman"/>
            </a:endParaRPr>
          </a:p>
          <a:p>
            <a:endParaRPr lang="tr-TR" dirty="0"/>
          </a:p>
        </p:txBody>
      </p:sp>
      <p:pic>
        <p:nvPicPr>
          <p:cNvPr id="4" name="Resim 3"/>
          <p:cNvPicPr>
            <a:picLocks noChangeAspect="1"/>
          </p:cNvPicPr>
          <p:nvPr/>
        </p:nvPicPr>
        <p:blipFill>
          <a:blip r:embed="rId2"/>
          <a:stretch>
            <a:fillRect/>
          </a:stretch>
        </p:blipFill>
        <p:spPr>
          <a:xfrm>
            <a:off x="1624013" y="2164322"/>
            <a:ext cx="4688230" cy="1638812"/>
          </a:xfrm>
          <a:prstGeom prst="rect">
            <a:avLst/>
          </a:prstGeom>
        </p:spPr>
      </p:pic>
      <p:sp>
        <p:nvSpPr>
          <p:cNvPr id="5" name="Metin kutusu 4"/>
          <p:cNvSpPr txBox="1"/>
          <p:nvPr/>
        </p:nvSpPr>
        <p:spPr>
          <a:xfrm>
            <a:off x="3825771" y="3373674"/>
            <a:ext cx="415498" cy="369332"/>
          </a:xfrm>
          <a:prstGeom prst="rect">
            <a:avLst/>
          </a:prstGeom>
          <a:noFill/>
        </p:spPr>
        <p:txBody>
          <a:bodyPr wrap="none" rtlCol="0">
            <a:spAutoFit/>
          </a:bodyPr>
          <a:lstStyle/>
          <a:p>
            <a:r>
              <a:rPr lang="tr-TR" dirty="0" smtClean="0">
                <a:solidFill>
                  <a:schemeClr val="bg1"/>
                </a:solidFill>
                <a:latin typeface="Times New Roman" panose="02020603050405020304" pitchFamily="18" charset="0"/>
                <a:cs typeface="Times New Roman" panose="02020603050405020304" pitchFamily="18" charset="0"/>
              </a:rPr>
              <a:t>90</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5191759" y="2726728"/>
            <a:ext cx="530915" cy="369332"/>
          </a:xfrm>
          <a:prstGeom prst="rect">
            <a:avLst/>
          </a:prstGeom>
          <a:noFill/>
        </p:spPr>
        <p:txBody>
          <a:bodyPr wrap="none" rtlCol="0">
            <a:spAutoFit/>
          </a:bodyPr>
          <a:lstStyle/>
          <a:p>
            <a:r>
              <a:rPr lang="tr-TR" dirty="0" smtClean="0">
                <a:solidFill>
                  <a:schemeClr val="bg1"/>
                </a:solidFill>
                <a:latin typeface="Times New Roman" panose="02020603050405020304" pitchFamily="18" charset="0"/>
                <a:cs typeface="Times New Roman" panose="02020603050405020304" pitchFamily="18" charset="0"/>
              </a:rPr>
              <a:t>270</a:t>
            </a:r>
            <a:endParaRPr lang="tr-TR" dirty="0">
              <a:solidFill>
                <a:schemeClr val="bg1"/>
              </a:solidFill>
              <a:latin typeface="Times New Roman" panose="02020603050405020304" pitchFamily="18" charset="0"/>
              <a:cs typeface="Times New Roman" panose="02020603050405020304" pitchFamily="18" charset="0"/>
            </a:endParaRPr>
          </a:p>
        </p:txBody>
      </p:sp>
      <p:cxnSp>
        <p:nvCxnSpPr>
          <p:cNvPr id="8" name="Düz Bağlayıcı 7"/>
          <p:cNvCxnSpPr/>
          <p:nvPr/>
        </p:nvCxnSpPr>
        <p:spPr>
          <a:xfrm flipH="1">
            <a:off x="5445758" y="2983728"/>
            <a:ext cx="11458" cy="7177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Düz Bağlayıcı 11"/>
          <p:cNvCxnSpPr/>
          <p:nvPr/>
        </p:nvCxnSpPr>
        <p:spPr>
          <a:xfrm>
            <a:off x="2479039" y="3682982"/>
            <a:ext cx="2978177" cy="0"/>
          </a:xfrm>
          <a:prstGeom prst="line">
            <a:avLst/>
          </a:prstGeom>
        </p:spPr>
        <p:style>
          <a:lnRef idx="2">
            <a:schemeClr val="accent3"/>
          </a:lnRef>
          <a:fillRef idx="0">
            <a:schemeClr val="accent3"/>
          </a:fillRef>
          <a:effectRef idx="1">
            <a:schemeClr val="accent3"/>
          </a:effectRef>
          <a:fontRef idx="minor">
            <a:schemeClr val="tx1"/>
          </a:fontRef>
        </p:style>
      </p:cxnSp>
      <p:sp>
        <p:nvSpPr>
          <p:cNvPr id="13" name="Metin kutusu 12"/>
          <p:cNvSpPr txBox="1"/>
          <p:nvPr/>
        </p:nvSpPr>
        <p:spPr>
          <a:xfrm>
            <a:off x="3311784" y="2084514"/>
            <a:ext cx="513987" cy="369332"/>
          </a:xfrm>
          <a:prstGeom prst="rect">
            <a:avLst/>
          </a:prstGeom>
          <a:noFill/>
        </p:spPr>
        <p:txBody>
          <a:bodyPr wrap="none" rtlCol="0">
            <a:spAutoFit/>
          </a:bodyPr>
          <a:lstStyle/>
          <a:p>
            <a:r>
              <a:rPr lang="tr-TR" dirty="0" smtClean="0">
                <a:solidFill>
                  <a:schemeClr val="bg1"/>
                </a:solidFill>
                <a:latin typeface="Times New Roman" panose="02020603050405020304" pitchFamily="18" charset="0"/>
                <a:cs typeface="Times New Roman" panose="02020603050405020304" pitchFamily="18" charset="0"/>
              </a:rPr>
              <a:t>V, 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14" name="Metin kutusu 13"/>
          <p:cNvSpPr txBox="1"/>
          <p:nvPr/>
        </p:nvSpPr>
        <p:spPr>
          <a:xfrm>
            <a:off x="6263210" y="2799062"/>
            <a:ext cx="484428" cy="369332"/>
          </a:xfrm>
          <a:prstGeom prst="rect">
            <a:avLst/>
          </a:prstGeom>
          <a:noFill/>
        </p:spPr>
        <p:txBody>
          <a:bodyPr wrap="none" rtlCol="0">
            <a:spAutoFit/>
          </a:bodyPr>
          <a:lstStyle/>
          <a:p>
            <a:r>
              <a:rPr lang="el-GR" dirty="0">
                <a:solidFill>
                  <a:schemeClr val="bg1"/>
                </a:solidFill>
                <a:latin typeface="Times New Roman" panose="02020603050405020304" pitchFamily="18" charset="0"/>
                <a:cs typeface="Times New Roman" panose="02020603050405020304" pitchFamily="18" charset="0"/>
              </a:rPr>
              <a:t>α</a:t>
            </a:r>
            <a:r>
              <a:rPr lang="tr-TR" dirty="0" smtClean="0">
                <a:solidFill>
                  <a:schemeClr val="bg1"/>
                </a:solidFill>
                <a:latin typeface="Times New Roman" panose="02020603050405020304" pitchFamily="18" charset="0"/>
                <a:cs typeface="Times New Roman" panose="02020603050405020304" pitchFamily="18" charset="0"/>
              </a:rPr>
              <a:t>, t</a:t>
            </a:r>
            <a:endParaRPr lang="tr-TR" dirty="0">
              <a:solidFill>
                <a:schemeClr val="bg1"/>
              </a:solidFill>
            </a:endParaRPr>
          </a:p>
        </p:txBody>
      </p:sp>
      <p:sp>
        <p:nvSpPr>
          <p:cNvPr id="15" name="Yukarı Bükülü Ok 14"/>
          <p:cNvSpPr/>
          <p:nvPr/>
        </p:nvSpPr>
        <p:spPr>
          <a:xfrm rot="13256359">
            <a:off x="2491198" y="2177934"/>
            <a:ext cx="765234" cy="33961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6168248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6172" y="237518"/>
            <a:ext cx="10100354" cy="502711"/>
          </a:xfrm>
        </p:spPr>
        <p:txBody>
          <a:bodyPr>
            <a:normAutofit fontScale="90000"/>
          </a:bodyPr>
          <a:lstStyle/>
          <a:p>
            <a:r>
              <a:rPr lang="tr-TR" dirty="0">
                <a:latin typeface="Times New Roman" panose="02020603050405020304" pitchFamily="18" charset="0"/>
                <a:cs typeface="Times New Roman" panose="02020603050405020304" pitchFamily="18" charset="0"/>
              </a:rPr>
              <a:t>Kapasitif </a:t>
            </a:r>
            <a:r>
              <a:rPr lang="tr-TR" dirty="0" err="1">
                <a:latin typeface="Times New Roman" panose="02020603050405020304" pitchFamily="18" charset="0"/>
                <a:cs typeface="Times New Roman" panose="02020603050405020304" pitchFamily="18" charset="0"/>
              </a:rPr>
              <a:t>reaktans</a:t>
            </a:r>
            <a:endParaRPr lang="tr-TR" dirty="0"/>
          </a:p>
        </p:txBody>
      </p:sp>
      <p:sp>
        <p:nvSpPr>
          <p:cNvPr id="5" name="İçerik Yer Tutucusu 4"/>
          <p:cNvSpPr>
            <a:spLocks noGrp="1"/>
          </p:cNvSpPr>
          <p:nvPr>
            <p:ph idx="1"/>
          </p:nvPr>
        </p:nvSpPr>
        <p:spPr>
          <a:xfrm>
            <a:off x="718457" y="925286"/>
            <a:ext cx="11364686" cy="5758543"/>
          </a:xfrm>
        </p:spPr>
        <p:txBody>
          <a:bodyPr/>
          <a:lstStyle/>
          <a:p>
            <a:r>
              <a:rPr lang="tr-TR" dirty="0">
                <a:latin typeface="Times New Roman" panose="02020603050405020304" pitchFamily="18" charset="0"/>
                <a:cs typeface="Times New Roman" panose="02020603050405020304" pitchFamily="18" charset="0"/>
              </a:rPr>
              <a:t>Saf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devrelerde akım, gerilim ve güç ilişkisi saf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devrelerle aynıdır. </a:t>
            </a:r>
            <a:r>
              <a:rPr lang="tr-TR" dirty="0" smtClean="0">
                <a:latin typeface="Times New Roman" panose="02020603050405020304" pitchFamily="18" charset="0"/>
                <a:cs typeface="Times New Roman" panose="02020603050405020304" pitchFamily="18" charset="0"/>
              </a:rPr>
              <a:t>Ani </a:t>
            </a:r>
            <a:r>
              <a:rPr lang="tr-TR" dirty="0">
                <a:latin typeface="Times New Roman" panose="02020603050405020304" pitchFamily="18" charset="0"/>
                <a:cs typeface="Times New Roman" panose="02020603050405020304" pitchFamily="18" charset="0"/>
              </a:rPr>
              <a:t>güç, ani akım ve ani gerilimin çarpımına eşittir ( </a:t>
            </a:r>
            <a:r>
              <a:rPr lang="tr-TR" dirty="0" smtClean="0">
                <a:latin typeface="Times New Roman" panose="02020603050405020304" pitchFamily="18" charset="0"/>
                <a:cs typeface="Times New Roman" panose="02020603050405020304" pitchFamily="18" charset="0"/>
              </a:rPr>
              <a:t>p= </a:t>
            </a:r>
            <a:r>
              <a:rPr lang="tr-TR" dirty="0" err="1" smtClean="0">
                <a:latin typeface="Times New Roman" panose="02020603050405020304" pitchFamily="18" charset="0"/>
                <a:cs typeface="Times New Roman" panose="02020603050405020304" pitchFamily="18" charset="0"/>
              </a:rPr>
              <a:t>v.i</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 Akım ve gerilimden</a:t>
            </a:r>
          </a:p>
          <a:p>
            <a:r>
              <a:rPr lang="tr-TR" dirty="0">
                <a:latin typeface="Times New Roman" panose="02020603050405020304" pitchFamily="18" charset="0"/>
                <a:cs typeface="Times New Roman" panose="02020603050405020304" pitchFamily="18" charset="0"/>
              </a:rPr>
              <a:t>herhangi birisi sıfır olduğunda güç sıfır, herhangi birisi negatif olduğunda güç negatif ve her  ikisi de pozitif olduğunda güç pozitif olur. Gücün pozitif olması </a:t>
            </a:r>
            <a:r>
              <a:rPr lang="tr-TR" dirty="0" err="1">
                <a:latin typeface="Times New Roman" panose="02020603050405020304" pitchFamily="18" charset="0"/>
                <a:cs typeface="Times New Roman" panose="02020603050405020304" pitchFamily="18" charset="0"/>
              </a:rPr>
              <a:t>kapasitörün</a:t>
            </a:r>
            <a:r>
              <a:rPr lang="tr-TR" dirty="0">
                <a:latin typeface="Times New Roman" panose="02020603050405020304" pitchFamily="18" charset="0"/>
                <a:cs typeface="Times New Roman" panose="02020603050405020304" pitchFamily="18" charset="0"/>
              </a:rPr>
              <a:t> devreden güç  çektiği, negatif olması da devreye güç verdiği anlamına gelir.</a:t>
            </a:r>
          </a:p>
          <a:p>
            <a:r>
              <a:rPr lang="tr-TR" dirty="0">
                <a:latin typeface="Times New Roman" panose="02020603050405020304" pitchFamily="18" charset="0"/>
                <a:cs typeface="Times New Roman" panose="02020603050405020304" pitchFamily="18" charset="0"/>
              </a:rPr>
              <a:t>Her </a:t>
            </a:r>
            <a:r>
              <a:rPr lang="tr-TR" dirty="0" smtClean="0">
                <a:latin typeface="Times New Roman" panose="02020603050405020304" pitchFamily="18" charset="0"/>
                <a:cs typeface="Times New Roman" panose="02020603050405020304" pitchFamily="18" charset="0"/>
              </a:rPr>
              <a:t>kondansatör, </a:t>
            </a:r>
            <a:r>
              <a:rPr lang="tr-TR" dirty="0">
                <a:latin typeface="Times New Roman" panose="02020603050405020304" pitchFamily="18" charset="0"/>
                <a:cs typeface="Times New Roman" panose="02020603050405020304" pitchFamily="18" charset="0"/>
              </a:rPr>
              <a:t>alternatif akım devrelerinde frekansla ters orantılı olarak değişen bir  direnç gösterir. Bu dirence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a:t>
            </a:r>
            <a:r>
              <a:rPr lang="tr-TR" dirty="0">
                <a:latin typeface="Times New Roman" panose="02020603050405020304" pitchFamily="18" charset="0"/>
                <a:cs typeface="Times New Roman" panose="02020603050405020304" pitchFamily="18" charset="0"/>
              </a:rPr>
              <a:t> denir. Kapasitif </a:t>
            </a:r>
            <a:r>
              <a:rPr lang="tr-TR" dirty="0" err="1">
                <a:latin typeface="Times New Roman" panose="02020603050405020304" pitchFamily="18" charset="0"/>
                <a:cs typeface="Times New Roman" panose="02020603050405020304" pitchFamily="18" charset="0"/>
              </a:rPr>
              <a:t>reaktans</a:t>
            </a:r>
            <a:r>
              <a:rPr lang="tr-TR" dirty="0">
                <a:latin typeface="Times New Roman" panose="02020603050405020304" pitchFamily="18" charset="0"/>
                <a:cs typeface="Times New Roman" panose="02020603050405020304" pitchFamily="18" charset="0"/>
              </a:rPr>
              <a:t> XC ile gösterilir ve  birimi </a:t>
            </a:r>
            <a:r>
              <a:rPr lang="tr-TR" dirty="0" err="1">
                <a:latin typeface="Times New Roman" panose="02020603050405020304" pitchFamily="18" charset="0"/>
                <a:cs typeface="Times New Roman" panose="02020603050405020304" pitchFamily="18" charset="0"/>
              </a:rPr>
              <a:t>ohm</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dur</a:t>
            </a:r>
            <a:r>
              <a:rPr lang="tr-TR" dirty="0">
                <a:latin typeface="Times New Roman" panose="02020603050405020304" pitchFamily="18" charset="0"/>
                <a:cs typeface="Times New Roman" panose="02020603050405020304" pitchFamily="18" charset="0"/>
              </a:rPr>
              <a:t>. A.C devrelerde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a:t>
            </a:r>
            <a:r>
              <a:rPr lang="tr-TR" dirty="0">
                <a:latin typeface="Times New Roman" panose="02020603050405020304" pitchFamily="18" charset="0"/>
                <a:cs typeface="Times New Roman" panose="02020603050405020304" pitchFamily="18" charset="0"/>
              </a:rPr>
              <a:t>;</a:t>
            </a:r>
          </a:p>
          <a:p>
            <a:r>
              <a:rPr lang="tr-TR" dirty="0" smtClean="0">
                <a:solidFill>
                  <a:srgbClr val="FF0000"/>
                </a:solidFill>
                <a:latin typeface="Times New Roman" panose="02020603050405020304" pitchFamily="18" charset="0"/>
                <a:cs typeface="Times New Roman" panose="02020603050405020304" pitchFamily="18" charset="0"/>
              </a:rPr>
              <a:t>Xc=1/W.C                  Xc=1/2.</a:t>
            </a:r>
            <a:r>
              <a:rPr lang="az-Cyrl-AZ" dirty="0" smtClean="0">
                <a:solidFill>
                  <a:srgbClr val="FF0000"/>
                </a:solidFill>
                <a:latin typeface="Times New Roman" panose="02020603050405020304" pitchFamily="18" charset="0"/>
                <a:cs typeface="Times New Roman" panose="02020603050405020304" pitchFamily="18" charset="0"/>
              </a:rPr>
              <a:t>Л</a:t>
            </a:r>
            <a:r>
              <a:rPr lang="tr-TR" dirty="0" smtClean="0">
                <a:solidFill>
                  <a:srgbClr val="FF0000"/>
                </a:solidFill>
                <a:latin typeface="Times New Roman" panose="02020603050405020304" pitchFamily="18" charset="0"/>
                <a:cs typeface="Times New Roman" panose="02020603050405020304" pitchFamily="18" charset="0"/>
              </a:rPr>
              <a:t>.f.C  </a:t>
            </a:r>
            <a:r>
              <a:rPr lang="tr-TR" dirty="0" err="1" smtClean="0">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C= Kondansatörün sığası.</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1805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9200" y="237519"/>
            <a:ext cx="9828210" cy="513596"/>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49086" y="925286"/>
            <a:ext cx="10940143" cy="5682343"/>
          </a:xfrm>
        </p:spPr>
        <p:txBody>
          <a:bodyPr/>
          <a:lstStyle/>
          <a:p>
            <a:r>
              <a:rPr lang="tr-TR" dirty="0">
                <a:latin typeface="Times New Roman" panose="02020603050405020304" pitchFamily="18" charset="0"/>
                <a:cs typeface="Times New Roman" panose="02020603050405020304" pitchFamily="18" charset="0"/>
              </a:rPr>
              <a:t>ÖRNEK: Şekil </a:t>
            </a:r>
            <a:r>
              <a:rPr lang="tr-TR" dirty="0" smtClean="0">
                <a:latin typeface="Times New Roman" panose="02020603050405020304" pitchFamily="18" charset="0"/>
                <a:cs typeface="Times New Roman" panose="02020603050405020304" pitchFamily="18" charset="0"/>
              </a:rPr>
              <a:t>deki devrede </a:t>
            </a:r>
            <a:r>
              <a:rPr lang="tr-TR" dirty="0">
                <a:latin typeface="Times New Roman" panose="02020603050405020304" pitchFamily="18" charset="0"/>
                <a:cs typeface="Times New Roman" panose="02020603050405020304" pitchFamily="18" charset="0"/>
              </a:rPr>
              <a:t>kondansatörün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reaktansı</a:t>
            </a:r>
            <a:r>
              <a:rPr lang="tr-TR" dirty="0">
                <a:latin typeface="Times New Roman" panose="02020603050405020304" pitchFamily="18" charset="0"/>
                <a:cs typeface="Times New Roman" panose="02020603050405020304" pitchFamily="18" charset="0"/>
              </a:rPr>
              <a:t> ve devre  akımı </a:t>
            </a:r>
            <a:r>
              <a:rPr lang="tr-TR" dirty="0" smtClean="0">
                <a:latin typeface="Times New Roman" panose="02020603050405020304" pitchFamily="18" charset="0"/>
                <a:cs typeface="Times New Roman" panose="02020603050405020304" pitchFamily="18" charset="0"/>
              </a:rPr>
              <a:t>hesaplayınız?</a:t>
            </a:r>
            <a:endParaRPr lang="tr-TR" dirty="0">
              <a:latin typeface="Times New Roman" panose="02020603050405020304" pitchFamily="18" charset="0"/>
              <a:cs typeface="Times New Roman" panose="02020603050405020304" pitchFamily="18" charset="0"/>
            </a:endParaRPr>
          </a:p>
          <a:p>
            <a:r>
              <a:rPr lang="tr-TR" dirty="0"/>
              <a:t>                                          </a:t>
            </a:r>
            <a:r>
              <a:rPr lang="tr-TR" dirty="0">
                <a:latin typeface="Times New Roman" panose="02020603050405020304" pitchFamily="18" charset="0"/>
                <a:cs typeface="Times New Roman" panose="02020603050405020304" pitchFamily="18" charset="0"/>
              </a:rPr>
              <a:t>Xc=1/2.</a:t>
            </a:r>
            <a:r>
              <a:rPr lang="az-Cyrl-AZ" dirty="0">
                <a:latin typeface="Times New Roman" panose="02020603050405020304" pitchFamily="18" charset="0"/>
                <a:cs typeface="Times New Roman" panose="02020603050405020304" pitchFamily="18" charset="0"/>
              </a:rPr>
              <a:t>Л.</a:t>
            </a:r>
            <a:r>
              <a:rPr lang="tr-TR" dirty="0" err="1">
                <a:latin typeface="Times New Roman" panose="02020603050405020304" pitchFamily="18" charset="0"/>
                <a:cs typeface="Times New Roman" panose="02020603050405020304" pitchFamily="18" charset="0"/>
              </a:rPr>
              <a:t>f.C</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Xc</a:t>
            </a:r>
            <a:r>
              <a:rPr lang="tr-TR" dirty="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1/2.3,14.50.100.10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Xc= 31,34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Xc= V/I       I= 31,34/ 10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Xc=3,134A</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926882" y="2093926"/>
            <a:ext cx="3371380" cy="1944673"/>
          </a:xfrm>
          <a:prstGeom prst="rect">
            <a:avLst/>
          </a:prstGeom>
        </p:spPr>
      </p:pic>
      <p:sp>
        <p:nvSpPr>
          <p:cNvPr id="5" name="Metin kutusu 4"/>
          <p:cNvSpPr txBox="1"/>
          <p:nvPr/>
        </p:nvSpPr>
        <p:spPr>
          <a:xfrm>
            <a:off x="7529428" y="2395686"/>
            <a:ext cx="377026"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3624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3120" y="191798"/>
            <a:ext cx="10214291" cy="499082"/>
          </a:xfrm>
        </p:spPr>
        <p:txBody>
          <a:bodyPr>
            <a:normAutofit fontScale="90000"/>
          </a:bodyPr>
          <a:lstStyle/>
          <a:p>
            <a:r>
              <a:rPr lang="tr-TR" dirty="0" smtClean="0">
                <a:latin typeface="Times New Roman" panose="02020603050405020304" pitchFamily="18" charset="0"/>
                <a:cs typeface="Times New Roman" panose="02020603050405020304" pitchFamily="18" charset="0"/>
              </a:rPr>
              <a:t>EMPEDANS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45440" y="934720"/>
            <a:ext cx="11521440" cy="5923280"/>
          </a:xfrm>
        </p:spPr>
        <p:txBody>
          <a:bodyPr/>
          <a:lstStyle/>
          <a:p>
            <a:r>
              <a:rPr lang="tr-TR" dirty="0">
                <a:latin typeface="Times New Roman" panose="02020603050405020304" pitchFamily="18" charset="0"/>
                <a:cs typeface="Times New Roman" panose="02020603050405020304" pitchFamily="18" charset="0"/>
              </a:rPr>
              <a:t>Alternatif akım devrelerinde, direnç, kondansatör ve bobinlerden  oluşan seri ve paralel devrelerin yerine geçebilecek, aynı özellikleri  verebilen tek bir eş değer dirence «empedans» denir.</a:t>
            </a:r>
          </a:p>
          <a:p>
            <a:r>
              <a:rPr lang="tr-TR" dirty="0">
                <a:latin typeface="Times New Roman" panose="02020603050405020304" pitchFamily="18" charset="0"/>
                <a:cs typeface="Times New Roman" panose="02020603050405020304" pitchFamily="18" charset="0"/>
              </a:rPr>
              <a:t>Empedans Z harfi ile gösterilir ve birimi </a:t>
            </a:r>
            <a:r>
              <a:rPr lang="tr-TR" dirty="0" err="1">
                <a:latin typeface="Times New Roman" panose="02020603050405020304" pitchFamily="18" charset="0"/>
                <a:cs typeface="Times New Roman" panose="02020603050405020304" pitchFamily="18" charset="0"/>
              </a:rPr>
              <a:t>ohm’dur</a:t>
            </a:r>
            <a:r>
              <a:rPr lang="tr-TR" dirty="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Buna göre alternatif akım devrelerinde </a:t>
            </a:r>
            <a:r>
              <a:rPr lang="tr-TR" dirty="0" err="1">
                <a:latin typeface="Times New Roman" panose="02020603050405020304" pitchFamily="18" charset="0"/>
                <a:cs typeface="Times New Roman" panose="02020603050405020304" pitchFamily="18" charset="0"/>
              </a:rPr>
              <a:t>Ohm</a:t>
            </a:r>
            <a:r>
              <a:rPr lang="tr-TR" dirty="0">
                <a:latin typeface="Times New Roman" panose="02020603050405020304" pitchFamily="18" charset="0"/>
                <a:cs typeface="Times New Roman" panose="02020603050405020304" pitchFamily="18" charset="0"/>
              </a:rPr>
              <a:t> kanunu,</a:t>
            </a:r>
          </a:p>
          <a:p>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Z=V/I </a:t>
            </a:r>
          </a:p>
          <a:p>
            <a:r>
              <a:rPr lang="tr-TR" b="1" dirty="0">
                <a:latin typeface="Times New Roman" panose="02020603050405020304" pitchFamily="18" charset="0"/>
                <a:cs typeface="Times New Roman" panose="02020603050405020304" pitchFamily="18" charset="0"/>
              </a:rPr>
              <a:t>Empedans, </a:t>
            </a:r>
            <a:r>
              <a:rPr lang="tr-TR" dirty="0">
                <a:latin typeface="Times New Roman" panose="02020603050405020304" pitchFamily="18" charset="0"/>
                <a:cs typeface="Times New Roman" panose="02020603050405020304" pitchFamily="18" charset="0"/>
              </a:rPr>
              <a:t> Direnç ve </a:t>
            </a:r>
            <a:r>
              <a:rPr lang="tr-TR" dirty="0" err="1">
                <a:latin typeface="Times New Roman" panose="02020603050405020304" pitchFamily="18" charset="0"/>
                <a:cs typeface="Times New Roman" panose="02020603050405020304" pitchFamily="18" charset="0"/>
              </a:rPr>
              <a:t>Reaktansın</a:t>
            </a:r>
            <a:r>
              <a:rPr lang="tr-TR" dirty="0">
                <a:latin typeface="Times New Roman" panose="02020603050405020304" pitchFamily="18" charset="0"/>
                <a:cs typeface="Times New Roman" panose="02020603050405020304" pitchFamily="18" charset="0"/>
              </a:rPr>
              <a:t> bileşkesinden oluşur. Alternatif akım bir empedans üzerinden geçtiği zaman, geçen akım ile gerilim düşümü arasında  0</a:t>
            </a:r>
            <a:r>
              <a:rPr lang="tr-TR" baseline="30000" dirty="0">
                <a:latin typeface="Times New Roman" panose="02020603050405020304" pitchFamily="18" charset="0"/>
                <a:cs typeface="Times New Roman" panose="02020603050405020304" pitchFamily="18" charset="0"/>
              </a:rPr>
              <a:t>o</a:t>
            </a:r>
            <a:r>
              <a:rPr lang="tr-TR" dirty="0">
                <a:latin typeface="Times New Roman" panose="02020603050405020304" pitchFamily="18" charset="0"/>
                <a:cs typeface="Times New Roman" panose="02020603050405020304" pitchFamily="18" charset="0"/>
              </a:rPr>
              <a:t> ile 90</a:t>
            </a:r>
            <a:r>
              <a:rPr lang="tr-TR" baseline="30000" dirty="0">
                <a:latin typeface="Times New Roman" panose="02020603050405020304" pitchFamily="18" charset="0"/>
                <a:cs typeface="Times New Roman" panose="02020603050405020304" pitchFamily="18" charset="0"/>
              </a:rPr>
              <a:t>o</a:t>
            </a:r>
            <a:r>
              <a:rPr lang="tr-TR" dirty="0">
                <a:latin typeface="Times New Roman" panose="02020603050405020304" pitchFamily="18" charset="0"/>
                <a:cs typeface="Times New Roman" panose="02020603050405020304" pitchFamily="18" charset="0"/>
              </a:rPr>
              <a:t> arasında bir faz farkı olabilir. Faz farkı </a:t>
            </a:r>
            <a:r>
              <a:rPr lang="tr-TR" dirty="0" smtClean="0">
                <a:latin typeface="Times New Roman" panose="02020603050405020304" pitchFamily="18" charset="0"/>
                <a:cs typeface="Times New Roman" panose="02020603050405020304" pitchFamily="18" charset="0"/>
              </a:rPr>
              <a:t>sıfır olduğunda </a:t>
            </a:r>
            <a:r>
              <a:rPr lang="tr-TR" dirty="0">
                <a:latin typeface="Times New Roman" panose="02020603050405020304" pitchFamily="18" charset="0"/>
                <a:cs typeface="Times New Roman" panose="02020603050405020304" pitchFamily="18" charset="0"/>
              </a:rPr>
              <a:t>empedans tamamen </a:t>
            </a:r>
            <a:r>
              <a:rPr lang="tr-TR" dirty="0" err="1">
                <a:latin typeface="Times New Roman" panose="02020603050405020304" pitchFamily="18" charset="0"/>
                <a:cs typeface="Times New Roman" panose="02020603050405020304" pitchFamily="18" charset="0"/>
              </a:rPr>
              <a:t>resistif</a:t>
            </a:r>
            <a:r>
              <a:rPr lang="tr-TR" dirty="0">
                <a:latin typeface="Times New Roman" panose="02020603050405020304" pitchFamily="18" charset="0"/>
                <a:cs typeface="Times New Roman" panose="02020603050405020304" pitchFamily="18" charset="0"/>
              </a:rPr>
              <a:t> yani sadece direnç olur. Faz farkı </a:t>
            </a:r>
            <a:r>
              <a:rPr lang="tr-TR" b="1" dirty="0">
                <a:latin typeface="Times New Roman" panose="02020603050405020304" pitchFamily="18" charset="0"/>
                <a:cs typeface="Times New Roman" panose="02020603050405020304" pitchFamily="18" charset="0"/>
              </a:rPr>
              <a:t>90</a:t>
            </a:r>
            <a:r>
              <a:rPr lang="tr-TR" b="1" baseline="30000" dirty="0">
                <a:latin typeface="Times New Roman" panose="02020603050405020304" pitchFamily="18" charset="0"/>
                <a:cs typeface="Times New Roman" panose="02020603050405020304" pitchFamily="18" charset="0"/>
              </a:rPr>
              <a:t>o</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(pozitif veya negatif</a:t>
            </a:r>
            <a:r>
              <a:rPr lang="tr-TR" dirty="0" smtClean="0">
                <a:latin typeface="Times New Roman" panose="02020603050405020304" pitchFamily="18" charset="0"/>
                <a:cs typeface="Times New Roman" panose="02020603050405020304" pitchFamily="18" charset="0"/>
              </a:rPr>
              <a:t>) olduğunda </a:t>
            </a:r>
            <a:r>
              <a:rPr lang="tr-TR" dirty="0">
                <a:latin typeface="Times New Roman" panose="02020603050405020304" pitchFamily="18" charset="0"/>
                <a:cs typeface="Times New Roman" panose="02020603050405020304" pitchFamily="18" charset="0"/>
              </a:rPr>
              <a:t>ise empedans (</a:t>
            </a:r>
            <a:r>
              <a:rPr lang="tr-TR" dirty="0" err="1" smtClean="0">
                <a:latin typeface="Times New Roman" panose="02020603050405020304" pitchFamily="18" charset="0"/>
                <a:cs typeface="Times New Roman" panose="02020603050405020304" pitchFamily="18" charset="0"/>
              </a:rPr>
              <a:t>indüktif</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90</a:t>
            </a:r>
            <a:r>
              <a:rPr lang="tr-TR" baseline="30000" dirty="0">
                <a:latin typeface="Times New Roman" panose="02020603050405020304" pitchFamily="18" charset="0"/>
                <a:cs typeface="Times New Roman" panose="02020603050405020304" pitchFamily="18" charset="0"/>
              </a:rPr>
              <a:t>o</a:t>
            </a:r>
            <a:r>
              <a:rPr lang="tr-TR" dirty="0">
                <a:latin typeface="Times New Roman" panose="02020603050405020304" pitchFamily="18" charset="0"/>
                <a:cs typeface="Times New Roman" panose="02020603050405020304" pitchFamily="18" charset="0"/>
              </a:rPr>
              <a:t>) veya </a:t>
            </a:r>
            <a:r>
              <a:rPr lang="tr-TR" dirty="0" err="1" smtClean="0">
                <a:latin typeface="Times New Roman" panose="02020603050405020304" pitchFamily="18" charset="0"/>
                <a:cs typeface="Times New Roman" panose="02020603050405020304" pitchFamily="18" charset="0"/>
              </a:rPr>
              <a:t>kapasitif</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90</a:t>
            </a:r>
            <a:r>
              <a:rPr lang="tr-TR" baseline="30000" dirty="0">
                <a:latin typeface="Times New Roman" panose="02020603050405020304" pitchFamily="18" charset="0"/>
                <a:cs typeface="Times New Roman" panose="02020603050405020304" pitchFamily="18" charset="0"/>
              </a:rPr>
              <a:t>o</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yani sadece </a:t>
            </a:r>
            <a:r>
              <a:rPr lang="tr-TR" dirty="0" err="1">
                <a:latin typeface="Times New Roman" panose="02020603050405020304" pitchFamily="18" charset="0"/>
                <a:cs typeface="Times New Roman" panose="02020603050405020304" pitchFamily="18" charset="0"/>
              </a:rPr>
              <a:t>reaktans</a:t>
            </a:r>
            <a:r>
              <a:rPr lang="tr-TR" dirty="0">
                <a:latin typeface="Times New Roman" panose="02020603050405020304" pitchFamily="18" charset="0"/>
                <a:cs typeface="Times New Roman" panose="02020603050405020304" pitchFamily="18" charset="0"/>
              </a:rPr>
              <a:t> olur</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9206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217" y="330283"/>
            <a:ext cx="10103194" cy="355517"/>
          </a:xfrm>
        </p:spPr>
        <p:txBody>
          <a:bodyPr>
            <a:normAutofit fontScale="90000"/>
          </a:bodyPr>
          <a:lstStyle/>
          <a:p>
            <a:r>
              <a:rPr lang="tr-TR" dirty="0" smtClean="0">
                <a:latin typeface="Times New Roman" panose="02020603050405020304" pitchFamily="18" charset="0"/>
                <a:cs typeface="Times New Roman" panose="02020603050405020304" pitchFamily="18" charset="0"/>
              </a:rPr>
              <a:t>EMPEDANS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24949" y="1093305"/>
            <a:ext cx="11221277" cy="5655365"/>
          </a:xfrm>
        </p:spPr>
        <p:txBody>
          <a:bodyPr/>
          <a:lstStyle/>
          <a:p>
            <a:r>
              <a:rPr lang="tr-TR" dirty="0" smtClean="0">
                <a:latin typeface="Times New Roman" panose="02020603050405020304" pitchFamily="18" charset="0"/>
                <a:cs typeface="Times New Roman" panose="02020603050405020304" pitchFamily="18" charset="0"/>
              </a:rPr>
              <a:t>Alternatif akım devrelerindeki eşdeğer direnç (EMPEDANS) devredeki dirençlerin </a:t>
            </a:r>
            <a:r>
              <a:rPr lang="tr-TR" dirty="0" err="1" smtClean="0">
                <a:latin typeface="Times New Roman" panose="02020603050405020304" pitchFamily="18" charset="0"/>
                <a:cs typeface="Times New Roman" panose="02020603050405020304" pitchFamily="18" charset="0"/>
              </a:rPr>
              <a:t>vektörel</a:t>
            </a:r>
            <a:r>
              <a:rPr lang="tr-TR" dirty="0" smtClean="0">
                <a:latin typeface="Times New Roman" panose="02020603050405020304" pitchFamily="18" charset="0"/>
                <a:cs typeface="Times New Roman" panose="02020603050405020304" pitchFamily="18" charset="0"/>
              </a:rPr>
              <a:t> toplamına eşittir. </a:t>
            </a:r>
          </a:p>
          <a:p>
            <a:r>
              <a:rPr lang="tr-TR" dirty="0" smtClean="0">
                <a:solidFill>
                  <a:srgbClr val="FF0000"/>
                </a:solidFill>
                <a:latin typeface="Times New Roman" panose="02020603050405020304" pitchFamily="18" charset="0"/>
                <a:cs typeface="Times New Roman" panose="02020603050405020304" pitchFamily="18" charset="0"/>
              </a:rPr>
              <a:t>Devrede Direnç ve bobin varsa:   (R-L devresi)                                                                                      Z= R + X</a:t>
            </a:r>
            <a:r>
              <a:rPr lang="tr-TR" sz="1600" dirty="0" smtClean="0">
                <a:solidFill>
                  <a:srgbClr val="FF0000"/>
                </a:solidFill>
                <a:latin typeface="Times New Roman" panose="02020603050405020304" pitchFamily="18" charset="0"/>
                <a:cs typeface="Times New Roman" panose="02020603050405020304" pitchFamily="18" charset="0"/>
              </a:rPr>
              <a:t>L       </a:t>
            </a:r>
            <a:r>
              <a:rPr lang="tr-TR" dirty="0" smtClean="0">
                <a:latin typeface="Times New Roman" panose="02020603050405020304" pitchFamily="18" charset="0"/>
                <a:cs typeface="Times New Roman" panose="02020603050405020304" pitchFamily="18" charset="0"/>
              </a:rPr>
              <a:t>Akımla gerilim arasında 90</a:t>
            </a:r>
            <a:r>
              <a:rPr lang="tr-TR" dirty="0" smtClean="0">
                <a:latin typeface="Times New Roman" panose="02020603050405020304" pitchFamily="18" charset="0"/>
                <a:cs typeface="Times New Roman" panose="02020603050405020304" pitchFamily="18" charset="0"/>
                <a:sym typeface="Symbol" panose="05050102010706020507" pitchFamily="18" charset="2"/>
              </a:rPr>
              <a:t>faz farkı olduğundan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Z²=R²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X²</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Z=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R² + X²</a:t>
            </a:r>
            <a:r>
              <a:rPr lang="tr-TR" sz="16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 </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olur.  </a:t>
            </a:r>
          </a:p>
          <a:p>
            <a:endParaRPr lang="tr-TR" dirty="0">
              <a:latin typeface="Times New Roman" panose="02020603050405020304" pitchFamily="18" charset="0"/>
              <a:cs typeface="Times New Roman" panose="02020603050405020304" pitchFamily="18" charset="0"/>
              <a:sym typeface="Symbol" panose="05050102010706020507" pitchFamily="18" charset="2"/>
            </a:endParaRPr>
          </a:p>
          <a:p>
            <a:r>
              <a:rPr lang="tr-TR" dirty="0">
                <a:latin typeface="Times New Roman" panose="02020603050405020304" pitchFamily="18" charset="0"/>
                <a:cs typeface="Times New Roman" panose="02020603050405020304" pitchFamily="18" charset="0"/>
                <a:sym typeface="Symbol" panose="05050102010706020507" pitchFamily="18" charset="2"/>
              </a:rPr>
              <a:t>Omik direnç (R) yatay eksende, Endüktif direnç (XL) düşey eksende yukarı doğru çizilir. Üçgen kuralına göre toplam vektör empedans(Z) olur. </a:t>
            </a:r>
          </a:p>
          <a:p>
            <a:r>
              <a:rPr lang="tr-TR" dirty="0">
                <a:latin typeface="Times New Roman" panose="02020603050405020304" pitchFamily="18" charset="0"/>
                <a:cs typeface="Times New Roman" panose="02020603050405020304" pitchFamily="18" charset="0"/>
                <a:sym typeface="Symbol" panose="05050102010706020507" pitchFamily="18" charset="2"/>
              </a:rPr>
              <a:t> açısı, tanjant değerinden bulunur.  (Karşı dik kenarın komşu dik kenara oranı)  </a:t>
            </a:r>
          </a:p>
          <a:p>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tan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a:t>
            </a:r>
            <a:endPar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endParaRPr lang="tr-TR" dirty="0" smtClean="0">
              <a:latin typeface="Times New Roman" panose="02020603050405020304" pitchFamily="18" charset="0"/>
              <a:cs typeface="Times New Roman" panose="02020603050405020304" pitchFamily="18" charset="0"/>
              <a:sym typeface="Symbol" panose="05050102010706020507" pitchFamily="18" charset="2"/>
            </a:endParaRPr>
          </a:p>
          <a:p>
            <a:endParaRPr lang="tr-TR"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a:off x="1548846" y="2657062"/>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Düz Ok Bağlayıcısı 6"/>
          <p:cNvCxnSpPr/>
          <p:nvPr/>
        </p:nvCxnSpPr>
        <p:spPr>
          <a:xfrm>
            <a:off x="2141882" y="2633871"/>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Düz Ok Bağlayıcısı 7"/>
          <p:cNvCxnSpPr/>
          <p:nvPr/>
        </p:nvCxnSpPr>
        <p:spPr>
          <a:xfrm>
            <a:off x="1113182" y="2660375"/>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Düz Ok Bağlayıcısı 9"/>
          <p:cNvCxnSpPr/>
          <p:nvPr/>
        </p:nvCxnSpPr>
        <p:spPr>
          <a:xfrm flipV="1">
            <a:off x="4224130" y="3781839"/>
            <a:ext cx="1413012" cy="99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Düz Ok Bağlayıcısı 14"/>
          <p:cNvCxnSpPr/>
          <p:nvPr/>
        </p:nvCxnSpPr>
        <p:spPr>
          <a:xfrm flipV="1">
            <a:off x="5628859" y="3120887"/>
            <a:ext cx="0" cy="67089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Düz Ok Bağlayıcısı 16"/>
          <p:cNvCxnSpPr/>
          <p:nvPr/>
        </p:nvCxnSpPr>
        <p:spPr>
          <a:xfrm flipV="1">
            <a:off x="4224130" y="3140765"/>
            <a:ext cx="1404729" cy="64107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Yay 17"/>
          <p:cNvSpPr/>
          <p:nvPr/>
        </p:nvSpPr>
        <p:spPr>
          <a:xfrm>
            <a:off x="4393096" y="3660085"/>
            <a:ext cx="226939" cy="22363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1" name="Metin kutusu 20"/>
          <p:cNvSpPr txBox="1"/>
          <p:nvPr/>
        </p:nvSpPr>
        <p:spPr>
          <a:xfrm>
            <a:off x="5583441" y="3242750"/>
            <a:ext cx="445956"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200" dirty="0" smtClean="0">
                <a:latin typeface="Times New Roman" panose="02020603050405020304" pitchFamily="18" charset="0"/>
                <a:cs typeface="Times New Roman" panose="02020603050405020304" pitchFamily="18" charset="0"/>
              </a:rPr>
              <a:t>L</a:t>
            </a:r>
            <a:endParaRPr lang="tr-TR" sz="1200" dirty="0">
              <a:latin typeface="Times New Roman" panose="02020603050405020304" pitchFamily="18" charset="0"/>
              <a:cs typeface="Times New Roman" panose="02020603050405020304" pitchFamily="18" charset="0"/>
            </a:endParaRPr>
          </a:p>
        </p:txBody>
      </p:sp>
      <p:sp>
        <p:nvSpPr>
          <p:cNvPr id="22" name="Metin kutusu 21"/>
          <p:cNvSpPr txBox="1"/>
          <p:nvPr/>
        </p:nvSpPr>
        <p:spPr>
          <a:xfrm>
            <a:off x="4899679" y="3733800"/>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a:t>
            </a:r>
            <a:endParaRPr lang="tr-TR" dirty="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4844350" y="3118925"/>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Z</a:t>
            </a:r>
            <a:endParaRPr lang="tr-TR" dirty="0">
              <a:latin typeface="Times New Roman" panose="02020603050405020304" pitchFamily="18" charset="0"/>
              <a:cs typeface="Times New Roman" panose="02020603050405020304" pitchFamily="18" charset="0"/>
            </a:endParaRPr>
          </a:p>
        </p:txBody>
      </p:sp>
      <p:sp>
        <p:nvSpPr>
          <p:cNvPr id="25" name="Metin kutusu 24"/>
          <p:cNvSpPr txBox="1"/>
          <p:nvPr/>
        </p:nvSpPr>
        <p:spPr>
          <a:xfrm>
            <a:off x="4573246" y="3461302"/>
            <a:ext cx="33054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sym typeface="Symbol" panose="05050102010706020507" pitchFamily="18" charset="2"/>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616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4278" y="250770"/>
            <a:ext cx="10113133" cy="395273"/>
          </a:xfrm>
        </p:spPr>
        <p:txBody>
          <a:bodyPr>
            <a:normAutofit fontScale="90000"/>
          </a:bodyPr>
          <a:lstStyle/>
          <a:p>
            <a:r>
              <a:rPr lang="tr-TR" dirty="0" smtClean="0">
                <a:latin typeface="Times New Roman" panose="02020603050405020304" pitchFamily="18" charset="0"/>
                <a:cs typeface="Times New Roman" panose="02020603050405020304" pitchFamily="18" charset="0"/>
              </a:rPr>
              <a:t>empedans</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36104" y="964096"/>
            <a:ext cx="10863470" cy="5794513"/>
          </a:xfrm>
        </p:spPr>
        <p:txBody>
          <a:bodyPr/>
          <a:lstStyle/>
          <a:p>
            <a:r>
              <a:rPr lang="tr-TR" dirty="0">
                <a:solidFill>
                  <a:srgbClr val="FF0000"/>
                </a:solidFill>
                <a:latin typeface="Times New Roman" panose="02020603050405020304" pitchFamily="18" charset="0"/>
                <a:cs typeface="Times New Roman" panose="02020603050405020304" pitchFamily="18" charset="0"/>
              </a:rPr>
              <a:t>Devrede Direnç ve </a:t>
            </a:r>
            <a:r>
              <a:rPr lang="tr-TR" dirty="0" smtClean="0">
                <a:solidFill>
                  <a:srgbClr val="FF0000"/>
                </a:solidFill>
                <a:latin typeface="Times New Roman" panose="02020603050405020304" pitchFamily="18" charset="0"/>
                <a:cs typeface="Times New Roman" panose="02020603050405020304" pitchFamily="18" charset="0"/>
              </a:rPr>
              <a:t>kondansatör </a:t>
            </a:r>
            <a:r>
              <a:rPr lang="tr-TR" dirty="0">
                <a:solidFill>
                  <a:srgbClr val="FF0000"/>
                </a:solidFill>
                <a:latin typeface="Times New Roman" panose="02020603050405020304" pitchFamily="18" charset="0"/>
                <a:cs typeface="Times New Roman" panose="02020603050405020304" pitchFamily="18" charset="0"/>
              </a:rPr>
              <a:t>varsa:   (</a:t>
            </a:r>
            <a:r>
              <a:rPr lang="tr-TR" dirty="0" smtClean="0">
                <a:solidFill>
                  <a:srgbClr val="FF0000"/>
                </a:solidFill>
                <a:latin typeface="Times New Roman" panose="02020603050405020304" pitchFamily="18" charset="0"/>
                <a:cs typeface="Times New Roman" panose="02020603050405020304" pitchFamily="18" charset="0"/>
              </a:rPr>
              <a:t>R-C devresi) </a:t>
            </a:r>
          </a:p>
          <a:p>
            <a:r>
              <a:rPr lang="tr-TR" dirty="0">
                <a:solidFill>
                  <a:srgbClr val="FF0000"/>
                </a:solidFill>
                <a:latin typeface="Times New Roman" panose="02020603050405020304" pitchFamily="18" charset="0"/>
                <a:cs typeface="Times New Roman" panose="02020603050405020304" pitchFamily="18" charset="0"/>
              </a:rPr>
              <a:t>Z= R + </a:t>
            </a:r>
            <a:r>
              <a:rPr lang="tr-TR" dirty="0" smtClean="0">
                <a:solidFill>
                  <a:srgbClr val="FF0000"/>
                </a:solidFill>
                <a:latin typeface="Times New Roman" panose="02020603050405020304" pitchFamily="18" charset="0"/>
                <a:cs typeface="Times New Roman" panose="02020603050405020304" pitchFamily="18" charset="0"/>
              </a:rPr>
              <a:t>X</a:t>
            </a:r>
            <a:r>
              <a:rPr lang="tr-TR" sz="1600" dirty="0" smtClean="0">
                <a:solidFill>
                  <a:srgbClr val="FF0000"/>
                </a:solidFill>
                <a:latin typeface="Times New Roman" panose="02020603050405020304" pitchFamily="18" charset="0"/>
                <a:cs typeface="Times New Roman" panose="02020603050405020304" pitchFamily="18" charset="0"/>
              </a:rPr>
              <a:t>C   </a:t>
            </a:r>
            <a:r>
              <a:rPr lang="tr-TR" sz="2000"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İse  </a:t>
            </a:r>
            <a:r>
              <a:rPr lang="tr-TR" dirty="0" err="1" smtClean="0">
                <a:latin typeface="Times New Roman" panose="02020603050405020304" pitchFamily="18" charset="0"/>
                <a:cs typeface="Times New Roman" panose="02020603050405020304" pitchFamily="18" charset="0"/>
              </a:rPr>
              <a:t>vektörel</a:t>
            </a:r>
            <a:r>
              <a:rPr lang="tr-TR" dirty="0" smtClean="0">
                <a:latin typeface="Times New Roman" panose="02020603050405020304" pitchFamily="18" charset="0"/>
                <a:cs typeface="Times New Roman" panose="02020603050405020304" pitchFamily="18" charset="0"/>
              </a:rPr>
              <a:t> toplam </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Z²=R²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X²</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Z</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√R² + X²L   </a:t>
            </a:r>
            <a:r>
              <a:rPr lang="tr-TR" dirty="0">
                <a:latin typeface="Times New Roman" panose="02020603050405020304" pitchFamily="18" charset="0"/>
                <a:cs typeface="Times New Roman" panose="02020603050405020304" pitchFamily="18" charset="0"/>
                <a:sym typeface="Symbol" panose="05050102010706020507" pitchFamily="18" charset="2"/>
              </a:rPr>
              <a:t>olur</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p>
          <a:p>
            <a:endPar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endPar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endPar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a:latin typeface="Times New Roman" panose="02020603050405020304" pitchFamily="18" charset="0"/>
                <a:cs typeface="Times New Roman" panose="02020603050405020304" pitchFamily="18" charset="0"/>
                <a:sym typeface="Symbol" panose="05050102010706020507" pitchFamily="18" charset="2"/>
              </a:rPr>
              <a:t>Omik direnç (R) yatay eksende, Endüktif direnç (</a:t>
            </a:r>
            <a:r>
              <a:rPr lang="tr-TR" dirty="0" smtClean="0">
                <a:latin typeface="Times New Roman" panose="02020603050405020304" pitchFamily="18" charset="0"/>
                <a:cs typeface="Times New Roman" panose="02020603050405020304" pitchFamily="18" charset="0"/>
                <a:sym typeface="Symbol" panose="05050102010706020507" pitchFamily="18" charset="2"/>
              </a:rPr>
              <a:t>X</a:t>
            </a:r>
            <a:r>
              <a:rPr lang="tr-TR" sz="1600" dirty="0" smtClean="0">
                <a:latin typeface="Times New Roman" panose="02020603050405020304" pitchFamily="18" charset="0"/>
                <a:cs typeface="Times New Roman" panose="02020603050405020304" pitchFamily="18" charset="0"/>
                <a:sym typeface="Symbol" panose="05050102010706020507" pitchFamily="18" charset="2"/>
              </a:rPr>
              <a:t>C</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dirty="0">
                <a:latin typeface="Times New Roman" panose="02020603050405020304" pitchFamily="18" charset="0"/>
                <a:cs typeface="Times New Roman" panose="02020603050405020304" pitchFamily="18" charset="0"/>
                <a:sym typeface="Symbol" panose="05050102010706020507" pitchFamily="18" charset="2"/>
              </a:rPr>
              <a:t>düşey eksende </a:t>
            </a:r>
            <a:r>
              <a:rPr lang="tr-TR" dirty="0" smtClean="0">
                <a:latin typeface="Times New Roman" panose="02020603050405020304" pitchFamily="18" charset="0"/>
                <a:cs typeface="Times New Roman" panose="02020603050405020304" pitchFamily="18" charset="0"/>
                <a:sym typeface="Symbol" panose="05050102010706020507" pitchFamily="18" charset="2"/>
              </a:rPr>
              <a:t>aşağı doğru </a:t>
            </a:r>
            <a:r>
              <a:rPr lang="tr-TR" dirty="0">
                <a:latin typeface="Times New Roman" panose="02020603050405020304" pitchFamily="18" charset="0"/>
                <a:cs typeface="Times New Roman" panose="02020603050405020304" pitchFamily="18" charset="0"/>
                <a:sym typeface="Symbol" panose="05050102010706020507" pitchFamily="18" charset="2"/>
              </a:rPr>
              <a:t>çizilir. Üçgen kuralına göre toplam vektör </a:t>
            </a:r>
            <a:r>
              <a:rPr lang="tr-TR" dirty="0" smtClean="0">
                <a:latin typeface="Times New Roman" panose="02020603050405020304" pitchFamily="18" charset="0"/>
                <a:cs typeface="Times New Roman" panose="02020603050405020304" pitchFamily="18" charset="0"/>
                <a:sym typeface="Symbol" panose="05050102010706020507" pitchFamily="18" charset="2"/>
              </a:rPr>
              <a:t>empedans (</a:t>
            </a:r>
            <a:r>
              <a:rPr lang="tr-TR" dirty="0">
                <a:latin typeface="Times New Roman" panose="02020603050405020304" pitchFamily="18" charset="0"/>
                <a:cs typeface="Times New Roman" panose="02020603050405020304" pitchFamily="18" charset="0"/>
                <a:sym typeface="Symbol" panose="05050102010706020507" pitchFamily="18" charset="2"/>
              </a:rPr>
              <a:t>Z) olur.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 açısı, tanjant değerinden bulunur.  (Karşı dik kenarın komşu dik kenara oranı)  </a:t>
            </a:r>
          </a:p>
          <a:p>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tan</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=Xc/R</a:t>
            </a:r>
            <a:endPar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cxnSp>
        <p:nvCxnSpPr>
          <p:cNvPr id="4" name="Düz Ok Bağlayıcısı 3"/>
          <p:cNvCxnSpPr/>
          <p:nvPr/>
        </p:nvCxnSpPr>
        <p:spPr>
          <a:xfrm>
            <a:off x="934278" y="1653210"/>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Düz Ok Bağlayıcısı 4"/>
          <p:cNvCxnSpPr/>
          <p:nvPr/>
        </p:nvCxnSpPr>
        <p:spPr>
          <a:xfrm>
            <a:off x="1343437" y="1630020"/>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Düz Ok Bağlayıcısı 5"/>
          <p:cNvCxnSpPr/>
          <p:nvPr/>
        </p:nvCxnSpPr>
        <p:spPr>
          <a:xfrm>
            <a:off x="1893402" y="1620082"/>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Resim 6"/>
          <p:cNvPicPr>
            <a:picLocks noChangeAspect="1"/>
          </p:cNvPicPr>
          <p:nvPr/>
        </p:nvPicPr>
        <p:blipFill>
          <a:blip r:embed="rId2"/>
          <a:stretch>
            <a:fillRect/>
          </a:stretch>
        </p:blipFill>
        <p:spPr>
          <a:xfrm>
            <a:off x="3470942" y="2455222"/>
            <a:ext cx="1499746" cy="158510"/>
          </a:xfrm>
          <a:prstGeom prst="rect">
            <a:avLst/>
          </a:prstGeom>
        </p:spPr>
      </p:pic>
      <p:pic>
        <p:nvPicPr>
          <p:cNvPr id="8" name="Resim 7"/>
          <p:cNvPicPr>
            <a:picLocks noChangeAspect="1"/>
          </p:cNvPicPr>
          <p:nvPr/>
        </p:nvPicPr>
        <p:blipFill>
          <a:blip r:embed="rId3"/>
          <a:stretch>
            <a:fillRect/>
          </a:stretch>
        </p:blipFill>
        <p:spPr>
          <a:xfrm rot="2824687">
            <a:off x="3471376" y="2513062"/>
            <a:ext cx="1498879" cy="734145"/>
          </a:xfrm>
          <a:prstGeom prst="rect">
            <a:avLst/>
          </a:prstGeom>
        </p:spPr>
      </p:pic>
      <p:cxnSp>
        <p:nvCxnSpPr>
          <p:cNvPr id="12" name="Düz Ok Bağlayıcısı 11"/>
          <p:cNvCxnSpPr/>
          <p:nvPr/>
        </p:nvCxnSpPr>
        <p:spPr>
          <a:xfrm>
            <a:off x="4870174" y="2576862"/>
            <a:ext cx="0" cy="60654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Yay 12"/>
          <p:cNvSpPr/>
          <p:nvPr/>
        </p:nvSpPr>
        <p:spPr>
          <a:xfrm rot="3533171">
            <a:off x="3545568" y="2490326"/>
            <a:ext cx="262498" cy="246811"/>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4" name="Metin kutusu 13"/>
          <p:cNvSpPr txBox="1"/>
          <p:nvPr/>
        </p:nvSpPr>
        <p:spPr>
          <a:xfrm>
            <a:off x="3925632" y="2789867"/>
            <a:ext cx="37221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Z</a:t>
            </a:r>
            <a:endParaRPr lang="tr-TR" sz="2400"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4102925" y="2152066"/>
            <a:ext cx="389850"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R</a:t>
            </a:r>
            <a:endParaRPr lang="tr-TR" sz="2400"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4870174" y="2559035"/>
            <a:ext cx="543739"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Xc</a:t>
            </a:r>
            <a:endParaRPr lang="tr-TR"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Metin kutusu 16"/>
              <p:cNvSpPr txBox="1"/>
              <p:nvPr/>
            </p:nvSpPr>
            <p:spPr>
              <a:xfrm>
                <a:off x="3730558" y="2383016"/>
                <a:ext cx="4662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sz="2400" i="1" dirty="0" smtClean="0">
                          <a:latin typeface="Cambria Math" panose="02040503050406030204" pitchFamily="18" charset="0"/>
                          <a:cs typeface="Times New Roman" panose="02020603050405020304" pitchFamily="18" charset="0"/>
                          <a:sym typeface="Symbol" panose="05050102010706020507" pitchFamily="18" charset="2"/>
                        </a:rPr>
                        <m:t></m:t>
                      </m:r>
                    </m:oMath>
                  </m:oMathPara>
                </a14:m>
                <a:endParaRPr lang="tr-TR" sz="2400" dirty="0">
                  <a:latin typeface="Times New Roman" panose="02020603050405020304" pitchFamily="18" charset="0"/>
                  <a:cs typeface="Times New Roman" panose="02020603050405020304" pitchFamily="18" charset="0"/>
                </a:endParaRPr>
              </a:p>
            </p:txBody>
          </p:sp>
        </mc:Choice>
        <mc:Fallback xmlns="">
          <p:sp>
            <p:nvSpPr>
              <p:cNvPr id="17" name="Metin kutusu 16"/>
              <p:cNvSpPr txBox="1">
                <a:spLocks noRot="1" noChangeAspect="1" noMove="1" noResize="1" noEditPoints="1" noAdjustHandles="1" noChangeArrowheads="1" noChangeShapeType="1" noTextEdit="1"/>
              </p:cNvSpPr>
              <p:nvPr/>
            </p:nvSpPr>
            <p:spPr>
              <a:xfrm>
                <a:off x="3730558" y="2383016"/>
                <a:ext cx="466217" cy="461665"/>
              </a:xfrm>
              <a:prstGeom prst="rect">
                <a:avLst/>
              </a:prstGeom>
              <a:blipFill rotWithShape="0">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9518868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250770"/>
            <a:ext cx="9905999" cy="444969"/>
          </a:xfrm>
        </p:spPr>
        <p:txBody>
          <a:bodyPr>
            <a:normAutofit fontScale="90000"/>
          </a:bodyPr>
          <a:lstStyle/>
          <a:p>
            <a:r>
              <a:rPr lang="tr-TR" dirty="0">
                <a:latin typeface="Times New Roman" panose="02020603050405020304" pitchFamily="18" charset="0"/>
                <a:cs typeface="Times New Roman" panose="02020603050405020304" pitchFamily="18" charset="0"/>
              </a:rPr>
              <a:t>empedans</a:t>
            </a:r>
            <a:endParaRPr lang="tr-TR" dirty="0"/>
          </a:p>
        </p:txBody>
      </p:sp>
      <p:sp>
        <p:nvSpPr>
          <p:cNvPr id="3" name="İçerik Yer Tutucusu 2"/>
          <p:cNvSpPr>
            <a:spLocks noGrp="1"/>
          </p:cNvSpPr>
          <p:nvPr>
            <p:ph idx="1"/>
          </p:nvPr>
        </p:nvSpPr>
        <p:spPr>
          <a:xfrm>
            <a:off x="964096" y="864704"/>
            <a:ext cx="11062252" cy="5804453"/>
          </a:xfrm>
        </p:spPr>
        <p:txBody>
          <a:bodyPr/>
          <a:lstStyle/>
          <a:p>
            <a:r>
              <a:rPr lang="tr-TR" dirty="0" smtClean="0">
                <a:latin typeface="Times New Roman" panose="02020603050405020304" pitchFamily="18" charset="0"/>
                <a:cs typeface="Times New Roman" panose="02020603050405020304" pitchFamily="18" charset="0"/>
              </a:rPr>
              <a:t>Devrede direnç, bobin ve kondansatör varsa: </a:t>
            </a:r>
          </a:p>
          <a:p>
            <a:r>
              <a:rPr lang="tr-TR" dirty="0">
                <a:solidFill>
                  <a:srgbClr val="FF0000"/>
                </a:solidFill>
                <a:latin typeface="Times New Roman" panose="02020603050405020304" pitchFamily="18" charset="0"/>
                <a:cs typeface="Times New Roman" panose="02020603050405020304" pitchFamily="18" charset="0"/>
              </a:rPr>
              <a:t>Z= R + </a:t>
            </a:r>
            <a:r>
              <a:rPr lang="tr-TR" dirty="0" smtClean="0">
                <a:solidFill>
                  <a:srgbClr val="FF0000"/>
                </a:solidFill>
                <a:latin typeface="Times New Roman" panose="02020603050405020304" pitchFamily="18" charset="0"/>
                <a:cs typeface="Times New Roman" panose="02020603050405020304" pitchFamily="18" charset="0"/>
              </a:rPr>
              <a:t>X</a:t>
            </a:r>
            <a:r>
              <a:rPr lang="tr-TR" sz="1600" dirty="0" smtClean="0">
                <a:solidFill>
                  <a:srgbClr val="FF0000"/>
                </a:solidFill>
                <a:latin typeface="Times New Roman" panose="02020603050405020304" pitchFamily="18" charset="0"/>
                <a:cs typeface="Times New Roman" panose="02020603050405020304" pitchFamily="18" charset="0"/>
              </a:rPr>
              <a:t>C </a:t>
            </a:r>
            <a:r>
              <a:rPr lang="tr-TR" dirty="0" smtClean="0">
                <a:solidFill>
                  <a:srgbClr val="FF0000"/>
                </a:solidFill>
                <a:latin typeface="Times New Roman" panose="02020603050405020304" pitchFamily="18" charset="0"/>
                <a:cs typeface="Times New Roman" panose="02020603050405020304" pitchFamily="18" charset="0"/>
              </a:rPr>
              <a:t>+X</a:t>
            </a:r>
            <a:r>
              <a:rPr lang="tr-TR" sz="1600" dirty="0" smtClean="0">
                <a:solidFill>
                  <a:srgbClr val="FF0000"/>
                </a:solidFill>
                <a:latin typeface="Times New Roman" panose="02020603050405020304" pitchFamily="18" charset="0"/>
                <a:cs typeface="Times New Roman" panose="02020603050405020304" pitchFamily="18" charset="0"/>
              </a:rPr>
              <a:t>L   </a:t>
            </a:r>
            <a:r>
              <a:rPr lang="tr-TR" sz="2000" dirty="0" smtClean="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İse  </a:t>
            </a:r>
            <a:r>
              <a:rPr lang="tr-TR" dirty="0" err="1">
                <a:latin typeface="Times New Roman" panose="02020603050405020304" pitchFamily="18" charset="0"/>
                <a:cs typeface="Times New Roman" panose="02020603050405020304" pitchFamily="18" charset="0"/>
              </a:rPr>
              <a:t>vektörel</a:t>
            </a:r>
            <a:r>
              <a:rPr lang="tr-TR" dirty="0">
                <a:latin typeface="Times New Roman" panose="02020603050405020304" pitchFamily="18" charset="0"/>
                <a:cs typeface="Times New Roman" panose="02020603050405020304" pitchFamily="18" charset="0"/>
              </a:rPr>
              <a:t> toplam </a:t>
            </a:r>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Z²=R² +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-Xc)²</a:t>
            </a:r>
            <a:endParaRPr lang="tr-TR" dirty="0">
              <a:latin typeface="Times New Roman" panose="02020603050405020304" pitchFamily="18" charset="0"/>
              <a:cs typeface="Times New Roman" panose="02020603050405020304" pitchFamily="18" charset="0"/>
              <a:sym typeface="Symbol" panose="05050102010706020507" pitchFamily="18" charset="2"/>
            </a:endParaRPr>
          </a:p>
          <a:p>
            <a:pPr lvl="0"/>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Z= √R² +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Xc)² </a:t>
            </a:r>
            <a:r>
              <a:rPr lang="tr-TR" dirty="0" smtClean="0">
                <a:latin typeface="Times New Roman" panose="02020603050405020304" pitchFamily="18" charset="0"/>
                <a:cs typeface="Times New Roman" panose="02020603050405020304" pitchFamily="18" charset="0"/>
                <a:sym typeface="Symbol" panose="05050102010706020507" pitchFamily="18" charset="2"/>
              </a:rPr>
              <a:t>olur. </a:t>
            </a:r>
          </a:p>
          <a:p>
            <a:pPr lvl="0"/>
            <a:endParaRPr lang="tr-TR" dirty="0">
              <a:latin typeface="Times New Roman" panose="02020603050405020304" pitchFamily="18" charset="0"/>
              <a:cs typeface="Times New Roman" panose="02020603050405020304" pitchFamily="18" charset="0"/>
              <a:sym typeface="Symbol" panose="05050102010706020507" pitchFamily="18" charset="2"/>
            </a:endParaRPr>
          </a:p>
          <a:p>
            <a:pPr lvl="0"/>
            <a:endParaRPr lang="tr-TR" dirty="0" smtClean="0">
              <a:latin typeface="Times New Roman" panose="02020603050405020304" pitchFamily="18" charset="0"/>
              <a:cs typeface="Times New Roman" panose="02020603050405020304" pitchFamily="18" charset="0"/>
              <a:sym typeface="Symbol" panose="05050102010706020507" pitchFamily="18" charset="2"/>
            </a:endParaRPr>
          </a:p>
          <a:p>
            <a:pPr lvl="0"/>
            <a:endParaRPr lang="tr-TR" dirty="0">
              <a:latin typeface="Times New Roman" panose="02020603050405020304" pitchFamily="18" charset="0"/>
              <a:cs typeface="Times New Roman" panose="02020603050405020304" pitchFamily="18" charset="0"/>
              <a:sym typeface="Symbol" panose="05050102010706020507" pitchFamily="18" charset="2"/>
            </a:endParaRPr>
          </a:p>
          <a:p>
            <a:pPr lvl="0"/>
            <a:r>
              <a:rPr lang="tr-TR" dirty="0" smtClean="0">
                <a:latin typeface="Times New Roman" panose="02020603050405020304" pitchFamily="18" charset="0"/>
                <a:cs typeface="Times New Roman" panose="02020603050405020304" pitchFamily="18" charset="0"/>
                <a:sym typeface="Symbol" panose="05050102010706020507" pitchFamily="18" charset="2"/>
              </a:rPr>
              <a:t>Açıyı bulmak için açının tanjant değerine bakılır. </a:t>
            </a:r>
          </a:p>
          <a:p>
            <a:pPr lvl="0"/>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tan =(XL-Xc)/R</a:t>
            </a:r>
            <a:endPar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p:txBody>
      </p:sp>
      <p:cxnSp>
        <p:nvCxnSpPr>
          <p:cNvPr id="4" name="Düz Ok Bağlayıcısı 3"/>
          <p:cNvCxnSpPr/>
          <p:nvPr/>
        </p:nvCxnSpPr>
        <p:spPr>
          <a:xfrm>
            <a:off x="1224168" y="1500811"/>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Düz Ok Bağlayıcısı 4"/>
          <p:cNvCxnSpPr/>
          <p:nvPr/>
        </p:nvCxnSpPr>
        <p:spPr>
          <a:xfrm>
            <a:off x="1744315" y="1514066"/>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Düz Ok Bağlayıcısı 5"/>
          <p:cNvCxnSpPr/>
          <p:nvPr/>
        </p:nvCxnSpPr>
        <p:spPr>
          <a:xfrm>
            <a:off x="2264463" y="1500811"/>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Düz Ok Bağlayıcısı 6"/>
          <p:cNvCxnSpPr/>
          <p:nvPr/>
        </p:nvCxnSpPr>
        <p:spPr>
          <a:xfrm>
            <a:off x="2874063" y="1500811"/>
            <a:ext cx="2882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Resim 7"/>
          <p:cNvPicPr>
            <a:picLocks noChangeAspect="1"/>
          </p:cNvPicPr>
          <p:nvPr/>
        </p:nvPicPr>
        <p:blipFill>
          <a:blip r:embed="rId2"/>
          <a:stretch>
            <a:fillRect/>
          </a:stretch>
        </p:blipFill>
        <p:spPr>
          <a:xfrm>
            <a:off x="3944709" y="3379304"/>
            <a:ext cx="1499746" cy="158510"/>
          </a:xfrm>
          <a:prstGeom prst="rect">
            <a:avLst/>
          </a:prstGeom>
        </p:spPr>
      </p:pic>
      <p:cxnSp>
        <p:nvCxnSpPr>
          <p:cNvPr id="10" name="Düz Ok Bağlayıcısı 9"/>
          <p:cNvCxnSpPr/>
          <p:nvPr/>
        </p:nvCxnSpPr>
        <p:spPr>
          <a:xfrm flipH="1" flipV="1">
            <a:off x="5337479" y="2350969"/>
            <a:ext cx="15672" cy="108607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Düz Ok Bağlayıcısı 11"/>
          <p:cNvCxnSpPr/>
          <p:nvPr/>
        </p:nvCxnSpPr>
        <p:spPr>
          <a:xfrm>
            <a:off x="5356727" y="3458559"/>
            <a:ext cx="0" cy="5469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13" name="Resim 12"/>
          <p:cNvPicPr>
            <a:picLocks noChangeAspect="1"/>
          </p:cNvPicPr>
          <p:nvPr/>
        </p:nvPicPr>
        <p:blipFill>
          <a:blip r:embed="rId2"/>
          <a:stretch>
            <a:fillRect/>
          </a:stretch>
        </p:blipFill>
        <p:spPr>
          <a:xfrm>
            <a:off x="6611709" y="3220664"/>
            <a:ext cx="1499746" cy="158510"/>
          </a:xfrm>
          <a:prstGeom prst="rect">
            <a:avLst/>
          </a:prstGeom>
        </p:spPr>
      </p:pic>
      <p:cxnSp>
        <p:nvCxnSpPr>
          <p:cNvPr id="15" name="Düz Ok Bağlayıcısı 14"/>
          <p:cNvCxnSpPr/>
          <p:nvPr/>
        </p:nvCxnSpPr>
        <p:spPr>
          <a:xfrm flipV="1">
            <a:off x="8012064" y="2693504"/>
            <a:ext cx="0" cy="60641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Düz Ok Bağlayıcısı 16"/>
          <p:cNvCxnSpPr>
            <a:stCxn id="13" idx="1"/>
          </p:cNvCxnSpPr>
          <p:nvPr/>
        </p:nvCxnSpPr>
        <p:spPr>
          <a:xfrm flipV="1">
            <a:off x="6611709" y="2713383"/>
            <a:ext cx="1359474" cy="5865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Metin kutusu 17"/>
          <p:cNvSpPr txBox="1"/>
          <p:nvPr/>
        </p:nvSpPr>
        <p:spPr>
          <a:xfrm>
            <a:off x="5275033" y="2726434"/>
            <a:ext cx="53251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endParaRPr lang="tr-TR" sz="1600"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4434359" y="3031369"/>
            <a:ext cx="389850"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R</a:t>
            </a:r>
            <a:endParaRPr lang="tr-TR" sz="2400" dirty="0">
              <a:latin typeface="Times New Roman" panose="02020603050405020304" pitchFamily="18" charset="0"/>
              <a:cs typeface="Times New Roman" panose="02020603050405020304" pitchFamily="18" charset="0"/>
            </a:endParaRPr>
          </a:p>
        </p:txBody>
      </p:sp>
      <p:sp>
        <p:nvSpPr>
          <p:cNvPr id="20" name="Metin kutusu 19"/>
          <p:cNvSpPr txBox="1"/>
          <p:nvPr/>
        </p:nvSpPr>
        <p:spPr>
          <a:xfrm>
            <a:off x="7264940" y="3206213"/>
            <a:ext cx="389850"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R</a:t>
            </a:r>
            <a:endParaRPr lang="tr-TR" sz="2400" dirty="0">
              <a:latin typeface="Times New Roman" panose="02020603050405020304" pitchFamily="18" charset="0"/>
              <a:cs typeface="Times New Roman" panose="02020603050405020304" pitchFamily="18" charset="0"/>
            </a:endParaRPr>
          </a:p>
        </p:txBody>
      </p:sp>
      <p:sp>
        <p:nvSpPr>
          <p:cNvPr id="21" name="Metin kutusu 20"/>
          <p:cNvSpPr txBox="1"/>
          <p:nvPr/>
        </p:nvSpPr>
        <p:spPr>
          <a:xfrm>
            <a:off x="8016825" y="2800536"/>
            <a:ext cx="1199367"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sz="2400" dirty="0" smtClean="0">
                <a:latin typeface="Times New Roman" panose="02020603050405020304" pitchFamily="18" charset="0"/>
                <a:cs typeface="Times New Roman" panose="02020603050405020304" pitchFamily="18" charset="0"/>
              </a:rPr>
              <a:t>-Xc)</a:t>
            </a:r>
            <a:endParaRPr lang="tr-TR" sz="2400" dirty="0">
              <a:latin typeface="Times New Roman" panose="02020603050405020304" pitchFamily="18" charset="0"/>
              <a:cs typeface="Times New Roman" panose="02020603050405020304" pitchFamily="18" charset="0"/>
            </a:endParaRPr>
          </a:p>
        </p:txBody>
      </p:sp>
      <p:sp>
        <p:nvSpPr>
          <p:cNvPr id="22" name="Metin kutusu 21"/>
          <p:cNvSpPr txBox="1"/>
          <p:nvPr/>
        </p:nvSpPr>
        <p:spPr>
          <a:xfrm>
            <a:off x="7066109" y="2568760"/>
            <a:ext cx="37221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Z</a:t>
            </a:r>
            <a:endParaRPr lang="tr-TR" sz="2400" dirty="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5313859" y="3493034"/>
            <a:ext cx="543739"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Xc</a:t>
            </a:r>
            <a:endParaRPr lang="tr-TR" sz="2400" dirty="0">
              <a:latin typeface="Times New Roman" panose="02020603050405020304" pitchFamily="18" charset="0"/>
              <a:cs typeface="Times New Roman" panose="02020603050405020304" pitchFamily="18" charset="0"/>
            </a:endParaRPr>
          </a:p>
        </p:txBody>
      </p:sp>
      <p:sp>
        <p:nvSpPr>
          <p:cNvPr id="26" name="Yay 25"/>
          <p:cNvSpPr/>
          <p:nvPr/>
        </p:nvSpPr>
        <p:spPr>
          <a:xfrm rot="1658827">
            <a:off x="6775829" y="3152507"/>
            <a:ext cx="145586" cy="26594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7" name="Metin kutusu 26"/>
          <p:cNvSpPr txBox="1"/>
          <p:nvPr/>
        </p:nvSpPr>
        <p:spPr>
          <a:xfrm>
            <a:off x="6964128" y="2917509"/>
            <a:ext cx="378630"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sym typeface="Symbol" panose="05050102010706020507" pitchFamily="18" charset="2"/>
              </a:rPr>
              <a:t></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751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4157" y="230892"/>
            <a:ext cx="10013741" cy="395273"/>
          </a:xfrm>
        </p:spPr>
        <p:txBody>
          <a:bodyPr>
            <a:normAutofit fontScale="90000"/>
          </a:bodyPr>
          <a:lstStyle/>
          <a:p>
            <a:r>
              <a:rPr lang="tr-TR" dirty="0" smtClean="0">
                <a:latin typeface="Times New Roman" panose="02020603050405020304" pitchFamily="18" charset="0"/>
                <a:cs typeface="Times New Roman" panose="02020603050405020304" pitchFamily="18" charset="0"/>
              </a:rPr>
              <a:t>serİ ALTERNATİF AKIM </a:t>
            </a:r>
            <a:r>
              <a:rPr lang="tr-TR" dirty="0" err="1" smtClean="0">
                <a:latin typeface="Times New Roman" panose="02020603050405020304" pitchFamily="18" charset="0"/>
                <a:cs typeface="Times New Roman" panose="02020603050405020304" pitchFamily="18" charset="0"/>
              </a:rPr>
              <a:t>DEvRELERİ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96348" y="934278"/>
            <a:ext cx="11595652" cy="5923722"/>
          </a:xfrm>
        </p:spPr>
        <p:txBody>
          <a:bodyPr/>
          <a:lstStyle/>
          <a:p>
            <a:r>
              <a:rPr lang="tr-TR" dirty="0" smtClean="0">
                <a:latin typeface="Times New Roman" panose="02020603050405020304" pitchFamily="18" charset="0"/>
                <a:cs typeface="Times New Roman" panose="02020603050405020304" pitchFamily="18" charset="0"/>
              </a:rPr>
              <a:t>Seri alternatif akım derelerinde; </a:t>
            </a:r>
            <a:r>
              <a:rPr lang="tr-TR" dirty="0" err="1" smtClean="0">
                <a:latin typeface="Times New Roman" panose="02020603050405020304" pitchFamily="18" charset="0"/>
                <a:cs typeface="Times New Roman" panose="02020603050405020304" pitchFamily="18" charset="0"/>
              </a:rPr>
              <a:t>omik</a:t>
            </a:r>
            <a:r>
              <a:rPr lang="tr-TR" dirty="0" smtClean="0">
                <a:latin typeface="Times New Roman" panose="02020603050405020304" pitchFamily="18" charset="0"/>
                <a:cs typeface="Times New Roman" panose="02020603050405020304" pitchFamily="18" charset="0"/>
              </a:rPr>
              <a:t> direnç, </a:t>
            </a:r>
            <a:r>
              <a:rPr lang="tr-TR" dirty="0" err="1" smtClean="0">
                <a:latin typeface="Times New Roman" panose="02020603050405020304" pitchFamily="18" charset="0"/>
                <a:cs typeface="Times New Roman" panose="02020603050405020304" pitchFamily="18" charset="0"/>
              </a:rPr>
              <a:t>endüktif</a:t>
            </a:r>
            <a:r>
              <a:rPr lang="tr-TR" dirty="0" smtClean="0">
                <a:latin typeface="Times New Roman" panose="02020603050405020304" pitchFamily="18" charset="0"/>
                <a:cs typeface="Times New Roman" panose="02020603050405020304" pitchFamily="18" charset="0"/>
              </a:rPr>
              <a:t> direnç, </a:t>
            </a:r>
            <a:r>
              <a:rPr lang="tr-TR" dirty="0" err="1" smtClean="0">
                <a:latin typeface="Times New Roman" panose="02020603050405020304" pitchFamily="18" charset="0"/>
                <a:cs typeface="Times New Roman" panose="02020603050405020304" pitchFamily="18" charset="0"/>
              </a:rPr>
              <a:t>kapasitif</a:t>
            </a:r>
            <a:r>
              <a:rPr lang="tr-TR" dirty="0" smtClean="0">
                <a:latin typeface="Times New Roman" panose="02020603050405020304" pitchFamily="18" charset="0"/>
                <a:cs typeface="Times New Roman" panose="02020603050405020304" pitchFamily="18" charset="0"/>
              </a:rPr>
              <a:t> direnç veya bunlardan her hangi ikisi seri bağlı olduğunda devre çözümleri.</a:t>
            </a:r>
          </a:p>
          <a:p>
            <a:r>
              <a:rPr lang="tr-TR" dirty="0" smtClean="0">
                <a:solidFill>
                  <a:srgbClr val="FF0000"/>
                </a:solidFill>
                <a:latin typeface="Times New Roman" panose="02020603050405020304" pitchFamily="18" charset="0"/>
                <a:cs typeface="Times New Roman" panose="02020603050405020304" pitchFamily="18" charset="0"/>
              </a:rPr>
              <a:t>SERİ R-L DEVRELERİ: </a:t>
            </a:r>
            <a:r>
              <a:rPr lang="tr-TR" dirty="0" smtClean="0">
                <a:latin typeface="Times New Roman" panose="02020603050405020304" pitchFamily="18" charset="0"/>
                <a:cs typeface="Times New Roman" panose="02020603050405020304" pitchFamily="18" charset="0"/>
              </a:rPr>
              <a:t>(Direnç bobin dereleri) </a:t>
            </a:r>
            <a:r>
              <a:rPr lang="tr-TR" spc="-45" dirty="0">
                <a:latin typeface="Times New Roman" panose="02020603050405020304" pitchFamily="18" charset="0"/>
                <a:cs typeface="Times New Roman" panose="02020603050405020304" pitchFamily="18" charset="0"/>
              </a:rPr>
              <a:t>Seri </a:t>
            </a:r>
            <a:r>
              <a:rPr lang="tr-TR" spc="-65" dirty="0">
                <a:latin typeface="Times New Roman" panose="02020603050405020304" pitchFamily="18" charset="0"/>
                <a:cs typeface="Times New Roman" panose="02020603050405020304" pitchFamily="18" charset="0"/>
              </a:rPr>
              <a:t>R‐L </a:t>
            </a:r>
            <a:r>
              <a:rPr lang="tr-TR" spc="-40" dirty="0">
                <a:latin typeface="Times New Roman" panose="02020603050405020304" pitchFamily="18" charset="0"/>
                <a:cs typeface="Times New Roman" panose="02020603050405020304" pitchFamily="18" charset="0"/>
              </a:rPr>
              <a:t>devresinde </a:t>
            </a:r>
            <a:r>
              <a:rPr lang="tr-TR" spc="-50" dirty="0">
                <a:latin typeface="Times New Roman" panose="02020603050405020304" pitchFamily="18" charset="0"/>
                <a:cs typeface="Times New Roman" panose="02020603050405020304" pitchFamily="18" charset="0"/>
              </a:rPr>
              <a:t>direnç ve </a:t>
            </a:r>
            <a:r>
              <a:rPr lang="tr-TR" spc="-35" dirty="0">
                <a:latin typeface="Times New Roman" panose="02020603050405020304" pitchFamily="18" charset="0"/>
                <a:cs typeface="Times New Roman" panose="02020603050405020304" pitchFamily="18" charset="0"/>
              </a:rPr>
              <a:t>bobin  </a:t>
            </a:r>
            <a:r>
              <a:rPr lang="tr-TR" spc="-55" dirty="0">
                <a:latin typeface="Times New Roman" panose="02020603050405020304" pitchFamily="18" charset="0"/>
                <a:cs typeface="Times New Roman" panose="02020603050405020304" pitchFamily="18" charset="0"/>
              </a:rPr>
              <a:t>elemanları </a:t>
            </a:r>
            <a:r>
              <a:rPr lang="tr-TR" spc="-60" dirty="0">
                <a:latin typeface="Times New Roman" panose="02020603050405020304" pitchFamily="18" charset="0"/>
                <a:cs typeface="Times New Roman" panose="02020603050405020304" pitchFamily="18" charset="0"/>
              </a:rPr>
              <a:t>alternatif </a:t>
            </a:r>
            <a:r>
              <a:rPr lang="tr-TR" spc="-55" dirty="0">
                <a:latin typeface="Times New Roman" panose="02020603050405020304" pitchFamily="18" charset="0"/>
                <a:cs typeface="Times New Roman" panose="02020603050405020304" pitchFamily="18" charset="0"/>
              </a:rPr>
              <a:t>gerilim </a:t>
            </a:r>
            <a:r>
              <a:rPr lang="tr-TR" spc="-50" dirty="0">
                <a:latin typeface="Times New Roman" panose="02020603050405020304" pitchFamily="18" charset="0"/>
                <a:cs typeface="Times New Roman" panose="02020603050405020304" pitchFamily="18" charset="0"/>
              </a:rPr>
              <a:t>kaynağı </a:t>
            </a:r>
            <a:r>
              <a:rPr lang="tr-TR" spc="-60" dirty="0">
                <a:latin typeface="Times New Roman" panose="02020603050405020304" pitchFamily="18" charset="0"/>
                <a:cs typeface="Times New Roman" panose="02020603050405020304" pitchFamily="18" charset="0"/>
              </a:rPr>
              <a:t>ile </a:t>
            </a:r>
            <a:r>
              <a:rPr lang="tr-TR" spc="-45" dirty="0">
                <a:latin typeface="Times New Roman" panose="02020603050405020304" pitchFamily="18" charset="0"/>
                <a:cs typeface="Times New Roman" panose="02020603050405020304" pitchFamily="18" charset="0"/>
              </a:rPr>
              <a:t>seri </a:t>
            </a:r>
            <a:r>
              <a:rPr lang="tr-TR" spc="-75" dirty="0" smtClean="0">
                <a:latin typeface="Times New Roman" panose="02020603050405020304" pitchFamily="18" charset="0"/>
                <a:cs typeface="Times New Roman" panose="02020603050405020304" pitchFamily="18" charset="0"/>
              </a:rPr>
              <a:t>bağlanır.</a:t>
            </a:r>
            <a:r>
              <a:rPr lang="tr-TR" spc="-65" dirty="0">
                <a:latin typeface="Times New Roman" panose="02020603050405020304" pitchFamily="18" charset="0"/>
                <a:cs typeface="Times New Roman" panose="02020603050405020304" pitchFamily="18" charset="0"/>
              </a:rPr>
              <a:t> Toplam </a:t>
            </a:r>
            <a:r>
              <a:rPr lang="tr-TR" spc="-55" dirty="0">
                <a:latin typeface="Times New Roman" panose="02020603050405020304" pitchFamily="18" charset="0"/>
                <a:cs typeface="Times New Roman" panose="02020603050405020304" pitchFamily="18" charset="0"/>
              </a:rPr>
              <a:t>gerilim </a:t>
            </a:r>
            <a:r>
              <a:rPr lang="tr-TR" spc="-50" dirty="0">
                <a:latin typeface="Times New Roman" panose="02020603050405020304" pitchFamily="18" charset="0"/>
                <a:cs typeface="Times New Roman" panose="02020603050405020304" pitchFamily="18" charset="0"/>
              </a:rPr>
              <a:t>direnç ve </a:t>
            </a:r>
            <a:r>
              <a:rPr lang="tr-TR" spc="-35" dirty="0">
                <a:latin typeface="Times New Roman" panose="02020603050405020304" pitchFamily="18" charset="0"/>
                <a:cs typeface="Times New Roman" panose="02020603050405020304" pitchFamily="18" charset="0"/>
              </a:rPr>
              <a:t>bobin</a:t>
            </a:r>
            <a:r>
              <a:rPr lang="tr-TR" spc="-210" dirty="0">
                <a:latin typeface="Times New Roman" panose="02020603050405020304" pitchFamily="18" charset="0"/>
                <a:cs typeface="Times New Roman" panose="02020603050405020304" pitchFamily="18" charset="0"/>
              </a:rPr>
              <a:t> </a:t>
            </a:r>
            <a:r>
              <a:rPr lang="tr-TR" spc="-50" dirty="0">
                <a:latin typeface="Times New Roman" panose="02020603050405020304" pitchFamily="18" charset="0"/>
                <a:cs typeface="Times New Roman" panose="02020603050405020304" pitchFamily="18" charset="0"/>
              </a:rPr>
              <a:t>gerilimlerinin  </a:t>
            </a:r>
            <a:r>
              <a:rPr lang="tr-TR" spc="-55" dirty="0">
                <a:latin typeface="Times New Roman" panose="02020603050405020304" pitchFamily="18" charset="0"/>
                <a:cs typeface="Times New Roman" panose="02020603050405020304" pitchFamily="18" charset="0"/>
              </a:rPr>
              <a:t>vektöre </a:t>
            </a:r>
            <a:r>
              <a:rPr lang="tr-TR" spc="-45" dirty="0">
                <a:latin typeface="Times New Roman" panose="02020603050405020304" pitchFamily="18" charset="0"/>
                <a:cs typeface="Times New Roman" panose="02020603050405020304" pitchFamily="18" charset="0"/>
              </a:rPr>
              <a:t>toplamına</a:t>
            </a:r>
            <a:r>
              <a:rPr lang="tr-TR" spc="-95" dirty="0">
                <a:latin typeface="Times New Roman" panose="02020603050405020304" pitchFamily="18" charset="0"/>
                <a:cs typeface="Times New Roman" panose="02020603050405020304" pitchFamily="18" charset="0"/>
              </a:rPr>
              <a:t> </a:t>
            </a:r>
            <a:r>
              <a:rPr lang="tr-TR" spc="-75" dirty="0">
                <a:latin typeface="Times New Roman" panose="02020603050405020304" pitchFamily="18" charset="0"/>
                <a:cs typeface="Times New Roman" panose="02020603050405020304" pitchFamily="18" charset="0"/>
              </a:rPr>
              <a:t>eşittir. Devre akımı hem direnç hem de bobin  üzerinden geçer</a:t>
            </a:r>
            <a:r>
              <a:rPr lang="tr-TR" spc="-75" dirty="0" smtClean="0">
                <a:latin typeface="Times New Roman" panose="02020603050405020304" pitchFamily="18" charset="0"/>
                <a:cs typeface="Times New Roman" panose="02020603050405020304" pitchFamily="18" charset="0"/>
              </a:rPr>
              <a:t>.</a:t>
            </a:r>
            <a:r>
              <a:rPr lang="tr-TR" spc="-45" dirty="0">
                <a:latin typeface="Times New Roman" panose="02020603050405020304" pitchFamily="18" charset="0"/>
                <a:cs typeface="Times New Roman" panose="02020603050405020304" pitchFamily="18" charset="0"/>
              </a:rPr>
              <a:t> Direnç </a:t>
            </a:r>
            <a:r>
              <a:rPr lang="tr-TR" spc="-50" dirty="0">
                <a:latin typeface="Times New Roman" panose="02020603050405020304" pitchFamily="18" charset="0"/>
                <a:cs typeface="Times New Roman" panose="02020603050405020304" pitchFamily="18" charset="0"/>
              </a:rPr>
              <a:t>akımı ve </a:t>
            </a:r>
            <a:r>
              <a:rPr lang="tr-TR" spc="-55" dirty="0">
                <a:latin typeface="Times New Roman" panose="02020603050405020304" pitchFamily="18" charset="0"/>
                <a:cs typeface="Times New Roman" panose="02020603050405020304" pitchFamily="18" charset="0"/>
              </a:rPr>
              <a:t>gerilimi </a:t>
            </a:r>
            <a:r>
              <a:rPr lang="tr-TR" spc="-45" dirty="0">
                <a:latin typeface="Times New Roman" panose="02020603050405020304" pitchFamily="18" charset="0"/>
                <a:cs typeface="Times New Roman" panose="02020603050405020304" pitchFamily="18" charset="0"/>
              </a:rPr>
              <a:t>arasında </a:t>
            </a:r>
            <a:r>
              <a:rPr lang="tr-TR" spc="-70" dirty="0">
                <a:latin typeface="Times New Roman" panose="02020603050405020304" pitchFamily="18" charset="0"/>
                <a:cs typeface="Times New Roman" panose="02020603050405020304" pitchFamily="18" charset="0"/>
              </a:rPr>
              <a:t>faz</a:t>
            </a:r>
            <a:r>
              <a:rPr lang="tr-TR" spc="-210" dirty="0">
                <a:latin typeface="Times New Roman" panose="02020603050405020304" pitchFamily="18" charset="0"/>
                <a:cs typeface="Times New Roman" panose="02020603050405020304" pitchFamily="18" charset="0"/>
              </a:rPr>
              <a:t> </a:t>
            </a:r>
            <a:r>
              <a:rPr lang="tr-TR" spc="-55" dirty="0">
                <a:latin typeface="Times New Roman" panose="02020603050405020304" pitchFamily="18" charset="0"/>
                <a:cs typeface="Times New Roman" panose="02020603050405020304" pitchFamily="18" charset="0"/>
              </a:rPr>
              <a:t>farkı  </a:t>
            </a:r>
            <a:r>
              <a:rPr lang="tr-TR" spc="-70" dirty="0">
                <a:latin typeface="Times New Roman" panose="02020603050405020304" pitchFamily="18" charset="0"/>
                <a:cs typeface="Times New Roman" panose="02020603050405020304" pitchFamily="18" charset="0"/>
              </a:rPr>
              <a:t>yoktur.</a:t>
            </a:r>
            <a:endParaRPr lang="tr-TR" dirty="0">
              <a:latin typeface="Times New Roman" panose="02020603050405020304" pitchFamily="18" charset="0"/>
              <a:cs typeface="Times New Roman" panose="02020603050405020304" pitchFamily="18" charset="0"/>
            </a:endParaRPr>
          </a:p>
          <a:p>
            <a:r>
              <a:rPr lang="it-IT" spc="-30" dirty="0">
                <a:latin typeface="Times New Roman" panose="02020603050405020304" pitchFamily="18" charset="0"/>
                <a:cs typeface="Times New Roman" panose="02020603050405020304" pitchFamily="18" charset="0"/>
              </a:rPr>
              <a:t>Bobin </a:t>
            </a:r>
            <a:r>
              <a:rPr lang="it-IT" spc="-50" dirty="0">
                <a:latin typeface="Times New Roman" panose="02020603050405020304" pitchFamily="18" charset="0"/>
                <a:cs typeface="Times New Roman" panose="02020603050405020304" pitchFamily="18" charset="0"/>
              </a:rPr>
              <a:t>akımı </a:t>
            </a:r>
            <a:r>
              <a:rPr lang="it-IT" spc="-35" dirty="0">
                <a:latin typeface="Times New Roman" panose="02020603050405020304" pitchFamily="18" charset="0"/>
                <a:cs typeface="Times New Roman" panose="02020603050405020304" pitchFamily="18" charset="0"/>
              </a:rPr>
              <a:t>bobin </a:t>
            </a:r>
            <a:r>
              <a:rPr lang="it-IT" spc="-50" dirty="0">
                <a:latin typeface="Times New Roman" panose="02020603050405020304" pitchFamily="18" charset="0"/>
                <a:cs typeface="Times New Roman" panose="02020603050405020304" pitchFamily="18" charset="0"/>
              </a:rPr>
              <a:t>gerilimini </a:t>
            </a:r>
            <a:r>
              <a:rPr lang="it-IT" spc="-60" dirty="0" smtClean="0">
                <a:latin typeface="Times New Roman" panose="02020603050405020304" pitchFamily="18" charset="0"/>
                <a:cs typeface="Times New Roman" panose="02020603050405020304" pitchFamily="18" charset="0"/>
              </a:rPr>
              <a:t>90</a:t>
            </a:r>
            <a:r>
              <a:rPr lang="it-IT" sz="2800" spc="-89" baseline="27777" dirty="0" smtClean="0">
                <a:latin typeface="Times New Roman" panose="02020603050405020304" pitchFamily="18" charset="0"/>
                <a:cs typeface="Times New Roman" panose="02020603050405020304" pitchFamily="18" charset="0"/>
                <a:sym typeface="Symbol" panose="05050102010706020507" pitchFamily="18" charset="2"/>
              </a:rPr>
              <a:t></a:t>
            </a:r>
            <a:r>
              <a:rPr lang="it-IT" sz="2800" spc="-89" baseline="27777" dirty="0" smtClean="0">
                <a:latin typeface="Times New Roman" panose="02020603050405020304" pitchFamily="18" charset="0"/>
                <a:cs typeface="Times New Roman" panose="02020603050405020304" pitchFamily="18" charset="0"/>
              </a:rPr>
              <a:t> </a:t>
            </a:r>
            <a:r>
              <a:rPr lang="it-IT" spc="-45" dirty="0">
                <a:latin typeface="Times New Roman" panose="02020603050405020304" pitchFamily="18" charset="0"/>
                <a:cs typeface="Times New Roman" panose="02020603050405020304" pitchFamily="18" charset="0"/>
              </a:rPr>
              <a:t>geriden</a:t>
            </a:r>
            <a:r>
              <a:rPr lang="it-IT" spc="-195" dirty="0">
                <a:latin typeface="Times New Roman" panose="02020603050405020304" pitchFamily="18" charset="0"/>
                <a:cs typeface="Times New Roman" panose="02020603050405020304" pitchFamily="18" charset="0"/>
              </a:rPr>
              <a:t> </a:t>
            </a:r>
            <a:r>
              <a:rPr lang="it-IT" spc="-60" dirty="0">
                <a:latin typeface="Times New Roman" panose="02020603050405020304" pitchFamily="18" charset="0"/>
                <a:cs typeface="Times New Roman" panose="02020603050405020304" pitchFamily="18" charset="0"/>
              </a:rPr>
              <a:t>takip  </a:t>
            </a:r>
            <a:r>
              <a:rPr lang="it-IT" spc="-80" dirty="0" smtClean="0">
                <a:latin typeface="Times New Roman" panose="02020603050405020304" pitchFamily="18" charset="0"/>
                <a:cs typeface="Times New Roman" panose="02020603050405020304" pitchFamily="18" charset="0"/>
              </a:rPr>
              <a:t>e</a:t>
            </a:r>
            <a:r>
              <a:rPr lang="tr-TR" spc="-80" dirty="0" smtClean="0">
                <a:latin typeface="Times New Roman" panose="02020603050405020304" pitchFamily="18" charset="0"/>
                <a:cs typeface="Times New Roman" panose="02020603050405020304" pitchFamily="18" charset="0"/>
              </a:rPr>
              <a:t>der.</a:t>
            </a:r>
            <a:r>
              <a:rPr lang="tr-TR" spc="-55" dirty="0">
                <a:latin typeface="Times New Roman" panose="02020603050405020304" pitchFamily="18" charset="0"/>
                <a:cs typeface="Times New Roman" panose="02020603050405020304" pitchFamily="18" charset="0"/>
              </a:rPr>
              <a:t> </a:t>
            </a:r>
            <a:r>
              <a:rPr lang="tr-TR" spc="-55" dirty="0" smtClean="0">
                <a:latin typeface="Times New Roman" panose="02020603050405020304" pitchFamily="18" charset="0"/>
                <a:cs typeface="Times New Roman" panose="02020603050405020304" pitchFamily="18" charset="0"/>
              </a:rPr>
              <a:t> Direnç uçları arasındaki gerilimle, bobin uçları arasındaki gerilimin </a:t>
            </a:r>
            <a:r>
              <a:rPr lang="tr-TR" spc="-55" dirty="0" err="1" smtClean="0">
                <a:latin typeface="Times New Roman" panose="02020603050405020304" pitchFamily="18" charset="0"/>
                <a:cs typeface="Times New Roman" panose="02020603050405020304" pitchFamily="18" charset="0"/>
              </a:rPr>
              <a:t>vektörel</a:t>
            </a:r>
            <a:r>
              <a:rPr lang="tr-TR" spc="-55" dirty="0" smtClean="0">
                <a:latin typeface="Times New Roman" panose="02020603050405020304" pitchFamily="18" charset="0"/>
                <a:cs typeface="Times New Roman" panose="02020603050405020304" pitchFamily="18" charset="0"/>
              </a:rPr>
              <a:t> </a:t>
            </a:r>
            <a:r>
              <a:rPr lang="tr-TR" spc="-50" dirty="0" smtClean="0">
                <a:latin typeface="Times New Roman" panose="02020603050405020304" pitchFamily="18" charset="0"/>
                <a:cs typeface="Times New Roman" panose="02020603050405020304" pitchFamily="18" charset="0"/>
              </a:rPr>
              <a:t>toplamı devre gerilimini verir. </a:t>
            </a:r>
          </a:p>
          <a:p>
            <a:r>
              <a:rPr lang="tr-TR" dirty="0" smtClean="0">
                <a:latin typeface="Times New Roman" panose="02020603050405020304" pitchFamily="18" charset="0"/>
                <a:cs typeface="Times New Roman" panose="02020603050405020304" pitchFamily="18" charset="0"/>
              </a:rPr>
              <a:t>                                                     Akımla direnç uçları arasındaki gerilim aynı fazlı, </a:t>
            </a:r>
            <a:endParaRPr lang="tr-TR" dirty="0">
              <a:latin typeface="Times New Roman" panose="02020603050405020304" pitchFamily="18" charset="0"/>
              <a:cs typeface="Times New Roman" panose="02020603050405020304" pitchFamily="18" charset="0"/>
            </a:endParaRPr>
          </a:p>
          <a:p>
            <a:r>
              <a:rPr lang="tr-TR" dirty="0" smtClean="0">
                <a:latin typeface="Trebuchet MS"/>
                <a:cs typeface="Trebuchet MS"/>
              </a:rPr>
              <a:t>                                            </a:t>
            </a:r>
            <a:r>
              <a:rPr lang="tr-TR" dirty="0" smtClean="0">
                <a:latin typeface="Times New Roman" panose="02020603050405020304" pitchFamily="18" charset="0"/>
                <a:cs typeface="Times New Roman" panose="02020603050405020304" pitchFamily="18" charset="0"/>
              </a:rPr>
              <a:t>bobin uçları arasındaki gerilim 90</a:t>
            </a:r>
            <a:r>
              <a:rPr lang="tr-TR" dirty="0" smtClean="0">
                <a:latin typeface="Times New Roman" panose="02020603050405020304" pitchFamily="18" charset="0"/>
                <a:cs typeface="Times New Roman" panose="02020603050405020304" pitchFamily="18" charset="0"/>
                <a:sym typeface="Symbol" panose="05050102010706020507" pitchFamily="18" charset="2"/>
              </a:rPr>
              <a:t> ileri fazlıdır.</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954157" y="4721086"/>
            <a:ext cx="3821505" cy="2017643"/>
          </a:xfrm>
          <a:prstGeom prst="rect">
            <a:avLst/>
          </a:prstGeom>
        </p:spPr>
      </p:pic>
    </p:spTree>
    <p:extLst>
      <p:ext uri="{BB962C8B-B14F-4D97-AF65-F5344CB8AC3E}">
        <p14:creationId xmlns:p14="http://schemas.microsoft.com/office/powerpoint/2010/main" val="2778871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7265" y="374678"/>
            <a:ext cx="10214291" cy="661642"/>
          </a:xfrm>
        </p:spPr>
        <p:txBody>
          <a:bodyPr/>
          <a:lstStyle/>
          <a:p>
            <a:r>
              <a:rPr lang="tr-TR" dirty="0">
                <a:latin typeface="Times New Roman" panose="02020603050405020304" pitchFamily="18" charset="0"/>
                <a:cs typeface="Times New Roman" panose="02020603050405020304" pitchFamily="18" charset="0"/>
              </a:rPr>
              <a:t>serİ ALTERNATİF AKIM </a:t>
            </a:r>
            <a:r>
              <a:rPr lang="tr-TR" dirty="0" err="1" smtClean="0">
                <a:latin typeface="Times New Roman" panose="02020603050405020304" pitchFamily="18" charset="0"/>
                <a:cs typeface="Times New Roman" panose="02020603050405020304" pitchFamily="18" charset="0"/>
              </a:rPr>
              <a:t>DEvRELERİ</a:t>
            </a:r>
            <a:endParaRPr lang="tr-TR" dirty="0"/>
          </a:p>
        </p:txBody>
      </p:sp>
      <p:sp>
        <p:nvSpPr>
          <p:cNvPr id="3" name="İçerik Yer Tutucusu 2"/>
          <p:cNvSpPr>
            <a:spLocks noGrp="1"/>
          </p:cNvSpPr>
          <p:nvPr>
            <p:ph idx="1"/>
          </p:nvPr>
        </p:nvSpPr>
        <p:spPr>
          <a:xfrm>
            <a:off x="528320" y="1259840"/>
            <a:ext cx="11419840" cy="5201920"/>
          </a:xfrm>
        </p:spPr>
        <p:txBody>
          <a:bodyPr>
            <a:normAutofit fontScale="92500"/>
          </a:bodyPr>
          <a:lstStyle/>
          <a:p>
            <a:r>
              <a:rPr lang="tr-TR" dirty="0" smtClean="0">
                <a:latin typeface="Times New Roman" panose="02020603050405020304" pitchFamily="18" charset="0"/>
                <a:cs typeface="Times New Roman" panose="02020603050405020304" pitchFamily="18" charset="0"/>
              </a:rPr>
              <a:t>Dik üçgenden, Pisagor bağıntısına göre; bir dik üçgende dik kenarların kareleri toplamı hipotenüsün karesine eşittir.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V²=V</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²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V²</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   </a:t>
            </a:r>
            <a:r>
              <a:rPr lang="tr-TR" dirty="0" smtClean="0">
                <a:latin typeface="Times New Roman" panose="02020603050405020304" pitchFamily="18" charset="0"/>
                <a:cs typeface="Times New Roman" panose="02020603050405020304" pitchFamily="18" charset="0"/>
                <a:sym typeface="Symbol" panose="05050102010706020507" pitchFamily="18" charset="2"/>
              </a:rPr>
              <a:t>yada</a:t>
            </a:r>
          </a:p>
          <a:p>
            <a:r>
              <a:rPr lang="tr-TR" sz="16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V=√V</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²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V²</a:t>
            </a:r>
            <a:r>
              <a:rPr lang="tr-TR" sz="16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 </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p>
          <a:p>
            <a:r>
              <a:rPr lang="tr-TR" sz="16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Bu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vektörel</a:t>
            </a:r>
            <a:r>
              <a:rPr lang="tr-TR" dirty="0" smtClean="0">
                <a:latin typeface="Times New Roman" panose="02020603050405020304" pitchFamily="18" charset="0"/>
                <a:cs typeface="Times New Roman" panose="02020603050405020304" pitchFamily="18" charset="0"/>
                <a:sym typeface="Symbol" panose="05050102010706020507" pitchFamily="18" charset="2"/>
              </a:rPr>
              <a:t> toplamla toplam gerilim bulunur</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V</a:t>
            </a:r>
            <a:r>
              <a:rPr lang="tr-TR" sz="1600" dirty="0" smtClean="0">
                <a:solidFill>
                  <a:srgbClr val="FF0000"/>
                </a:solidFill>
                <a:latin typeface="Times New Roman" panose="02020603050405020304" pitchFamily="18" charset="0"/>
                <a:cs typeface="Times New Roman" panose="02020603050405020304" pitchFamily="18" charset="0"/>
              </a:rPr>
              <a:t>R</a:t>
            </a:r>
            <a:r>
              <a:rPr lang="tr-TR" dirty="0" smtClean="0">
                <a:solidFill>
                  <a:srgbClr val="FF0000"/>
                </a:solidFill>
                <a:latin typeface="Times New Roman" panose="02020603050405020304" pitchFamily="18" charset="0"/>
                <a:cs typeface="Times New Roman" panose="02020603050405020304" pitchFamily="18" charset="0"/>
              </a:rPr>
              <a:t>= I . R  </a:t>
            </a:r>
            <a:r>
              <a:rPr lang="tr-TR" dirty="0" smtClean="0">
                <a:latin typeface="Times New Roman" panose="02020603050405020304" pitchFamily="18" charset="0"/>
                <a:cs typeface="Times New Roman" panose="02020603050405020304" pitchFamily="18" charset="0"/>
              </a:rPr>
              <a:t>Direnç uçları arasındaki gerilim.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rPr>
              <a:t>V</a:t>
            </a:r>
            <a:r>
              <a:rPr lang="tr-TR" sz="1600" dirty="0">
                <a:solidFill>
                  <a:srgbClr val="FF0000"/>
                </a:solidFill>
                <a:latin typeface="Times New Roman" panose="02020603050405020304" pitchFamily="18" charset="0"/>
                <a:cs typeface="Times New Roman" panose="02020603050405020304" pitchFamily="18" charset="0"/>
              </a:rPr>
              <a:t>L</a:t>
            </a:r>
            <a:r>
              <a:rPr lang="tr-TR" dirty="0">
                <a:solidFill>
                  <a:srgbClr val="FF0000"/>
                </a:solidFill>
                <a:latin typeface="Times New Roman" panose="02020603050405020304" pitchFamily="18" charset="0"/>
                <a:cs typeface="Times New Roman" panose="02020603050405020304" pitchFamily="18" charset="0"/>
              </a:rPr>
              <a:t>= I. X</a:t>
            </a:r>
            <a:r>
              <a:rPr lang="tr-TR" sz="1600" dirty="0">
                <a:solidFill>
                  <a:srgbClr val="FF0000"/>
                </a:solidFill>
                <a:latin typeface="Times New Roman" panose="02020603050405020304" pitchFamily="18" charset="0"/>
                <a:cs typeface="Times New Roman" panose="02020603050405020304" pitchFamily="18" charset="0"/>
              </a:rPr>
              <a:t>L</a:t>
            </a:r>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Bobin uçları arasındaki gerilim.</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kanununa göre  devre akım veya gerilimi  </a:t>
            </a:r>
          </a:p>
          <a:p>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Z=V/I   </a:t>
            </a:r>
            <a:r>
              <a:rPr lang="tr-TR" dirty="0" smtClean="0">
                <a:latin typeface="Times New Roman" panose="02020603050405020304" pitchFamily="18" charset="0"/>
                <a:cs typeface="Times New Roman" panose="02020603050405020304" pitchFamily="18" charset="0"/>
              </a:rPr>
              <a:t>dan bulunur.</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905123" y="2623462"/>
            <a:ext cx="4511703" cy="2356041"/>
          </a:xfrm>
          <a:prstGeom prst="rect">
            <a:avLst/>
          </a:prstGeom>
        </p:spPr>
      </p:pic>
    </p:spTree>
    <p:extLst>
      <p:ext uri="{BB962C8B-B14F-4D97-AF65-F5344CB8AC3E}">
        <p14:creationId xmlns:p14="http://schemas.microsoft.com/office/powerpoint/2010/main" val="17122810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3913" y="211014"/>
            <a:ext cx="10053498" cy="415151"/>
          </a:xfrm>
        </p:spPr>
        <p:txBody>
          <a:bodyPr>
            <a:normAutofit fontScale="90000"/>
          </a:bodyPr>
          <a:lstStyle/>
          <a:p>
            <a:r>
              <a:rPr lang="tr-TR" dirty="0">
                <a:latin typeface="Times New Roman" panose="02020603050405020304" pitchFamily="18" charset="0"/>
                <a:cs typeface="Times New Roman" panose="02020603050405020304" pitchFamily="18" charset="0"/>
              </a:rPr>
              <a:t>serİ ALTERNATİF AKIM DERELERİ</a:t>
            </a:r>
            <a:endParaRPr lang="tr-TR" dirty="0"/>
          </a:p>
        </p:txBody>
      </p:sp>
      <p:sp>
        <p:nvSpPr>
          <p:cNvPr id="3" name="İçerik Yer Tutucusu 2"/>
          <p:cNvSpPr>
            <a:spLocks noGrp="1"/>
          </p:cNvSpPr>
          <p:nvPr>
            <p:ph idx="1"/>
          </p:nvPr>
        </p:nvSpPr>
        <p:spPr>
          <a:xfrm>
            <a:off x="765313" y="785190"/>
            <a:ext cx="11161643" cy="5844209"/>
          </a:xfrm>
        </p:spPr>
        <p:txBody>
          <a:bodyPr/>
          <a:lstStyle/>
          <a:p>
            <a:r>
              <a:rPr lang="tr-TR" dirty="0">
                <a:solidFill>
                  <a:srgbClr val="FF0000"/>
                </a:solidFill>
                <a:latin typeface="Times New Roman" panose="02020603050405020304" pitchFamily="18" charset="0"/>
                <a:cs typeface="Times New Roman" panose="02020603050405020304" pitchFamily="18" charset="0"/>
              </a:rPr>
              <a:t>ÖRNEK: </a:t>
            </a:r>
            <a:r>
              <a:rPr lang="tr-TR" dirty="0" smtClean="0">
                <a:latin typeface="Times New Roman" panose="02020603050405020304" pitchFamily="18" charset="0"/>
                <a:cs typeface="Times New Roman" panose="02020603050405020304" pitchFamily="18" charset="0"/>
              </a:rPr>
              <a:t>Şekildeki </a:t>
            </a:r>
            <a:r>
              <a:rPr lang="tr-TR" dirty="0">
                <a:latin typeface="Times New Roman" panose="02020603050405020304" pitchFamily="18" charset="0"/>
                <a:cs typeface="Times New Roman" panose="02020603050405020304" pitchFamily="18" charset="0"/>
              </a:rPr>
              <a:t>seri R-L devresinde verilen değerlere göre</a:t>
            </a:r>
            <a:r>
              <a:rPr lang="tr-TR" dirty="0" smtClean="0">
                <a:latin typeface="Times New Roman" panose="02020603050405020304" pitchFamily="18" charset="0"/>
                <a:cs typeface="Times New Roman" panose="02020603050405020304" pitchFamily="18" charset="0"/>
              </a:rPr>
              <a:t>; devre akımını bulunuz? Akımla gerilim için sinüs grafiğini çiziniz? Güç katsayısını bulunuz?</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2.</a:t>
            </a:r>
            <a:r>
              <a:rPr lang="az-Cyrl-AZ" dirty="0" smtClean="0">
                <a:latin typeface="Times New Roman" panose="02020603050405020304" pitchFamily="18" charset="0"/>
                <a:cs typeface="Times New Roman" panose="02020603050405020304" pitchFamily="18" charset="0"/>
              </a:rPr>
              <a:t>Л</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f.L</a:t>
            </a:r>
            <a:r>
              <a:rPr lang="tr-TR" dirty="0" smtClean="0">
                <a:latin typeface="Times New Roman" panose="02020603050405020304" pitchFamily="18" charset="0"/>
                <a:cs typeface="Times New Roman" panose="02020603050405020304" pitchFamily="18" charset="0"/>
              </a:rPr>
              <a:t>   = 2.3,14.50.10.10    </a:t>
            </a:r>
          </a:p>
          <a:p>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=3140.10  = 3,14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a:t>
            </a:r>
          </a:p>
          <a:p>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Z²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R² +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X²</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       </a:t>
            </a:r>
            <a:r>
              <a:rPr lang="tr-TR" dirty="0" smtClean="0">
                <a:latin typeface="Times New Roman" panose="02020603050405020304" pitchFamily="18" charset="0"/>
                <a:cs typeface="Times New Roman" panose="02020603050405020304" pitchFamily="18" charset="0"/>
                <a:sym typeface="Symbol" panose="05050102010706020507" pitchFamily="18" charset="2"/>
              </a:rPr>
              <a:t>Z²= 5²+3,14²   Z²</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25+9,86 =34,86 </a:t>
            </a:r>
          </a:p>
          <a:p>
            <a:r>
              <a:rPr lang="tr-TR" dirty="0">
                <a:latin typeface="Times New Roman" panose="02020603050405020304" pitchFamily="18" charset="0"/>
                <a:cs typeface="Times New Roman" panose="02020603050405020304" pitchFamily="18" charset="0"/>
                <a:sym typeface="Symbol" panose="05050102010706020507" pitchFamily="18" charset="2"/>
              </a:rPr>
              <a:t>Z²</a:t>
            </a:r>
            <a:r>
              <a:rPr lang="tr-TR" dirty="0" smtClean="0">
                <a:latin typeface="Times New Roman" panose="02020603050405020304" pitchFamily="18" charset="0"/>
                <a:cs typeface="Times New Roman" panose="02020603050405020304" pitchFamily="18" charset="0"/>
                <a:sym typeface="Symbol" panose="05050102010706020507" pitchFamily="18" charset="2"/>
              </a:rPr>
              <a:t>=√34,86    Z= 5,9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ohm</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Z=V/I  ise  I=V/Z     I=10/5,9    I=1,69A  </a:t>
            </a:r>
          </a:p>
          <a:p>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                        cos</a:t>
            </a:r>
            <a:r>
              <a:rPr lang="el-GR" dirty="0" smtClean="0">
                <a:latin typeface="Times New Roman" panose="02020603050405020304" pitchFamily="18" charset="0"/>
                <a:cs typeface="Times New Roman" panose="02020603050405020304" pitchFamily="18" charset="0"/>
                <a:sym typeface="Symbol" panose="05050102010706020507" pitchFamily="18" charset="2"/>
              </a:rPr>
              <a:t>α</a:t>
            </a:r>
            <a:r>
              <a:rPr lang="tr-TR" dirty="0" smtClean="0">
                <a:latin typeface="Times New Roman" panose="02020603050405020304" pitchFamily="18" charset="0"/>
                <a:cs typeface="Times New Roman" panose="02020603050405020304" pitchFamily="18" charset="0"/>
                <a:sym typeface="Symbol" panose="05050102010706020507" pitchFamily="18" charset="2"/>
              </a:rPr>
              <a:t>=R/Z  cos</a:t>
            </a:r>
            <a:r>
              <a:rPr lang="el-GR" dirty="0">
                <a:latin typeface="Times New Roman" panose="02020603050405020304" pitchFamily="18" charset="0"/>
                <a:cs typeface="Times New Roman" panose="02020603050405020304" pitchFamily="18" charset="0"/>
                <a:sym typeface="Symbol" panose="05050102010706020507" pitchFamily="18" charset="2"/>
              </a:rPr>
              <a:t>α</a:t>
            </a:r>
            <a:r>
              <a:rPr lang="tr-TR" dirty="0" smtClean="0">
                <a:latin typeface="Times New Roman" panose="02020603050405020304" pitchFamily="18" charset="0"/>
                <a:cs typeface="Times New Roman" panose="02020603050405020304" pitchFamily="18" charset="0"/>
                <a:sym typeface="Symbol" panose="05050102010706020507" pitchFamily="18" charset="2"/>
              </a:rPr>
              <a:t>=5/5,9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dirty="0">
                <a:latin typeface="Times New Roman" panose="02020603050405020304" pitchFamily="18" charset="0"/>
                <a:cs typeface="Times New Roman" panose="02020603050405020304" pitchFamily="18" charset="0"/>
                <a:sym typeface="Symbol" panose="05050102010706020507" pitchFamily="18" charset="2"/>
              </a:rPr>
              <a:t>cos</a:t>
            </a:r>
            <a:r>
              <a:rPr lang="el-GR" dirty="0" smtClean="0">
                <a:latin typeface="Times New Roman" panose="02020603050405020304" pitchFamily="18" charset="0"/>
                <a:cs typeface="Times New Roman" panose="02020603050405020304" pitchFamily="18" charset="0"/>
                <a:sym typeface="Symbol" panose="05050102010706020507" pitchFamily="18" charset="2"/>
              </a:rPr>
              <a:t>α</a:t>
            </a:r>
            <a:r>
              <a:rPr lang="tr-TR" dirty="0" smtClean="0">
                <a:latin typeface="Times New Roman" panose="02020603050405020304" pitchFamily="18" charset="0"/>
                <a:cs typeface="Times New Roman" panose="02020603050405020304" pitchFamily="18" charset="0"/>
                <a:sym typeface="Symbol" panose="05050102010706020507" pitchFamily="18" charset="2"/>
              </a:rPr>
              <a:t> = 0,84  ise  </a:t>
            </a:r>
            <a:r>
              <a:rPr lang="el-GR" dirty="0" smtClean="0">
                <a:latin typeface="Times New Roman" panose="02020603050405020304" pitchFamily="18" charset="0"/>
                <a:cs typeface="Times New Roman" panose="02020603050405020304" pitchFamily="18" charset="0"/>
                <a:sym typeface="Symbol" panose="05050102010706020507" pitchFamily="18" charset="2"/>
              </a:rPr>
              <a:t>α</a:t>
            </a:r>
            <a:r>
              <a:rPr lang="tr-TR" dirty="0" smtClean="0">
                <a:latin typeface="Times New Roman" panose="02020603050405020304" pitchFamily="18" charset="0"/>
                <a:cs typeface="Times New Roman" panose="02020603050405020304" pitchFamily="18" charset="0"/>
                <a:sym typeface="Symbol" panose="05050102010706020507" pitchFamily="18" charset="2"/>
              </a:rPr>
              <a:t>=32°</a:t>
            </a:r>
            <a:endParaRPr lang="tr-TR" dirty="0">
              <a:latin typeface="Times New Roman" panose="02020603050405020304" pitchFamily="18" charset="0"/>
              <a:cs typeface="Times New Roman" panose="02020603050405020304" pitchFamily="18" charset="0"/>
            </a:endParaRPr>
          </a:p>
        </p:txBody>
      </p:sp>
      <p:sp>
        <p:nvSpPr>
          <p:cNvPr id="5" name="object 35"/>
          <p:cNvSpPr/>
          <p:nvPr/>
        </p:nvSpPr>
        <p:spPr>
          <a:xfrm>
            <a:off x="8170227" y="1712778"/>
            <a:ext cx="3269224" cy="2073201"/>
          </a:xfrm>
          <a:prstGeom prst="rect">
            <a:avLst/>
          </a:prstGeom>
          <a:blipFill>
            <a:blip r:embed="rId2" cstate="print"/>
            <a:stretch>
              <a:fillRect/>
            </a:stretch>
          </a:blipFill>
        </p:spPr>
        <p:txBody>
          <a:bodyPr wrap="square" lIns="0" tIns="0" rIns="0" bIns="0" rtlCol="0"/>
          <a:lstStyle/>
          <a:p>
            <a:endParaRPr/>
          </a:p>
        </p:txBody>
      </p:sp>
      <p:sp>
        <p:nvSpPr>
          <p:cNvPr id="6" name="Metin kutusu 5"/>
          <p:cNvSpPr txBox="1"/>
          <p:nvPr/>
        </p:nvSpPr>
        <p:spPr>
          <a:xfrm>
            <a:off x="2476982" y="2250706"/>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a:t>
            </a:r>
            <a:endParaRPr lang="tr-TR"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4771195" y="1712778"/>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a:t>
            </a:r>
            <a:endParaRPr lang="tr-TR" dirty="0">
              <a:latin typeface="Times New Roman" panose="02020603050405020304" pitchFamily="18" charset="0"/>
              <a:cs typeface="Times New Roman" panose="02020603050405020304" pitchFamily="18" charset="0"/>
            </a:endParaRPr>
          </a:p>
        </p:txBody>
      </p:sp>
      <p:cxnSp>
        <p:nvCxnSpPr>
          <p:cNvPr id="11" name="Düz Ok Bağlayıcısı 10"/>
          <p:cNvCxnSpPr/>
          <p:nvPr/>
        </p:nvCxnSpPr>
        <p:spPr>
          <a:xfrm>
            <a:off x="1088020" y="5359078"/>
            <a:ext cx="914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Düz Ok Bağlayıcısı 12"/>
          <p:cNvCxnSpPr/>
          <p:nvPr/>
        </p:nvCxnSpPr>
        <p:spPr>
          <a:xfrm flipV="1">
            <a:off x="2002420" y="4826643"/>
            <a:ext cx="0" cy="49771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Düz Ok Bağlayıcısı 14"/>
          <p:cNvCxnSpPr/>
          <p:nvPr/>
        </p:nvCxnSpPr>
        <p:spPr>
          <a:xfrm flipV="1">
            <a:off x="1076446" y="4826643"/>
            <a:ext cx="925974" cy="497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1258314" y="5075498"/>
            <a:ext cx="304892" cy="369332"/>
          </a:xfrm>
          <a:prstGeom prst="rect">
            <a:avLst/>
          </a:prstGeom>
          <a:noFill/>
        </p:spPr>
        <p:txBody>
          <a:bodyPr wrap="none" rtlCol="0">
            <a:spAutoFit/>
          </a:bodyPr>
          <a:lstStyle/>
          <a:p>
            <a:r>
              <a:rPr lang="el-GR" dirty="0" smtClean="0">
                <a:latin typeface="Times New Roman" panose="02020603050405020304" pitchFamily="18" charset="0"/>
                <a:cs typeface="Times New Roman" panose="02020603050405020304" pitchFamily="18" charset="0"/>
              </a:rPr>
              <a:t>α</a:t>
            </a:r>
            <a:endParaRPr lang="tr-TR" dirty="0"/>
          </a:p>
        </p:txBody>
      </p:sp>
      <p:sp>
        <p:nvSpPr>
          <p:cNvPr id="17" name="Yay 16"/>
          <p:cNvSpPr/>
          <p:nvPr/>
        </p:nvSpPr>
        <p:spPr>
          <a:xfrm rot="2503024">
            <a:off x="1132327" y="5196705"/>
            <a:ext cx="197178" cy="209017"/>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8" name="Metin kutusu 17"/>
          <p:cNvSpPr txBox="1"/>
          <p:nvPr/>
        </p:nvSpPr>
        <p:spPr>
          <a:xfrm>
            <a:off x="2010443" y="4949763"/>
            <a:ext cx="472635"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L</a:t>
            </a:r>
            <a:endParaRPr lang="tr-TR" sz="1400"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1376524" y="4735646"/>
            <a:ext cx="472635"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Z</a:t>
            </a:r>
            <a:endParaRPr lang="tr-TR" sz="1400" dirty="0">
              <a:latin typeface="Times New Roman" panose="02020603050405020304" pitchFamily="18" charset="0"/>
              <a:cs typeface="Times New Roman" panose="02020603050405020304" pitchFamily="18" charset="0"/>
            </a:endParaRPr>
          </a:p>
        </p:txBody>
      </p:sp>
      <p:sp>
        <p:nvSpPr>
          <p:cNvPr id="20" name="Metin kutusu 19"/>
          <p:cNvSpPr txBox="1"/>
          <p:nvPr/>
        </p:nvSpPr>
        <p:spPr>
          <a:xfrm>
            <a:off x="1448868" y="5301213"/>
            <a:ext cx="472635"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21" name="object 34"/>
          <p:cNvSpPr/>
          <p:nvPr/>
        </p:nvSpPr>
        <p:spPr>
          <a:xfrm>
            <a:off x="7335598" y="4223093"/>
            <a:ext cx="4482153" cy="2406306"/>
          </a:xfrm>
          <a:prstGeom prst="rect">
            <a:avLst/>
          </a:prstGeom>
          <a:blipFill>
            <a:blip r:embed="rId3" cstate="print"/>
            <a:stretch>
              <a:fillRect/>
            </a:stretch>
          </a:blipFill>
        </p:spPr>
        <p:txBody>
          <a:bodyPr wrap="square" lIns="0" tIns="0" rIns="0" bIns="0" rtlCol="0"/>
          <a:lstStyle/>
          <a:p>
            <a:endParaRPr/>
          </a:p>
        </p:txBody>
      </p:sp>
      <p:cxnSp>
        <p:nvCxnSpPr>
          <p:cNvPr id="23" name="Düz Ok Bağlayıcısı 22"/>
          <p:cNvCxnSpPr/>
          <p:nvPr/>
        </p:nvCxnSpPr>
        <p:spPr>
          <a:xfrm flipV="1">
            <a:off x="7512047" y="4363655"/>
            <a:ext cx="34684" cy="14236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Düz Ok Bağlayıcısı 24"/>
          <p:cNvCxnSpPr/>
          <p:nvPr/>
        </p:nvCxnSpPr>
        <p:spPr>
          <a:xfrm>
            <a:off x="7335598" y="5670545"/>
            <a:ext cx="315106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Metin kutusu 26"/>
          <p:cNvSpPr txBox="1"/>
          <p:nvPr/>
        </p:nvSpPr>
        <p:spPr>
          <a:xfrm>
            <a:off x="7546731" y="5602675"/>
            <a:ext cx="508473"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32°</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28" name="Metin kutusu 27"/>
          <p:cNvSpPr txBox="1"/>
          <p:nvPr/>
        </p:nvSpPr>
        <p:spPr>
          <a:xfrm>
            <a:off x="7541129" y="4223093"/>
            <a:ext cx="456279" cy="369332"/>
          </a:xfrm>
          <a:prstGeom prst="rect">
            <a:avLst/>
          </a:prstGeom>
          <a:noFill/>
        </p:spPr>
        <p:txBody>
          <a:bodyPr wrap="none" rtlCol="0">
            <a:spAutoFit/>
          </a:bodyPr>
          <a:lstStyle/>
          <a:p>
            <a:r>
              <a:rPr lang="tr-TR" dirty="0" smtClean="0">
                <a:solidFill>
                  <a:srgbClr val="FF0000"/>
                </a:solidFill>
                <a:latin typeface="Times New Roman" panose="02020603050405020304" pitchFamily="18" charset="0"/>
                <a:cs typeface="Times New Roman" panose="02020603050405020304" pitchFamily="18" charset="0"/>
              </a:rPr>
              <a:t>V,I</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29" name="Metin kutusu 28"/>
          <p:cNvSpPr txBox="1"/>
          <p:nvPr/>
        </p:nvSpPr>
        <p:spPr>
          <a:xfrm>
            <a:off x="10486662" y="5426246"/>
            <a:ext cx="508473" cy="461665"/>
          </a:xfrm>
          <a:prstGeom prst="rect">
            <a:avLst/>
          </a:prstGeom>
          <a:noFill/>
        </p:spPr>
        <p:txBody>
          <a:bodyPr wrap="none" rtlCol="0">
            <a:spAutoFit/>
          </a:bodyPr>
          <a:lstStyle/>
          <a:p>
            <a:r>
              <a:rPr lang="tr-TR" sz="2400" dirty="0" smtClean="0">
                <a:solidFill>
                  <a:srgbClr val="FF0000"/>
                </a:solidFill>
                <a:latin typeface="Times New Roman" panose="02020603050405020304" pitchFamily="18" charset="0"/>
                <a:cs typeface="Times New Roman" panose="02020603050405020304" pitchFamily="18" charset="0"/>
              </a:rPr>
              <a:t>t,</a:t>
            </a:r>
            <a:r>
              <a:rPr lang="el-GR" sz="2400" dirty="0" smtClean="0">
                <a:solidFill>
                  <a:srgbClr val="FF0000"/>
                </a:solidFill>
                <a:latin typeface="Times New Roman" panose="02020603050405020304" pitchFamily="18" charset="0"/>
                <a:cs typeface="Times New Roman" panose="02020603050405020304" pitchFamily="18" charset="0"/>
              </a:rPr>
              <a:t>α</a:t>
            </a: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561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3458" y="224979"/>
            <a:ext cx="10295057" cy="457927"/>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13458" y="775504"/>
            <a:ext cx="11366339" cy="5868364"/>
          </a:xfrm>
        </p:spPr>
        <p:txBody>
          <a:bodyPr/>
          <a:lstStyle/>
          <a:p>
            <a:r>
              <a:rPr lang="tr-TR" dirty="0" smtClean="0">
                <a:latin typeface="Times New Roman" panose="02020603050405020304" pitchFamily="18" charset="0"/>
                <a:cs typeface="Times New Roman" panose="02020603050405020304" pitchFamily="18" charset="0"/>
              </a:rPr>
              <a:t>•</a:t>
            </a:r>
            <a:r>
              <a:rPr lang="tr-TR" dirty="0" smtClean="0">
                <a:solidFill>
                  <a:srgbClr val="FF0000"/>
                </a:solidFill>
                <a:latin typeface="Times New Roman" panose="02020603050405020304" pitchFamily="18" charset="0"/>
                <a:cs typeface="Times New Roman" panose="02020603050405020304" pitchFamily="18" charset="0"/>
              </a:rPr>
              <a:t>ÖRNEK: </a:t>
            </a:r>
            <a:r>
              <a:rPr lang="tr-TR" dirty="0">
                <a:latin typeface="Times New Roman" panose="02020603050405020304" pitchFamily="18" charset="0"/>
                <a:cs typeface="Times New Roman" panose="02020603050405020304" pitchFamily="18" charset="0"/>
              </a:rPr>
              <a:t>Direnci 40</a:t>
            </a:r>
            <a:r>
              <a:rPr lang="el-GR" dirty="0">
                <a:latin typeface="Times New Roman" panose="02020603050405020304" pitchFamily="18" charset="0"/>
                <a:cs typeface="Times New Roman" panose="02020603050405020304" pitchFamily="18" charset="0"/>
              </a:rPr>
              <a:t>Ω </a:t>
            </a:r>
            <a:r>
              <a:rPr lang="tr-TR" dirty="0">
                <a:latin typeface="Times New Roman" panose="02020603050405020304" pitchFamily="18" charset="0"/>
                <a:cs typeface="Times New Roman" panose="02020603050405020304" pitchFamily="18" charset="0"/>
              </a:rPr>
              <a:t>ve </a:t>
            </a:r>
            <a:r>
              <a:rPr lang="tr-TR" dirty="0" err="1">
                <a:latin typeface="Times New Roman" panose="02020603050405020304" pitchFamily="18" charset="0"/>
                <a:cs typeface="Times New Roman" panose="02020603050405020304" pitchFamily="18" charset="0"/>
              </a:rPr>
              <a:t>endüktansı</a:t>
            </a:r>
            <a:r>
              <a:rPr lang="tr-TR" dirty="0">
                <a:latin typeface="Times New Roman" panose="02020603050405020304" pitchFamily="18" charset="0"/>
                <a:cs typeface="Times New Roman" panose="02020603050405020304" pitchFamily="18" charset="0"/>
              </a:rPr>
              <a:t> 95,5mH olan bir bobin seri bağlanmıştır. Devreye etkin değeri 220V ve frekansı 50Hz olan bir alternatif gerilim uygulanmaktadır. </a:t>
            </a:r>
            <a:r>
              <a:rPr lang="tr-TR" dirty="0" smtClean="0">
                <a:latin typeface="Times New Roman" panose="02020603050405020304" pitchFamily="18" charset="0"/>
                <a:cs typeface="Times New Roman" panose="02020603050405020304" pitchFamily="18" charset="0"/>
              </a:rPr>
              <a:t>                             a</a:t>
            </a:r>
            <a:r>
              <a:rPr lang="tr-TR" dirty="0">
                <a:latin typeface="Times New Roman" panose="02020603050405020304" pitchFamily="18" charset="0"/>
                <a:cs typeface="Times New Roman" panose="02020603050405020304" pitchFamily="18" charset="0"/>
              </a:rPr>
              <a:t>.) Devrenin empedansını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 Bobinden geçen akımı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c.) Direnç ve bobin üzerindeki gerilimleri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 Akım ile gerilim arasındaki faz </a:t>
            </a:r>
            <a:r>
              <a:rPr lang="tr-TR" dirty="0" smtClean="0">
                <a:latin typeface="Times New Roman" panose="02020603050405020304" pitchFamily="18" charset="0"/>
                <a:cs typeface="Times New Roman" panose="02020603050405020304" pitchFamily="18" charset="0"/>
              </a:rPr>
              <a:t>açısını </a:t>
            </a:r>
            <a:r>
              <a:rPr lang="tr-TR" dirty="0">
                <a:latin typeface="Times New Roman" panose="02020603050405020304" pitchFamily="18" charset="0"/>
                <a:cs typeface="Times New Roman" panose="02020603050405020304" pitchFamily="18" charset="0"/>
              </a:rPr>
              <a:t>bulunuz</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a)- X</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2.</a:t>
            </a:r>
            <a:r>
              <a:rPr lang="az-Cyrl-AZ" dirty="0">
                <a:latin typeface="Times New Roman" panose="02020603050405020304" pitchFamily="18" charset="0"/>
                <a:cs typeface="Times New Roman" panose="02020603050405020304" pitchFamily="18" charset="0"/>
              </a:rPr>
              <a:t>Л.</a:t>
            </a:r>
            <a:r>
              <a:rPr lang="tr-TR" dirty="0" err="1">
                <a:latin typeface="Times New Roman" panose="02020603050405020304" pitchFamily="18" charset="0"/>
                <a:cs typeface="Times New Roman" panose="02020603050405020304" pitchFamily="18" charset="0"/>
              </a:rPr>
              <a:t>f.L</a:t>
            </a:r>
            <a:r>
              <a:rPr lang="tr-TR" dirty="0">
                <a:latin typeface="Times New Roman" panose="02020603050405020304" pitchFamily="18" charset="0"/>
                <a:cs typeface="Times New Roman" panose="02020603050405020304" pitchFamily="18" charset="0"/>
              </a:rPr>
              <a:t>   = </a:t>
            </a:r>
            <a:r>
              <a:rPr lang="tr-TR" dirty="0" smtClean="0">
                <a:latin typeface="Times New Roman" panose="02020603050405020304" pitchFamily="18" charset="0"/>
                <a:cs typeface="Times New Roman" panose="02020603050405020304" pitchFamily="18" charset="0"/>
              </a:rPr>
              <a:t>2.3,14.50.95,5.10     X</a:t>
            </a:r>
            <a:r>
              <a:rPr lang="tr-TR" sz="1600" dirty="0" smtClean="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30ohm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b)-  Z² </a:t>
            </a:r>
            <a:r>
              <a:rPr lang="tr-TR" dirty="0">
                <a:latin typeface="Times New Roman" panose="02020603050405020304" pitchFamily="18" charset="0"/>
                <a:cs typeface="Times New Roman" panose="02020603050405020304" pitchFamily="18" charset="0"/>
                <a:sym typeface="Symbol" panose="05050102010706020507" pitchFamily="18" charset="2"/>
              </a:rPr>
              <a:t>=R² + </a:t>
            </a:r>
            <a:r>
              <a:rPr lang="tr-TR" dirty="0" smtClean="0">
                <a:latin typeface="Times New Roman" panose="02020603050405020304" pitchFamily="18" charset="0"/>
                <a:cs typeface="Times New Roman" panose="02020603050405020304" pitchFamily="18" charset="0"/>
                <a:sym typeface="Symbol" panose="05050102010706020507" pitchFamily="18" charset="2"/>
              </a:rPr>
              <a:t>X²</a:t>
            </a:r>
            <a:r>
              <a:rPr lang="tr-TR" sz="1600" dirty="0" smtClean="0">
                <a:latin typeface="Times New Roman" panose="02020603050405020304" pitchFamily="18" charset="0"/>
                <a:cs typeface="Times New Roman" panose="02020603050405020304" pitchFamily="18" charset="0"/>
                <a:sym typeface="Symbol" panose="05050102010706020507" pitchFamily="18" charset="2"/>
              </a:rPr>
              <a:t>L  </a:t>
            </a:r>
            <a:r>
              <a:rPr lang="tr-TR" dirty="0" smtClean="0">
                <a:latin typeface="Times New Roman" panose="02020603050405020304" pitchFamily="18" charset="0"/>
                <a:cs typeface="Times New Roman" panose="02020603050405020304" pitchFamily="18" charset="0"/>
                <a:sym typeface="Symbol" panose="05050102010706020507" pitchFamily="18" charset="2"/>
              </a:rPr>
              <a:t>=40²+30²   Z² = 2500   Z= 50</a:t>
            </a:r>
            <a:r>
              <a:rPr lang="el-GR" dirty="0" smtClean="0">
                <a:latin typeface="Times New Roman" panose="02020603050405020304" pitchFamily="18" charset="0"/>
                <a:cs typeface="Times New Roman" panose="02020603050405020304" pitchFamily="18" charset="0"/>
                <a:sym typeface="Symbol" panose="05050102010706020507" pitchFamily="18" charset="2"/>
              </a:rPr>
              <a:t>Ω</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Z=V/I ise I= V/Z   I= 220/50      I= 4,4A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c)- V</a:t>
            </a:r>
            <a:r>
              <a:rPr lang="tr-TR" sz="1600" dirty="0" smtClean="0">
                <a:latin typeface="Times New Roman" panose="02020603050405020304" pitchFamily="18" charset="0"/>
                <a:cs typeface="Times New Roman" panose="02020603050405020304" pitchFamily="18" charset="0"/>
                <a:sym typeface="Symbol" panose="05050102010706020507" pitchFamily="18" charset="2"/>
              </a:rPr>
              <a:t>R</a:t>
            </a:r>
            <a:r>
              <a:rPr lang="tr-TR" dirty="0" smtClean="0">
                <a:latin typeface="Times New Roman" panose="02020603050405020304" pitchFamily="18" charset="0"/>
                <a:cs typeface="Times New Roman" panose="02020603050405020304" pitchFamily="18" charset="0"/>
                <a:sym typeface="Symbol" panose="05050102010706020507" pitchFamily="18" charset="2"/>
              </a:rPr>
              <a:t>= I.R  =4,4.40= 176V       VL= I.XL = 4,4.30 = 132V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V² =V</a:t>
            </a:r>
            <a:r>
              <a:rPr lang="tr-TR" sz="1600" dirty="0" smtClean="0">
                <a:latin typeface="Times New Roman" panose="02020603050405020304" pitchFamily="18" charset="0"/>
                <a:cs typeface="Times New Roman" panose="02020603050405020304" pitchFamily="18" charset="0"/>
                <a:sym typeface="Symbol" panose="05050102010706020507" pitchFamily="18" charset="2"/>
              </a:rPr>
              <a:t>R</a:t>
            </a:r>
            <a:r>
              <a:rPr lang="tr-TR" dirty="0" smtClean="0">
                <a:latin typeface="Times New Roman" panose="02020603050405020304" pitchFamily="18" charset="0"/>
                <a:cs typeface="Times New Roman" panose="02020603050405020304" pitchFamily="18" charset="0"/>
                <a:sym typeface="Symbol" panose="05050102010706020507" pitchFamily="18" charset="2"/>
              </a:rPr>
              <a:t>² </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V</a:t>
            </a:r>
            <a:r>
              <a:rPr lang="tr-TR" sz="1600" dirty="0" smtClean="0">
                <a:latin typeface="Times New Roman" panose="02020603050405020304" pitchFamily="18" charset="0"/>
                <a:cs typeface="Times New Roman" panose="02020603050405020304" pitchFamily="18" charset="0"/>
                <a:sym typeface="Symbol" panose="05050102010706020507" pitchFamily="18" charset="2"/>
              </a:rPr>
              <a:t>L</a:t>
            </a:r>
            <a:r>
              <a:rPr lang="tr-TR" dirty="0" smtClean="0">
                <a:latin typeface="Times New Roman" panose="02020603050405020304" pitchFamily="18" charset="0"/>
                <a:cs typeface="Times New Roman" panose="02020603050405020304" pitchFamily="18" charset="0"/>
                <a:sym typeface="Symbol" panose="05050102010706020507" pitchFamily="18" charset="2"/>
              </a:rPr>
              <a:t>²     </a:t>
            </a:r>
            <a:r>
              <a:rPr lang="tr-TR" dirty="0">
                <a:latin typeface="Times New Roman" panose="02020603050405020304" pitchFamily="18" charset="0"/>
                <a:cs typeface="Times New Roman" panose="02020603050405020304" pitchFamily="18" charset="0"/>
                <a:sym typeface="Symbol" panose="05050102010706020507" pitchFamily="18" charset="2"/>
              </a:rPr>
              <a:t>V² </a:t>
            </a:r>
            <a:r>
              <a:rPr lang="tr-TR" dirty="0" smtClean="0">
                <a:latin typeface="Times New Roman" panose="02020603050405020304" pitchFamily="18" charset="0"/>
                <a:cs typeface="Times New Roman" panose="02020603050405020304" pitchFamily="18" charset="0"/>
                <a:sym typeface="Symbol" panose="05050102010706020507" pitchFamily="18" charset="2"/>
              </a:rPr>
              <a:t>=176² </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132²    V= 220V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vektörel</a:t>
            </a:r>
            <a:r>
              <a:rPr lang="tr-TR" dirty="0" smtClean="0">
                <a:latin typeface="Times New Roman" panose="02020603050405020304" pitchFamily="18" charset="0"/>
                <a:cs typeface="Times New Roman" panose="02020603050405020304" pitchFamily="18" charset="0"/>
                <a:sym typeface="Symbol" panose="05050102010706020507" pitchFamily="18" charset="2"/>
              </a:rPr>
              <a:t> toplam)  </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Bobin uçları arasındaki gerilimle direnç uçları arasındaki gerilim arasında 90° faz farkı vardır. Bobin gerilimi 90°ileridedir. </a:t>
            </a:r>
          </a:p>
          <a:p>
            <a:endParaRPr lang="tr-TR" dirty="0">
              <a:latin typeface="Times New Roman" panose="02020603050405020304" pitchFamily="18" charset="0"/>
              <a:cs typeface="Times New Roman" panose="02020603050405020304" pitchFamily="18" charset="0"/>
            </a:endParaRPr>
          </a:p>
        </p:txBody>
      </p:sp>
      <p:cxnSp>
        <p:nvCxnSpPr>
          <p:cNvPr id="5" name="Düz Bağlayıcı 4"/>
          <p:cNvCxnSpPr/>
          <p:nvPr/>
        </p:nvCxnSpPr>
        <p:spPr>
          <a:xfrm flipV="1">
            <a:off x="8565266" y="2743200"/>
            <a:ext cx="601884" cy="11574"/>
          </a:xfrm>
          <a:prstGeom prst="line">
            <a:avLst/>
          </a:prstGeom>
        </p:spPr>
        <p:style>
          <a:lnRef idx="3">
            <a:schemeClr val="dk1"/>
          </a:lnRef>
          <a:fillRef idx="0">
            <a:schemeClr val="dk1"/>
          </a:fillRef>
          <a:effectRef idx="2">
            <a:schemeClr val="dk1"/>
          </a:effectRef>
          <a:fontRef idx="minor">
            <a:schemeClr val="tx1"/>
          </a:fontRef>
        </p:style>
      </p:cxnSp>
      <p:cxnSp>
        <p:nvCxnSpPr>
          <p:cNvPr id="7" name="Düz Bağlayıcı 6"/>
          <p:cNvCxnSpPr/>
          <p:nvPr/>
        </p:nvCxnSpPr>
        <p:spPr>
          <a:xfrm flipV="1">
            <a:off x="9537539" y="2731626"/>
            <a:ext cx="601884" cy="11574"/>
          </a:xfrm>
          <a:prstGeom prst="line">
            <a:avLst/>
          </a:prstGeom>
        </p:spPr>
        <p:style>
          <a:lnRef idx="3">
            <a:schemeClr val="dk1"/>
          </a:lnRef>
          <a:fillRef idx="0">
            <a:schemeClr val="dk1"/>
          </a:fillRef>
          <a:effectRef idx="2">
            <a:schemeClr val="dk1"/>
          </a:effectRef>
          <a:fontRef idx="minor">
            <a:schemeClr val="tx1"/>
          </a:fontRef>
        </p:style>
      </p:cxnSp>
      <p:cxnSp>
        <p:nvCxnSpPr>
          <p:cNvPr id="8" name="Düz Bağlayıcı 7"/>
          <p:cNvCxnSpPr/>
          <p:nvPr/>
        </p:nvCxnSpPr>
        <p:spPr>
          <a:xfrm flipH="1">
            <a:off x="10143280" y="2731626"/>
            <a:ext cx="3859" cy="422439"/>
          </a:xfrm>
          <a:prstGeom prst="line">
            <a:avLst/>
          </a:prstGeom>
        </p:spPr>
        <p:style>
          <a:lnRef idx="3">
            <a:schemeClr val="dk1"/>
          </a:lnRef>
          <a:fillRef idx="0">
            <a:schemeClr val="dk1"/>
          </a:fillRef>
          <a:effectRef idx="2">
            <a:schemeClr val="dk1"/>
          </a:effectRef>
          <a:fontRef idx="minor">
            <a:schemeClr val="tx1"/>
          </a:fontRef>
        </p:style>
      </p:cxnSp>
      <p:cxnSp>
        <p:nvCxnSpPr>
          <p:cNvPr id="9" name="Düz Bağlayıcı 8"/>
          <p:cNvCxnSpPr/>
          <p:nvPr/>
        </p:nvCxnSpPr>
        <p:spPr>
          <a:xfrm>
            <a:off x="8565266" y="4000121"/>
            <a:ext cx="1578014" cy="0"/>
          </a:xfrm>
          <a:prstGeom prst="line">
            <a:avLst/>
          </a:prstGeom>
        </p:spPr>
        <p:style>
          <a:lnRef idx="3">
            <a:schemeClr val="dk1"/>
          </a:lnRef>
          <a:fillRef idx="0">
            <a:schemeClr val="dk1"/>
          </a:fillRef>
          <a:effectRef idx="2">
            <a:schemeClr val="dk1"/>
          </a:effectRef>
          <a:fontRef idx="minor">
            <a:schemeClr val="tx1"/>
          </a:fontRef>
        </p:style>
      </p:cxnSp>
      <p:cxnSp>
        <p:nvCxnSpPr>
          <p:cNvPr id="11" name="Düz Bağlayıcı 10"/>
          <p:cNvCxnSpPr/>
          <p:nvPr/>
        </p:nvCxnSpPr>
        <p:spPr>
          <a:xfrm flipH="1">
            <a:off x="10135564" y="3609493"/>
            <a:ext cx="3859" cy="422439"/>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flipH="1">
            <a:off x="8557549" y="2754774"/>
            <a:ext cx="3859" cy="422439"/>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p:cNvCxnSpPr/>
          <p:nvPr/>
        </p:nvCxnSpPr>
        <p:spPr>
          <a:xfrm flipH="1">
            <a:off x="8565266" y="3392487"/>
            <a:ext cx="3860" cy="639445"/>
          </a:xfrm>
          <a:prstGeom prst="line">
            <a:avLst/>
          </a:prstGeom>
        </p:spPr>
        <p:style>
          <a:lnRef idx="3">
            <a:schemeClr val="dk1"/>
          </a:lnRef>
          <a:fillRef idx="0">
            <a:schemeClr val="dk1"/>
          </a:fillRef>
          <a:effectRef idx="2">
            <a:schemeClr val="dk1"/>
          </a:effectRef>
          <a:fontRef idx="minor">
            <a:schemeClr val="tx1"/>
          </a:fontRef>
        </p:style>
      </p:cxnSp>
      <p:sp>
        <p:nvSpPr>
          <p:cNvPr id="16" name="Halka 15"/>
          <p:cNvSpPr/>
          <p:nvPr/>
        </p:nvSpPr>
        <p:spPr>
          <a:xfrm>
            <a:off x="8412865" y="3131486"/>
            <a:ext cx="289367" cy="295155"/>
          </a:xfrm>
          <a:prstGeom prst="donut">
            <a:avLst>
              <a:gd name="adj" fmla="val 21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cxnSp>
        <p:nvCxnSpPr>
          <p:cNvPr id="18" name="Eğri Bağlayıcı 17"/>
          <p:cNvCxnSpPr/>
          <p:nvPr/>
        </p:nvCxnSpPr>
        <p:spPr>
          <a:xfrm rot="16200000" flipH="1">
            <a:off x="8485688" y="3249212"/>
            <a:ext cx="147577" cy="127321"/>
          </a:xfrm>
          <a:prstGeom prst="curvedConnector3">
            <a:avLst/>
          </a:prstGeom>
        </p:spPr>
        <p:style>
          <a:lnRef idx="3">
            <a:schemeClr val="dk1"/>
          </a:lnRef>
          <a:fillRef idx="0">
            <a:schemeClr val="dk1"/>
          </a:fillRef>
          <a:effectRef idx="2">
            <a:schemeClr val="dk1"/>
          </a:effectRef>
          <a:fontRef idx="minor">
            <a:schemeClr val="tx1"/>
          </a:fontRef>
        </p:style>
      </p:cxnSp>
      <p:sp>
        <p:nvSpPr>
          <p:cNvPr id="22" name="Blok Yay 21"/>
          <p:cNvSpPr/>
          <p:nvPr/>
        </p:nvSpPr>
        <p:spPr>
          <a:xfrm rot="5854014">
            <a:off x="10064131" y="3144153"/>
            <a:ext cx="140377" cy="189863"/>
          </a:xfrm>
          <a:prstGeom prst="blockArc">
            <a:avLst>
              <a:gd name="adj1" fmla="val 10800000"/>
              <a:gd name="adj2" fmla="val 20600194"/>
              <a:gd name="adj3" fmla="val 14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23" name="Blok Yay 22"/>
          <p:cNvSpPr/>
          <p:nvPr/>
        </p:nvSpPr>
        <p:spPr>
          <a:xfrm rot="5854014">
            <a:off x="10064128" y="3464713"/>
            <a:ext cx="140377" cy="189863"/>
          </a:xfrm>
          <a:prstGeom prst="blockArc">
            <a:avLst>
              <a:gd name="adj1" fmla="val 10800000"/>
              <a:gd name="adj2" fmla="val 20600194"/>
              <a:gd name="adj3" fmla="val 14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24" name="Blok Yay 23"/>
          <p:cNvSpPr/>
          <p:nvPr/>
        </p:nvSpPr>
        <p:spPr>
          <a:xfrm rot="5854014">
            <a:off x="10064129" y="3346146"/>
            <a:ext cx="140377" cy="189863"/>
          </a:xfrm>
          <a:prstGeom prst="blockArc">
            <a:avLst>
              <a:gd name="adj1" fmla="val 10800000"/>
              <a:gd name="adj2" fmla="val 20600194"/>
              <a:gd name="adj3" fmla="val 14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25" name="Blok Yay 24"/>
          <p:cNvSpPr/>
          <p:nvPr/>
        </p:nvSpPr>
        <p:spPr>
          <a:xfrm rot="5854014">
            <a:off x="10064130" y="3245149"/>
            <a:ext cx="140377" cy="189863"/>
          </a:xfrm>
          <a:prstGeom prst="blockArc">
            <a:avLst>
              <a:gd name="adj1" fmla="val 10800000"/>
              <a:gd name="adj2" fmla="val 20600194"/>
              <a:gd name="adj3" fmla="val 14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
        <p:nvSpPr>
          <p:cNvPr id="26" name="Dikdörtgen 25"/>
          <p:cNvSpPr/>
          <p:nvPr/>
        </p:nvSpPr>
        <p:spPr>
          <a:xfrm>
            <a:off x="9155574" y="2696900"/>
            <a:ext cx="393540" cy="1157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7" name="Metin kutusu 26"/>
          <p:cNvSpPr txBox="1"/>
          <p:nvPr/>
        </p:nvSpPr>
        <p:spPr>
          <a:xfrm>
            <a:off x="8797544" y="2751214"/>
            <a:ext cx="110959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R=40ohm</a:t>
            </a:r>
            <a:endParaRPr lang="tr-TR" dirty="0">
              <a:latin typeface="Times New Roman" panose="02020603050405020304" pitchFamily="18" charset="0"/>
              <a:cs typeface="Times New Roman" panose="02020603050405020304" pitchFamily="18" charset="0"/>
            </a:endParaRPr>
          </a:p>
        </p:txBody>
      </p:sp>
      <p:sp>
        <p:nvSpPr>
          <p:cNvPr id="28" name="Metin kutusu 27"/>
          <p:cNvSpPr txBox="1"/>
          <p:nvPr/>
        </p:nvSpPr>
        <p:spPr>
          <a:xfrm>
            <a:off x="10198134" y="3160747"/>
            <a:ext cx="1205779"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L=95,5mH</a:t>
            </a:r>
            <a:endParaRPr lang="tr-TR" dirty="0">
              <a:latin typeface="Times New Roman" panose="02020603050405020304" pitchFamily="18" charset="0"/>
              <a:cs typeface="Times New Roman" panose="02020603050405020304" pitchFamily="18" charset="0"/>
            </a:endParaRPr>
          </a:p>
        </p:txBody>
      </p:sp>
      <p:sp>
        <p:nvSpPr>
          <p:cNvPr id="29" name="Metin kutusu 28"/>
          <p:cNvSpPr txBox="1"/>
          <p:nvPr/>
        </p:nvSpPr>
        <p:spPr>
          <a:xfrm>
            <a:off x="7460157" y="3094397"/>
            <a:ext cx="994183"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V=220V</a:t>
            </a:r>
            <a:endParaRPr lang="tr-TR" dirty="0">
              <a:latin typeface="Times New Roman" panose="02020603050405020304" pitchFamily="18" charset="0"/>
              <a:cs typeface="Times New Roman" panose="02020603050405020304" pitchFamily="18" charset="0"/>
            </a:endParaRPr>
          </a:p>
        </p:txBody>
      </p:sp>
      <p:sp>
        <p:nvSpPr>
          <p:cNvPr id="30" name="Metin kutusu 29"/>
          <p:cNvSpPr txBox="1"/>
          <p:nvPr/>
        </p:nvSpPr>
        <p:spPr>
          <a:xfrm>
            <a:off x="8623137" y="3201461"/>
            <a:ext cx="891250"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f=50Hz</a:t>
            </a:r>
            <a:endParaRPr lang="tr-TR" dirty="0">
              <a:latin typeface="Times New Roman" panose="02020603050405020304" pitchFamily="18" charset="0"/>
              <a:cs typeface="Times New Roman" panose="02020603050405020304" pitchFamily="18" charset="0"/>
            </a:endParaRPr>
          </a:p>
        </p:txBody>
      </p:sp>
      <p:pic>
        <p:nvPicPr>
          <p:cNvPr id="31" name="Resim 30"/>
          <p:cNvPicPr>
            <a:picLocks noChangeAspect="1"/>
          </p:cNvPicPr>
          <p:nvPr/>
        </p:nvPicPr>
        <p:blipFill>
          <a:blip r:embed="rId2"/>
          <a:stretch>
            <a:fillRect/>
          </a:stretch>
        </p:blipFill>
        <p:spPr>
          <a:xfrm>
            <a:off x="5285457" y="2501256"/>
            <a:ext cx="475529" cy="499915"/>
          </a:xfrm>
          <a:prstGeom prst="rect">
            <a:avLst/>
          </a:prstGeom>
        </p:spPr>
      </p:pic>
      <p:cxnSp>
        <p:nvCxnSpPr>
          <p:cNvPr id="33" name="Düz Ok Bağlayıcısı 32"/>
          <p:cNvCxnSpPr/>
          <p:nvPr/>
        </p:nvCxnSpPr>
        <p:spPr>
          <a:xfrm>
            <a:off x="8993529" y="2605427"/>
            <a:ext cx="706055" cy="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34" name="Düz Ok Bağlayıcısı 33"/>
          <p:cNvCxnSpPr/>
          <p:nvPr/>
        </p:nvCxnSpPr>
        <p:spPr>
          <a:xfrm>
            <a:off x="10030969" y="2955549"/>
            <a:ext cx="0" cy="80690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38" name="Metin kutusu 37"/>
          <p:cNvSpPr txBox="1"/>
          <p:nvPr/>
        </p:nvSpPr>
        <p:spPr>
          <a:xfrm>
            <a:off x="9061461" y="2327568"/>
            <a:ext cx="471604" cy="369332"/>
          </a:xfrm>
          <a:prstGeom prst="rect">
            <a:avLst/>
          </a:prstGeom>
          <a:noFill/>
        </p:spPr>
        <p:txBody>
          <a:bodyPr wrap="none" rtlCol="0">
            <a:spAutoFit/>
          </a:bodyPr>
          <a:lstStyle/>
          <a:p>
            <a:r>
              <a:rPr lang="tr-TR" dirty="0" smtClean="0">
                <a:solidFill>
                  <a:schemeClr val="bg1"/>
                </a:solidFill>
                <a:latin typeface="Times New Roman" panose="02020603050405020304" pitchFamily="18" charset="0"/>
                <a:cs typeface="Times New Roman" panose="02020603050405020304" pitchFamily="18" charset="0"/>
              </a:rPr>
              <a:t>V</a:t>
            </a:r>
            <a:r>
              <a:rPr lang="tr-TR" sz="1400" dirty="0" smtClean="0">
                <a:solidFill>
                  <a:schemeClr val="bg1"/>
                </a:solidFill>
                <a:latin typeface="Times New Roman" panose="02020603050405020304" pitchFamily="18" charset="0"/>
                <a:cs typeface="Times New Roman" panose="02020603050405020304" pitchFamily="18" charset="0"/>
              </a:rPr>
              <a:t>R</a:t>
            </a:r>
            <a:endParaRPr lang="tr-TR" sz="1400" dirty="0">
              <a:solidFill>
                <a:schemeClr val="bg1"/>
              </a:solidFill>
              <a:latin typeface="Times New Roman" panose="02020603050405020304" pitchFamily="18" charset="0"/>
              <a:cs typeface="Times New Roman" panose="02020603050405020304" pitchFamily="18" charset="0"/>
            </a:endParaRPr>
          </a:p>
        </p:txBody>
      </p:sp>
      <p:sp>
        <p:nvSpPr>
          <p:cNvPr id="40" name="Metin kutusu 39"/>
          <p:cNvSpPr txBox="1"/>
          <p:nvPr/>
        </p:nvSpPr>
        <p:spPr>
          <a:xfrm>
            <a:off x="9678046" y="3149465"/>
            <a:ext cx="471604" cy="369332"/>
          </a:xfrm>
          <a:prstGeom prst="rect">
            <a:avLst/>
          </a:prstGeom>
          <a:noFill/>
        </p:spPr>
        <p:txBody>
          <a:bodyPr wrap="none" rtlCol="0">
            <a:spAutoFit/>
          </a:bodyPr>
          <a:lstStyle/>
          <a:p>
            <a:r>
              <a:rPr lang="tr-TR" dirty="0" smtClean="0">
                <a:solidFill>
                  <a:schemeClr val="bg1"/>
                </a:solidFill>
                <a:latin typeface="Times New Roman" panose="02020603050405020304" pitchFamily="18" charset="0"/>
                <a:cs typeface="Times New Roman" panose="02020603050405020304" pitchFamily="18" charset="0"/>
              </a:rPr>
              <a:t>V</a:t>
            </a:r>
            <a:r>
              <a:rPr lang="tr-TR" sz="1400" dirty="0" smtClean="0">
                <a:solidFill>
                  <a:schemeClr val="bg1"/>
                </a:solidFill>
                <a:latin typeface="Times New Roman" panose="02020603050405020304" pitchFamily="18" charset="0"/>
                <a:cs typeface="Times New Roman" panose="02020603050405020304" pitchFamily="18" charset="0"/>
              </a:rPr>
              <a:t>L</a:t>
            </a:r>
            <a:endParaRPr lang="tr-TR" sz="1400" dirty="0">
              <a:solidFill>
                <a:schemeClr val="bg1"/>
              </a:solidFill>
              <a:latin typeface="Times New Roman" panose="02020603050405020304" pitchFamily="18" charset="0"/>
              <a:cs typeface="Times New Roman" panose="02020603050405020304" pitchFamily="18" charset="0"/>
            </a:endParaRPr>
          </a:p>
        </p:txBody>
      </p:sp>
      <p:sp>
        <p:nvSpPr>
          <p:cNvPr id="41" name="İkizkenar Üçgen 40"/>
          <p:cNvSpPr/>
          <p:nvPr/>
        </p:nvSpPr>
        <p:spPr>
          <a:xfrm>
            <a:off x="8509828" y="2847372"/>
            <a:ext cx="81022" cy="231493"/>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42" name="Metin kutusu 41"/>
          <p:cNvSpPr txBox="1"/>
          <p:nvPr/>
        </p:nvSpPr>
        <p:spPr>
          <a:xfrm>
            <a:off x="8322151" y="2714794"/>
            <a:ext cx="2616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91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132080"/>
            <a:ext cx="9905999" cy="721360"/>
          </a:xfrm>
        </p:spPr>
        <p:txBody>
          <a:bodyPr>
            <a:normAutofit/>
          </a:bodyPr>
          <a:lstStyle/>
          <a:p>
            <a:r>
              <a:rPr lang="tr-TR" dirty="0">
                <a:latin typeface="Times New Roman" panose="02020603050405020304" pitchFamily="18" charset="0"/>
                <a:cs typeface="Times New Roman" panose="02020603050405020304" pitchFamily="18" charset="0"/>
              </a:rPr>
              <a:t>SİNÜS DALGASI</a:t>
            </a:r>
            <a:endParaRPr lang="tr-TR" dirty="0"/>
          </a:p>
        </p:txBody>
      </p:sp>
      <p:sp>
        <p:nvSpPr>
          <p:cNvPr id="3" name="İçerik Yer Tutucusu 2"/>
          <p:cNvSpPr>
            <a:spLocks noGrp="1"/>
          </p:cNvSpPr>
          <p:nvPr>
            <p:ph idx="1"/>
          </p:nvPr>
        </p:nvSpPr>
        <p:spPr>
          <a:xfrm>
            <a:off x="782320" y="934720"/>
            <a:ext cx="10265091" cy="4856481"/>
          </a:xfrm>
        </p:spPr>
        <p:txBody>
          <a:bodyPr/>
          <a:lstStyle/>
          <a:p>
            <a:r>
              <a:rPr lang="tr-TR" dirty="0">
                <a:latin typeface="Times New Roman"/>
                <a:cs typeface="Times New Roman"/>
              </a:rPr>
              <a:t>Birim </a:t>
            </a:r>
            <a:r>
              <a:rPr lang="tr-TR" spc="-5" dirty="0">
                <a:latin typeface="Times New Roman"/>
                <a:cs typeface="Times New Roman"/>
              </a:rPr>
              <a:t>çemberde vektörün konumu </a:t>
            </a:r>
            <a:r>
              <a:rPr lang="tr-TR" dirty="0">
                <a:latin typeface="Times New Roman"/>
                <a:cs typeface="Times New Roman"/>
              </a:rPr>
              <a:t>(koordinat </a:t>
            </a:r>
            <a:r>
              <a:rPr lang="tr-TR" spc="-5" dirty="0">
                <a:latin typeface="Times New Roman"/>
                <a:cs typeface="Times New Roman"/>
              </a:rPr>
              <a:t>düzleminde </a:t>
            </a:r>
            <a:r>
              <a:rPr lang="tr-TR" dirty="0">
                <a:latin typeface="Times New Roman"/>
                <a:cs typeface="Times New Roman"/>
              </a:rPr>
              <a:t>x eksenine karşılık gelir)  açı, </a:t>
            </a:r>
            <a:r>
              <a:rPr lang="tr-TR" spc="-5" dirty="0">
                <a:latin typeface="Times New Roman"/>
                <a:cs typeface="Times New Roman"/>
              </a:rPr>
              <a:t>zaman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radyan cinsinden belirtilebilir. </a:t>
            </a:r>
            <a:r>
              <a:rPr lang="tr-TR" dirty="0">
                <a:latin typeface="Times New Roman"/>
                <a:cs typeface="Times New Roman"/>
              </a:rPr>
              <a:t>Tablo </a:t>
            </a:r>
            <a:r>
              <a:rPr lang="tr-TR" spc="-5" dirty="0">
                <a:latin typeface="Times New Roman"/>
                <a:cs typeface="Times New Roman"/>
              </a:rPr>
              <a:t>1.1’de belirli </a:t>
            </a:r>
            <a:r>
              <a:rPr lang="tr-TR" dirty="0">
                <a:latin typeface="Times New Roman"/>
                <a:cs typeface="Times New Roman"/>
              </a:rPr>
              <a:t>açıların </a:t>
            </a:r>
            <a:r>
              <a:rPr lang="tr-TR" spc="-5" dirty="0">
                <a:latin typeface="Times New Roman"/>
                <a:cs typeface="Times New Roman"/>
              </a:rPr>
              <a:t>radyan  karşılıkları</a:t>
            </a:r>
            <a:r>
              <a:rPr lang="tr-TR" dirty="0">
                <a:latin typeface="Times New Roman"/>
                <a:cs typeface="Times New Roman"/>
              </a:rPr>
              <a:t> </a:t>
            </a:r>
            <a:r>
              <a:rPr lang="tr-TR" spc="-5" dirty="0">
                <a:latin typeface="Times New Roman"/>
                <a:cs typeface="Times New Roman"/>
              </a:rPr>
              <a:t>verilmiştir.</a:t>
            </a:r>
            <a:endParaRPr lang="tr-TR" dirty="0">
              <a:latin typeface="Times New Roman"/>
              <a:cs typeface="Times New Roman"/>
            </a:endParaRPr>
          </a:p>
          <a:p>
            <a:endParaRPr lang="tr-TR" dirty="0"/>
          </a:p>
        </p:txBody>
      </p:sp>
      <p:pic>
        <p:nvPicPr>
          <p:cNvPr id="4" name="Resim 3"/>
          <p:cNvPicPr>
            <a:picLocks noChangeAspect="1"/>
          </p:cNvPicPr>
          <p:nvPr/>
        </p:nvPicPr>
        <p:blipFill>
          <a:blip r:embed="rId2"/>
          <a:stretch>
            <a:fillRect/>
          </a:stretch>
        </p:blipFill>
        <p:spPr>
          <a:xfrm>
            <a:off x="1270000" y="2332715"/>
            <a:ext cx="6858000" cy="1030245"/>
          </a:xfrm>
          <a:prstGeom prst="rect">
            <a:avLst/>
          </a:prstGeom>
        </p:spPr>
      </p:pic>
    </p:spTree>
    <p:extLst>
      <p:ext uri="{BB962C8B-B14F-4D97-AF65-F5344CB8AC3E}">
        <p14:creationId xmlns:p14="http://schemas.microsoft.com/office/powerpoint/2010/main" val="1959179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5034" y="300942"/>
            <a:ext cx="10422378" cy="497711"/>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25034" y="937549"/>
            <a:ext cx="11239017" cy="5578998"/>
          </a:xfrm>
        </p:spPr>
        <p:txBody>
          <a:bodyPr/>
          <a:lstStyle/>
          <a:p>
            <a:r>
              <a:rPr lang="tr-TR" dirty="0" smtClean="0">
                <a:latin typeface="Times New Roman" panose="02020603050405020304" pitchFamily="18" charset="0"/>
                <a:cs typeface="Times New Roman" panose="02020603050405020304" pitchFamily="18" charset="0"/>
              </a:rPr>
              <a:t>ÖRNEĞİN DEVAMI: </a:t>
            </a:r>
          </a:p>
          <a:p>
            <a:r>
              <a:rPr lang="tr-TR" dirty="0" smtClean="0">
                <a:latin typeface="Times New Roman" panose="02020603050405020304" pitchFamily="18" charset="0"/>
                <a:cs typeface="Times New Roman" panose="02020603050405020304" pitchFamily="18" charset="0"/>
              </a:rPr>
              <a:t>d)-                               tan</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V</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/V</a:t>
            </a:r>
            <a:r>
              <a:rPr lang="tr-TR" sz="1600" dirty="0" smtClean="0">
                <a:latin typeface="Times New Roman" panose="02020603050405020304" pitchFamily="18" charset="0"/>
                <a:cs typeface="Times New Roman" panose="02020603050405020304" pitchFamily="18" charset="0"/>
              </a:rPr>
              <a:t>R      </a:t>
            </a:r>
            <a:r>
              <a:rPr lang="tr-TR" dirty="0">
                <a:latin typeface="Times New Roman" panose="02020603050405020304" pitchFamily="18" charset="0"/>
                <a:cs typeface="Times New Roman" panose="02020603050405020304" pitchFamily="18" charset="0"/>
              </a:rPr>
              <a:t>tan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132/176  </a:t>
            </a:r>
            <a:r>
              <a:rPr lang="tr-TR" dirty="0">
                <a:solidFill>
                  <a:prstClr val="white"/>
                </a:solidFill>
                <a:latin typeface="Times New Roman" panose="02020603050405020304" pitchFamily="18" charset="0"/>
                <a:cs typeface="Times New Roman" panose="02020603050405020304" pitchFamily="18" charset="0"/>
              </a:rPr>
              <a:t>tan</a:t>
            </a:r>
            <a:r>
              <a:rPr lang="el-GR" dirty="0">
                <a:solidFill>
                  <a:prstClr val="white"/>
                </a:solidFill>
                <a:latin typeface="Times New Roman" panose="02020603050405020304" pitchFamily="18" charset="0"/>
                <a:cs typeface="Times New Roman" panose="02020603050405020304" pitchFamily="18" charset="0"/>
              </a:rPr>
              <a:t>α</a:t>
            </a:r>
            <a:r>
              <a:rPr lang="tr-TR" dirty="0">
                <a:solidFill>
                  <a:prstClr val="white"/>
                </a:solidFill>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0,75 ise    </a:t>
            </a:r>
            <a:r>
              <a:rPr lang="el-GR" dirty="0" smtClean="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36°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Veya </a:t>
            </a:r>
          </a:p>
          <a:p>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tan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/R     tan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30/40</a:t>
            </a:r>
            <a:r>
              <a:rPr lang="tr-TR" sz="1600"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tan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0,75 ise      </a:t>
            </a:r>
            <a:r>
              <a:rPr lang="el-GR" dirty="0" smtClean="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36°</a:t>
            </a:r>
            <a:endParaRPr lang="tr-TR" dirty="0">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flipV="1">
            <a:off x="1759352" y="2488558"/>
            <a:ext cx="1493134" cy="2314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 name="Düz Ok Bağlayıcısı 6"/>
          <p:cNvCxnSpPr/>
          <p:nvPr/>
        </p:nvCxnSpPr>
        <p:spPr>
          <a:xfrm flipH="1" flipV="1">
            <a:off x="1736203" y="1516284"/>
            <a:ext cx="23149" cy="100699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 name="Düz Bağlayıcı 9"/>
          <p:cNvCxnSpPr/>
          <p:nvPr/>
        </p:nvCxnSpPr>
        <p:spPr>
          <a:xfrm>
            <a:off x="1736203" y="1516284"/>
            <a:ext cx="151628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Düz Bağlayıcı 11"/>
          <p:cNvCxnSpPr/>
          <p:nvPr/>
        </p:nvCxnSpPr>
        <p:spPr>
          <a:xfrm>
            <a:off x="3252486" y="1516284"/>
            <a:ext cx="0" cy="97227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Düz Ok Bağlayıcısı 13"/>
          <p:cNvCxnSpPr/>
          <p:nvPr/>
        </p:nvCxnSpPr>
        <p:spPr>
          <a:xfrm flipV="1">
            <a:off x="1759352" y="1516284"/>
            <a:ext cx="1493134" cy="98384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5" name="Metin kutusu 14"/>
          <p:cNvSpPr txBox="1"/>
          <p:nvPr/>
        </p:nvSpPr>
        <p:spPr>
          <a:xfrm>
            <a:off x="2891718" y="2438973"/>
            <a:ext cx="506870" cy="400110"/>
          </a:xfrm>
          <a:prstGeom prst="rect">
            <a:avLst/>
          </a:prstGeom>
          <a:noFill/>
        </p:spPr>
        <p:txBody>
          <a:bodyPr wrap="none" rtlCol="0">
            <a:spAutoFit/>
          </a:bodyPr>
          <a:lstStyle/>
          <a:p>
            <a:r>
              <a:rPr lang="tr-TR" sz="2000" dirty="0" smtClean="0">
                <a:solidFill>
                  <a:schemeClr val="bg1"/>
                </a:solidFill>
                <a:latin typeface="Times New Roman" panose="02020603050405020304" pitchFamily="18" charset="0"/>
                <a:cs typeface="Times New Roman" panose="02020603050405020304" pitchFamily="18" charset="0"/>
              </a:rPr>
              <a:t>V</a:t>
            </a:r>
            <a:r>
              <a:rPr lang="tr-TR" sz="1600" dirty="0" smtClean="0">
                <a:solidFill>
                  <a:schemeClr val="bg1"/>
                </a:solidFill>
                <a:latin typeface="Times New Roman" panose="02020603050405020304" pitchFamily="18" charset="0"/>
                <a:cs typeface="Times New Roman" panose="02020603050405020304" pitchFamily="18" charset="0"/>
              </a:rPr>
              <a:t>R</a:t>
            </a:r>
            <a:endParaRPr lang="tr-TR" sz="1600" dirty="0">
              <a:solidFill>
                <a:schemeClr val="bg1"/>
              </a:solidFill>
              <a:latin typeface="Times New Roman" panose="02020603050405020304" pitchFamily="18" charset="0"/>
              <a:cs typeface="Times New Roman" panose="02020603050405020304" pitchFamily="18" charset="0"/>
            </a:endParaRPr>
          </a:p>
        </p:txBody>
      </p:sp>
      <p:sp>
        <p:nvSpPr>
          <p:cNvPr id="16" name="Metin kutusu 15"/>
          <p:cNvSpPr txBox="1"/>
          <p:nvPr/>
        </p:nvSpPr>
        <p:spPr>
          <a:xfrm>
            <a:off x="1705800" y="1496121"/>
            <a:ext cx="495649" cy="400110"/>
          </a:xfrm>
          <a:prstGeom prst="rect">
            <a:avLst/>
          </a:prstGeom>
          <a:noFill/>
        </p:spPr>
        <p:txBody>
          <a:bodyPr wrap="none" rtlCol="0">
            <a:spAutoFit/>
          </a:bodyPr>
          <a:lstStyle/>
          <a:p>
            <a:r>
              <a:rPr lang="tr-TR" sz="2000" dirty="0" smtClean="0">
                <a:solidFill>
                  <a:schemeClr val="bg1"/>
                </a:solidFill>
                <a:latin typeface="Times New Roman" panose="02020603050405020304" pitchFamily="18" charset="0"/>
                <a:cs typeface="Times New Roman" panose="02020603050405020304" pitchFamily="18" charset="0"/>
              </a:rPr>
              <a:t>V</a:t>
            </a:r>
            <a:r>
              <a:rPr lang="tr-TR" sz="1600" dirty="0" smtClean="0">
                <a:solidFill>
                  <a:schemeClr val="bg1"/>
                </a:solidFill>
                <a:latin typeface="Times New Roman" panose="02020603050405020304" pitchFamily="18" charset="0"/>
                <a:cs typeface="Times New Roman" panose="02020603050405020304" pitchFamily="18" charset="0"/>
              </a:rPr>
              <a:t>L</a:t>
            </a:r>
            <a:endParaRPr lang="tr-TR" sz="1600" dirty="0">
              <a:solidFill>
                <a:schemeClr val="bg1"/>
              </a:solidFill>
              <a:latin typeface="Times New Roman" panose="02020603050405020304" pitchFamily="18" charset="0"/>
              <a:cs typeface="Times New Roman" panose="02020603050405020304" pitchFamily="18" charset="0"/>
            </a:endParaRPr>
          </a:p>
        </p:txBody>
      </p:sp>
      <p:sp>
        <p:nvSpPr>
          <p:cNvPr id="17" name="Metin kutusu 16"/>
          <p:cNvSpPr txBox="1"/>
          <p:nvPr/>
        </p:nvSpPr>
        <p:spPr>
          <a:xfrm>
            <a:off x="3122004" y="3083155"/>
            <a:ext cx="495649" cy="400110"/>
          </a:xfrm>
          <a:prstGeom prst="rect">
            <a:avLst/>
          </a:prstGeom>
          <a:noFill/>
        </p:spPr>
        <p:txBody>
          <a:bodyPr wrap="none" rtlCol="0">
            <a:spAutoFit/>
          </a:bodyPr>
          <a:lstStyle/>
          <a:p>
            <a:r>
              <a:rPr lang="tr-TR" sz="2000" dirty="0" smtClean="0">
                <a:solidFill>
                  <a:schemeClr val="bg1"/>
                </a:solidFill>
                <a:latin typeface="Times New Roman" panose="02020603050405020304" pitchFamily="18" charset="0"/>
                <a:cs typeface="Times New Roman" panose="02020603050405020304" pitchFamily="18" charset="0"/>
              </a:rPr>
              <a:t>X</a:t>
            </a:r>
            <a:r>
              <a:rPr lang="tr-TR" sz="1600" dirty="0" smtClean="0">
                <a:solidFill>
                  <a:schemeClr val="bg1"/>
                </a:solidFill>
                <a:latin typeface="Times New Roman" panose="02020603050405020304" pitchFamily="18" charset="0"/>
                <a:cs typeface="Times New Roman" panose="02020603050405020304" pitchFamily="18" charset="0"/>
              </a:rPr>
              <a:t>L</a:t>
            </a:r>
            <a:endParaRPr lang="tr-TR" sz="1600" dirty="0">
              <a:solidFill>
                <a:schemeClr val="bg1"/>
              </a:solidFill>
              <a:latin typeface="Times New Roman" panose="02020603050405020304" pitchFamily="18" charset="0"/>
              <a:cs typeface="Times New Roman" panose="02020603050405020304" pitchFamily="18" charset="0"/>
            </a:endParaRPr>
          </a:p>
        </p:txBody>
      </p:sp>
      <p:sp>
        <p:nvSpPr>
          <p:cNvPr id="18" name="Metin kutusu 17"/>
          <p:cNvSpPr txBox="1"/>
          <p:nvPr/>
        </p:nvSpPr>
        <p:spPr>
          <a:xfrm>
            <a:off x="2541660" y="1473472"/>
            <a:ext cx="370614" cy="400110"/>
          </a:xfrm>
          <a:prstGeom prst="rect">
            <a:avLst/>
          </a:prstGeom>
          <a:noFill/>
        </p:spPr>
        <p:txBody>
          <a:bodyPr wrap="none" rtlCol="0">
            <a:spAutoFit/>
          </a:bodyPr>
          <a:lstStyle/>
          <a:p>
            <a:r>
              <a:rPr lang="tr-TR" sz="2000" dirty="0" smtClean="0">
                <a:solidFill>
                  <a:schemeClr val="bg1"/>
                </a:solidFill>
                <a:latin typeface="Times New Roman" panose="02020603050405020304" pitchFamily="18" charset="0"/>
                <a:cs typeface="Times New Roman" panose="02020603050405020304" pitchFamily="18" charset="0"/>
              </a:rPr>
              <a:t>V</a:t>
            </a:r>
            <a:endParaRPr lang="tr-TR" sz="1600" dirty="0">
              <a:solidFill>
                <a:schemeClr val="bg1"/>
              </a:solidFill>
              <a:latin typeface="Times New Roman" panose="02020603050405020304" pitchFamily="18" charset="0"/>
              <a:cs typeface="Times New Roman" panose="02020603050405020304" pitchFamily="18" charset="0"/>
            </a:endParaRPr>
          </a:p>
        </p:txBody>
      </p:sp>
      <p:sp>
        <p:nvSpPr>
          <p:cNvPr id="19" name="Metin kutusu 18"/>
          <p:cNvSpPr txBox="1"/>
          <p:nvPr/>
        </p:nvSpPr>
        <p:spPr>
          <a:xfrm>
            <a:off x="2307744" y="3192433"/>
            <a:ext cx="341760" cy="400110"/>
          </a:xfrm>
          <a:prstGeom prst="rect">
            <a:avLst/>
          </a:prstGeom>
          <a:noFill/>
        </p:spPr>
        <p:txBody>
          <a:bodyPr wrap="none" rtlCol="0">
            <a:spAutoFit/>
          </a:bodyPr>
          <a:lstStyle/>
          <a:p>
            <a:r>
              <a:rPr lang="tr-TR" sz="2000" dirty="0" smtClean="0">
                <a:solidFill>
                  <a:schemeClr val="bg1"/>
                </a:solidFill>
                <a:latin typeface="Times New Roman" panose="02020603050405020304" pitchFamily="18" charset="0"/>
                <a:cs typeface="Times New Roman" panose="02020603050405020304" pitchFamily="18" charset="0"/>
              </a:rPr>
              <a:t>Z</a:t>
            </a:r>
            <a:endParaRPr lang="tr-TR" sz="1600" dirty="0">
              <a:solidFill>
                <a:schemeClr val="bg1"/>
              </a:solidFill>
              <a:latin typeface="Times New Roman" panose="02020603050405020304" pitchFamily="18" charset="0"/>
              <a:cs typeface="Times New Roman" panose="02020603050405020304" pitchFamily="18" charset="0"/>
            </a:endParaRPr>
          </a:p>
        </p:txBody>
      </p:sp>
      <p:sp>
        <p:nvSpPr>
          <p:cNvPr id="20" name="Metin kutusu 19"/>
          <p:cNvSpPr txBox="1"/>
          <p:nvPr/>
        </p:nvSpPr>
        <p:spPr>
          <a:xfrm>
            <a:off x="2543503" y="3770547"/>
            <a:ext cx="356188" cy="400110"/>
          </a:xfrm>
          <a:prstGeom prst="rect">
            <a:avLst/>
          </a:prstGeom>
          <a:noFill/>
        </p:spPr>
        <p:txBody>
          <a:bodyPr wrap="none" rtlCol="0">
            <a:spAutoFit/>
          </a:bodyPr>
          <a:lstStyle/>
          <a:p>
            <a:r>
              <a:rPr lang="tr-TR" sz="2000" dirty="0" smtClean="0">
                <a:solidFill>
                  <a:schemeClr val="bg1"/>
                </a:solidFill>
                <a:latin typeface="Times New Roman" panose="02020603050405020304" pitchFamily="18" charset="0"/>
                <a:cs typeface="Times New Roman" panose="02020603050405020304" pitchFamily="18" charset="0"/>
              </a:rPr>
              <a:t>R</a:t>
            </a:r>
            <a:endParaRPr lang="tr-TR" sz="1600" dirty="0">
              <a:solidFill>
                <a:schemeClr val="bg1"/>
              </a:solidFill>
              <a:latin typeface="Times New Roman" panose="02020603050405020304" pitchFamily="18" charset="0"/>
              <a:cs typeface="Times New Roman" panose="02020603050405020304" pitchFamily="18" charset="0"/>
            </a:endParaRPr>
          </a:p>
        </p:txBody>
      </p:sp>
      <p:sp>
        <p:nvSpPr>
          <p:cNvPr id="21" name="Metin kutusu 20"/>
          <p:cNvSpPr txBox="1"/>
          <p:nvPr/>
        </p:nvSpPr>
        <p:spPr>
          <a:xfrm>
            <a:off x="2175026" y="2105104"/>
            <a:ext cx="319318" cy="400110"/>
          </a:xfrm>
          <a:prstGeom prst="rect">
            <a:avLst/>
          </a:prstGeom>
          <a:no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α</a:t>
            </a:r>
            <a:endParaRPr lang="tr-TR" sz="2000" dirty="0"/>
          </a:p>
        </p:txBody>
      </p:sp>
      <p:sp>
        <p:nvSpPr>
          <p:cNvPr id="22" name="Yay 21"/>
          <p:cNvSpPr/>
          <p:nvPr/>
        </p:nvSpPr>
        <p:spPr>
          <a:xfrm rot="3049080">
            <a:off x="1857939" y="2175335"/>
            <a:ext cx="331188" cy="36447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cxnSp>
        <p:nvCxnSpPr>
          <p:cNvPr id="23" name="Düz Ok Bağlayıcısı 22"/>
          <p:cNvCxnSpPr/>
          <p:nvPr/>
        </p:nvCxnSpPr>
        <p:spPr>
          <a:xfrm flipV="1">
            <a:off x="1652019" y="4159082"/>
            <a:ext cx="1493134" cy="231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Düz Ok Bağlayıcısı 23"/>
          <p:cNvCxnSpPr/>
          <p:nvPr/>
        </p:nvCxnSpPr>
        <p:spPr>
          <a:xfrm flipH="1" flipV="1">
            <a:off x="3122004" y="3141837"/>
            <a:ext cx="23149" cy="100699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5" name="Düz Ok Bağlayıcısı 24"/>
          <p:cNvCxnSpPr/>
          <p:nvPr/>
        </p:nvCxnSpPr>
        <p:spPr>
          <a:xfrm flipV="1">
            <a:off x="1628870" y="3173878"/>
            <a:ext cx="1493134" cy="9838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6" name="Metin kutusu 25"/>
          <p:cNvSpPr txBox="1"/>
          <p:nvPr/>
        </p:nvSpPr>
        <p:spPr>
          <a:xfrm>
            <a:off x="2023533" y="3777779"/>
            <a:ext cx="319318" cy="400110"/>
          </a:xfrm>
          <a:prstGeom prst="rect">
            <a:avLst/>
          </a:prstGeom>
          <a:no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α</a:t>
            </a:r>
            <a:endParaRPr lang="tr-TR" sz="2000" dirty="0"/>
          </a:p>
        </p:txBody>
      </p:sp>
      <p:sp>
        <p:nvSpPr>
          <p:cNvPr id="27" name="Yay 26"/>
          <p:cNvSpPr/>
          <p:nvPr/>
        </p:nvSpPr>
        <p:spPr>
          <a:xfrm rot="3049080">
            <a:off x="1697839" y="3847102"/>
            <a:ext cx="331188" cy="36447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pic>
        <p:nvPicPr>
          <p:cNvPr id="28" name="Resim 27"/>
          <p:cNvPicPr>
            <a:picLocks noChangeAspect="1"/>
          </p:cNvPicPr>
          <p:nvPr/>
        </p:nvPicPr>
        <p:blipFill>
          <a:blip r:embed="rId2"/>
          <a:stretch>
            <a:fillRect/>
          </a:stretch>
        </p:blipFill>
        <p:spPr>
          <a:xfrm>
            <a:off x="4743161" y="4272837"/>
            <a:ext cx="4296668" cy="2061698"/>
          </a:xfrm>
          <a:prstGeom prst="rect">
            <a:avLst/>
          </a:prstGeom>
        </p:spPr>
      </p:pic>
      <p:cxnSp>
        <p:nvCxnSpPr>
          <p:cNvPr id="30" name="Düz Ok Bağlayıcısı 29"/>
          <p:cNvCxnSpPr/>
          <p:nvPr/>
        </p:nvCxnSpPr>
        <p:spPr>
          <a:xfrm flipH="1" flipV="1">
            <a:off x="4872943" y="4272838"/>
            <a:ext cx="34723" cy="16996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Düz Ok Bağlayıcısı 31"/>
          <p:cNvCxnSpPr/>
          <p:nvPr/>
        </p:nvCxnSpPr>
        <p:spPr>
          <a:xfrm flipV="1">
            <a:off x="4743161" y="5602147"/>
            <a:ext cx="3694783" cy="115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17245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1803" y="224979"/>
            <a:ext cx="10225608" cy="619973"/>
          </a:xfrm>
        </p:spPr>
        <p:txBody>
          <a:bodyPr/>
          <a:lstStyle/>
          <a:p>
            <a:r>
              <a:rPr lang="tr-TR" dirty="0" smtClean="0">
                <a:latin typeface="Times New Roman" panose="02020603050405020304" pitchFamily="18" charset="0"/>
                <a:cs typeface="Times New Roman" panose="02020603050405020304" pitchFamily="18" charset="0"/>
              </a:rPr>
              <a:t>Direnç kondansatör seri devreleri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97711" y="1030146"/>
            <a:ext cx="11694289" cy="5602147"/>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SERİ R-C</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DEVRELERİ</a:t>
            </a:r>
            <a:r>
              <a:rPr lang="tr-TR" dirty="0" smtClean="0">
                <a:solidFill>
                  <a:srgbClr val="FF0000"/>
                </a:solidFill>
              </a:rPr>
              <a:t>:  </a:t>
            </a:r>
          </a:p>
          <a:p>
            <a:r>
              <a:rPr lang="tr-TR" spc="-10" dirty="0">
                <a:latin typeface="Times New Roman"/>
                <a:cs typeface="Times New Roman"/>
              </a:rPr>
              <a:t>R-C </a:t>
            </a:r>
            <a:r>
              <a:rPr lang="tr-TR" dirty="0">
                <a:latin typeface="Times New Roman"/>
                <a:cs typeface="Times New Roman"/>
              </a:rPr>
              <a:t>devresinde </a:t>
            </a:r>
            <a:r>
              <a:rPr lang="tr-TR" spc="-5" dirty="0">
                <a:latin typeface="Times New Roman"/>
                <a:cs typeface="Times New Roman"/>
              </a:rPr>
              <a:t>direnç </a:t>
            </a:r>
            <a:r>
              <a:rPr lang="tr-TR" spc="-10" dirty="0">
                <a:latin typeface="Times New Roman"/>
                <a:cs typeface="Times New Roman"/>
              </a:rPr>
              <a:t>ve </a:t>
            </a:r>
            <a:r>
              <a:rPr lang="tr-TR" spc="-5" dirty="0" err="1">
                <a:latin typeface="Times New Roman"/>
                <a:cs typeface="Times New Roman"/>
              </a:rPr>
              <a:t>kapasitör</a:t>
            </a:r>
            <a:r>
              <a:rPr lang="tr-TR" spc="-5" dirty="0">
                <a:latin typeface="Times New Roman"/>
                <a:cs typeface="Times New Roman"/>
              </a:rPr>
              <a:t> elemanları A.C gerilim kaynağı </a:t>
            </a:r>
            <a:r>
              <a:rPr lang="tr-TR" dirty="0">
                <a:latin typeface="Times New Roman"/>
                <a:cs typeface="Times New Roman"/>
              </a:rPr>
              <a:t>ile </a:t>
            </a:r>
            <a:r>
              <a:rPr lang="tr-TR" spc="-5" dirty="0">
                <a:latin typeface="Times New Roman"/>
                <a:cs typeface="Times New Roman"/>
              </a:rPr>
              <a:t>seri  bağlanır.</a:t>
            </a:r>
            <a:endParaRPr lang="tr-TR" dirty="0">
              <a:latin typeface="Times New Roman"/>
              <a:cs typeface="Times New Roman"/>
            </a:endParaRPr>
          </a:p>
          <a:p>
            <a:r>
              <a:rPr lang="tr-TR" dirty="0">
                <a:latin typeface="Times New Roman" panose="02020603050405020304" pitchFamily="18" charset="0"/>
                <a:cs typeface="Times New Roman" panose="02020603050405020304" pitchFamily="18" charset="0"/>
              </a:rPr>
              <a:t>Toplam gerilim direnç ve </a:t>
            </a:r>
            <a:r>
              <a:rPr lang="tr-TR" dirty="0" err="1">
                <a:latin typeface="Times New Roman" panose="02020603050405020304" pitchFamily="18" charset="0"/>
                <a:cs typeface="Times New Roman" panose="02020603050405020304" pitchFamily="18" charset="0"/>
              </a:rPr>
              <a:t>kapasitör</a:t>
            </a:r>
            <a:r>
              <a:rPr lang="tr-TR" dirty="0">
                <a:latin typeface="Times New Roman" panose="02020603050405020304" pitchFamily="18" charset="0"/>
                <a:cs typeface="Times New Roman" panose="02020603050405020304" pitchFamily="18" charset="0"/>
              </a:rPr>
              <a:t> gerilimleri toplamına eşittir, toplam  akım ise hem direnç hem de </a:t>
            </a:r>
            <a:r>
              <a:rPr lang="tr-TR" dirty="0" err="1">
                <a:latin typeface="Times New Roman" panose="02020603050405020304" pitchFamily="18" charset="0"/>
                <a:cs typeface="Times New Roman" panose="02020603050405020304" pitchFamily="18" charset="0"/>
              </a:rPr>
              <a:t>kapasitör</a:t>
            </a:r>
            <a:r>
              <a:rPr lang="tr-TR" dirty="0">
                <a:latin typeface="Times New Roman" panose="02020603050405020304" pitchFamily="18" charset="0"/>
                <a:cs typeface="Times New Roman" panose="02020603050405020304" pitchFamily="18" charset="0"/>
              </a:rPr>
              <a:t> üzerinden geçer</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Direnç akımı ve gerilimi arasında faz farkı yoktur.</a:t>
            </a:r>
          </a:p>
          <a:p>
            <a:r>
              <a:rPr lang="tr-TR" dirty="0" smtClean="0">
                <a:latin typeface="Times New Roman" panose="02020603050405020304" pitchFamily="18" charset="0"/>
                <a:cs typeface="Times New Roman" panose="02020603050405020304" pitchFamily="18" charset="0"/>
              </a:rPr>
              <a:t>Kondansatör gerilimi, kondansatör akımını 90° geriden takip eder. Bu durumda</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devrenin </a:t>
            </a:r>
            <a:r>
              <a:rPr lang="tr-TR" dirty="0">
                <a:latin typeface="Times New Roman" panose="02020603050405020304" pitchFamily="18" charset="0"/>
                <a:cs typeface="Times New Roman" panose="02020603050405020304" pitchFamily="18" charset="0"/>
              </a:rPr>
              <a:t>toplam gerilimi V , toplam akım I ’dan </a:t>
            </a:r>
            <a:r>
              <a:rPr lang="el-GR" dirty="0">
                <a:latin typeface="Times New Roman" panose="02020603050405020304" pitchFamily="18" charset="0"/>
                <a:cs typeface="Times New Roman" panose="02020603050405020304" pitchFamily="18" charset="0"/>
              </a:rPr>
              <a:t>α </a:t>
            </a:r>
            <a:r>
              <a:rPr lang="tr-TR" dirty="0">
                <a:latin typeface="Times New Roman" panose="02020603050405020304" pitchFamily="18" charset="0"/>
                <a:cs typeface="Times New Roman" panose="02020603050405020304" pitchFamily="18" charset="0"/>
              </a:rPr>
              <a:t>açısı kadar </a:t>
            </a:r>
            <a:r>
              <a:rPr lang="tr-TR" dirty="0" smtClean="0">
                <a:latin typeface="Times New Roman" panose="02020603050405020304" pitchFamily="18" charset="0"/>
                <a:cs typeface="Times New Roman" panose="02020603050405020304" pitchFamily="18" charset="0"/>
              </a:rPr>
              <a:t>geridedir</a:t>
            </a:r>
            <a:r>
              <a:rPr lang="tr-TR" dirty="0" smtClean="0"/>
              <a:t>. </a:t>
            </a:r>
          </a:p>
          <a:p>
            <a:r>
              <a:rPr lang="tr-TR" dirty="0" smtClean="0">
                <a:solidFill>
                  <a:srgbClr val="FF0000"/>
                </a:solidFill>
                <a:latin typeface="Times New Roman" panose="02020603050405020304" pitchFamily="18" charset="0"/>
                <a:cs typeface="Times New Roman" panose="02020603050405020304" pitchFamily="18" charset="0"/>
              </a:rPr>
              <a:t>Direnç uçları arasındaki gerilim akımla aynı fazlı, kondansatör uçları arasındaki gerilim 90° geri fazlıdır.  </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390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5033" y="264074"/>
            <a:ext cx="10399229" cy="512798"/>
          </a:xfrm>
        </p:spPr>
        <p:txBody>
          <a:bodyPr>
            <a:normAutofit fontScale="90000"/>
          </a:bodyPr>
          <a:lstStyle/>
          <a:p>
            <a:r>
              <a:rPr lang="tr-TR" dirty="0">
                <a:latin typeface="Times New Roman" panose="02020603050405020304" pitchFamily="18" charset="0"/>
                <a:cs typeface="Times New Roman" panose="02020603050405020304" pitchFamily="18" charset="0"/>
              </a:rPr>
              <a:t>Direnç kondansatör seri devreleri</a:t>
            </a:r>
            <a:endParaRPr lang="tr-TR" dirty="0"/>
          </a:p>
        </p:txBody>
      </p:sp>
      <p:sp>
        <p:nvSpPr>
          <p:cNvPr id="3" name="İçerik Yer Tutucusu 2"/>
          <p:cNvSpPr>
            <a:spLocks noGrp="1"/>
          </p:cNvSpPr>
          <p:nvPr>
            <p:ph idx="1"/>
          </p:nvPr>
        </p:nvSpPr>
        <p:spPr>
          <a:xfrm>
            <a:off x="243069" y="902825"/>
            <a:ext cx="11745732" cy="5640215"/>
          </a:xfrm>
        </p:spPr>
        <p:txBody>
          <a:bodyPr/>
          <a:lstStyle/>
          <a:p>
            <a:r>
              <a:rPr lang="tr-TR" dirty="0" smtClean="0"/>
              <a:t> </a:t>
            </a:r>
          </a:p>
          <a:p>
            <a:endParaRPr lang="tr-TR" dirty="0"/>
          </a:p>
          <a:p>
            <a:endParaRPr lang="tr-TR" dirty="0" smtClean="0"/>
          </a:p>
          <a:p>
            <a:endParaRPr lang="tr-TR" dirty="0"/>
          </a:p>
          <a:p>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X</a:t>
            </a:r>
            <a:r>
              <a:rPr lang="tr-TR" sz="1600" dirty="0" smtClean="0">
                <a:solidFill>
                  <a:srgbClr val="FF0000"/>
                </a:solidFill>
                <a:latin typeface="Times New Roman" panose="02020603050405020304" pitchFamily="18" charset="0"/>
                <a:cs typeface="Times New Roman" panose="02020603050405020304" pitchFamily="18" charset="0"/>
              </a:rPr>
              <a:t>C</a:t>
            </a:r>
            <a:r>
              <a:rPr lang="tr-TR" dirty="0" smtClean="0">
                <a:solidFill>
                  <a:srgbClr val="FF0000"/>
                </a:solidFill>
                <a:latin typeface="Times New Roman" panose="02020603050405020304" pitchFamily="18" charset="0"/>
                <a:cs typeface="Times New Roman" panose="02020603050405020304" pitchFamily="18" charset="0"/>
              </a:rPr>
              <a:t>=1/W.C     X</a:t>
            </a:r>
            <a:r>
              <a:rPr lang="tr-TR" sz="1600" dirty="0" smtClean="0">
                <a:solidFill>
                  <a:srgbClr val="FF0000"/>
                </a:solidFill>
                <a:latin typeface="Times New Roman" panose="02020603050405020304" pitchFamily="18" charset="0"/>
                <a:cs typeface="Times New Roman" panose="02020603050405020304" pitchFamily="18" charset="0"/>
              </a:rPr>
              <a:t>C</a:t>
            </a:r>
            <a:r>
              <a:rPr lang="tr-TR" dirty="0" smtClean="0">
                <a:solidFill>
                  <a:srgbClr val="FF0000"/>
                </a:solidFill>
                <a:latin typeface="Times New Roman" panose="02020603050405020304" pitchFamily="18" charset="0"/>
                <a:cs typeface="Times New Roman" panose="02020603050405020304" pitchFamily="18" charset="0"/>
              </a:rPr>
              <a:t>=1/ 2 .</a:t>
            </a:r>
            <a:r>
              <a:rPr lang="az-Cyrl-AZ" dirty="0" smtClean="0">
                <a:solidFill>
                  <a:srgbClr val="FF0000"/>
                </a:solidFill>
                <a:latin typeface="Times New Roman" panose="02020603050405020304" pitchFamily="18" charset="0"/>
                <a:cs typeface="Times New Roman" panose="02020603050405020304" pitchFamily="18" charset="0"/>
              </a:rPr>
              <a:t>Л</a:t>
            </a:r>
            <a:r>
              <a:rPr lang="tr-TR" dirty="0" smtClean="0">
                <a:solidFill>
                  <a:srgbClr val="FF0000"/>
                </a:solidFill>
                <a:latin typeface="Times New Roman" panose="02020603050405020304" pitchFamily="18" charset="0"/>
                <a:cs typeface="Times New Roman" panose="02020603050405020304" pitchFamily="18" charset="0"/>
              </a:rPr>
              <a:t>.</a:t>
            </a:r>
            <a:r>
              <a:rPr lang="tr-TR" dirty="0" err="1" smtClean="0">
                <a:solidFill>
                  <a:srgbClr val="FF0000"/>
                </a:solidFill>
                <a:latin typeface="Times New Roman" panose="02020603050405020304" pitchFamily="18" charset="0"/>
                <a:cs typeface="Times New Roman" panose="02020603050405020304" pitchFamily="18" charset="0"/>
              </a:rPr>
              <a:t>f.C</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Kapasitif</a:t>
            </a:r>
            <a:r>
              <a:rPr lang="tr-TR" dirty="0" smtClean="0">
                <a:latin typeface="Times New Roman" panose="02020603050405020304" pitchFamily="18" charset="0"/>
                <a:cs typeface="Times New Roman" panose="02020603050405020304" pitchFamily="18" charset="0"/>
              </a:rPr>
              <a:t> direnç) </a:t>
            </a:r>
            <a:r>
              <a:rPr lang="tr-TR" dirty="0" err="1" smtClean="0">
                <a:latin typeface="Times New Roman" panose="02020603050405020304" pitchFamily="18" charset="0"/>
                <a:cs typeface="Times New Roman" panose="02020603050405020304" pitchFamily="18" charset="0"/>
              </a:rPr>
              <a:t>kapasitif</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reaktans</a:t>
            </a:r>
            <a:r>
              <a:rPr lang="tr-TR" dirty="0" smtClean="0">
                <a:latin typeface="Times New Roman" panose="02020603050405020304" pitchFamily="18" charset="0"/>
                <a:cs typeface="Times New Roman" panose="02020603050405020304" pitchFamily="18" charset="0"/>
              </a:rPr>
              <a:t> </a:t>
            </a:r>
          </a:p>
          <a:p>
            <a:r>
              <a:rPr lang="tr-TR" dirty="0" smtClean="0">
                <a:solidFill>
                  <a:srgbClr val="FF0000"/>
                </a:solidFill>
                <a:latin typeface="Times New Roman" panose="02020603050405020304" pitchFamily="18" charset="0"/>
                <a:cs typeface="Times New Roman" panose="02020603050405020304" pitchFamily="18" charset="0"/>
              </a:rPr>
              <a:t>        Z</a:t>
            </a:r>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R </a:t>
            </a:r>
            <a:r>
              <a:rPr lang="tr-TR" dirty="0">
                <a:solidFill>
                  <a:srgbClr val="FF0000"/>
                </a:solidFill>
                <a:latin typeface="Times New Roman" panose="02020603050405020304" pitchFamily="18" charset="0"/>
                <a:cs typeface="Times New Roman" panose="02020603050405020304" pitchFamily="18" charset="0"/>
              </a:rPr>
              <a:t>+ X</a:t>
            </a:r>
            <a:r>
              <a:rPr lang="tr-TR" sz="1600" dirty="0">
                <a:solidFill>
                  <a:srgbClr val="FF0000"/>
                </a:solidFill>
                <a:latin typeface="Times New Roman" panose="02020603050405020304" pitchFamily="18" charset="0"/>
                <a:cs typeface="Times New Roman" panose="02020603050405020304" pitchFamily="18" charset="0"/>
              </a:rPr>
              <a:t>C </a:t>
            </a:r>
            <a:r>
              <a:rPr lang="tr-TR" sz="1600" dirty="0" smtClean="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Z²=R²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X²</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Z</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√R² +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Xc²   </a:t>
            </a:r>
          </a:p>
          <a:p>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tan</a:t>
            </a:r>
            <a:r>
              <a:rPr lang="el-G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α</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Xc/R  </a:t>
            </a:r>
            <a:r>
              <a:rPr lang="tr-TR" dirty="0" smtClean="0">
                <a:latin typeface="Times New Roman" panose="02020603050405020304" pitchFamily="18" charset="0"/>
                <a:cs typeface="Times New Roman" panose="02020603050405020304" pitchFamily="18" charset="0"/>
                <a:sym typeface="Symbol" panose="05050102010706020507" pitchFamily="18" charset="2"/>
              </a:rPr>
              <a:t>veya</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tan</a:t>
            </a:r>
            <a:r>
              <a:rPr lang="el-G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α</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Vc</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(Akımla gerilim arasındaki faz açısı)</a:t>
            </a:r>
          </a:p>
          <a:p>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cos</a:t>
            </a:r>
            <a:r>
              <a:rPr lang="el-G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α</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R/Z   </a:t>
            </a:r>
            <a:r>
              <a:rPr lang="tr-TR" dirty="0" smtClean="0">
                <a:latin typeface="Times New Roman" panose="02020603050405020304" pitchFamily="18" charset="0"/>
                <a:cs typeface="Times New Roman" panose="02020603050405020304" pitchFamily="18" charset="0"/>
                <a:sym typeface="Symbol" panose="05050102010706020507" pitchFamily="18" charset="2"/>
              </a:rPr>
              <a:t>veya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cos</a:t>
            </a:r>
            <a:r>
              <a:rPr lang="el-G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α</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     (Güç katsayısı)  </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 √V</a:t>
            </a:r>
            <a:r>
              <a:rPr lang="tr-TR" sz="16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² </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Vc²    </a:t>
            </a:r>
          </a:p>
          <a:p>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sin</a:t>
            </a:r>
            <a:r>
              <a:rPr lang="el-G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α</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Xc/Z  </a:t>
            </a:r>
            <a:r>
              <a:rPr lang="tr-TR" dirty="0" smtClean="0">
                <a:latin typeface="Times New Roman" panose="02020603050405020304" pitchFamily="18" charset="0"/>
                <a:cs typeface="Times New Roman" panose="02020603050405020304" pitchFamily="18" charset="0"/>
                <a:sym typeface="Symbol" panose="05050102010706020507" pitchFamily="18" charset="2"/>
              </a:rPr>
              <a:t>veya </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sin</a:t>
            </a:r>
            <a:r>
              <a:rPr lang="el-G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α</a:t>
            </a:r>
            <a:r>
              <a:rPr lang="tr-TR"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err="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Vc</a:t>
            </a:r>
            <a:r>
              <a:rPr lang="tr-TR"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                     </a:t>
            </a:r>
            <a:endParaRPr lang="tr-TR" dirty="0">
              <a:latin typeface="Times New Roman" panose="02020603050405020304" pitchFamily="18" charset="0"/>
              <a:cs typeface="Times New Roman" panose="02020603050405020304" pitchFamily="18" charset="0"/>
            </a:endParaRPr>
          </a:p>
        </p:txBody>
      </p:sp>
      <p:cxnSp>
        <p:nvCxnSpPr>
          <p:cNvPr id="5" name="Düz Bağlayıcı 4"/>
          <p:cNvCxnSpPr/>
          <p:nvPr/>
        </p:nvCxnSpPr>
        <p:spPr>
          <a:xfrm>
            <a:off x="1169043" y="1990847"/>
            <a:ext cx="782964" cy="10802"/>
          </a:xfrm>
          <a:prstGeom prst="line">
            <a:avLst/>
          </a:prstGeom>
        </p:spPr>
        <p:style>
          <a:lnRef idx="3">
            <a:schemeClr val="dk1"/>
          </a:lnRef>
          <a:fillRef idx="0">
            <a:schemeClr val="dk1"/>
          </a:fillRef>
          <a:effectRef idx="2">
            <a:schemeClr val="dk1"/>
          </a:effectRef>
          <a:fontRef idx="minor">
            <a:schemeClr val="tx1"/>
          </a:fontRef>
        </p:style>
      </p:cxnSp>
      <p:cxnSp>
        <p:nvCxnSpPr>
          <p:cNvPr id="6" name="Düz Bağlayıcı 5"/>
          <p:cNvCxnSpPr/>
          <p:nvPr/>
        </p:nvCxnSpPr>
        <p:spPr>
          <a:xfrm flipV="1">
            <a:off x="1169043" y="1990846"/>
            <a:ext cx="0" cy="324091"/>
          </a:xfrm>
          <a:prstGeom prst="line">
            <a:avLst/>
          </a:prstGeom>
        </p:spPr>
        <p:style>
          <a:lnRef idx="3">
            <a:schemeClr val="dk1"/>
          </a:lnRef>
          <a:fillRef idx="0">
            <a:schemeClr val="dk1"/>
          </a:fillRef>
          <a:effectRef idx="2">
            <a:schemeClr val="dk1"/>
          </a:effectRef>
          <a:fontRef idx="minor">
            <a:schemeClr val="tx1"/>
          </a:fontRef>
        </p:style>
      </p:cxnSp>
      <p:cxnSp>
        <p:nvCxnSpPr>
          <p:cNvPr id="7" name="Düz Bağlayıcı 6"/>
          <p:cNvCxnSpPr/>
          <p:nvPr/>
        </p:nvCxnSpPr>
        <p:spPr>
          <a:xfrm flipV="1">
            <a:off x="3216798" y="2001649"/>
            <a:ext cx="618989" cy="5788"/>
          </a:xfrm>
          <a:prstGeom prst="line">
            <a:avLst/>
          </a:prstGeom>
        </p:spPr>
        <p:style>
          <a:lnRef idx="3">
            <a:schemeClr val="dk1"/>
          </a:lnRef>
          <a:fillRef idx="0">
            <a:schemeClr val="dk1"/>
          </a:fillRef>
          <a:effectRef idx="2">
            <a:schemeClr val="dk1"/>
          </a:effectRef>
          <a:fontRef idx="minor">
            <a:schemeClr val="tx1"/>
          </a:fontRef>
        </p:style>
      </p:cxnSp>
      <p:cxnSp>
        <p:nvCxnSpPr>
          <p:cNvPr id="8" name="Düz Bağlayıcı 7"/>
          <p:cNvCxnSpPr>
            <a:stCxn id="11" idx="3"/>
          </p:cNvCxnSpPr>
          <p:nvPr/>
        </p:nvCxnSpPr>
        <p:spPr>
          <a:xfrm flipV="1">
            <a:off x="2485086" y="1995347"/>
            <a:ext cx="567737" cy="19165"/>
          </a:xfrm>
          <a:prstGeom prst="line">
            <a:avLst/>
          </a:prstGeom>
        </p:spPr>
        <p:style>
          <a:lnRef idx="3">
            <a:schemeClr val="dk1"/>
          </a:lnRef>
          <a:fillRef idx="0">
            <a:schemeClr val="dk1"/>
          </a:fillRef>
          <a:effectRef idx="2">
            <a:schemeClr val="dk1"/>
          </a:effectRef>
          <a:fontRef idx="minor">
            <a:schemeClr val="tx1"/>
          </a:fontRef>
        </p:style>
      </p:cxnSp>
      <p:cxnSp>
        <p:nvCxnSpPr>
          <p:cNvPr id="9" name="Düz Bağlayıcı 8"/>
          <p:cNvCxnSpPr/>
          <p:nvPr/>
        </p:nvCxnSpPr>
        <p:spPr>
          <a:xfrm>
            <a:off x="1169043" y="3020992"/>
            <a:ext cx="2668932" cy="1"/>
          </a:xfrm>
          <a:prstGeom prst="line">
            <a:avLst/>
          </a:prstGeom>
        </p:spPr>
        <p:style>
          <a:lnRef idx="3">
            <a:schemeClr val="dk1"/>
          </a:lnRef>
          <a:fillRef idx="0">
            <a:schemeClr val="dk1"/>
          </a:fillRef>
          <a:effectRef idx="2">
            <a:schemeClr val="dk1"/>
          </a:effectRef>
          <a:fontRef idx="minor">
            <a:schemeClr val="tx1"/>
          </a:fontRef>
        </p:style>
      </p:cxnSp>
      <p:sp>
        <p:nvSpPr>
          <p:cNvPr id="11" name="Dikdörtgen 10"/>
          <p:cNvSpPr/>
          <p:nvPr/>
        </p:nvSpPr>
        <p:spPr>
          <a:xfrm>
            <a:off x="1941076" y="1945064"/>
            <a:ext cx="544010" cy="1388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4" name="Düz Bağlayıcı 13"/>
          <p:cNvCxnSpPr/>
          <p:nvPr/>
        </p:nvCxnSpPr>
        <p:spPr>
          <a:xfrm>
            <a:off x="3064398" y="1827772"/>
            <a:ext cx="0" cy="289365"/>
          </a:xfrm>
          <a:prstGeom prst="line">
            <a:avLst/>
          </a:prstGeom>
        </p:spPr>
        <p:style>
          <a:lnRef idx="3">
            <a:schemeClr val="dk1"/>
          </a:lnRef>
          <a:fillRef idx="0">
            <a:schemeClr val="dk1"/>
          </a:fillRef>
          <a:effectRef idx="2">
            <a:schemeClr val="dk1"/>
          </a:effectRef>
          <a:fontRef idx="minor">
            <a:schemeClr val="tx1"/>
          </a:fontRef>
        </p:style>
      </p:cxnSp>
      <p:cxnSp>
        <p:nvCxnSpPr>
          <p:cNvPr id="15" name="Düz Bağlayıcı 14"/>
          <p:cNvCxnSpPr/>
          <p:nvPr/>
        </p:nvCxnSpPr>
        <p:spPr>
          <a:xfrm>
            <a:off x="3216798" y="1834460"/>
            <a:ext cx="0" cy="289365"/>
          </a:xfrm>
          <a:prstGeom prst="line">
            <a:avLst/>
          </a:prstGeom>
        </p:spPr>
        <p:style>
          <a:lnRef idx="3">
            <a:schemeClr val="dk1"/>
          </a:lnRef>
          <a:fillRef idx="0">
            <a:schemeClr val="dk1"/>
          </a:fillRef>
          <a:effectRef idx="2">
            <a:schemeClr val="dk1"/>
          </a:effectRef>
          <a:fontRef idx="minor">
            <a:schemeClr val="tx1"/>
          </a:fontRef>
        </p:style>
      </p:cxnSp>
      <p:cxnSp>
        <p:nvCxnSpPr>
          <p:cNvPr id="17" name="Düz Bağlayıcı 16"/>
          <p:cNvCxnSpPr/>
          <p:nvPr/>
        </p:nvCxnSpPr>
        <p:spPr>
          <a:xfrm flipH="1">
            <a:off x="3835787" y="2001649"/>
            <a:ext cx="10611" cy="1019343"/>
          </a:xfrm>
          <a:prstGeom prst="line">
            <a:avLst/>
          </a:prstGeom>
        </p:spPr>
        <p:style>
          <a:lnRef idx="3">
            <a:schemeClr val="dk1"/>
          </a:lnRef>
          <a:fillRef idx="0">
            <a:schemeClr val="dk1"/>
          </a:fillRef>
          <a:effectRef idx="2">
            <a:schemeClr val="dk1"/>
          </a:effectRef>
          <a:fontRef idx="minor">
            <a:schemeClr val="tx1"/>
          </a:fontRef>
        </p:style>
      </p:cxnSp>
      <p:cxnSp>
        <p:nvCxnSpPr>
          <p:cNvPr id="24" name="Düz Bağlayıcı 23"/>
          <p:cNvCxnSpPr>
            <a:endCxn id="25" idx="4"/>
          </p:cNvCxnSpPr>
          <p:nvPr/>
        </p:nvCxnSpPr>
        <p:spPr>
          <a:xfrm flipH="1" flipV="1">
            <a:off x="1169043" y="2616146"/>
            <a:ext cx="13504" cy="404847"/>
          </a:xfrm>
          <a:prstGeom prst="line">
            <a:avLst/>
          </a:prstGeom>
        </p:spPr>
        <p:style>
          <a:lnRef idx="3">
            <a:schemeClr val="dk1"/>
          </a:lnRef>
          <a:fillRef idx="0">
            <a:schemeClr val="dk1"/>
          </a:fillRef>
          <a:effectRef idx="2">
            <a:schemeClr val="dk1"/>
          </a:effectRef>
          <a:fontRef idx="minor">
            <a:schemeClr val="tx1"/>
          </a:fontRef>
        </p:style>
      </p:cxnSp>
      <p:sp>
        <p:nvSpPr>
          <p:cNvPr id="25" name="Halka 24"/>
          <p:cNvSpPr/>
          <p:nvPr/>
        </p:nvSpPr>
        <p:spPr>
          <a:xfrm>
            <a:off x="1024359" y="2320991"/>
            <a:ext cx="289367" cy="295155"/>
          </a:xfrm>
          <a:prstGeom prst="donut">
            <a:avLst>
              <a:gd name="adj" fmla="val 21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cxnSp>
        <p:nvCxnSpPr>
          <p:cNvPr id="27" name="Eğri Bağlayıcı 26"/>
          <p:cNvCxnSpPr/>
          <p:nvPr/>
        </p:nvCxnSpPr>
        <p:spPr>
          <a:xfrm rot="16200000" flipH="1">
            <a:off x="1095253" y="2443459"/>
            <a:ext cx="147577" cy="127321"/>
          </a:xfrm>
          <a:prstGeom prst="curvedConnector3">
            <a:avLst/>
          </a:prstGeom>
        </p:spPr>
        <p:style>
          <a:lnRef idx="3">
            <a:schemeClr val="dk1"/>
          </a:lnRef>
          <a:fillRef idx="0">
            <a:schemeClr val="dk1"/>
          </a:fillRef>
          <a:effectRef idx="2">
            <a:schemeClr val="dk1"/>
          </a:effectRef>
          <a:fontRef idx="minor">
            <a:schemeClr val="tx1"/>
          </a:fontRef>
        </p:style>
      </p:cxnSp>
      <p:sp>
        <p:nvSpPr>
          <p:cNvPr id="30" name="Metin kutusu 29"/>
          <p:cNvSpPr txBox="1"/>
          <p:nvPr/>
        </p:nvSpPr>
        <p:spPr>
          <a:xfrm>
            <a:off x="1935777" y="2204967"/>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31" name="Metin kutusu 30"/>
          <p:cNvSpPr txBox="1"/>
          <p:nvPr/>
        </p:nvSpPr>
        <p:spPr>
          <a:xfrm>
            <a:off x="2443224" y="1275641"/>
            <a:ext cx="32573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Z</a:t>
            </a:r>
            <a:endParaRPr lang="tr-TR" sz="1400" dirty="0">
              <a:latin typeface="Times New Roman" panose="02020603050405020304" pitchFamily="18" charset="0"/>
              <a:cs typeface="Times New Roman" panose="02020603050405020304" pitchFamily="18" charset="0"/>
            </a:endParaRPr>
          </a:p>
        </p:txBody>
      </p:sp>
      <p:sp>
        <p:nvSpPr>
          <p:cNvPr id="32" name="Metin kutusu 31"/>
          <p:cNvSpPr txBox="1"/>
          <p:nvPr/>
        </p:nvSpPr>
        <p:spPr>
          <a:xfrm>
            <a:off x="2023644" y="1557975"/>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33" name="Metin kutusu 32"/>
          <p:cNvSpPr txBox="1"/>
          <p:nvPr/>
        </p:nvSpPr>
        <p:spPr>
          <a:xfrm>
            <a:off x="2980996" y="1489020"/>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cxnSp>
        <p:nvCxnSpPr>
          <p:cNvPr id="35" name="Düz Bağlayıcı 34"/>
          <p:cNvCxnSpPr/>
          <p:nvPr/>
        </p:nvCxnSpPr>
        <p:spPr>
          <a:xfrm>
            <a:off x="1639619" y="1557975"/>
            <a:ext cx="188667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Düz Bağlayıcı 35"/>
          <p:cNvCxnSpPr/>
          <p:nvPr/>
        </p:nvCxnSpPr>
        <p:spPr>
          <a:xfrm>
            <a:off x="1639618" y="2184937"/>
            <a:ext cx="188667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Düz Bağlayıcı 37"/>
          <p:cNvCxnSpPr/>
          <p:nvPr/>
        </p:nvCxnSpPr>
        <p:spPr>
          <a:xfrm>
            <a:off x="3526292" y="1557975"/>
            <a:ext cx="0" cy="5949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Düz Bağlayıcı 39"/>
          <p:cNvCxnSpPr/>
          <p:nvPr/>
        </p:nvCxnSpPr>
        <p:spPr>
          <a:xfrm>
            <a:off x="1639618" y="1557975"/>
            <a:ext cx="0" cy="6269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Düz Ok Bağlayıcısı 41"/>
          <p:cNvCxnSpPr/>
          <p:nvPr/>
        </p:nvCxnSpPr>
        <p:spPr>
          <a:xfrm>
            <a:off x="1477577" y="2314937"/>
            <a:ext cx="1208429" cy="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43" name="Düz Ok Bağlayıcısı 42"/>
          <p:cNvCxnSpPr/>
          <p:nvPr/>
        </p:nvCxnSpPr>
        <p:spPr>
          <a:xfrm>
            <a:off x="2884750" y="2314937"/>
            <a:ext cx="717357" cy="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45" name="Düz Ok Bağlayıcısı 44"/>
          <p:cNvCxnSpPr>
            <a:stCxn id="25" idx="5"/>
          </p:cNvCxnSpPr>
          <p:nvPr/>
        </p:nvCxnSpPr>
        <p:spPr>
          <a:xfrm>
            <a:off x="1271349" y="2572922"/>
            <a:ext cx="2564438" cy="43225"/>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46" name="Metin kutusu 45"/>
          <p:cNvSpPr txBox="1"/>
          <p:nvPr/>
        </p:nvSpPr>
        <p:spPr>
          <a:xfrm>
            <a:off x="2980996" y="2246814"/>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49" name="Metin kutusu 48"/>
          <p:cNvSpPr txBox="1"/>
          <p:nvPr/>
        </p:nvSpPr>
        <p:spPr>
          <a:xfrm>
            <a:off x="2422120" y="2558530"/>
            <a:ext cx="35137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endParaRPr lang="tr-TR" sz="1400" dirty="0">
              <a:latin typeface="Times New Roman" panose="02020603050405020304" pitchFamily="18" charset="0"/>
              <a:cs typeface="Times New Roman" panose="02020603050405020304" pitchFamily="18" charset="0"/>
            </a:endParaRPr>
          </a:p>
        </p:txBody>
      </p:sp>
      <p:cxnSp>
        <p:nvCxnSpPr>
          <p:cNvPr id="51" name="Düz Ok Bağlayıcısı 50"/>
          <p:cNvCxnSpPr/>
          <p:nvPr/>
        </p:nvCxnSpPr>
        <p:spPr>
          <a:xfrm>
            <a:off x="4942390" y="1644973"/>
            <a:ext cx="195612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3" name="Düz Ok Bağlayıcısı 52"/>
          <p:cNvCxnSpPr/>
          <p:nvPr/>
        </p:nvCxnSpPr>
        <p:spPr>
          <a:xfrm>
            <a:off x="4919241" y="1673686"/>
            <a:ext cx="124819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Düz Ok Bağlayıcısı 54"/>
          <p:cNvCxnSpPr/>
          <p:nvPr/>
        </p:nvCxnSpPr>
        <p:spPr>
          <a:xfrm>
            <a:off x="4942390" y="1673686"/>
            <a:ext cx="0" cy="884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6" name="Metin kutusu 55"/>
          <p:cNvSpPr txBox="1"/>
          <p:nvPr/>
        </p:nvSpPr>
        <p:spPr>
          <a:xfrm>
            <a:off x="4442420" y="2261511"/>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57" name="Metin kutusu 56"/>
          <p:cNvSpPr txBox="1"/>
          <p:nvPr/>
        </p:nvSpPr>
        <p:spPr>
          <a:xfrm>
            <a:off x="5655875" y="1358223"/>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58" name="Metin kutusu 57"/>
          <p:cNvSpPr txBox="1"/>
          <p:nvPr/>
        </p:nvSpPr>
        <p:spPr>
          <a:xfrm>
            <a:off x="6607793" y="1304354"/>
            <a:ext cx="26161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I</a:t>
            </a:r>
            <a:endParaRPr lang="tr-TR" sz="1400" dirty="0">
              <a:latin typeface="Times New Roman" panose="02020603050405020304" pitchFamily="18" charset="0"/>
              <a:cs typeface="Times New Roman" panose="02020603050405020304" pitchFamily="18" charset="0"/>
            </a:endParaRPr>
          </a:p>
        </p:txBody>
      </p:sp>
      <p:cxnSp>
        <p:nvCxnSpPr>
          <p:cNvPr id="60" name="Düz Bağlayıcı 59"/>
          <p:cNvCxnSpPr/>
          <p:nvPr/>
        </p:nvCxnSpPr>
        <p:spPr>
          <a:xfrm flipH="1">
            <a:off x="6115935" y="1673686"/>
            <a:ext cx="11544" cy="83343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Düz Bağlayıcı 61"/>
          <p:cNvCxnSpPr/>
          <p:nvPr/>
        </p:nvCxnSpPr>
        <p:spPr>
          <a:xfrm flipV="1">
            <a:off x="4965540" y="2507119"/>
            <a:ext cx="1161939" cy="802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Düz Ok Bağlayıcısı 65"/>
          <p:cNvCxnSpPr/>
          <p:nvPr/>
        </p:nvCxnSpPr>
        <p:spPr>
          <a:xfrm>
            <a:off x="4914024" y="1673686"/>
            <a:ext cx="1213455" cy="8414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7" name="Metin kutusu 66"/>
          <p:cNvSpPr txBox="1"/>
          <p:nvPr/>
        </p:nvSpPr>
        <p:spPr>
          <a:xfrm>
            <a:off x="6105840" y="2421490"/>
            <a:ext cx="35137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endParaRPr lang="tr-TR" sz="1400" dirty="0">
              <a:latin typeface="Times New Roman" panose="02020603050405020304" pitchFamily="18" charset="0"/>
              <a:cs typeface="Times New Roman" panose="02020603050405020304" pitchFamily="18" charset="0"/>
            </a:endParaRPr>
          </a:p>
        </p:txBody>
      </p:sp>
      <p:sp>
        <p:nvSpPr>
          <p:cNvPr id="68" name="Yay 67"/>
          <p:cNvSpPr/>
          <p:nvPr/>
        </p:nvSpPr>
        <p:spPr>
          <a:xfrm rot="2672286">
            <a:off x="5006032" y="1602583"/>
            <a:ext cx="326846" cy="38248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69" name="Metin kutusu 68"/>
          <p:cNvSpPr txBox="1"/>
          <p:nvPr/>
        </p:nvSpPr>
        <p:spPr>
          <a:xfrm>
            <a:off x="5346627" y="1627717"/>
            <a:ext cx="319318" cy="400110"/>
          </a:xfrm>
          <a:prstGeom prst="rect">
            <a:avLst/>
          </a:prstGeom>
          <a:no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α</a:t>
            </a:r>
            <a:endParaRPr lang="tr-TR" sz="2000" dirty="0"/>
          </a:p>
        </p:txBody>
      </p:sp>
      <p:cxnSp>
        <p:nvCxnSpPr>
          <p:cNvPr id="71" name="Düz Ok Bağlayıcısı 70"/>
          <p:cNvCxnSpPr/>
          <p:nvPr/>
        </p:nvCxnSpPr>
        <p:spPr>
          <a:xfrm>
            <a:off x="8079129" y="1742641"/>
            <a:ext cx="15162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3" name="Düz Ok Bağlayıcısı 72"/>
          <p:cNvCxnSpPr/>
          <p:nvPr/>
        </p:nvCxnSpPr>
        <p:spPr>
          <a:xfrm>
            <a:off x="9572263" y="1742641"/>
            <a:ext cx="0" cy="85189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5" name="Düz Ok Bağlayıcısı 74"/>
          <p:cNvCxnSpPr/>
          <p:nvPr/>
        </p:nvCxnSpPr>
        <p:spPr>
          <a:xfrm>
            <a:off x="8079129" y="1742641"/>
            <a:ext cx="1493134" cy="8302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6" name="Yay 75"/>
          <p:cNvSpPr/>
          <p:nvPr/>
        </p:nvSpPr>
        <p:spPr>
          <a:xfrm rot="2672286">
            <a:off x="8313094" y="1710582"/>
            <a:ext cx="326846" cy="38248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77" name="Metin kutusu 76"/>
          <p:cNvSpPr txBox="1"/>
          <p:nvPr/>
        </p:nvSpPr>
        <p:spPr>
          <a:xfrm>
            <a:off x="8666037" y="1701770"/>
            <a:ext cx="319318" cy="400110"/>
          </a:xfrm>
          <a:prstGeom prst="rect">
            <a:avLst/>
          </a:prstGeom>
          <a:no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α</a:t>
            </a:r>
            <a:endParaRPr lang="tr-TR" sz="2000" dirty="0"/>
          </a:p>
        </p:txBody>
      </p:sp>
      <p:sp>
        <p:nvSpPr>
          <p:cNvPr id="78" name="Metin kutusu 77"/>
          <p:cNvSpPr txBox="1"/>
          <p:nvPr/>
        </p:nvSpPr>
        <p:spPr>
          <a:xfrm>
            <a:off x="9540799" y="1968097"/>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79" name="Metin kutusu 78"/>
          <p:cNvSpPr txBox="1"/>
          <p:nvPr/>
        </p:nvSpPr>
        <p:spPr>
          <a:xfrm>
            <a:off x="8783911" y="1422114"/>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80" name="Metin kutusu 79"/>
          <p:cNvSpPr txBox="1"/>
          <p:nvPr/>
        </p:nvSpPr>
        <p:spPr>
          <a:xfrm>
            <a:off x="8716660" y="2192655"/>
            <a:ext cx="325730"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Z</a:t>
            </a:r>
            <a:endParaRPr lang="tr-TR" sz="1400" dirty="0">
              <a:latin typeface="Times New Roman" panose="02020603050405020304" pitchFamily="18" charset="0"/>
              <a:cs typeface="Times New Roman" panose="02020603050405020304" pitchFamily="18" charset="0"/>
            </a:endParaRPr>
          </a:p>
        </p:txBody>
      </p:sp>
      <p:cxnSp>
        <p:nvCxnSpPr>
          <p:cNvPr id="82" name="Düz Ok Bağlayıcısı 81"/>
          <p:cNvCxnSpPr/>
          <p:nvPr/>
        </p:nvCxnSpPr>
        <p:spPr>
          <a:xfrm>
            <a:off x="2199252" y="3811929"/>
            <a:ext cx="3258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Düz Ok Bağlayıcısı 82"/>
          <p:cNvCxnSpPr/>
          <p:nvPr/>
        </p:nvCxnSpPr>
        <p:spPr>
          <a:xfrm>
            <a:off x="1609885" y="3813858"/>
            <a:ext cx="3258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Düz Ok Bağlayıcısı 83"/>
          <p:cNvCxnSpPr/>
          <p:nvPr/>
        </p:nvCxnSpPr>
        <p:spPr>
          <a:xfrm>
            <a:off x="1069756" y="3811929"/>
            <a:ext cx="3258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5" name="Metin kutusu 84"/>
          <p:cNvSpPr txBox="1"/>
          <p:nvPr/>
        </p:nvSpPr>
        <p:spPr>
          <a:xfrm>
            <a:off x="5808275" y="1510623"/>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237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1252" y="306002"/>
            <a:ext cx="10156160" cy="550525"/>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09286" y="972273"/>
            <a:ext cx="11528385" cy="5706319"/>
          </a:xfrm>
        </p:spPr>
        <p:txBody>
          <a:bodyPr/>
          <a:lstStyle/>
          <a:p>
            <a:r>
              <a:rPr lang="tr-TR" dirty="0" smtClean="0">
                <a:latin typeface="Times New Roman" panose="02020603050405020304" pitchFamily="18" charset="0"/>
                <a:cs typeface="Times New Roman" panose="02020603050405020304" pitchFamily="18" charset="0"/>
              </a:rPr>
              <a:t> Şekil</a:t>
            </a:r>
            <a:r>
              <a:rPr lang="tr-TR" spc="-5" dirty="0" smtClean="0">
                <a:latin typeface="Times New Roman" panose="02020603050405020304" pitchFamily="18" charset="0"/>
                <a:cs typeface="Times New Roman" panose="02020603050405020304" pitchFamily="18" charset="0"/>
              </a:rPr>
              <a:t>deki </a:t>
            </a:r>
            <a:r>
              <a:rPr lang="tr-TR" spc="-5" dirty="0">
                <a:latin typeface="Times New Roman" panose="02020603050405020304" pitchFamily="18" charset="0"/>
                <a:cs typeface="Times New Roman" panose="02020603050405020304" pitchFamily="18" charset="0"/>
              </a:rPr>
              <a:t>seri R-C devresinde verilen </a:t>
            </a:r>
            <a:r>
              <a:rPr lang="tr-TR" dirty="0">
                <a:latin typeface="Times New Roman" panose="02020603050405020304" pitchFamily="18" charset="0"/>
                <a:cs typeface="Times New Roman" panose="02020603050405020304" pitchFamily="18" charset="0"/>
              </a:rPr>
              <a:t>değerlere</a:t>
            </a:r>
            <a:r>
              <a:rPr lang="tr-TR" spc="40" dirty="0">
                <a:latin typeface="Times New Roman" panose="02020603050405020304" pitchFamily="18" charset="0"/>
                <a:cs typeface="Times New Roman" panose="02020603050405020304" pitchFamily="18" charset="0"/>
              </a:rPr>
              <a:t> </a:t>
            </a:r>
            <a:r>
              <a:rPr lang="tr-TR" spc="-5" dirty="0">
                <a:latin typeface="Times New Roman" panose="02020603050405020304" pitchFamily="18" charset="0"/>
                <a:cs typeface="Times New Roman" panose="02020603050405020304" pitchFamily="18" charset="0"/>
              </a:rPr>
              <a:t>göre;</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a)- Devre direncini          b)-Devre akımını </a:t>
            </a:r>
          </a:p>
          <a:p>
            <a:r>
              <a:rPr lang="tr-TR" dirty="0" smtClean="0">
                <a:latin typeface="Times New Roman" panose="02020603050405020304" pitchFamily="18" charset="0"/>
                <a:cs typeface="Times New Roman" panose="02020603050405020304" pitchFamily="18" charset="0"/>
              </a:rPr>
              <a:t>c)- </a:t>
            </a:r>
            <a:r>
              <a:rPr lang="tr-TR" dirty="0">
                <a:latin typeface="Times New Roman" panose="02020603050405020304" pitchFamily="18" charset="0"/>
                <a:cs typeface="Times New Roman" panose="02020603050405020304" pitchFamily="18" charset="0"/>
              </a:rPr>
              <a:t>Direnç </a:t>
            </a:r>
            <a:r>
              <a:rPr lang="tr-TR" dirty="0" smtClean="0">
                <a:latin typeface="Times New Roman" panose="02020603050405020304" pitchFamily="18" charset="0"/>
                <a:cs typeface="Times New Roman" panose="02020603050405020304" pitchFamily="18" charset="0"/>
              </a:rPr>
              <a:t>ve kondansatör uçları arasındaki gerilimi bulunuz?  </a:t>
            </a:r>
          </a:p>
          <a:p>
            <a:r>
              <a:rPr lang="tr-TR" dirty="0" smtClean="0">
                <a:latin typeface="Times New Roman" panose="02020603050405020304" pitchFamily="18" charset="0"/>
                <a:cs typeface="Times New Roman" panose="02020603050405020304" pitchFamily="18" charset="0"/>
              </a:rPr>
              <a:t>d)- Vektör diyagramı ve sinüs grafiğini çiziniz?   </a:t>
            </a:r>
          </a:p>
          <a:p>
            <a:r>
              <a:rPr lang="tr-TR" dirty="0" smtClean="0">
                <a:latin typeface="Times New Roman" panose="02020603050405020304" pitchFamily="18" charset="0"/>
                <a:cs typeface="Times New Roman" panose="02020603050405020304" pitchFamily="18" charset="0"/>
              </a:rPr>
              <a:t>a)- </a:t>
            </a:r>
            <a:r>
              <a:rPr lang="tr-TR" dirty="0">
                <a:latin typeface="Times New Roman" panose="02020603050405020304" pitchFamily="18" charset="0"/>
                <a:cs typeface="Times New Roman" panose="02020603050405020304" pitchFamily="18" charset="0"/>
              </a:rPr>
              <a:t>X</a:t>
            </a:r>
            <a:r>
              <a:rPr lang="tr-TR" sz="1600" dirty="0">
                <a:latin typeface="Times New Roman" panose="02020603050405020304" pitchFamily="18" charset="0"/>
                <a:cs typeface="Times New Roman" panose="02020603050405020304" pitchFamily="18" charset="0"/>
              </a:rPr>
              <a:t>C</a:t>
            </a:r>
            <a:r>
              <a:rPr lang="tr-TR" dirty="0">
                <a:latin typeface="Times New Roman" panose="02020603050405020304" pitchFamily="18" charset="0"/>
                <a:cs typeface="Times New Roman" panose="02020603050405020304" pitchFamily="18" charset="0"/>
              </a:rPr>
              <a:t>=1/ 2 .</a:t>
            </a:r>
            <a:r>
              <a:rPr lang="az-Cyrl-AZ" dirty="0">
                <a:latin typeface="Times New Roman" panose="02020603050405020304" pitchFamily="18" charset="0"/>
                <a:cs typeface="Times New Roman" panose="02020603050405020304" pitchFamily="18" charset="0"/>
              </a:rPr>
              <a:t>Л</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f.C</a:t>
            </a:r>
            <a:r>
              <a:rPr lang="tr-TR" dirty="0" smtClean="0">
                <a:latin typeface="Times New Roman" panose="02020603050405020304" pitchFamily="18" charset="0"/>
                <a:cs typeface="Times New Roman" panose="02020603050405020304" pitchFamily="18" charset="0"/>
              </a:rPr>
              <a:t>      X</a:t>
            </a:r>
            <a:r>
              <a:rPr lang="tr-TR" sz="1600" dirty="0" smtClean="0">
                <a:latin typeface="Times New Roman" panose="02020603050405020304" pitchFamily="18" charset="0"/>
                <a:cs typeface="Times New Roman" panose="02020603050405020304" pitchFamily="18" charset="0"/>
              </a:rPr>
              <a:t>C</a:t>
            </a:r>
            <a:r>
              <a:rPr lang="tr-TR" dirty="0" smtClean="0">
                <a:latin typeface="Times New Roman" panose="02020603050405020304" pitchFamily="18" charset="0"/>
                <a:cs typeface="Times New Roman" panose="02020603050405020304" pitchFamily="18" charset="0"/>
              </a:rPr>
              <a:t>=1/ 2.3,14.60.100.10</a:t>
            </a:r>
            <a:endParaRPr lang="tr-TR" dirty="0">
              <a:latin typeface="Times New Roman" panose="02020603050405020304" pitchFamily="18" charset="0"/>
              <a:cs typeface="Times New Roman" panose="02020603050405020304" pitchFamily="18" charset="0"/>
            </a:endParaRPr>
          </a:p>
          <a:p>
            <a:r>
              <a:rPr lang="tr-TR" dirty="0" smtClean="0"/>
              <a:t> </a:t>
            </a:r>
            <a:r>
              <a:rPr lang="tr-TR" dirty="0" smtClean="0">
                <a:latin typeface="Times New Roman" panose="02020603050405020304" pitchFamily="18" charset="0"/>
                <a:cs typeface="Times New Roman" panose="02020603050405020304" pitchFamily="18" charset="0"/>
              </a:rPr>
              <a:t>Xc=1/37680.10            Xc= 26,5</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a:t>
            </a:r>
          </a:p>
          <a:p>
            <a:r>
              <a:rPr lang="tr-TR" sz="16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a:latin typeface="Times New Roman" panose="02020603050405020304" pitchFamily="18" charset="0"/>
                <a:cs typeface="Times New Roman" panose="02020603050405020304" pitchFamily="18" charset="0"/>
                <a:sym typeface="Symbol" panose="05050102010706020507" pitchFamily="18" charset="2"/>
              </a:rPr>
              <a:t>Z= √R² + Xc²   </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sz="16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dirty="0">
                <a:latin typeface="Times New Roman" panose="02020603050405020304" pitchFamily="18" charset="0"/>
                <a:cs typeface="Times New Roman" panose="02020603050405020304" pitchFamily="18" charset="0"/>
                <a:sym typeface="Symbol" panose="05050102010706020507" pitchFamily="18" charset="2"/>
              </a:rPr>
              <a:t>Z= </a:t>
            </a:r>
            <a:r>
              <a:rPr lang="tr-TR" dirty="0" smtClean="0">
                <a:latin typeface="Times New Roman" panose="02020603050405020304" pitchFamily="18" charset="0"/>
                <a:cs typeface="Times New Roman" panose="02020603050405020304" pitchFamily="18" charset="0"/>
                <a:sym typeface="Symbol" panose="05050102010706020507" pitchFamily="18" charset="2"/>
              </a:rPr>
              <a:t>√5² </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26.5²   Z=√25+702,25  Z</a:t>
            </a:r>
            <a:r>
              <a:rPr lang="tr-TR" dirty="0">
                <a:latin typeface="Times New Roman" panose="02020603050405020304" pitchFamily="18" charset="0"/>
                <a:cs typeface="Times New Roman" panose="02020603050405020304" pitchFamily="18" charset="0"/>
                <a:sym typeface="Symbol" panose="05050102010706020507" pitchFamily="18" charset="2"/>
              </a:rPr>
              <a:t>=</a:t>
            </a:r>
            <a:r>
              <a:rPr lang="tr-TR" dirty="0" smtClean="0">
                <a:latin typeface="Times New Roman" panose="02020603050405020304" pitchFamily="18" charset="0"/>
                <a:cs typeface="Times New Roman" panose="02020603050405020304" pitchFamily="18" charset="0"/>
                <a:sym typeface="Symbol" panose="05050102010706020507" pitchFamily="18" charset="2"/>
              </a:rPr>
              <a:t>√727,25     Z= 26,96</a:t>
            </a:r>
            <a:r>
              <a:rPr lang="el-GR" dirty="0" smtClean="0">
                <a:latin typeface="Times New Roman" panose="02020603050405020304" pitchFamily="18" charset="0"/>
                <a:cs typeface="Times New Roman" panose="02020603050405020304" pitchFamily="18" charset="0"/>
                <a:sym typeface="Symbol" panose="05050102010706020507" pitchFamily="18" charset="2"/>
              </a:rPr>
              <a:t>Ω</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b)- Z=V/I       I= V/Z     I=10/26       I= 0,37A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c)- V</a:t>
            </a:r>
            <a:r>
              <a:rPr lang="tr-TR" sz="1600" dirty="0" smtClean="0">
                <a:latin typeface="Times New Roman" panose="02020603050405020304" pitchFamily="18" charset="0"/>
                <a:cs typeface="Times New Roman" panose="02020603050405020304" pitchFamily="18" charset="0"/>
                <a:sym typeface="Symbol" panose="05050102010706020507" pitchFamily="18" charset="2"/>
              </a:rPr>
              <a:t>R</a:t>
            </a:r>
            <a:r>
              <a:rPr lang="tr-TR" dirty="0" smtClean="0">
                <a:latin typeface="Times New Roman" panose="02020603050405020304" pitchFamily="18" charset="0"/>
                <a:cs typeface="Times New Roman" panose="02020603050405020304" pitchFamily="18" charset="0"/>
                <a:sym typeface="Symbol" panose="05050102010706020507" pitchFamily="18" charset="2"/>
              </a:rPr>
              <a:t>= I.R       </a:t>
            </a:r>
            <a:r>
              <a:rPr lang="tr-TR" dirty="0">
                <a:latin typeface="Times New Roman" panose="02020603050405020304" pitchFamily="18" charset="0"/>
                <a:cs typeface="Times New Roman" panose="02020603050405020304" pitchFamily="18" charset="0"/>
                <a:sym typeface="Symbol" panose="05050102010706020507" pitchFamily="18" charset="2"/>
              </a:rPr>
              <a:t>V</a:t>
            </a:r>
            <a:r>
              <a:rPr lang="tr-TR" sz="1600" dirty="0">
                <a:latin typeface="Times New Roman" panose="02020603050405020304" pitchFamily="18" charset="0"/>
                <a:cs typeface="Times New Roman" panose="02020603050405020304" pitchFamily="18" charset="0"/>
                <a:sym typeface="Symbol" panose="05050102010706020507" pitchFamily="18" charset="2"/>
              </a:rPr>
              <a:t>R</a:t>
            </a:r>
            <a:r>
              <a:rPr lang="tr-TR" dirty="0" smtClean="0">
                <a:latin typeface="Times New Roman" panose="02020603050405020304" pitchFamily="18" charset="0"/>
                <a:cs typeface="Times New Roman" panose="02020603050405020304" pitchFamily="18" charset="0"/>
                <a:sym typeface="Symbol" panose="05050102010706020507" pitchFamily="18" charset="2"/>
              </a:rPr>
              <a:t>= 0,37.5    V</a:t>
            </a:r>
            <a:r>
              <a:rPr lang="tr-TR" sz="1600" dirty="0" smtClean="0">
                <a:latin typeface="Times New Roman" panose="02020603050405020304" pitchFamily="18" charset="0"/>
                <a:cs typeface="Times New Roman" panose="02020603050405020304" pitchFamily="18" charset="0"/>
                <a:sym typeface="Symbol" panose="05050102010706020507" pitchFamily="18" charset="2"/>
              </a:rPr>
              <a:t>R</a:t>
            </a:r>
            <a:r>
              <a:rPr lang="tr-TR" dirty="0" smtClean="0">
                <a:latin typeface="Times New Roman" panose="02020603050405020304" pitchFamily="18" charset="0"/>
                <a:cs typeface="Times New Roman" panose="02020603050405020304" pitchFamily="18" charset="0"/>
                <a:sym typeface="Symbol" panose="05050102010706020507" pitchFamily="18" charset="2"/>
              </a:rPr>
              <a:t>=1,85V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Vc</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I.Xc</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Vc</a:t>
            </a:r>
            <a:r>
              <a:rPr lang="tr-TR" dirty="0" smtClean="0">
                <a:latin typeface="Times New Roman" panose="02020603050405020304" pitchFamily="18" charset="0"/>
                <a:cs typeface="Times New Roman" panose="02020603050405020304" pitchFamily="18" charset="0"/>
                <a:sym typeface="Symbol" panose="05050102010706020507" pitchFamily="18" charset="2"/>
              </a:rPr>
              <a:t>= 0,37.26,5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Vc</a:t>
            </a:r>
            <a:r>
              <a:rPr lang="tr-TR" dirty="0" smtClean="0">
                <a:latin typeface="Times New Roman" panose="02020603050405020304" pitchFamily="18" charset="0"/>
                <a:cs typeface="Times New Roman" panose="02020603050405020304" pitchFamily="18" charset="0"/>
                <a:sym typeface="Symbol" panose="05050102010706020507" pitchFamily="18" charset="2"/>
              </a:rPr>
              <a:t>=9,8V</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8461093" y="1087296"/>
            <a:ext cx="3472405" cy="2346475"/>
          </a:xfrm>
          <a:prstGeom prst="rect">
            <a:avLst/>
          </a:prstGeom>
        </p:spPr>
      </p:pic>
      <p:sp>
        <p:nvSpPr>
          <p:cNvPr id="5" name="Metin kutusu 4"/>
          <p:cNvSpPr txBox="1"/>
          <p:nvPr/>
        </p:nvSpPr>
        <p:spPr>
          <a:xfrm>
            <a:off x="7214638" y="3925218"/>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2779853" y="3740552"/>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6721246" y="3925218"/>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6334430" y="3244334"/>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6955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2825" y="317576"/>
            <a:ext cx="10144586" cy="481077"/>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2354" y="798654"/>
            <a:ext cx="11227443" cy="5891514"/>
          </a:xfrm>
        </p:spPr>
        <p:txBody>
          <a:bodyPr/>
          <a:lstStyle/>
          <a:p>
            <a:r>
              <a:rPr lang="tr-TR" dirty="0" smtClean="0">
                <a:latin typeface="Times New Roman" panose="02020603050405020304" pitchFamily="18" charset="0"/>
                <a:cs typeface="Times New Roman" panose="02020603050405020304" pitchFamily="18" charset="0"/>
              </a:rPr>
              <a:t>ÖRNEĞİN DEVAMI: </a:t>
            </a:r>
          </a:p>
          <a:p>
            <a:r>
              <a:rPr lang="tr-TR" dirty="0" smtClean="0">
                <a:latin typeface="Times New Roman" panose="02020603050405020304" pitchFamily="18" charset="0"/>
                <a:cs typeface="Times New Roman" panose="02020603050405020304" pitchFamily="18" charset="0"/>
              </a:rPr>
              <a:t>d)-  cos</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R/Z  veya</a:t>
            </a: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cos</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V</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/V </a:t>
            </a:r>
          </a:p>
          <a:p>
            <a:r>
              <a:rPr lang="tr-TR" dirty="0" smtClean="0">
                <a:latin typeface="Times New Roman" panose="02020603050405020304" pitchFamily="18" charset="0"/>
                <a:cs typeface="Times New Roman" panose="02020603050405020304" pitchFamily="18" charset="0"/>
              </a:rPr>
              <a:t>    cos</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5/26,96  </a:t>
            </a:r>
          </a:p>
          <a:p>
            <a:r>
              <a:rPr lang="tr-TR" dirty="0" smtClean="0">
                <a:latin typeface="Times New Roman" panose="02020603050405020304" pitchFamily="18" charset="0"/>
                <a:cs typeface="Times New Roman" panose="02020603050405020304" pitchFamily="18" charset="0"/>
              </a:rPr>
              <a:t>   cos</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0,185 ise      </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=80 (yaklaşık) </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643868" y="3619251"/>
            <a:ext cx="5023413" cy="2781550"/>
          </a:xfrm>
          <a:prstGeom prst="rect">
            <a:avLst/>
          </a:prstGeom>
        </p:spPr>
      </p:pic>
      <p:cxnSp>
        <p:nvCxnSpPr>
          <p:cNvPr id="5" name="Düz Ok Bağlayıcısı 4"/>
          <p:cNvCxnSpPr/>
          <p:nvPr/>
        </p:nvCxnSpPr>
        <p:spPr>
          <a:xfrm>
            <a:off x="4942390" y="1644973"/>
            <a:ext cx="195612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6" name="Düz Ok Bağlayıcısı 5"/>
          <p:cNvCxnSpPr/>
          <p:nvPr/>
        </p:nvCxnSpPr>
        <p:spPr>
          <a:xfrm>
            <a:off x="4919241" y="1673686"/>
            <a:ext cx="124819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Düz Ok Bağlayıcısı 6"/>
          <p:cNvCxnSpPr/>
          <p:nvPr/>
        </p:nvCxnSpPr>
        <p:spPr>
          <a:xfrm>
            <a:off x="4942390" y="1673686"/>
            <a:ext cx="0" cy="884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Düz Bağlayıcı 7"/>
          <p:cNvCxnSpPr/>
          <p:nvPr/>
        </p:nvCxnSpPr>
        <p:spPr>
          <a:xfrm flipV="1">
            <a:off x="4965540" y="2507119"/>
            <a:ext cx="1161939" cy="802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Düz Bağlayıcı 8"/>
          <p:cNvCxnSpPr/>
          <p:nvPr/>
        </p:nvCxnSpPr>
        <p:spPr>
          <a:xfrm flipH="1">
            <a:off x="6115935" y="1673686"/>
            <a:ext cx="11544" cy="83343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Düz Ok Bağlayıcısı 9"/>
          <p:cNvCxnSpPr/>
          <p:nvPr/>
        </p:nvCxnSpPr>
        <p:spPr>
          <a:xfrm>
            <a:off x="4914024" y="1673686"/>
            <a:ext cx="1213455" cy="8414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Metin kutusu 10"/>
          <p:cNvSpPr txBox="1"/>
          <p:nvPr/>
        </p:nvSpPr>
        <p:spPr>
          <a:xfrm>
            <a:off x="5655875" y="1358223"/>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4453977" y="2234627"/>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6105840" y="2421490"/>
            <a:ext cx="35137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endParaRPr lang="tr-TR" sz="1400" dirty="0">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3"/>
          <a:stretch>
            <a:fillRect/>
          </a:stretch>
        </p:blipFill>
        <p:spPr>
          <a:xfrm>
            <a:off x="5301592" y="1578217"/>
            <a:ext cx="445047" cy="536494"/>
          </a:xfrm>
          <a:prstGeom prst="rect">
            <a:avLst/>
          </a:prstGeom>
        </p:spPr>
      </p:pic>
      <p:sp>
        <p:nvSpPr>
          <p:cNvPr id="15" name="Yay 14"/>
          <p:cNvSpPr/>
          <p:nvPr/>
        </p:nvSpPr>
        <p:spPr>
          <a:xfrm rot="2672286">
            <a:off x="5006032" y="1602583"/>
            <a:ext cx="326846" cy="38248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cxnSp>
        <p:nvCxnSpPr>
          <p:cNvPr id="16" name="Düz Ok Bağlayıcısı 15"/>
          <p:cNvCxnSpPr/>
          <p:nvPr/>
        </p:nvCxnSpPr>
        <p:spPr>
          <a:xfrm>
            <a:off x="8392073" y="1673686"/>
            <a:ext cx="15162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9" name="Resim 18"/>
          <p:cNvPicPr>
            <a:picLocks noChangeAspect="1"/>
          </p:cNvPicPr>
          <p:nvPr/>
        </p:nvPicPr>
        <p:blipFill>
          <a:blip r:embed="rId4"/>
          <a:stretch>
            <a:fillRect/>
          </a:stretch>
        </p:blipFill>
        <p:spPr>
          <a:xfrm>
            <a:off x="9829102" y="1648326"/>
            <a:ext cx="158510" cy="932769"/>
          </a:xfrm>
          <a:prstGeom prst="rect">
            <a:avLst/>
          </a:prstGeom>
        </p:spPr>
      </p:pic>
      <p:cxnSp>
        <p:nvCxnSpPr>
          <p:cNvPr id="20" name="Düz Ok Bağlayıcısı 19"/>
          <p:cNvCxnSpPr/>
          <p:nvPr/>
        </p:nvCxnSpPr>
        <p:spPr>
          <a:xfrm>
            <a:off x="8415223" y="1684859"/>
            <a:ext cx="1493134" cy="8302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1" name="Resim 20"/>
          <p:cNvPicPr>
            <a:picLocks noChangeAspect="1"/>
          </p:cNvPicPr>
          <p:nvPr/>
        </p:nvPicPr>
        <p:blipFill>
          <a:blip r:embed="rId5"/>
          <a:stretch>
            <a:fillRect/>
          </a:stretch>
        </p:blipFill>
        <p:spPr>
          <a:xfrm>
            <a:off x="9829102" y="1836809"/>
            <a:ext cx="530398" cy="499915"/>
          </a:xfrm>
          <a:prstGeom prst="rect">
            <a:avLst/>
          </a:prstGeom>
        </p:spPr>
      </p:pic>
      <p:sp>
        <p:nvSpPr>
          <p:cNvPr id="22" name="Metin kutusu 21"/>
          <p:cNvSpPr txBox="1"/>
          <p:nvPr/>
        </p:nvSpPr>
        <p:spPr>
          <a:xfrm>
            <a:off x="9058069" y="1367922"/>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23" name="Metin kutusu 22"/>
          <p:cNvSpPr txBox="1"/>
          <p:nvPr/>
        </p:nvSpPr>
        <p:spPr>
          <a:xfrm>
            <a:off x="8916546" y="2097847"/>
            <a:ext cx="341409"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Z</a:t>
            </a:r>
            <a:endParaRPr lang="tr-TR" sz="1400" dirty="0">
              <a:latin typeface="Times New Roman" panose="02020603050405020304" pitchFamily="18" charset="0"/>
              <a:cs typeface="Times New Roman" panose="02020603050405020304" pitchFamily="18" charset="0"/>
            </a:endParaRPr>
          </a:p>
        </p:txBody>
      </p:sp>
      <p:sp>
        <p:nvSpPr>
          <p:cNvPr id="24" name="Yay 23"/>
          <p:cNvSpPr/>
          <p:nvPr/>
        </p:nvSpPr>
        <p:spPr>
          <a:xfrm rot="2672286">
            <a:off x="8631855" y="1637911"/>
            <a:ext cx="326846" cy="38248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pic>
        <p:nvPicPr>
          <p:cNvPr id="25" name="Resim 24"/>
          <p:cNvPicPr>
            <a:picLocks noChangeAspect="1"/>
          </p:cNvPicPr>
          <p:nvPr/>
        </p:nvPicPr>
        <p:blipFill>
          <a:blip r:embed="rId3"/>
          <a:stretch>
            <a:fillRect/>
          </a:stretch>
        </p:blipFill>
        <p:spPr>
          <a:xfrm>
            <a:off x="8914997" y="1613748"/>
            <a:ext cx="445047" cy="536494"/>
          </a:xfrm>
          <a:prstGeom prst="rect">
            <a:avLst/>
          </a:prstGeom>
        </p:spPr>
      </p:pic>
      <p:cxnSp>
        <p:nvCxnSpPr>
          <p:cNvPr id="27" name="Düz Ok Bağlayıcısı 26"/>
          <p:cNvCxnSpPr/>
          <p:nvPr/>
        </p:nvCxnSpPr>
        <p:spPr>
          <a:xfrm flipH="1" flipV="1">
            <a:off x="7072132" y="3744411"/>
            <a:ext cx="23149" cy="20950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Düz Ok Bağlayıcısı 29"/>
          <p:cNvCxnSpPr/>
          <p:nvPr/>
        </p:nvCxnSpPr>
        <p:spPr>
          <a:xfrm flipV="1">
            <a:off x="6782765" y="5388601"/>
            <a:ext cx="3900668" cy="692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1" name="Resim 30"/>
          <p:cNvPicPr>
            <a:picLocks noChangeAspect="1"/>
          </p:cNvPicPr>
          <p:nvPr/>
        </p:nvPicPr>
        <p:blipFill>
          <a:blip r:embed="rId6"/>
          <a:stretch>
            <a:fillRect/>
          </a:stretch>
        </p:blipFill>
        <p:spPr>
          <a:xfrm>
            <a:off x="6544913" y="1263943"/>
            <a:ext cx="353599" cy="499915"/>
          </a:xfrm>
          <a:prstGeom prst="rect">
            <a:avLst/>
          </a:prstGeom>
        </p:spPr>
      </p:pic>
    </p:spTree>
    <p:extLst>
      <p:ext uri="{BB962C8B-B14F-4D97-AF65-F5344CB8AC3E}">
        <p14:creationId xmlns:p14="http://schemas.microsoft.com/office/powerpoint/2010/main" val="27887723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9676" y="224979"/>
            <a:ext cx="10167735" cy="527376"/>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82906" y="1041722"/>
            <a:ext cx="11157995" cy="5567422"/>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ÖRNEK: </a:t>
            </a:r>
            <a:r>
              <a:rPr lang="tr-TR" dirty="0" smtClean="0">
                <a:latin typeface="Times New Roman" panose="02020603050405020304" pitchFamily="18" charset="0"/>
                <a:cs typeface="Times New Roman" panose="02020603050405020304" pitchFamily="18" charset="0"/>
              </a:rPr>
              <a:t>50</a:t>
            </a:r>
            <a:r>
              <a:rPr lang="tr-T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Ω’</a:t>
            </a:r>
            <a:r>
              <a:rPr lang="tr-TR" dirty="0" err="1">
                <a:latin typeface="Times New Roman" panose="02020603050405020304" pitchFamily="18" charset="0"/>
                <a:cs typeface="Times New Roman" panose="02020603050405020304" pitchFamily="18" charset="0"/>
              </a:rPr>
              <a:t>luk</a:t>
            </a:r>
            <a:r>
              <a:rPr lang="tr-TR" dirty="0">
                <a:latin typeface="Times New Roman" panose="02020603050405020304" pitchFamily="18" charset="0"/>
                <a:cs typeface="Times New Roman" panose="02020603050405020304" pitchFamily="18" charset="0"/>
              </a:rPr>
              <a:t> bir direnç ile 150 µF değerinde bir kondansatör seri bağlanmıştır. Devreye 50 Hz frekanslı 220V’lu bir gerilim uygulanmaktadır. </a:t>
            </a:r>
            <a:r>
              <a:rPr lang="tr-TR" dirty="0" smtClean="0">
                <a:latin typeface="Times New Roman" panose="02020603050405020304" pitchFamily="18" charset="0"/>
                <a:cs typeface="Times New Roman" panose="02020603050405020304" pitchFamily="18" charset="0"/>
              </a:rPr>
              <a:t> a) </a:t>
            </a:r>
            <a:r>
              <a:rPr lang="tr-TR" dirty="0">
                <a:latin typeface="Times New Roman" panose="02020603050405020304" pitchFamily="18" charset="0"/>
                <a:cs typeface="Times New Roman" panose="02020603050405020304" pitchFamily="18" charset="0"/>
              </a:rPr>
              <a:t>Devrenin empedansını, </a:t>
            </a:r>
            <a:r>
              <a:rPr lang="tr-TR" dirty="0" smtClean="0">
                <a:latin typeface="Times New Roman" panose="02020603050405020304" pitchFamily="18" charset="0"/>
                <a:cs typeface="Times New Roman" panose="02020603050405020304" pitchFamily="18" charset="0"/>
              </a:rPr>
              <a:t> b) </a:t>
            </a:r>
            <a:r>
              <a:rPr lang="tr-TR" dirty="0">
                <a:latin typeface="Times New Roman" panose="02020603050405020304" pitchFamily="18" charset="0"/>
                <a:cs typeface="Times New Roman" panose="02020603050405020304" pitchFamily="18" charset="0"/>
              </a:rPr>
              <a:t>Devre akımını, </a:t>
            </a:r>
            <a:r>
              <a:rPr lang="tr-TR" dirty="0" smtClean="0">
                <a:latin typeface="Times New Roman" panose="02020603050405020304" pitchFamily="18" charset="0"/>
                <a:cs typeface="Times New Roman" panose="02020603050405020304" pitchFamily="18" charset="0"/>
              </a:rPr>
              <a:t> c) </a:t>
            </a:r>
            <a:r>
              <a:rPr lang="tr-TR" dirty="0">
                <a:latin typeface="Times New Roman" panose="02020603050405020304" pitchFamily="18" charset="0"/>
                <a:cs typeface="Times New Roman" panose="02020603050405020304" pitchFamily="18" charset="0"/>
              </a:rPr>
              <a:t>Akım ile </a:t>
            </a:r>
            <a:r>
              <a:rPr lang="tr-TR" dirty="0" smtClean="0">
                <a:latin typeface="Times New Roman" panose="02020603050405020304" pitchFamily="18" charset="0"/>
                <a:cs typeface="Times New Roman" panose="02020603050405020304" pitchFamily="18" charset="0"/>
              </a:rPr>
              <a:t>gerilim arasındaki </a:t>
            </a:r>
            <a:r>
              <a:rPr lang="tr-TR" dirty="0">
                <a:latin typeface="Times New Roman" panose="02020603050405020304" pitchFamily="18" charset="0"/>
                <a:cs typeface="Times New Roman" panose="02020603050405020304" pitchFamily="18" charset="0"/>
              </a:rPr>
              <a:t>faz açısını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a:t>
            </a:r>
            <a:r>
              <a:rPr lang="tr-TR" dirty="0" smtClean="0">
                <a:latin typeface="Times New Roman" panose="02020603050405020304" pitchFamily="18" charset="0"/>
                <a:cs typeface="Times New Roman" panose="02020603050405020304" pitchFamily="18" charset="0"/>
              </a:rPr>
              <a:t>)- Direnç ve kondansatör uçları arasındaki </a:t>
            </a:r>
          </a:p>
          <a:p>
            <a:r>
              <a:rPr lang="tr-TR" dirty="0" smtClean="0">
                <a:latin typeface="Times New Roman" panose="02020603050405020304" pitchFamily="18" charset="0"/>
                <a:cs typeface="Times New Roman" panose="02020603050405020304" pitchFamily="18" charset="0"/>
              </a:rPr>
              <a:t>gerilimleri bulunuz?  </a:t>
            </a:r>
          </a:p>
          <a:p>
            <a:r>
              <a:rPr lang="tr-TR" dirty="0" smtClean="0">
                <a:latin typeface="Times New Roman" panose="02020603050405020304" pitchFamily="18" charset="0"/>
                <a:cs typeface="Times New Roman" panose="02020603050405020304" pitchFamily="18" charset="0"/>
              </a:rPr>
              <a:t>a)-  X</a:t>
            </a:r>
            <a:r>
              <a:rPr lang="tr-TR" sz="1600" dirty="0" smtClean="0">
                <a:latin typeface="Times New Roman" panose="02020603050405020304" pitchFamily="18" charset="0"/>
                <a:cs typeface="Times New Roman" panose="02020603050405020304" pitchFamily="18" charset="0"/>
              </a:rPr>
              <a:t>C</a:t>
            </a:r>
            <a:r>
              <a:rPr lang="tr-TR" dirty="0" smtClean="0">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2 .</a:t>
            </a:r>
            <a:r>
              <a:rPr lang="az-Cyrl-AZ" dirty="0">
                <a:latin typeface="Times New Roman" panose="02020603050405020304" pitchFamily="18" charset="0"/>
                <a:cs typeface="Times New Roman" panose="02020603050405020304" pitchFamily="18" charset="0"/>
              </a:rPr>
              <a:t>Л</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f.C</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=1/2.3,14.50.150.10  </a:t>
            </a:r>
          </a:p>
          <a:p>
            <a:r>
              <a:rPr lang="tr-TR" dirty="0" smtClean="0">
                <a:latin typeface="Times New Roman" panose="02020603050405020304" pitchFamily="18" charset="0"/>
                <a:cs typeface="Times New Roman" panose="02020603050405020304" pitchFamily="18" charset="0"/>
              </a:rPr>
              <a:t>X c=1/0,0785       Xc= 12,74</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sym typeface="Symbol" panose="05050102010706020507" pitchFamily="18" charset="2"/>
              </a:rPr>
              <a:t>Z= √R² + </a:t>
            </a:r>
            <a:r>
              <a:rPr lang="tr-TR" dirty="0" smtClean="0">
                <a:latin typeface="Times New Roman" panose="02020603050405020304" pitchFamily="18" charset="0"/>
                <a:cs typeface="Times New Roman" panose="02020603050405020304" pitchFamily="18" charset="0"/>
                <a:sym typeface="Symbol" panose="05050102010706020507" pitchFamily="18" charset="2"/>
              </a:rPr>
              <a:t>Xc²</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     Z</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√50²+12,74²    Z</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 2500+162,3   Z</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√2662,3   Z=51,59</a:t>
            </a:r>
            <a:r>
              <a:rPr lang="el-GR" dirty="0" smtClean="0">
                <a:latin typeface="Times New Roman" panose="02020603050405020304" pitchFamily="18" charset="0"/>
                <a:cs typeface="Times New Roman" panose="02020603050405020304" pitchFamily="18" charset="0"/>
                <a:sym typeface="Symbol" panose="05050102010706020507" pitchFamily="18" charset="2"/>
              </a:rPr>
              <a:t>Ω</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b)- I=V/Z      I= 220/52,59       I= 4,26A</a:t>
            </a:r>
            <a:endParaRPr lang="tr-TR" dirty="0"/>
          </a:p>
        </p:txBody>
      </p:sp>
      <p:pic>
        <p:nvPicPr>
          <p:cNvPr id="5" name="Resim 4"/>
          <p:cNvPicPr>
            <a:picLocks noChangeAspect="1"/>
          </p:cNvPicPr>
          <p:nvPr/>
        </p:nvPicPr>
        <p:blipFill>
          <a:blip r:embed="rId2"/>
          <a:stretch>
            <a:fillRect/>
          </a:stretch>
        </p:blipFill>
        <p:spPr>
          <a:xfrm>
            <a:off x="11010832" y="2745475"/>
            <a:ext cx="36579" cy="1042506"/>
          </a:xfrm>
          <a:prstGeom prst="rect">
            <a:avLst/>
          </a:prstGeom>
        </p:spPr>
      </p:pic>
      <p:cxnSp>
        <p:nvCxnSpPr>
          <p:cNvPr id="6" name="Düz Bağlayıcı 5"/>
          <p:cNvCxnSpPr/>
          <p:nvPr/>
        </p:nvCxnSpPr>
        <p:spPr>
          <a:xfrm>
            <a:off x="8206451" y="2745475"/>
            <a:ext cx="782964" cy="10802"/>
          </a:xfrm>
          <a:prstGeom prst="line">
            <a:avLst/>
          </a:prstGeom>
        </p:spPr>
        <p:style>
          <a:lnRef idx="3">
            <a:schemeClr val="dk1"/>
          </a:lnRef>
          <a:fillRef idx="0">
            <a:schemeClr val="dk1"/>
          </a:fillRef>
          <a:effectRef idx="2">
            <a:schemeClr val="dk1"/>
          </a:effectRef>
          <a:fontRef idx="minor">
            <a:schemeClr val="tx1"/>
          </a:fontRef>
        </p:style>
      </p:cxnSp>
      <p:cxnSp>
        <p:nvCxnSpPr>
          <p:cNvPr id="7" name="Düz Bağlayıcı 6"/>
          <p:cNvCxnSpPr/>
          <p:nvPr/>
        </p:nvCxnSpPr>
        <p:spPr>
          <a:xfrm>
            <a:off x="9434378" y="2756277"/>
            <a:ext cx="635597" cy="0"/>
          </a:xfrm>
          <a:prstGeom prst="line">
            <a:avLst/>
          </a:prstGeom>
        </p:spPr>
        <p:style>
          <a:lnRef idx="3">
            <a:schemeClr val="dk1"/>
          </a:lnRef>
          <a:fillRef idx="0">
            <a:schemeClr val="dk1"/>
          </a:fillRef>
          <a:effectRef idx="2">
            <a:schemeClr val="dk1"/>
          </a:effectRef>
          <a:fontRef idx="minor">
            <a:schemeClr val="tx1"/>
          </a:fontRef>
        </p:style>
      </p:cxnSp>
      <p:sp>
        <p:nvSpPr>
          <p:cNvPr id="8" name="Dikdörtgen 7"/>
          <p:cNvSpPr/>
          <p:nvPr/>
        </p:nvSpPr>
        <p:spPr>
          <a:xfrm>
            <a:off x="8890368" y="2691391"/>
            <a:ext cx="544010" cy="1388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9" name="Düz Bağlayıcı 8"/>
          <p:cNvCxnSpPr/>
          <p:nvPr/>
        </p:nvCxnSpPr>
        <p:spPr>
          <a:xfrm>
            <a:off x="10069975" y="2611594"/>
            <a:ext cx="0" cy="289365"/>
          </a:xfrm>
          <a:prstGeom prst="line">
            <a:avLst/>
          </a:prstGeom>
        </p:spPr>
        <p:style>
          <a:lnRef idx="3">
            <a:schemeClr val="dk1"/>
          </a:lnRef>
          <a:fillRef idx="0">
            <a:schemeClr val="dk1"/>
          </a:fillRef>
          <a:effectRef idx="2">
            <a:schemeClr val="dk1"/>
          </a:effectRef>
          <a:fontRef idx="minor">
            <a:schemeClr val="tx1"/>
          </a:fontRef>
        </p:style>
      </p:cxnSp>
      <p:cxnSp>
        <p:nvCxnSpPr>
          <p:cNvPr id="10" name="Düz Bağlayıcı 9"/>
          <p:cNvCxnSpPr/>
          <p:nvPr/>
        </p:nvCxnSpPr>
        <p:spPr>
          <a:xfrm>
            <a:off x="10256134" y="2613395"/>
            <a:ext cx="0" cy="289365"/>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a:off x="10246157" y="2756552"/>
            <a:ext cx="782964" cy="10802"/>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p:cNvCxnSpPr/>
          <p:nvPr/>
        </p:nvCxnSpPr>
        <p:spPr>
          <a:xfrm flipV="1">
            <a:off x="8229599" y="3323442"/>
            <a:ext cx="23148" cy="475198"/>
          </a:xfrm>
          <a:prstGeom prst="line">
            <a:avLst/>
          </a:prstGeom>
        </p:spPr>
        <p:style>
          <a:lnRef idx="3">
            <a:schemeClr val="dk1"/>
          </a:lnRef>
          <a:fillRef idx="0">
            <a:schemeClr val="dk1"/>
          </a:fillRef>
          <a:effectRef idx="2">
            <a:schemeClr val="dk1"/>
          </a:effectRef>
          <a:fontRef idx="minor">
            <a:schemeClr val="tx1"/>
          </a:fontRef>
        </p:style>
      </p:cxnSp>
      <p:cxnSp>
        <p:nvCxnSpPr>
          <p:cNvPr id="14" name="Düz Bağlayıcı 13"/>
          <p:cNvCxnSpPr/>
          <p:nvPr/>
        </p:nvCxnSpPr>
        <p:spPr>
          <a:xfrm flipV="1">
            <a:off x="8229600" y="2721098"/>
            <a:ext cx="0" cy="324091"/>
          </a:xfrm>
          <a:prstGeom prst="line">
            <a:avLst/>
          </a:prstGeom>
        </p:spPr>
        <p:style>
          <a:lnRef idx="3">
            <a:schemeClr val="dk1"/>
          </a:lnRef>
          <a:fillRef idx="0">
            <a:schemeClr val="dk1"/>
          </a:fillRef>
          <a:effectRef idx="2">
            <a:schemeClr val="dk1"/>
          </a:effectRef>
          <a:fontRef idx="minor">
            <a:schemeClr val="tx1"/>
          </a:fontRef>
        </p:style>
      </p:cxnSp>
      <p:cxnSp>
        <p:nvCxnSpPr>
          <p:cNvPr id="15" name="Eğri Bağlayıcı 14"/>
          <p:cNvCxnSpPr/>
          <p:nvPr/>
        </p:nvCxnSpPr>
        <p:spPr>
          <a:xfrm rot="16200000" flipH="1">
            <a:off x="8167384" y="3129279"/>
            <a:ext cx="147577" cy="127321"/>
          </a:xfrm>
          <a:prstGeom prst="curvedConnector3">
            <a:avLst/>
          </a:prstGeom>
        </p:spPr>
        <p:style>
          <a:lnRef idx="3">
            <a:schemeClr val="dk1"/>
          </a:lnRef>
          <a:fillRef idx="0">
            <a:schemeClr val="dk1"/>
          </a:fillRef>
          <a:effectRef idx="2">
            <a:schemeClr val="dk1"/>
          </a:effectRef>
          <a:fontRef idx="minor">
            <a:schemeClr val="tx1"/>
          </a:fontRef>
        </p:style>
      </p:cxnSp>
      <p:sp>
        <p:nvSpPr>
          <p:cNvPr id="16" name="Halka 15"/>
          <p:cNvSpPr/>
          <p:nvPr/>
        </p:nvSpPr>
        <p:spPr>
          <a:xfrm>
            <a:off x="8084916" y="3017625"/>
            <a:ext cx="289367" cy="295155"/>
          </a:xfrm>
          <a:prstGeom prst="donut">
            <a:avLst>
              <a:gd name="adj" fmla="val 21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cxnSp>
        <p:nvCxnSpPr>
          <p:cNvPr id="20" name="Düz Bağlayıcı 19"/>
          <p:cNvCxnSpPr>
            <a:stCxn id="5" idx="2"/>
          </p:cNvCxnSpPr>
          <p:nvPr/>
        </p:nvCxnSpPr>
        <p:spPr>
          <a:xfrm flipH="1">
            <a:off x="8229600" y="3787981"/>
            <a:ext cx="2799522" cy="0"/>
          </a:xfrm>
          <a:prstGeom prst="line">
            <a:avLst/>
          </a:prstGeom>
        </p:spPr>
        <p:style>
          <a:lnRef idx="3">
            <a:schemeClr val="dk1"/>
          </a:lnRef>
          <a:fillRef idx="0">
            <a:schemeClr val="dk1"/>
          </a:fillRef>
          <a:effectRef idx="2">
            <a:schemeClr val="dk1"/>
          </a:effectRef>
          <a:fontRef idx="minor">
            <a:schemeClr val="tx1"/>
          </a:fontRef>
        </p:style>
      </p:cxnSp>
      <p:sp>
        <p:nvSpPr>
          <p:cNvPr id="24" name="Metin kutusu 23"/>
          <p:cNvSpPr txBox="1"/>
          <p:nvPr/>
        </p:nvSpPr>
        <p:spPr>
          <a:xfrm>
            <a:off x="7422815" y="2842036"/>
            <a:ext cx="768818" cy="646331"/>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220V 50Hz</a:t>
            </a:r>
            <a:endParaRPr lang="tr-TR" dirty="0">
              <a:latin typeface="Times New Roman" panose="02020603050405020304" pitchFamily="18" charset="0"/>
              <a:cs typeface="Times New Roman" panose="02020603050405020304" pitchFamily="18" charset="0"/>
            </a:endParaRPr>
          </a:p>
        </p:txBody>
      </p:sp>
      <p:sp>
        <p:nvSpPr>
          <p:cNvPr id="26" name="Metin kutusu 25"/>
          <p:cNvSpPr txBox="1"/>
          <p:nvPr/>
        </p:nvSpPr>
        <p:spPr>
          <a:xfrm>
            <a:off x="9826048" y="2832959"/>
            <a:ext cx="782587"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150</a:t>
            </a:r>
            <a:r>
              <a:rPr lang="el-GR" dirty="0" smtClean="0">
                <a:latin typeface="Times New Roman" panose="02020603050405020304" pitchFamily="18" charset="0"/>
                <a:cs typeface="Times New Roman" panose="02020603050405020304" pitchFamily="18" charset="0"/>
              </a:rPr>
              <a:t>μ</a:t>
            </a:r>
            <a:r>
              <a:rPr lang="tr-TR" dirty="0" smtClean="0">
                <a:latin typeface="Times New Roman" panose="02020603050405020304" pitchFamily="18" charset="0"/>
                <a:cs typeface="Times New Roman" panose="02020603050405020304" pitchFamily="18" charset="0"/>
              </a:rPr>
              <a:t>F</a:t>
            </a:r>
            <a:endParaRPr lang="tr-TR" dirty="0">
              <a:latin typeface="Times New Roman" panose="02020603050405020304" pitchFamily="18" charset="0"/>
              <a:cs typeface="Times New Roman" panose="02020603050405020304" pitchFamily="18" charset="0"/>
            </a:endParaRPr>
          </a:p>
        </p:txBody>
      </p:sp>
      <p:sp>
        <p:nvSpPr>
          <p:cNvPr id="27" name="Metin kutusu 26"/>
          <p:cNvSpPr txBox="1"/>
          <p:nvPr/>
        </p:nvSpPr>
        <p:spPr>
          <a:xfrm>
            <a:off x="8891975" y="2835722"/>
            <a:ext cx="60946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50</a:t>
            </a:r>
            <a:r>
              <a:rPr lang="el-GR" dirty="0" smtClean="0">
                <a:latin typeface="Times New Roman" panose="02020603050405020304" pitchFamily="18" charset="0"/>
                <a:cs typeface="Times New Roman" panose="02020603050405020304" pitchFamily="18" charset="0"/>
              </a:rPr>
              <a:t>Ω</a:t>
            </a:r>
            <a:endParaRPr lang="tr-TR" dirty="0">
              <a:latin typeface="Times New Roman" panose="02020603050405020304" pitchFamily="18" charset="0"/>
              <a:cs typeface="Times New Roman" panose="02020603050405020304" pitchFamily="18" charset="0"/>
            </a:endParaRPr>
          </a:p>
        </p:txBody>
      </p:sp>
      <p:cxnSp>
        <p:nvCxnSpPr>
          <p:cNvPr id="28" name="Düz Ok Bağlayıcısı 27"/>
          <p:cNvCxnSpPr/>
          <p:nvPr/>
        </p:nvCxnSpPr>
        <p:spPr>
          <a:xfrm>
            <a:off x="8449584" y="3228407"/>
            <a:ext cx="1353380" cy="8608"/>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29" name="Metin kutusu 28"/>
          <p:cNvSpPr txBox="1"/>
          <p:nvPr/>
        </p:nvSpPr>
        <p:spPr>
          <a:xfrm>
            <a:off x="10134598" y="3228407"/>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30" name="Metin kutusu 29"/>
          <p:cNvSpPr txBox="1"/>
          <p:nvPr/>
        </p:nvSpPr>
        <p:spPr>
          <a:xfrm>
            <a:off x="9018638" y="3224511"/>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a:latin typeface="Times New Roman" panose="02020603050405020304" pitchFamily="18" charset="0"/>
                <a:cs typeface="Times New Roman" panose="02020603050405020304" pitchFamily="18" charset="0"/>
              </a:rPr>
              <a:t>R</a:t>
            </a:r>
          </a:p>
        </p:txBody>
      </p:sp>
      <p:cxnSp>
        <p:nvCxnSpPr>
          <p:cNvPr id="31" name="Düz Ok Bağlayıcısı 30"/>
          <p:cNvCxnSpPr/>
          <p:nvPr/>
        </p:nvCxnSpPr>
        <p:spPr>
          <a:xfrm>
            <a:off x="9928610" y="3255232"/>
            <a:ext cx="824271" cy="1013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4" name="Metin kutusu 3"/>
          <p:cNvSpPr txBox="1"/>
          <p:nvPr/>
        </p:nvSpPr>
        <p:spPr>
          <a:xfrm>
            <a:off x="5843347" y="3376375"/>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4390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6651" y="265821"/>
            <a:ext cx="9924005" cy="348135"/>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61704" y="888274"/>
            <a:ext cx="11495314" cy="5695405"/>
          </a:xfrm>
        </p:spPr>
        <p:txBody>
          <a:bodyPr/>
          <a:lstStyle/>
          <a:p>
            <a:r>
              <a:rPr lang="tr-TR" dirty="0" smtClean="0">
                <a:latin typeface="Times New Roman" panose="02020603050405020304" pitchFamily="18" charset="0"/>
                <a:cs typeface="Times New Roman" panose="02020603050405020304" pitchFamily="18" charset="0"/>
              </a:rPr>
              <a:t>c)- V</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=R.I         V</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=50.4,26             V</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=213V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Vc</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 .I      </a:t>
            </a:r>
            <a:r>
              <a:rPr lang="tr-TR" dirty="0" err="1" smtClean="0">
                <a:latin typeface="Times New Roman" panose="02020603050405020304" pitchFamily="18" charset="0"/>
                <a:cs typeface="Times New Roman" panose="02020603050405020304" pitchFamily="18" charset="0"/>
              </a:rPr>
              <a:t>Vc</a:t>
            </a:r>
            <a:r>
              <a:rPr lang="tr-TR" dirty="0" smtClean="0">
                <a:latin typeface="Times New Roman" panose="02020603050405020304" pitchFamily="18" charset="0"/>
                <a:cs typeface="Times New Roman" panose="02020603050405020304" pitchFamily="18" charset="0"/>
              </a:rPr>
              <a:t>=12,74.4,26         </a:t>
            </a:r>
            <a:r>
              <a:rPr lang="tr-TR" dirty="0" err="1" smtClean="0">
                <a:latin typeface="Times New Roman" panose="02020603050405020304" pitchFamily="18" charset="0"/>
                <a:cs typeface="Times New Roman" panose="02020603050405020304" pitchFamily="18" charset="0"/>
              </a:rPr>
              <a:t>Vc</a:t>
            </a:r>
            <a:r>
              <a:rPr lang="tr-TR" dirty="0" smtClean="0">
                <a:latin typeface="Times New Roman" panose="02020603050405020304" pitchFamily="18" charset="0"/>
                <a:cs typeface="Times New Roman" panose="02020603050405020304" pitchFamily="18" charset="0"/>
              </a:rPr>
              <a:t>=54,27A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     V</a:t>
            </a:r>
            <a:r>
              <a:rPr lang="tr-TR" dirty="0">
                <a:latin typeface="Times New Roman" panose="02020603050405020304" pitchFamily="18" charset="0"/>
                <a:cs typeface="Times New Roman" panose="02020603050405020304" pitchFamily="18" charset="0"/>
                <a:sym typeface="Symbol" panose="05050102010706020507" pitchFamily="18" charset="2"/>
              </a:rPr>
              <a:t>= √V</a:t>
            </a:r>
            <a:r>
              <a:rPr lang="tr-TR" sz="1600" dirty="0">
                <a:latin typeface="Times New Roman" panose="02020603050405020304" pitchFamily="18" charset="0"/>
                <a:cs typeface="Times New Roman" panose="02020603050405020304" pitchFamily="18" charset="0"/>
                <a:sym typeface="Symbol" panose="05050102010706020507" pitchFamily="18" charset="2"/>
              </a:rPr>
              <a:t>R</a:t>
            </a:r>
            <a:r>
              <a:rPr lang="tr-TR" dirty="0">
                <a:latin typeface="Times New Roman" panose="02020603050405020304" pitchFamily="18" charset="0"/>
                <a:cs typeface="Times New Roman" panose="02020603050405020304" pitchFamily="18" charset="0"/>
                <a:sym typeface="Symbol" panose="05050102010706020507" pitchFamily="18" charset="2"/>
              </a:rPr>
              <a:t>² + </a:t>
            </a:r>
            <a:r>
              <a:rPr lang="tr-TR" dirty="0" smtClean="0">
                <a:latin typeface="Times New Roman" panose="02020603050405020304" pitchFamily="18" charset="0"/>
                <a:cs typeface="Times New Roman" panose="02020603050405020304" pitchFamily="18" charset="0"/>
                <a:sym typeface="Symbol" panose="05050102010706020507" pitchFamily="18" charset="2"/>
              </a:rPr>
              <a:t>Vc²    V=</a:t>
            </a:r>
            <a:r>
              <a:rPr lang="tr-TR" dirty="0">
                <a:latin typeface="Times New Roman" panose="02020603050405020304" pitchFamily="18" charset="0"/>
                <a:cs typeface="Times New Roman" panose="02020603050405020304" pitchFamily="18" charset="0"/>
                <a:sym typeface="Symbol" panose="05050102010706020507" pitchFamily="18" charset="2"/>
              </a:rPr>
              <a:t> √ </a:t>
            </a:r>
            <a:r>
              <a:rPr lang="tr-TR" dirty="0" smtClean="0">
                <a:latin typeface="Times New Roman" panose="02020603050405020304" pitchFamily="18" charset="0"/>
                <a:cs typeface="Times New Roman" panose="02020603050405020304" pitchFamily="18" charset="0"/>
                <a:sym typeface="Symbol" panose="05050102010706020507" pitchFamily="18" charset="2"/>
              </a:rPr>
              <a:t>213² +54,27²    V= </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45364+2945,23   V=</a:t>
            </a:r>
            <a:r>
              <a:rPr lang="tr-TR" dirty="0">
                <a:latin typeface="Times New Roman" panose="02020603050405020304" pitchFamily="18" charset="0"/>
                <a:cs typeface="Times New Roman" panose="02020603050405020304" pitchFamily="18" charset="0"/>
                <a:sym typeface="Symbol" panose="05050102010706020507" pitchFamily="18" charset="2"/>
              </a:rPr>
              <a:t> √ </a:t>
            </a:r>
            <a:r>
              <a:rPr lang="tr-TR" dirty="0" smtClean="0">
                <a:latin typeface="Times New Roman" panose="02020603050405020304" pitchFamily="18" charset="0"/>
                <a:cs typeface="Times New Roman" panose="02020603050405020304" pitchFamily="18" charset="0"/>
                <a:sym typeface="Symbol" panose="05050102010706020507" pitchFamily="18" charset="2"/>
              </a:rPr>
              <a:t>48309 </a:t>
            </a:r>
          </a:p>
          <a:p>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     V=219,8V yaklaşık 220V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d)-  tan</a:t>
            </a:r>
            <a:r>
              <a:rPr lang="el-GR" dirty="0" smtClean="0">
                <a:latin typeface="Times New Roman" panose="02020603050405020304" pitchFamily="18" charset="0"/>
                <a:cs typeface="Times New Roman" panose="02020603050405020304" pitchFamily="18" charset="0"/>
                <a:sym typeface="Symbol" panose="05050102010706020507" pitchFamily="18" charset="2"/>
              </a:rPr>
              <a:t>α</a:t>
            </a:r>
            <a:r>
              <a:rPr lang="tr-TR" dirty="0" smtClean="0">
                <a:latin typeface="Times New Roman" panose="02020603050405020304" pitchFamily="18" charset="0"/>
                <a:cs typeface="Times New Roman" panose="02020603050405020304" pitchFamily="18" charset="0"/>
                <a:sym typeface="Symbol" panose="05050102010706020507" pitchFamily="18" charset="2"/>
              </a:rPr>
              <a:t>= Xc/R     </a:t>
            </a:r>
          </a:p>
          <a:p>
            <a:r>
              <a:rPr lang="tr-TR" dirty="0" smtClean="0">
                <a:latin typeface="Times New Roman" panose="02020603050405020304" pitchFamily="18" charset="0"/>
                <a:cs typeface="Times New Roman" panose="02020603050405020304" pitchFamily="18" charset="0"/>
                <a:sym typeface="Symbol" panose="05050102010706020507" pitchFamily="18" charset="2"/>
              </a:rPr>
              <a:t>       tan</a:t>
            </a:r>
            <a:r>
              <a:rPr lang="el-GR" dirty="0">
                <a:latin typeface="Times New Roman" panose="02020603050405020304" pitchFamily="18" charset="0"/>
                <a:cs typeface="Times New Roman" panose="02020603050405020304" pitchFamily="18" charset="0"/>
                <a:sym typeface="Symbol" panose="05050102010706020507" pitchFamily="18" charset="2"/>
              </a:rPr>
              <a:t>α</a:t>
            </a:r>
            <a:r>
              <a:rPr lang="tr-TR" dirty="0" smtClean="0">
                <a:latin typeface="Times New Roman" panose="02020603050405020304" pitchFamily="18" charset="0"/>
                <a:cs typeface="Times New Roman" panose="02020603050405020304" pitchFamily="18" charset="0"/>
                <a:sym typeface="Symbol" panose="05050102010706020507" pitchFamily="18" charset="2"/>
              </a:rPr>
              <a:t>=12,74/50    tan</a:t>
            </a:r>
            <a:r>
              <a:rPr lang="el-GR" dirty="0">
                <a:latin typeface="Times New Roman" panose="02020603050405020304" pitchFamily="18" charset="0"/>
                <a:cs typeface="Times New Roman" panose="02020603050405020304" pitchFamily="18" charset="0"/>
                <a:sym typeface="Symbol" panose="05050102010706020507" pitchFamily="18" charset="2"/>
              </a:rPr>
              <a:t>α</a:t>
            </a:r>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0,2548 </a:t>
            </a:r>
          </a:p>
          <a:p>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          Tanjantı 0,2528 olan açı 14,3° </a:t>
            </a:r>
            <a:r>
              <a:rPr lang="tr-TR" dirty="0" err="1" smtClean="0">
                <a:latin typeface="Times New Roman" panose="02020603050405020304" pitchFamily="18" charset="0"/>
                <a:cs typeface="Times New Roman" panose="02020603050405020304" pitchFamily="18" charset="0"/>
                <a:sym typeface="Symbol" panose="05050102010706020507" pitchFamily="18" charset="2"/>
              </a:rPr>
              <a:t>dir</a:t>
            </a:r>
            <a:r>
              <a:rPr lang="tr-TR" dirty="0" smtClean="0">
                <a:latin typeface="Times New Roman" panose="02020603050405020304" pitchFamily="18" charset="0"/>
                <a:cs typeface="Times New Roman" panose="02020603050405020304" pitchFamily="18" charset="0"/>
                <a:sym typeface="Symbol" panose="05050102010706020507" pitchFamily="18" charset="2"/>
              </a:rPr>
              <a:t>. </a:t>
            </a:r>
          </a:p>
          <a:p>
            <a:r>
              <a:rPr lang="tr-TR" dirty="0">
                <a:latin typeface="Times New Roman" panose="02020603050405020304" pitchFamily="18" charset="0"/>
                <a:cs typeface="Times New Roman" panose="02020603050405020304" pitchFamily="18" charset="0"/>
                <a:sym typeface="Symbol" panose="05050102010706020507" pitchFamily="18" charset="2"/>
              </a:rPr>
              <a:t> </a:t>
            </a:r>
            <a:r>
              <a:rPr lang="tr-TR" dirty="0" smtClean="0">
                <a:latin typeface="Times New Roman" panose="02020603050405020304" pitchFamily="18" charset="0"/>
                <a:cs typeface="Times New Roman" panose="02020603050405020304" pitchFamily="18" charset="0"/>
                <a:sym typeface="Symbol" panose="05050102010706020507" pitchFamily="18" charset="2"/>
              </a:rPr>
              <a:t>Direnç uçlar arasındaki gerilimle akım aynı fazlı (sıfır fazlı), kondansatör uçları arasındaki gerilim bunlardan 14,3° geridedir.</a:t>
            </a:r>
            <a:endParaRPr lang="tr-TR" dirty="0">
              <a:latin typeface="Times New Roman" panose="02020603050405020304" pitchFamily="18" charset="0"/>
              <a:cs typeface="Times New Roman" panose="02020603050405020304" pitchFamily="18" charset="0"/>
            </a:endParaRPr>
          </a:p>
        </p:txBody>
      </p:sp>
      <p:cxnSp>
        <p:nvCxnSpPr>
          <p:cNvPr id="6" name="Düz Ok Bağlayıcısı 5"/>
          <p:cNvCxnSpPr/>
          <p:nvPr/>
        </p:nvCxnSpPr>
        <p:spPr>
          <a:xfrm>
            <a:off x="8138160" y="1188720"/>
            <a:ext cx="17112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Düz Ok Bağlayıcısı 7"/>
          <p:cNvCxnSpPr/>
          <p:nvPr/>
        </p:nvCxnSpPr>
        <p:spPr>
          <a:xfrm>
            <a:off x="8138160" y="1188720"/>
            <a:ext cx="0" cy="5747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a:off x="9849394" y="1188720"/>
            <a:ext cx="0" cy="5747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Düz Bağlayıcı 13"/>
          <p:cNvCxnSpPr/>
          <p:nvPr/>
        </p:nvCxnSpPr>
        <p:spPr>
          <a:xfrm>
            <a:off x="8138160" y="1763485"/>
            <a:ext cx="171123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Düz Ok Bağlayıcısı 15"/>
          <p:cNvCxnSpPr/>
          <p:nvPr/>
        </p:nvCxnSpPr>
        <p:spPr>
          <a:xfrm>
            <a:off x="8138160" y="1188720"/>
            <a:ext cx="1711234" cy="5747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Metin kutusu 16"/>
          <p:cNvSpPr txBox="1"/>
          <p:nvPr/>
        </p:nvSpPr>
        <p:spPr>
          <a:xfrm>
            <a:off x="7706634" y="1394154"/>
            <a:ext cx="431528" cy="369332"/>
          </a:xfrm>
          <a:prstGeom prst="rect">
            <a:avLst/>
          </a:prstGeom>
          <a:noFill/>
        </p:spPr>
        <p:txBody>
          <a:bodyPr wrap="none" rtlCol="0">
            <a:spAutoFit/>
          </a:bodyPr>
          <a:lstStyle/>
          <a:p>
            <a:r>
              <a:rPr lang="tr-TR" dirty="0" err="1" smtClean="0">
                <a:latin typeface="Times New Roman" panose="02020603050405020304" pitchFamily="18" charset="0"/>
                <a:cs typeface="Times New Roman" panose="02020603050405020304" pitchFamily="18" charset="0"/>
              </a:rPr>
              <a:t>V</a:t>
            </a:r>
            <a:r>
              <a:rPr lang="tr-TR" sz="1400" dirty="0" err="1"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18" name="Metin kutusu 17"/>
          <p:cNvSpPr txBox="1"/>
          <p:nvPr/>
        </p:nvSpPr>
        <p:spPr>
          <a:xfrm>
            <a:off x="9377791" y="853831"/>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r>
              <a:rPr lang="tr-TR" sz="1400"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9377791" y="1325879"/>
            <a:ext cx="35137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V</a:t>
            </a:r>
            <a:endParaRPr lang="tr-TR" sz="1400" dirty="0">
              <a:latin typeface="Times New Roman" panose="02020603050405020304" pitchFamily="18" charset="0"/>
              <a:cs typeface="Times New Roman" panose="02020603050405020304" pitchFamily="18" charset="0"/>
            </a:endParaRPr>
          </a:p>
        </p:txBody>
      </p:sp>
      <p:sp>
        <p:nvSpPr>
          <p:cNvPr id="20" name="Yay 19"/>
          <p:cNvSpPr/>
          <p:nvPr/>
        </p:nvSpPr>
        <p:spPr>
          <a:xfrm rot="2703061">
            <a:off x="8384393" y="1168432"/>
            <a:ext cx="263005" cy="20797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21" name="Metin kutusu 20"/>
          <p:cNvSpPr txBox="1"/>
          <p:nvPr/>
        </p:nvSpPr>
        <p:spPr>
          <a:xfrm>
            <a:off x="8681991" y="1031659"/>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latin typeface="Times New Roman" panose="02020603050405020304" pitchFamily="18" charset="0"/>
              <a:cs typeface="Times New Roman" panose="02020603050405020304" pitchFamily="18" charset="0"/>
            </a:endParaRPr>
          </a:p>
        </p:txBody>
      </p:sp>
      <p:cxnSp>
        <p:nvCxnSpPr>
          <p:cNvPr id="22" name="Düz Ok Bağlayıcısı 21"/>
          <p:cNvCxnSpPr/>
          <p:nvPr/>
        </p:nvCxnSpPr>
        <p:spPr>
          <a:xfrm>
            <a:off x="6015708" y="3625725"/>
            <a:ext cx="175496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Düz Ok Bağlayıcısı 23"/>
          <p:cNvCxnSpPr/>
          <p:nvPr/>
        </p:nvCxnSpPr>
        <p:spPr>
          <a:xfrm>
            <a:off x="7770668" y="3647802"/>
            <a:ext cx="15491" cy="92093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6" name="Düz Ok Bağlayıcısı 25"/>
          <p:cNvCxnSpPr/>
          <p:nvPr/>
        </p:nvCxnSpPr>
        <p:spPr>
          <a:xfrm>
            <a:off x="6015708" y="3647802"/>
            <a:ext cx="1739469" cy="92093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0" name="Yay 29"/>
          <p:cNvSpPr/>
          <p:nvPr/>
        </p:nvSpPr>
        <p:spPr>
          <a:xfrm rot="2703061">
            <a:off x="6177858" y="3631986"/>
            <a:ext cx="263005" cy="20797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31" name="Metin kutusu 30"/>
          <p:cNvSpPr txBox="1"/>
          <p:nvPr/>
        </p:nvSpPr>
        <p:spPr>
          <a:xfrm>
            <a:off x="6429728" y="3505142"/>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latin typeface="Times New Roman" panose="02020603050405020304" pitchFamily="18" charset="0"/>
              <a:cs typeface="Times New Roman" panose="02020603050405020304" pitchFamily="18" charset="0"/>
            </a:endParaRPr>
          </a:p>
        </p:txBody>
      </p:sp>
      <p:sp>
        <p:nvSpPr>
          <p:cNvPr id="32" name="Metin kutusu 31"/>
          <p:cNvSpPr txBox="1"/>
          <p:nvPr/>
        </p:nvSpPr>
        <p:spPr>
          <a:xfrm>
            <a:off x="6843171" y="3198167"/>
            <a:ext cx="389850"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R</a:t>
            </a:r>
            <a:endParaRPr lang="tr-TR" sz="2400" dirty="0">
              <a:latin typeface="Times New Roman" panose="02020603050405020304" pitchFamily="18" charset="0"/>
              <a:cs typeface="Times New Roman" panose="02020603050405020304" pitchFamily="18" charset="0"/>
            </a:endParaRPr>
          </a:p>
        </p:txBody>
      </p:sp>
      <p:sp>
        <p:nvSpPr>
          <p:cNvPr id="33" name="Metin kutusu 32"/>
          <p:cNvSpPr txBox="1"/>
          <p:nvPr/>
        </p:nvSpPr>
        <p:spPr>
          <a:xfrm>
            <a:off x="6707079" y="4087390"/>
            <a:ext cx="37221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Z</a:t>
            </a:r>
            <a:endParaRPr lang="tr-TR" sz="2400" dirty="0">
              <a:latin typeface="Times New Roman" panose="02020603050405020304" pitchFamily="18" charset="0"/>
              <a:cs typeface="Times New Roman" panose="02020603050405020304" pitchFamily="18" charset="0"/>
            </a:endParaRPr>
          </a:p>
        </p:txBody>
      </p:sp>
      <p:sp>
        <p:nvSpPr>
          <p:cNvPr id="34" name="Metin kutusu 33"/>
          <p:cNvSpPr txBox="1"/>
          <p:nvPr/>
        </p:nvSpPr>
        <p:spPr>
          <a:xfrm>
            <a:off x="7743530" y="4047533"/>
            <a:ext cx="543739"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Xc</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7336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0004" y="187443"/>
            <a:ext cx="11186568" cy="648579"/>
          </a:xfrm>
        </p:spPr>
        <p:txBody>
          <a:bodyPr>
            <a:normAutofit/>
          </a:bodyPr>
          <a:lstStyle/>
          <a:p>
            <a:r>
              <a:rPr lang="tr-TR" dirty="0" smtClean="0">
                <a:latin typeface="Times New Roman" panose="02020603050405020304" pitchFamily="18" charset="0"/>
                <a:cs typeface="Times New Roman" panose="02020603050405020304" pitchFamily="18" charset="0"/>
              </a:rPr>
              <a:t>Direnç-bobin- </a:t>
            </a:r>
            <a:r>
              <a:rPr lang="tr-TR" dirty="0">
                <a:latin typeface="Times New Roman" panose="02020603050405020304" pitchFamily="18" charset="0"/>
                <a:cs typeface="Times New Roman" panose="02020603050405020304" pitchFamily="18" charset="0"/>
              </a:rPr>
              <a:t>kondansatör seri devreleri</a:t>
            </a:r>
            <a:endParaRPr lang="tr-TR" dirty="0"/>
          </a:p>
        </p:txBody>
      </p:sp>
      <p:sp>
        <p:nvSpPr>
          <p:cNvPr id="3" name="İçerik Yer Tutucusu 2"/>
          <p:cNvSpPr>
            <a:spLocks noGrp="1"/>
          </p:cNvSpPr>
          <p:nvPr>
            <p:ph idx="1"/>
          </p:nvPr>
        </p:nvSpPr>
        <p:spPr>
          <a:xfrm>
            <a:off x="570004" y="979714"/>
            <a:ext cx="11447825" cy="5669280"/>
          </a:xfrm>
        </p:spPr>
        <p:txBody>
          <a:bodyPr/>
          <a:lstStyle/>
          <a:p>
            <a:r>
              <a:rPr lang="tr-TR" dirty="0">
                <a:solidFill>
                  <a:srgbClr val="FF0000"/>
                </a:solidFill>
                <a:latin typeface="Times New Roman" panose="02020603050405020304" pitchFamily="18" charset="0"/>
                <a:cs typeface="Times New Roman" panose="02020603050405020304" pitchFamily="18" charset="0"/>
              </a:rPr>
              <a:t>SERİ </a:t>
            </a:r>
            <a:r>
              <a:rPr lang="tr-TR" dirty="0" smtClean="0">
                <a:solidFill>
                  <a:srgbClr val="FF0000"/>
                </a:solidFill>
                <a:latin typeface="Times New Roman" panose="02020603050405020304" pitchFamily="18" charset="0"/>
                <a:cs typeface="Times New Roman" panose="02020603050405020304" pitchFamily="18" charset="0"/>
              </a:rPr>
              <a:t>R-L-C</a:t>
            </a:r>
            <a:r>
              <a:rPr lang="tr-TR" dirty="0" smtClean="0">
                <a:latin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cs typeface="Times New Roman" panose="02020603050405020304" pitchFamily="18" charset="0"/>
              </a:rPr>
              <a:t>DEVRELERİ</a:t>
            </a:r>
            <a:r>
              <a:rPr lang="tr-TR" dirty="0" smtClean="0">
                <a:solidFill>
                  <a:srgbClr val="FF0000"/>
                </a:solidFill>
              </a:rPr>
              <a:t>:</a:t>
            </a:r>
          </a:p>
          <a:p>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Seri </a:t>
            </a:r>
            <a:r>
              <a:rPr lang="tr-TR" dirty="0">
                <a:latin typeface="Times New Roman" panose="02020603050405020304" pitchFamily="18" charset="0"/>
                <a:cs typeface="Times New Roman" panose="02020603050405020304" pitchFamily="18" charset="0"/>
              </a:rPr>
              <a:t>R‐L‐C devresinde direnç, bobin ve kondansatör A.C gerilim kaynağı ile seri bağlanır. </a:t>
            </a:r>
            <a:r>
              <a:rPr lang="tr-TR" dirty="0">
                <a:solidFill>
                  <a:srgbClr val="FF0000"/>
                </a:solidFill>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Direnç gerilimi akım ile aynı fazdadır. </a:t>
            </a:r>
            <a:r>
              <a:rPr lang="tr-TR" dirty="0">
                <a:solidFill>
                  <a:srgbClr val="FF0000"/>
                </a:solidFill>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Bobin gerilimi, bobin akımında </a:t>
            </a:r>
            <a:r>
              <a:rPr lang="tr-TR" dirty="0" smtClean="0">
                <a:latin typeface="Times New Roman" panose="02020603050405020304" pitchFamily="18" charset="0"/>
                <a:cs typeface="Times New Roman" panose="02020603050405020304" pitchFamily="18" charset="0"/>
              </a:rPr>
              <a:t>90°</a:t>
            </a:r>
            <a:r>
              <a:rPr lang="ta-IN" dirty="0" smtClean="0">
                <a:latin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ileri </a:t>
            </a:r>
            <a:r>
              <a:rPr lang="tr-TR" dirty="0">
                <a:latin typeface="Times New Roman" panose="02020603050405020304" pitchFamily="18" charset="0"/>
                <a:cs typeface="Times New Roman" panose="02020603050405020304" pitchFamily="18" charset="0"/>
              </a:rPr>
              <a:t>fazdadır. </a:t>
            </a:r>
            <a:r>
              <a:rPr lang="tr-TR"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Kondansatör akımı, kondansatör geriliminde </a:t>
            </a:r>
            <a:r>
              <a:rPr lang="tr-TR" dirty="0" smtClean="0">
                <a:latin typeface="Times New Roman" panose="02020603050405020304" pitchFamily="18" charset="0"/>
                <a:cs typeface="Times New Roman" panose="02020603050405020304" pitchFamily="18" charset="0"/>
              </a:rPr>
              <a:t>90</a:t>
            </a:r>
            <a:r>
              <a:rPr lang="ta-IN" dirty="0" smtClean="0">
                <a:latin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ileri fazdadır. </a:t>
            </a:r>
            <a:r>
              <a:rPr lang="tr-TR"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Devrenin vektör diyagramında bobin gerilimi ile kondansatör gerilimi aynı </a:t>
            </a:r>
            <a:r>
              <a:rPr lang="tr-TR" dirty="0" smtClean="0">
                <a:latin typeface="Times New Roman" panose="02020603050405020304" pitchFamily="18" charset="0"/>
                <a:cs typeface="Times New Roman" panose="02020603050405020304" pitchFamily="18" charset="0"/>
              </a:rPr>
              <a:t>doğrultuda, aralarında 180</a:t>
            </a:r>
            <a:r>
              <a:rPr lang="ta-IN" dirty="0" smtClean="0">
                <a:latin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faz </a:t>
            </a:r>
            <a:r>
              <a:rPr lang="tr-TR" dirty="0">
                <a:latin typeface="Times New Roman" panose="02020603050405020304" pitchFamily="18" charset="0"/>
                <a:cs typeface="Times New Roman" panose="02020603050405020304" pitchFamily="18" charset="0"/>
              </a:rPr>
              <a:t>farkı vardır</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  V²=V</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²+(V</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Vc</a:t>
            </a:r>
            <a:r>
              <a:rPr lang="tr-TR" dirty="0" smtClean="0">
                <a:latin typeface="Times New Roman" panose="02020603050405020304" pitchFamily="18" charset="0"/>
                <a:cs typeface="Times New Roman" panose="02020603050405020304" pitchFamily="18" charset="0"/>
              </a:rPr>
              <a:t>)² </a:t>
            </a:r>
          </a:p>
          <a:p>
            <a:r>
              <a:rPr lang="tr-TR" dirty="0" smtClean="0">
                <a:latin typeface="Times New Roman" panose="02020603050405020304" pitchFamily="18" charset="0"/>
                <a:cs typeface="Times New Roman" panose="02020603050405020304" pitchFamily="18" charset="0"/>
              </a:rPr>
              <a:t>  V=</a:t>
            </a:r>
            <a:r>
              <a:rPr lang="el-G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V</a:t>
            </a:r>
            <a:r>
              <a:rPr lang="tr-TR" sz="1600" dirty="0">
                <a:latin typeface="Times New Roman" panose="02020603050405020304" pitchFamily="18" charset="0"/>
                <a:cs typeface="Times New Roman" panose="02020603050405020304" pitchFamily="18" charset="0"/>
              </a:rPr>
              <a:t>R</a:t>
            </a:r>
            <a:r>
              <a:rPr lang="tr-TR" dirty="0">
                <a:latin typeface="Times New Roman" panose="02020603050405020304" pitchFamily="18" charset="0"/>
                <a:cs typeface="Times New Roman" panose="02020603050405020304" pitchFamily="18" charset="0"/>
              </a:rPr>
              <a:t>²+(V</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Vc</a:t>
            </a:r>
            <a:r>
              <a:rPr lang="tr-TR" dirty="0">
                <a:latin typeface="Times New Roman" panose="02020603050405020304" pitchFamily="18" charset="0"/>
                <a:cs typeface="Times New Roman" panose="02020603050405020304" pitchFamily="18" charset="0"/>
              </a:rPr>
              <a:t>)² </a:t>
            </a:r>
          </a:p>
          <a:p>
            <a:r>
              <a:rPr lang="tr-TR" dirty="0" smtClean="0">
                <a:latin typeface="Times New Roman" panose="02020603050405020304" pitchFamily="18" charset="0"/>
                <a:cs typeface="Times New Roman" panose="02020603050405020304" pitchFamily="18" charset="0"/>
              </a:rPr>
              <a:t>    V</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=I.R         V</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=I.X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Vc</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I.Vc</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167438" y="3429000"/>
            <a:ext cx="5719762" cy="3089366"/>
          </a:xfrm>
          <a:prstGeom prst="rect">
            <a:avLst/>
          </a:prstGeom>
        </p:spPr>
      </p:pic>
    </p:spTree>
    <p:extLst>
      <p:ext uri="{BB962C8B-B14F-4D97-AF65-F5344CB8AC3E}">
        <p14:creationId xmlns:p14="http://schemas.microsoft.com/office/powerpoint/2010/main" val="6310896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1" y="201830"/>
            <a:ext cx="9905999" cy="538950"/>
          </a:xfrm>
        </p:spPr>
        <p:txBody>
          <a:bodyPr>
            <a:normAutofit fontScale="90000"/>
          </a:bodyPr>
          <a:lstStyle/>
          <a:p>
            <a:r>
              <a:rPr lang="tr-TR" dirty="0">
                <a:latin typeface="Times New Roman" panose="02020603050405020304" pitchFamily="18" charset="0"/>
                <a:cs typeface="Times New Roman" panose="02020603050405020304" pitchFamily="18" charset="0"/>
              </a:rPr>
              <a:t>Direnç-bobin- kondansatör seri devreleri</a:t>
            </a:r>
            <a:endParaRPr lang="tr-TR" dirty="0"/>
          </a:p>
        </p:txBody>
      </p:sp>
      <p:sp>
        <p:nvSpPr>
          <p:cNvPr id="3" name="İçerik Yer Tutucusu 2"/>
          <p:cNvSpPr>
            <a:spLocks noGrp="1"/>
          </p:cNvSpPr>
          <p:nvPr>
            <p:ph idx="1"/>
          </p:nvPr>
        </p:nvSpPr>
        <p:spPr>
          <a:xfrm>
            <a:off x="914400" y="902825"/>
            <a:ext cx="11030673" cy="5752618"/>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  Z=√R²+(X</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²-Xc²)   </a:t>
            </a:r>
          </a:p>
          <a:p>
            <a:endParaRPr lang="tr-TR" dirty="0">
              <a:solidFill>
                <a:srgbClr val="FF0000"/>
              </a:solidFill>
              <a:latin typeface="Times New Roman" panose="02020603050405020304" pitchFamily="18" charset="0"/>
              <a:cs typeface="Times New Roman" panose="02020603050405020304" pitchFamily="18" charset="0"/>
            </a:endParaRPr>
          </a:p>
          <a:p>
            <a:endParaRPr lang="tr-TR" dirty="0" smtClean="0">
              <a:solidFill>
                <a:srgbClr val="FF0000"/>
              </a:solidFill>
              <a:latin typeface="Times New Roman" panose="02020603050405020304" pitchFamily="18" charset="0"/>
              <a:cs typeface="Times New Roman" panose="02020603050405020304" pitchFamily="18" charset="0"/>
            </a:endParaRPr>
          </a:p>
          <a:p>
            <a:endParaRPr lang="tr-TR" dirty="0">
              <a:solidFill>
                <a:srgbClr val="FF0000"/>
              </a:solidFill>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Endüktif </a:t>
            </a:r>
            <a:r>
              <a:rPr lang="tr-TR" dirty="0" err="1">
                <a:latin typeface="Times New Roman" panose="02020603050405020304" pitchFamily="18" charset="0"/>
                <a:cs typeface="Times New Roman" panose="02020603050405020304" pitchFamily="18" charset="0"/>
              </a:rPr>
              <a:t>reaktansın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reaktanstan</a:t>
            </a:r>
            <a:r>
              <a:rPr lang="tr-TR" dirty="0">
                <a:latin typeface="Times New Roman" panose="02020603050405020304" pitchFamily="18" charset="0"/>
                <a:cs typeface="Times New Roman" panose="02020603050405020304" pitchFamily="18" charset="0"/>
              </a:rPr>
              <a:t> büyük olması durumunda devre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özellik gösterir. Yani akım gerilimden geridedir</a:t>
            </a:r>
            <a:r>
              <a:rPr lang="tr-TR" dirty="0" smtClean="0">
                <a:latin typeface="Times New Roman" panose="02020603050405020304" pitchFamily="18" charset="0"/>
                <a:cs typeface="Times New Roman" panose="02020603050405020304" pitchFamily="18" charset="0"/>
              </a:rPr>
              <a:t>. </a:t>
            </a:r>
          </a:p>
          <a:p>
            <a:r>
              <a:rPr lang="tr-TR" dirty="0" err="1" smtClean="0">
                <a:latin typeface="Times New Roman" panose="02020603050405020304" pitchFamily="18" charset="0"/>
                <a:cs typeface="Times New Roman" panose="02020603050405020304" pitchFamily="18" charset="0"/>
              </a:rPr>
              <a:t>Kapasitif</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reaktansın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reaktanstan</a:t>
            </a:r>
            <a:r>
              <a:rPr lang="tr-TR" dirty="0">
                <a:latin typeface="Times New Roman" panose="02020603050405020304" pitchFamily="18" charset="0"/>
                <a:cs typeface="Times New Roman" panose="02020603050405020304" pitchFamily="18" charset="0"/>
              </a:rPr>
              <a:t> büyük olması durumunda devre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özellik gösterir. Yani gerilim akımdan geridedir. </a:t>
            </a:r>
            <a:r>
              <a:rPr lang="tr-TR" dirty="0" smtClean="0">
                <a:latin typeface="Times New Roman" panose="02020603050405020304" pitchFamily="18" charset="0"/>
                <a:cs typeface="Times New Roman" panose="02020603050405020304" pitchFamily="18" charset="0"/>
              </a:rPr>
              <a:t> </a:t>
            </a:r>
          </a:p>
          <a:p>
            <a:r>
              <a:rPr lang="tr-TR" dirty="0" err="1" smtClean="0">
                <a:latin typeface="Times New Roman" panose="02020603050405020304" pitchFamily="18" charset="0"/>
                <a:cs typeface="Times New Roman" panose="02020603050405020304" pitchFamily="18" charset="0"/>
              </a:rPr>
              <a:t>Kapasitif</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reaktansın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reaktanstansa</a:t>
            </a:r>
            <a:r>
              <a:rPr lang="tr-TR" dirty="0">
                <a:latin typeface="Times New Roman" panose="02020603050405020304" pitchFamily="18" charset="0"/>
                <a:cs typeface="Times New Roman" panose="02020603050405020304" pitchFamily="18" charset="0"/>
              </a:rPr>
              <a:t> eşit olması </a:t>
            </a:r>
            <a:r>
              <a:rPr lang="tr-TR" dirty="0" err="1" smtClean="0">
                <a:latin typeface="Times New Roman" panose="02020603050405020304" pitchFamily="18" charset="0"/>
                <a:cs typeface="Times New Roman" panose="02020603050405020304" pitchFamily="18" charset="0"/>
              </a:rPr>
              <a:t>durumunda,</a:t>
            </a:r>
            <a:r>
              <a:rPr lang="tr-TR" dirty="0" err="1" smtClean="0">
                <a:solidFill>
                  <a:srgbClr val="FF0000"/>
                </a:solidFill>
                <a:latin typeface="Times New Roman" panose="02020603050405020304" pitchFamily="18" charset="0"/>
                <a:cs typeface="Times New Roman" panose="02020603050405020304" pitchFamily="18" charset="0"/>
              </a:rPr>
              <a:t>REZONANS</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oluşur.  Xc=X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olursa  V=V</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 ve  Z=R olur.  Rezonans sonraki konularda açıklanacaktır.</a:t>
            </a:r>
            <a:endParaRPr lang="tr-TR" dirty="0">
              <a:solidFill>
                <a:srgbClr val="FF0000"/>
              </a:solidFill>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flipV="1">
            <a:off x="4618298" y="1944548"/>
            <a:ext cx="1736203" cy="347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Düz Ok Bağlayıcısı 6"/>
          <p:cNvCxnSpPr/>
          <p:nvPr/>
        </p:nvCxnSpPr>
        <p:spPr>
          <a:xfrm flipV="1">
            <a:off x="6354501" y="902825"/>
            <a:ext cx="0" cy="105908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Düz Ok Bağlayıcısı 8"/>
          <p:cNvCxnSpPr/>
          <p:nvPr/>
        </p:nvCxnSpPr>
        <p:spPr>
          <a:xfrm>
            <a:off x="6354501" y="1979272"/>
            <a:ext cx="0" cy="60188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Düz Ok Bağlayıcısı 10"/>
          <p:cNvCxnSpPr/>
          <p:nvPr/>
        </p:nvCxnSpPr>
        <p:spPr>
          <a:xfrm flipV="1">
            <a:off x="4618298" y="1319514"/>
            <a:ext cx="1736203" cy="6250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Metin kutusu 11"/>
          <p:cNvSpPr txBox="1"/>
          <p:nvPr/>
        </p:nvSpPr>
        <p:spPr>
          <a:xfrm>
            <a:off x="5356179" y="1296367"/>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Z</a:t>
            </a:r>
            <a:endParaRPr lang="tr-TR"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5104754" y="1624404"/>
            <a:ext cx="319318" cy="400110"/>
          </a:xfrm>
          <a:prstGeom prst="rect">
            <a:avLst/>
          </a:prstGeom>
          <a:no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α</a:t>
            </a:r>
            <a:endParaRPr lang="tr-TR" sz="2000"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5937811" y="929927"/>
            <a:ext cx="46038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L</a:t>
            </a:r>
            <a:endParaRPr lang="tr-TR" sz="1400"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5381455" y="1910881"/>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a:t>
            </a:r>
            <a:endParaRPr lang="tr-TR"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5910529" y="2256021"/>
            <a:ext cx="47160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6455886" y="1447365"/>
            <a:ext cx="856325"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XL-X</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18" name="Yay 17"/>
          <p:cNvSpPr/>
          <p:nvPr/>
        </p:nvSpPr>
        <p:spPr>
          <a:xfrm rot="2680001">
            <a:off x="4784690" y="1743318"/>
            <a:ext cx="337480" cy="245974"/>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cxnSp>
        <p:nvCxnSpPr>
          <p:cNvPr id="21" name="Düz Ok Bağlayıcısı 20"/>
          <p:cNvCxnSpPr/>
          <p:nvPr/>
        </p:nvCxnSpPr>
        <p:spPr>
          <a:xfrm>
            <a:off x="6429949" y="1368313"/>
            <a:ext cx="0" cy="51218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22059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5819" y="143956"/>
            <a:ext cx="10028839" cy="446353"/>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48182" y="798652"/>
            <a:ext cx="11204294" cy="5845215"/>
          </a:xfrm>
        </p:spPr>
        <p:txBody>
          <a:bodyPr/>
          <a:lstStyle/>
          <a:p>
            <a:r>
              <a:rPr lang="tr-TR" dirty="0" smtClean="0">
                <a:latin typeface="Times New Roman" panose="02020603050405020304" pitchFamily="18" charset="0"/>
                <a:cs typeface="Times New Roman" panose="02020603050405020304" pitchFamily="18" charset="0"/>
              </a:rPr>
              <a:t>Şekildeki devrede, empedansı ve devre akımını bulunuz? </a:t>
            </a:r>
          </a:p>
          <a:p>
            <a:r>
              <a:rPr lang="tr-TR" dirty="0">
                <a:latin typeface="Times New Roman" panose="02020603050405020304" pitchFamily="18" charset="0"/>
                <a:cs typeface="Times New Roman" panose="02020603050405020304" pitchFamily="18" charset="0"/>
              </a:rPr>
              <a:t> X</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2.</a:t>
            </a:r>
            <a:r>
              <a:rPr lang="az-Cyrl-AZ" dirty="0">
                <a:latin typeface="Times New Roman" panose="02020603050405020304" pitchFamily="18" charset="0"/>
                <a:cs typeface="Times New Roman" panose="02020603050405020304" pitchFamily="18" charset="0"/>
              </a:rPr>
              <a:t>Л.</a:t>
            </a:r>
            <a:r>
              <a:rPr lang="tr-TR" dirty="0" err="1">
                <a:latin typeface="Times New Roman" panose="02020603050405020304" pitchFamily="18" charset="0"/>
                <a:cs typeface="Times New Roman" panose="02020603050405020304" pitchFamily="18" charset="0"/>
              </a:rPr>
              <a:t>f.L</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=2.3,14.60.650.10   = 244,92</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X</a:t>
            </a:r>
            <a:r>
              <a:rPr lang="tr-TR" sz="1600" dirty="0">
                <a:latin typeface="Times New Roman" panose="02020603050405020304" pitchFamily="18" charset="0"/>
                <a:cs typeface="Times New Roman" panose="02020603050405020304" pitchFamily="18" charset="0"/>
              </a:rPr>
              <a:t>C</a:t>
            </a:r>
            <a:r>
              <a:rPr lang="tr-TR" dirty="0">
                <a:latin typeface="Times New Roman" panose="02020603050405020304" pitchFamily="18" charset="0"/>
                <a:cs typeface="Times New Roman" panose="02020603050405020304" pitchFamily="18" charset="0"/>
              </a:rPr>
              <a:t>=1/ 2 .</a:t>
            </a:r>
            <a:r>
              <a:rPr lang="az-Cyrl-AZ" dirty="0">
                <a:latin typeface="Times New Roman" panose="02020603050405020304" pitchFamily="18" charset="0"/>
                <a:cs typeface="Times New Roman" panose="02020603050405020304" pitchFamily="18" charset="0"/>
              </a:rPr>
              <a:t>Л</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f.C</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1/ 2.3,14.60.1,5.10  = 1769,7</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Z=</a:t>
            </a:r>
            <a:r>
              <a:rPr lang="tr-TR" dirty="0" smtClean="0">
                <a:latin typeface="Times New Roman" panose="02020603050405020304" pitchFamily="18" charset="0"/>
                <a:cs typeface="Times New Roman" panose="02020603050405020304" pitchFamily="18" charset="0"/>
              </a:rPr>
              <a:t>√R²</a:t>
            </a:r>
            <a:r>
              <a:rPr lang="tr-TR" dirty="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)² = √250²+(244,92-1769)²  Z=1544,5</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Devre akımı; I=V/Z    I= 120/1544,5 = 0,0777 A   </a:t>
            </a:r>
          </a:p>
          <a:p>
            <a:r>
              <a:rPr lang="tr-TR" dirty="0" smtClean="0">
                <a:latin typeface="Times New Roman" panose="02020603050405020304" pitchFamily="18" charset="0"/>
                <a:cs typeface="Times New Roman" panose="02020603050405020304" pitchFamily="18" charset="0"/>
              </a:rPr>
              <a:t>Gerilimler; V</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 I.R = 0,0777.250 =19,42V     V</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I.X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 0,0777.244,92  =19V </a:t>
            </a:r>
          </a:p>
          <a:p>
            <a:r>
              <a:rPr lang="tr-TR" dirty="0" err="1" smtClean="0">
                <a:latin typeface="Times New Roman" panose="02020603050405020304" pitchFamily="18" charset="0"/>
                <a:cs typeface="Times New Roman" panose="02020603050405020304" pitchFamily="18" charset="0"/>
              </a:rPr>
              <a:t>Vc</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I.Xc</a:t>
            </a:r>
            <a:r>
              <a:rPr lang="tr-TR" dirty="0" smtClean="0">
                <a:latin typeface="Times New Roman" panose="02020603050405020304" pitchFamily="18" charset="0"/>
                <a:cs typeface="Times New Roman" panose="02020603050405020304" pitchFamily="18" charset="0"/>
              </a:rPr>
              <a:t> = 0,0777.1769,7 =137,5V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V=</a:t>
            </a:r>
            <a:r>
              <a:rPr lang="el-GR" dirty="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V</a:t>
            </a:r>
            <a:r>
              <a:rPr lang="tr-TR" sz="1600" dirty="0">
                <a:latin typeface="Times New Roman" panose="02020603050405020304" pitchFamily="18" charset="0"/>
                <a:cs typeface="Times New Roman" panose="02020603050405020304" pitchFamily="18" charset="0"/>
              </a:rPr>
              <a:t>R</a:t>
            </a:r>
            <a:r>
              <a:rPr lang="tr-TR" dirty="0">
                <a:latin typeface="Times New Roman" panose="02020603050405020304" pitchFamily="18" charset="0"/>
                <a:cs typeface="Times New Roman" panose="02020603050405020304" pitchFamily="18" charset="0"/>
              </a:rPr>
              <a:t>²+(V</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Vc</a:t>
            </a:r>
            <a:r>
              <a:rPr lang="tr-TR" dirty="0">
                <a:latin typeface="Times New Roman" panose="02020603050405020304" pitchFamily="18" charset="0"/>
                <a:cs typeface="Times New Roman" panose="02020603050405020304" pitchFamily="18" charset="0"/>
              </a:rPr>
              <a:t>)² </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19,42²+(19-137,5)² =</a:t>
            </a:r>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19,42²+118,5² </a:t>
            </a:r>
            <a:r>
              <a:rPr lang="tr-T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377,13+14042,2</a:t>
            </a:r>
          </a:p>
          <a:p>
            <a:r>
              <a:rPr lang="tr-TR" dirty="0" smtClean="0">
                <a:latin typeface="Times New Roman" panose="02020603050405020304" pitchFamily="18" charset="0"/>
                <a:cs typeface="Times New Roman" panose="02020603050405020304" pitchFamily="18" charset="0"/>
              </a:rPr>
              <a:t>V=√14419,3         V= 120,08=120V</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8042191" y="798652"/>
            <a:ext cx="3717687" cy="2142613"/>
          </a:xfrm>
          <a:prstGeom prst="rect">
            <a:avLst/>
          </a:prstGeom>
        </p:spPr>
      </p:pic>
      <p:sp>
        <p:nvSpPr>
          <p:cNvPr id="5" name="Metin kutusu 4"/>
          <p:cNvSpPr txBox="1"/>
          <p:nvPr/>
        </p:nvSpPr>
        <p:spPr>
          <a:xfrm>
            <a:off x="4745620" y="1298718"/>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-3</a:t>
            </a:r>
            <a:endParaRPr lang="tr-TR"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5377979" y="1869958"/>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64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375920"/>
            <a:ext cx="9905999" cy="599440"/>
          </a:xfrm>
        </p:spPr>
        <p:txBody>
          <a:bodyPr/>
          <a:lstStyle/>
          <a:p>
            <a:r>
              <a:rPr lang="tr-TR" dirty="0" err="1" smtClean="0">
                <a:latin typeface="Times New Roman" panose="02020603050405020304" pitchFamily="18" charset="0"/>
                <a:cs typeface="Times New Roman" panose="02020603050405020304" pitchFamily="18" charset="0"/>
              </a:rPr>
              <a:t>saykıl</a:t>
            </a:r>
            <a:endParaRPr lang="tr-TR" dirty="0"/>
          </a:p>
        </p:txBody>
      </p:sp>
      <p:sp>
        <p:nvSpPr>
          <p:cNvPr id="3" name="İçerik Yer Tutucusu 2"/>
          <p:cNvSpPr>
            <a:spLocks noGrp="1"/>
          </p:cNvSpPr>
          <p:nvPr>
            <p:ph idx="1"/>
          </p:nvPr>
        </p:nvSpPr>
        <p:spPr>
          <a:xfrm>
            <a:off x="528320" y="1087120"/>
            <a:ext cx="11470640" cy="5648960"/>
          </a:xfrm>
        </p:spPr>
        <p:txBody>
          <a:bodyPr/>
          <a:lstStyle/>
          <a:p>
            <a:r>
              <a:rPr lang="tr-TR" spc="-5" dirty="0" err="1">
                <a:latin typeface="Times New Roman"/>
                <a:cs typeface="Times New Roman"/>
              </a:rPr>
              <a:t>Saykıl</a:t>
            </a:r>
            <a:r>
              <a:rPr lang="tr-TR" spc="-5" dirty="0">
                <a:latin typeface="Times New Roman"/>
                <a:cs typeface="Times New Roman"/>
              </a:rPr>
              <a:t>, alternatörün bir tam </a:t>
            </a:r>
            <a:r>
              <a:rPr lang="tr-TR" dirty="0">
                <a:latin typeface="Times New Roman"/>
                <a:cs typeface="Times New Roman"/>
              </a:rPr>
              <a:t>tur </a:t>
            </a:r>
            <a:r>
              <a:rPr lang="tr-TR" spc="-5" dirty="0">
                <a:latin typeface="Times New Roman"/>
                <a:cs typeface="Times New Roman"/>
              </a:rPr>
              <a:t>dönmesiyle meydana gelen dalga şeklidir. Sinüs  dalgasında bir </a:t>
            </a:r>
            <a:r>
              <a:rPr lang="tr-TR" spc="-5" dirty="0" err="1">
                <a:latin typeface="Times New Roman"/>
                <a:cs typeface="Times New Roman"/>
              </a:rPr>
              <a:t>saykıl</a:t>
            </a:r>
            <a:r>
              <a:rPr lang="tr-TR" spc="-5" dirty="0">
                <a:latin typeface="Times New Roman"/>
                <a:cs typeface="Times New Roman"/>
              </a:rPr>
              <a:t> gerçekleştikten sonra sinyal kendini tekrarlamaya </a:t>
            </a:r>
            <a:r>
              <a:rPr lang="tr-TR" dirty="0">
                <a:latin typeface="Times New Roman"/>
                <a:cs typeface="Times New Roman"/>
              </a:rPr>
              <a:t>başlar. </a:t>
            </a:r>
            <a:r>
              <a:rPr lang="tr-TR" spc="-5" dirty="0" smtClean="0">
                <a:latin typeface="Times New Roman"/>
                <a:cs typeface="Times New Roman"/>
              </a:rPr>
              <a:t>Şekilde görüldüğü </a:t>
            </a:r>
            <a:r>
              <a:rPr lang="tr-TR" spc="-5" dirty="0">
                <a:latin typeface="Times New Roman"/>
                <a:cs typeface="Times New Roman"/>
              </a:rPr>
              <a:t>gibi </a:t>
            </a:r>
            <a:r>
              <a:rPr lang="tr-TR" dirty="0">
                <a:latin typeface="Times New Roman"/>
                <a:cs typeface="Times New Roman"/>
              </a:rPr>
              <a:t>bir </a:t>
            </a:r>
            <a:r>
              <a:rPr lang="tr-TR" spc="-5" dirty="0" err="1">
                <a:latin typeface="Times New Roman"/>
                <a:cs typeface="Times New Roman"/>
              </a:rPr>
              <a:t>saykılı</a:t>
            </a:r>
            <a:r>
              <a:rPr lang="tr-TR" spc="-5" dirty="0">
                <a:latin typeface="Times New Roman"/>
                <a:cs typeface="Times New Roman"/>
              </a:rPr>
              <a:t> </a:t>
            </a:r>
            <a:r>
              <a:rPr lang="tr-TR" dirty="0">
                <a:latin typeface="Times New Roman"/>
                <a:cs typeface="Times New Roman"/>
              </a:rPr>
              <a:t>tespit </a:t>
            </a:r>
            <a:r>
              <a:rPr lang="tr-TR" spc="-5" dirty="0">
                <a:latin typeface="Times New Roman"/>
                <a:cs typeface="Times New Roman"/>
              </a:rPr>
              <a:t>edebilmek </a:t>
            </a:r>
            <a:r>
              <a:rPr lang="tr-TR" dirty="0">
                <a:latin typeface="Times New Roman"/>
                <a:cs typeface="Times New Roman"/>
              </a:rPr>
              <a:t>için </a:t>
            </a:r>
            <a:r>
              <a:rPr lang="tr-TR" spc="-5" dirty="0">
                <a:latin typeface="Times New Roman"/>
                <a:cs typeface="Times New Roman"/>
              </a:rPr>
              <a:t>sinüs sinyalinde başlangıç olarak kabul  </a:t>
            </a:r>
            <a:r>
              <a:rPr lang="tr-TR" dirty="0">
                <a:latin typeface="Times New Roman"/>
                <a:cs typeface="Times New Roman"/>
              </a:rPr>
              <a:t>edilen </a:t>
            </a:r>
            <a:r>
              <a:rPr lang="tr-TR" spc="-5" dirty="0">
                <a:latin typeface="Times New Roman"/>
                <a:cs typeface="Times New Roman"/>
              </a:rPr>
              <a:t>açı değerinden </a:t>
            </a:r>
            <a:r>
              <a:rPr lang="tr-TR" dirty="0">
                <a:latin typeface="Times New Roman"/>
                <a:cs typeface="Times New Roman"/>
              </a:rPr>
              <a:t>(x </a:t>
            </a:r>
            <a:r>
              <a:rPr lang="tr-TR" spc="-5" dirty="0">
                <a:latin typeface="Times New Roman"/>
                <a:cs typeface="Times New Roman"/>
              </a:rPr>
              <a:t>düzleminde) </a:t>
            </a:r>
            <a:r>
              <a:rPr lang="tr-TR" dirty="0">
                <a:latin typeface="Times New Roman"/>
                <a:cs typeface="Times New Roman"/>
              </a:rPr>
              <a:t>360 </a:t>
            </a:r>
            <a:r>
              <a:rPr lang="tr-TR" spc="-5" dirty="0">
                <a:latin typeface="Times New Roman"/>
                <a:cs typeface="Times New Roman"/>
              </a:rPr>
              <a:t>derece ileri </a:t>
            </a:r>
            <a:r>
              <a:rPr lang="tr-TR" spc="-10" dirty="0">
                <a:latin typeface="Times New Roman"/>
                <a:cs typeface="Times New Roman"/>
              </a:rPr>
              <a:t>ya </a:t>
            </a:r>
            <a:r>
              <a:rPr lang="tr-TR" dirty="0">
                <a:latin typeface="Times New Roman"/>
                <a:cs typeface="Times New Roman"/>
              </a:rPr>
              <a:t>da </a:t>
            </a:r>
            <a:r>
              <a:rPr lang="tr-TR" spc="-5" dirty="0">
                <a:latin typeface="Times New Roman"/>
                <a:cs typeface="Times New Roman"/>
              </a:rPr>
              <a:t>geri gidilir. </a:t>
            </a:r>
            <a:r>
              <a:rPr lang="tr-TR" dirty="0">
                <a:latin typeface="Times New Roman"/>
                <a:cs typeface="Times New Roman"/>
              </a:rPr>
              <a:t>Başlangıç </a:t>
            </a:r>
            <a:r>
              <a:rPr lang="tr-TR" spc="-10" dirty="0">
                <a:latin typeface="Times New Roman"/>
                <a:cs typeface="Times New Roman"/>
              </a:rPr>
              <a:t>ve </a:t>
            </a:r>
            <a:r>
              <a:rPr lang="tr-TR" spc="-5" dirty="0">
                <a:latin typeface="Times New Roman"/>
                <a:cs typeface="Times New Roman"/>
              </a:rPr>
              <a:t>bitiş  </a:t>
            </a:r>
            <a:r>
              <a:rPr lang="tr-TR" dirty="0">
                <a:latin typeface="Times New Roman"/>
                <a:cs typeface="Times New Roman"/>
              </a:rPr>
              <a:t>noktaları </a:t>
            </a:r>
            <a:r>
              <a:rPr lang="tr-TR" spc="-5" dirty="0">
                <a:latin typeface="Times New Roman"/>
                <a:cs typeface="Times New Roman"/>
              </a:rPr>
              <a:t>arasında kalan dalga şekli bir </a:t>
            </a:r>
            <a:r>
              <a:rPr lang="tr-TR" spc="-5" dirty="0" err="1">
                <a:latin typeface="Times New Roman"/>
                <a:cs typeface="Times New Roman"/>
              </a:rPr>
              <a:t>saykılı</a:t>
            </a:r>
            <a:r>
              <a:rPr lang="tr-TR" spc="25" dirty="0">
                <a:latin typeface="Times New Roman"/>
                <a:cs typeface="Times New Roman"/>
              </a:rPr>
              <a:t> </a:t>
            </a:r>
            <a:r>
              <a:rPr lang="tr-TR" spc="-5" dirty="0">
                <a:latin typeface="Times New Roman"/>
                <a:cs typeface="Times New Roman"/>
              </a:rPr>
              <a:t>gösterir.</a:t>
            </a:r>
            <a:endParaRPr lang="tr-TR" dirty="0">
              <a:latin typeface="Times New Roman"/>
              <a:cs typeface="Times New Roman"/>
            </a:endParaRPr>
          </a:p>
          <a:p>
            <a:endParaRPr lang="tr-TR" dirty="0"/>
          </a:p>
        </p:txBody>
      </p:sp>
      <p:sp>
        <p:nvSpPr>
          <p:cNvPr id="4" name="object 6"/>
          <p:cNvSpPr/>
          <p:nvPr/>
        </p:nvSpPr>
        <p:spPr>
          <a:xfrm>
            <a:off x="731028" y="3635883"/>
            <a:ext cx="4457290" cy="1485900"/>
          </a:xfrm>
          <a:prstGeom prst="rect">
            <a:avLst/>
          </a:prstGeom>
          <a:blipFill>
            <a:blip r:embed="rId2" cstate="print"/>
            <a:stretch>
              <a:fillRect/>
            </a:stretch>
          </a:blipFill>
        </p:spPr>
        <p:txBody>
          <a:bodyPr wrap="square" lIns="0" tIns="0" rIns="0" bIns="0" rtlCol="0"/>
          <a:lstStyle/>
          <a:p>
            <a:pPr defTabSz="914400"/>
            <a:endParaRPr>
              <a:solidFill>
                <a:prstClr val="black"/>
              </a:solidFill>
              <a:latin typeface="Calibri"/>
            </a:endParaRPr>
          </a:p>
        </p:txBody>
      </p:sp>
      <p:pic>
        <p:nvPicPr>
          <p:cNvPr id="5" name="Resim 4"/>
          <p:cNvPicPr>
            <a:picLocks noChangeAspect="1"/>
          </p:cNvPicPr>
          <p:nvPr/>
        </p:nvPicPr>
        <p:blipFill>
          <a:blip r:embed="rId3"/>
          <a:stretch>
            <a:fillRect/>
          </a:stretch>
        </p:blipFill>
        <p:spPr>
          <a:xfrm>
            <a:off x="5980931" y="3468243"/>
            <a:ext cx="3813309" cy="1924050"/>
          </a:xfrm>
          <a:prstGeom prst="rect">
            <a:avLst/>
          </a:prstGeom>
        </p:spPr>
      </p:pic>
    </p:spTree>
    <p:extLst>
      <p:ext uri="{BB962C8B-B14F-4D97-AF65-F5344CB8AC3E}">
        <p14:creationId xmlns:p14="http://schemas.microsoft.com/office/powerpoint/2010/main" val="16355770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8101" y="167105"/>
            <a:ext cx="10040414" cy="423204"/>
          </a:xfrm>
        </p:spPr>
        <p:txBody>
          <a:bodyPr>
            <a:normAutofit fontScale="90000"/>
          </a:bodyPr>
          <a:lstStyle/>
          <a:p>
            <a:endParaRPr lang="tr-TR"/>
          </a:p>
        </p:txBody>
      </p:sp>
      <p:sp>
        <p:nvSpPr>
          <p:cNvPr id="3" name="İçerik Yer Tutucusu 2"/>
          <p:cNvSpPr>
            <a:spLocks noGrp="1"/>
          </p:cNvSpPr>
          <p:nvPr>
            <p:ph idx="1"/>
          </p:nvPr>
        </p:nvSpPr>
        <p:spPr>
          <a:xfrm>
            <a:off x="868101" y="983848"/>
            <a:ext cx="11042247" cy="5765868"/>
          </a:xfrm>
        </p:spPr>
        <p:txBody>
          <a:bodyPr/>
          <a:lstStyle/>
          <a:p>
            <a:r>
              <a:rPr lang="tr-TR" dirty="0" smtClean="0"/>
              <a:t> </a:t>
            </a:r>
            <a:r>
              <a:rPr lang="tr-TR" dirty="0" smtClean="0">
                <a:latin typeface="Times New Roman" panose="02020603050405020304" pitchFamily="18" charset="0"/>
                <a:cs typeface="Times New Roman" panose="02020603050405020304" pitchFamily="18" charset="0"/>
              </a:rPr>
              <a:t>cos</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R/Z   cos</a:t>
            </a:r>
            <a:r>
              <a:rPr lang="el-GR" dirty="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=250/ 1544,5   cos</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0,16     ise </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80,65°                                                                                          </a:t>
            </a:r>
            <a:r>
              <a:rPr lang="tr-TR" dirty="0" err="1" smtClean="0">
                <a:latin typeface="Times New Roman" panose="02020603050405020304" pitchFamily="18" charset="0"/>
                <a:cs typeface="Times New Roman" panose="02020603050405020304" pitchFamily="18" charset="0"/>
              </a:rPr>
              <a:t>Kapasitör</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gerilimi VC , bobin gerilimi VL ’den büyük olduğu için </a:t>
            </a:r>
            <a:r>
              <a:rPr lang="el-GR" dirty="0">
                <a:latin typeface="Times New Roman" panose="02020603050405020304" pitchFamily="18" charset="0"/>
                <a:cs typeface="Times New Roman" panose="02020603050405020304" pitchFamily="18" charset="0"/>
              </a:rPr>
              <a:t>α </a:t>
            </a:r>
            <a:r>
              <a:rPr lang="tr-TR" dirty="0">
                <a:latin typeface="Times New Roman" panose="02020603050405020304" pitchFamily="18" charset="0"/>
                <a:cs typeface="Times New Roman" panose="02020603050405020304" pitchFamily="18" charset="0"/>
              </a:rPr>
              <a:t>faz açısı negatif</a:t>
            </a:r>
          </a:p>
          <a:p>
            <a:r>
              <a:rPr lang="tr-TR" dirty="0">
                <a:latin typeface="Times New Roman" panose="02020603050405020304" pitchFamily="18" charset="0"/>
                <a:cs typeface="Times New Roman" panose="02020603050405020304" pitchFamily="18" charset="0"/>
              </a:rPr>
              <a:t>çıkmıştır. Bu durum devrenin </a:t>
            </a:r>
            <a:r>
              <a:rPr lang="tr-TR" dirty="0" err="1">
                <a:latin typeface="Times New Roman" panose="02020603050405020304" pitchFamily="18" charset="0"/>
                <a:cs typeface="Times New Roman" panose="02020603050405020304" pitchFamily="18" charset="0"/>
              </a:rPr>
              <a:t>kapasitif</a:t>
            </a:r>
            <a:r>
              <a:rPr lang="tr-TR" dirty="0">
                <a:latin typeface="Times New Roman" panose="02020603050405020304" pitchFamily="18" charset="0"/>
                <a:cs typeface="Times New Roman" panose="02020603050405020304" pitchFamily="18" charset="0"/>
              </a:rPr>
              <a:t> özellik gösterdiği anlamına gelir. Eğer bobin gerilimi  </a:t>
            </a:r>
            <a:r>
              <a:rPr lang="tr-TR" dirty="0" err="1">
                <a:latin typeface="Times New Roman" panose="02020603050405020304" pitchFamily="18" charset="0"/>
                <a:cs typeface="Times New Roman" panose="02020603050405020304" pitchFamily="18" charset="0"/>
              </a:rPr>
              <a:t>kapasitör</a:t>
            </a:r>
            <a:r>
              <a:rPr lang="tr-TR" dirty="0">
                <a:latin typeface="Times New Roman" panose="02020603050405020304" pitchFamily="18" charset="0"/>
                <a:cs typeface="Times New Roman" panose="02020603050405020304" pitchFamily="18" charset="0"/>
              </a:rPr>
              <a:t> geriliminden büyük olsaydı devre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özellik gösterirdi. Bulunan sonuçlar ile  empedans üçgeni Şekil </a:t>
            </a:r>
            <a:r>
              <a:rPr lang="tr-TR" dirty="0" smtClean="0">
                <a:latin typeface="Times New Roman" panose="02020603050405020304" pitchFamily="18" charset="0"/>
                <a:cs typeface="Times New Roman" panose="02020603050405020304" pitchFamily="18" charset="0"/>
              </a:rPr>
              <a:t>deki </a:t>
            </a:r>
            <a:r>
              <a:rPr lang="tr-TR" dirty="0">
                <a:latin typeface="Times New Roman" panose="02020603050405020304" pitchFamily="18" charset="0"/>
                <a:cs typeface="Times New Roman" panose="02020603050405020304" pitchFamily="18" charset="0"/>
              </a:rPr>
              <a:t>gibi çizilebilir.</a:t>
            </a:r>
          </a:p>
          <a:p>
            <a:endParaRPr lang="tr-TR" dirty="0"/>
          </a:p>
        </p:txBody>
      </p:sp>
      <p:pic>
        <p:nvPicPr>
          <p:cNvPr id="4" name="Resim 3"/>
          <p:cNvPicPr>
            <a:picLocks noChangeAspect="1"/>
          </p:cNvPicPr>
          <p:nvPr/>
        </p:nvPicPr>
        <p:blipFill>
          <a:blip r:embed="rId2"/>
          <a:stretch>
            <a:fillRect/>
          </a:stretch>
        </p:blipFill>
        <p:spPr>
          <a:xfrm>
            <a:off x="4661075" y="3741821"/>
            <a:ext cx="4170104" cy="2586790"/>
          </a:xfrm>
          <a:prstGeom prst="rect">
            <a:avLst/>
          </a:prstGeom>
        </p:spPr>
      </p:pic>
    </p:spTree>
    <p:extLst>
      <p:ext uri="{BB962C8B-B14F-4D97-AF65-F5344CB8AC3E}">
        <p14:creationId xmlns:p14="http://schemas.microsoft.com/office/powerpoint/2010/main" val="648568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5958" y="185381"/>
            <a:ext cx="10301453" cy="572608"/>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idx="1"/>
          </p:nvPr>
        </p:nvSpPr>
        <p:spPr>
          <a:xfrm>
            <a:off x="577516" y="938462"/>
            <a:ext cx="11478126" cy="5630779"/>
          </a:xfrm>
        </p:spPr>
        <p:txBody>
          <a:bodyPr>
            <a:normAutofit/>
          </a:bodyPr>
          <a:lstStyle/>
          <a:p>
            <a:r>
              <a:rPr lang="tr-TR" dirty="0" smtClean="0">
                <a:latin typeface="Times New Roman" panose="02020603050405020304" pitchFamily="18" charset="0"/>
                <a:cs typeface="Times New Roman" panose="02020603050405020304" pitchFamily="18" charset="0"/>
              </a:rPr>
              <a:t>ÖRNEK: Frekansı 50Hz, Gerilimi 220V olan bir alternatif akım devresinde; </a:t>
            </a:r>
            <a:r>
              <a:rPr lang="tr-TR" dirty="0">
                <a:latin typeface="Times New Roman" panose="02020603050405020304" pitchFamily="18" charset="0"/>
                <a:cs typeface="Times New Roman" panose="02020603050405020304" pitchFamily="18" charset="0"/>
              </a:rPr>
              <a:t>Direnci 15</a:t>
            </a:r>
            <a:r>
              <a:rPr lang="el-GR" dirty="0">
                <a:latin typeface="Times New Roman" panose="02020603050405020304" pitchFamily="18" charset="0"/>
                <a:cs typeface="Times New Roman" panose="02020603050405020304" pitchFamily="18" charset="0"/>
              </a:rPr>
              <a:t>Ω, </a:t>
            </a:r>
            <a:r>
              <a:rPr lang="tr-TR" dirty="0" err="1">
                <a:latin typeface="Times New Roman" panose="02020603050405020304" pitchFamily="18" charset="0"/>
                <a:cs typeface="Times New Roman" panose="02020603050405020304" pitchFamily="18" charset="0"/>
              </a:rPr>
              <a:t>endüktansı</a:t>
            </a:r>
            <a:r>
              <a:rPr lang="tr-TR" dirty="0">
                <a:latin typeface="Times New Roman" panose="02020603050405020304" pitchFamily="18" charset="0"/>
                <a:cs typeface="Times New Roman" panose="02020603050405020304" pitchFamily="18" charset="0"/>
              </a:rPr>
              <a:t> 0,2H olan bobin ve kapasitesi 300µF olan </a:t>
            </a:r>
            <a:r>
              <a:rPr lang="tr-TR" dirty="0" err="1">
                <a:latin typeface="Times New Roman" panose="02020603050405020304" pitchFamily="18" charset="0"/>
                <a:cs typeface="Times New Roman" panose="02020603050405020304" pitchFamily="18" charset="0"/>
              </a:rPr>
              <a:t>kondansantör</a:t>
            </a:r>
            <a:r>
              <a:rPr lang="tr-TR" dirty="0">
                <a:latin typeface="Times New Roman" panose="02020603050405020304" pitchFamily="18" charset="0"/>
                <a:cs typeface="Times New Roman" panose="02020603050405020304" pitchFamily="18" charset="0"/>
              </a:rPr>
              <a:t> seri bağlanmıştır. </a:t>
            </a:r>
            <a:r>
              <a:rPr lang="tr-TR" dirty="0" smtClean="0">
                <a:latin typeface="Times New Roman" panose="02020603050405020304" pitchFamily="18" charset="0"/>
                <a:cs typeface="Times New Roman" panose="02020603050405020304" pitchFamily="18" charset="0"/>
              </a:rPr>
              <a:t>             a) </a:t>
            </a:r>
            <a:r>
              <a:rPr lang="tr-TR" dirty="0">
                <a:latin typeface="Times New Roman" panose="02020603050405020304" pitchFamily="18" charset="0"/>
                <a:cs typeface="Times New Roman" panose="02020603050405020304" pitchFamily="18" charset="0"/>
              </a:rPr>
              <a:t>Devrenin empedansını, </a:t>
            </a:r>
            <a:r>
              <a:rPr lang="tr-TR" dirty="0" smtClean="0">
                <a:latin typeface="Times New Roman" panose="02020603050405020304" pitchFamily="18" charset="0"/>
                <a:cs typeface="Times New Roman" panose="02020603050405020304" pitchFamily="18" charset="0"/>
              </a:rPr>
              <a:t> b) </a:t>
            </a:r>
            <a:r>
              <a:rPr lang="tr-TR" dirty="0">
                <a:latin typeface="Times New Roman" panose="02020603050405020304" pitchFamily="18" charset="0"/>
                <a:cs typeface="Times New Roman" panose="02020603050405020304" pitchFamily="18" charset="0"/>
              </a:rPr>
              <a:t>Devre akımını, </a:t>
            </a:r>
            <a:r>
              <a:rPr lang="tr-TR" dirty="0" smtClean="0">
                <a:latin typeface="Times New Roman" panose="02020603050405020304" pitchFamily="18" charset="0"/>
                <a:cs typeface="Times New Roman" panose="02020603050405020304" pitchFamily="18" charset="0"/>
              </a:rPr>
              <a:t> c) </a:t>
            </a:r>
            <a:r>
              <a:rPr lang="tr-TR" dirty="0">
                <a:latin typeface="Times New Roman" panose="02020603050405020304" pitchFamily="18" charset="0"/>
                <a:cs typeface="Times New Roman" panose="02020603050405020304" pitchFamily="18" charset="0"/>
              </a:rPr>
              <a:t>Bobin uçlarındaki gerilimi,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d.) Kondansatör uçlarındaki gerilimi </a:t>
            </a:r>
            <a:r>
              <a:rPr lang="tr-TR" dirty="0" smtClean="0">
                <a:latin typeface="Times New Roman" panose="02020603050405020304" pitchFamily="18" charset="0"/>
                <a:cs typeface="Times New Roman" panose="02020603050405020304" pitchFamily="18" charset="0"/>
              </a:rPr>
              <a:t>bulunuz? </a:t>
            </a:r>
          </a:p>
          <a:p>
            <a:r>
              <a:rPr lang="tr-TR" dirty="0" smtClean="0">
                <a:latin typeface="Times New Roman" panose="02020603050405020304" pitchFamily="18" charset="0"/>
                <a:cs typeface="Times New Roman" panose="02020603050405020304" pitchFamily="18" charset="0"/>
              </a:rPr>
              <a:t>a)- </a:t>
            </a:r>
            <a:r>
              <a:rPr lang="tr-TR" dirty="0">
                <a:latin typeface="Times New Roman" panose="02020603050405020304" pitchFamily="18" charset="0"/>
                <a:cs typeface="Times New Roman" panose="02020603050405020304" pitchFamily="18" charset="0"/>
              </a:rPr>
              <a:t>X</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2.</a:t>
            </a:r>
            <a:r>
              <a:rPr lang="az-Cyrl-AZ" dirty="0">
                <a:latin typeface="Times New Roman" panose="02020603050405020304" pitchFamily="18" charset="0"/>
                <a:cs typeface="Times New Roman" panose="02020603050405020304" pitchFamily="18" charset="0"/>
              </a:rPr>
              <a:t>Л.</a:t>
            </a:r>
            <a:r>
              <a:rPr lang="tr-TR" dirty="0" err="1">
                <a:latin typeface="Times New Roman" panose="02020603050405020304" pitchFamily="18" charset="0"/>
                <a:cs typeface="Times New Roman" panose="02020603050405020304" pitchFamily="18" charset="0"/>
              </a:rPr>
              <a:t>f.L</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2.3,14.50.0,2  X</a:t>
            </a:r>
            <a:r>
              <a:rPr lang="tr-TR" sz="1600" dirty="0" smtClean="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62,8</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X</a:t>
            </a:r>
            <a:r>
              <a:rPr lang="tr-TR" sz="1600" dirty="0">
                <a:latin typeface="Times New Roman" panose="02020603050405020304" pitchFamily="18" charset="0"/>
                <a:cs typeface="Times New Roman" panose="02020603050405020304" pitchFamily="18" charset="0"/>
              </a:rPr>
              <a:t>C</a:t>
            </a:r>
            <a:r>
              <a:rPr lang="tr-TR" dirty="0">
                <a:latin typeface="Times New Roman" panose="02020603050405020304" pitchFamily="18" charset="0"/>
                <a:cs typeface="Times New Roman" panose="02020603050405020304" pitchFamily="18" charset="0"/>
              </a:rPr>
              <a:t>=1/ 2 .</a:t>
            </a:r>
            <a:r>
              <a:rPr lang="az-Cyrl-AZ" dirty="0">
                <a:latin typeface="Times New Roman" panose="02020603050405020304" pitchFamily="18" charset="0"/>
                <a:cs typeface="Times New Roman" panose="02020603050405020304" pitchFamily="18" charset="0"/>
              </a:rPr>
              <a:t>Л</a:t>
            </a:r>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f.C</a:t>
            </a:r>
            <a:r>
              <a:rPr lang="tr-TR" dirty="0">
                <a:latin typeface="Times New Roman" panose="02020603050405020304" pitchFamily="18" charset="0"/>
                <a:cs typeface="Times New Roman" panose="02020603050405020304" pitchFamily="18" charset="0"/>
              </a:rPr>
              <a:t> = 1/ </a:t>
            </a:r>
            <a:r>
              <a:rPr lang="tr-TR" dirty="0" smtClean="0">
                <a:latin typeface="Times New Roman" panose="02020603050405020304" pitchFamily="18" charset="0"/>
                <a:cs typeface="Times New Roman" panose="02020603050405020304" pitchFamily="18" charset="0"/>
              </a:rPr>
              <a:t>2.3,14.50.300.10       </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=10,61</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Z=√R²+(</a:t>
            </a:r>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)²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√15²+(62,8-10,61)²    Z=54,3</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Devre akımı; I=V/Z    I= 220/54,3    I=4,05A   Gerilimler ise; </a:t>
            </a:r>
          </a:p>
          <a:p>
            <a:r>
              <a:rPr lang="tr-TR" dirty="0" smtClean="0">
                <a:latin typeface="Times New Roman" panose="02020603050405020304" pitchFamily="18" charset="0"/>
                <a:cs typeface="Times New Roman" panose="02020603050405020304" pitchFamily="18" charset="0"/>
              </a:rPr>
              <a:t>V</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 I.R = 4,05.15 = 60,75V     V</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4,05 .62,8 =254,34    </a:t>
            </a:r>
            <a:r>
              <a:rPr lang="tr-TR" dirty="0" err="1" smtClean="0">
                <a:latin typeface="Times New Roman" panose="02020603050405020304" pitchFamily="18" charset="0"/>
                <a:cs typeface="Times New Roman" panose="02020603050405020304" pitchFamily="18" charset="0"/>
              </a:rPr>
              <a:t>Vc</a:t>
            </a:r>
            <a:r>
              <a:rPr lang="tr-TR" dirty="0" smtClean="0">
                <a:latin typeface="Times New Roman" panose="02020603050405020304" pitchFamily="18" charset="0"/>
                <a:cs typeface="Times New Roman" panose="02020603050405020304" pitchFamily="18" charset="0"/>
              </a:rPr>
              <a:t>=4,05.10,61 = 42,97V </a:t>
            </a:r>
          </a:p>
          <a:p>
            <a:r>
              <a:rPr lang="tr-TR" dirty="0" smtClean="0">
                <a:latin typeface="Times New Roman" panose="02020603050405020304" pitchFamily="18" charset="0"/>
                <a:cs typeface="Times New Roman" panose="02020603050405020304" pitchFamily="18" charset="0"/>
              </a:rPr>
              <a:t>tan</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=(XL-</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)/R  </a:t>
            </a:r>
            <a:r>
              <a:rPr lang="tr-TR" dirty="0">
                <a:latin typeface="Times New Roman" panose="02020603050405020304" pitchFamily="18" charset="0"/>
                <a:cs typeface="Times New Roman" panose="02020603050405020304" pitchFamily="18" charset="0"/>
              </a:rPr>
              <a:t>tan</a:t>
            </a:r>
            <a:r>
              <a:rPr lang="el-GR" dirty="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=(62,8-10,61)/15   </a:t>
            </a:r>
            <a:r>
              <a:rPr lang="tr-TR" dirty="0">
                <a:latin typeface="Times New Roman" panose="02020603050405020304" pitchFamily="18" charset="0"/>
                <a:cs typeface="Times New Roman" panose="02020603050405020304" pitchFamily="18" charset="0"/>
              </a:rPr>
              <a:t>tan</a:t>
            </a:r>
            <a:r>
              <a:rPr lang="el-GR" dirty="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=3,48 ise     </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=74° </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5354320" y="3244334"/>
            <a:ext cx="38824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-6</a:t>
            </a:r>
            <a:endParaRPr lang="tr-TR" dirty="0">
              <a:latin typeface="Times New Roman" panose="02020603050405020304" pitchFamily="18" charset="0"/>
              <a:cs typeface="Times New Roman" panose="02020603050405020304" pitchFamily="18" charset="0"/>
            </a:endParaRPr>
          </a:p>
        </p:txBody>
      </p:sp>
      <p:cxnSp>
        <p:nvCxnSpPr>
          <p:cNvPr id="9" name="Düz Ok Bağlayıcısı 8"/>
          <p:cNvCxnSpPr/>
          <p:nvPr/>
        </p:nvCxnSpPr>
        <p:spPr>
          <a:xfrm>
            <a:off x="9847355" y="3128059"/>
            <a:ext cx="12000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Düz Ok Bağlayıcısı 11"/>
          <p:cNvCxnSpPr/>
          <p:nvPr/>
        </p:nvCxnSpPr>
        <p:spPr>
          <a:xfrm flipV="1">
            <a:off x="11047411" y="2025570"/>
            <a:ext cx="0" cy="110248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Düz Ok Bağlayıcısı 13"/>
          <p:cNvCxnSpPr/>
          <p:nvPr/>
        </p:nvCxnSpPr>
        <p:spPr>
          <a:xfrm>
            <a:off x="11047411" y="3128059"/>
            <a:ext cx="0" cy="48560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Düz Ok Bağlayıcısı 15"/>
          <p:cNvCxnSpPr/>
          <p:nvPr/>
        </p:nvCxnSpPr>
        <p:spPr>
          <a:xfrm flipV="1">
            <a:off x="9847355" y="2560320"/>
            <a:ext cx="1200056" cy="56773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Yay 16"/>
          <p:cNvSpPr/>
          <p:nvPr/>
        </p:nvSpPr>
        <p:spPr>
          <a:xfrm>
            <a:off x="10062330" y="2994660"/>
            <a:ext cx="83723" cy="266798"/>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8" name="Metin kutusu 17"/>
          <p:cNvSpPr txBox="1"/>
          <p:nvPr/>
        </p:nvSpPr>
        <p:spPr>
          <a:xfrm>
            <a:off x="10132478" y="2825337"/>
            <a:ext cx="304892" cy="369332"/>
          </a:xfrm>
          <a:prstGeom prst="rect">
            <a:avLst/>
          </a:prstGeom>
          <a:noFill/>
        </p:spPr>
        <p:txBody>
          <a:bodyPr wrap="none" rtlCol="0">
            <a:spAutoFit/>
          </a:bodyPr>
          <a:lstStyle/>
          <a:p>
            <a:r>
              <a:rPr lang="el-GR" dirty="0" smtClean="0">
                <a:latin typeface="Times New Roman" panose="02020603050405020304" pitchFamily="18" charset="0"/>
                <a:cs typeface="Times New Roman" panose="02020603050405020304" pitchFamily="18" charset="0"/>
              </a:rPr>
              <a:t>α</a:t>
            </a:r>
            <a:endParaRPr lang="tr-TR"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10358333" y="3076792"/>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20" name="Metin kutusu 19"/>
          <p:cNvSpPr txBox="1"/>
          <p:nvPr/>
        </p:nvSpPr>
        <p:spPr>
          <a:xfrm>
            <a:off x="11044789" y="3186196"/>
            <a:ext cx="43152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c</a:t>
            </a:r>
            <a:endParaRPr lang="tr-TR" sz="1400" dirty="0">
              <a:latin typeface="Times New Roman" panose="02020603050405020304" pitchFamily="18" charset="0"/>
              <a:cs typeface="Times New Roman" panose="02020603050405020304" pitchFamily="18" charset="0"/>
            </a:endParaRPr>
          </a:p>
        </p:txBody>
      </p:sp>
      <p:sp>
        <p:nvSpPr>
          <p:cNvPr id="21" name="Metin kutusu 20"/>
          <p:cNvSpPr txBox="1"/>
          <p:nvPr/>
        </p:nvSpPr>
        <p:spPr>
          <a:xfrm>
            <a:off x="11004181" y="2640671"/>
            <a:ext cx="729687"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L-</a:t>
            </a:r>
            <a:r>
              <a:rPr lang="tr-TR" sz="1400" dirty="0" err="1" smtClean="0">
                <a:latin typeface="Times New Roman" panose="02020603050405020304" pitchFamily="18" charset="0"/>
                <a:cs typeface="Times New Roman" panose="02020603050405020304" pitchFamily="18" charset="0"/>
              </a:rPr>
              <a:t>Xc</a:t>
            </a:r>
            <a:endParaRPr lang="tr-TR" sz="1400" dirty="0">
              <a:latin typeface="Times New Roman" panose="02020603050405020304" pitchFamily="18" charset="0"/>
              <a:cs typeface="Times New Roman" panose="02020603050405020304" pitchFamily="18" charset="0"/>
            </a:endParaRPr>
          </a:p>
        </p:txBody>
      </p:sp>
      <p:sp>
        <p:nvSpPr>
          <p:cNvPr id="22" name="Metin kutusu 21"/>
          <p:cNvSpPr txBox="1"/>
          <p:nvPr/>
        </p:nvSpPr>
        <p:spPr>
          <a:xfrm>
            <a:off x="11027444" y="2093962"/>
            <a:ext cx="46038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L</a:t>
            </a: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7595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6997" y="248128"/>
            <a:ext cx="10040414" cy="353755"/>
          </a:xfrm>
        </p:spPr>
        <p:txBody>
          <a:bodyPr>
            <a:normAutofit fontScale="90000"/>
          </a:bodyPr>
          <a:lstStyle/>
          <a:p>
            <a:r>
              <a:rPr lang="tr-TR" dirty="0" smtClean="0">
                <a:latin typeface="Times New Roman" panose="02020603050405020304" pitchFamily="18" charset="0"/>
                <a:cs typeface="Times New Roman" panose="02020603050405020304" pitchFamily="18" charset="0"/>
              </a:rPr>
              <a:t>Paralel alternatif akım devreleri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59016" y="870692"/>
            <a:ext cx="11459742" cy="5987307"/>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PARALEL R-L DEVRELERİ: </a:t>
            </a:r>
            <a:r>
              <a:rPr lang="tr-TR" dirty="0">
                <a:latin typeface="Times New Roman" panose="02020603050405020304" pitchFamily="18" charset="0"/>
                <a:cs typeface="Times New Roman" panose="02020603050405020304" pitchFamily="18" charset="0"/>
              </a:rPr>
              <a:t>Paralel R‐L devresinde direnç ve bobin elemanları A.C gerilim kaynağı ile paralel bağlanır. • Direnç ve bobin uçlarında aynı genlikte ve fazda kaynak gerilimi vardır. • Bobin akımı, toplam devre akımından 90 derece geri fazdadır.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Toplam akım ile gerilim arasında </a:t>
            </a:r>
            <a:r>
              <a:rPr lang="el-GR" dirty="0">
                <a:latin typeface="Times New Roman" panose="02020603050405020304" pitchFamily="18" charset="0"/>
                <a:cs typeface="Times New Roman" panose="02020603050405020304" pitchFamily="18" charset="0"/>
              </a:rPr>
              <a:t>α </a:t>
            </a:r>
            <a:r>
              <a:rPr lang="tr-TR" dirty="0">
                <a:latin typeface="Times New Roman" panose="02020603050405020304" pitchFamily="18" charset="0"/>
                <a:cs typeface="Times New Roman" panose="02020603050405020304" pitchFamily="18" charset="0"/>
              </a:rPr>
              <a:t>açısı kadar faz farkı vardır</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I²=I</a:t>
            </a:r>
            <a:r>
              <a:rPr lang="tr-TR" sz="1600" dirty="0" smtClean="0">
                <a:solidFill>
                  <a:srgbClr val="FF0000"/>
                </a:solidFill>
                <a:latin typeface="Times New Roman" panose="02020603050405020304" pitchFamily="18" charset="0"/>
                <a:cs typeface="Times New Roman" panose="02020603050405020304" pitchFamily="18" charset="0"/>
              </a:rPr>
              <a:t>R</a:t>
            </a:r>
            <a:r>
              <a:rPr lang="tr-TR" dirty="0" smtClean="0">
                <a:solidFill>
                  <a:srgbClr val="FF0000"/>
                </a:solidFill>
                <a:latin typeface="Times New Roman" panose="02020603050405020304" pitchFamily="18" charset="0"/>
                <a:cs typeface="Times New Roman" panose="02020603050405020304" pitchFamily="18" charset="0"/>
              </a:rPr>
              <a:t>²+I</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²</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I</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=V/X</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         I</a:t>
            </a:r>
            <a:r>
              <a:rPr lang="tr-TR" sz="1600" dirty="0" smtClean="0">
                <a:solidFill>
                  <a:srgbClr val="FF0000"/>
                </a:solidFill>
                <a:latin typeface="Times New Roman" panose="02020603050405020304" pitchFamily="18" charset="0"/>
                <a:cs typeface="Times New Roman" panose="02020603050405020304" pitchFamily="18" charset="0"/>
              </a:rPr>
              <a:t>R</a:t>
            </a:r>
            <a:r>
              <a:rPr lang="tr-TR" dirty="0" smtClean="0">
                <a:solidFill>
                  <a:srgbClr val="FF0000"/>
                </a:solidFill>
                <a:latin typeface="Times New Roman" panose="02020603050405020304" pitchFamily="18" charset="0"/>
                <a:cs typeface="Times New Roman" panose="02020603050405020304" pitchFamily="18" charset="0"/>
              </a:rPr>
              <a:t>=V/R  </a:t>
            </a:r>
          </a:p>
          <a:p>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Devre akımı; I=V/Z  </a:t>
            </a:r>
          </a:p>
          <a:p>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a:t>
            </a:r>
          </a:p>
          <a:p>
            <a:r>
              <a:rPr lang="tr-TR" dirty="0" smtClean="0">
                <a:solidFill>
                  <a:srgbClr val="FF0000"/>
                </a:solidFill>
                <a:latin typeface="Times New Roman" panose="02020603050405020304" pitchFamily="18" charset="0"/>
                <a:cs typeface="Times New Roman" panose="02020603050405020304" pitchFamily="18" charset="0"/>
              </a:rPr>
              <a:t>                                                                                                          Z²=R²+X</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²  </a:t>
            </a:r>
          </a:p>
          <a:p>
            <a:r>
              <a:rPr lang="tr-TR" dirty="0" smtClean="0">
                <a:solidFill>
                  <a:srgbClr val="FF0000"/>
                </a:solidFill>
                <a:latin typeface="Times New Roman" panose="02020603050405020304" pitchFamily="18" charset="0"/>
                <a:cs typeface="Times New Roman" panose="02020603050405020304" pitchFamily="18" charset="0"/>
              </a:rPr>
              <a:t>                                                                                                            tan</a:t>
            </a:r>
            <a:r>
              <a:rPr lang="el-GR" dirty="0" smtClean="0">
                <a:solidFill>
                  <a:srgbClr val="FF0000"/>
                </a:solidFill>
                <a:latin typeface="Times New Roman" panose="02020603050405020304" pitchFamily="18" charset="0"/>
                <a:cs typeface="Times New Roman" panose="02020603050405020304" pitchFamily="18" charset="0"/>
              </a:rPr>
              <a:t>α</a:t>
            </a:r>
            <a:r>
              <a:rPr lang="tr-TR" dirty="0" smtClean="0">
                <a:solidFill>
                  <a:srgbClr val="FF0000"/>
                </a:solidFill>
                <a:latin typeface="Times New Roman" panose="02020603050405020304" pitchFamily="18" charset="0"/>
                <a:cs typeface="Times New Roman" panose="02020603050405020304" pitchFamily="18" charset="0"/>
              </a:rPr>
              <a:t>=  X</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/R                                                          </a:t>
            </a:r>
            <a:endParaRPr lang="tr-TR" dirty="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509434" y="2710365"/>
            <a:ext cx="4004619" cy="1541103"/>
          </a:xfrm>
          <a:prstGeom prst="rect">
            <a:avLst/>
          </a:prstGeom>
        </p:spPr>
      </p:pic>
      <p:cxnSp>
        <p:nvCxnSpPr>
          <p:cNvPr id="8" name="Düz Ok Bağlayıcısı 7"/>
          <p:cNvCxnSpPr/>
          <p:nvPr/>
        </p:nvCxnSpPr>
        <p:spPr>
          <a:xfrm>
            <a:off x="6794339" y="3218867"/>
            <a:ext cx="14931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Düz Ok Bağlayıcısı 9"/>
          <p:cNvCxnSpPr/>
          <p:nvPr/>
        </p:nvCxnSpPr>
        <p:spPr>
          <a:xfrm>
            <a:off x="6805914" y="3194613"/>
            <a:ext cx="34724" cy="11227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Düz Ok Bağlayıcısı 11"/>
          <p:cNvCxnSpPr/>
          <p:nvPr/>
        </p:nvCxnSpPr>
        <p:spPr>
          <a:xfrm>
            <a:off x="6794339" y="3170360"/>
            <a:ext cx="89125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Metin kutusu 12"/>
          <p:cNvSpPr txBox="1"/>
          <p:nvPr/>
        </p:nvSpPr>
        <p:spPr>
          <a:xfrm>
            <a:off x="7091592" y="2789010"/>
            <a:ext cx="423514"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V</a:t>
            </a:r>
            <a:endParaRPr lang="tr-TR" sz="1600"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7842586" y="2758473"/>
            <a:ext cx="423514"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R</a:t>
            </a:r>
            <a:endParaRPr lang="tr-TR" sz="1600"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7910714" y="3736089"/>
            <a:ext cx="28725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endParaRPr lang="tr-TR" sz="1600" dirty="0" smtClean="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6379872" y="3966922"/>
            <a:ext cx="423514"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L</a:t>
            </a:r>
            <a:endParaRPr lang="tr-TR" sz="1600" dirty="0">
              <a:latin typeface="Times New Roman" panose="02020603050405020304" pitchFamily="18" charset="0"/>
              <a:cs typeface="Times New Roman" panose="02020603050405020304" pitchFamily="18" charset="0"/>
            </a:endParaRPr>
          </a:p>
        </p:txBody>
      </p:sp>
      <p:cxnSp>
        <p:nvCxnSpPr>
          <p:cNvPr id="18" name="Düz Bağlayıcı 17"/>
          <p:cNvCxnSpPr/>
          <p:nvPr/>
        </p:nvCxnSpPr>
        <p:spPr>
          <a:xfrm>
            <a:off x="6823276" y="4317357"/>
            <a:ext cx="146419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Düz Bağlayıcı 19"/>
          <p:cNvCxnSpPr/>
          <p:nvPr/>
        </p:nvCxnSpPr>
        <p:spPr>
          <a:xfrm>
            <a:off x="8287473" y="3194613"/>
            <a:ext cx="0" cy="11227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Düz Ok Bağlayıcısı 21"/>
          <p:cNvCxnSpPr/>
          <p:nvPr/>
        </p:nvCxnSpPr>
        <p:spPr>
          <a:xfrm>
            <a:off x="6803386" y="3194613"/>
            <a:ext cx="1462714" cy="11227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Yay 22"/>
          <p:cNvSpPr/>
          <p:nvPr/>
        </p:nvSpPr>
        <p:spPr>
          <a:xfrm rot="2842959">
            <a:off x="6891192" y="3108279"/>
            <a:ext cx="458901" cy="498087"/>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4" name="Metin kutusu 23"/>
          <p:cNvSpPr txBox="1"/>
          <p:nvPr/>
        </p:nvSpPr>
        <p:spPr>
          <a:xfrm>
            <a:off x="7314036" y="3170360"/>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latin typeface="Times New Roman" panose="02020603050405020304" pitchFamily="18" charset="0"/>
              <a:cs typeface="Times New Roman" panose="02020603050405020304" pitchFamily="18" charset="0"/>
            </a:endParaRPr>
          </a:p>
        </p:txBody>
      </p:sp>
      <p:cxnSp>
        <p:nvCxnSpPr>
          <p:cNvPr id="26" name="Düz Ok Bağlayıcısı 25"/>
          <p:cNvCxnSpPr/>
          <p:nvPr/>
        </p:nvCxnSpPr>
        <p:spPr>
          <a:xfrm>
            <a:off x="3240314" y="3281589"/>
            <a:ext cx="0" cy="68533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7" name="Düz Ok Bağlayıcısı 26"/>
          <p:cNvCxnSpPr/>
          <p:nvPr/>
        </p:nvCxnSpPr>
        <p:spPr>
          <a:xfrm>
            <a:off x="4396523" y="3218867"/>
            <a:ext cx="0" cy="68533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8" name="Metin kutusu 27"/>
          <p:cNvSpPr txBox="1"/>
          <p:nvPr/>
        </p:nvSpPr>
        <p:spPr>
          <a:xfrm>
            <a:off x="2834834" y="3246784"/>
            <a:ext cx="493558" cy="461665"/>
          </a:xfrm>
          <a:prstGeom prst="rect">
            <a:avLst/>
          </a:prstGeom>
          <a:noFill/>
        </p:spPr>
        <p:txBody>
          <a:bodyPr wrap="square" rtlCol="0">
            <a:spAutoFit/>
          </a:bodyPr>
          <a:lstStyle/>
          <a:p>
            <a:r>
              <a:rPr lang="tr-TR" sz="2400" dirty="0" smtClean="0">
                <a:solidFill>
                  <a:srgbClr val="FF0000"/>
                </a:solidFill>
                <a:latin typeface="Times New Roman" panose="02020603050405020304" pitchFamily="18" charset="0"/>
                <a:cs typeface="Times New Roman" panose="02020603050405020304" pitchFamily="18" charset="0"/>
              </a:rPr>
              <a:t>I</a:t>
            </a:r>
            <a:r>
              <a:rPr lang="tr-TR" sz="1600" dirty="0" smtClean="0">
                <a:solidFill>
                  <a:srgbClr val="FF0000"/>
                </a:solidFill>
                <a:latin typeface="Times New Roman" panose="02020603050405020304" pitchFamily="18" charset="0"/>
                <a:cs typeface="Times New Roman" panose="02020603050405020304" pitchFamily="18" charset="0"/>
              </a:rPr>
              <a:t>R</a:t>
            </a: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29" name="Metin kutusu 28"/>
          <p:cNvSpPr txBox="1"/>
          <p:nvPr/>
        </p:nvSpPr>
        <p:spPr>
          <a:xfrm>
            <a:off x="4041747" y="3442534"/>
            <a:ext cx="423514" cy="461665"/>
          </a:xfrm>
          <a:prstGeom prst="rect">
            <a:avLst/>
          </a:prstGeom>
          <a:noFill/>
        </p:spPr>
        <p:txBody>
          <a:bodyPr wrap="none" rtlCol="0">
            <a:spAutoFit/>
          </a:bodyPr>
          <a:lstStyle/>
          <a:p>
            <a:r>
              <a:rPr lang="tr-TR" sz="2400" dirty="0" smtClean="0">
                <a:solidFill>
                  <a:srgbClr val="FF0000"/>
                </a:solidFill>
                <a:latin typeface="Times New Roman" panose="02020603050405020304" pitchFamily="18" charset="0"/>
                <a:cs typeface="Times New Roman" panose="02020603050405020304" pitchFamily="18" charset="0"/>
              </a:rPr>
              <a:t>I</a:t>
            </a:r>
            <a:r>
              <a:rPr lang="tr-TR" sz="1600" dirty="0" smtClean="0">
                <a:solidFill>
                  <a:srgbClr val="FF0000"/>
                </a:solidFill>
                <a:latin typeface="Times New Roman" panose="02020603050405020304" pitchFamily="18" charset="0"/>
                <a:cs typeface="Times New Roman" panose="02020603050405020304" pitchFamily="18" charset="0"/>
              </a:rPr>
              <a:t>L</a:t>
            </a:r>
            <a:endParaRPr lang="tr-TR" sz="1600" dirty="0">
              <a:solidFill>
                <a:srgbClr val="FF0000"/>
              </a:solidFill>
              <a:latin typeface="Times New Roman" panose="02020603050405020304" pitchFamily="18" charset="0"/>
              <a:cs typeface="Times New Roman" panose="02020603050405020304" pitchFamily="18" charset="0"/>
            </a:endParaRPr>
          </a:p>
        </p:txBody>
      </p:sp>
      <p:cxnSp>
        <p:nvCxnSpPr>
          <p:cNvPr id="31" name="Düz Ok Bağlayıcısı 30"/>
          <p:cNvCxnSpPr/>
          <p:nvPr/>
        </p:nvCxnSpPr>
        <p:spPr>
          <a:xfrm flipV="1">
            <a:off x="2720984" y="3116281"/>
            <a:ext cx="519330" cy="1565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2" name="Metin kutusu 31"/>
          <p:cNvSpPr txBox="1"/>
          <p:nvPr/>
        </p:nvSpPr>
        <p:spPr>
          <a:xfrm>
            <a:off x="2743353" y="2658343"/>
            <a:ext cx="287258" cy="461665"/>
          </a:xfrm>
          <a:prstGeom prst="rect">
            <a:avLst/>
          </a:prstGeom>
          <a:noFill/>
        </p:spPr>
        <p:txBody>
          <a:bodyPr wrap="none" rtlCol="0">
            <a:spAutoFit/>
          </a:bodyPr>
          <a:lstStyle/>
          <a:p>
            <a:r>
              <a:rPr lang="tr-TR" sz="2400" dirty="0" smtClean="0">
                <a:solidFill>
                  <a:srgbClr val="FF0000"/>
                </a:solidFill>
                <a:latin typeface="Times New Roman" panose="02020603050405020304" pitchFamily="18" charset="0"/>
                <a:cs typeface="Times New Roman" panose="02020603050405020304" pitchFamily="18" charset="0"/>
              </a:rPr>
              <a:t>I</a:t>
            </a:r>
            <a:endParaRPr lang="tr-TR" sz="1600" dirty="0" smtClean="0">
              <a:solidFill>
                <a:srgbClr val="FF0000"/>
              </a:solidFill>
              <a:latin typeface="Times New Roman" panose="02020603050405020304" pitchFamily="18" charset="0"/>
              <a:cs typeface="Times New Roman" panose="02020603050405020304" pitchFamily="18" charset="0"/>
            </a:endParaRPr>
          </a:p>
        </p:txBody>
      </p:sp>
      <p:sp>
        <p:nvSpPr>
          <p:cNvPr id="33" name="Metin kutusu 32"/>
          <p:cNvSpPr txBox="1"/>
          <p:nvPr/>
        </p:nvSpPr>
        <p:spPr>
          <a:xfrm>
            <a:off x="2317708" y="3330700"/>
            <a:ext cx="423514" cy="461665"/>
          </a:xfrm>
          <a:prstGeom prst="rect">
            <a:avLst/>
          </a:prstGeom>
          <a:noFill/>
        </p:spPr>
        <p:txBody>
          <a:bodyPr wrap="none" rtlCol="0">
            <a:spAutoFit/>
          </a:bodyPr>
          <a:lstStyle/>
          <a:p>
            <a:r>
              <a:rPr lang="tr-TR" sz="2400" dirty="0" smtClean="0">
                <a:solidFill>
                  <a:srgbClr val="FF0000"/>
                </a:solidFill>
                <a:latin typeface="Times New Roman" panose="02020603050405020304" pitchFamily="18" charset="0"/>
                <a:cs typeface="Times New Roman" panose="02020603050405020304" pitchFamily="18" charset="0"/>
              </a:rPr>
              <a:t>V</a:t>
            </a:r>
            <a:endParaRPr lang="tr-TR" sz="1600" dirty="0">
              <a:solidFill>
                <a:srgbClr val="FF0000"/>
              </a:solidFill>
              <a:latin typeface="Times New Roman" panose="02020603050405020304" pitchFamily="18" charset="0"/>
              <a:cs typeface="Times New Roman" panose="02020603050405020304" pitchFamily="18" charset="0"/>
            </a:endParaRPr>
          </a:p>
        </p:txBody>
      </p:sp>
      <p:cxnSp>
        <p:nvCxnSpPr>
          <p:cNvPr id="35" name="Düz Ok Bağlayıcısı 34"/>
          <p:cNvCxnSpPr/>
          <p:nvPr/>
        </p:nvCxnSpPr>
        <p:spPr>
          <a:xfrm>
            <a:off x="6823276" y="5636871"/>
            <a:ext cx="146419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Düz Ok Bağlayıcısı 36"/>
          <p:cNvCxnSpPr/>
          <p:nvPr/>
        </p:nvCxnSpPr>
        <p:spPr>
          <a:xfrm flipH="1" flipV="1">
            <a:off x="8285619" y="4907881"/>
            <a:ext cx="1856" cy="72899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2" name="Düz Ok Bağlayıcısı 41"/>
          <p:cNvCxnSpPr/>
          <p:nvPr/>
        </p:nvCxnSpPr>
        <p:spPr>
          <a:xfrm flipV="1">
            <a:off x="6823276" y="4923099"/>
            <a:ext cx="1441101" cy="71377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43" name="Yay 42"/>
          <p:cNvSpPr/>
          <p:nvPr/>
        </p:nvSpPr>
        <p:spPr>
          <a:xfrm rot="2534873">
            <a:off x="7034522" y="5447234"/>
            <a:ext cx="287958" cy="22782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44" name="Metin kutusu 43"/>
          <p:cNvSpPr txBox="1"/>
          <p:nvPr/>
        </p:nvSpPr>
        <p:spPr>
          <a:xfrm>
            <a:off x="7560321" y="5584197"/>
            <a:ext cx="466704"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R</a:t>
            </a:r>
            <a:endParaRPr lang="tr-TR" sz="1400" dirty="0">
              <a:latin typeface="Times New Roman" panose="02020603050405020304" pitchFamily="18" charset="0"/>
              <a:cs typeface="Times New Roman" panose="02020603050405020304" pitchFamily="18" charset="0"/>
            </a:endParaRPr>
          </a:p>
        </p:txBody>
      </p:sp>
      <p:sp>
        <p:nvSpPr>
          <p:cNvPr id="47" name="Metin kutusu 46"/>
          <p:cNvSpPr txBox="1"/>
          <p:nvPr/>
        </p:nvSpPr>
        <p:spPr>
          <a:xfrm>
            <a:off x="8308717" y="4723215"/>
            <a:ext cx="46038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X</a:t>
            </a:r>
            <a:r>
              <a:rPr lang="tr-TR" sz="1400" dirty="0" smtClean="0">
                <a:latin typeface="Times New Roman" panose="02020603050405020304" pitchFamily="18" charset="0"/>
                <a:cs typeface="Times New Roman" panose="02020603050405020304" pitchFamily="18" charset="0"/>
              </a:rPr>
              <a:t>L</a:t>
            </a:r>
            <a:endParaRPr lang="tr-TR" sz="1400" dirty="0">
              <a:latin typeface="Times New Roman" panose="02020603050405020304" pitchFamily="18" charset="0"/>
              <a:cs typeface="Times New Roman" panose="02020603050405020304" pitchFamily="18" charset="0"/>
            </a:endParaRPr>
          </a:p>
        </p:txBody>
      </p:sp>
      <p:sp>
        <p:nvSpPr>
          <p:cNvPr id="48" name="Metin kutusu 47"/>
          <p:cNvSpPr txBox="1"/>
          <p:nvPr/>
        </p:nvSpPr>
        <p:spPr>
          <a:xfrm>
            <a:off x="7549004" y="4815877"/>
            <a:ext cx="466704"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Z</a:t>
            </a:r>
            <a:endParaRPr lang="tr-TR" sz="1400" dirty="0">
              <a:latin typeface="Times New Roman" panose="02020603050405020304" pitchFamily="18" charset="0"/>
              <a:cs typeface="Times New Roman" panose="02020603050405020304" pitchFamily="18" charset="0"/>
            </a:endParaRPr>
          </a:p>
        </p:txBody>
      </p:sp>
      <p:sp>
        <p:nvSpPr>
          <p:cNvPr id="49" name="Metin kutusu 48"/>
          <p:cNvSpPr txBox="1"/>
          <p:nvPr/>
        </p:nvSpPr>
        <p:spPr>
          <a:xfrm>
            <a:off x="7299873" y="5260281"/>
            <a:ext cx="466704" cy="400110"/>
          </a:xfrm>
          <a:prstGeom prst="rect">
            <a:avLst/>
          </a:prstGeom>
          <a:noFill/>
        </p:spPr>
        <p:txBody>
          <a:bodyPr wrap="square" rtlCol="0">
            <a:spAutoFit/>
          </a:bodyPr>
          <a:lstStyle/>
          <a:p>
            <a:r>
              <a:rPr lang="el-GR" sz="2000" dirty="0" smtClean="0">
                <a:latin typeface="Times New Roman" panose="02020603050405020304" pitchFamily="18" charset="0"/>
                <a:cs typeface="Times New Roman" panose="02020603050405020304" pitchFamily="18" charset="0"/>
              </a:rPr>
              <a:t>α</a:t>
            </a:r>
            <a:endParaRPr lang="tr-TR" sz="20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stretch>
            <a:fillRect/>
          </a:stretch>
        </p:blipFill>
        <p:spPr>
          <a:xfrm>
            <a:off x="918127" y="4471716"/>
            <a:ext cx="5612140" cy="2178862"/>
          </a:xfrm>
          <a:prstGeom prst="rect">
            <a:avLst/>
          </a:prstGeom>
        </p:spPr>
      </p:pic>
    </p:spTree>
    <p:extLst>
      <p:ext uri="{BB962C8B-B14F-4D97-AF65-F5344CB8AC3E}">
        <p14:creationId xmlns:p14="http://schemas.microsoft.com/office/powerpoint/2010/main" val="9771425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455958"/>
            <a:ext cx="9905998" cy="621002"/>
          </a:xfrm>
        </p:spPr>
        <p:txBody>
          <a:bodyPr/>
          <a:lstStyle/>
          <a:p>
            <a:r>
              <a:rPr lang="tr-TR" dirty="0" smtClean="0">
                <a:latin typeface="Times New Roman" panose="02020603050405020304" pitchFamily="18" charset="0"/>
                <a:cs typeface="Times New Roman" panose="02020603050405020304" pitchFamily="18" charset="0"/>
              </a:rPr>
              <a:t>Paralel r-l devreleri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08000" y="1076960"/>
            <a:ext cx="11541246" cy="5781040"/>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ADMİTTANS</a:t>
            </a:r>
            <a:r>
              <a:rPr lang="tr-TR"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Y</a:t>
            </a:r>
            <a:r>
              <a:rPr lang="tr-TR"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r>
              <a:rPr lang="tr-TR" dirty="0">
                <a:latin typeface="Times New Roman" panose="02020603050405020304" pitchFamily="18" charset="0"/>
                <a:cs typeface="Times New Roman" panose="02020603050405020304" pitchFamily="18" charset="0"/>
                <a:sym typeface="Wingdings" panose="05000000000000000000" pitchFamily="2" charset="2"/>
              </a:rPr>
              <a:t>Empedansın tersi yani elektrik akımına karşı gösterilen kolaylık (İletkenlik)</a:t>
            </a:r>
          </a:p>
          <a:p>
            <a:r>
              <a:rPr lang="tr-TR" dirty="0" smtClean="0">
                <a:latin typeface="Times New Roman" panose="02020603050405020304" pitchFamily="18" charset="0"/>
                <a:cs typeface="Times New Roman" panose="02020603050405020304" pitchFamily="18" charset="0"/>
                <a:sym typeface="Wingdings" panose="05000000000000000000" pitchFamily="2" charset="2"/>
              </a:rPr>
              <a:t>olarak </a:t>
            </a:r>
            <a:r>
              <a:rPr lang="tr-TR" dirty="0">
                <a:latin typeface="Times New Roman" panose="02020603050405020304" pitchFamily="18" charset="0"/>
                <a:cs typeface="Times New Roman" panose="02020603050405020304" pitchFamily="18" charset="0"/>
                <a:sym typeface="Wingdings" panose="05000000000000000000" pitchFamily="2" charset="2"/>
              </a:rPr>
              <a:t>adlandırılır</a:t>
            </a:r>
            <a:r>
              <a:rPr lang="tr-TR" dirty="0" smtClean="0">
                <a:latin typeface="Times New Roman" panose="02020603050405020304" pitchFamily="18" charset="0"/>
                <a:cs typeface="Times New Roman" panose="02020603050405020304" pitchFamily="18" charset="0"/>
                <a:sym typeface="Wingdings" panose="05000000000000000000" pitchFamily="2" charset="2"/>
              </a:rPr>
              <a:t>.                                                                                                                   </a:t>
            </a:r>
            <a:r>
              <a:rPr lang="tr-TR" dirty="0" err="1" smtClean="0">
                <a:latin typeface="Times New Roman" panose="02020603050405020304" pitchFamily="18" charset="0"/>
                <a:cs typeface="Times New Roman" panose="02020603050405020304" pitchFamily="18" charset="0"/>
              </a:rPr>
              <a:t>Admittans</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ve empedans değerlerinin çarpımı </a:t>
            </a:r>
            <a:r>
              <a:rPr lang="tr-TR" dirty="0" smtClean="0">
                <a:latin typeface="Times New Roman" panose="02020603050405020304" pitchFamily="18" charset="0"/>
                <a:cs typeface="Times New Roman" panose="02020603050405020304" pitchFamily="18" charset="0"/>
              </a:rPr>
              <a:t>1dir. Buna göre </a:t>
            </a:r>
            <a:r>
              <a:rPr lang="tr-TR" dirty="0" smtClean="0">
                <a:solidFill>
                  <a:srgbClr val="FF0000"/>
                </a:solidFill>
                <a:latin typeface="Times New Roman" panose="02020603050405020304" pitchFamily="18" charset="0"/>
                <a:cs typeface="Times New Roman" panose="02020603050405020304" pitchFamily="18" charset="0"/>
              </a:rPr>
              <a:t> Y=1/Z </a:t>
            </a:r>
            <a:r>
              <a:rPr lang="tr-TR" dirty="0" err="1" smtClean="0">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Birimi:</a:t>
            </a:r>
            <a:r>
              <a:rPr lang="tr-TR" dirty="0" smtClean="0">
                <a:solidFill>
                  <a:srgbClr val="FF0000"/>
                </a:solidFill>
                <a:latin typeface="Times New Roman" panose="02020603050405020304" pitchFamily="18" charset="0"/>
                <a:cs typeface="Times New Roman" panose="02020603050405020304" pitchFamily="18" charset="0"/>
              </a:rPr>
              <a:t> 1/</a:t>
            </a:r>
            <a:r>
              <a:rPr lang="tr-TR" dirty="0" err="1" smtClean="0">
                <a:solidFill>
                  <a:srgbClr val="FF0000"/>
                </a:solidFill>
                <a:latin typeface="Times New Roman" panose="02020603050405020304" pitchFamily="18" charset="0"/>
                <a:cs typeface="Times New Roman" panose="02020603050405020304" pitchFamily="18" charset="0"/>
              </a:rPr>
              <a:t>ohm</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veya </a:t>
            </a:r>
            <a:r>
              <a:rPr lang="tr-TR" dirty="0" err="1" smtClean="0">
                <a:solidFill>
                  <a:srgbClr val="FF0000"/>
                </a:solidFill>
                <a:latin typeface="Times New Roman" panose="02020603050405020304" pitchFamily="18" charset="0"/>
                <a:cs typeface="Times New Roman" panose="02020603050405020304" pitchFamily="18" charset="0"/>
              </a:rPr>
              <a:t>mho</a:t>
            </a:r>
            <a:r>
              <a:rPr lang="tr-TR" dirty="0" smtClean="0">
                <a:latin typeface="Times New Roman" panose="02020603050405020304" pitchFamily="18" charset="0"/>
                <a:cs typeface="Times New Roman" panose="02020603050405020304" pitchFamily="18" charset="0"/>
              </a:rPr>
              <a:t> yada MKS birim sisteminde </a:t>
            </a:r>
            <a:r>
              <a:rPr lang="tr-TR" dirty="0" smtClean="0">
                <a:solidFill>
                  <a:srgbClr val="FF0000"/>
                </a:solidFill>
                <a:latin typeface="Times New Roman" panose="02020603050405020304" pitchFamily="18" charset="0"/>
                <a:cs typeface="Times New Roman" panose="02020603050405020304" pitchFamily="18" charset="0"/>
              </a:rPr>
              <a:t>Siemens(S) </a:t>
            </a:r>
            <a:r>
              <a:rPr lang="tr-TR" dirty="0" smtClean="0">
                <a:latin typeface="Times New Roman" panose="02020603050405020304" pitchFamily="18" charset="0"/>
                <a:cs typeface="Times New Roman" panose="02020603050405020304" pitchFamily="18" charset="0"/>
              </a:rPr>
              <a:t>olarak kullanılır. </a:t>
            </a:r>
          </a:p>
          <a:p>
            <a:r>
              <a:rPr lang="tr-TR" dirty="0" smtClean="0">
                <a:latin typeface="Times New Roman" panose="02020603050405020304" pitchFamily="18" charset="0"/>
                <a:cs typeface="Times New Roman" panose="02020603050405020304" pitchFamily="18" charset="0"/>
              </a:rPr>
              <a:t>Bobin İçin   </a:t>
            </a:r>
            <a:r>
              <a:rPr lang="tr-TR" dirty="0" smtClean="0">
                <a:solidFill>
                  <a:srgbClr val="FF0000"/>
                </a:solidFill>
                <a:latin typeface="Times New Roman" panose="02020603050405020304" pitchFamily="18" charset="0"/>
                <a:cs typeface="Times New Roman" panose="02020603050405020304" pitchFamily="18" charset="0"/>
              </a:rPr>
              <a:t>Y=1/</a:t>
            </a:r>
            <a:r>
              <a:rPr lang="tr-TR" dirty="0" err="1" smtClean="0">
                <a:solidFill>
                  <a:srgbClr val="FF0000"/>
                </a:solidFill>
                <a:latin typeface="Times New Roman" panose="02020603050405020304" pitchFamily="18" charset="0"/>
                <a:cs typeface="Times New Roman" panose="02020603050405020304" pitchFamily="18" charset="0"/>
              </a:rPr>
              <a:t>j.w.L</a:t>
            </a:r>
            <a:r>
              <a:rPr lang="tr-TR" dirty="0" smtClean="0">
                <a:latin typeface="Times New Roman" panose="02020603050405020304" pitchFamily="18" charset="0"/>
                <a:cs typeface="Times New Roman" panose="02020603050405020304" pitchFamily="18" charset="0"/>
              </a:rPr>
              <a:t>      Kondansatör için </a:t>
            </a:r>
            <a:r>
              <a:rPr lang="tr-TR" dirty="0" smtClean="0">
                <a:solidFill>
                  <a:srgbClr val="FF0000"/>
                </a:solidFill>
                <a:latin typeface="Times New Roman" panose="02020603050405020304" pitchFamily="18" charset="0"/>
                <a:cs typeface="Times New Roman" panose="02020603050405020304" pitchFamily="18" charset="0"/>
              </a:rPr>
              <a:t>Y=J.W.L</a:t>
            </a:r>
            <a:r>
              <a:rPr lang="tr-TR" dirty="0" smtClean="0">
                <a:latin typeface="Times New Roman" panose="02020603050405020304" pitchFamily="18" charset="0"/>
                <a:cs typeface="Times New Roman" panose="02020603050405020304" pitchFamily="18" charset="0"/>
              </a:rPr>
              <a:t>  Direnç için </a:t>
            </a:r>
            <a:r>
              <a:rPr lang="tr-TR" dirty="0" smtClean="0">
                <a:solidFill>
                  <a:srgbClr val="FF0000"/>
                </a:solidFill>
                <a:latin typeface="Times New Roman" panose="02020603050405020304" pitchFamily="18" charset="0"/>
                <a:cs typeface="Times New Roman" panose="02020603050405020304" pitchFamily="18" charset="0"/>
              </a:rPr>
              <a:t>Y=1/R  (G)</a:t>
            </a:r>
          </a:p>
          <a:p>
            <a:r>
              <a:rPr lang="tr-TR" dirty="0"/>
              <a:t> </a:t>
            </a:r>
            <a:r>
              <a:rPr lang="tr-TR" dirty="0">
                <a:latin typeface="Times New Roman" panose="02020603050405020304" pitchFamily="18" charset="0"/>
                <a:cs typeface="Times New Roman" panose="02020603050405020304" pitchFamily="18" charset="0"/>
              </a:rPr>
              <a:t>paralel </a:t>
            </a:r>
            <a:r>
              <a:rPr lang="tr-TR" dirty="0" err="1" smtClean="0">
                <a:latin typeface="Times New Roman" panose="02020603050405020304" pitchFamily="18" charset="0"/>
                <a:cs typeface="Times New Roman" panose="02020603050405020304" pitchFamily="18" charset="0"/>
              </a:rPr>
              <a:t>admittans</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Y=Y</a:t>
            </a:r>
            <a:r>
              <a:rPr lang="tr-TR" sz="1600" dirty="0" smtClean="0">
                <a:solidFill>
                  <a:srgbClr val="FF0000"/>
                </a:solidFill>
                <a:latin typeface="Times New Roman" panose="02020603050405020304" pitchFamily="18" charset="0"/>
                <a:cs typeface="Times New Roman" panose="02020603050405020304" pitchFamily="18" charset="0"/>
              </a:rPr>
              <a:t>1</a:t>
            </a:r>
            <a:r>
              <a:rPr lang="tr-TR" dirty="0" smtClean="0">
                <a:solidFill>
                  <a:srgbClr val="FF0000"/>
                </a:solidFill>
                <a:latin typeface="Times New Roman" panose="02020603050405020304" pitchFamily="18" charset="0"/>
                <a:cs typeface="Times New Roman" panose="02020603050405020304" pitchFamily="18" charset="0"/>
              </a:rPr>
              <a:t>+Y</a:t>
            </a:r>
            <a:r>
              <a:rPr lang="tr-TR" sz="1600" dirty="0" smtClean="0">
                <a:solidFill>
                  <a:srgbClr val="FF0000"/>
                </a:solidFill>
                <a:latin typeface="Times New Roman" panose="02020603050405020304" pitchFamily="18" charset="0"/>
                <a:cs typeface="Times New Roman" panose="02020603050405020304" pitchFamily="18" charset="0"/>
              </a:rPr>
              <a:t>2    </a:t>
            </a:r>
            <a:r>
              <a:rPr lang="tr-TR" dirty="0" smtClean="0">
                <a:latin typeface="Times New Roman" panose="02020603050405020304" pitchFamily="18" charset="0"/>
                <a:cs typeface="Times New Roman" panose="02020603050405020304" pitchFamily="18" charset="0"/>
              </a:rPr>
              <a:t>Seri </a:t>
            </a:r>
            <a:r>
              <a:rPr lang="tr-TR" dirty="0" err="1" smtClean="0">
                <a:latin typeface="Times New Roman" panose="02020603050405020304" pitchFamily="18" charset="0"/>
                <a:cs typeface="Times New Roman" panose="02020603050405020304" pitchFamily="18" charset="0"/>
              </a:rPr>
              <a:t>admittans</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1/Y= 1/Y</a:t>
            </a:r>
            <a:r>
              <a:rPr lang="tr-TR" sz="1600" dirty="0" smtClean="0">
                <a:solidFill>
                  <a:srgbClr val="FF0000"/>
                </a:solidFill>
                <a:latin typeface="Times New Roman" panose="02020603050405020304" pitchFamily="18" charset="0"/>
                <a:cs typeface="Times New Roman" panose="02020603050405020304" pitchFamily="18" charset="0"/>
              </a:rPr>
              <a:t>1</a:t>
            </a:r>
            <a:r>
              <a:rPr lang="tr-TR" dirty="0" smtClean="0">
                <a:solidFill>
                  <a:srgbClr val="FF0000"/>
                </a:solidFill>
                <a:latin typeface="Times New Roman" panose="02020603050405020304" pitchFamily="18" charset="0"/>
                <a:cs typeface="Times New Roman" panose="02020603050405020304" pitchFamily="18" charset="0"/>
              </a:rPr>
              <a:t> +1/Y</a:t>
            </a:r>
            <a:r>
              <a:rPr lang="tr-TR" sz="1600" dirty="0" smtClean="0">
                <a:solidFill>
                  <a:srgbClr val="FF0000"/>
                </a:solidFill>
                <a:latin typeface="Times New Roman" panose="02020603050405020304" pitchFamily="18" charset="0"/>
                <a:cs typeface="Times New Roman" panose="02020603050405020304" pitchFamily="18" charset="0"/>
              </a:rPr>
              <a:t>2  </a:t>
            </a:r>
          </a:p>
          <a:p>
            <a:r>
              <a:rPr lang="tr-TR" sz="1600" dirty="0">
                <a:solidFill>
                  <a:srgbClr val="FF0000"/>
                </a:solidFill>
                <a:latin typeface="Times New Roman" panose="02020603050405020304" pitchFamily="18" charset="0"/>
                <a:cs typeface="Times New Roman" panose="02020603050405020304" pitchFamily="18" charset="0"/>
              </a:rPr>
              <a:t> </a:t>
            </a:r>
            <a:r>
              <a:rPr lang="tr-TR" sz="1600" dirty="0" smtClean="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1/Z= √(1/R)²+(1/X</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)² </a:t>
            </a:r>
          </a:p>
          <a:p>
            <a:r>
              <a:rPr lang="tr-TR" dirty="0">
                <a:solidFill>
                  <a:srgbClr val="FF0000"/>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 </a:t>
            </a:r>
            <a:r>
              <a:rPr lang="tr-TR" dirty="0" err="1" smtClean="0">
                <a:latin typeface="Times New Roman" panose="02020603050405020304" pitchFamily="18" charset="0"/>
                <a:cs typeface="Times New Roman" panose="02020603050405020304" pitchFamily="18" charset="0"/>
              </a:rPr>
              <a:t>nin</a:t>
            </a:r>
            <a:r>
              <a:rPr lang="tr-TR" dirty="0" smtClean="0">
                <a:latin typeface="Times New Roman" panose="02020603050405020304" pitchFamily="18" charset="0"/>
                <a:cs typeface="Times New Roman" panose="02020603050405020304" pitchFamily="18" charset="0"/>
              </a:rPr>
              <a:t> tersine  </a:t>
            </a:r>
            <a:r>
              <a:rPr lang="tr-TR" dirty="0" err="1" smtClean="0">
                <a:solidFill>
                  <a:srgbClr val="FF0000"/>
                </a:solidFill>
                <a:latin typeface="Times New Roman" panose="02020603050405020304" pitchFamily="18" charset="0"/>
                <a:cs typeface="Times New Roman" panose="02020603050405020304" pitchFamily="18" charset="0"/>
              </a:rPr>
              <a:t>Süseptans</a:t>
            </a:r>
            <a:r>
              <a:rPr lang="tr-TR" dirty="0" smtClean="0">
                <a:solidFill>
                  <a:srgbClr val="FF0000"/>
                </a:solidFill>
                <a:latin typeface="Times New Roman" panose="02020603050405020304" pitchFamily="18" charset="0"/>
                <a:cs typeface="Times New Roman" panose="02020603050405020304" pitchFamily="18" charset="0"/>
              </a:rPr>
              <a:t>(B)</a:t>
            </a:r>
            <a:r>
              <a:rPr lang="tr-TR" dirty="0" smtClean="0">
                <a:latin typeface="Times New Roman" panose="02020603050405020304" pitchFamily="18" charset="0"/>
                <a:cs typeface="Times New Roman" panose="02020603050405020304" pitchFamily="18" charset="0"/>
              </a:rPr>
              <a:t> denir. (Bobin </a:t>
            </a:r>
            <a:r>
              <a:rPr lang="tr-TR" dirty="0" err="1" smtClean="0">
                <a:latin typeface="Times New Roman" panose="02020603050405020304" pitchFamily="18" charset="0"/>
                <a:cs typeface="Times New Roman" panose="02020603050405020304" pitchFamily="18" charset="0"/>
              </a:rPr>
              <a:t>endüktif</a:t>
            </a:r>
            <a:r>
              <a:rPr lang="tr-TR" dirty="0" smtClean="0">
                <a:latin typeface="Times New Roman" panose="02020603050405020304" pitchFamily="18" charset="0"/>
                <a:cs typeface="Times New Roman" panose="02020603050405020304" pitchFamily="18" charset="0"/>
              </a:rPr>
              <a:t> direncinin tersi)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Y²=G²+B² </a:t>
            </a:r>
            <a:endParaRPr lang="tr-TR" dirty="0">
              <a:solidFill>
                <a:srgbClr val="FF0000"/>
              </a:solidFill>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a:off x="1331089" y="5254906"/>
            <a:ext cx="115746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Düz Ok Bağlayıcısı 6"/>
          <p:cNvCxnSpPr/>
          <p:nvPr/>
        </p:nvCxnSpPr>
        <p:spPr>
          <a:xfrm>
            <a:off x="1296365" y="5289630"/>
            <a:ext cx="1238491" cy="65975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Düz Ok Bağlayıcısı 8"/>
          <p:cNvCxnSpPr/>
          <p:nvPr/>
        </p:nvCxnSpPr>
        <p:spPr>
          <a:xfrm>
            <a:off x="2488557" y="5254906"/>
            <a:ext cx="0" cy="6597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Yay 9"/>
          <p:cNvSpPr/>
          <p:nvPr/>
        </p:nvSpPr>
        <p:spPr>
          <a:xfrm rot="2839263">
            <a:off x="1319340" y="5184141"/>
            <a:ext cx="267013" cy="21098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1" name="Metin kutusu 10"/>
          <p:cNvSpPr txBox="1"/>
          <p:nvPr/>
        </p:nvSpPr>
        <p:spPr>
          <a:xfrm>
            <a:off x="1491933" y="5530332"/>
            <a:ext cx="505267"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1/Z</a:t>
            </a:r>
            <a:endParaRPr lang="tr-TR" sz="1400"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1722995" y="4920298"/>
            <a:ext cx="518091"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1/R</a:t>
            </a:r>
            <a:endParaRPr lang="tr-TR" sz="1400" dirty="0">
              <a:latin typeface="Times New Roman" panose="02020603050405020304" pitchFamily="18" charset="0"/>
              <a:cs typeface="Times New Roman" panose="02020603050405020304" pitchFamily="18" charset="0"/>
            </a:endParaRPr>
          </a:p>
        </p:txBody>
      </p:sp>
      <p:sp>
        <p:nvSpPr>
          <p:cNvPr id="13" name="Metin kutusu 12"/>
          <p:cNvSpPr txBox="1"/>
          <p:nvPr/>
        </p:nvSpPr>
        <p:spPr>
          <a:xfrm>
            <a:off x="9926440" y="4271019"/>
            <a:ext cx="351378"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G</a:t>
            </a:r>
            <a:endParaRPr lang="tr-TR" sz="1400"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1570548" y="5162310"/>
            <a:ext cx="304892" cy="369332"/>
          </a:xfrm>
          <a:prstGeom prst="rect">
            <a:avLst/>
          </a:prstGeom>
          <a:noFill/>
        </p:spPr>
        <p:txBody>
          <a:bodyPr wrap="none" rtlCol="0">
            <a:spAutoFit/>
          </a:bodyPr>
          <a:lstStyle/>
          <a:p>
            <a:r>
              <a:rPr lang="el-GR" dirty="0" smtClean="0">
                <a:latin typeface="Times New Roman" panose="02020603050405020304" pitchFamily="18" charset="0"/>
                <a:cs typeface="Times New Roman" panose="02020603050405020304" pitchFamily="18" charset="0"/>
              </a:rPr>
              <a:t>α</a:t>
            </a:r>
            <a:endParaRPr lang="tr-TR" dirty="0">
              <a:latin typeface="Times New Roman" panose="02020603050405020304" pitchFamily="18" charset="0"/>
              <a:cs typeface="Times New Roman" panose="02020603050405020304" pitchFamily="18" charset="0"/>
            </a:endParaRPr>
          </a:p>
        </p:txBody>
      </p:sp>
      <p:sp>
        <p:nvSpPr>
          <p:cNvPr id="15" name="Metin kutusu 14"/>
          <p:cNvSpPr txBox="1"/>
          <p:nvPr/>
        </p:nvSpPr>
        <p:spPr>
          <a:xfrm>
            <a:off x="2431028" y="5339881"/>
            <a:ext cx="641522"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1/X</a:t>
            </a:r>
            <a:r>
              <a:rPr lang="tr-TR" sz="1400" dirty="0" smtClean="0">
                <a:latin typeface="Times New Roman" panose="02020603050405020304" pitchFamily="18" charset="0"/>
                <a:cs typeface="Times New Roman" panose="02020603050405020304" pitchFamily="18" charset="0"/>
              </a:rPr>
              <a:t>L</a:t>
            </a:r>
            <a:endParaRPr lang="tr-TR" sz="1400" dirty="0">
              <a:latin typeface="Times New Roman" panose="02020603050405020304" pitchFamily="18" charset="0"/>
              <a:cs typeface="Times New Roman" panose="02020603050405020304" pitchFamily="18" charset="0"/>
            </a:endParaRPr>
          </a:p>
        </p:txBody>
      </p:sp>
      <p:cxnSp>
        <p:nvCxnSpPr>
          <p:cNvPr id="16" name="Düz Ok Bağlayıcısı 15"/>
          <p:cNvCxnSpPr/>
          <p:nvPr/>
        </p:nvCxnSpPr>
        <p:spPr>
          <a:xfrm>
            <a:off x="9388998" y="4620227"/>
            <a:ext cx="1238491" cy="96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Düz Ok Bağlayıcısı 16"/>
          <p:cNvCxnSpPr/>
          <p:nvPr/>
        </p:nvCxnSpPr>
        <p:spPr>
          <a:xfrm>
            <a:off x="9388998" y="4629873"/>
            <a:ext cx="1238491" cy="65975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9" name="Düz Ok Bağlayıcısı 18"/>
          <p:cNvCxnSpPr/>
          <p:nvPr/>
        </p:nvCxnSpPr>
        <p:spPr>
          <a:xfrm>
            <a:off x="10627489" y="4637589"/>
            <a:ext cx="0" cy="6597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Metin kutusu 19"/>
          <p:cNvSpPr txBox="1"/>
          <p:nvPr/>
        </p:nvSpPr>
        <p:spPr>
          <a:xfrm>
            <a:off x="10627489" y="4750639"/>
            <a:ext cx="338554"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B</a:t>
            </a:r>
            <a:endParaRPr lang="tr-TR" dirty="0">
              <a:latin typeface="Times New Roman" panose="02020603050405020304" pitchFamily="18" charset="0"/>
              <a:cs typeface="Times New Roman" panose="02020603050405020304" pitchFamily="18" charset="0"/>
            </a:endParaRPr>
          </a:p>
        </p:txBody>
      </p:sp>
      <p:sp>
        <p:nvSpPr>
          <p:cNvPr id="22" name="Yay 21"/>
          <p:cNvSpPr/>
          <p:nvPr/>
        </p:nvSpPr>
        <p:spPr>
          <a:xfrm rot="2904702">
            <a:off x="9568592" y="4616718"/>
            <a:ext cx="219247" cy="21019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3" name="Metin kutusu 22"/>
          <p:cNvSpPr txBox="1"/>
          <p:nvPr/>
        </p:nvSpPr>
        <p:spPr>
          <a:xfrm>
            <a:off x="9777517" y="4537151"/>
            <a:ext cx="304892" cy="369332"/>
          </a:xfrm>
          <a:prstGeom prst="rect">
            <a:avLst/>
          </a:prstGeom>
          <a:noFill/>
        </p:spPr>
        <p:txBody>
          <a:bodyPr wrap="none" rtlCol="0">
            <a:spAutoFit/>
          </a:bodyPr>
          <a:lstStyle/>
          <a:p>
            <a:r>
              <a:rPr lang="el-GR" dirty="0" smtClean="0">
                <a:latin typeface="Times New Roman" panose="02020603050405020304" pitchFamily="18" charset="0"/>
                <a:cs typeface="Times New Roman" panose="02020603050405020304" pitchFamily="18" charset="0"/>
              </a:rPr>
              <a:t>α</a:t>
            </a:r>
            <a:endParaRPr lang="tr-TR" dirty="0">
              <a:latin typeface="Times New Roman" panose="02020603050405020304" pitchFamily="18" charset="0"/>
              <a:cs typeface="Times New Roman" panose="02020603050405020304" pitchFamily="18" charset="0"/>
            </a:endParaRPr>
          </a:p>
        </p:txBody>
      </p:sp>
      <p:sp>
        <p:nvSpPr>
          <p:cNvPr id="24" name="Metin kutusu 23"/>
          <p:cNvSpPr txBox="1"/>
          <p:nvPr/>
        </p:nvSpPr>
        <p:spPr>
          <a:xfrm>
            <a:off x="9782869" y="4935305"/>
            <a:ext cx="225374"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Y</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2250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642" y="236554"/>
            <a:ext cx="10098287" cy="446352"/>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29206" y="775504"/>
            <a:ext cx="11019098" cy="5995686"/>
          </a:xfrm>
        </p:spPr>
        <p:txBody>
          <a:bodyPr/>
          <a:lstStyle/>
          <a:p>
            <a:r>
              <a:rPr lang="tr-TR" dirty="0">
                <a:solidFill>
                  <a:srgbClr val="FF0000"/>
                </a:solidFill>
                <a:latin typeface="Times New Roman" panose="02020603050405020304" pitchFamily="18" charset="0"/>
                <a:cs typeface="Times New Roman" panose="02020603050405020304" pitchFamily="18" charset="0"/>
              </a:rPr>
              <a:t>ÖRNEK: </a:t>
            </a:r>
            <a:r>
              <a:rPr lang="tr-TR" dirty="0">
                <a:latin typeface="Times New Roman" panose="02020603050405020304" pitchFamily="18" charset="0"/>
                <a:cs typeface="Times New Roman" panose="02020603050405020304" pitchFamily="18" charset="0"/>
              </a:rPr>
              <a:t>Bir devrede 10 </a:t>
            </a:r>
            <a:r>
              <a:rPr lang="el-GR" dirty="0">
                <a:latin typeface="Times New Roman" panose="02020603050405020304" pitchFamily="18" charset="0"/>
                <a:cs typeface="Times New Roman" panose="02020603050405020304" pitchFamily="18" charset="0"/>
              </a:rPr>
              <a:t>Ω </a:t>
            </a:r>
            <a:r>
              <a:rPr lang="tr-TR" dirty="0" err="1">
                <a:latin typeface="Times New Roman" panose="02020603050405020304" pitchFamily="18" charset="0"/>
                <a:cs typeface="Times New Roman" panose="02020603050405020304" pitchFamily="18" charset="0"/>
              </a:rPr>
              <a:t>luk</a:t>
            </a:r>
            <a:r>
              <a:rPr lang="tr-TR" dirty="0">
                <a:latin typeface="Times New Roman" panose="02020603050405020304" pitchFamily="18" charset="0"/>
                <a:cs typeface="Times New Roman" panose="02020603050405020304" pitchFamily="18" charset="0"/>
              </a:rPr>
              <a:t> bir direnç, 20 </a:t>
            </a:r>
            <a:r>
              <a:rPr lang="el-GR" dirty="0">
                <a:latin typeface="Times New Roman" panose="02020603050405020304" pitchFamily="18" charset="0"/>
                <a:cs typeface="Times New Roman" panose="02020603050405020304" pitchFamily="18" charset="0"/>
              </a:rPr>
              <a:t>μ</a:t>
            </a:r>
            <a:r>
              <a:rPr lang="tr-TR" dirty="0">
                <a:latin typeface="Times New Roman" panose="02020603050405020304" pitchFamily="18" charset="0"/>
                <a:cs typeface="Times New Roman" panose="02020603050405020304" pitchFamily="18" charset="0"/>
              </a:rPr>
              <a:t>F </a:t>
            </a:r>
            <a:r>
              <a:rPr lang="tr-TR" dirty="0" err="1">
                <a:latin typeface="Times New Roman" panose="02020603050405020304" pitchFamily="18" charset="0"/>
                <a:cs typeface="Times New Roman" panose="02020603050405020304" pitchFamily="18" charset="0"/>
              </a:rPr>
              <a:t>lık</a:t>
            </a:r>
            <a:r>
              <a:rPr lang="tr-TR" dirty="0">
                <a:latin typeface="Times New Roman" panose="02020603050405020304" pitchFamily="18" charset="0"/>
                <a:cs typeface="Times New Roman" panose="02020603050405020304" pitchFamily="18" charset="0"/>
              </a:rPr>
              <a:t> bir kondansatör, 1 </a:t>
            </a:r>
            <a:r>
              <a:rPr lang="tr-TR" dirty="0" err="1">
                <a:latin typeface="Times New Roman" panose="02020603050405020304" pitchFamily="18" charset="0"/>
                <a:cs typeface="Times New Roman" panose="02020603050405020304" pitchFamily="18" charset="0"/>
              </a:rPr>
              <a:t>mH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lik</a:t>
            </a:r>
            <a:r>
              <a:rPr lang="tr-TR" dirty="0">
                <a:latin typeface="Times New Roman" panose="02020603050405020304" pitchFamily="18" charset="0"/>
                <a:cs typeface="Times New Roman" panose="02020603050405020304" pitchFamily="18" charset="0"/>
              </a:rPr>
              <a:t> bir bobin paraleldir. Devreden geçen akımın </a:t>
            </a:r>
            <a:r>
              <a:rPr lang="tr-TR" dirty="0" err="1">
                <a:latin typeface="Times New Roman" panose="02020603050405020304" pitchFamily="18" charset="0"/>
                <a:cs typeface="Times New Roman" panose="02020603050405020304" pitchFamily="18" charset="0"/>
              </a:rPr>
              <a:t>açısal</a:t>
            </a:r>
            <a:r>
              <a:rPr lang="tr-TR" dirty="0">
                <a:latin typeface="Times New Roman" panose="02020603050405020304" pitchFamily="18" charset="0"/>
                <a:cs typeface="Times New Roman" panose="02020603050405020304" pitchFamily="18" charset="0"/>
              </a:rPr>
              <a:t> frekansı 104 </a:t>
            </a:r>
            <a:r>
              <a:rPr lang="tr-TR" dirty="0" err="1">
                <a:latin typeface="Times New Roman" panose="02020603050405020304" pitchFamily="18" charset="0"/>
                <a:cs typeface="Times New Roman" panose="02020603050405020304" pitchFamily="18" charset="0"/>
              </a:rPr>
              <a:t>rds</a:t>
            </a:r>
            <a:r>
              <a:rPr lang="tr-TR" dirty="0">
                <a:latin typeface="Times New Roman" panose="02020603050405020304" pitchFamily="18" charset="0"/>
                <a:cs typeface="Times New Roman" panose="02020603050405020304" pitchFamily="18" charset="0"/>
              </a:rPr>
              <a:t>/s </a:t>
            </a:r>
            <a:r>
              <a:rPr lang="tr-TR" dirty="0" err="1">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 Bu </a:t>
            </a:r>
            <a:r>
              <a:rPr lang="tr-TR" dirty="0">
                <a:latin typeface="Times New Roman" panose="02020603050405020304" pitchFamily="18" charset="0"/>
                <a:cs typeface="Times New Roman" panose="02020603050405020304" pitchFamily="18" charset="0"/>
              </a:rPr>
              <a:t>devrenin </a:t>
            </a:r>
            <a:r>
              <a:rPr lang="tr-TR" dirty="0" err="1" smtClean="0">
                <a:latin typeface="Times New Roman" panose="02020603050405020304" pitchFamily="18" charset="0"/>
                <a:cs typeface="Times New Roman" panose="02020603050405020304" pitchFamily="18" charset="0"/>
              </a:rPr>
              <a:t>admittansı</a:t>
            </a:r>
            <a:r>
              <a:rPr lang="tr-TR" dirty="0" smtClean="0">
                <a:latin typeface="Times New Roman" panose="02020603050405020304" pitchFamily="18" charset="0"/>
                <a:cs typeface="Times New Roman" panose="02020603050405020304" pitchFamily="18" charset="0"/>
              </a:rPr>
              <a:t> ne olur? </a:t>
            </a:r>
          </a:p>
          <a:p>
            <a:r>
              <a:rPr lang="tr-TR" dirty="0" smtClean="0">
                <a:latin typeface="Times New Roman" panose="02020603050405020304" pitchFamily="18" charset="0"/>
                <a:cs typeface="Times New Roman" panose="02020603050405020304" pitchFamily="18" charset="0"/>
              </a:rPr>
              <a:t>Y=1/10   Y=0,1S     </a:t>
            </a:r>
            <a:r>
              <a:rPr lang="tr-TR" dirty="0" err="1" smtClean="0">
                <a:latin typeface="Times New Roman" panose="02020603050405020304" pitchFamily="18" charset="0"/>
                <a:cs typeface="Times New Roman" panose="02020603050405020304" pitchFamily="18" charset="0"/>
              </a:rPr>
              <a:t>Yk</a:t>
            </a:r>
            <a:r>
              <a:rPr lang="tr-TR" dirty="0" smtClean="0">
                <a:latin typeface="Times New Roman" panose="02020603050405020304" pitchFamily="18" charset="0"/>
                <a:cs typeface="Times New Roman" panose="02020603050405020304" pitchFamily="18" charset="0"/>
              </a:rPr>
              <a:t>= J.W.L = J.10⁴.20.10⁻⁶  =J.0,2 (kondansatör için)</a:t>
            </a:r>
          </a:p>
          <a:p>
            <a:r>
              <a:rPr lang="tr-TR" dirty="0" err="1" smtClean="0">
                <a:latin typeface="Times New Roman" panose="02020603050405020304" pitchFamily="18" charset="0"/>
                <a:cs typeface="Times New Roman" panose="02020603050405020304" pitchFamily="18" charset="0"/>
              </a:rPr>
              <a:t>Yb</a:t>
            </a:r>
            <a:r>
              <a:rPr lang="tr-TR" dirty="0" smtClean="0">
                <a:latin typeface="Times New Roman" panose="02020603050405020304" pitchFamily="18" charset="0"/>
                <a:cs typeface="Times New Roman" panose="02020603050405020304" pitchFamily="18" charset="0"/>
              </a:rPr>
              <a:t>=1/J.W.L = 1/ J.10⁴.1.10⁻³  = </a:t>
            </a:r>
            <a:r>
              <a:rPr lang="tr-TR" dirty="0">
                <a:solidFill>
                  <a:srgbClr val="FF0000"/>
                </a:solidFill>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J.0,1 (Sanal operatör paydadan paya çıkınca işaret değiştirir</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Y=</a:t>
            </a:r>
            <a:r>
              <a:rPr lang="tr-TR" dirty="0" err="1" smtClean="0">
                <a:latin typeface="Times New Roman" panose="02020603050405020304" pitchFamily="18" charset="0"/>
                <a:cs typeface="Times New Roman" panose="02020603050405020304" pitchFamily="18" charset="0"/>
              </a:rPr>
              <a:t>Y+Yk+Yb</a:t>
            </a:r>
            <a:r>
              <a:rPr lang="tr-TR" dirty="0" smtClean="0">
                <a:latin typeface="Times New Roman" panose="02020603050405020304" pitchFamily="18" charset="0"/>
                <a:cs typeface="Times New Roman" panose="02020603050405020304" pitchFamily="18" charset="0"/>
              </a:rPr>
              <a:t>  =0,1+J.0,2-J.0,1   =0,1+0.1J ise Z= √0,1²+0,1²   Z=√0,02   Z= 0,14 </a:t>
            </a:r>
          </a:p>
          <a:p>
            <a:r>
              <a:rPr lang="tr-TR" dirty="0" smtClean="0">
                <a:latin typeface="Times New Roman" panose="02020603050405020304" pitchFamily="18" charset="0"/>
                <a:cs typeface="Times New Roman" panose="02020603050405020304" pitchFamily="18" charset="0"/>
              </a:rPr>
              <a:t>α= </a:t>
            </a:r>
            <a:r>
              <a:rPr lang="tr-TR" dirty="0" err="1" smtClean="0">
                <a:latin typeface="Times New Roman" panose="02020603050405020304" pitchFamily="18" charset="0"/>
                <a:cs typeface="Times New Roman" panose="02020603050405020304" pitchFamily="18" charset="0"/>
              </a:rPr>
              <a:t>arc</a:t>
            </a:r>
            <a:r>
              <a:rPr lang="tr-TR" dirty="0" smtClean="0">
                <a:latin typeface="Times New Roman" panose="02020603050405020304" pitchFamily="18" charset="0"/>
                <a:cs typeface="Times New Roman" panose="02020603050405020304" pitchFamily="18" charset="0"/>
              </a:rPr>
              <a:t> tan= 0,1/0,1 =1  tanjantı 1 0lan açı 45° </a:t>
            </a:r>
            <a:r>
              <a:rPr lang="tr-TR" dirty="0" err="1" smtClean="0">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Y=0,14    45°</a:t>
            </a:r>
            <a:endParaRPr lang="tr-TR" dirty="0">
              <a:solidFill>
                <a:srgbClr val="FF0000"/>
              </a:solidFill>
              <a:latin typeface="Times New Roman" panose="02020603050405020304" pitchFamily="18" charset="0"/>
              <a:cs typeface="Times New Roman" panose="02020603050405020304" pitchFamily="18" charset="0"/>
            </a:endParaRPr>
          </a:p>
        </p:txBody>
      </p:sp>
      <p:cxnSp>
        <p:nvCxnSpPr>
          <p:cNvPr id="5" name="Düz Ok Bağlayıcısı 4"/>
          <p:cNvCxnSpPr/>
          <p:nvPr/>
        </p:nvCxnSpPr>
        <p:spPr>
          <a:xfrm flipH="1" flipV="1">
            <a:off x="2199190" y="4849791"/>
            <a:ext cx="11576" cy="15394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Düz Ok Bağlayıcısı 8"/>
          <p:cNvCxnSpPr/>
          <p:nvPr/>
        </p:nvCxnSpPr>
        <p:spPr>
          <a:xfrm>
            <a:off x="1446835" y="5440101"/>
            <a:ext cx="22223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Düz Bağlayıcı 10"/>
          <p:cNvCxnSpPr/>
          <p:nvPr/>
        </p:nvCxnSpPr>
        <p:spPr>
          <a:xfrm>
            <a:off x="2716191" y="5370653"/>
            <a:ext cx="11575" cy="138896"/>
          </a:xfrm>
          <a:prstGeom prst="line">
            <a:avLst/>
          </a:prstGeom>
        </p:spPr>
        <p:style>
          <a:lnRef idx="1">
            <a:schemeClr val="dk1"/>
          </a:lnRef>
          <a:fillRef idx="0">
            <a:schemeClr val="dk1"/>
          </a:fillRef>
          <a:effectRef idx="0">
            <a:schemeClr val="dk1"/>
          </a:effectRef>
          <a:fontRef idx="minor">
            <a:schemeClr val="tx1"/>
          </a:fontRef>
        </p:style>
      </p:cxnSp>
      <p:cxnSp>
        <p:nvCxnSpPr>
          <p:cNvPr id="13" name="Düz Bağlayıcı 12"/>
          <p:cNvCxnSpPr/>
          <p:nvPr/>
        </p:nvCxnSpPr>
        <p:spPr>
          <a:xfrm>
            <a:off x="3221616" y="5349327"/>
            <a:ext cx="11575" cy="138896"/>
          </a:xfrm>
          <a:prstGeom prst="line">
            <a:avLst/>
          </a:prstGeom>
        </p:spPr>
        <p:style>
          <a:lnRef idx="1">
            <a:schemeClr val="dk1"/>
          </a:lnRef>
          <a:fillRef idx="0">
            <a:schemeClr val="dk1"/>
          </a:fillRef>
          <a:effectRef idx="0">
            <a:schemeClr val="dk1"/>
          </a:effectRef>
          <a:fontRef idx="minor">
            <a:schemeClr val="tx1"/>
          </a:fontRef>
        </p:style>
      </p:cxnSp>
      <p:cxnSp>
        <p:nvCxnSpPr>
          <p:cNvPr id="14" name="Düz Bağlayıcı 13"/>
          <p:cNvCxnSpPr/>
          <p:nvPr/>
        </p:nvCxnSpPr>
        <p:spPr>
          <a:xfrm flipH="1">
            <a:off x="2126307" y="5897301"/>
            <a:ext cx="141367" cy="13262"/>
          </a:xfrm>
          <a:prstGeom prst="line">
            <a:avLst/>
          </a:prstGeom>
        </p:spPr>
        <p:style>
          <a:lnRef idx="1">
            <a:schemeClr val="dk1"/>
          </a:lnRef>
          <a:fillRef idx="0">
            <a:schemeClr val="dk1"/>
          </a:fillRef>
          <a:effectRef idx="0">
            <a:schemeClr val="dk1"/>
          </a:effectRef>
          <a:fontRef idx="minor">
            <a:schemeClr val="tx1"/>
          </a:fontRef>
        </p:style>
      </p:cxnSp>
      <p:cxnSp>
        <p:nvCxnSpPr>
          <p:cNvPr id="17" name="Düz Bağlayıcı 16"/>
          <p:cNvCxnSpPr/>
          <p:nvPr/>
        </p:nvCxnSpPr>
        <p:spPr>
          <a:xfrm flipH="1">
            <a:off x="2153857" y="6321055"/>
            <a:ext cx="113817" cy="1930"/>
          </a:xfrm>
          <a:prstGeom prst="line">
            <a:avLst/>
          </a:prstGeom>
        </p:spPr>
        <p:style>
          <a:lnRef idx="1">
            <a:schemeClr val="dk1"/>
          </a:lnRef>
          <a:fillRef idx="0">
            <a:schemeClr val="dk1"/>
          </a:fillRef>
          <a:effectRef idx="0">
            <a:schemeClr val="dk1"/>
          </a:effectRef>
          <a:fontRef idx="minor">
            <a:schemeClr val="tx1"/>
          </a:fontRef>
        </p:style>
      </p:cxnSp>
      <p:sp>
        <p:nvSpPr>
          <p:cNvPr id="23" name="Metin kutusu 22"/>
          <p:cNvSpPr txBox="1"/>
          <p:nvPr/>
        </p:nvSpPr>
        <p:spPr>
          <a:xfrm>
            <a:off x="1615541" y="6112490"/>
            <a:ext cx="565292"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J0,2</a:t>
            </a:r>
            <a:endParaRPr lang="tr-TR" dirty="0">
              <a:latin typeface="Times New Roman" panose="02020603050405020304" pitchFamily="18" charset="0"/>
              <a:cs typeface="Times New Roman" panose="02020603050405020304" pitchFamily="18" charset="0"/>
            </a:endParaRPr>
          </a:p>
        </p:txBody>
      </p:sp>
      <p:sp>
        <p:nvSpPr>
          <p:cNvPr id="24" name="Metin kutusu 23"/>
          <p:cNvSpPr txBox="1"/>
          <p:nvPr/>
        </p:nvSpPr>
        <p:spPr>
          <a:xfrm>
            <a:off x="2445120" y="5024470"/>
            <a:ext cx="565292"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0,1</a:t>
            </a:r>
            <a:endParaRPr lang="tr-TR" dirty="0">
              <a:latin typeface="Times New Roman" panose="02020603050405020304" pitchFamily="18" charset="0"/>
              <a:cs typeface="Times New Roman" panose="02020603050405020304" pitchFamily="18" charset="0"/>
            </a:endParaRPr>
          </a:p>
        </p:txBody>
      </p:sp>
      <p:sp>
        <p:nvSpPr>
          <p:cNvPr id="25" name="Metin kutusu 24"/>
          <p:cNvSpPr txBox="1"/>
          <p:nvPr/>
        </p:nvSpPr>
        <p:spPr>
          <a:xfrm>
            <a:off x="1615541" y="5719266"/>
            <a:ext cx="565292"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J0,1</a:t>
            </a:r>
            <a:endParaRPr lang="tr-TR" dirty="0">
              <a:latin typeface="Times New Roman" panose="02020603050405020304" pitchFamily="18" charset="0"/>
              <a:cs typeface="Times New Roman" panose="02020603050405020304" pitchFamily="18" charset="0"/>
            </a:endParaRPr>
          </a:p>
        </p:txBody>
      </p:sp>
      <p:sp>
        <p:nvSpPr>
          <p:cNvPr id="26" name="Metin kutusu 25"/>
          <p:cNvSpPr txBox="1"/>
          <p:nvPr/>
        </p:nvSpPr>
        <p:spPr>
          <a:xfrm>
            <a:off x="2881098" y="5010253"/>
            <a:ext cx="565292" cy="369332"/>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0,2</a:t>
            </a:r>
            <a:endParaRPr lang="tr-TR" dirty="0">
              <a:latin typeface="Times New Roman" panose="02020603050405020304" pitchFamily="18" charset="0"/>
              <a:cs typeface="Times New Roman" panose="02020603050405020304" pitchFamily="18" charset="0"/>
            </a:endParaRPr>
          </a:p>
        </p:txBody>
      </p:sp>
      <p:cxnSp>
        <p:nvCxnSpPr>
          <p:cNvPr id="29" name="Düz Bağlayıcı 28"/>
          <p:cNvCxnSpPr>
            <a:stCxn id="24" idx="2"/>
          </p:cNvCxnSpPr>
          <p:nvPr/>
        </p:nvCxnSpPr>
        <p:spPr>
          <a:xfrm>
            <a:off x="2727766" y="5393802"/>
            <a:ext cx="0" cy="51676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Düz Bağlayıcı 30"/>
          <p:cNvCxnSpPr>
            <a:stCxn id="25" idx="3"/>
          </p:cNvCxnSpPr>
          <p:nvPr/>
        </p:nvCxnSpPr>
        <p:spPr>
          <a:xfrm>
            <a:off x="2180833" y="5903932"/>
            <a:ext cx="546933" cy="66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Düz Ok Bağlayıcısı 32"/>
          <p:cNvCxnSpPr/>
          <p:nvPr/>
        </p:nvCxnSpPr>
        <p:spPr>
          <a:xfrm>
            <a:off x="2204978" y="5418775"/>
            <a:ext cx="676120" cy="66982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4" name="Yay 33"/>
          <p:cNvSpPr/>
          <p:nvPr/>
        </p:nvSpPr>
        <p:spPr>
          <a:xfrm rot="2249462">
            <a:off x="2192086" y="5392483"/>
            <a:ext cx="232708" cy="25011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35" name="Metin kutusu 34"/>
          <p:cNvSpPr txBox="1"/>
          <p:nvPr/>
        </p:nvSpPr>
        <p:spPr>
          <a:xfrm>
            <a:off x="2408931" y="5371906"/>
            <a:ext cx="304892" cy="369332"/>
          </a:xfrm>
          <a:prstGeom prst="rect">
            <a:avLst/>
          </a:prstGeom>
          <a:noFill/>
        </p:spPr>
        <p:txBody>
          <a:bodyPr wrap="none" rtlCol="0">
            <a:spAutoFit/>
          </a:bodyPr>
          <a:lstStyle/>
          <a:p>
            <a:r>
              <a:rPr lang="el-GR" dirty="0" smtClean="0">
                <a:latin typeface="Times New Roman" panose="02020603050405020304" pitchFamily="18" charset="0"/>
                <a:cs typeface="Times New Roman" panose="02020603050405020304" pitchFamily="18" charset="0"/>
              </a:rPr>
              <a:t>α</a:t>
            </a:r>
            <a:endParaRPr lang="tr-TR" dirty="0"/>
          </a:p>
        </p:txBody>
      </p:sp>
      <p:cxnSp>
        <p:nvCxnSpPr>
          <p:cNvPr id="37" name="Düz Bağlayıcı 36"/>
          <p:cNvCxnSpPr/>
          <p:nvPr/>
        </p:nvCxnSpPr>
        <p:spPr>
          <a:xfrm>
            <a:off x="5116010" y="5326454"/>
            <a:ext cx="729205" cy="21042"/>
          </a:xfrm>
          <a:prstGeom prst="line">
            <a:avLst/>
          </a:prstGeom>
        </p:spPr>
        <p:style>
          <a:lnRef idx="3">
            <a:schemeClr val="accent3"/>
          </a:lnRef>
          <a:fillRef idx="0">
            <a:schemeClr val="accent3"/>
          </a:fillRef>
          <a:effectRef idx="2">
            <a:schemeClr val="accent3"/>
          </a:effectRef>
          <a:fontRef idx="minor">
            <a:schemeClr val="tx1"/>
          </a:fontRef>
        </p:style>
      </p:cxnSp>
      <p:cxnSp>
        <p:nvCxnSpPr>
          <p:cNvPr id="40" name="Düz Bağlayıcı 39"/>
          <p:cNvCxnSpPr/>
          <p:nvPr/>
        </p:nvCxnSpPr>
        <p:spPr>
          <a:xfrm flipV="1">
            <a:off x="5093853" y="4849791"/>
            <a:ext cx="544011" cy="497705"/>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102692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2355" y="219919"/>
            <a:ext cx="10190884" cy="550525"/>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25034" y="891250"/>
            <a:ext cx="11296890" cy="5966749"/>
          </a:xfrm>
        </p:spPr>
        <p:txBody>
          <a:bodyPr/>
          <a:lstStyle/>
          <a:p>
            <a:r>
              <a:rPr lang="tr-TR" dirty="0" smtClean="0">
                <a:latin typeface="Times New Roman" panose="02020603050405020304" pitchFamily="18" charset="0"/>
                <a:cs typeface="Times New Roman" panose="02020603050405020304" pitchFamily="18" charset="0"/>
              </a:rPr>
              <a:t>ÖRNEK:  Şekilde verilen değerlere göre, devre akımını, </a:t>
            </a:r>
          </a:p>
          <a:p>
            <a:r>
              <a:rPr lang="tr-TR" dirty="0" smtClean="0">
                <a:latin typeface="Times New Roman" panose="02020603050405020304" pitchFamily="18" charset="0"/>
                <a:cs typeface="Times New Roman" panose="02020603050405020304" pitchFamily="18" charset="0"/>
              </a:rPr>
              <a:t>Empedansı ve </a:t>
            </a:r>
            <a:r>
              <a:rPr lang="tr-TR" dirty="0" err="1" smtClean="0">
                <a:latin typeface="Times New Roman" panose="02020603050405020304" pitchFamily="18" charset="0"/>
                <a:cs typeface="Times New Roman" panose="02020603050405020304" pitchFamily="18" charset="0"/>
              </a:rPr>
              <a:t>admintansı</a:t>
            </a:r>
            <a:r>
              <a:rPr lang="tr-TR" dirty="0" smtClean="0">
                <a:latin typeface="Times New Roman" panose="02020603050405020304" pitchFamily="18" charset="0"/>
                <a:cs typeface="Times New Roman" panose="02020603050405020304" pitchFamily="18" charset="0"/>
              </a:rPr>
              <a:t> bulunuz? </a:t>
            </a:r>
          </a:p>
          <a:p>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2.</a:t>
            </a:r>
            <a:r>
              <a:rPr lang="az-Cyrl-AZ" dirty="0">
                <a:latin typeface="Times New Roman" panose="02020603050405020304" pitchFamily="18" charset="0"/>
                <a:cs typeface="Times New Roman" panose="02020603050405020304" pitchFamily="18" charset="0"/>
              </a:rPr>
              <a:t>Л.</a:t>
            </a:r>
            <a:r>
              <a:rPr lang="tr-TR" dirty="0" err="1">
                <a:latin typeface="Times New Roman" panose="02020603050405020304" pitchFamily="18" charset="0"/>
                <a:cs typeface="Times New Roman" panose="02020603050405020304" pitchFamily="18" charset="0"/>
              </a:rPr>
              <a:t>f.L</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=2.3,14.60.10.10⁻³ = 3,768</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 V/R  = </a:t>
            </a:r>
            <a:r>
              <a:rPr lang="tr-TR" dirty="0">
                <a:latin typeface="Times New Roman" panose="02020603050405020304" pitchFamily="18" charset="0"/>
                <a:cs typeface="Times New Roman" panose="02020603050405020304" pitchFamily="18" charset="0"/>
              </a:rPr>
              <a:t>10/5 </a:t>
            </a:r>
            <a:r>
              <a:rPr lang="tr-TR" dirty="0" smtClean="0">
                <a:latin typeface="Times New Roman" panose="02020603050405020304" pitchFamily="18" charset="0"/>
                <a:cs typeface="Times New Roman" panose="02020603050405020304" pitchFamily="18" charset="0"/>
              </a:rPr>
              <a:t>  I</a:t>
            </a:r>
            <a:r>
              <a:rPr lang="tr-TR" sz="1600" dirty="0" smtClean="0">
                <a:latin typeface="Times New Roman" panose="02020603050405020304" pitchFamily="18" charset="0"/>
                <a:cs typeface="Times New Roman" panose="02020603050405020304" pitchFamily="18" charset="0"/>
              </a:rPr>
              <a:t>R</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2A     I</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V/X</a:t>
            </a:r>
            <a:r>
              <a:rPr lang="tr-TR" sz="1600" dirty="0" smtClean="0">
                <a:latin typeface="Times New Roman" panose="02020603050405020304" pitchFamily="18" charset="0"/>
                <a:cs typeface="Times New Roman" panose="02020603050405020304" pitchFamily="18" charset="0"/>
              </a:rPr>
              <a:t>L </a:t>
            </a:r>
            <a:r>
              <a:rPr lang="tr-TR" dirty="0" smtClean="0">
                <a:latin typeface="Times New Roman" panose="02020603050405020304" pitchFamily="18" charset="0"/>
                <a:cs typeface="Times New Roman" panose="02020603050405020304" pitchFamily="18" charset="0"/>
              </a:rPr>
              <a:t>=10/3,768    </a:t>
            </a:r>
            <a:r>
              <a:rPr lang="tr-TR" dirty="0">
                <a:latin typeface="Times New Roman" panose="02020603050405020304" pitchFamily="18" charset="0"/>
                <a:cs typeface="Times New Roman" panose="02020603050405020304" pitchFamily="18" charset="0"/>
              </a:rPr>
              <a:t>I</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2,65A </a:t>
            </a:r>
          </a:p>
          <a:p>
            <a:r>
              <a:rPr lang="tr-TR" dirty="0" smtClean="0">
                <a:latin typeface="Times New Roman" panose="02020603050405020304" pitchFamily="18" charset="0"/>
                <a:cs typeface="Times New Roman" panose="02020603050405020304" pitchFamily="18" charset="0"/>
              </a:rPr>
              <a:t>I</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²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²   I= √2²+2,65²   I</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√4+7  I</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√11     I=3,3A </a:t>
            </a:r>
          </a:p>
          <a:p>
            <a:r>
              <a:rPr lang="tr-TR" dirty="0" smtClean="0">
                <a:latin typeface="Times New Roman" panose="02020603050405020304" pitchFamily="18" charset="0"/>
                <a:cs typeface="Times New Roman" panose="02020603050405020304" pitchFamily="18" charset="0"/>
              </a:rPr>
              <a:t>Z= V/I    Z= 10/3,3     Z=3</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Cos</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I</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/I = </a:t>
            </a:r>
            <a:r>
              <a:rPr lang="tr-TR" dirty="0">
                <a:latin typeface="Times New Roman" panose="02020603050405020304" pitchFamily="18" charset="0"/>
                <a:cs typeface="Times New Roman" panose="02020603050405020304" pitchFamily="18" charset="0"/>
              </a:rPr>
              <a:t>2/3,3 </a:t>
            </a:r>
            <a:r>
              <a:rPr lang="tr-TR" dirty="0" smtClean="0">
                <a:latin typeface="Times New Roman" panose="02020603050405020304" pitchFamily="18" charset="0"/>
                <a:cs typeface="Times New Roman" panose="02020603050405020304" pitchFamily="18" charset="0"/>
              </a:rPr>
              <a:t>  Cos</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0,6     </a:t>
            </a:r>
            <a:r>
              <a:rPr lang="el-GR" dirty="0" smtClean="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 53° </a:t>
            </a:r>
          </a:p>
          <a:p>
            <a:r>
              <a:rPr lang="tr-TR" dirty="0" err="1" smtClean="0">
                <a:latin typeface="Times New Roman" panose="02020603050405020304" pitchFamily="18" charset="0"/>
                <a:cs typeface="Times New Roman" panose="02020603050405020304" pitchFamily="18" charset="0"/>
              </a:rPr>
              <a:t>Admittans</a:t>
            </a:r>
            <a:r>
              <a:rPr lang="tr-TR" dirty="0" smtClean="0">
                <a:latin typeface="Times New Roman" panose="02020603050405020304" pitchFamily="18" charset="0"/>
                <a:cs typeface="Times New Roman" panose="02020603050405020304" pitchFamily="18" charset="0"/>
              </a:rPr>
              <a:t> ise;   Y=</a:t>
            </a:r>
            <a:r>
              <a:rPr lang="tr-TR" dirty="0" err="1" smtClean="0">
                <a:latin typeface="Times New Roman" panose="02020603050405020304" pitchFamily="18" charset="0"/>
                <a:cs typeface="Times New Roman" panose="02020603050405020304" pitchFamily="18" charset="0"/>
              </a:rPr>
              <a:t>Yr+JYk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Yr</a:t>
            </a:r>
            <a:r>
              <a:rPr lang="tr-TR" dirty="0" smtClean="0">
                <a:latin typeface="Times New Roman" panose="02020603050405020304" pitchFamily="18" charset="0"/>
                <a:cs typeface="Times New Roman" panose="02020603050405020304" pitchFamily="18" charset="0"/>
              </a:rPr>
              <a:t>= 1/R =1/5    </a:t>
            </a:r>
            <a:r>
              <a:rPr lang="tr-TR" dirty="0" err="1" smtClean="0">
                <a:latin typeface="Times New Roman" panose="02020603050405020304" pitchFamily="18" charset="0"/>
                <a:cs typeface="Times New Roman" panose="02020603050405020304" pitchFamily="18" charset="0"/>
              </a:rPr>
              <a:t>Yr</a:t>
            </a:r>
            <a:r>
              <a:rPr lang="tr-TR" dirty="0" smtClean="0">
                <a:latin typeface="Times New Roman" panose="02020603050405020304" pitchFamily="18" charset="0"/>
                <a:cs typeface="Times New Roman" panose="02020603050405020304" pitchFamily="18" charset="0"/>
              </a:rPr>
              <a:t>=0,2S   </a:t>
            </a:r>
          </a:p>
          <a:p>
            <a:r>
              <a:rPr lang="tr-TR" dirty="0" err="1" smtClean="0">
                <a:latin typeface="Times New Roman" panose="02020603050405020304" pitchFamily="18" charset="0"/>
                <a:cs typeface="Times New Roman" panose="02020603050405020304" pitchFamily="18" charset="0"/>
              </a:rPr>
              <a:t>Yb</a:t>
            </a:r>
            <a:r>
              <a:rPr lang="tr-TR" dirty="0" smtClean="0">
                <a:latin typeface="Times New Roman" panose="02020603050405020304" pitchFamily="18" charset="0"/>
                <a:cs typeface="Times New Roman" panose="02020603050405020304" pitchFamily="18" charset="0"/>
              </a:rPr>
              <a:t>=1/J.W.L    </a:t>
            </a:r>
            <a:r>
              <a:rPr lang="tr-TR" dirty="0" err="1" smtClean="0">
                <a:latin typeface="Times New Roman" panose="02020603050405020304" pitchFamily="18" charset="0"/>
                <a:cs typeface="Times New Roman" panose="02020603050405020304" pitchFamily="18" charset="0"/>
              </a:rPr>
              <a:t>Yb</a:t>
            </a:r>
            <a:r>
              <a:rPr lang="tr-TR" dirty="0" smtClean="0">
                <a:latin typeface="Times New Roman" panose="02020603050405020304" pitchFamily="18" charset="0"/>
                <a:cs typeface="Times New Roman" panose="02020603050405020304" pitchFamily="18" charset="0"/>
              </a:rPr>
              <a:t>=1/j.2.3,14.60.10.10⁻³ =1/J.3,768  =J.0,26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Y=</a:t>
            </a:r>
            <a:r>
              <a:rPr lang="tr-TR" dirty="0" err="1" smtClean="0">
                <a:latin typeface="Times New Roman" panose="02020603050405020304" pitchFamily="18" charset="0"/>
                <a:cs typeface="Times New Roman" panose="02020603050405020304" pitchFamily="18" charset="0"/>
              </a:rPr>
              <a:t>Yr+JYk</a:t>
            </a:r>
            <a:r>
              <a:rPr lang="tr-TR" dirty="0" smtClean="0">
                <a:latin typeface="Times New Roman" panose="02020603050405020304" pitchFamily="18" charset="0"/>
                <a:cs typeface="Times New Roman" panose="02020603050405020304" pitchFamily="18" charset="0"/>
              </a:rPr>
              <a:t> = 0,2+j0,26    Y=√0,2²+0,26²  Y=√0,04+0,067   Y=√0,1076   Y=0,32 </a:t>
            </a:r>
            <a:r>
              <a:rPr lang="tr-TR" dirty="0" err="1" smtClean="0">
                <a:latin typeface="Times New Roman" panose="02020603050405020304" pitchFamily="18" charset="0"/>
                <a:cs typeface="Times New Roman" panose="02020603050405020304" pitchFamily="18" charset="0"/>
              </a:rPr>
              <a:t>mho</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Tan</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0,2/0,26 </a:t>
            </a:r>
            <a:r>
              <a:rPr lang="tr-TR" dirty="0" smtClean="0">
                <a:latin typeface="Times New Roman" panose="02020603050405020304" pitchFamily="18" charset="0"/>
                <a:cs typeface="Times New Roman" panose="02020603050405020304" pitchFamily="18" charset="0"/>
              </a:rPr>
              <a:t>  Tan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=0,769    </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=38°      </a:t>
            </a:r>
            <a:r>
              <a:rPr lang="tr-TR" dirty="0" smtClean="0">
                <a:solidFill>
                  <a:srgbClr val="FF0000"/>
                </a:solidFill>
                <a:latin typeface="Times New Roman" panose="02020603050405020304" pitchFamily="18" charset="0"/>
                <a:cs typeface="Times New Roman" panose="02020603050405020304" pitchFamily="18" charset="0"/>
              </a:rPr>
              <a:t>Y=0,32    38°</a:t>
            </a:r>
            <a:endParaRPr lang="tr-TR" dirty="0">
              <a:solidFill>
                <a:srgbClr val="FF0000"/>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8727311" y="1055266"/>
            <a:ext cx="3032567" cy="1572187"/>
          </a:xfrm>
          <a:prstGeom prst="rect">
            <a:avLst/>
          </a:prstGeom>
        </p:spPr>
      </p:pic>
      <p:cxnSp>
        <p:nvCxnSpPr>
          <p:cNvPr id="6" name="Düz Bağlayıcı 5"/>
          <p:cNvCxnSpPr/>
          <p:nvPr/>
        </p:nvCxnSpPr>
        <p:spPr>
          <a:xfrm flipV="1">
            <a:off x="8021255" y="6342927"/>
            <a:ext cx="810228" cy="23149"/>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Düz Bağlayıcı 7"/>
          <p:cNvCxnSpPr/>
          <p:nvPr/>
        </p:nvCxnSpPr>
        <p:spPr>
          <a:xfrm flipV="1">
            <a:off x="8021256" y="5972537"/>
            <a:ext cx="462987" cy="393539"/>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881039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9480" y="259703"/>
            <a:ext cx="10109862" cy="446353"/>
          </a:xfrm>
        </p:spPr>
        <p:txBody>
          <a:bodyPr>
            <a:normAutofit fontScale="90000"/>
          </a:bodyPr>
          <a:lstStyle/>
          <a:p>
            <a:r>
              <a:rPr lang="tr-TR" dirty="0" smtClean="0">
                <a:latin typeface="Times New Roman" panose="02020603050405020304" pitchFamily="18" charset="0"/>
                <a:cs typeface="Times New Roman" panose="02020603050405020304" pitchFamily="18" charset="0"/>
              </a:rPr>
              <a:t>örnek</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10228" y="856526"/>
            <a:ext cx="11262167" cy="6001474"/>
          </a:xfrm>
        </p:spPr>
        <p:txBody>
          <a:bodyPr>
            <a:normAutofit lnSpcReduction="10000"/>
          </a:bodyPr>
          <a:lstStyle/>
          <a:p>
            <a:r>
              <a:rPr lang="tr-TR" dirty="0" smtClean="0">
                <a:latin typeface="Times New Roman" panose="02020603050405020304" pitchFamily="18" charset="0"/>
                <a:cs typeface="Times New Roman" panose="02020603050405020304" pitchFamily="18" charset="0"/>
              </a:rPr>
              <a:t>ÖRNEK: 40 </a:t>
            </a:r>
            <a:r>
              <a:rPr lang="tr-TR" dirty="0" err="1" smtClean="0">
                <a:latin typeface="Times New Roman" panose="02020603050405020304" pitchFamily="18" charset="0"/>
                <a:cs typeface="Times New Roman" panose="02020603050405020304" pitchFamily="18" charset="0"/>
              </a:rPr>
              <a:t>ohm</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luk</a:t>
            </a:r>
            <a:r>
              <a:rPr lang="tr-TR" dirty="0" smtClean="0">
                <a:latin typeface="Times New Roman" panose="02020603050405020304" pitchFamily="18" charset="0"/>
                <a:cs typeface="Times New Roman" panose="02020603050405020304" pitchFamily="18" charset="0"/>
              </a:rPr>
              <a:t> bir direnç, bir bobinle paralel bağlanıp, uçlarına 220 V, 50 Hz </a:t>
            </a:r>
            <a:r>
              <a:rPr lang="tr-TR" dirty="0" err="1" smtClean="0">
                <a:latin typeface="Times New Roman" panose="02020603050405020304" pitchFamily="18" charset="0"/>
                <a:cs typeface="Times New Roman" panose="02020603050405020304" pitchFamily="18" charset="0"/>
              </a:rPr>
              <a:t>lik</a:t>
            </a:r>
            <a:r>
              <a:rPr lang="tr-TR" dirty="0" smtClean="0">
                <a:latin typeface="Times New Roman" panose="02020603050405020304" pitchFamily="18" charset="0"/>
                <a:cs typeface="Times New Roman" panose="02020603050405020304" pitchFamily="18" charset="0"/>
              </a:rPr>
              <a:t> bir alternatif gerilim uygulanmıştır. Devrenin toplam akımı 27,5A olduğuna göre; </a:t>
            </a:r>
          </a:p>
          <a:p>
            <a:r>
              <a:rPr lang="tr-TR" dirty="0" smtClean="0">
                <a:latin typeface="Times New Roman" panose="02020603050405020304" pitchFamily="18" charset="0"/>
                <a:cs typeface="Times New Roman" panose="02020603050405020304" pitchFamily="18" charset="0"/>
              </a:rPr>
              <a:t>(bobinin </a:t>
            </a:r>
            <a:r>
              <a:rPr lang="tr-TR" dirty="0" err="1" smtClean="0">
                <a:latin typeface="Times New Roman" panose="02020603050405020304" pitchFamily="18" charset="0"/>
                <a:cs typeface="Times New Roman" panose="02020603050405020304" pitchFamily="18" charset="0"/>
              </a:rPr>
              <a:t>omik</a:t>
            </a:r>
            <a:r>
              <a:rPr lang="tr-TR" dirty="0" smtClean="0">
                <a:latin typeface="Times New Roman" panose="02020603050405020304" pitchFamily="18" charset="0"/>
                <a:cs typeface="Times New Roman" panose="02020603050405020304" pitchFamily="18" charset="0"/>
              </a:rPr>
              <a:t> direnci ihmal ediliyor) </a:t>
            </a:r>
          </a:p>
          <a:p>
            <a:r>
              <a:rPr lang="tr-TR" dirty="0" smtClean="0">
                <a:latin typeface="Times New Roman" panose="02020603050405020304" pitchFamily="18" charset="0"/>
                <a:cs typeface="Times New Roman" panose="02020603050405020304" pitchFamily="18" charset="0"/>
              </a:rPr>
              <a:t>a)- Bobin </a:t>
            </a:r>
            <a:r>
              <a:rPr lang="tr-TR" dirty="0" err="1" smtClean="0">
                <a:latin typeface="Times New Roman" panose="02020603050405020304" pitchFamily="18" charset="0"/>
                <a:cs typeface="Times New Roman" panose="02020603050405020304" pitchFamily="18" charset="0"/>
              </a:rPr>
              <a:t>endüktansını</a:t>
            </a:r>
            <a:r>
              <a:rPr lang="tr-TR" dirty="0" smtClean="0">
                <a:latin typeface="Times New Roman" panose="02020603050405020304" pitchFamily="18" charset="0"/>
                <a:cs typeface="Times New Roman" panose="02020603050405020304" pitchFamily="18" charset="0"/>
              </a:rPr>
              <a:t>   b)- Bobin ve dirençten geçen akımları  </a:t>
            </a:r>
          </a:p>
          <a:p>
            <a:r>
              <a:rPr lang="tr-TR" dirty="0" smtClean="0">
                <a:latin typeface="Times New Roman" panose="02020603050405020304" pitchFamily="18" charset="0"/>
                <a:cs typeface="Times New Roman" panose="02020603050405020304" pitchFamily="18" charset="0"/>
              </a:rPr>
              <a:t>c)- Akımla gerilim arasındaki faz farkını bulunuz? </a:t>
            </a:r>
          </a:p>
          <a:p>
            <a:r>
              <a:rPr lang="tr-TR" dirty="0" smtClean="0">
                <a:latin typeface="Times New Roman" panose="02020603050405020304" pitchFamily="18" charset="0"/>
                <a:cs typeface="Times New Roman" panose="02020603050405020304" pitchFamily="18" charset="0"/>
              </a:rPr>
              <a:t>a)- Z=V/I ise Z=220/27.5  Z= 8</a:t>
            </a:r>
            <a:r>
              <a:rPr lang="el-GR" dirty="0" smtClean="0">
                <a:latin typeface="Times New Roman" panose="02020603050405020304" pitchFamily="18" charset="0"/>
                <a:cs typeface="Times New Roman" panose="02020603050405020304" pitchFamily="18" charset="0"/>
              </a:rPr>
              <a:t>Ω</a:t>
            </a:r>
            <a:r>
              <a:rPr lang="tr-TR" dirty="0" smtClean="0">
                <a:latin typeface="Times New Roman" panose="02020603050405020304" pitchFamily="18" charset="0"/>
                <a:cs typeface="Times New Roman" panose="02020603050405020304" pitchFamily="18" charset="0"/>
              </a:rPr>
              <a:t>   Bobin ve direnç paralel bağlı olduğundan, </a:t>
            </a:r>
          </a:p>
          <a:p>
            <a:r>
              <a:rPr lang="tr-TR" dirty="0" smtClean="0">
                <a:solidFill>
                  <a:srgbClr val="FF0000"/>
                </a:solidFill>
                <a:latin typeface="Times New Roman" panose="02020603050405020304" pitchFamily="18" charset="0"/>
                <a:cs typeface="Times New Roman" panose="02020603050405020304" pitchFamily="18" charset="0"/>
              </a:rPr>
              <a:t>(1/Z)²= (</a:t>
            </a:r>
            <a:r>
              <a:rPr lang="tr-TR" dirty="0">
                <a:solidFill>
                  <a:srgbClr val="FF0000"/>
                </a:solidFill>
                <a:latin typeface="Times New Roman" panose="02020603050405020304" pitchFamily="18" charset="0"/>
                <a:cs typeface="Times New Roman" panose="02020603050405020304" pitchFamily="18" charset="0"/>
              </a:rPr>
              <a:t>1/R)²</a:t>
            </a:r>
            <a:r>
              <a:rPr lang="tr-TR" dirty="0" smtClean="0">
                <a:solidFill>
                  <a:srgbClr val="FF0000"/>
                </a:solidFill>
                <a:latin typeface="Times New Roman" panose="02020603050405020304" pitchFamily="18" charset="0"/>
                <a:cs typeface="Times New Roman" panose="02020603050405020304" pitchFamily="18" charset="0"/>
              </a:rPr>
              <a:t>+(1/X</a:t>
            </a:r>
            <a:r>
              <a:rPr lang="tr-TR" sz="1600" dirty="0" smtClean="0">
                <a:solidFill>
                  <a:srgbClr val="FF0000"/>
                </a:solidFill>
                <a:latin typeface="Times New Roman" panose="02020603050405020304" pitchFamily="18" charset="0"/>
                <a:cs typeface="Times New Roman" panose="02020603050405020304" pitchFamily="18" charset="0"/>
              </a:rPr>
              <a:t>L</a:t>
            </a:r>
            <a:r>
              <a:rPr lang="tr-TR" dirty="0" smtClean="0">
                <a:solidFill>
                  <a:srgbClr val="FF0000"/>
                </a:solidFill>
                <a:latin typeface="Times New Roman" panose="02020603050405020304" pitchFamily="18" charset="0"/>
                <a:cs typeface="Times New Roman" panose="02020603050405020304" pitchFamily="18" charset="0"/>
              </a:rPr>
              <a:t>)²    </a:t>
            </a:r>
            <a:r>
              <a:rPr lang="tr-TR" dirty="0" smtClean="0">
                <a:latin typeface="Times New Roman" panose="02020603050405020304" pitchFamily="18" charset="0"/>
                <a:cs typeface="Times New Roman" panose="02020603050405020304" pitchFamily="18" charset="0"/>
              </a:rPr>
              <a:t>(1/8)²</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1/40)²</a:t>
            </a:r>
            <a:r>
              <a:rPr lang="tr-TR" dirty="0">
                <a:latin typeface="Times New Roman" panose="02020603050405020304" pitchFamily="18" charset="0"/>
                <a:cs typeface="Times New Roman" panose="02020603050405020304" pitchFamily="18" charset="0"/>
              </a:rPr>
              <a:t>+(1/X</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)²</a:t>
            </a:r>
          </a:p>
          <a:p>
            <a:r>
              <a:rPr lang="tr-TR" dirty="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1/X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)²</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1/8)²-( 1/40)²     (</a:t>
            </a:r>
            <a:r>
              <a:rPr lang="tr-TR" dirty="0">
                <a:latin typeface="Times New Roman" panose="02020603050405020304" pitchFamily="18" charset="0"/>
                <a:cs typeface="Times New Roman" panose="02020603050405020304" pitchFamily="18" charset="0"/>
              </a:rPr>
              <a:t>1/X</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)²= (</a:t>
            </a:r>
            <a:r>
              <a:rPr lang="tr-TR" dirty="0" smtClean="0">
                <a:latin typeface="Times New Roman" panose="02020603050405020304" pitchFamily="18" charset="0"/>
                <a:cs typeface="Times New Roman" panose="02020603050405020304" pitchFamily="18" charset="0"/>
              </a:rPr>
              <a:t>1/64) - ( 1/1600)  25 ile paydalar eşitlenirse </a:t>
            </a:r>
          </a:p>
          <a:p>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1/X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)²=25-1/1600    (</a:t>
            </a:r>
            <a:r>
              <a:rPr lang="tr-TR" dirty="0">
                <a:latin typeface="Times New Roman" panose="02020603050405020304" pitchFamily="18" charset="0"/>
                <a:cs typeface="Times New Roman" panose="02020603050405020304" pitchFamily="18" charset="0"/>
              </a:rPr>
              <a:t>1/X</a:t>
            </a:r>
            <a:r>
              <a:rPr lang="tr-TR" sz="1600" dirty="0">
                <a:latin typeface="Times New Roman" panose="02020603050405020304" pitchFamily="18" charset="0"/>
                <a:cs typeface="Times New Roman" panose="02020603050405020304" pitchFamily="18" charset="0"/>
              </a:rPr>
              <a:t>L</a:t>
            </a:r>
            <a:r>
              <a:rPr lang="tr-TR" dirty="0">
                <a:latin typeface="Times New Roman" panose="02020603050405020304" pitchFamily="18" charset="0"/>
                <a:cs typeface="Times New Roman" panose="02020603050405020304" pitchFamily="18" charset="0"/>
              </a:rPr>
              <a:t>)²= </a:t>
            </a:r>
            <a:r>
              <a:rPr lang="tr-TR" dirty="0" smtClean="0">
                <a:latin typeface="Times New Roman" panose="02020603050405020304" pitchFamily="18" charset="0"/>
                <a:cs typeface="Times New Roman" panose="02020603050405020304" pitchFamily="18" charset="0"/>
              </a:rPr>
              <a:t>24/1600  içler dışlar çarpımı yapılırsa; </a:t>
            </a:r>
          </a:p>
          <a:p>
            <a:r>
              <a:rPr lang="tr-TR" dirty="0" smtClean="0">
                <a:latin typeface="Times New Roman" panose="02020603050405020304" pitchFamily="18" charset="0"/>
                <a:cs typeface="Times New Roman" panose="02020603050405020304" pitchFamily="18" charset="0"/>
              </a:rPr>
              <a:t>24.X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²=1600    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²=1600/24  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²=66,66     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=8,16ohm. </a:t>
            </a:r>
          </a:p>
          <a:p>
            <a:r>
              <a:rPr lang="tr-TR" dirty="0" smtClean="0">
                <a:latin typeface="Times New Roman" panose="02020603050405020304" pitchFamily="18" charset="0"/>
                <a:cs typeface="Times New Roman" panose="02020603050405020304" pitchFamily="18" charset="0"/>
              </a:rPr>
              <a:t>X</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=2.</a:t>
            </a:r>
            <a:r>
              <a:rPr lang="el-GR" dirty="0" smtClean="0">
                <a:latin typeface="Times New Roman" panose="02020603050405020304" pitchFamily="18" charset="0"/>
                <a:cs typeface="Times New Roman" panose="02020603050405020304" pitchFamily="18" charset="0"/>
              </a:rPr>
              <a:t>π</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f.L</a:t>
            </a:r>
            <a:r>
              <a:rPr lang="tr-TR" dirty="0" smtClean="0">
                <a:latin typeface="Times New Roman" panose="02020603050405020304" pitchFamily="18" charset="0"/>
                <a:cs typeface="Times New Roman" panose="02020603050405020304" pitchFamily="18" charset="0"/>
              </a:rPr>
              <a:t>     8,16= 2.3.14.50.L  ise  L=0,02H</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0333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1" y="236554"/>
            <a:ext cx="9905999" cy="446353"/>
          </a:xfrm>
        </p:spPr>
        <p:txBody>
          <a:bodyPr>
            <a:normAutofit fontScale="90000"/>
          </a:bodyPr>
          <a:lstStyle/>
          <a:p>
            <a:r>
              <a:rPr lang="tr-TR" dirty="0">
                <a:latin typeface="Times New Roman" panose="02020603050405020304" pitchFamily="18" charset="0"/>
                <a:cs typeface="Times New Roman" panose="02020603050405020304" pitchFamily="18" charset="0"/>
              </a:rPr>
              <a:t>örnek</a:t>
            </a:r>
            <a:endParaRPr lang="tr-TR" dirty="0"/>
          </a:p>
        </p:txBody>
      </p:sp>
      <p:sp>
        <p:nvSpPr>
          <p:cNvPr id="3" name="İçerik Yer Tutucusu 2"/>
          <p:cNvSpPr>
            <a:spLocks noGrp="1"/>
          </p:cNvSpPr>
          <p:nvPr>
            <p:ph idx="1"/>
          </p:nvPr>
        </p:nvSpPr>
        <p:spPr>
          <a:xfrm>
            <a:off x="914400" y="1076446"/>
            <a:ext cx="10799180" cy="5509549"/>
          </a:xfrm>
        </p:spPr>
        <p:txBody>
          <a:bodyPr/>
          <a:lstStyle/>
          <a:p>
            <a:r>
              <a:rPr lang="tr-TR" dirty="0" smtClean="0">
                <a:latin typeface="Times New Roman" panose="02020603050405020304" pitchFamily="18" charset="0"/>
                <a:cs typeface="Times New Roman" panose="02020603050405020304" pitchFamily="18" charset="0"/>
              </a:rPr>
              <a:t> b)- I</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=V/R =</a:t>
            </a:r>
            <a:r>
              <a:rPr lang="tr-TR" dirty="0">
                <a:latin typeface="Times New Roman" panose="02020603050405020304" pitchFamily="18" charset="0"/>
                <a:cs typeface="Times New Roman" panose="02020603050405020304" pitchFamily="18" charset="0"/>
              </a:rPr>
              <a:t>220/40  </a:t>
            </a:r>
            <a:r>
              <a:rPr lang="tr-TR" dirty="0" smtClean="0">
                <a:latin typeface="Times New Roman" panose="02020603050405020304" pitchFamily="18" charset="0"/>
                <a:cs typeface="Times New Roman" panose="02020603050405020304" pitchFamily="18" charset="0"/>
              </a:rPr>
              <a:t>  I</a:t>
            </a:r>
            <a:r>
              <a:rPr lang="tr-TR" sz="1600" dirty="0" smtClean="0">
                <a:latin typeface="Times New Roman" panose="02020603050405020304" pitchFamily="18" charset="0"/>
                <a:cs typeface="Times New Roman" panose="02020603050405020304" pitchFamily="18" charset="0"/>
              </a:rPr>
              <a:t>R</a:t>
            </a:r>
            <a:r>
              <a:rPr lang="tr-TR" dirty="0" smtClean="0">
                <a:latin typeface="Times New Roman" panose="02020603050405020304" pitchFamily="18" charset="0"/>
                <a:cs typeface="Times New Roman" panose="02020603050405020304" pitchFamily="18" charset="0"/>
              </a:rPr>
              <a:t>=5,5A   I</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V/X</a:t>
            </a:r>
            <a:r>
              <a:rPr lang="tr-TR" sz="1600" dirty="0" smtClean="0">
                <a:latin typeface="Times New Roman" panose="02020603050405020304" pitchFamily="18" charset="0"/>
                <a:cs typeface="Times New Roman" panose="02020603050405020304" pitchFamily="18" charset="0"/>
              </a:rPr>
              <a:t>L </a:t>
            </a:r>
            <a:r>
              <a:rPr lang="tr-TR" dirty="0" smtClean="0">
                <a:latin typeface="Times New Roman" panose="02020603050405020304" pitchFamily="18" charset="0"/>
                <a:cs typeface="Times New Roman" panose="02020603050405020304" pitchFamily="18" charset="0"/>
              </a:rPr>
              <a:t>= 220/8,16    I</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 26,9A   </a:t>
            </a:r>
          </a:p>
          <a:p>
            <a:r>
              <a:rPr lang="tr-TR" dirty="0">
                <a:latin typeface="Times New Roman" panose="02020603050405020304" pitchFamily="18" charset="0"/>
                <a:cs typeface="Times New Roman" panose="02020603050405020304" pitchFamily="18" charset="0"/>
              </a:rPr>
              <a:t> I=√ I</a:t>
            </a:r>
            <a:r>
              <a:rPr lang="tr-TR" sz="1600" dirty="0">
                <a:latin typeface="Times New Roman" panose="02020603050405020304" pitchFamily="18" charset="0"/>
                <a:cs typeface="Times New Roman" panose="02020603050405020304" pitchFamily="18" charset="0"/>
              </a:rPr>
              <a:t>R</a:t>
            </a:r>
            <a:r>
              <a:rPr lang="tr-TR" dirty="0">
                <a:latin typeface="Times New Roman" panose="02020603050405020304" pitchFamily="18" charset="0"/>
                <a:cs typeface="Times New Roman" panose="02020603050405020304" pitchFamily="18" charset="0"/>
              </a:rPr>
              <a:t>² + </a:t>
            </a:r>
            <a:r>
              <a:rPr lang="tr-TR" dirty="0" smtClean="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²    I</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5,5²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26,9²   I</a:t>
            </a:r>
            <a:r>
              <a:rPr lang="tr-TR" dirty="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√30,25+723,61  </a:t>
            </a:r>
            <a:r>
              <a:rPr lang="tr-TR" dirty="0">
                <a:latin typeface="Times New Roman" panose="02020603050405020304" pitchFamily="18" charset="0"/>
                <a:cs typeface="Times New Roman" panose="02020603050405020304" pitchFamily="18" charset="0"/>
              </a:rPr>
              <a:t> I=</a:t>
            </a:r>
            <a:r>
              <a:rPr lang="tr-TR" dirty="0" smtClean="0">
                <a:latin typeface="Times New Roman" panose="02020603050405020304" pitchFamily="18" charset="0"/>
                <a:cs typeface="Times New Roman" panose="02020603050405020304" pitchFamily="18" charset="0"/>
              </a:rPr>
              <a:t>√753,86   I= 27,45A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c)- tan</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I</a:t>
            </a:r>
            <a:r>
              <a:rPr lang="tr-TR" sz="1600" dirty="0" smtClean="0">
                <a:latin typeface="Times New Roman" panose="02020603050405020304" pitchFamily="18" charset="0"/>
                <a:cs typeface="Times New Roman" panose="02020603050405020304" pitchFamily="18" charset="0"/>
              </a:rPr>
              <a:t>L</a:t>
            </a:r>
            <a:r>
              <a:rPr lang="tr-TR" dirty="0" smtClean="0">
                <a:latin typeface="Times New Roman" panose="02020603050405020304" pitchFamily="18" charset="0"/>
                <a:cs typeface="Times New Roman" panose="02020603050405020304" pitchFamily="18" charset="0"/>
              </a:rPr>
              <a:t>/I</a:t>
            </a:r>
            <a:r>
              <a:rPr lang="tr-TR" sz="1600" dirty="0" smtClean="0">
                <a:latin typeface="Times New Roman" panose="02020603050405020304" pitchFamily="18" charset="0"/>
                <a:cs typeface="Times New Roman" panose="02020603050405020304" pitchFamily="18" charset="0"/>
              </a:rPr>
              <a:t>R    </a:t>
            </a:r>
            <a:r>
              <a:rPr lang="tr-TR" dirty="0" smtClean="0">
                <a:latin typeface="Times New Roman" panose="02020603050405020304" pitchFamily="18" charset="0"/>
                <a:cs typeface="Times New Roman" panose="02020603050405020304" pitchFamily="18" charset="0"/>
              </a:rPr>
              <a:t>tan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26,9/5,5  tan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4,89  ise   </a:t>
            </a:r>
            <a:r>
              <a:rPr lang="el-GR" dirty="0" smtClean="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78,4°  </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arctan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R/X</a:t>
            </a:r>
            <a:r>
              <a:rPr lang="tr-TR" sz="1600" dirty="0" smtClean="0">
                <a:latin typeface="Times New Roman" panose="02020603050405020304" pitchFamily="18" charset="0"/>
                <a:cs typeface="Times New Roman" panose="02020603050405020304" pitchFamily="18" charset="0"/>
              </a:rPr>
              <a:t>L    </a:t>
            </a:r>
            <a:r>
              <a:rPr lang="tr-TR" dirty="0" smtClean="0">
                <a:latin typeface="Times New Roman" panose="02020603050405020304" pitchFamily="18" charset="0"/>
                <a:cs typeface="Times New Roman" panose="02020603050405020304" pitchFamily="18" charset="0"/>
              </a:rPr>
              <a:t>arctan</a:t>
            </a:r>
            <a:r>
              <a:rPr lang="el-GR" dirty="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40/8,16  =4,9       </a:t>
            </a:r>
            <a:r>
              <a:rPr lang="el-GR" dirty="0" smtClean="0">
                <a:latin typeface="Times New Roman" panose="02020603050405020304" pitchFamily="18" charset="0"/>
                <a:cs typeface="Times New Roman" panose="02020603050405020304" pitchFamily="18" charset="0"/>
              </a:rPr>
              <a:t>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78°(yaklaşık)</a:t>
            </a:r>
          </a:p>
          <a:p>
            <a:r>
              <a:rPr lang="tr-TR" dirty="0">
                <a:latin typeface="Times New Roman" panose="02020603050405020304" pitchFamily="18" charset="0"/>
                <a:cs typeface="Times New Roman" panose="02020603050405020304" pitchFamily="18" charset="0"/>
              </a:rPr>
              <a:t> </a:t>
            </a:r>
          </a:p>
        </p:txBody>
      </p:sp>
      <p:cxnSp>
        <p:nvCxnSpPr>
          <p:cNvPr id="5" name="Düz Ok Bağlayıcısı 4"/>
          <p:cNvCxnSpPr/>
          <p:nvPr/>
        </p:nvCxnSpPr>
        <p:spPr>
          <a:xfrm>
            <a:off x="1662975" y="4537276"/>
            <a:ext cx="207186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Düz Ok Bağlayıcısı 6"/>
          <p:cNvCxnSpPr/>
          <p:nvPr/>
        </p:nvCxnSpPr>
        <p:spPr>
          <a:xfrm flipV="1">
            <a:off x="3711694" y="3392488"/>
            <a:ext cx="11575" cy="109871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Düz Ok Bağlayıcısı 8"/>
          <p:cNvCxnSpPr/>
          <p:nvPr/>
        </p:nvCxnSpPr>
        <p:spPr>
          <a:xfrm flipV="1">
            <a:off x="1662975" y="3426551"/>
            <a:ext cx="2034008" cy="11107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Düz Ok Bağlayıcısı 9"/>
          <p:cNvCxnSpPr/>
          <p:nvPr/>
        </p:nvCxnSpPr>
        <p:spPr>
          <a:xfrm>
            <a:off x="5951317" y="3395523"/>
            <a:ext cx="207186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Düz Ok Bağlayıcısı 10"/>
          <p:cNvCxnSpPr/>
          <p:nvPr/>
        </p:nvCxnSpPr>
        <p:spPr>
          <a:xfrm>
            <a:off x="8025114" y="3392488"/>
            <a:ext cx="0" cy="11447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Düz Ok Bağlayıcısı 11"/>
          <p:cNvCxnSpPr/>
          <p:nvPr/>
        </p:nvCxnSpPr>
        <p:spPr>
          <a:xfrm>
            <a:off x="5949388" y="3392488"/>
            <a:ext cx="2071868" cy="1179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Yay 12"/>
          <p:cNvSpPr/>
          <p:nvPr/>
        </p:nvSpPr>
        <p:spPr>
          <a:xfrm rot="2958647">
            <a:off x="1933303" y="4160860"/>
            <a:ext cx="384057" cy="345838"/>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4" name="Yay 13"/>
          <p:cNvSpPr/>
          <p:nvPr/>
        </p:nvSpPr>
        <p:spPr>
          <a:xfrm rot="2958647">
            <a:off x="6173266" y="3317251"/>
            <a:ext cx="384057" cy="345838"/>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5" name="Metin kutusu 14"/>
          <p:cNvSpPr txBox="1"/>
          <p:nvPr/>
        </p:nvSpPr>
        <p:spPr>
          <a:xfrm>
            <a:off x="2303542" y="4028275"/>
            <a:ext cx="372218" cy="523220"/>
          </a:xfrm>
          <a:prstGeom prst="rect">
            <a:avLst/>
          </a:prstGeom>
          <a:noFill/>
        </p:spPr>
        <p:txBody>
          <a:bodyPr wrap="none" rtlCol="0">
            <a:spAutoFit/>
          </a:bodyPr>
          <a:lstStyle/>
          <a:p>
            <a:r>
              <a:rPr lang="el-GR" sz="2800" dirty="0" smtClean="0">
                <a:latin typeface="Times New Roman" panose="02020603050405020304" pitchFamily="18" charset="0"/>
                <a:cs typeface="Times New Roman" panose="02020603050405020304" pitchFamily="18" charset="0"/>
              </a:rPr>
              <a:t>α</a:t>
            </a:r>
            <a:endParaRPr lang="tr-TR" sz="2800" dirty="0"/>
          </a:p>
        </p:txBody>
      </p:sp>
      <p:sp>
        <p:nvSpPr>
          <p:cNvPr id="16" name="Metin kutusu 15"/>
          <p:cNvSpPr txBox="1"/>
          <p:nvPr/>
        </p:nvSpPr>
        <p:spPr>
          <a:xfrm>
            <a:off x="6593163" y="3308000"/>
            <a:ext cx="372218" cy="523220"/>
          </a:xfrm>
          <a:prstGeom prst="rect">
            <a:avLst/>
          </a:prstGeom>
          <a:noFill/>
        </p:spPr>
        <p:txBody>
          <a:bodyPr wrap="none" rtlCol="0">
            <a:spAutoFit/>
          </a:bodyPr>
          <a:lstStyle/>
          <a:p>
            <a:r>
              <a:rPr lang="el-GR" sz="2800" dirty="0" smtClean="0">
                <a:latin typeface="Times New Roman" panose="02020603050405020304" pitchFamily="18" charset="0"/>
                <a:cs typeface="Times New Roman" panose="02020603050405020304" pitchFamily="18" charset="0"/>
              </a:rPr>
              <a:t>α</a:t>
            </a:r>
            <a:endParaRPr lang="tr-TR" sz="2800" dirty="0"/>
          </a:p>
        </p:txBody>
      </p:sp>
      <p:sp>
        <p:nvSpPr>
          <p:cNvPr id="17" name="Metin kutusu 16"/>
          <p:cNvSpPr txBox="1"/>
          <p:nvPr/>
        </p:nvSpPr>
        <p:spPr>
          <a:xfrm>
            <a:off x="3811292" y="3904597"/>
            <a:ext cx="54854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X</a:t>
            </a:r>
            <a:r>
              <a:rPr lang="tr-TR" dirty="0" smtClean="0">
                <a:latin typeface="Times New Roman" panose="02020603050405020304" pitchFamily="18" charset="0"/>
                <a:cs typeface="Times New Roman" panose="02020603050405020304" pitchFamily="18" charset="0"/>
              </a:rPr>
              <a:t>L</a:t>
            </a:r>
            <a:endParaRPr lang="tr-TR" dirty="0">
              <a:latin typeface="Times New Roman" panose="02020603050405020304" pitchFamily="18" charset="0"/>
              <a:cs typeface="Times New Roman" panose="02020603050405020304" pitchFamily="18" charset="0"/>
            </a:endParaRPr>
          </a:p>
        </p:txBody>
      </p:sp>
      <p:sp>
        <p:nvSpPr>
          <p:cNvPr id="18" name="Metin kutusu 17"/>
          <p:cNvSpPr txBox="1"/>
          <p:nvPr/>
        </p:nvSpPr>
        <p:spPr>
          <a:xfrm>
            <a:off x="2532480" y="3511765"/>
            <a:ext cx="37221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Z</a:t>
            </a:r>
            <a:endParaRPr lang="tr-TR"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2662020" y="4491206"/>
            <a:ext cx="389850"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R</a:t>
            </a:r>
            <a:endParaRPr lang="tr-TR" dirty="0">
              <a:latin typeface="Times New Roman" panose="02020603050405020304" pitchFamily="18" charset="0"/>
              <a:cs typeface="Times New Roman" panose="02020603050405020304" pitchFamily="18" charset="0"/>
            </a:endParaRPr>
          </a:p>
        </p:txBody>
      </p:sp>
      <p:sp>
        <p:nvSpPr>
          <p:cNvPr id="20" name="Metin kutusu 19"/>
          <p:cNvSpPr txBox="1"/>
          <p:nvPr/>
        </p:nvSpPr>
        <p:spPr>
          <a:xfrm>
            <a:off x="6841693" y="3964882"/>
            <a:ext cx="287258"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endParaRPr lang="tr-TR" dirty="0">
              <a:latin typeface="Times New Roman" panose="02020603050405020304" pitchFamily="18" charset="0"/>
              <a:cs typeface="Times New Roman" panose="02020603050405020304" pitchFamily="18" charset="0"/>
            </a:endParaRPr>
          </a:p>
        </p:txBody>
      </p:sp>
      <p:sp>
        <p:nvSpPr>
          <p:cNvPr id="21" name="Metin kutusu 20"/>
          <p:cNvSpPr txBox="1"/>
          <p:nvPr/>
        </p:nvSpPr>
        <p:spPr>
          <a:xfrm>
            <a:off x="6965381" y="2964886"/>
            <a:ext cx="441146"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R</a:t>
            </a:r>
            <a:endParaRPr lang="tr-TR" dirty="0">
              <a:latin typeface="Times New Roman" panose="02020603050405020304" pitchFamily="18" charset="0"/>
              <a:cs typeface="Times New Roman" panose="02020603050405020304" pitchFamily="18" charset="0"/>
            </a:endParaRPr>
          </a:p>
        </p:txBody>
      </p:sp>
      <p:sp>
        <p:nvSpPr>
          <p:cNvPr id="22" name="Metin kutusu 21"/>
          <p:cNvSpPr txBox="1"/>
          <p:nvPr/>
        </p:nvSpPr>
        <p:spPr>
          <a:xfrm>
            <a:off x="8021256" y="3648670"/>
            <a:ext cx="428322"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L</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9685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2" y="236553"/>
            <a:ext cx="9905999" cy="434778"/>
          </a:xfrm>
        </p:spPr>
        <p:txBody>
          <a:bodyPr>
            <a:normAutofit fontScale="90000"/>
          </a:bodyPr>
          <a:lstStyle/>
          <a:p>
            <a:r>
              <a:rPr lang="tr-TR" dirty="0" smtClean="0">
                <a:latin typeface="Times New Roman" panose="02020603050405020304" pitchFamily="18" charset="0"/>
                <a:cs typeface="Times New Roman" panose="02020603050405020304" pitchFamily="18" charset="0"/>
              </a:rPr>
              <a:t>PARALEL r-c Devreleri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998509" y="897167"/>
            <a:ext cx="10961225" cy="5798916"/>
          </a:xfrm>
        </p:spPr>
        <p:txBody>
          <a:bodyPr>
            <a:normAutofit lnSpcReduction="10000"/>
          </a:bodyPr>
          <a:lstStyle/>
          <a:p>
            <a:r>
              <a:rPr lang="tr-TR" spc="-5" dirty="0" smtClean="0">
                <a:latin typeface="Times New Roman"/>
                <a:cs typeface="Times New Roman"/>
              </a:rPr>
              <a:t>Paralel </a:t>
            </a:r>
            <a:r>
              <a:rPr lang="tr-TR" spc="-10" dirty="0" smtClean="0">
                <a:latin typeface="Times New Roman"/>
                <a:cs typeface="Times New Roman"/>
              </a:rPr>
              <a:t>R-C </a:t>
            </a:r>
            <a:r>
              <a:rPr lang="tr-TR" dirty="0" smtClean="0">
                <a:latin typeface="Times New Roman"/>
                <a:cs typeface="Times New Roman"/>
              </a:rPr>
              <a:t>devresinde </a:t>
            </a:r>
            <a:r>
              <a:rPr lang="tr-TR" spc="-5" dirty="0" smtClean="0">
                <a:latin typeface="Times New Roman"/>
                <a:cs typeface="Times New Roman"/>
              </a:rPr>
              <a:t>direnç </a:t>
            </a:r>
            <a:r>
              <a:rPr lang="tr-TR" spc="-10" dirty="0" smtClean="0">
                <a:latin typeface="Times New Roman"/>
                <a:cs typeface="Times New Roman"/>
              </a:rPr>
              <a:t>ve </a:t>
            </a:r>
            <a:r>
              <a:rPr lang="tr-TR" spc="-5" dirty="0" err="1" smtClean="0">
                <a:latin typeface="Times New Roman"/>
                <a:cs typeface="Times New Roman"/>
              </a:rPr>
              <a:t>kapasitör</a:t>
            </a:r>
            <a:r>
              <a:rPr lang="tr-TR" spc="-5" dirty="0" smtClean="0">
                <a:latin typeface="Times New Roman"/>
                <a:cs typeface="Times New Roman"/>
              </a:rPr>
              <a:t> </a:t>
            </a:r>
            <a:r>
              <a:rPr lang="tr-TR" dirty="0" smtClean="0">
                <a:latin typeface="Times New Roman"/>
                <a:cs typeface="Times New Roman"/>
              </a:rPr>
              <a:t>elemanları </a:t>
            </a:r>
            <a:r>
              <a:rPr lang="tr-TR" spc="-5" dirty="0" smtClean="0">
                <a:latin typeface="Times New Roman"/>
                <a:cs typeface="Times New Roman"/>
              </a:rPr>
              <a:t>A.C gerilim kaynağı </a:t>
            </a:r>
            <a:r>
              <a:rPr lang="tr-TR" dirty="0" smtClean="0">
                <a:latin typeface="Times New Roman"/>
                <a:cs typeface="Times New Roman"/>
              </a:rPr>
              <a:t>ile </a:t>
            </a:r>
            <a:r>
              <a:rPr lang="tr-TR" spc="-5" dirty="0" smtClean="0">
                <a:latin typeface="Times New Roman"/>
                <a:cs typeface="Times New Roman"/>
              </a:rPr>
              <a:t>paralel  bağlanır. Şekil deki vektör diyagram </a:t>
            </a:r>
            <a:r>
              <a:rPr lang="tr-TR" dirty="0" smtClean="0">
                <a:latin typeface="Times New Roman"/>
                <a:cs typeface="Times New Roman"/>
              </a:rPr>
              <a:t>incelenecek</a:t>
            </a:r>
            <a:r>
              <a:rPr lang="tr-TR" spc="-5" dirty="0" smtClean="0">
                <a:latin typeface="Times New Roman"/>
                <a:cs typeface="Times New Roman"/>
              </a:rPr>
              <a:t> </a:t>
            </a:r>
            <a:r>
              <a:rPr lang="tr-TR" dirty="0" smtClean="0">
                <a:latin typeface="Times New Roman"/>
                <a:cs typeface="Times New Roman"/>
              </a:rPr>
              <a:t>olursa;</a:t>
            </a:r>
          </a:p>
          <a:p>
            <a:r>
              <a:rPr lang="tr-TR" spc="-5" dirty="0" smtClean="0">
                <a:latin typeface="Times New Roman"/>
                <a:cs typeface="Times New Roman"/>
              </a:rPr>
              <a:t>Direnç </a:t>
            </a:r>
            <a:r>
              <a:rPr lang="tr-TR" spc="-10" dirty="0" smtClean="0">
                <a:latin typeface="Times New Roman"/>
                <a:cs typeface="Times New Roman"/>
              </a:rPr>
              <a:t>ve </a:t>
            </a:r>
            <a:r>
              <a:rPr lang="tr-TR" spc="-5" dirty="0" err="1" smtClean="0">
                <a:latin typeface="Times New Roman"/>
                <a:cs typeface="Times New Roman"/>
              </a:rPr>
              <a:t>kapasitör</a:t>
            </a:r>
            <a:r>
              <a:rPr lang="tr-TR" spc="-5" dirty="0" smtClean="0">
                <a:latin typeface="Times New Roman"/>
                <a:cs typeface="Times New Roman"/>
              </a:rPr>
              <a:t> elemanları üzerinde aynı genlikte </a:t>
            </a:r>
            <a:r>
              <a:rPr lang="tr-TR" spc="-10" dirty="0" smtClean="0">
                <a:latin typeface="Times New Roman"/>
                <a:cs typeface="Times New Roman"/>
              </a:rPr>
              <a:t>ve </a:t>
            </a:r>
            <a:r>
              <a:rPr lang="tr-TR" spc="-5" dirty="0" smtClean="0">
                <a:latin typeface="Times New Roman"/>
                <a:cs typeface="Times New Roman"/>
              </a:rPr>
              <a:t>fazda kaynak  gerilimi </a:t>
            </a:r>
            <a:r>
              <a:rPr lang="tr-TR" dirty="0" smtClean="0">
                <a:latin typeface="Times New Roman"/>
                <a:cs typeface="Times New Roman"/>
              </a:rPr>
              <a:t>olduğu</a:t>
            </a:r>
            <a:r>
              <a:rPr lang="tr-TR" spc="5" dirty="0" smtClean="0">
                <a:latin typeface="Times New Roman"/>
                <a:cs typeface="Times New Roman"/>
              </a:rPr>
              <a:t> </a:t>
            </a:r>
            <a:r>
              <a:rPr lang="tr-TR" spc="-5" dirty="0" smtClean="0">
                <a:latin typeface="Times New Roman"/>
                <a:cs typeface="Times New Roman"/>
              </a:rPr>
              <a:t>görülür. </a:t>
            </a:r>
          </a:p>
          <a:p>
            <a:r>
              <a:rPr lang="tr-TR" dirty="0" err="1">
                <a:latin typeface="Times New Roman" panose="02020603050405020304" pitchFamily="18" charset="0"/>
                <a:cs typeface="Times New Roman" panose="02020603050405020304" pitchFamily="18" charset="0"/>
              </a:rPr>
              <a:t>Kapasitör</a:t>
            </a:r>
            <a:r>
              <a:rPr lang="tr-TR" dirty="0">
                <a:latin typeface="Times New Roman" panose="02020603050405020304" pitchFamily="18" charset="0"/>
                <a:cs typeface="Times New Roman" panose="02020603050405020304" pitchFamily="18" charset="0"/>
              </a:rPr>
              <a:t> akımı </a:t>
            </a:r>
            <a:r>
              <a:rPr lang="tr-TR" dirty="0" smtClean="0">
                <a:latin typeface="Times New Roman" panose="02020603050405020304" pitchFamily="18" charset="0"/>
                <a:cs typeface="Times New Roman" panose="02020603050405020304" pitchFamily="18" charset="0"/>
              </a:rPr>
              <a:t>(Ic), </a:t>
            </a:r>
            <a:r>
              <a:rPr lang="tr-TR" dirty="0">
                <a:latin typeface="Times New Roman" panose="02020603050405020304" pitchFamily="18" charset="0"/>
                <a:cs typeface="Times New Roman" panose="02020603050405020304" pitchFamily="18" charset="0"/>
              </a:rPr>
              <a:t>devre akımından ( I ) 90o ileri </a:t>
            </a:r>
            <a:r>
              <a:rPr lang="tr-TR" dirty="0" smtClean="0">
                <a:latin typeface="Times New Roman" panose="02020603050405020304" pitchFamily="18" charset="0"/>
                <a:cs typeface="Times New Roman" panose="02020603050405020304" pitchFamily="18" charset="0"/>
              </a:rPr>
              <a:t>fazdadır. Deve akımı I, direnç akımı (Ir) den </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açısı kadar ileridedir.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Devre </a:t>
            </a:r>
            <a:r>
              <a:rPr lang="tr-TR" dirty="0">
                <a:latin typeface="Times New Roman" panose="02020603050405020304" pitchFamily="18" charset="0"/>
                <a:cs typeface="Times New Roman" panose="02020603050405020304" pitchFamily="18" charset="0"/>
              </a:rPr>
              <a:t>akımı </a:t>
            </a:r>
            <a:r>
              <a:rPr lang="tr-TR" dirty="0" smtClean="0">
                <a:latin typeface="Times New Roman" panose="02020603050405020304" pitchFamily="18" charset="0"/>
                <a:cs typeface="Times New Roman" panose="02020603050405020304" pitchFamily="18" charset="0"/>
              </a:rPr>
              <a:t>    I²=Ir²+Ic²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Ir= V/R   Ic = V/Xc       I= V/Z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Devre </a:t>
            </a:r>
            <a:r>
              <a:rPr lang="tr-TR" dirty="0" err="1" smtClean="0">
                <a:latin typeface="Times New Roman" panose="02020603050405020304" pitchFamily="18" charset="0"/>
                <a:cs typeface="Times New Roman" panose="02020603050405020304" pitchFamily="18" charset="0"/>
              </a:rPr>
              <a:t>admintansı</a:t>
            </a:r>
            <a:r>
              <a:rPr lang="tr-TR" dirty="0" smtClean="0">
                <a:latin typeface="Times New Roman" panose="02020603050405020304" pitchFamily="18" charset="0"/>
                <a:cs typeface="Times New Roman" panose="02020603050405020304" pitchFamily="18" charset="0"/>
              </a:rPr>
              <a:t> (1/Z)²= Y= (1/R)²+(1/</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)²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tan</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Ic</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Ir</a:t>
            </a:r>
            <a:r>
              <a:rPr lang="tr-TR" dirty="0" smtClean="0">
                <a:latin typeface="Times New Roman" panose="02020603050405020304" pitchFamily="18" charset="0"/>
                <a:cs typeface="Times New Roman" panose="02020603050405020304" pitchFamily="18" charset="0"/>
              </a:rPr>
              <a:t> = R/</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cos</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Ir</a:t>
            </a:r>
            <a:r>
              <a:rPr lang="tr-TR" dirty="0" smtClean="0">
                <a:latin typeface="Times New Roman" panose="02020603050405020304" pitchFamily="18" charset="0"/>
                <a:cs typeface="Times New Roman" panose="02020603050405020304" pitchFamily="18" charset="0"/>
              </a:rPr>
              <a:t>/I = Z/R  (güç katsayısı)</a:t>
            </a:r>
            <a:endParaRPr lang="tr-TR"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1141412" y="3946426"/>
            <a:ext cx="4182428" cy="2190214"/>
          </a:xfrm>
          <a:prstGeom prst="rect">
            <a:avLst/>
          </a:prstGeom>
        </p:spPr>
      </p:pic>
    </p:spTree>
    <p:extLst>
      <p:ext uri="{BB962C8B-B14F-4D97-AF65-F5344CB8AC3E}">
        <p14:creationId xmlns:p14="http://schemas.microsoft.com/office/powerpoint/2010/main" val="19599943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7549" y="248128"/>
            <a:ext cx="10109862" cy="689421"/>
          </a:xfrm>
        </p:spPr>
        <p:txBody>
          <a:bodyPr/>
          <a:lstStyle/>
          <a:p>
            <a:r>
              <a:rPr lang="tr-TR" dirty="0">
                <a:latin typeface="Times New Roman" panose="02020603050405020304" pitchFamily="18" charset="0"/>
                <a:cs typeface="Times New Roman" panose="02020603050405020304" pitchFamily="18" charset="0"/>
              </a:rPr>
              <a:t>PARALEL r-c Devreleri</a:t>
            </a:r>
            <a:endParaRPr lang="tr-TR" dirty="0"/>
          </a:p>
        </p:txBody>
      </p:sp>
      <p:sp>
        <p:nvSpPr>
          <p:cNvPr id="3" name="İçerik Yer Tutucusu 2"/>
          <p:cNvSpPr>
            <a:spLocks noGrp="1"/>
          </p:cNvSpPr>
          <p:nvPr>
            <p:ph idx="1"/>
          </p:nvPr>
        </p:nvSpPr>
        <p:spPr>
          <a:xfrm>
            <a:off x="937550" y="937548"/>
            <a:ext cx="10810754" cy="5602147"/>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Paralel RC devresinde güç ise; </a:t>
            </a:r>
          </a:p>
          <a:p>
            <a:r>
              <a:rPr lang="tr-TR" dirty="0" smtClean="0">
                <a:latin typeface="Times New Roman" panose="02020603050405020304" pitchFamily="18" charset="0"/>
                <a:cs typeface="Times New Roman" panose="02020603050405020304" pitchFamily="18" charset="0"/>
              </a:rPr>
              <a:t>AKTİF GÜÇ:           P=</a:t>
            </a:r>
            <a:r>
              <a:rPr lang="tr-TR" dirty="0" err="1" smtClean="0">
                <a:latin typeface="Times New Roman" panose="02020603050405020304" pitchFamily="18" charset="0"/>
                <a:cs typeface="Times New Roman" panose="02020603050405020304" pitchFamily="18" charset="0"/>
              </a:rPr>
              <a:t>V.I.cos</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 </a:t>
            </a:r>
            <a:r>
              <a:rPr lang="tr-TR" dirty="0" err="1" smtClean="0">
                <a:latin typeface="Times New Roman" panose="02020603050405020304" pitchFamily="18" charset="0"/>
                <a:cs typeface="Times New Roman" panose="02020603050405020304" pitchFamily="18" charset="0"/>
              </a:rPr>
              <a:t>V.Ir</a:t>
            </a:r>
            <a:r>
              <a:rPr lang="tr-TR" dirty="0" smtClean="0">
                <a:latin typeface="Times New Roman" panose="02020603050405020304" pitchFamily="18" charset="0"/>
                <a:cs typeface="Times New Roman" panose="02020603050405020304" pitchFamily="18" charset="0"/>
              </a:rPr>
              <a:t> = Ir².R = V²/R (WATT) </a:t>
            </a:r>
          </a:p>
          <a:p>
            <a:r>
              <a:rPr lang="tr-TR" dirty="0" smtClean="0">
                <a:latin typeface="Times New Roman" panose="02020603050405020304" pitchFamily="18" charset="0"/>
                <a:cs typeface="Times New Roman" panose="02020603050405020304" pitchFamily="18" charset="0"/>
              </a:rPr>
              <a:t>REAKTİF GÜÇ:      </a:t>
            </a:r>
            <a:r>
              <a:rPr lang="tr-TR" dirty="0" err="1" smtClean="0">
                <a:latin typeface="Times New Roman" panose="02020603050405020304" pitchFamily="18" charset="0"/>
                <a:cs typeface="Times New Roman" panose="02020603050405020304" pitchFamily="18" charset="0"/>
              </a:rPr>
              <a:t>Qc</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V.I.cos</a:t>
            </a:r>
            <a:r>
              <a:rPr lang="el-GR" dirty="0" smtClean="0">
                <a:latin typeface="Times New Roman" panose="02020603050405020304" pitchFamily="18" charset="0"/>
                <a:cs typeface="Times New Roman" panose="02020603050405020304" pitchFamily="18" charset="0"/>
              </a:rPr>
              <a:t>α</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V.Ic</a:t>
            </a:r>
            <a:r>
              <a:rPr lang="tr-TR" dirty="0" smtClean="0">
                <a:latin typeface="Times New Roman" panose="02020603050405020304" pitchFamily="18" charset="0"/>
                <a:cs typeface="Times New Roman" panose="02020603050405020304" pitchFamily="18" charset="0"/>
              </a:rPr>
              <a:t>  = Ic².Xc  =V²/</a:t>
            </a:r>
            <a:r>
              <a:rPr lang="tr-TR" dirty="0" err="1" smtClean="0">
                <a:latin typeface="Times New Roman" panose="02020603050405020304" pitchFamily="18" charset="0"/>
                <a:cs typeface="Times New Roman" panose="02020603050405020304" pitchFamily="18" charset="0"/>
              </a:rPr>
              <a:t>Xc</a:t>
            </a:r>
            <a:r>
              <a:rPr lang="tr-TR" dirty="0" smtClean="0">
                <a:latin typeface="Times New Roman" panose="02020603050405020304" pitchFamily="18" charset="0"/>
                <a:cs typeface="Times New Roman" panose="02020603050405020304" pitchFamily="18" charset="0"/>
              </a:rPr>
              <a:t>  </a:t>
            </a:r>
          </a:p>
          <a:p>
            <a:r>
              <a:rPr lang="tr-TR" dirty="0" smtClean="0">
                <a:latin typeface="Times New Roman" panose="02020603050405020304" pitchFamily="18" charset="0"/>
                <a:cs typeface="Times New Roman" panose="02020603050405020304" pitchFamily="18" charset="0"/>
              </a:rPr>
              <a:t>GÖRÜNÜR GÜÇ:    S=V.I =V²/Z = I².Z   (V.A)  </a:t>
            </a:r>
          </a:p>
          <a:p>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                                                   S²= P²+ Qc²</a:t>
            </a:r>
            <a:endParaRPr lang="tr-TR" dirty="0"/>
          </a:p>
        </p:txBody>
      </p:sp>
      <p:cxnSp>
        <p:nvCxnSpPr>
          <p:cNvPr id="5" name="Düz Ok Bağlayıcısı 4"/>
          <p:cNvCxnSpPr/>
          <p:nvPr/>
        </p:nvCxnSpPr>
        <p:spPr>
          <a:xfrm>
            <a:off x="2384385" y="3773347"/>
            <a:ext cx="1782501" cy="115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Düz Ok Bağlayıcısı 8"/>
          <p:cNvCxnSpPr/>
          <p:nvPr/>
        </p:nvCxnSpPr>
        <p:spPr>
          <a:xfrm>
            <a:off x="4149524" y="3818197"/>
            <a:ext cx="34724" cy="87388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 name="Düz Ok Bağlayıcısı 12"/>
          <p:cNvCxnSpPr/>
          <p:nvPr/>
        </p:nvCxnSpPr>
        <p:spPr>
          <a:xfrm>
            <a:off x="2384385" y="3784921"/>
            <a:ext cx="1782501" cy="9404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Yay 13"/>
          <p:cNvSpPr/>
          <p:nvPr/>
        </p:nvSpPr>
        <p:spPr>
          <a:xfrm rot="2304265">
            <a:off x="2700378" y="3791368"/>
            <a:ext cx="303870" cy="384888"/>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5" name="Metin kutusu 14"/>
          <p:cNvSpPr txBox="1"/>
          <p:nvPr/>
        </p:nvSpPr>
        <p:spPr>
          <a:xfrm>
            <a:off x="3275635" y="3421762"/>
            <a:ext cx="312906"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P</a:t>
            </a:r>
            <a:endParaRPr lang="tr-TR" dirty="0">
              <a:latin typeface="Times New Roman" panose="02020603050405020304" pitchFamily="18" charset="0"/>
              <a:cs typeface="Times New Roman" panose="02020603050405020304" pitchFamily="18" charset="0"/>
            </a:endParaRPr>
          </a:p>
        </p:txBody>
      </p:sp>
      <p:sp>
        <p:nvSpPr>
          <p:cNvPr id="16" name="Metin kutusu 15"/>
          <p:cNvSpPr txBox="1"/>
          <p:nvPr/>
        </p:nvSpPr>
        <p:spPr>
          <a:xfrm>
            <a:off x="3139935" y="4229004"/>
            <a:ext cx="312906" cy="369332"/>
          </a:xfrm>
          <a:prstGeom prst="rect">
            <a:avLst/>
          </a:prstGeom>
          <a:noFill/>
        </p:spPr>
        <p:txBody>
          <a:bodyPr wrap="none" rtlCol="0">
            <a:spAutoFit/>
          </a:bodyPr>
          <a:lstStyle/>
          <a:p>
            <a:r>
              <a:rPr lang="tr-TR" dirty="0" smtClean="0">
                <a:latin typeface="Times New Roman" panose="02020603050405020304" pitchFamily="18" charset="0"/>
                <a:cs typeface="Times New Roman" panose="02020603050405020304" pitchFamily="18" charset="0"/>
              </a:rPr>
              <a:t>S</a:t>
            </a:r>
            <a:endParaRPr lang="tr-TR"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4098041" y="3986700"/>
            <a:ext cx="453970" cy="369332"/>
          </a:xfrm>
          <a:prstGeom prst="rect">
            <a:avLst/>
          </a:prstGeom>
          <a:noFill/>
        </p:spPr>
        <p:txBody>
          <a:bodyPr wrap="none" rtlCol="0">
            <a:spAutoFit/>
          </a:bodyPr>
          <a:lstStyle/>
          <a:p>
            <a:r>
              <a:rPr lang="tr-TR" dirty="0" err="1" smtClean="0">
                <a:latin typeface="Times New Roman" panose="02020603050405020304" pitchFamily="18" charset="0"/>
                <a:cs typeface="Times New Roman" panose="02020603050405020304" pitchFamily="18" charset="0"/>
              </a:rPr>
              <a:t>Qc</a:t>
            </a:r>
            <a:endParaRPr lang="tr-TR" dirty="0">
              <a:latin typeface="Times New Roman" panose="02020603050405020304" pitchFamily="18" charset="0"/>
              <a:cs typeface="Times New Roman" panose="02020603050405020304" pitchFamily="18" charset="0"/>
            </a:endParaRPr>
          </a:p>
        </p:txBody>
      </p:sp>
      <p:sp>
        <p:nvSpPr>
          <p:cNvPr id="18" name="Metin kutusu 17"/>
          <p:cNvSpPr txBox="1"/>
          <p:nvPr/>
        </p:nvSpPr>
        <p:spPr>
          <a:xfrm>
            <a:off x="3009995" y="3686128"/>
            <a:ext cx="346570"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α</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734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TM04033919[[fn=Devre]]</Template>
  <TotalTime>2860</TotalTime>
  <Words>11224</Words>
  <Application>Microsoft Office PowerPoint</Application>
  <PresentationFormat>Geniş ekran</PresentationFormat>
  <Paragraphs>1129</Paragraphs>
  <Slides>112</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112</vt:i4>
      </vt:variant>
    </vt:vector>
  </HeadingPairs>
  <TitlesOfParts>
    <vt:vector size="126" baseType="lpstr">
      <vt:lpstr>Algerian</vt:lpstr>
      <vt:lpstr>Arial</vt:lpstr>
      <vt:lpstr>Arial Narrow</vt:lpstr>
      <vt:lpstr>Calibri</vt:lpstr>
      <vt:lpstr>Cambria</vt:lpstr>
      <vt:lpstr>Cambria Math</vt:lpstr>
      <vt:lpstr>Latha</vt:lpstr>
      <vt:lpstr>Symbol</vt:lpstr>
      <vt:lpstr>Times New Roman</vt:lpstr>
      <vt:lpstr>Trebuchet MS</vt:lpstr>
      <vt:lpstr>Tw Cen MT</vt:lpstr>
      <vt:lpstr>UnBatang</vt:lpstr>
      <vt:lpstr>Wingdings</vt:lpstr>
      <vt:lpstr>Devre</vt:lpstr>
      <vt:lpstr>Alternatif akım devreleri slayt I</vt:lpstr>
      <vt:lpstr>Alternatif akım</vt:lpstr>
      <vt:lpstr>Alternatif akım</vt:lpstr>
      <vt:lpstr>Alternatif Akımın Elde Edilmesi </vt:lpstr>
      <vt:lpstr>Alternatif Akımın Elde Edilmesi</vt:lpstr>
      <vt:lpstr>ALTernatif Akımın Elde Edilmesi</vt:lpstr>
      <vt:lpstr>SİNÜS DALGASI</vt:lpstr>
      <vt:lpstr>SİNÜS DALGASI</vt:lpstr>
      <vt:lpstr>saykıl</vt:lpstr>
      <vt:lpstr>SAYKIL</vt:lpstr>
      <vt:lpstr>Alternatif akım ile ilgili büyüklükler</vt:lpstr>
      <vt:lpstr>Alternatif akım ile ilgili büyüklükler</vt:lpstr>
      <vt:lpstr>Alternatif akım ile ilgili büyüklükler</vt:lpstr>
      <vt:lpstr>Alternatif akım ile ilgili büyüklükler</vt:lpstr>
      <vt:lpstr>Alternatif akım ile ilgili büyüklükler</vt:lpstr>
      <vt:lpstr>Alternatif akım ile ilgili büyüklükler</vt:lpstr>
      <vt:lpstr>Alternatif akım değerleri</vt:lpstr>
      <vt:lpstr>Alternatif akım değerleri</vt:lpstr>
      <vt:lpstr>Alternatif akım değerleri</vt:lpstr>
      <vt:lpstr>Alternatif akım değerleri</vt:lpstr>
      <vt:lpstr>Alternatif akım değerleri</vt:lpstr>
      <vt:lpstr>Alternatif akımda şekil ve genlik katsayısı</vt:lpstr>
      <vt:lpstr>Alternatif akım değerleri</vt:lpstr>
      <vt:lpstr>Alternatif akım denklemi </vt:lpstr>
      <vt:lpstr>Alternatif akım denklemi </vt:lpstr>
      <vt:lpstr>Alternatif akım denklemi </vt:lpstr>
      <vt:lpstr>örnek</vt:lpstr>
      <vt:lpstr>Örneğin devamı</vt:lpstr>
      <vt:lpstr>örnek</vt:lpstr>
      <vt:lpstr> Alternatif Akımın Vektörlerle Gösterilmesi</vt:lpstr>
      <vt:lpstr>Alternatif Akımın Vektörlerle Gösterilmesi</vt:lpstr>
      <vt:lpstr>Alternatif Akımın Vektörlerle Gösterilmesi</vt:lpstr>
      <vt:lpstr>Faz ve faz farkı</vt:lpstr>
      <vt:lpstr>Faz ve faz farkı</vt:lpstr>
      <vt:lpstr>Faz ve faz farkı</vt:lpstr>
      <vt:lpstr>Faz ve faz farkı</vt:lpstr>
      <vt:lpstr>örnekler</vt:lpstr>
      <vt:lpstr>örnekler</vt:lpstr>
      <vt:lpstr>örnekler</vt:lpstr>
      <vt:lpstr>Sinüssel büyüklüklerin toplanması</vt:lpstr>
      <vt:lpstr>Sinüssel büyüklüklerin toplanması</vt:lpstr>
      <vt:lpstr>Sinüssel büyüklüklerin toplanması</vt:lpstr>
      <vt:lpstr>Sinüssel büyüklüklerin toplanması</vt:lpstr>
      <vt:lpstr>DİRENÇ VE REAKTANS</vt:lpstr>
      <vt:lpstr>PowerPoint Sunusu</vt:lpstr>
      <vt:lpstr>DİRENÇ VE REAKTANS</vt:lpstr>
      <vt:lpstr>EMpedans</vt:lpstr>
      <vt:lpstr>ALTernatif akımın ısı etkisi</vt:lpstr>
      <vt:lpstr>Alternatif akımın ısı etkisi</vt:lpstr>
      <vt:lpstr>Alternatif akımın kimyasal etkisi</vt:lpstr>
      <vt:lpstr>Alternatif akımın manyetik etkisi</vt:lpstr>
      <vt:lpstr>Alternatif akım devreleri</vt:lpstr>
      <vt:lpstr>ENdüktans</vt:lpstr>
      <vt:lpstr>endüktans</vt:lpstr>
      <vt:lpstr>ENDÜKTİF DİRENÇ (ENDÜKTİF REAKTANS)</vt:lpstr>
      <vt:lpstr>Bobinin alternatif akımda gösterdiği özellikler.</vt:lpstr>
      <vt:lpstr>Bobinin alternatif akımda gösterdiği özellikler</vt:lpstr>
      <vt:lpstr>PowerPoint Sunusu</vt:lpstr>
      <vt:lpstr>Bobinlerin seri bağlanması</vt:lpstr>
      <vt:lpstr>Bobinlerin paralel bağlanması</vt:lpstr>
      <vt:lpstr>örnekler</vt:lpstr>
      <vt:lpstr>örnekler</vt:lpstr>
      <vt:lpstr>örnekler</vt:lpstr>
      <vt:lpstr>Nüvenin endüktansa etkisi</vt:lpstr>
      <vt:lpstr>Alternatif akımda kondansatör</vt:lpstr>
      <vt:lpstr>Alternatif akımda kondansatör</vt:lpstr>
      <vt:lpstr>Kondansatörde kapasite (SIĞA)</vt:lpstr>
      <vt:lpstr>PowerPoint Sunusu</vt:lpstr>
      <vt:lpstr>Kapasitif reaktans</vt:lpstr>
      <vt:lpstr>Kapasitif reaktans</vt:lpstr>
      <vt:lpstr>örnek</vt:lpstr>
      <vt:lpstr>EMPEDANS</vt:lpstr>
      <vt:lpstr>EMPEDANS</vt:lpstr>
      <vt:lpstr>empedans</vt:lpstr>
      <vt:lpstr>empedans</vt:lpstr>
      <vt:lpstr>serİ ALTERNATİF AKIM DEvRELERİ</vt:lpstr>
      <vt:lpstr>serİ ALTERNATİF AKIM DEvRELERİ</vt:lpstr>
      <vt:lpstr>serİ ALTERNATİF AKIM DERELERİ</vt:lpstr>
      <vt:lpstr>örnek</vt:lpstr>
      <vt:lpstr>örnek</vt:lpstr>
      <vt:lpstr>Direnç kondansatör seri devreleri</vt:lpstr>
      <vt:lpstr>Direnç kondansatör seri devreleri</vt:lpstr>
      <vt:lpstr>örnek</vt:lpstr>
      <vt:lpstr>örnek</vt:lpstr>
      <vt:lpstr>ÖRNEK</vt:lpstr>
      <vt:lpstr>örnek</vt:lpstr>
      <vt:lpstr>Direnç-bobin- kondansatör seri devreleri</vt:lpstr>
      <vt:lpstr>Direnç-bobin- kondansatör seri devreleri</vt:lpstr>
      <vt:lpstr>örnek</vt:lpstr>
      <vt:lpstr>PowerPoint Sunusu</vt:lpstr>
      <vt:lpstr>örnek</vt:lpstr>
      <vt:lpstr>Paralel alternatif akım devreleri</vt:lpstr>
      <vt:lpstr>Paralel r-l devreleri</vt:lpstr>
      <vt:lpstr>örnek</vt:lpstr>
      <vt:lpstr>örnek</vt:lpstr>
      <vt:lpstr>örnek</vt:lpstr>
      <vt:lpstr>örnek</vt:lpstr>
      <vt:lpstr>PARALEL r-c Devreleri</vt:lpstr>
      <vt:lpstr>PARALEL r-c Devreleri</vt:lpstr>
      <vt:lpstr>PARALEL r-c Devreleri</vt:lpstr>
      <vt:lpstr>PARALEL r-c Devreleri</vt:lpstr>
      <vt:lpstr>Paralel R‐L‐C Devresi</vt:lpstr>
      <vt:lpstr>Paralel R‐L‐C Devresi</vt:lpstr>
      <vt:lpstr>Paralel R‐L‐C Devresi</vt:lpstr>
      <vt:lpstr>Paralel R‐L‐C Devresi</vt:lpstr>
      <vt:lpstr>Paralel R‐L‐C Devresi</vt:lpstr>
      <vt:lpstr>Rezonans</vt:lpstr>
      <vt:lpstr>Rezonans</vt:lpstr>
      <vt:lpstr>Rezonans</vt:lpstr>
      <vt:lpstr>PowerPoint Sunusu</vt:lpstr>
      <vt:lpstr>PowerPoint Sunusu</vt:lpstr>
      <vt:lpstr>PowerPoint Sunusu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Alternatif akım</dc:title>
  <dc:creator>Hewlett-Packard Company</dc:creator>
  <cp:lastModifiedBy>HP-User</cp:lastModifiedBy>
  <cp:revision>328</cp:revision>
  <dcterms:created xsi:type="dcterms:W3CDTF">2021-01-18T16:03:37Z</dcterms:created>
  <dcterms:modified xsi:type="dcterms:W3CDTF">2021-04-26T09:59:56Z</dcterms:modified>
</cp:coreProperties>
</file>