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7" r:id="rId61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1029" y="1223517"/>
            <a:ext cx="5361940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1140" y="4122801"/>
            <a:ext cx="8681719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5006" y="530174"/>
            <a:ext cx="3713987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8666" y="1790445"/>
            <a:ext cx="5123180" cy="344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ogy.rsna.org/content/246/3/662/F19.expansion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hyperlink" Target="http://radiology.rsna.org/content/246/3/662/F27.large.jpg" TargetMode="External"/><Relationship Id="rId7" Type="http://schemas.openxmlformats.org/officeDocument/2006/relationships/image" Target="../media/image89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g"/><Relationship Id="rId9" Type="http://schemas.openxmlformats.org/officeDocument/2006/relationships/image" Target="../media/image9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822705"/>
            <a:ext cx="47504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BONE</a:t>
            </a:r>
            <a:r>
              <a:rPr sz="6000" spc="-75" dirty="0"/>
              <a:t> </a:t>
            </a:r>
            <a:r>
              <a:rPr sz="6000" spc="-20" dirty="0"/>
              <a:t>TUMORS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5281040" y="2566542"/>
            <a:ext cx="19608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latin typeface="Calibri"/>
                <a:cs typeface="Calibri"/>
              </a:rPr>
              <a:t>Bas</a:t>
            </a:r>
            <a:r>
              <a:rPr sz="7200" b="1" spc="-20" dirty="0">
                <a:latin typeface="Calibri"/>
                <a:cs typeface="Calibri"/>
              </a:rPr>
              <a:t>i</a:t>
            </a:r>
            <a:r>
              <a:rPr sz="7200" b="1" dirty="0">
                <a:latin typeface="Calibri"/>
                <a:cs typeface="Calibri"/>
              </a:rPr>
              <a:t>c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3658" y="2013698"/>
            <a:ext cx="2931818" cy="4141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06933"/>
            <a:ext cx="75692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15" dirty="0">
                <a:latin typeface="Calibri"/>
                <a:cs typeface="Calibri"/>
              </a:rPr>
              <a:t>Size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In </a:t>
            </a:r>
            <a:r>
              <a:rPr sz="3600" spc="-15" dirty="0">
                <a:latin typeface="Calibri"/>
                <a:cs typeface="Calibri"/>
              </a:rPr>
              <a:t>general </a:t>
            </a: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spc="-15" dirty="0">
                <a:latin typeface="Calibri"/>
                <a:cs typeface="Calibri"/>
              </a:rPr>
              <a:t>larger </a:t>
            </a:r>
            <a:r>
              <a:rPr sz="3600" dirty="0">
                <a:latin typeface="Calibri"/>
                <a:cs typeface="Calibri"/>
              </a:rPr>
              <a:t>the lesion the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more  </a:t>
            </a:r>
            <a:r>
              <a:rPr sz="3600" spc="-25" dirty="0">
                <a:latin typeface="Calibri"/>
                <a:cs typeface="Calibri"/>
              </a:rPr>
              <a:t>likely </a:t>
            </a:r>
            <a:r>
              <a:rPr sz="3600" dirty="0">
                <a:latin typeface="Calibri"/>
                <a:cs typeface="Calibri"/>
              </a:rPr>
              <a:t>it is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spc="-5" dirty="0">
                <a:latin typeface="Calibri"/>
                <a:cs typeface="Calibri"/>
              </a:rPr>
              <a:t>be </a:t>
            </a:r>
            <a:r>
              <a:rPr sz="3600" spc="-10" dirty="0">
                <a:latin typeface="Calibri"/>
                <a:cs typeface="Calibri"/>
              </a:rPr>
              <a:t>aggressive </a:t>
            </a:r>
            <a:r>
              <a:rPr sz="3600" spc="-5" dirty="0">
                <a:latin typeface="Calibri"/>
                <a:cs typeface="Calibri"/>
              </a:rPr>
              <a:t>or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malignant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6175" y="6346342"/>
            <a:ext cx="3005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The bigger 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uglier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3055747"/>
            <a:ext cx="34956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(some </a:t>
            </a:r>
            <a:r>
              <a:rPr sz="3200" spc="-15" dirty="0">
                <a:latin typeface="Calibri"/>
                <a:cs typeface="Calibri"/>
              </a:rPr>
              <a:t>exceptions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i.e.  </a:t>
            </a:r>
            <a:r>
              <a:rPr sz="3200" spc="-15" dirty="0">
                <a:latin typeface="Calibri"/>
                <a:cs typeface="Calibri"/>
              </a:rPr>
              <a:t>fibrous</a:t>
            </a:r>
            <a:r>
              <a:rPr sz="3200" spc="-10" dirty="0">
                <a:latin typeface="Calibri"/>
                <a:cs typeface="Calibri"/>
              </a:rPr>
              <a:t> dysplasia)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0" y="2895536"/>
            <a:ext cx="3276600" cy="3481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531365"/>
            <a:ext cx="787019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Bone </a:t>
            </a:r>
            <a:r>
              <a:rPr sz="3200" spc="-5" dirty="0">
                <a:latin typeface="Calibri"/>
                <a:cs typeface="Calibri"/>
              </a:rPr>
              <a:t>reacts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two </a:t>
            </a:r>
            <a:r>
              <a:rPr sz="3200" spc="-30" dirty="0">
                <a:latin typeface="Calibri"/>
                <a:cs typeface="Calibri"/>
              </a:rPr>
              <a:t>ways </a:t>
            </a:r>
            <a:r>
              <a:rPr sz="3200" dirty="0">
                <a:latin typeface="Calibri"/>
                <a:cs typeface="Calibri"/>
              </a:rPr>
              <a:t>-- </a:t>
            </a:r>
            <a:r>
              <a:rPr sz="3200" spc="-5" dirty="0">
                <a:latin typeface="Calibri"/>
                <a:cs typeface="Calibri"/>
              </a:rPr>
              <a:t>either </a:t>
            </a:r>
            <a:r>
              <a:rPr sz="3200" spc="-15" dirty="0">
                <a:latin typeface="Calibri"/>
                <a:cs typeface="Calibri"/>
              </a:rPr>
              <a:t>by </a:t>
            </a:r>
            <a:r>
              <a:rPr sz="3200" spc="-5" dirty="0">
                <a:latin typeface="Calibri"/>
                <a:cs typeface="Calibri"/>
              </a:rPr>
              <a:t>removing  some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itself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by creating </a:t>
            </a:r>
            <a:r>
              <a:rPr sz="3200" spc="-15" dirty="0">
                <a:latin typeface="Calibri"/>
                <a:cs typeface="Calibri"/>
              </a:rPr>
              <a:t>more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itself.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 indent="89535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If the </a:t>
            </a:r>
            <a:r>
              <a:rPr sz="3200" spc="-10" dirty="0">
                <a:latin typeface="Calibri"/>
                <a:cs typeface="Calibri"/>
              </a:rPr>
              <a:t>disorder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rapidly </a:t>
            </a:r>
            <a:r>
              <a:rPr sz="3200" spc="-15" dirty="0">
                <a:latin typeface="Calibri"/>
                <a:cs typeface="Calibri"/>
              </a:rPr>
              <a:t>progressive, </a:t>
            </a:r>
            <a:r>
              <a:rPr sz="3200" spc="-10" dirty="0">
                <a:latin typeface="Calibri"/>
                <a:cs typeface="Calibri"/>
              </a:rPr>
              <a:t>there </a:t>
            </a:r>
            <a:r>
              <a:rPr sz="3200" spc="-25" dirty="0">
                <a:latin typeface="Calibri"/>
                <a:cs typeface="Calibri"/>
              </a:rPr>
              <a:t>may  </a:t>
            </a:r>
            <a:r>
              <a:rPr sz="3200" spc="-5" dirty="0">
                <a:latin typeface="Calibri"/>
                <a:cs typeface="Calibri"/>
              </a:rPr>
              <a:t>only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time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20" dirty="0">
                <a:latin typeface="Calibri"/>
                <a:cs typeface="Calibri"/>
              </a:rPr>
              <a:t>retreat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(defense).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26733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If the </a:t>
            </a:r>
            <a:r>
              <a:rPr sz="3200" spc="-10" dirty="0">
                <a:latin typeface="Calibri"/>
                <a:cs typeface="Calibri"/>
              </a:rPr>
              <a:t>process is </a:t>
            </a:r>
            <a:r>
              <a:rPr sz="3200" spc="-5" dirty="0">
                <a:latin typeface="Calibri"/>
                <a:cs typeface="Calibri"/>
              </a:rPr>
              <a:t>slow growing, </a:t>
            </a:r>
            <a:r>
              <a:rPr sz="3200" dirty="0">
                <a:latin typeface="Calibri"/>
                <a:cs typeface="Calibri"/>
              </a:rPr>
              <a:t>then the </a:t>
            </a:r>
            <a:r>
              <a:rPr sz="3200" spc="-5" dirty="0">
                <a:latin typeface="Calibri"/>
                <a:cs typeface="Calibri"/>
              </a:rPr>
              <a:t>bone 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spc="-5" dirty="0">
                <a:latin typeface="Calibri"/>
                <a:cs typeface="Calibri"/>
              </a:rPr>
              <a:t>time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mount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20" dirty="0">
                <a:latin typeface="Calibri"/>
                <a:cs typeface="Calibri"/>
              </a:rPr>
              <a:t>offense </a:t>
            </a:r>
            <a:r>
              <a:rPr sz="3200" dirty="0">
                <a:latin typeface="Calibri"/>
                <a:cs typeface="Calibri"/>
              </a:rPr>
              <a:t>and try </a:t>
            </a:r>
            <a:r>
              <a:rPr sz="3200" spc="-25" dirty="0">
                <a:latin typeface="Calibri"/>
                <a:cs typeface="Calibri"/>
              </a:rPr>
              <a:t>to  form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sclerotic area around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offender.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506933"/>
            <a:ext cx="72936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alibri"/>
                <a:cs typeface="Calibri"/>
              </a:rPr>
              <a:t>What </a:t>
            </a:r>
            <a:r>
              <a:rPr b="1" dirty="0">
                <a:latin typeface="Calibri"/>
                <a:cs typeface="Calibri"/>
              </a:rPr>
              <a:t>is the bone doing </a:t>
            </a:r>
            <a:r>
              <a:rPr b="1" spc="-20" dirty="0">
                <a:latin typeface="Calibri"/>
                <a:cs typeface="Calibri"/>
              </a:rPr>
              <a:t>to </a:t>
            </a:r>
            <a:r>
              <a:rPr b="1" dirty="0">
                <a:latin typeface="Calibri"/>
                <a:cs typeface="Calibri"/>
              </a:rPr>
              <a:t>the tumor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997965"/>
            <a:ext cx="7498080" cy="266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periosteal </a:t>
            </a:r>
            <a:r>
              <a:rPr sz="3200" spc="-5" dirty="0">
                <a:latin typeface="Calibri"/>
                <a:cs typeface="Calibri"/>
              </a:rPr>
              <a:t>reaction </a:t>
            </a:r>
            <a:r>
              <a:rPr sz="3200" dirty="0">
                <a:latin typeface="Calibri"/>
                <a:cs typeface="Calibri"/>
              </a:rPr>
              <a:t>will </a:t>
            </a:r>
            <a:r>
              <a:rPr sz="3200" spc="-5" dirty="0">
                <a:latin typeface="Calibri"/>
                <a:cs typeface="Calibri"/>
              </a:rPr>
              <a:t>occur whenever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periosteum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irritated.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occur </a:t>
            </a:r>
            <a:r>
              <a:rPr sz="3200" dirty="0">
                <a:latin typeface="Calibri"/>
                <a:cs typeface="Calibri"/>
              </a:rPr>
              <a:t>due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malignant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0" dirty="0">
                <a:latin typeface="Calibri"/>
                <a:cs typeface="Calibri"/>
              </a:rPr>
              <a:t>tumor, </a:t>
            </a:r>
            <a:r>
              <a:rPr sz="3200" spc="-5" dirty="0">
                <a:latin typeface="Calibri"/>
                <a:cs typeface="Calibri"/>
              </a:rPr>
              <a:t>benign </a:t>
            </a:r>
            <a:r>
              <a:rPr sz="3200" spc="-50" dirty="0">
                <a:latin typeface="Calibri"/>
                <a:cs typeface="Calibri"/>
              </a:rPr>
              <a:t>tumor, </a:t>
            </a:r>
            <a:r>
              <a:rPr sz="3200" spc="-15" dirty="0">
                <a:latin typeface="Calibri"/>
                <a:cs typeface="Calibri"/>
              </a:rPr>
              <a:t>infection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trauma.</a:t>
            </a:r>
            <a:endParaRPr sz="32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765"/>
              </a:spcBef>
            </a:pPr>
            <a:r>
              <a:rPr sz="3200" spc="-55" dirty="0">
                <a:solidFill>
                  <a:srgbClr val="6F2F9F"/>
                </a:solidFill>
                <a:latin typeface="Calibri"/>
                <a:cs typeface="Calibri"/>
              </a:rPr>
              <a:t>Two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types Benign or</a:t>
            </a:r>
            <a:r>
              <a:rPr sz="3200" spc="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Aggressive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3145" y="0"/>
            <a:ext cx="22663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80" dirty="0"/>
              <a:t>P</a:t>
            </a:r>
            <a:r>
              <a:rPr sz="4400" dirty="0"/>
              <a:t>erio</a:t>
            </a:r>
            <a:r>
              <a:rPr sz="4400" spc="-40" dirty="0"/>
              <a:t>s</a:t>
            </a:r>
            <a:r>
              <a:rPr sz="4400" dirty="0"/>
              <a:t>titis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07340" y="4327140"/>
            <a:ext cx="1550035" cy="15068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Benign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0D0D0D"/>
                </a:solidFill>
                <a:latin typeface="Calibri"/>
                <a:cs typeface="Calibri"/>
              </a:rPr>
              <a:t>None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solidFill>
                  <a:srgbClr val="0D0D0D"/>
                </a:solidFill>
                <a:latin typeface="Calibri"/>
                <a:cs typeface="Calibri"/>
              </a:rPr>
              <a:t>Solid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0690" y="4364985"/>
            <a:ext cx="4269105" cy="197612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Aggressive </a:t>
            </a:r>
            <a:r>
              <a:rPr sz="3200" spc="-5" dirty="0">
                <a:solidFill>
                  <a:srgbClr val="6F2F9F"/>
                </a:solidFill>
                <a:latin typeface="Calibri"/>
                <a:cs typeface="Calibri"/>
              </a:rPr>
              <a:t>or</a:t>
            </a: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9F"/>
                </a:solidFill>
                <a:latin typeface="Calibri"/>
                <a:cs typeface="Calibri"/>
              </a:rPr>
              <a:t>malignant</a:t>
            </a:r>
            <a:endParaRPr sz="3200">
              <a:latin typeface="Calibri"/>
              <a:cs typeface="Calibri"/>
            </a:endParaRPr>
          </a:p>
          <a:p>
            <a:pPr marL="666115" indent="-286385">
              <a:lnSpc>
                <a:spcPct val="100000"/>
              </a:lnSpc>
              <a:spcBef>
                <a:spcPts val="350"/>
              </a:spcBef>
              <a:buFont typeface="Arial"/>
              <a:buChar char="–"/>
              <a:tabLst>
                <a:tab pos="666750" algn="l"/>
              </a:tabLst>
            </a:pPr>
            <a:r>
              <a:rPr sz="2800" spc="-15" dirty="0">
                <a:solidFill>
                  <a:srgbClr val="0D0D0D"/>
                </a:solidFill>
                <a:latin typeface="Calibri"/>
                <a:cs typeface="Calibri"/>
              </a:rPr>
              <a:t>Lamellated </a:t>
            </a:r>
            <a:r>
              <a:rPr sz="2800" spc="-5" dirty="0">
                <a:solidFill>
                  <a:srgbClr val="0D0D0D"/>
                </a:solidFill>
                <a:latin typeface="Calibri"/>
                <a:cs typeface="Calibri"/>
              </a:rPr>
              <a:t>or </a:t>
            </a:r>
            <a:r>
              <a:rPr sz="2800" spc="-10" dirty="0">
                <a:solidFill>
                  <a:srgbClr val="0D0D0D"/>
                </a:solidFill>
                <a:latin typeface="Calibri"/>
                <a:cs typeface="Calibri"/>
              </a:rPr>
              <a:t>onion</a:t>
            </a:r>
            <a:r>
              <a:rPr sz="28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Calibri"/>
                <a:cs typeface="Calibri"/>
              </a:rPr>
              <a:t>peel</a:t>
            </a:r>
            <a:endParaRPr sz="2800">
              <a:latin typeface="Calibri"/>
              <a:cs typeface="Calibri"/>
            </a:endParaRPr>
          </a:p>
          <a:p>
            <a:pPr marL="666115" indent="-28638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666750" algn="l"/>
              </a:tabLst>
            </a:pPr>
            <a:r>
              <a:rPr sz="2800" spc="-20" dirty="0">
                <a:solidFill>
                  <a:srgbClr val="0D0D0D"/>
                </a:solidFill>
                <a:latin typeface="Calibri"/>
                <a:cs typeface="Calibri"/>
              </a:rPr>
              <a:t>Sunburst</a:t>
            </a:r>
            <a:endParaRPr sz="2800">
              <a:latin typeface="Calibri"/>
              <a:cs typeface="Calibri"/>
            </a:endParaRPr>
          </a:p>
          <a:p>
            <a:pPr marL="666115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66750" algn="l"/>
              </a:tabLst>
            </a:pPr>
            <a:r>
              <a:rPr sz="2800" spc="-30" dirty="0">
                <a:solidFill>
                  <a:srgbClr val="0D0D0D"/>
                </a:solidFill>
                <a:latin typeface="Calibri"/>
                <a:cs typeface="Calibri"/>
              </a:rPr>
              <a:t>Codman’s</a:t>
            </a:r>
            <a:r>
              <a:rPr sz="2800" spc="-5" dirty="0">
                <a:solidFill>
                  <a:srgbClr val="0D0D0D"/>
                </a:solidFill>
                <a:latin typeface="Calibri"/>
                <a:cs typeface="Calibri"/>
              </a:rPr>
              <a:t> triangle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4600" y="3200400"/>
            <a:ext cx="1600200" cy="2624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2286000"/>
            <a:ext cx="1752600" cy="2503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295400"/>
            <a:ext cx="1905000" cy="272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604266"/>
            <a:ext cx="1752600" cy="2879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0739" y="3594938"/>
            <a:ext cx="626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D0D0D"/>
                </a:solidFill>
              </a:rPr>
              <a:t>Solid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441194" y="4128896"/>
            <a:ext cx="1390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am</a:t>
            </a:r>
            <a:r>
              <a:rPr sz="2400" spc="5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ll</a:t>
            </a:r>
            <a:r>
              <a:rPr sz="2400" spc="-25" dirty="0">
                <a:solidFill>
                  <a:srgbClr val="0D0D0D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5175" y="4967096"/>
            <a:ext cx="134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Spiculated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990215"/>
            <a:ext cx="68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Be</a:t>
            </a:r>
            <a:r>
              <a:rPr sz="1800" b="1" spc="5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ign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7394" y="3599815"/>
            <a:ext cx="1036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0D0D0D"/>
                </a:solidFill>
                <a:latin typeface="Calibri"/>
                <a:cs typeface="Calibri"/>
              </a:rPr>
              <a:t>g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g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essi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8975" y="4362069"/>
            <a:ext cx="1334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V .</a:t>
            </a:r>
            <a:r>
              <a:rPr sz="1800" b="1" spc="-9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Aggressive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4228" y="5275021"/>
            <a:ext cx="10642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Codman's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2590800"/>
            <a:ext cx="1676400" cy="2915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4273" y="25653"/>
            <a:ext cx="4774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D0D0D"/>
                </a:solidFill>
                <a:latin typeface="Times New Roman"/>
                <a:cs typeface="Times New Roman"/>
              </a:rPr>
              <a:t>Solid Periosteal</a:t>
            </a:r>
            <a:r>
              <a:rPr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D0D0D"/>
                </a:solidFill>
                <a:latin typeface="Times New Roman"/>
                <a:cs typeface="Times New Roman"/>
              </a:rPr>
              <a:t>Response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6175" y="3953636"/>
            <a:ext cx="37439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31290" algn="l"/>
              </a:tabLst>
            </a:pPr>
            <a:r>
              <a:rPr sz="2800" spc="-5" dirty="0">
                <a:latin typeface="Times New Roman"/>
                <a:cs typeface="Times New Roman"/>
              </a:rPr>
              <a:t>Related to a slow form of  irritation	osteoid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osteoma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10183"/>
            <a:ext cx="9144000" cy="106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023" y="1098803"/>
            <a:ext cx="126491" cy="429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4939" y="751077"/>
            <a:ext cx="8450580" cy="111061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490"/>
              </a:spcBef>
            </a:pPr>
            <a:r>
              <a:rPr sz="2400" spc="-10" dirty="0">
                <a:latin typeface="Calibri"/>
                <a:cs typeface="Calibri"/>
              </a:rPr>
              <a:t>Slow-growing tumors </a:t>
            </a:r>
            <a:r>
              <a:rPr sz="2400" spc="-25" dirty="0">
                <a:latin typeface="Calibri"/>
                <a:cs typeface="Calibri"/>
              </a:rPr>
              <a:t>provoke </a:t>
            </a:r>
            <a:r>
              <a:rPr sz="2400" b="1" spc="-10" dirty="0">
                <a:latin typeface="Calibri"/>
                <a:cs typeface="Calibri"/>
              </a:rPr>
              <a:t>focal </a:t>
            </a:r>
            <a:r>
              <a:rPr sz="2400" b="1" spc="-5" dirty="0">
                <a:latin typeface="Calibri"/>
                <a:cs typeface="Calibri"/>
              </a:rPr>
              <a:t>cortical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thickening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400" spc="-5" dirty="0">
                <a:solidFill>
                  <a:srgbClr val="0D0D0D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0D0D0D"/>
                </a:solidFill>
                <a:latin typeface="Times New Roman"/>
                <a:cs typeface="Times New Roman"/>
              </a:rPr>
              <a:t>continuous layer of </a:t>
            </a:r>
            <a:r>
              <a:rPr sz="2400" spc="-5" dirty="0">
                <a:solidFill>
                  <a:srgbClr val="0D0D0D"/>
                </a:solidFill>
                <a:latin typeface="Times New Roman"/>
                <a:cs typeface="Times New Roman"/>
              </a:rPr>
              <a:t>new </a:t>
            </a:r>
            <a:r>
              <a:rPr sz="2400" dirty="0">
                <a:solidFill>
                  <a:srgbClr val="0D0D0D"/>
                </a:solidFill>
                <a:latin typeface="Times New Roman"/>
                <a:cs typeface="Times New Roman"/>
              </a:rPr>
              <a:t>bone that attaches to outer cortical</a:t>
            </a:r>
            <a:r>
              <a:rPr sz="2400" spc="-3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Times New Roman"/>
                <a:cs typeface="Times New Roman"/>
              </a:rPr>
              <a:t>surface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2438400"/>
            <a:ext cx="1066800" cy="3333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990600"/>
            <a:ext cx="1747901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7545" y="2590812"/>
            <a:ext cx="2700654" cy="3035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2194" y="235712"/>
            <a:ext cx="5528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Unilamellated </a:t>
            </a:r>
            <a:r>
              <a:rPr sz="3200" spc="-15" dirty="0"/>
              <a:t>periosteal</a:t>
            </a:r>
            <a:r>
              <a:rPr sz="3200" spc="45" dirty="0"/>
              <a:t> </a:t>
            </a:r>
            <a:r>
              <a:rPr sz="3200" spc="-5" dirty="0"/>
              <a:t>reaction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78739" y="4128896"/>
            <a:ext cx="8485505" cy="182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6928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Single </a:t>
            </a:r>
            <a:r>
              <a:rPr sz="2400" spc="-15" dirty="0">
                <a:latin typeface="Calibri"/>
                <a:cs typeface="Calibri"/>
              </a:rPr>
              <a:t>layer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reactive </a:t>
            </a:r>
            <a:r>
              <a:rPr sz="2400" spc="-5" dirty="0">
                <a:latin typeface="Calibri"/>
                <a:cs typeface="Calibri"/>
              </a:rPr>
              <a:t>periosteum. </a:t>
            </a:r>
            <a:r>
              <a:rPr sz="2400" dirty="0">
                <a:latin typeface="Calibri"/>
                <a:cs typeface="Calibri"/>
              </a:rPr>
              <a:t>…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thick  </a:t>
            </a:r>
            <a:r>
              <a:rPr sz="2400" spc="-10" dirty="0">
                <a:latin typeface="Calibri"/>
                <a:cs typeface="Calibri"/>
              </a:rPr>
              <a:t>unilamellated periosteal </a:t>
            </a:r>
            <a:r>
              <a:rPr sz="2400" spc="-5" dirty="0">
                <a:latin typeface="Calibri"/>
                <a:cs typeface="Calibri"/>
              </a:rPr>
              <a:t>reaction. Smooth 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continuous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imes New Roman"/>
              <a:cs typeface="Times New Roman"/>
            </a:endParaRPr>
          </a:p>
          <a:p>
            <a:pPr marL="5575935">
              <a:lnSpc>
                <a:spcPct val="100000"/>
              </a:lnSpc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Hypertrophic</a:t>
            </a:r>
            <a:r>
              <a:rPr sz="18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osteoarthropathy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032" y="324357"/>
            <a:ext cx="48075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Aggressive</a:t>
            </a:r>
            <a:r>
              <a:rPr sz="4400" spc="-45" dirty="0"/>
              <a:t> </a:t>
            </a:r>
            <a:r>
              <a:rPr sz="4400" spc="-10" dirty="0"/>
              <a:t>Periostitis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04800" y="1981136"/>
            <a:ext cx="1896364" cy="3788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4267200"/>
            <a:ext cx="1680845" cy="1452880"/>
          </a:xfrm>
          <a:custGeom>
            <a:avLst/>
            <a:gdLst/>
            <a:ahLst/>
            <a:cxnLst/>
            <a:rect l="l" t="t" r="r" b="b"/>
            <a:pathLst>
              <a:path w="1680845" h="1452879">
                <a:moveTo>
                  <a:pt x="61795" y="44992"/>
                </a:moveTo>
                <a:lnTo>
                  <a:pt x="53495" y="54605"/>
                </a:lnTo>
                <a:lnTo>
                  <a:pt x="1672208" y="1452600"/>
                </a:lnTo>
                <a:lnTo>
                  <a:pt x="1680591" y="1442986"/>
                </a:lnTo>
                <a:lnTo>
                  <a:pt x="61795" y="44992"/>
                </a:lnTo>
                <a:close/>
              </a:path>
              <a:path w="1680845" h="1452879">
                <a:moveTo>
                  <a:pt x="0" y="0"/>
                </a:moveTo>
                <a:lnTo>
                  <a:pt x="32765" y="78612"/>
                </a:lnTo>
                <a:lnTo>
                  <a:pt x="53495" y="54605"/>
                </a:lnTo>
                <a:lnTo>
                  <a:pt x="43941" y="46355"/>
                </a:lnTo>
                <a:lnTo>
                  <a:pt x="52196" y="36702"/>
                </a:lnTo>
                <a:lnTo>
                  <a:pt x="68952" y="36702"/>
                </a:lnTo>
                <a:lnTo>
                  <a:pt x="82550" y="20955"/>
                </a:lnTo>
                <a:lnTo>
                  <a:pt x="0" y="0"/>
                </a:lnTo>
                <a:close/>
              </a:path>
              <a:path w="1680845" h="1452879">
                <a:moveTo>
                  <a:pt x="52196" y="36702"/>
                </a:moveTo>
                <a:lnTo>
                  <a:pt x="43941" y="46355"/>
                </a:lnTo>
                <a:lnTo>
                  <a:pt x="53495" y="54605"/>
                </a:lnTo>
                <a:lnTo>
                  <a:pt x="61795" y="44992"/>
                </a:lnTo>
                <a:lnTo>
                  <a:pt x="52196" y="36702"/>
                </a:lnTo>
                <a:close/>
              </a:path>
              <a:path w="1680845" h="1452879">
                <a:moveTo>
                  <a:pt x="68952" y="36702"/>
                </a:moveTo>
                <a:lnTo>
                  <a:pt x="52196" y="36702"/>
                </a:lnTo>
                <a:lnTo>
                  <a:pt x="61795" y="44992"/>
                </a:lnTo>
                <a:lnTo>
                  <a:pt x="68952" y="36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3175" y="5577027"/>
            <a:ext cx="37217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74775" algn="l"/>
                <a:tab pos="1922145" algn="l"/>
              </a:tabLst>
            </a:pPr>
            <a:r>
              <a:rPr sz="2400" spc="-5" dirty="0">
                <a:latin typeface="Calibri"/>
                <a:cs typeface="Calibri"/>
              </a:rPr>
              <a:t>appearance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	aggressive  periostitis	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Ewing’s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sarcoma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0984" y="3224782"/>
            <a:ext cx="5843016" cy="3633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7375" y="2068791"/>
            <a:ext cx="5422900" cy="28428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Times New Roman"/>
                <a:cs typeface="Times New Roman"/>
              </a:rPr>
              <a:t>Layered, </a:t>
            </a:r>
            <a:r>
              <a:rPr sz="2800" dirty="0">
                <a:latin typeface="Times New Roman"/>
                <a:cs typeface="Times New Roman"/>
              </a:rPr>
              <a:t>onion-skin,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lamellated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6385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Alternating layers of opaque and  lucent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densities</a:t>
            </a:r>
            <a:endParaRPr sz="2800">
              <a:latin typeface="Times New Roman"/>
              <a:cs typeface="Times New Roman"/>
            </a:endParaRPr>
          </a:p>
          <a:p>
            <a:pPr marL="756285" marR="191135" indent="-28638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Char char="•"/>
              <a:tabLst>
                <a:tab pos="756285" algn="l"/>
                <a:tab pos="75692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 seen with slow growing  and aggressive tumors and  infections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140" y="5810199"/>
            <a:ext cx="1283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growth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spurt.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6600" y="5486400"/>
            <a:ext cx="482663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219072"/>
            <a:ext cx="2257425" cy="3611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956" y="235711"/>
            <a:ext cx="5598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D0D0D"/>
                </a:solidFill>
                <a:latin typeface="Times New Roman"/>
                <a:cs typeface="Times New Roman"/>
              </a:rPr>
              <a:t>Spiculated </a:t>
            </a:r>
            <a:r>
              <a:rPr spc="-15" dirty="0"/>
              <a:t>periosteal</a:t>
            </a:r>
            <a:r>
              <a:rPr spc="-85" dirty="0"/>
              <a:t> </a:t>
            </a:r>
            <a:r>
              <a:rPr spc="-10" dirty="0"/>
              <a:t>reaction</a:t>
            </a:r>
            <a:r>
              <a:rPr sz="1800" spc="-10" dirty="0"/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5052441"/>
            <a:ext cx="78105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Perpendicular, </a:t>
            </a:r>
            <a:r>
              <a:rPr sz="2400" b="1" spc="-5" dirty="0">
                <a:latin typeface="Times New Roman"/>
                <a:cs typeface="Times New Roman"/>
              </a:rPr>
              <a:t>brushed whiskers, </a:t>
            </a:r>
            <a:r>
              <a:rPr sz="2400" b="1" spc="-10" dirty="0">
                <a:latin typeface="Times New Roman"/>
                <a:cs typeface="Times New Roman"/>
              </a:rPr>
              <a:t>hair-on-end, </a:t>
            </a:r>
            <a:r>
              <a:rPr sz="2400" dirty="0">
                <a:latin typeface="Times New Roman"/>
                <a:cs typeface="Times New Roman"/>
              </a:rPr>
              <a:t>Fine linear  spiculations of </a:t>
            </a:r>
            <a:r>
              <a:rPr sz="2400" spc="-5" dirty="0">
                <a:latin typeface="Times New Roman"/>
                <a:cs typeface="Times New Roman"/>
              </a:rPr>
              <a:t>new </a:t>
            </a:r>
            <a:r>
              <a:rPr sz="2400" dirty="0">
                <a:latin typeface="Times New Roman"/>
                <a:cs typeface="Times New Roman"/>
              </a:rPr>
              <a:t>bone oriented perpendicular to the cortex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radiating from a point source indicative of very aggressive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  </a:t>
            </a:r>
            <a:r>
              <a:rPr sz="2400" spc="-5" dirty="0">
                <a:latin typeface="Times New Roman"/>
                <a:cs typeface="Times New Roman"/>
              </a:rPr>
              <a:t>tumors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394" y="1330197"/>
            <a:ext cx="1320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  <a:hlinkClick r:id="rId3"/>
              </a:rPr>
              <a:t>Osteosarcoma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1905000"/>
            <a:ext cx="2438400" cy="1660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0" y="3733800"/>
            <a:ext cx="3124200" cy="2486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131" y="817524"/>
            <a:ext cx="7927340" cy="218376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40"/>
              </a:spcBef>
            </a:pPr>
            <a:r>
              <a:rPr sz="2800" b="1" spc="-10" dirty="0">
                <a:solidFill>
                  <a:srgbClr val="0D0D0D"/>
                </a:solidFill>
                <a:latin typeface="Calibri"/>
                <a:cs typeface="Calibri"/>
              </a:rPr>
              <a:t>This </a:t>
            </a:r>
            <a:r>
              <a:rPr sz="2800" b="1" spc="-5" dirty="0">
                <a:solidFill>
                  <a:srgbClr val="0D0D0D"/>
                </a:solidFill>
                <a:latin typeface="Calibri"/>
                <a:cs typeface="Calibri"/>
              </a:rPr>
              <a:t>is a </a:t>
            </a:r>
            <a:r>
              <a:rPr sz="2800" b="1" spc="-10" dirty="0">
                <a:solidFill>
                  <a:srgbClr val="0D0D0D"/>
                </a:solidFill>
                <a:latin typeface="Calibri"/>
                <a:cs typeface="Calibri"/>
              </a:rPr>
              <a:t>very </a:t>
            </a:r>
            <a:r>
              <a:rPr sz="2800" b="1" spc="-15" dirty="0">
                <a:solidFill>
                  <a:srgbClr val="0D0D0D"/>
                </a:solidFill>
                <a:latin typeface="Calibri"/>
                <a:cs typeface="Calibri"/>
              </a:rPr>
              <a:t>aggressive</a:t>
            </a:r>
            <a:r>
              <a:rPr sz="2800" b="1" spc="9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D0D0D"/>
                </a:solidFill>
                <a:latin typeface="Calibri"/>
                <a:cs typeface="Calibri"/>
              </a:rPr>
              <a:t>process</a:t>
            </a:r>
            <a:endParaRPr sz="280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1440"/>
              </a:spcBef>
            </a:pPr>
            <a:r>
              <a:rPr sz="2800" spc="-5" dirty="0">
                <a:latin typeface="Calibri"/>
                <a:cs typeface="Calibri"/>
              </a:rPr>
              <a:t>Bone is </a:t>
            </a:r>
            <a:r>
              <a:rPr sz="2800" spc="-15" dirty="0">
                <a:latin typeface="Calibri"/>
                <a:cs typeface="Calibri"/>
              </a:rPr>
              <a:t>formed </a:t>
            </a:r>
            <a:r>
              <a:rPr sz="2800" spc="-5" dirty="0">
                <a:latin typeface="Calibri"/>
                <a:cs typeface="Calibri"/>
              </a:rPr>
              <a:t>in a </a:t>
            </a:r>
            <a:r>
              <a:rPr sz="2800" spc="-20" dirty="0">
                <a:latin typeface="Calibri"/>
                <a:cs typeface="Calibri"/>
              </a:rPr>
              <a:t>disorganized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fashion</a:t>
            </a:r>
            <a:endParaRPr sz="2800">
              <a:latin typeface="Calibri"/>
              <a:cs typeface="Calibri"/>
            </a:endParaRPr>
          </a:p>
          <a:p>
            <a:pPr marL="114300" marR="5080" indent="-102235">
              <a:lnSpc>
                <a:spcPct val="100000"/>
              </a:lnSpc>
              <a:spcBef>
                <a:spcPts val="675"/>
              </a:spcBef>
            </a:pPr>
            <a:r>
              <a:rPr sz="2800" spc="-15" dirty="0">
                <a:latin typeface="Calibri"/>
                <a:cs typeface="Calibri"/>
              </a:rPr>
              <a:t>Process </a:t>
            </a:r>
            <a:r>
              <a:rPr sz="2800" spc="-20" dirty="0">
                <a:latin typeface="Calibri"/>
                <a:cs typeface="Calibri"/>
              </a:rPr>
              <a:t>may destroy </a:t>
            </a:r>
            <a:r>
              <a:rPr sz="2800" spc="-5" dirty="0">
                <a:latin typeface="Calibri"/>
                <a:cs typeface="Calibri"/>
              </a:rPr>
              <a:t>spicules of bone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being  </a:t>
            </a:r>
            <a:r>
              <a:rPr sz="2800" spc="-20" dirty="0">
                <a:latin typeface="Calibri"/>
                <a:cs typeface="Calibri"/>
              </a:rPr>
              <a:t>formed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3082" y="3581336"/>
            <a:ext cx="4455617" cy="2976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8310" y="235712"/>
            <a:ext cx="18408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latin typeface="Calibri"/>
                <a:cs typeface="Calibri"/>
              </a:rPr>
              <a:t>“sunburst</a:t>
            </a:r>
            <a:r>
              <a:rPr sz="3200" spc="-15" dirty="0"/>
              <a:t>”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447800"/>
            <a:ext cx="1142568" cy="1597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69794" y="1689861"/>
            <a:ext cx="5832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2400" spc="-80" dirty="0">
                <a:latin typeface="Calibri"/>
                <a:cs typeface="Calibri"/>
              </a:rPr>
              <a:t>Too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fast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growth	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periosteum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respond  only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edges of </a:t>
            </a:r>
            <a:r>
              <a:rPr sz="2400" spc="-10" dirty="0">
                <a:latin typeface="Calibri"/>
                <a:cs typeface="Calibri"/>
              </a:rPr>
              <a:t>raised periosteum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ossify  </a:t>
            </a:r>
            <a:r>
              <a:rPr sz="2400" spc="-15" dirty="0">
                <a:latin typeface="Calibri"/>
                <a:cs typeface="Calibri"/>
              </a:rPr>
              <a:t>forming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small </a:t>
            </a:r>
            <a:r>
              <a:rPr sz="2400" dirty="0">
                <a:latin typeface="Calibri"/>
                <a:cs typeface="Calibri"/>
              </a:rPr>
              <a:t>angle with the </a:t>
            </a:r>
            <a:r>
              <a:rPr sz="2400" spc="-10" dirty="0">
                <a:latin typeface="Calibri"/>
                <a:cs typeface="Calibri"/>
              </a:rPr>
              <a:t>surface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bone.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6394" y="385013"/>
            <a:ext cx="3456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Codman's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triangle</a:t>
            </a:r>
          </a:p>
        </p:txBody>
      </p:sp>
      <p:sp>
        <p:nvSpPr>
          <p:cNvPr id="5" name="object 5"/>
          <p:cNvSpPr/>
          <p:nvPr/>
        </p:nvSpPr>
        <p:spPr>
          <a:xfrm>
            <a:off x="228600" y="3488563"/>
            <a:ext cx="2057400" cy="3140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22194" y="4509896"/>
            <a:ext cx="52806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42010" algn="l"/>
              </a:tabLst>
            </a:pPr>
            <a:r>
              <a:rPr sz="2400" spc="-5" dirty="0">
                <a:latin typeface="Calibri"/>
                <a:cs typeface="Calibri"/>
              </a:rPr>
              <a:t>seen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malignant bone </a:t>
            </a:r>
            <a:r>
              <a:rPr sz="2400" spc="-10" dirty="0">
                <a:latin typeface="Calibri"/>
                <a:cs typeface="Calibri"/>
              </a:rPr>
              <a:t>tumors </a:t>
            </a:r>
            <a:r>
              <a:rPr sz="2400" dirty="0">
                <a:latin typeface="Calibri"/>
                <a:cs typeface="Calibri"/>
              </a:rPr>
              <a:t>and in  </a:t>
            </a:r>
            <a:r>
              <a:rPr sz="2400" spc="-10" dirty="0">
                <a:latin typeface="Calibri"/>
                <a:cs typeface="Calibri"/>
              </a:rPr>
              <a:t>rapidly growing </a:t>
            </a:r>
            <a:r>
              <a:rPr sz="2400" dirty="0">
                <a:latin typeface="Calibri"/>
                <a:cs typeface="Calibri"/>
              </a:rPr>
              <a:t>lesions </a:t>
            </a:r>
            <a:r>
              <a:rPr sz="2400" spc="-5" dirty="0">
                <a:latin typeface="Calibri"/>
                <a:cs typeface="Calibri"/>
              </a:rPr>
              <a:t>.. aneurysmal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bone  </a:t>
            </a:r>
            <a:r>
              <a:rPr sz="2400" spc="-10" dirty="0">
                <a:latin typeface="Calibri"/>
                <a:cs typeface="Calibri"/>
              </a:rPr>
              <a:t>cyst,	subperiosteal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hematoma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912061"/>
            <a:ext cx="8174990" cy="3929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0" indent="-40005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13384" algn="l"/>
              </a:tabLst>
            </a:pPr>
            <a:r>
              <a:rPr sz="3200" spc="-10" dirty="0">
                <a:latin typeface="Calibri"/>
                <a:cs typeface="Calibri"/>
              </a:rPr>
              <a:t>Where </a:t>
            </a: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5" dirty="0">
                <a:latin typeface="Calibri"/>
                <a:cs typeface="Calibri"/>
              </a:rPr>
              <a:t>lesion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5" dirty="0">
                <a:latin typeface="Calibri"/>
                <a:cs typeface="Calibri"/>
              </a:rPr>
              <a:t>what bone and what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part</a:t>
            </a:r>
            <a:endParaRPr sz="3200">
              <a:latin typeface="Calibri"/>
              <a:cs typeface="Calibri"/>
            </a:endParaRPr>
          </a:p>
          <a:p>
            <a:pPr marL="396494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of 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bone</a:t>
            </a:r>
            <a:endParaRPr sz="3200">
              <a:latin typeface="Calibri"/>
              <a:cs typeface="Calibri"/>
            </a:endParaRPr>
          </a:p>
          <a:p>
            <a:pPr marL="505459" indent="-492759">
              <a:lnSpc>
                <a:spcPct val="100000"/>
              </a:lnSpc>
              <a:buAutoNum type="arabicPeriod" startAt="2"/>
              <a:tabLst>
                <a:tab pos="505459" algn="l"/>
                <a:tab pos="506095" algn="l"/>
              </a:tabLst>
            </a:pPr>
            <a:r>
              <a:rPr sz="3200" spc="-10" dirty="0">
                <a:latin typeface="Calibri"/>
                <a:cs typeface="Calibri"/>
              </a:rPr>
              <a:t>Age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25" dirty="0">
                <a:latin typeface="Calibri"/>
                <a:cs typeface="Calibri"/>
              </a:rPr>
              <a:t>size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lesion?</a:t>
            </a:r>
            <a:endParaRPr sz="3200">
              <a:latin typeface="Calibri"/>
              <a:cs typeface="Calibri"/>
            </a:endParaRPr>
          </a:p>
          <a:p>
            <a:pPr marL="413384" indent="-400685">
              <a:lnSpc>
                <a:spcPct val="100000"/>
              </a:lnSpc>
              <a:buAutoNum type="arabicPeriod" startAt="2"/>
              <a:tabLst>
                <a:tab pos="414020" algn="l"/>
              </a:tabLst>
            </a:pPr>
            <a:r>
              <a:rPr sz="3200" spc="-5" dirty="0">
                <a:latin typeface="Calibri"/>
                <a:cs typeface="Calibri"/>
              </a:rPr>
              <a:t>What </a:t>
            </a:r>
            <a:r>
              <a:rPr sz="3200" spc="-10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lesion </a:t>
            </a:r>
            <a:r>
              <a:rPr sz="3200" dirty="0">
                <a:latin typeface="Calibri"/>
                <a:cs typeface="Calibri"/>
              </a:rPr>
              <a:t>doing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bone?</a:t>
            </a:r>
            <a:endParaRPr sz="3200">
              <a:latin typeface="Calibri"/>
              <a:cs typeface="Calibri"/>
            </a:endParaRPr>
          </a:p>
          <a:p>
            <a:pPr marL="413384" indent="-400685">
              <a:lnSpc>
                <a:spcPct val="100000"/>
              </a:lnSpc>
              <a:buAutoNum type="arabicPeriod" startAt="2"/>
              <a:tabLst>
                <a:tab pos="414020" algn="l"/>
              </a:tabLst>
            </a:pPr>
            <a:r>
              <a:rPr sz="3200" spc="-5" dirty="0">
                <a:latin typeface="Calibri"/>
                <a:cs typeface="Calibri"/>
              </a:rPr>
              <a:t>What </a:t>
            </a:r>
            <a:r>
              <a:rPr sz="3200" spc="-10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bone doing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response?</a:t>
            </a:r>
            <a:endParaRPr sz="3200">
              <a:latin typeface="Calibri"/>
              <a:cs typeface="Calibri"/>
            </a:endParaRPr>
          </a:p>
          <a:p>
            <a:pPr marL="413384" indent="-400685">
              <a:lnSpc>
                <a:spcPct val="100000"/>
              </a:lnSpc>
              <a:buAutoNum type="arabicPeriod" startAt="2"/>
              <a:tabLst>
                <a:tab pos="414020" algn="l"/>
              </a:tabLst>
            </a:pP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5" dirty="0">
                <a:latin typeface="Calibri"/>
                <a:cs typeface="Calibri"/>
              </a:rPr>
              <a:t>lesion </a:t>
            </a:r>
            <a:r>
              <a:rPr sz="3200" dirty="0">
                <a:latin typeface="Calibri"/>
                <a:cs typeface="Calibri"/>
              </a:rPr>
              <a:t>making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matrix?</a:t>
            </a:r>
            <a:endParaRPr sz="3200">
              <a:latin typeface="Calibri"/>
              <a:cs typeface="Calibri"/>
            </a:endParaRPr>
          </a:p>
          <a:p>
            <a:pPr marL="413384" indent="-400685">
              <a:lnSpc>
                <a:spcPct val="100000"/>
              </a:lnSpc>
              <a:buAutoNum type="arabicPeriod" startAt="2"/>
              <a:tabLst>
                <a:tab pos="414020" algn="l"/>
              </a:tabLst>
            </a:pP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20" dirty="0">
                <a:latin typeface="Calibri"/>
                <a:cs typeface="Calibri"/>
              </a:rPr>
              <a:t>cortex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eroded?</a:t>
            </a:r>
            <a:endParaRPr sz="3200">
              <a:latin typeface="Calibri"/>
              <a:cs typeface="Calibri"/>
            </a:endParaRPr>
          </a:p>
          <a:p>
            <a:pPr marL="412750" indent="-40005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13384" algn="l"/>
              </a:tabLst>
            </a:pP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soft tissue mass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evident?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05765"/>
            <a:ext cx="24733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latin typeface="Calibri"/>
                <a:cs typeface="Calibri"/>
              </a:rPr>
              <a:t>Plain X</a:t>
            </a:r>
            <a:r>
              <a:rPr sz="4000" b="1" i="1" spc="-80" dirty="0">
                <a:latin typeface="Calibri"/>
                <a:cs typeface="Calibri"/>
              </a:rPr>
              <a:t> </a:t>
            </a:r>
            <a:r>
              <a:rPr sz="4000" b="1" i="1" spc="-10" dirty="0">
                <a:latin typeface="Calibri"/>
                <a:cs typeface="Calibri"/>
              </a:rPr>
              <a:t>rays  SEVEN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1295400"/>
            <a:ext cx="1751076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29400" y="1295400"/>
            <a:ext cx="1984375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9075" y="57911"/>
            <a:ext cx="2977896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7371" y="57911"/>
            <a:ext cx="2933700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1688" y="186944"/>
            <a:ext cx="45967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0D0D0D"/>
                </a:solidFill>
              </a:rPr>
              <a:t>Periosteal</a:t>
            </a:r>
            <a:r>
              <a:rPr sz="4400" spc="-60" dirty="0">
                <a:solidFill>
                  <a:srgbClr val="0D0D0D"/>
                </a:solidFill>
              </a:rPr>
              <a:t> </a:t>
            </a:r>
            <a:r>
              <a:rPr sz="4400" spc="-10" dirty="0">
                <a:solidFill>
                  <a:srgbClr val="0D0D0D"/>
                </a:solidFill>
              </a:rPr>
              <a:t>Reactions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916939" y="4817745"/>
            <a:ext cx="544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Solid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4594" y="4817745"/>
            <a:ext cx="1170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onion-peel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7428" y="4817745"/>
            <a:ext cx="968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Su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4681194"/>
            <a:ext cx="1056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2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Codman</a:t>
            </a:r>
            <a:r>
              <a:rPr sz="2000" b="1" spc="-110" dirty="0">
                <a:latin typeface="Calibri"/>
                <a:cs typeface="Calibri"/>
              </a:rPr>
              <a:t>’</a:t>
            </a:r>
            <a:r>
              <a:rPr sz="2000" b="1" dirty="0">
                <a:latin typeface="Calibri"/>
                <a:cs typeface="Calibri"/>
              </a:rPr>
              <a:t>s  triangle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00" y="5715000"/>
            <a:ext cx="8229600" cy="914400"/>
          </a:xfrm>
          <a:custGeom>
            <a:avLst/>
            <a:gdLst/>
            <a:ahLst/>
            <a:cxnLst/>
            <a:rect l="l" t="t" r="r" b="b"/>
            <a:pathLst>
              <a:path w="8229600" h="914400">
                <a:moveTo>
                  <a:pt x="6172200" y="0"/>
                </a:moveTo>
                <a:lnTo>
                  <a:pt x="6172200" y="228600"/>
                </a:lnTo>
                <a:lnTo>
                  <a:pt x="0" y="228600"/>
                </a:lnTo>
                <a:lnTo>
                  <a:pt x="1028700" y="457200"/>
                </a:lnTo>
                <a:lnTo>
                  <a:pt x="0" y="685800"/>
                </a:lnTo>
                <a:lnTo>
                  <a:pt x="6172200" y="685800"/>
                </a:lnTo>
                <a:lnTo>
                  <a:pt x="6172200" y="914400"/>
                </a:lnTo>
                <a:lnTo>
                  <a:pt x="8229600" y="457200"/>
                </a:lnTo>
                <a:lnTo>
                  <a:pt x="6172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" y="5715000"/>
            <a:ext cx="8229600" cy="914400"/>
          </a:xfrm>
          <a:custGeom>
            <a:avLst/>
            <a:gdLst/>
            <a:ahLst/>
            <a:cxnLst/>
            <a:rect l="l" t="t" r="r" b="b"/>
            <a:pathLst>
              <a:path w="8229600" h="914400">
                <a:moveTo>
                  <a:pt x="0" y="228600"/>
                </a:moveTo>
                <a:lnTo>
                  <a:pt x="6172200" y="228600"/>
                </a:lnTo>
                <a:lnTo>
                  <a:pt x="6172200" y="0"/>
                </a:lnTo>
                <a:lnTo>
                  <a:pt x="8229600" y="457200"/>
                </a:lnTo>
                <a:lnTo>
                  <a:pt x="6172200" y="914400"/>
                </a:lnTo>
                <a:lnTo>
                  <a:pt x="6172200" y="685800"/>
                </a:lnTo>
                <a:lnTo>
                  <a:pt x="0" y="685800"/>
                </a:lnTo>
                <a:lnTo>
                  <a:pt x="1028700" y="4572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79194" y="5994908"/>
            <a:ext cx="1424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Less</a:t>
            </a:r>
            <a:r>
              <a:rPr sz="1800" b="1" spc="-8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malignant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7778" y="6009233"/>
            <a:ext cx="154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malignant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97704" y="1295400"/>
            <a:ext cx="1979295" cy="3276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1295400"/>
            <a:ext cx="1884426" cy="327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4838" y="530174"/>
            <a:ext cx="3353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Zone </a:t>
            </a:r>
            <a:r>
              <a:rPr spc="-5" dirty="0"/>
              <a:t>of</a:t>
            </a:r>
            <a:r>
              <a:rPr spc="-100" dirty="0"/>
              <a:t> </a:t>
            </a:r>
            <a:r>
              <a:rPr spc="-30" dirty="0"/>
              <a:t>Transition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204" y="1686813"/>
            <a:ext cx="8557260" cy="3896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Most </a:t>
            </a:r>
            <a:r>
              <a:rPr sz="2800" b="1" spc="-10" dirty="0">
                <a:latin typeface="Calibri"/>
                <a:cs typeface="Calibri"/>
              </a:rPr>
              <a:t>reliable </a:t>
            </a:r>
            <a:r>
              <a:rPr sz="2800" spc="-15" dirty="0">
                <a:latin typeface="Calibri"/>
                <a:cs typeface="Calibri"/>
              </a:rPr>
              <a:t>indicator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benign </a:t>
            </a:r>
            <a:r>
              <a:rPr sz="2800" spc="-20" dirty="0">
                <a:latin typeface="Calibri"/>
                <a:cs typeface="Calibri"/>
              </a:rPr>
              <a:t>versus </a:t>
            </a:r>
            <a:r>
              <a:rPr sz="2800" spc="-10" dirty="0">
                <a:latin typeface="Calibri"/>
                <a:cs typeface="Calibri"/>
              </a:rPr>
              <a:t>malignant</a:t>
            </a:r>
            <a:r>
              <a:rPr sz="2800" spc="2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lesions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50">
              <a:latin typeface="Times New Roman"/>
              <a:cs typeface="Times New Roman"/>
            </a:endParaRPr>
          </a:p>
          <a:p>
            <a:pPr marL="224154" marR="815975" indent="-102235">
              <a:lnSpc>
                <a:spcPts val="3020"/>
              </a:lnSpc>
            </a:pPr>
            <a:r>
              <a:rPr sz="2800" b="1" dirty="0">
                <a:latin typeface="Calibri"/>
                <a:cs typeface="Calibri"/>
              </a:rPr>
              <a:t>“Narrow”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it </a:t>
            </a:r>
            <a:r>
              <a:rPr sz="2800" spc="-5" dirty="0">
                <a:latin typeface="Calibri"/>
                <a:cs typeface="Calibri"/>
              </a:rPr>
              <a:t>is so </a:t>
            </a:r>
            <a:r>
              <a:rPr sz="2800" spc="-10" dirty="0">
                <a:latin typeface="Calibri"/>
                <a:cs typeface="Calibri"/>
              </a:rPr>
              <a:t>well </a:t>
            </a:r>
            <a:r>
              <a:rPr sz="2800" spc="-15" dirty="0">
                <a:latin typeface="Calibri"/>
                <a:cs typeface="Calibri"/>
              </a:rPr>
              <a:t>defined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25" dirty="0">
                <a:latin typeface="Calibri"/>
                <a:cs typeface="Calibri"/>
              </a:rPr>
              <a:t>drawn  </a:t>
            </a:r>
            <a:r>
              <a:rPr sz="2800" spc="-5" dirty="0">
                <a:latin typeface="Calibri"/>
                <a:cs typeface="Calibri"/>
              </a:rPr>
              <a:t>with a </a:t>
            </a:r>
            <a:r>
              <a:rPr sz="2800" spc="-10" dirty="0">
                <a:latin typeface="Calibri"/>
                <a:cs typeface="Calibri"/>
              </a:rPr>
              <a:t>fine-point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Times New Roman"/>
              <a:cs typeface="Times New Roman"/>
            </a:endParaRPr>
          </a:p>
          <a:p>
            <a:pPr marL="224154" marR="217170" indent="-102235">
              <a:lnSpc>
                <a:spcPct val="90000"/>
              </a:lnSpc>
            </a:pPr>
            <a:r>
              <a:rPr sz="2800" b="1" spc="-5" dirty="0">
                <a:latin typeface="Calibri"/>
                <a:cs typeface="Calibri"/>
              </a:rPr>
              <a:t>“Wide”</a:t>
            </a:r>
            <a:r>
              <a:rPr sz="2800" spc="-5" dirty="0">
                <a:latin typeface="Calibri"/>
                <a:cs typeface="Calibri"/>
              </a:rPr>
              <a:t>, if </a:t>
            </a:r>
            <a:r>
              <a:rPr sz="2800" spc="-10" dirty="0">
                <a:latin typeface="Calibri"/>
                <a:cs typeface="Calibri"/>
              </a:rPr>
              <a:t>it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imperceptible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can not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25" dirty="0">
                <a:latin typeface="Calibri"/>
                <a:cs typeface="Calibri"/>
              </a:rPr>
              <a:t>drawn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all.  An </a:t>
            </a:r>
            <a:r>
              <a:rPr sz="2800" spc="-10" dirty="0">
                <a:latin typeface="Calibri"/>
                <a:cs typeface="Calibri"/>
              </a:rPr>
              <a:t>aggressive </a:t>
            </a:r>
            <a:r>
              <a:rPr sz="2800" spc="-15" dirty="0">
                <a:latin typeface="Calibri"/>
                <a:cs typeface="Calibri"/>
              </a:rPr>
              <a:t>process </a:t>
            </a:r>
            <a:r>
              <a:rPr sz="2800" spc="-10" dirty="0">
                <a:latin typeface="Calibri"/>
                <a:cs typeface="Calibri"/>
              </a:rPr>
              <a:t>should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considered, </a:t>
            </a:r>
            <a:r>
              <a:rPr sz="2800" spc="-5" dirty="0">
                <a:latin typeface="Calibri"/>
                <a:cs typeface="Calibri"/>
              </a:rPr>
              <a:t>although  not necessarily a </a:t>
            </a:r>
            <a:r>
              <a:rPr sz="2800" spc="-10" dirty="0">
                <a:latin typeface="Calibri"/>
                <a:cs typeface="Calibri"/>
              </a:rPr>
              <a:t>malignant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lesion.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447800"/>
            <a:ext cx="3162807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1371600"/>
            <a:ext cx="2286000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4394" y="5884875"/>
            <a:ext cx="1630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NARROW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ZONE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3228" y="5808675"/>
            <a:ext cx="12217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WIDE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ZONE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8260" y="463422"/>
            <a:ext cx="49688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ZONE </a:t>
            </a:r>
            <a:r>
              <a:rPr sz="4400" spc="-5" dirty="0"/>
              <a:t>OF</a:t>
            </a:r>
            <a:r>
              <a:rPr sz="4400" spc="-60" dirty="0"/>
              <a:t> </a:t>
            </a:r>
            <a:r>
              <a:rPr sz="4400" dirty="0"/>
              <a:t>TRANSITION</a:t>
            </a:r>
            <a:endParaRPr sz="4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6" y="830580"/>
            <a:ext cx="6344412" cy="659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483" y="1796795"/>
            <a:ext cx="751332" cy="66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1663" y="1805939"/>
            <a:ext cx="3730752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483" y="2284476"/>
            <a:ext cx="751332" cy="66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1663" y="2293620"/>
            <a:ext cx="1450848" cy="659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3016" y="2293620"/>
            <a:ext cx="664463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7983" y="2293620"/>
            <a:ext cx="2775204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483" y="2772155"/>
            <a:ext cx="751332" cy="66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663" y="2781300"/>
            <a:ext cx="2417064" cy="659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89148" y="2781300"/>
            <a:ext cx="1751076" cy="6598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9055" y="3756659"/>
            <a:ext cx="7822692" cy="659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055" y="4244340"/>
            <a:ext cx="2157984" cy="6598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2140" y="921765"/>
            <a:ext cx="7672705" cy="392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D0D0D"/>
                </a:solidFill>
                <a:latin typeface="Calibri"/>
                <a:cs typeface="Calibri"/>
              </a:rPr>
              <a:t>Three </a:t>
            </a:r>
            <a:r>
              <a:rPr sz="3200" spc="-25" dirty="0">
                <a:solidFill>
                  <a:srgbClr val="0D0D0D"/>
                </a:solidFill>
                <a:latin typeface="Calibri"/>
                <a:cs typeface="Calibri"/>
              </a:rPr>
              <a:t>Patterns </a:t>
            </a:r>
            <a:r>
              <a:rPr sz="3200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Bone</a:t>
            </a:r>
            <a:r>
              <a:rPr sz="32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Calibri"/>
                <a:cs typeface="Calibri"/>
              </a:rPr>
              <a:t>Destruction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Times New Roman"/>
              <a:cs typeface="Times New Roman"/>
            </a:endParaRPr>
          </a:p>
          <a:p>
            <a:pPr marL="762635" indent="-292735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Char char="•"/>
              <a:tabLst>
                <a:tab pos="763270" algn="l"/>
              </a:tabLst>
            </a:pPr>
            <a:r>
              <a:rPr sz="3200" spc="-10" dirty="0">
                <a:solidFill>
                  <a:srgbClr val="0D0D0D"/>
                </a:solidFill>
                <a:latin typeface="Calibri"/>
                <a:cs typeface="Calibri"/>
              </a:rPr>
              <a:t>Geographic</a:t>
            </a:r>
            <a:r>
              <a:rPr sz="32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D0D0D"/>
                </a:solidFill>
                <a:latin typeface="Calibri"/>
                <a:cs typeface="Calibri"/>
              </a:rPr>
              <a:t>Pattern</a:t>
            </a:r>
            <a:endParaRPr sz="3200">
              <a:latin typeface="Calibri"/>
              <a:cs typeface="Calibri"/>
            </a:endParaRPr>
          </a:p>
          <a:p>
            <a:pPr marL="762635" indent="-292735">
              <a:lnSpc>
                <a:spcPct val="100000"/>
              </a:lnSpc>
              <a:buClr>
                <a:srgbClr val="FFFF00"/>
              </a:buClr>
              <a:buChar char="•"/>
              <a:tabLst>
                <a:tab pos="763270" algn="l"/>
              </a:tabLst>
            </a:pPr>
            <a:r>
              <a:rPr sz="3200" spc="-15" dirty="0">
                <a:solidFill>
                  <a:srgbClr val="0D0D0D"/>
                </a:solidFill>
                <a:latin typeface="Calibri"/>
                <a:cs typeface="Calibri"/>
              </a:rPr>
              <a:t>Moth-Eaten</a:t>
            </a:r>
            <a:r>
              <a:rPr sz="32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D0D0D"/>
                </a:solidFill>
                <a:latin typeface="Calibri"/>
                <a:cs typeface="Calibri"/>
              </a:rPr>
              <a:t>Pattern</a:t>
            </a:r>
            <a:endParaRPr sz="3200">
              <a:latin typeface="Calibri"/>
              <a:cs typeface="Calibri"/>
            </a:endParaRPr>
          </a:p>
          <a:p>
            <a:pPr marL="762635" indent="-292735">
              <a:lnSpc>
                <a:spcPct val="100000"/>
              </a:lnSpc>
              <a:buClr>
                <a:srgbClr val="FFFF00"/>
              </a:buClr>
              <a:buChar char="•"/>
              <a:tabLst>
                <a:tab pos="763270" algn="l"/>
              </a:tabLst>
            </a:pPr>
            <a:r>
              <a:rPr sz="3200" spc="-15" dirty="0">
                <a:solidFill>
                  <a:srgbClr val="0D0D0D"/>
                </a:solidFill>
                <a:latin typeface="Calibri"/>
                <a:cs typeface="Calibri"/>
              </a:rPr>
              <a:t>Permeative</a:t>
            </a:r>
            <a:r>
              <a:rPr sz="32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D0D0D"/>
                </a:solidFill>
                <a:latin typeface="Calibri"/>
                <a:cs typeface="Calibri"/>
              </a:rPr>
              <a:t>Pattern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69900" marR="508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solidFill>
                  <a:srgbClr val="0D0D0D"/>
                </a:solidFill>
                <a:latin typeface="Calibri"/>
                <a:cs typeface="Calibri"/>
              </a:rPr>
              <a:t>Result from </a:t>
            </a:r>
            <a:r>
              <a:rPr sz="3200" spc="-5" dirty="0">
                <a:solidFill>
                  <a:srgbClr val="0D0D0D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0D0D0D"/>
                </a:solidFill>
                <a:latin typeface="Calibri"/>
                <a:cs typeface="Calibri"/>
              </a:rPr>
              <a:t>degree </a:t>
            </a:r>
            <a:r>
              <a:rPr sz="3200" spc="-5" dirty="0">
                <a:solidFill>
                  <a:srgbClr val="0D0D0D"/>
                </a:solidFill>
                <a:latin typeface="Calibri"/>
                <a:cs typeface="Calibri"/>
              </a:rPr>
              <a:t>of aggressiveness of 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32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Calibri"/>
                <a:cs typeface="Calibri"/>
              </a:rPr>
              <a:t>lesion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295400"/>
            <a:ext cx="2333625" cy="2828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3987736"/>
            <a:ext cx="3200400" cy="2576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13029"/>
            <a:ext cx="705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/>
              <a:t>T</a:t>
            </a:r>
            <a:r>
              <a:rPr sz="2800" spc="-5" dirty="0"/>
              <a:t>y</a:t>
            </a:r>
            <a:r>
              <a:rPr sz="2800" spc="-20" dirty="0"/>
              <a:t>p</a:t>
            </a:r>
            <a:r>
              <a:rPr sz="2800" spc="-5" dirty="0"/>
              <a:t>e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1457908" y="513029"/>
            <a:ext cx="3943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6900" algn="l"/>
                <a:tab pos="1174115" algn="l"/>
              </a:tabLst>
            </a:pPr>
            <a:r>
              <a:rPr sz="2800" spc="-5" dirty="0">
                <a:latin typeface="Calibri"/>
                <a:cs typeface="Calibri"/>
              </a:rPr>
              <a:t>1	a	</a:t>
            </a:r>
            <a:r>
              <a:rPr sz="2800" b="1" spc="-15" dirty="0">
                <a:latin typeface="Calibri"/>
                <a:cs typeface="Calibri"/>
              </a:rPr>
              <a:t>Geographic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Lesion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394" y="4890896"/>
            <a:ext cx="2587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Intra </a:t>
            </a:r>
            <a:r>
              <a:rPr sz="2400" spc="-5" dirty="0">
                <a:latin typeface="Calibri"/>
                <a:cs typeface="Calibri"/>
              </a:rPr>
              <a:t>osseous </a:t>
            </a:r>
            <a:r>
              <a:rPr sz="2400" dirty="0">
                <a:latin typeface="Calibri"/>
                <a:cs typeface="Calibri"/>
              </a:rPr>
              <a:t>lipoma  with a </a:t>
            </a:r>
            <a:r>
              <a:rPr sz="2400" spc="-10" dirty="0">
                <a:latin typeface="Calibri"/>
                <a:cs typeface="Calibri"/>
              </a:rPr>
              <a:t>sclerotic </a:t>
            </a:r>
            <a:r>
              <a:rPr sz="2400" dirty="0">
                <a:latin typeface="Calibri"/>
                <a:cs typeface="Calibri"/>
              </a:rPr>
              <a:t>rim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2175" y="1994357"/>
            <a:ext cx="267779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D0D0D"/>
                </a:solidFill>
                <a:latin typeface="Calibri"/>
                <a:cs typeface="Calibri"/>
              </a:rPr>
              <a:t>Well-defined</a:t>
            </a:r>
            <a:r>
              <a:rPr sz="2400" b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lucency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with sclerotic</a:t>
            </a:r>
            <a:r>
              <a:rPr sz="2400" b="1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rim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71600"/>
            <a:ext cx="2198751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194" y="589229"/>
            <a:ext cx="1315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15060" algn="l"/>
              </a:tabLst>
            </a:pPr>
            <a:r>
              <a:rPr sz="2800" spc="-135" dirty="0"/>
              <a:t>T</a:t>
            </a:r>
            <a:r>
              <a:rPr sz="2800" spc="-5" dirty="0"/>
              <a:t>y</a:t>
            </a:r>
            <a:r>
              <a:rPr sz="2800" spc="-20" dirty="0"/>
              <a:t>p</a:t>
            </a:r>
            <a:r>
              <a:rPr sz="2800" spc="-5" dirty="0"/>
              <a:t>e</a:t>
            </a:r>
            <a:r>
              <a:rPr sz="2800" dirty="0"/>
              <a:t> </a:t>
            </a:r>
            <a:r>
              <a:rPr sz="2800" spc="-5" dirty="0"/>
              <a:t>1</a:t>
            </a:r>
            <a:r>
              <a:rPr sz="2800" dirty="0"/>
              <a:t>	</a:t>
            </a:r>
            <a:r>
              <a:rPr sz="2800" spc="-5" dirty="0"/>
              <a:t>b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755263" y="589229"/>
            <a:ext cx="2725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Geographic</a:t>
            </a:r>
            <a:r>
              <a:rPr sz="2800" b="1" spc="-5" dirty="0">
                <a:latin typeface="Calibri"/>
                <a:cs typeface="Calibri"/>
              </a:rPr>
              <a:t> Lesion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2899587"/>
            <a:ext cx="2514600" cy="3477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03575" y="1689861"/>
            <a:ext cx="32886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well-defined 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lucent </a:t>
            </a: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lesion  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without sclerotic</a:t>
            </a:r>
            <a:r>
              <a:rPr sz="2400" b="1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rim.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4741545"/>
            <a:ext cx="7000875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4729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Well-defined </a:t>
            </a:r>
            <a:r>
              <a:rPr sz="2000" spc="-5" dirty="0">
                <a:latin typeface="Calibri"/>
                <a:cs typeface="Calibri"/>
              </a:rPr>
              <a:t>geographic </a:t>
            </a:r>
            <a:r>
              <a:rPr sz="2000" dirty="0">
                <a:latin typeface="Calibri"/>
                <a:cs typeface="Calibri"/>
              </a:rPr>
              <a:t>lytic </a:t>
            </a:r>
            <a:r>
              <a:rPr sz="2000" spc="-10" dirty="0">
                <a:latin typeface="Calibri"/>
                <a:cs typeface="Calibri"/>
              </a:rPr>
              <a:t>focus </a:t>
            </a:r>
            <a:r>
              <a:rPr sz="2000" dirty="0">
                <a:latin typeface="Calibri"/>
                <a:cs typeface="Calibri"/>
              </a:rPr>
              <a:t>without  </a:t>
            </a:r>
            <a:r>
              <a:rPr sz="2000" spc="-10" dirty="0">
                <a:latin typeface="Calibri"/>
                <a:cs typeface="Calibri"/>
              </a:rPr>
              <a:t>sclerotic </a:t>
            </a:r>
            <a:r>
              <a:rPr sz="2000" spc="-5" dirty="0">
                <a:latin typeface="Calibri"/>
                <a:cs typeface="Calibri"/>
              </a:rPr>
              <a:t>rim 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Endosteal scalloping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seen.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spc="-45" dirty="0">
                <a:latin typeface="Calibri"/>
                <a:cs typeface="Calibri"/>
              </a:rPr>
              <a:t>m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oma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896" y="1410716"/>
            <a:ext cx="1745742" cy="2633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8400" y="1295400"/>
            <a:ext cx="2438400" cy="3838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4738496"/>
            <a:ext cx="58312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18155" algn="l"/>
              </a:tabLst>
            </a:pPr>
            <a:r>
              <a:rPr sz="2400" spc="-15" dirty="0">
                <a:latin typeface="Calibri"/>
                <a:cs typeface="Calibri"/>
              </a:rPr>
              <a:t>Large </a:t>
            </a:r>
            <a:r>
              <a:rPr sz="2400" spc="-5" dirty="0">
                <a:latin typeface="Calibri"/>
                <a:cs typeface="Calibri"/>
              </a:rPr>
              <a:t>ill-defined </a:t>
            </a:r>
            <a:r>
              <a:rPr sz="2400" dirty="0">
                <a:latin typeface="Calibri"/>
                <a:cs typeface="Calibri"/>
              </a:rPr>
              <a:t>lytic lesion , </a:t>
            </a:r>
            <a:r>
              <a:rPr sz="2400" spc="-25" dirty="0">
                <a:latin typeface="Calibri"/>
                <a:cs typeface="Calibri"/>
              </a:rPr>
              <a:t>Codman’s </a:t>
            </a:r>
            <a:r>
              <a:rPr sz="2400" dirty="0">
                <a:latin typeface="Calibri"/>
                <a:cs typeface="Calibri"/>
              </a:rPr>
              <a:t>triangle  </a:t>
            </a:r>
            <a:r>
              <a:rPr sz="2400" spc="-10" dirty="0">
                <a:latin typeface="Calibri"/>
                <a:cs typeface="Calibri"/>
              </a:rPr>
              <a:t>Periosteal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interruption,	</a:t>
            </a:r>
            <a:r>
              <a:rPr sz="2400" spc="-15" dirty="0">
                <a:latin typeface="Calibri"/>
                <a:cs typeface="Calibri"/>
              </a:rPr>
              <a:t>Tumor-induced </a:t>
            </a:r>
            <a:r>
              <a:rPr sz="2400" spc="-10" dirty="0">
                <a:latin typeface="Calibri"/>
                <a:cs typeface="Calibri"/>
              </a:rPr>
              <a:t>new  </a:t>
            </a:r>
            <a:r>
              <a:rPr sz="2400" spc="-5" dirty="0">
                <a:latin typeface="Calibri"/>
                <a:cs typeface="Calibri"/>
              </a:rPr>
              <a:t>bone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6143955"/>
            <a:ext cx="90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0594" y="436829"/>
            <a:ext cx="1278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15060" algn="l"/>
              </a:tabLst>
            </a:pPr>
            <a:r>
              <a:rPr sz="2800" spc="-135" dirty="0"/>
              <a:t>T</a:t>
            </a:r>
            <a:r>
              <a:rPr sz="2800" spc="-5" dirty="0"/>
              <a:t>y</a:t>
            </a:r>
            <a:r>
              <a:rPr sz="2800" spc="-20" dirty="0"/>
              <a:t>p</a:t>
            </a:r>
            <a:r>
              <a:rPr sz="2800" spc="-5" dirty="0"/>
              <a:t>e</a:t>
            </a:r>
            <a:r>
              <a:rPr sz="2800" dirty="0"/>
              <a:t> </a:t>
            </a:r>
            <a:r>
              <a:rPr sz="2800" spc="-5" dirty="0"/>
              <a:t>1</a:t>
            </a:r>
            <a:r>
              <a:rPr sz="2800" dirty="0"/>
              <a:t>	</a:t>
            </a:r>
            <a:r>
              <a:rPr sz="2800" spc="-5" dirty="0"/>
              <a:t>c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108705" y="436829"/>
            <a:ext cx="2725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Geographic</a:t>
            </a:r>
            <a:r>
              <a:rPr sz="2800" b="1" spc="-5" dirty="0">
                <a:latin typeface="Calibri"/>
                <a:cs typeface="Calibri"/>
              </a:rPr>
              <a:t> Lesion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7394" y="2680842"/>
            <a:ext cx="2653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ill-defined 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lytic</a:t>
            </a:r>
            <a:r>
              <a:rPr sz="2400" spc="-8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lesion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1429" y="5119192"/>
            <a:ext cx="17583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osteosarcoma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3886200"/>
            <a:ext cx="16002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64994" y="1087881"/>
            <a:ext cx="28467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IA: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GEOGRAPHIC DESTRUCTION 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WELL –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DEFINED WITH SCLEROSIS  IN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MARGIN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4175" y="2536062"/>
            <a:ext cx="30454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IB: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GEOGRAPHIC DESTRUCTION 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WELL –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DEFINED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BUT NO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SCLEROSIS  IN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MARGIN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1828" y="4136516"/>
            <a:ext cx="27089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IC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: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GEOGRAPHIC DESTRUCTION  WITH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ILL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DEFINED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MARGIN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400" y="2209800"/>
            <a:ext cx="16002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533400"/>
            <a:ext cx="16002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717" y="5146421"/>
            <a:ext cx="3658235" cy="228600"/>
          </a:xfrm>
          <a:custGeom>
            <a:avLst/>
            <a:gdLst/>
            <a:ahLst/>
            <a:cxnLst/>
            <a:rect l="l" t="t" r="r" b="b"/>
            <a:pathLst>
              <a:path w="3658235" h="228600">
                <a:moveTo>
                  <a:pt x="3584389" y="75691"/>
                </a:moveTo>
                <a:lnTo>
                  <a:pt x="3467074" y="75691"/>
                </a:lnTo>
                <a:lnTo>
                  <a:pt x="3468090" y="151891"/>
                </a:lnTo>
                <a:lnTo>
                  <a:pt x="3429948" y="152368"/>
                </a:lnTo>
                <a:lnTo>
                  <a:pt x="3430879" y="228472"/>
                </a:lnTo>
                <a:lnTo>
                  <a:pt x="3658082" y="111378"/>
                </a:lnTo>
                <a:lnTo>
                  <a:pt x="3584389" y="75691"/>
                </a:lnTo>
                <a:close/>
              </a:path>
              <a:path w="3658235" h="228600">
                <a:moveTo>
                  <a:pt x="3429017" y="76167"/>
                </a:moveTo>
                <a:lnTo>
                  <a:pt x="0" y="118998"/>
                </a:lnTo>
                <a:lnTo>
                  <a:pt x="952" y="195198"/>
                </a:lnTo>
                <a:lnTo>
                  <a:pt x="3429948" y="152368"/>
                </a:lnTo>
                <a:lnTo>
                  <a:pt x="3429017" y="76167"/>
                </a:lnTo>
                <a:close/>
              </a:path>
              <a:path w="3658235" h="228600">
                <a:moveTo>
                  <a:pt x="3467074" y="75691"/>
                </a:moveTo>
                <a:lnTo>
                  <a:pt x="3429017" y="76167"/>
                </a:lnTo>
                <a:lnTo>
                  <a:pt x="3429948" y="152368"/>
                </a:lnTo>
                <a:lnTo>
                  <a:pt x="3468090" y="151891"/>
                </a:lnTo>
                <a:lnTo>
                  <a:pt x="3467074" y="75691"/>
                </a:lnTo>
                <a:close/>
              </a:path>
              <a:path w="3658235" h="228600">
                <a:moveTo>
                  <a:pt x="3428085" y="0"/>
                </a:moveTo>
                <a:lnTo>
                  <a:pt x="3429017" y="76167"/>
                </a:lnTo>
                <a:lnTo>
                  <a:pt x="3467074" y="75691"/>
                </a:lnTo>
                <a:lnTo>
                  <a:pt x="3584389" y="75691"/>
                </a:lnTo>
                <a:lnTo>
                  <a:pt x="342808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5352694"/>
            <a:ext cx="2433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increasing</a:t>
            </a:r>
            <a:r>
              <a:rPr sz="1800" b="1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aggressiveness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51375" y="159512"/>
            <a:ext cx="32391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D0D0D"/>
                </a:solidFill>
              </a:rPr>
              <a:t>Margins: </a:t>
            </a:r>
            <a:r>
              <a:rPr sz="3200" spc="5" dirty="0">
                <a:solidFill>
                  <a:srgbClr val="0D0D0D"/>
                </a:solidFill>
              </a:rPr>
              <a:t>1A, </a:t>
            </a:r>
            <a:r>
              <a:rPr sz="3200" spc="-20" dirty="0">
                <a:solidFill>
                  <a:srgbClr val="0D0D0D"/>
                </a:solidFill>
              </a:rPr>
              <a:t>1B,</a:t>
            </a:r>
            <a:r>
              <a:rPr sz="3200" spc="-30" dirty="0">
                <a:solidFill>
                  <a:srgbClr val="0D0D0D"/>
                </a:solidFill>
              </a:rPr>
              <a:t> </a:t>
            </a:r>
            <a:r>
              <a:rPr sz="3200" dirty="0">
                <a:solidFill>
                  <a:srgbClr val="0D0D0D"/>
                </a:solidFill>
              </a:rPr>
              <a:t>1C</a:t>
            </a:r>
            <a:endParaRPr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165607"/>
            <a:ext cx="4976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96975" algn="l"/>
              </a:tabLst>
            </a:pPr>
            <a:r>
              <a:rPr sz="2800" spc="-40" dirty="0"/>
              <a:t>Type</a:t>
            </a:r>
            <a:r>
              <a:rPr sz="2800" dirty="0"/>
              <a:t> </a:t>
            </a:r>
            <a:r>
              <a:rPr sz="2800" spc="-5" dirty="0"/>
              <a:t>2	</a:t>
            </a:r>
            <a:r>
              <a:rPr sz="2800" b="1" spc="-15" dirty="0">
                <a:latin typeface="Calibri"/>
                <a:cs typeface="Calibri"/>
              </a:rPr>
              <a:t>Moth-eaten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Appearance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0800" y="1600225"/>
            <a:ext cx="2118359" cy="4538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6622" y="1963927"/>
            <a:ext cx="3764915" cy="227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09575" indent="-34290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Areas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destruction</a:t>
            </a:r>
            <a:r>
              <a:rPr sz="2400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with  ragged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borders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Times New Roman"/>
              <a:cs typeface="Times New Roman"/>
            </a:endParaRPr>
          </a:p>
          <a:p>
            <a:pPr marL="245745">
              <a:lnSpc>
                <a:spcPct val="100000"/>
              </a:lnSpc>
            </a:pP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Implies more rapid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growth</a:t>
            </a:r>
            <a:endParaRPr sz="240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  <a:spcBef>
                <a:spcPts val="1300"/>
              </a:spcBef>
            </a:pPr>
            <a:r>
              <a:rPr sz="2400" b="1" spc="-5" dirty="0">
                <a:solidFill>
                  <a:srgbClr val="0D0D0D"/>
                </a:solidFill>
                <a:latin typeface="Arial"/>
                <a:cs typeface="Arial"/>
              </a:rPr>
              <a:t>Probably </a:t>
            </a:r>
            <a:r>
              <a:rPr sz="2400" b="1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2400" b="1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Arial"/>
                <a:cs typeface="Arial"/>
              </a:rPr>
              <a:t>malignancy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6629" y="5653227"/>
            <a:ext cx="1757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D9D9D9"/>
                </a:solidFill>
                <a:latin typeface="Calibri"/>
                <a:cs typeface="Calibri"/>
              </a:rPr>
              <a:t>osteosarcoma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1066800"/>
            <a:ext cx="1752600" cy="2466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3733800"/>
            <a:ext cx="2133600" cy="2733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1607"/>
            <a:ext cx="4579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41755" algn="l"/>
              </a:tabLst>
            </a:pPr>
            <a:r>
              <a:rPr sz="3200" spc="-35" dirty="0"/>
              <a:t>Type</a:t>
            </a:r>
            <a:r>
              <a:rPr sz="3200" spc="-25" dirty="0"/>
              <a:t> </a:t>
            </a:r>
            <a:r>
              <a:rPr sz="3200" spc="-5" dirty="0"/>
              <a:t>3</a:t>
            </a:r>
            <a:r>
              <a:rPr sz="2800" spc="-5" dirty="0"/>
              <a:t>.	</a:t>
            </a: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Permeative</a:t>
            </a:r>
            <a:r>
              <a:rPr sz="2800" b="1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Pattern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447800"/>
            <a:ext cx="1602232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1194" y="6110427"/>
            <a:ext cx="19932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D0D0D"/>
                </a:solidFill>
                <a:latin typeface="Calibri"/>
                <a:cs typeface="Calibri"/>
              </a:rPr>
              <a:t>Ewing</a:t>
            </a:r>
            <a:r>
              <a:rPr sz="2400" b="1" spc="-9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sarcoma.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4114800"/>
            <a:ext cx="1600200" cy="2547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1219200"/>
            <a:ext cx="25908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60422" y="1350365"/>
            <a:ext cx="5663565" cy="36957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000" b="1" dirty="0">
                <a:solidFill>
                  <a:srgbClr val="0D0D0D"/>
                </a:solidFill>
                <a:latin typeface="Arial"/>
                <a:cs typeface="Arial"/>
              </a:rPr>
              <a:t>ill-defined</a:t>
            </a:r>
            <a:r>
              <a:rPr sz="20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D0D0D"/>
                </a:solidFill>
                <a:latin typeface="Arial"/>
                <a:cs typeface="Arial"/>
              </a:rPr>
              <a:t>lesion</a:t>
            </a:r>
            <a:endParaRPr sz="2000">
              <a:latin typeface="Arial"/>
              <a:cs typeface="Arial"/>
            </a:endParaRPr>
          </a:p>
          <a:p>
            <a:pPr marL="12700" marR="1834514" indent="68580">
              <a:lnSpc>
                <a:spcPct val="145000"/>
              </a:lnSpc>
            </a:pPr>
            <a:r>
              <a:rPr sz="2000" b="1" spc="5" dirty="0">
                <a:solidFill>
                  <a:srgbClr val="0D0D0D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0D0D0D"/>
                </a:solidFill>
                <a:latin typeface="Arial"/>
                <a:cs typeface="Arial"/>
              </a:rPr>
              <a:t>multiple “worm-holes”  Spreads through </a:t>
            </a:r>
            <a:r>
              <a:rPr sz="2000" b="1" spc="-5" dirty="0">
                <a:solidFill>
                  <a:srgbClr val="0D0D0D"/>
                </a:solidFill>
                <a:latin typeface="Arial"/>
                <a:cs typeface="Arial"/>
              </a:rPr>
              <a:t>marrow</a:t>
            </a:r>
            <a:r>
              <a:rPr sz="2000" b="1" spc="-10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D0D0D"/>
                </a:solidFill>
                <a:latin typeface="Arial"/>
                <a:cs typeface="Arial"/>
              </a:rPr>
              <a:t>space  </a:t>
            </a:r>
            <a:r>
              <a:rPr sz="2000" b="1" spc="-5" dirty="0">
                <a:solidFill>
                  <a:srgbClr val="0D0D0D"/>
                </a:solidFill>
                <a:latin typeface="Arial"/>
                <a:cs typeface="Arial"/>
              </a:rPr>
              <a:t>Wide </a:t>
            </a:r>
            <a:r>
              <a:rPr sz="2000" b="1" dirty="0">
                <a:solidFill>
                  <a:srgbClr val="0D0D0D"/>
                </a:solidFill>
                <a:latin typeface="Arial"/>
                <a:cs typeface="Arial"/>
              </a:rPr>
              <a:t>transition</a:t>
            </a:r>
            <a:r>
              <a:rPr sz="2000" b="1" spc="-9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D0D0D"/>
                </a:solidFill>
                <a:latin typeface="Arial"/>
                <a:cs typeface="Arial"/>
              </a:rPr>
              <a:t>zone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024890" algn="l"/>
              </a:tabLst>
            </a:pPr>
            <a:r>
              <a:rPr sz="2000" b="1" spc="-5" dirty="0">
                <a:solidFill>
                  <a:srgbClr val="0D0D0D"/>
                </a:solidFill>
                <a:latin typeface="Arial"/>
                <a:cs typeface="Arial"/>
              </a:rPr>
              <a:t>Implies	aggressive</a:t>
            </a:r>
            <a:r>
              <a:rPr sz="2000" b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D0D0D"/>
                </a:solidFill>
                <a:latin typeface="Arial"/>
                <a:cs typeface="Arial"/>
              </a:rPr>
              <a:t>malignancy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400" b="1" spc="-5" dirty="0">
                <a:solidFill>
                  <a:srgbClr val="0D0D0D"/>
                </a:solidFill>
                <a:latin typeface="Arial"/>
                <a:cs typeface="Arial"/>
              </a:rPr>
              <a:t>Round-cell</a:t>
            </a:r>
            <a:r>
              <a:rPr sz="2400" b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Arial"/>
                <a:cs typeface="Arial"/>
              </a:rPr>
              <a:t>lesions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120"/>
              </a:spcBef>
            </a:pPr>
            <a:r>
              <a:rPr sz="1800" b="1" spc="5" dirty="0">
                <a:solidFill>
                  <a:srgbClr val="0D0D0D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0D0D0D"/>
                </a:solidFill>
                <a:latin typeface="Arial"/>
                <a:cs typeface="Arial"/>
              </a:rPr>
              <a:t>euk</a:t>
            </a:r>
            <a:r>
              <a:rPr sz="1800" b="1" spc="-15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0D0D0D"/>
                </a:solidFill>
                <a:latin typeface="Arial"/>
                <a:cs typeface="Arial"/>
              </a:rPr>
              <a:t>mia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05765"/>
            <a:ext cx="4879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D0D0D"/>
                </a:solidFill>
                <a:latin typeface="Calibri"/>
                <a:cs typeface="Calibri"/>
              </a:rPr>
              <a:t>How </a:t>
            </a:r>
            <a:r>
              <a:rPr sz="4000" b="1" spc="-25" dirty="0">
                <a:solidFill>
                  <a:srgbClr val="0D0D0D"/>
                </a:solidFill>
                <a:latin typeface="Calibri"/>
                <a:cs typeface="Calibri"/>
              </a:rPr>
              <a:t>are </a:t>
            </a:r>
            <a:r>
              <a:rPr sz="4000" b="1" spc="-5" dirty="0">
                <a:solidFill>
                  <a:srgbClr val="0D0D0D"/>
                </a:solidFill>
                <a:latin typeface="Calibri"/>
                <a:cs typeface="Calibri"/>
              </a:rPr>
              <a:t>bone</a:t>
            </a:r>
            <a:r>
              <a:rPr sz="4000" b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D0D0D"/>
                </a:solidFill>
                <a:latin typeface="Calibri"/>
                <a:cs typeface="Calibri"/>
              </a:rPr>
              <a:t>tumours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67358"/>
            <a:ext cx="3187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6F2F9F"/>
                </a:solidFill>
                <a:latin typeface="Calibri"/>
                <a:cs typeface="Calibri"/>
              </a:rPr>
              <a:t>Like </a:t>
            </a:r>
            <a:r>
              <a:rPr sz="3600" spc="-15" dirty="0">
                <a:solidFill>
                  <a:srgbClr val="6F2F9F"/>
                </a:solidFill>
                <a:latin typeface="Calibri"/>
                <a:cs typeface="Calibri"/>
              </a:rPr>
              <a:t>Real </a:t>
            </a:r>
            <a:r>
              <a:rPr sz="3600" spc="-35" dirty="0">
                <a:solidFill>
                  <a:srgbClr val="6F2F9F"/>
                </a:solidFill>
                <a:latin typeface="Calibri"/>
                <a:cs typeface="Calibri"/>
              </a:rPr>
              <a:t>Estate</a:t>
            </a:r>
            <a:r>
              <a:rPr sz="36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6F2F9F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2604642"/>
            <a:ext cx="4206875" cy="290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LOCATION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2115"/>
              </a:spcBef>
            </a:pPr>
            <a:r>
              <a:rPr sz="3200" b="1" spc="-40" dirty="0">
                <a:solidFill>
                  <a:srgbClr val="00AF50"/>
                </a:solidFill>
                <a:latin typeface="Calibri"/>
                <a:cs typeface="Calibri"/>
              </a:rPr>
              <a:t>LOCATION</a:t>
            </a:r>
            <a:r>
              <a:rPr sz="32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!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1764664">
              <a:lnSpc>
                <a:spcPct val="100000"/>
              </a:lnSpc>
              <a:spcBef>
                <a:spcPts val="2625"/>
              </a:spcBef>
            </a:pPr>
            <a:r>
              <a:rPr sz="4000" b="1" spc="-55" dirty="0">
                <a:solidFill>
                  <a:srgbClr val="C00000"/>
                </a:solidFill>
                <a:latin typeface="Calibri"/>
                <a:cs typeface="Calibri"/>
              </a:rPr>
              <a:t>LOCATION</a:t>
            </a:r>
            <a:r>
              <a:rPr sz="40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0" y="1905000"/>
            <a:ext cx="37592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13" y="320751"/>
            <a:ext cx="4900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0D0D0D"/>
                </a:solidFill>
                <a:latin typeface="Calibri"/>
                <a:cs typeface="Calibri"/>
              </a:rPr>
              <a:t>Patterns </a:t>
            </a: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of Bone</a:t>
            </a:r>
            <a:r>
              <a:rPr sz="3200" b="1" spc="-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alibri"/>
                <a:cs typeface="Calibri"/>
              </a:rPr>
              <a:t>Destruction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85" y="1295400"/>
            <a:ext cx="2581142" cy="3447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55" y="1295400"/>
            <a:ext cx="3449630" cy="3498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88" y="1295400"/>
            <a:ext cx="2671664" cy="3505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340" y="4890896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Geographic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6975" y="4890896"/>
            <a:ext cx="1538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Moth-eaten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0029" y="4814696"/>
            <a:ext cx="1471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0D0D0D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er</a:t>
            </a:r>
            <a:r>
              <a:rPr sz="2400" b="1" spc="10" dirty="0">
                <a:solidFill>
                  <a:srgbClr val="0D0D0D"/>
                </a:solidFill>
                <a:latin typeface="Calibri"/>
                <a:cs typeface="Calibri"/>
              </a:rPr>
              <a:t>m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ti</a:t>
            </a:r>
            <a:r>
              <a:rPr sz="2400" b="1" spc="-25" dirty="0">
                <a:solidFill>
                  <a:srgbClr val="0D0D0D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5715000"/>
            <a:ext cx="8229600" cy="914400"/>
          </a:xfrm>
          <a:custGeom>
            <a:avLst/>
            <a:gdLst/>
            <a:ahLst/>
            <a:cxnLst/>
            <a:rect l="l" t="t" r="r" b="b"/>
            <a:pathLst>
              <a:path w="8229600" h="914400">
                <a:moveTo>
                  <a:pt x="6172200" y="0"/>
                </a:moveTo>
                <a:lnTo>
                  <a:pt x="6172200" y="228600"/>
                </a:lnTo>
                <a:lnTo>
                  <a:pt x="0" y="228600"/>
                </a:lnTo>
                <a:lnTo>
                  <a:pt x="1028700" y="457200"/>
                </a:lnTo>
                <a:lnTo>
                  <a:pt x="0" y="685800"/>
                </a:lnTo>
                <a:lnTo>
                  <a:pt x="6172200" y="685800"/>
                </a:lnTo>
                <a:lnTo>
                  <a:pt x="6172200" y="914400"/>
                </a:lnTo>
                <a:lnTo>
                  <a:pt x="8229600" y="457200"/>
                </a:lnTo>
                <a:lnTo>
                  <a:pt x="6172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" y="5715000"/>
            <a:ext cx="8229600" cy="914400"/>
          </a:xfrm>
          <a:custGeom>
            <a:avLst/>
            <a:gdLst/>
            <a:ahLst/>
            <a:cxnLst/>
            <a:rect l="l" t="t" r="r" b="b"/>
            <a:pathLst>
              <a:path w="8229600" h="914400">
                <a:moveTo>
                  <a:pt x="0" y="228600"/>
                </a:moveTo>
                <a:lnTo>
                  <a:pt x="6172200" y="228600"/>
                </a:lnTo>
                <a:lnTo>
                  <a:pt x="6172200" y="0"/>
                </a:lnTo>
                <a:lnTo>
                  <a:pt x="8229600" y="457200"/>
                </a:lnTo>
                <a:lnTo>
                  <a:pt x="6172200" y="914400"/>
                </a:lnTo>
                <a:lnTo>
                  <a:pt x="6172200" y="685800"/>
                </a:lnTo>
                <a:lnTo>
                  <a:pt x="0" y="685800"/>
                </a:lnTo>
                <a:lnTo>
                  <a:pt x="1028700" y="4572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79194" y="5960465"/>
            <a:ext cx="18916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Less</a:t>
            </a:r>
            <a:r>
              <a:rPr sz="2400" b="1" spc="-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malignant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8428" y="5958027"/>
            <a:ext cx="2072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Malignant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13613"/>
            <a:ext cx="4066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Is </a:t>
            </a:r>
            <a:r>
              <a:rPr b="1" spc="-5" dirty="0">
                <a:latin typeface="Calibri"/>
                <a:cs typeface="Calibri"/>
              </a:rPr>
              <a:t>the </a:t>
            </a:r>
            <a:r>
              <a:rPr b="1" spc="-25" dirty="0">
                <a:latin typeface="Calibri"/>
                <a:cs typeface="Calibri"/>
              </a:rPr>
              <a:t>Cortex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Eroded?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717293"/>
            <a:ext cx="8074659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035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Cortical </a:t>
            </a:r>
            <a:r>
              <a:rPr sz="2800" spc="-15" dirty="0">
                <a:latin typeface="Calibri"/>
                <a:cs typeface="Calibri"/>
              </a:rPr>
              <a:t>erosion </a:t>
            </a:r>
            <a:r>
              <a:rPr sz="2800" spc="-5" dirty="0">
                <a:latin typeface="Calibri"/>
                <a:cs typeface="Calibri"/>
              </a:rPr>
              <a:t>is hallmark of </a:t>
            </a:r>
            <a:r>
              <a:rPr sz="2800" spc="-10" dirty="0">
                <a:latin typeface="Calibri"/>
                <a:cs typeface="Calibri"/>
              </a:rPr>
              <a:t>active, aggressive, or  malignant </a:t>
            </a:r>
            <a:r>
              <a:rPr sz="2800" spc="-15" dirty="0">
                <a:latin typeface="Calibri"/>
                <a:cs typeface="Calibri"/>
              </a:rPr>
              <a:t>tumors.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High-grade </a:t>
            </a:r>
            <a:r>
              <a:rPr sz="2800" spc="-10" dirty="0">
                <a:latin typeface="Calibri"/>
                <a:cs typeface="Calibri"/>
              </a:rPr>
              <a:t>malignant </a:t>
            </a:r>
            <a:r>
              <a:rPr sz="2800" spc="-15" dirty="0">
                <a:latin typeface="Calibri"/>
                <a:cs typeface="Calibri"/>
              </a:rPr>
              <a:t>tumors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5" dirty="0">
                <a:latin typeface="Calibri"/>
                <a:cs typeface="Calibri"/>
              </a:rPr>
              <a:t>erode through </a:t>
            </a:r>
            <a:r>
              <a:rPr sz="2800" spc="-20" dirty="0">
                <a:latin typeface="Calibri"/>
                <a:cs typeface="Calibri"/>
              </a:rPr>
              <a:t>cortex 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20" dirty="0">
                <a:latin typeface="Calibri"/>
                <a:cs typeface="Calibri"/>
              </a:rPr>
              <a:t>ineffective </a:t>
            </a:r>
            <a:r>
              <a:rPr sz="2800" spc="-15" dirty="0">
                <a:latin typeface="Calibri"/>
                <a:cs typeface="Calibri"/>
              </a:rPr>
              <a:t>periosteal </a:t>
            </a:r>
            <a:r>
              <a:rPr sz="2800" spc="-10" dirty="0">
                <a:latin typeface="Calibri"/>
                <a:cs typeface="Calibri"/>
              </a:rPr>
              <a:t>response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erosion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123189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general, </a:t>
            </a:r>
            <a:r>
              <a:rPr sz="2800" spc="-10" dirty="0">
                <a:latin typeface="Calibri"/>
                <a:cs typeface="Calibri"/>
              </a:rPr>
              <a:t>low </a:t>
            </a:r>
            <a:r>
              <a:rPr sz="2800" spc="-15" dirty="0">
                <a:latin typeface="Calibri"/>
                <a:cs typeface="Calibri"/>
              </a:rPr>
              <a:t>grade tumors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15" dirty="0">
                <a:latin typeface="Calibri"/>
                <a:cs typeface="Calibri"/>
              </a:rPr>
              <a:t>produce endosteal  erosion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orderly </a:t>
            </a:r>
            <a:r>
              <a:rPr sz="2800" spc="-10" dirty="0">
                <a:latin typeface="Calibri"/>
                <a:cs typeface="Calibri"/>
              </a:rPr>
              <a:t>response; high </a:t>
            </a:r>
            <a:r>
              <a:rPr sz="2800" spc="-15" dirty="0">
                <a:latin typeface="Calibri"/>
                <a:cs typeface="Calibri"/>
              </a:rPr>
              <a:t>grade tumors </a:t>
            </a:r>
            <a:r>
              <a:rPr sz="2800" spc="-5" dirty="0">
                <a:latin typeface="Calibri"/>
                <a:cs typeface="Calibri"/>
              </a:rPr>
              <a:t>will  </a:t>
            </a:r>
            <a:r>
              <a:rPr sz="2800" spc="-15" dirty="0">
                <a:latin typeface="Calibri"/>
                <a:cs typeface="Calibri"/>
              </a:rPr>
              <a:t>erode through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endosteal surface </a:t>
            </a:r>
            <a:r>
              <a:rPr sz="2800" spc="-5" dirty="0">
                <a:latin typeface="Calibri"/>
                <a:cs typeface="Calibri"/>
              </a:rPr>
              <a:t>without </a:t>
            </a:r>
            <a:r>
              <a:rPr sz="2800" spc="-10" dirty="0">
                <a:latin typeface="Calibri"/>
                <a:cs typeface="Calibri"/>
              </a:rPr>
              <a:t>adequate  response, increasing </a:t>
            </a:r>
            <a:r>
              <a:rPr sz="2800" spc="-15" dirty="0">
                <a:latin typeface="Calibri"/>
                <a:cs typeface="Calibri"/>
              </a:rPr>
              <a:t>surface </a:t>
            </a:r>
            <a:r>
              <a:rPr sz="2800" spc="-10" dirty="0">
                <a:latin typeface="Calibri"/>
                <a:cs typeface="Calibri"/>
              </a:rPr>
              <a:t>risk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fracture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838200"/>
            <a:ext cx="2438400" cy="3338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1073658"/>
            <a:ext cx="2438400" cy="3143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61228" y="4433696"/>
            <a:ext cx="1989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Ewings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sarcoma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4933315"/>
            <a:ext cx="77692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Complete </a:t>
            </a:r>
            <a:r>
              <a:rPr sz="2400" spc="-5" dirty="0">
                <a:latin typeface="Calibri"/>
                <a:cs typeface="Calibri"/>
              </a:rPr>
              <a:t>destruction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seen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high-grade </a:t>
            </a:r>
            <a:r>
              <a:rPr sz="2400" spc="-5" dirty="0">
                <a:latin typeface="Calibri"/>
                <a:cs typeface="Calibri"/>
              </a:rPr>
              <a:t>malignant  </a:t>
            </a:r>
            <a:r>
              <a:rPr sz="2400" dirty="0">
                <a:latin typeface="Calibri"/>
                <a:cs typeface="Calibri"/>
              </a:rPr>
              <a:t>lesions,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dirty="0">
                <a:latin typeface="Calibri"/>
                <a:cs typeface="Calibri"/>
              </a:rPr>
              <a:t>also in </a:t>
            </a:r>
            <a:r>
              <a:rPr sz="2400" spc="-5" dirty="0">
                <a:latin typeface="Calibri"/>
                <a:cs typeface="Calibri"/>
              </a:rPr>
              <a:t>locally aggressive benign </a:t>
            </a:r>
            <a:r>
              <a:rPr sz="2400" dirty="0">
                <a:latin typeface="Calibri"/>
                <a:cs typeface="Calibri"/>
              </a:rPr>
              <a:t>lesions </a:t>
            </a:r>
            <a:r>
              <a:rPr sz="2400" spc="-20" dirty="0">
                <a:latin typeface="Calibri"/>
                <a:cs typeface="Calibri"/>
              </a:rPr>
              <a:t>like </a:t>
            </a:r>
            <a:r>
              <a:rPr sz="2400" spc="-10" dirty="0">
                <a:latin typeface="Calibri"/>
                <a:cs typeface="Calibri"/>
              </a:rPr>
              <a:t>EG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osteomyelitis.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200" y="1524000"/>
            <a:ext cx="978535" cy="533400"/>
          </a:xfrm>
          <a:custGeom>
            <a:avLst/>
            <a:gdLst/>
            <a:ahLst/>
            <a:cxnLst/>
            <a:rect l="l" t="t" r="r" b="b"/>
            <a:pathLst>
              <a:path w="978535" h="533400">
                <a:moveTo>
                  <a:pt x="711708" y="0"/>
                </a:moveTo>
                <a:lnTo>
                  <a:pt x="711708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711708" y="400050"/>
                </a:lnTo>
                <a:lnTo>
                  <a:pt x="711708" y="533400"/>
                </a:lnTo>
                <a:lnTo>
                  <a:pt x="978408" y="266700"/>
                </a:lnTo>
                <a:lnTo>
                  <a:pt x="711708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1524000"/>
            <a:ext cx="978535" cy="533400"/>
          </a:xfrm>
          <a:custGeom>
            <a:avLst/>
            <a:gdLst/>
            <a:ahLst/>
            <a:cxnLst/>
            <a:rect l="l" t="t" r="r" b="b"/>
            <a:pathLst>
              <a:path w="978535" h="533400">
                <a:moveTo>
                  <a:pt x="0" y="133350"/>
                </a:moveTo>
                <a:lnTo>
                  <a:pt x="711708" y="133350"/>
                </a:lnTo>
                <a:lnTo>
                  <a:pt x="711708" y="0"/>
                </a:lnTo>
                <a:lnTo>
                  <a:pt x="978408" y="266700"/>
                </a:lnTo>
                <a:lnTo>
                  <a:pt x="711708" y="533400"/>
                </a:lnTo>
                <a:lnTo>
                  <a:pt x="711708" y="400050"/>
                </a:lnTo>
                <a:lnTo>
                  <a:pt x="0" y="400050"/>
                </a:lnTo>
                <a:lnTo>
                  <a:pt x="0" y="1333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7122" y="1676526"/>
            <a:ext cx="936625" cy="593725"/>
          </a:xfrm>
          <a:custGeom>
            <a:avLst/>
            <a:gdLst/>
            <a:ahLst/>
            <a:cxnLst/>
            <a:rect l="l" t="t" r="r" b="b"/>
            <a:pathLst>
              <a:path w="936625" h="593725">
                <a:moveTo>
                  <a:pt x="333120" y="0"/>
                </a:moveTo>
                <a:lnTo>
                  <a:pt x="0" y="260350"/>
                </a:lnTo>
                <a:lnTo>
                  <a:pt x="260350" y="593471"/>
                </a:lnTo>
                <a:lnTo>
                  <a:pt x="278638" y="445135"/>
                </a:lnTo>
                <a:lnTo>
                  <a:pt x="909104" y="445135"/>
                </a:lnTo>
                <a:lnTo>
                  <a:pt x="936116" y="224409"/>
                </a:lnTo>
                <a:lnTo>
                  <a:pt x="314959" y="148336"/>
                </a:lnTo>
                <a:lnTo>
                  <a:pt x="333120" y="0"/>
                </a:lnTo>
                <a:close/>
              </a:path>
              <a:path w="936625" h="593725">
                <a:moveTo>
                  <a:pt x="909104" y="445135"/>
                </a:moveTo>
                <a:lnTo>
                  <a:pt x="278638" y="445135"/>
                </a:lnTo>
                <a:lnTo>
                  <a:pt x="899794" y="521208"/>
                </a:lnTo>
                <a:lnTo>
                  <a:pt x="909104" y="445135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7122" y="1676526"/>
            <a:ext cx="936625" cy="593725"/>
          </a:xfrm>
          <a:custGeom>
            <a:avLst/>
            <a:gdLst/>
            <a:ahLst/>
            <a:cxnLst/>
            <a:rect l="l" t="t" r="r" b="b"/>
            <a:pathLst>
              <a:path w="936625" h="593725">
                <a:moveTo>
                  <a:pt x="333120" y="0"/>
                </a:moveTo>
                <a:lnTo>
                  <a:pt x="314959" y="148336"/>
                </a:lnTo>
                <a:lnTo>
                  <a:pt x="936116" y="224409"/>
                </a:lnTo>
                <a:lnTo>
                  <a:pt x="899794" y="521208"/>
                </a:lnTo>
                <a:lnTo>
                  <a:pt x="278638" y="445135"/>
                </a:lnTo>
                <a:lnTo>
                  <a:pt x="260350" y="593471"/>
                </a:lnTo>
                <a:lnTo>
                  <a:pt x="0" y="260350"/>
                </a:lnTo>
                <a:lnTo>
                  <a:pt x="33312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31594" y="4281296"/>
            <a:ext cx="1798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Osteosarcoma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4038625"/>
            <a:ext cx="1600200" cy="2361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914400"/>
            <a:ext cx="20320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3523615"/>
            <a:ext cx="147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Cortical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erosion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5175" y="1305813"/>
            <a:ext cx="37109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"Cortical Erosion"  </a:t>
            </a:r>
            <a:r>
              <a:rPr sz="2800" spc="-10" dirty="0"/>
              <a:t>destruction </a:t>
            </a:r>
            <a:r>
              <a:rPr sz="2800" spc="-5" dirty="0"/>
              <a:t>of </a:t>
            </a:r>
            <a:r>
              <a:rPr sz="2800" spc="-20" dirty="0"/>
              <a:t>cortex </a:t>
            </a:r>
            <a:r>
              <a:rPr sz="2800" spc="-10" dirty="0"/>
              <a:t>by </a:t>
            </a:r>
            <a:r>
              <a:rPr sz="2800" spc="-5" dirty="0"/>
              <a:t>a  lytic or </a:t>
            </a:r>
            <a:r>
              <a:rPr sz="2800" spc="-15" dirty="0"/>
              <a:t>sclerotic</a:t>
            </a:r>
            <a:r>
              <a:rPr sz="2800" spc="-5" dirty="0"/>
              <a:t> </a:t>
            </a:r>
            <a:r>
              <a:rPr sz="2800" spc="-15" dirty="0"/>
              <a:t>process.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889" y="920496"/>
            <a:ext cx="1644142" cy="2508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657600"/>
            <a:ext cx="1752600" cy="2727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4780560"/>
            <a:ext cx="4057650" cy="13671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219"/>
              </a:spcBef>
            </a:pPr>
            <a:r>
              <a:rPr sz="2800" b="1" spc="-15" dirty="0">
                <a:latin typeface="Calibri"/>
                <a:cs typeface="Calibri"/>
              </a:rPr>
              <a:t>"Endosteal </a:t>
            </a:r>
            <a:r>
              <a:rPr sz="2800" b="1" spc="-10" dirty="0">
                <a:latin typeface="Calibri"/>
                <a:cs typeface="Calibri"/>
              </a:rPr>
              <a:t>Scalloping"  </a:t>
            </a:r>
            <a:r>
              <a:rPr sz="2800" spc="-10" dirty="0">
                <a:latin typeface="Calibri"/>
                <a:cs typeface="Calibri"/>
              </a:rPr>
              <a:t>Thinning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20" dirty="0">
                <a:latin typeface="Calibri"/>
                <a:cs typeface="Calibri"/>
              </a:rPr>
              <a:t>cortex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an  </a:t>
            </a:r>
            <a:r>
              <a:rPr sz="2800" spc="-15" dirty="0">
                <a:latin typeface="Calibri"/>
                <a:cs typeface="Calibri"/>
              </a:rPr>
              <a:t>intraosseous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process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2057361"/>
            <a:ext cx="2819400" cy="3634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2057400"/>
            <a:ext cx="2771267" cy="354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32175" y="772413"/>
            <a:ext cx="2406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Giant </a:t>
            </a:r>
            <a:r>
              <a:rPr sz="2800" spc="-5" dirty="0"/>
              <a:t>cell</a:t>
            </a:r>
            <a:r>
              <a:rPr sz="2800" spc="-75" dirty="0"/>
              <a:t> </a:t>
            </a:r>
            <a:r>
              <a:rPr sz="2800" spc="-50" dirty="0"/>
              <a:t>tumor.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6251828" y="5200345"/>
            <a:ext cx="967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Ma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gna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38760"/>
            <a:ext cx="292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Cortical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destruction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00" y="1073530"/>
            <a:ext cx="2590800" cy="3438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2003" y="1073403"/>
            <a:ext cx="2126869" cy="3433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4586096"/>
            <a:ext cx="89763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2404" algn="l"/>
              </a:tabLst>
            </a:pP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tumors </a:t>
            </a:r>
            <a:r>
              <a:rPr sz="2400" spc="-20" dirty="0">
                <a:latin typeface="Calibri"/>
                <a:cs typeface="Calibri"/>
              </a:rPr>
              <a:t>like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Ewing's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sarcoma,	</a:t>
            </a:r>
            <a:r>
              <a:rPr sz="2400" dirty="0">
                <a:latin typeface="Calibri"/>
                <a:cs typeface="Calibri"/>
              </a:rPr>
              <a:t>lymphoma and </a:t>
            </a:r>
            <a:r>
              <a:rPr sz="2400" spc="-5" dirty="0">
                <a:latin typeface="Calibri"/>
                <a:cs typeface="Calibri"/>
              </a:rPr>
              <a:t>small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3993515" algn="l"/>
              </a:tabLst>
            </a:pPr>
            <a:r>
              <a:rPr sz="2400" spc="-15" dirty="0">
                <a:latin typeface="Calibri"/>
                <a:cs typeface="Calibri"/>
              </a:rPr>
              <a:t>osteosarcoma, </a:t>
            </a:r>
            <a:r>
              <a:rPr sz="2400" spc="-20" dirty="0">
                <a:latin typeface="Calibri"/>
                <a:cs typeface="Calibri"/>
              </a:rPr>
              <a:t>cortex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dirty="0">
                <a:latin typeface="Calibri"/>
                <a:cs typeface="Calibri"/>
              </a:rPr>
              <a:t>appear </a:t>
            </a:r>
            <a:r>
              <a:rPr sz="2400" spc="-5" dirty="0">
                <a:latin typeface="Calibri"/>
                <a:cs typeface="Calibri"/>
              </a:rPr>
              <a:t>normal </a:t>
            </a:r>
            <a:r>
              <a:rPr sz="2400" spc="-20" dirty="0">
                <a:latin typeface="Calibri"/>
                <a:cs typeface="Calibri"/>
              </a:rPr>
              <a:t>radiographically, </a:t>
            </a:r>
            <a:r>
              <a:rPr sz="2400" dirty="0">
                <a:latin typeface="Calibri"/>
                <a:cs typeface="Calibri"/>
              </a:rPr>
              <a:t>while </a:t>
            </a:r>
            <a:r>
              <a:rPr sz="2400" spc="-10" dirty="0">
                <a:latin typeface="Calibri"/>
                <a:cs typeface="Calibri"/>
              </a:rPr>
              <a:t>there </a:t>
            </a:r>
            <a:r>
              <a:rPr sz="2400" dirty="0">
                <a:latin typeface="Calibri"/>
                <a:cs typeface="Calibri"/>
              </a:rPr>
              <a:t>is  </a:t>
            </a:r>
            <a:r>
              <a:rPr sz="2400" spc="-10" dirty="0">
                <a:latin typeface="Calibri"/>
                <a:cs typeface="Calibri"/>
              </a:rPr>
              <a:t>permeative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growth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throughout	</a:t>
            </a:r>
            <a:r>
              <a:rPr sz="2400" spc="-15" dirty="0">
                <a:latin typeface="Calibri"/>
                <a:cs typeface="Calibri"/>
              </a:rPr>
              <a:t>Haversian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channels.</a:t>
            </a:r>
            <a:endParaRPr sz="2400">
              <a:latin typeface="Calibri"/>
              <a:cs typeface="Calibri"/>
            </a:endParaRPr>
          </a:p>
          <a:p>
            <a:pPr marL="12700" marR="55626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These </a:t>
            </a:r>
            <a:r>
              <a:rPr sz="2400" spc="-10" dirty="0">
                <a:latin typeface="Calibri"/>
                <a:cs typeface="Calibri"/>
              </a:rPr>
              <a:t>tumors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accompanied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large </a:t>
            </a:r>
            <a:r>
              <a:rPr sz="2400" spc="-5" dirty="0">
                <a:latin typeface="Calibri"/>
                <a:cs typeface="Calibri"/>
              </a:rPr>
              <a:t>soft tissue </a:t>
            </a:r>
            <a:r>
              <a:rPr sz="2400" dirty="0">
                <a:latin typeface="Calibri"/>
                <a:cs typeface="Calibri"/>
              </a:rPr>
              <a:t>mass while  </a:t>
            </a:r>
            <a:r>
              <a:rPr sz="2400" spc="-10" dirty="0">
                <a:latin typeface="Calibri"/>
                <a:cs typeface="Calibri"/>
              </a:rPr>
              <a:t>there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almost </a:t>
            </a:r>
            <a:r>
              <a:rPr sz="2400" spc="-5" dirty="0">
                <a:latin typeface="Calibri"/>
                <a:cs typeface="Calibri"/>
              </a:rPr>
              <a:t>no visible bone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destruction.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Cortical</a:t>
            </a:r>
            <a:r>
              <a:rPr spc="-100" dirty="0"/>
              <a:t> </a:t>
            </a:r>
            <a:r>
              <a:rPr spc="-5" dirty="0"/>
              <a:t>Destruction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57999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presence of </a:t>
            </a:r>
            <a:r>
              <a:rPr sz="3200" spc="-10" dirty="0">
                <a:latin typeface="Calibri"/>
                <a:cs typeface="Calibri"/>
              </a:rPr>
              <a:t>cortical </a:t>
            </a:r>
            <a:r>
              <a:rPr sz="3200" spc="-5" dirty="0">
                <a:latin typeface="Calibri"/>
                <a:cs typeface="Calibri"/>
              </a:rPr>
              <a:t>destruction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not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reliable </a:t>
            </a:r>
            <a:r>
              <a:rPr sz="3200" spc="-15" dirty="0">
                <a:latin typeface="Calibri"/>
                <a:cs typeface="Calibri"/>
              </a:rPr>
              <a:t>indicator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whether the lesion </a:t>
            </a:r>
            <a:r>
              <a:rPr sz="3200" dirty="0">
                <a:latin typeface="Calibri"/>
                <a:cs typeface="Calibri"/>
              </a:rPr>
              <a:t>is a  </a:t>
            </a:r>
            <a:r>
              <a:rPr sz="3200" spc="-5" dirty="0">
                <a:latin typeface="Calibri"/>
                <a:cs typeface="Calibri"/>
              </a:rPr>
              <a:t>malignant </a:t>
            </a:r>
            <a:r>
              <a:rPr sz="3200" spc="-10" dirty="0">
                <a:latin typeface="Calibri"/>
                <a:cs typeface="Calibri"/>
              </a:rPr>
              <a:t>process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benign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process.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1625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Other </a:t>
            </a:r>
            <a:r>
              <a:rPr sz="3200" spc="-15" dirty="0">
                <a:latin typeface="Calibri"/>
                <a:cs typeface="Calibri"/>
              </a:rPr>
              <a:t>radiographic </a:t>
            </a:r>
            <a:r>
              <a:rPr sz="3200" spc="-5" dirty="0">
                <a:latin typeface="Calibri"/>
                <a:cs typeface="Calibri"/>
              </a:rPr>
              <a:t>findings </a:t>
            </a:r>
            <a:r>
              <a:rPr sz="3200" spc="-15" dirty="0">
                <a:latin typeface="Calibri"/>
                <a:cs typeface="Calibri"/>
              </a:rPr>
              <a:t>must </a:t>
            </a: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5" dirty="0">
                <a:latin typeface="Calibri"/>
                <a:cs typeface="Calibri"/>
              </a:rPr>
              <a:t>be  </a:t>
            </a:r>
            <a:r>
              <a:rPr sz="3200" spc="-15" dirty="0">
                <a:latin typeface="Calibri"/>
                <a:cs typeface="Calibri"/>
              </a:rPr>
              <a:t>examined.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56285"/>
            <a:ext cx="5788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latin typeface="Calibri"/>
                <a:cs typeface="Calibri"/>
              </a:rPr>
              <a:t>Is the </a:t>
            </a:r>
            <a:r>
              <a:rPr sz="4000" i="1" spc="-10" dirty="0">
                <a:latin typeface="Calibri"/>
                <a:cs typeface="Calibri"/>
              </a:rPr>
              <a:t>lesion making</a:t>
            </a:r>
            <a:r>
              <a:rPr sz="4000" i="1" spc="20" dirty="0">
                <a:latin typeface="Calibri"/>
                <a:cs typeface="Calibri"/>
              </a:rPr>
              <a:t> </a:t>
            </a:r>
            <a:r>
              <a:rPr sz="4000" i="1" spc="-10" dirty="0">
                <a:latin typeface="Calibri"/>
                <a:cs typeface="Calibri"/>
              </a:rPr>
              <a:t>matrix?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05101"/>
            <a:ext cx="7804784" cy="386334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34290">
              <a:lnSpc>
                <a:spcPct val="101899"/>
              </a:lnSpc>
              <a:spcBef>
                <a:spcPts val="30"/>
              </a:spcBef>
            </a:pPr>
            <a:r>
              <a:rPr sz="2800" spc="-10" dirty="0">
                <a:latin typeface="Calibri"/>
                <a:cs typeface="Calibri"/>
              </a:rPr>
              <a:t>Matrix </a:t>
            </a:r>
            <a:r>
              <a:rPr sz="2800" spc="-5" dirty="0">
                <a:latin typeface="Calibri"/>
                <a:cs typeface="Calibri"/>
              </a:rPr>
              <a:t>is the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dominant internal extracellular substance  of a</a:t>
            </a:r>
            <a:r>
              <a:rPr sz="28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D0D0D"/>
                </a:solidFill>
                <a:latin typeface="Times New Roman"/>
                <a:cs typeface="Times New Roman"/>
              </a:rPr>
              <a:t>lesion.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5" dirty="0">
                <a:latin typeface="Calibri"/>
                <a:cs typeface="Calibri"/>
              </a:rPr>
              <a:t>tumor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soft </a:t>
            </a:r>
            <a:r>
              <a:rPr sz="2800" spc="-5" dirty="0">
                <a:latin typeface="Calibri"/>
                <a:cs typeface="Calibri"/>
              </a:rPr>
              <a:t>tissue </a:t>
            </a:r>
            <a:r>
              <a:rPr sz="2800" spc="-10" dirty="0">
                <a:latin typeface="Calibri"/>
                <a:cs typeface="Calibri"/>
              </a:rPr>
              <a:t>matrix-Radiolucent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(lytic)</a:t>
            </a:r>
            <a:endParaRPr sz="2800">
              <a:latin typeface="Calibri"/>
              <a:cs typeface="Calibri"/>
            </a:endParaRPr>
          </a:p>
          <a:p>
            <a:pPr marL="576008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25" dirty="0">
                <a:latin typeface="Calibri"/>
                <a:cs typeface="Calibri"/>
              </a:rPr>
              <a:t>X-ray</a:t>
            </a:r>
            <a:endParaRPr sz="2800">
              <a:latin typeface="Calibri"/>
              <a:cs typeface="Calibri"/>
            </a:endParaRPr>
          </a:p>
          <a:p>
            <a:pPr marL="12700" marR="1522730">
              <a:lnSpc>
                <a:spcPts val="6720"/>
              </a:lnSpc>
              <a:spcBef>
                <a:spcPts val="785"/>
              </a:spcBef>
            </a:pPr>
            <a:r>
              <a:rPr sz="2800" spc="-15" dirty="0">
                <a:latin typeface="Calibri"/>
                <a:cs typeface="Calibri"/>
              </a:rPr>
              <a:t>Chondroid </a:t>
            </a:r>
            <a:r>
              <a:rPr sz="2800" spc="-10" dirty="0">
                <a:latin typeface="Calibri"/>
                <a:cs typeface="Calibri"/>
              </a:rPr>
              <a:t>matrix -Calcified rings, arcs, dots  </a:t>
            </a:r>
            <a:r>
              <a:rPr sz="2800" spc="-15" dirty="0">
                <a:latin typeface="Calibri"/>
                <a:cs typeface="Calibri"/>
              </a:rPr>
              <a:t>Osteoid </a:t>
            </a:r>
            <a:r>
              <a:rPr sz="2800" spc="-10" dirty="0">
                <a:latin typeface="Calibri"/>
                <a:cs typeface="Calibri"/>
              </a:rPr>
              <a:t>matrix- </a:t>
            </a:r>
            <a:r>
              <a:rPr sz="2800" spc="-5" dirty="0">
                <a:latin typeface="Calibri"/>
                <a:cs typeface="Calibri"/>
              </a:rPr>
              <a:t>Bone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forming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1143000"/>
            <a:ext cx="1905000" cy="3208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1143000"/>
            <a:ext cx="2684906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4680330"/>
            <a:ext cx="83165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082915" algn="l"/>
              </a:tabLst>
            </a:pPr>
            <a:r>
              <a:rPr sz="2400" b="1" spc="-5" dirty="0">
                <a:solidFill>
                  <a:srgbClr val="0D0D0D"/>
                </a:solidFill>
                <a:latin typeface="Arial"/>
                <a:cs typeface="Arial"/>
              </a:rPr>
              <a:t>"Clear Matrix"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refers to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lesions which are clear or mostly 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cl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2400" spc="-135" dirty="0">
                <a:solidFill>
                  <a:srgbClr val="0D0D0D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sz="2400" spc="-1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2400" spc="-1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rad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uc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nt</a:t>
            </a:r>
            <a:r>
              <a:rPr sz="2400" spc="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n</a:t>
            </a:r>
            <a:r>
              <a:rPr sz="2400" spc="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w</a:t>
            </a:r>
            <a:r>
              <a:rPr sz="2400" spc="-15" dirty="0">
                <a:solidFill>
                  <a:srgbClr val="0D0D0D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th 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ew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und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stroyed</a:t>
            </a:r>
            <a:r>
              <a:rPr sz="2400" spc="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tra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ec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e	is 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considered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have a clear</a:t>
            </a:r>
            <a:r>
              <a:rPr sz="2400" spc="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matrix.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27375" y="318008"/>
            <a:ext cx="20599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Clear</a:t>
            </a:r>
            <a:r>
              <a:rPr sz="28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Matrix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822" y="1828800"/>
            <a:ext cx="1827402" cy="2459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8375" y="311607"/>
            <a:ext cx="47936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566545" algn="l"/>
              </a:tabLst>
            </a:pPr>
            <a:r>
              <a:rPr sz="3200" spc="-25" dirty="0">
                <a:solidFill>
                  <a:srgbClr val="0D0D0D"/>
                </a:solidFill>
              </a:rPr>
              <a:t>Patterns	</a:t>
            </a:r>
            <a:r>
              <a:rPr sz="3200" dirty="0">
                <a:solidFill>
                  <a:srgbClr val="0D0D0D"/>
                </a:solidFill>
              </a:rPr>
              <a:t>of </a:t>
            </a:r>
            <a:r>
              <a:rPr sz="3200" spc="-15" dirty="0">
                <a:solidFill>
                  <a:srgbClr val="0D0D0D"/>
                </a:solidFill>
              </a:rPr>
              <a:t>mineralization </a:t>
            </a:r>
            <a:r>
              <a:rPr sz="3200" spc="-5" dirty="0">
                <a:solidFill>
                  <a:srgbClr val="0D0D0D"/>
                </a:solidFill>
              </a:rPr>
              <a:t>of  cartilaginous tumor</a:t>
            </a:r>
            <a:r>
              <a:rPr sz="3200" spc="-10" dirty="0">
                <a:solidFill>
                  <a:srgbClr val="0D0D0D"/>
                </a:solidFill>
              </a:rPr>
              <a:t> </a:t>
            </a:r>
            <a:r>
              <a:rPr sz="3200" spc="-5" dirty="0">
                <a:solidFill>
                  <a:srgbClr val="0D0D0D"/>
                </a:solidFill>
              </a:rPr>
              <a:t>matrix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429000" y="3276574"/>
            <a:ext cx="1604010" cy="2467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400" y="4114812"/>
            <a:ext cx="1676400" cy="2394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39" y="1308861"/>
            <a:ext cx="1068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Stipp</a:t>
            </a: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l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8375" y="2680842"/>
            <a:ext cx="4218305" cy="1229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Flocculent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2653665">
              <a:lnSpc>
                <a:spcPct val="100000"/>
              </a:lnSpc>
            </a:pP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Ring and</a:t>
            </a:r>
            <a:r>
              <a:rPr sz="2400" b="1" spc="-1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D0D0D"/>
                </a:solidFill>
                <a:latin typeface="Calibri"/>
                <a:cs typeface="Calibri"/>
              </a:rPr>
              <a:t>arc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87807"/>
            <a:ext cx="17494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5" dirty="0">
                <a:latin typeface="Calibri"/>
                <a:cs typeface="Calibri"/>
              </a:rPr>
              <a:t>LOCATION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970534"/>
            <a:ext cx="7832725" cy="5104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Calibri"/>
                <a:cs typeface="Calibri"/>
              </a:rPr>
              <a:t>In the </a:t>
            </a:r>
            <a:r>
              <a:rPr sz="2800" b="1" spc="-20" dirty="0">
                <a:latin typeface="Calibri"/>
                <a:cs typeface="Calibri"/>
              </a:rPr>
              <a:t>transverse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plane:</a:t>
            </a:r>
            <a:endParaRPr sz="2800">
              <a:latin typeface="Calibri"/>
              <a:cs typeface="Calibri"/>
            </a:endParaRPr>
          </a:p>
          <a:p>
            <a:pPr marL="727075" lvl="1" indent="-306070">
              <a:lnSpc>
                <a:spcPct val="100000"/>
              </a:lnSpc>
              <a:spcBef>
                <a:spcPts val="30"/>
              </a:spcBef>
              <a:buFont typeface="Calibri"/>
              <a:buAutoNum type="alphaLcParenR"/>
              <a:tabLst>
                <a:tab pos="727710" algn="l"/>
              </a:tabLst>
            </a:pPr>
            <a:r>
              <a:rPr sz="2400" b="1" spc="-15" dirty="0">
                <a:latin typeface="Calibri"/>
                <a:cs typeface="Calibri"/>
              </a:rPr>
              <a:t>Central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Enchondroma</a:t>
            </a:r>
            <a:endParaRPr sz="2400">
              <a:latin typeface="Calibri"/>
              <a:cs typeface="Calibri"/>
            </a:endParaRPr>
          </a:p>
          <a:p>
            <a:pPr marL="741045" lvl="1" indent="-320040">
              <a:lnSpc>
                <a:spcPct val="100000"/>
              </a:lnSpc>
              <a:buFont typeface="Calibri"/>
              <a:buAutoNum type="alphaLcParenR"/>
              <a:tabLst>
                <a:tab pos="741680" algn="l"/>
              </a:tabLst>
            </a:pPr>
            <a:r>
              <a:rPr sz="2400" b="1" spc="-10" dirty="0">
                <a:latin typeface="Calibri"/>
                <a:cs typeface="Calibri"/>
              </a:rPr>
              <a:t>Eccentric </a:t>
            </a:r>
            <a:r>
              <a:rPr sz="2400" spc="-50" dirty="0">
                <a:latin typeface="Calibri"/>
                <a:cs typeface="Calibri"/>
              </a:rPr>
              <a:t>-GCT,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osteosarcoma,</a:t>
            </a:r>
            <a:endParaRPr sz="2400">
              <a:latin typeface="Calibri"/>
              <a:cs typeface="Calibri"/>
            </a:endParaRPr>
          </a:p>
          <a:p>
            <a:pPr marL="1977389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chondromyxoid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fibroma</a:t>
            </a:r>
            <a:endParaRPr sz="2400">
              <a:latin typeface="Calibri"/>
              <a:cs typeface="Calibri"/>
            </a:endParaRPr>
          </a:p>
          <a:p>
            <a:pPr marL="757555" lvl="1" indent="-287655">
              <a:lnSpc>
                <a:spcPct val="100000"/>
              </a:lnSpc>
              <a:buFont typeface="Calibri"/>
              <a:buAutoNum type="alphaLcParenR" startAt="3"/>
              <a:tabLst>
                <a:tab pos="758190" algn="l"/>
              </a:tabLst>
            </a:pPr>
            <a:r>
              <a:rPr sz="2400" b="1" spc="-5" dirty="0">
                <a:latin typeface="Calibri"/>
                <a:cs typeface="Calibri"/>
              </a:rPr>
              <a:t>Cortical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Non-ossifying </a:t>
            </a:r>
            <a:r>
              <a:rPr sz="2400" spc="-10" dirty="0">
                <a:latin typeface="Calibri"/>
                <a:cs typeface="Calibri"/>
              </a:rPr>
              <a:t>fibroma,</a:t>
            </a:r>
            <a:endParaRPr sz="2400">
              <a:latin typeface="Calibri"/>
              <a:cs typeface="Calibri"/>
            </a:endParaRPr>
          </a:p>
          <a:p>
            <a:pPr marL="1977389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osteoid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osteoma</a:t>
            </a:r>
            <a:endParaRPr sz="2400">
              <a:latin typeface="Calibri"/>
              <a:cs typeface="Calibri"/>
            </a:endParaRPr>
          </a:p>
          <a:p>
            <a:pPr marL="788670" lvl="1" indent="-318770">
              <a:lnSpc>
                <a:spcPct val="100000"/>
              </a:lnSpc>
              <a:buFont typeface="Calibri"/>
              <a:buAutoNum type="alphaLcParenR" startAt="4"/>
              <a:tabLst>
                <a:tab pos="789305" algn="l"/>
              </a:tabLst>
            </a:pPr>
            <a:r>
              <a:rPr sz="2400" b="1" spc="-15" dirty="0">
                <a:latin typeface="Calibri"/>
                <a:cs typeface="Calibri"/>
              </a:rPr>
              <a:t>Parosteal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20" dirty="0">
                <a:latin typeface="Calibri"/>
                <a:cs typeface="Calibri"/>
              </a:rPr>
              <a:t>Parosteal </a:t>
            </a:r>
            <a:r>
              <a:rPr sz="2400" spc="-15" dirty="0">
                <a:latin typeface="Calibri"/>
                <a:cs typeface="Calibri"/>
              </a:rPr>
              <a:t>osteosarcoma,</a:t>
            </a:r>
            <a:endParaRPr sz="2400">
              <a:latin typeface="Calibri"/>
              <a:cs typeface="Calibri"/>
            </a:endParaRPr>
          </a:p>
          <a:p>
            <a:pPr marL="2181225">
              <a:lnSpc>
                <a:spcPts val="2865"/>
              </a:lnSpc>
            </a:pPr>
            <a:r>
              <a:rPr sz="2400" spc="-10" dirty="0">
                <a:latin typeface="Calibri"/>
                <a:cs typeface="Calibri"/>
              </a:rPr>
              <a:t>osteochondroma</a:t>
            </a:r>
            <a:endParaRPr sz="2400">
              <a:latin typeface="Calibri"/>
              <a:cs typeface="Calibri"/>
            </a:endParaRPr>
          </a:p>
          <a:p>
            <a:pPr marL="337185" indent="-324485">
              <a:lnSpc>
                <a:spcPts val="3345"/>
              </a:lnSpc>
              <a:buSzPct val="85714"/>
              <a:buFont typeface="Calibri"/>
              <a:buAutoNum type="arabicPeriod" startAt="2"/>
              <a:tabLst>
                <a:tab pos="337820" algn="l"/>
              </a:tabLst>
            </a:pPr>
            <a:r>
              <a:rPr sz="2800" b="1" spc="-5" dirty="0">
                <a:latin typeface="Calibri"/>
                <a:cs typeface="Calibri"/>
              </a:rPr>
              <a:t>In the longitudinal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plane:</a:t>
            </a:r>
            <a:endParaRPr sz="2800">
              <a:latin typeface="Calibri"/>
              <a:cs typeface="Calibri"/>
            </a:endParaRPr>
          </a:p>
          <a:p>
            <a:pPr marL="1760855" marR="5080" indent="-1596390">
              <a:lnSpc>
                <a:spcPct val="100000"/>
              </a:lnSpc>
              <a:spcBef>
                <a:spcPts val="1590"/>
              </a:spcBef>
              <a:tabLst>
                <a:tab pos="1766570" algn="l"/>
              </a:tabLst>
            </a:pPr>
            <a:r>
              <a:rPr sz="2400" b="1" spc="-10" dirty="0">
                <a:latin typeface="Calibri"/>
                <a:cs typeface="Calibri"/>
              </a:rPr>
              <a:t>Diaphyseal:		</a:t>
            </a:r>
            <a:r>
              <a:rPr sz="2400" spc="-10" dirty="0">
                <a:latin typeface="Calibri"/>
                <a:cs typeface="Calibri"/>
              </a:rPr>
              <a:t>Ewings, Osteoid Osteoma, </a:t>
            </a:r>
            <a:r>
              <a:rPr sz="2400" spc="-5" dirty="0">
                <a:latin typeface="Calibri"/>
                <a:cs typeface="Calibri"/>
              </a:rPr>
              <a:t>Mets, Adamantinoma,  </a:t>
            </a:r>
            <a:r>
              <a:rPr sz="2400" spc="-10" dirty="0">
                <a:latin typeface="Calibri"/>
                <a:cs typeface="Calibri"/>
              </a:rPr>
              <a:t>Fibrous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Dysplasia</a:t>
            </a:r>
            <a:endParaRPr sz="24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tabLst>
                <a:tab pos="1737995" algn="l"/>
              </a:tabLst>
            </a:pPr>
            <a:r>
              <a:rPr sz="2400" b="1" spc="-10" dirty="0">
                <a:latin typeface="Calibri"/>
                <a:cs typeface="Calibri"/>
              </a:rPr>
              <a:t>Epiphyseal:	</a:t>
            </a:r>
            <a:r>
              <a:rPr sz="2400" spc="-20" dirty="0">
                <a:latin typeface="Calibri"/>
                <a:cs typeface="Calibri"/>
              </a:rPr>
              <a:t>Chondroblastoma,GCT, </a:t>
            </a:r>
            <a:r>
              <a:rPr sz="2400" spc="-5" dirty="0">
                <a:latin typeface="Calibri"/>
                <a:cs typeface="Calibri"/>
              </a:rPr>
              <a:t>Ganglion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Bone.</a:t>
            </a:r>
            <a:endParaRPr sz="24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tabLst>
                <a:tab pos="2022475" algn="l"/>
              </a:tabLst>
            </a:pPr>
            <a:r>
              <a:rPr sz="2400" b="1" spc="-10" dirty="0">
                <a:latin typeface="Calibri"/>
                <a:cs typeface="Calibri"/>
              </a:rPr>
              <a:t>Metaphyseal:	</a:t>
            </a:r>
            <a:r>
              <a:rPr sz="2400" spc="-5" dirty="0">
                <a:latin typeface="Calibri"/>
                <a:cs typeface="Calibri"/>
              </a:rPr>
              <a:t>Everything!!!!!!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3498" y="762000"/>
            <a:ext cx="3500500" cy="385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914400"/>
            <a:ext cx="3017901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644" y="4052696"/>
            <a:ext cx="1755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Enchondroma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46575" y="775461"/>
            <a:ext cx="4424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D0D0D"/>
                </a:solidFill>
              </a:rPr>
              <a:t>Punctate </a:t>
            </a:r>
            <a:r>
              <a:rPr sz="2400" dirty="0">
                <a:solidFill>
                  <a:srgbClr val="0D0D0D"/>
                </a:solidFill>
              </a:rPr>
              <a:t>and </a:t>
            </a:r>
            <a:r>
              <a:rPr sz="2400" spc="-15" dirty="0">
                <a:solidFill>
                  <a:srgbClr val="0D0D0D"/>
                </a:solidFill>
              </a:rPr>
              <a:t>arc </a:t>
            </a:r>
            <a:r>
              <a:rPr sz="2400" spc="-20" dirty="0">
                <a:solidFill>
                  <a:srgbClr val="0D0D0D"/>
                </a:solidFill>
              </a:rPr>
              <a:t>like</a:t>
            </a:r>
            <a:r>
              <a:rPr sz="2400" spc="-80" dirty="0">
                <a:solidFill>
                  <a:srgbClr val="0D0D0D"/>
                </a:solidFill>
              </a:rPr>
              <a:t> </a:t>
            </a:r>
            <a:r>
              <a:rPr sz="2400" spc="-10" dirty="0">
                <a:solidFill>
                  <a:srgbClr val="0D0D0D"/>
                </a:solidFill>
              </a:rPr>
              <a:t>mineralization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6023228" y="2757042"/>
            <a:ext cx="213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Chondrosarcoma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8800" y="3505200"/>
            <a:ext cx="2628900" cy="2505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09625"/>
            <a:ext cx="1981200" cy="491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8375" y="848613"/>
            <a:ext cx="52228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Chondral-type </a:t>
            </a:r>
            <a:r>
              <a:rPr sz="2800" spc="-10" dirty="0"/>
              <a:t>matrix </a:t>
            </a:r>
            <a:r>
              <a:rPr sz="2800" spc="-15" dirty="0"/>
              <a:t>mineralization  </a:t>
            </a:r>
            <a:r>
              <a:rPr sz="2800" spc="-5" dirty="0"/>
              <a:t>and </a:t>
            </a:r>
            <a:r>
              <a:rPr sz="2800" spc="-15" dirty="0"/>
              <a:t>endosteal </a:t>
            </a:r>
            <a:r>
              <a:rPr sz="2800" spc="-10" dirty="0"/>
              <a:t>scalloping</a:t>
            </a:r>
            <a:r>
              <a:rPr sz="2800" spc="-55" dirty="0"/>
              <a:t> </a:t>
            </a:r>
            <a:r>
              <a:rPr sz="2400" dirty="0"/>
              <a:t>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69644" y="5200345"/>
            <a:ext cx="1582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chondrosarcoma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3124200"/>
            <a:ext cx="2678556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76400"/>
            <a:ext cx="18288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3220973"/>
            <a:ext cx="4927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0D0D"/>
                </a:solidFill>
                <a:latin typeface="Calibri"/>
                <a:cs typeface="Calibri"/>
                <a:hlinkClick r:id="rId3"/>
              </a:rPr>
              <a:t>Solid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1600200"/>
            <a:ext cx="205740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2600" y="1600200"/>
            <a:ext cx="1828800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9644" y="311607"/>
            <a:ext cx="72675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Patterns </a:t>
            </a:r>
            <a:r>
              <a:rPr sz="3200" dirty="0"/>
              <a:t>of </a:t>
            </a:r>
            <a:r>
              <a:rPr sz="3200" spc="-15" dirty="0"/>
              <a:t>mineralization </a:t>
            </a:r>
            <a:r>
              <a:rPr sz="3200" dirty="0"/>
              <a:t>of </a:t>
            </a:r>
            <a:r>
              <a:rPr sz="3200" spc="-5" dirty="0"/>
              <a:t>osseous</a:t>
            </a:r>
            <a:r>
              <a:rPr sz="3200" spc="10" dirty="0"/>
              <a:t> </a:t>
            </a:r>
            <a:r>
              <a:rPr sz="3200" spc="-10" dirty="0"/>
              <a:t>matrix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6099428" y="3447415"/>
            <a:ext cx="907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  <a:hlinkClick r:id="rId3"/>
              </a:rPr>
              <a:t>Ivory-like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D0D0D"/>
                </a:solidFill>
                <a:latin typeface="Calibri"/>
                <a:cs typeface="Calibri"/>
                <a:hlinkClick r:id="rId3"/>
              </a:rPr>
              <a:t>opacity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6266" y="3371215"/>
            <a:ext cx="903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  <a:hlinkClick r:id="rId3"/>
              </a:rPr>
              <a:t>Cloudlike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6400" y="4495800"/>
            <a:ext cx="1889759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" y="4495800"/>
            <a:ext cx="1752600" cy="144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600" y="2286000"/>
            <a:ext cx="1447800" cy="3505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3829" y="4346918"/>
            <a:ext cx="1444370" cy="21055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2775" y="1223517"/>
            <a:ext cx="28301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latin typeface="Calibri"/>
                <a:cs typeface="Calibri"/>
              </a:rPr>
              <a:t>Let’s </a:t>
            </a:r>
            <a:r>
              <a:rPr sz="3600" b="1" dirty="0">
                <a:latin typeface="Calibri"/>
                <a:cs typeface="Calibri"/>
              </a:rPr>
              <a:t>turn</a:t>
            </a:r>
            <a:r>
              <a:rPr sz="3600" b="1" spc="-5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from  spectators  </a:t>
            </a:r>
            <a:r>
              <a:rPr sz="3600" b="1" spc="-20" dirty="0">
                <a:latin typeface="Calibri"/>
                <a:cs typeface="Calibri"/>
              </a:rPr>
              <a:t>into  </a:t>
            </a:r>
            <a:r>
              <a:rPr sz="3600" b="1" spc="-5" dirty="0">
                <a:latin typeface="Calibri"/>
                <a:cs typeface="Calibri"/>
              </a:rPr>
              <a:t>participants</a:t>
            </a:r>
            <a:r>
              <a:rPr sz="3600" spc="-5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4122801"/>
            <a:ext cx="423291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‘ </a:t>
            </a:r>
            <a:r>
              <a:rPr sz="3200" b="1" spc="-10" dirty="0">
                <a:solidFill>
                  <a:srgbClr val="0D0D0D"/>
                </a:solidFill>
                <a:latin typeface="Calibri"/>
                <a:cs typeface="Calibri"/>
              </a:rPr>
              <a:t>What </a:t>
            </a: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I </a:t>
            </a:r>
            <a:r>
              <a:rPr sz="3200" b="1" spc="-50" dirty="0">
                <a:solidFill>
                  <a:srgbClr val="0D0D0D"/>
                </a:solidFill>
                <a:latin typeface="Calibri"/>
                <a:cs typeface="Calibri"/>
              </a:rPr>
              <a:t>hear, </a:t>
            </a: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I </a:t>
            </a:r>
            <a:r>
              <a:rPr sz="3200" b="1" spc="-25" dirty="0">
                <a:solidFill>
                  <a:srgbClr val="0D0D0D"/>
                </a:solidFill>
                <a:latin typeface="Calibri"/>
                <a:cs typeface="Calibri"/>
              </a:rPr>
              <a:t>forget </a:t>
            </a: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;  </a:t>
            </a:r>
            <a:r>
              <a:rPr sz="3200" b="1" spc="-10" dirty="0">
                <a:solidFill>
                  <a:srgbClr val="0D0D0D"/>
                </a:solidFill>
                <a:latin typeface="Calibri"/>
                <a:cs typeface="Calibri"/>
              </a:rPr>
              <a:t>what </a:t>
            </a: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I see, I </a:t>
            </a:r>
            <a:r>
              <a:rPr sz="3200" b="1" spc="-10" dirty="0">
                <a:solidFill>
                  <a:srgbClr val="0D0D0D"/>
                </a:solidFill>
                <a:latin typeface="Calibri"/>
                <a:cs typeface="Calibri"/>
              </a:rPr>
              <a:t>remember </a:t>
            </a: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;  </a:t>
            </a:r>
            <a:r>
              <a:rPr sz="3200" b="1" spc="-10" dirty="0">
                <a:solidFill>
                  <a:srgbClr val="0D0D0D"/>
                </a:solidFill>
                <a:latin typeface="Calibri"/>
                <a:cs typeface="Calibri"/>
              </a:rPr>
              <a:t>what </a:t>
            </a: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I </a:t>
            </a:r>
            <a:r>
              <a:rPr sz="3200" b="1" spc="-20" dirty="0">
                <a:solidFill>
                  <a:srgbClr val="0D0D0D"/>
                </a:solidFill>
                <a:latin typeface="Calibri"/>
                <a:cs typeface="Calibri"/>
              </a:rPr>
              <a:t>do, </a:t>
            </a: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I </a:t>
            </a:r>
            <a:r>
              <a:rPr sz="3200" b="1" spc="-15" dirty="0">
                <a:solidFill>
                  <a:srgbClr val="0D0D0D"/>
                </a:solidFill>
                <a:latin typeface="Calibri"/>
                <a:cs typeface="Calibri"/>
              </a:rPr>
              <a:t>understand.</a:t>
            </a:r>
            <a:r>
              <a:rPr sz="3200" b="1" spc="-8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’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362" y="538226"/>
            <a:ext cx="2852674" cy="2281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0" y="3886200"/>
            <a:ext cx="30861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66800"/>
            <a:ext cx="35814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3594" y="470103"/>
            <a:ext cx="1150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D0D0D"/>
                </a:solidFill>
                <a:latin typeface="Calibri"/>
                <a:cs typeface="Calibri"/>
              </a:rPr>
              <a:t>AGE </a:t>
            </a: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13</a:t>
            </a:r>
            <a:r>
              <a:rPr sz="2400" b="1" spc="-1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624512" y="2043112"/>
          <a:ext cx="2019300" cy="266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Margins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Periosteal</a:t>
                      </a:r>
                      <a:r>
                        <a:rPr sz="1800" spc="-4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reaction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4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710112" y="1281112"/>
          <a:ext cx="4038600" cy="2669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Metadiaphysis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Margins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1A-1B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Periosteal</a:t>
                      </a:r>
                      <a:r>
                        <a:rPr sz="1800" spc="-4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reaction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4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Trabecular</a:t>
                      </a:r>
                      <a:r>
                        <a:rPr sz="1800" spc="-4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struts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UBC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09600" y="1066800"/>
            <a:ext cx="35814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914400"/>
            <a:ext cx="2971800" cy="436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600" y="990600"/>
            <a:ext cx="2779776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4594" y="322579"/>
            <a:ext cx="65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0D0D0D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U</a:t>
            </a:r>
            <a:r>
              <a:rPr sz="1800" b="1" spc="-135" dirty="0">
                <a:solidFill>
                  <a:srgbClr val="0D0D0D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615112" y="519112"/>
          <a:ext cx="2247900" cy="2821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58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3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Margins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Periosteal</a:t>
                      </a:r>
                      <a:r>
                        <a:rPr sz="1800" spc="-3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reaction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3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33912" y="1357312"/>
          <a:ext cx="4191000" cy="3047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Adult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2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metaphysis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Margin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Periosteal</a:t>
                      </a:r>
                      <a:r>
                        <a:rPr sz="1600" spc="1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reaction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49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fx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ABC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81000" y="990472"/>
            <a:ext cx="3429000" cy="4014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19200"/>
            <a:ext cx="5791200" cy="448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5885" y="563702"/>
            <a:ext cx="39801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D0D0D"/>
                </a:solidFill>
              </a:rPr>
              <a:t>13 </a:t>
            </a:r>
            <a:r>
              <a:rPr sz="3200" spc="-65" dirty="0">
                <a:solidFill>
                  <a:srgbClr val="0D0D0D"/>
                </a:solidFill>
              </a:rPr>
              <a:t>Y/O </a:t>
            </a:r>
            <a:r>
              <a:rPr sz="3200" dirty="0">
                <a:solidFill>
                  <a:srgbClr val="0D0D0D"/>
                </a:solidFill>
              </a:rPr>
              <a:t>WITH KNEE</a:t>
            </a:r>
            <a:r>
              <a:rPr sz="3200" spc="5" dirty="0">
                <a:solidFill>
                  <a:srgbClr val="0D0D0D"/>
                </a:solidFill>
              </a:rPr>
              <a:t> </a:t>
            </a:r>
            <a:r>
              <a:rPr sz="3200" spc="-60" dirty="0">
                <a:solidFill>
                  <a:srgbClr val="0D0D0D"/>
                </a:solidFill>
              </a:rPr>
              <a:t>PAIN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615112" y="2195512"/>
          <a:ext cx="2019300" cy="266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Margins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Periosteal</a:t>
                      </a:r>
                      <a:r>
                        <a:rPr sz="1800" spc="-4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reaction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4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838200"/>
            <a:ext cx="35052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86312" y="1281112"/>
          <a:ext cx="3962400" cy="2566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Epiphyseal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7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Margins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Periosteal</a:t>
                      </a:r>
                      <a:r>
                        <a:rPr sz="1800" spc="-4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reaction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1800" spc="-2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Chondroblastoma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790445"/>
            <a:ext cx="32829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44520" algn="l"/>
              </a:tabLst>
            </a:pPr>
            <a:r>
              <a:rPr sz="3200" spc="-5" dirty="0">
                <a:latin typeface="Calibri"/>
                <a:cs typeface="Calibri"/>
              </a:rPr>
              <a:t>Chond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obla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spc="-5" dirty="0">
                <a:latin typeface="Calibri"/>
                <a:cs typeface="Calibri"/>
              </a:rPr>
              <a:t>om</a:t>
            </a:r>
            <a:r>
              <a:rPr sz="3200" dirty="0">
                <a:latin typeface="Calibri"/>
                <a:cs typeface="Calibri"/>
              </a:rPr>
              <a:t>a	-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278507"/>
            <a:ext cx="283972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Giant </a:t>
            </a:r>
            <a:r>
              <a:rPr sz="3200" spc="-5" dirty="0">
                <a:latin typeface="Calibri"/>
                <a:cs typeface="Calibri"/>
              </a:rPr>
              <a:t>Cell tumor  Simple </a:t>
            </a:r>
            <a:r>
              <a:rPr sz="3200" dirty="0">
                <a:latin typeface="Calibri"/>
                <a:cs typeface="Calibri"/>
              </a:rPr>
              <a:t>bone </a:t>
            </a:r>
            <a:r>
              <a:rPr sz="3200" spc="-20" dirty="0">
                <a:latin typeface="Calibri"/>
                <a:cs typeface="Calibri"/>
              </a:rPr>
              <a:t>cyst  </a:t>
            </a:r>
            <a:r>
              <a:rPr sz="3200" spc="-5" dirty="0">
                <a:latin typeface="Calibri"/>
                <a:cs typeface="Calibri"/>
              </a:rPr>
              <a:t>Adamantinoma  </a:t>
            </a:r>
            <a:r>
              <a:rPr sz="3200" spc="-10" dirty="0">
                <a:latin typeface="Calibri"/>
                <a:cs typeface="Calibri"/>
              </a:rPr>
              <a:t>Chordoma  </a:t>
            </a:r>
            <a:r>
              <a:rPr sz="3200" spc="-15" dirty="0">
                <a:latin typeface="Calibri"/>
                <a:cs typeface="Calibri"/>
              </a:rPr>
              <a:t>Osteoblastoma  </a:t>
            </a:r>
            <a:r>
              <a:rPr sz="3200" spc="-5" dirty="0">
                <a:latin typeface="Calibri"/>
                <a:cs typeface="Calibri"/>
              </a:rPr>
              <a:t>Chond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osa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Epiphyses</a:t>
            </a:r>
          </a:p>
          <a:p>
            <a:pPr marL="504825" marR="2971800" indent="-492125">
              <a:lnSpc>
                <a:spcPct val="100000"/>
              </a:lnSpc>
              <a:buChar char="-"/>
              <a:tabLst>
                <a:tab pos="492125" algn="l"/>
                <a:tab pos="505459" algn="l"/>
              </a:tabLst>
            </a:pPr>
            <a:r>
              <a:rPr spc="-15" dirty="0"/>
              <a:t>Epiphyses</a:t>
            </a:r>
          </a:p>
          <a:p>
            <a:pPr marL="576580" lvl="1" indent="-492759">
              <a:lnSpc>
                <a:spcPct val="100000"/>
              </a:lnSpc>
              <a:buChar char="-"/>
              <a:tabLst>
                <a:tab pos="575945" algn="l"/>
                <a:tab pos="576580" algn="l"/>
              </a:tabLst>
            </a:pPr>
            <a:r>
              <a:rPr sz="3200" spc="-15" dirty="0">
                <a:latin typeface="Calibri"/>
                <a:cs typeface="Calibri"/>
              </a:rPr>
              <a:t>Proximal </a:t>
            </a:r>
            <a:r>
              <a:rPr sz="3200" spc="-5" dirty="0">
                <a:latin typeface="Calibri"/>
                <a:cs typeface="Calibri"/>
              </a:rPr>
              <a:t>humerus</a:t>
            </a:r>
            <a:endParaRPr sz="3200">
              <a:latin typeface="Calibri"/>
              <a:cs typeface="Calibri"/>
            </a:endParaRPr>
          </a:p>
          <a:p>
            <a:pPr marL="620395" lvl="1" indent="-492125">
              <a:lnSpc>
                <a:spcPct val="100000"/>
              </a:lnSpc>
              <a:buChar char="-"/>
              <a:tabLst>
                <a:tab pos="620395" algn="l"/>
                <a:tab pos="621030" algn="l"/>
              </a:tabLst>
            </a:pPr>
            <a:r>
              <a:rPr sz="3200" spc="-5" dirty="0">
                <a:latin typeface="Calibri"/>
                <a:cs typeface="Calibri"/>
              </a:rPr>
              <a:t>Tibia</a:t>
            </a:r>
            <a:endParaRPr sz="3200">
              <a:latin typeface="Calibri"/>
              <a:cs typeface="Calibri"/>
            </a:endParaRPr>
          </a:p>
          <a:p>
            <a:pPr marL="716280" lvl="1" indent="-583565">
              <a:lnSpc>
                <a:spcPct val="100000"/>
              </a:lnSpc>
              <a:spcBef>
                <a:spcPts val="5"/>
              </a:spcBef>
              <a:buChar char="-"/>
              <a:tabLst>
                <a:tab pos="716280" algn="l"/>
                <a:tab pos="716915" algn="l"/>
              </a:tabLst>
            </a:pPr>
            <a:r>
              <a:rPr sz="3200" spc="-5" dirty="0">
                <a:latin typeface="Calibri"/>
                <a:cs typeface="Calibri"/>
              </a:rPr>
              <a:t>Sacrum</a:t>
            </a:r>
            <a:endParaRPr sz="3200">
              <a:latin typeface="Calibri"/>
              <a:cs typeface="Calibri"/>
            </a:endParaRPr>
          </a:p>
          <a:p>
            <a:pPr marL="746760" lvl="1" indent="-584835">
              <a:lnSpc>
                <a:spcPct val="100000"/>
              </a:lnSpc>
              <a:buChar char="-"/>
              <a:tabLst>
                <a:tab pos="746760" algn="l"/>
                <a:tab pos="747395" algn="l"/>
              </a:tabLst>
            </a:pPr>
            <a:r>
              <a:rPr sz="3200" spc="-15" dirty="0">
                <a:latin typeface="Calibri"/>
                <a:cs typeface="Calibri"/>
              </a:rPr>
              <a:t>Posterior </a:t>
            </a:r>
            <a:r>
              <a:rPr sz="3200" spc="-5" dirty="0">
                <a:latin typeface="Calibri"/>
                <a:cs typeface="Calibri"/>
              </a:rPr>
              <a:t>element of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spine</a:t>
            </a:r>
            <a:endParaRPr sz="3200">
              <a:latin typeface="Calibri"/>
              <a:cs typeface="Calibri"/>
            </a:endParaRPr>
          </a:p>
          <a:p>
            <a:pPr marL="789940" lvl="1" indent="-585470">
              <a:lnSpc>
                <a:spcPct val="100000"/>
              </a:lnSpc>
              <a:buChar char="-"/>
              <a:tabLst>
                <a:tab pos="789305" algn="l"/>
                <a:tab pos="789940" algn="l"/>
              </a:tabLst>
            </a:pPr>
            <a:r>
              <a:rPr sz="3200" spc="-10" dirty="0">
                <a:latin typeface="Calibri"/>
                <a:cs typeface="Calibri"/>
              </a:rPr>
              <a:t>Pelvis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232664"/>
            <a:ext cx="431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alibri"/>
                <a:cs typeface="Calibri"/>
              </a:rPr>
              <a:t>Characteristic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Location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001013"/>
            <a:ext cx="7753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Some </a:t>
            </a:r>
            <a:r>
              <a:rPr sz="2800" spc="-15" dirty="0">
                <a:latin typeface="Calibri"/>
                <a:cs typeface="Calibri"/>
              </a:rPr>
              <a:t>tumors </a:t>
            </a:r>
            <a:r>
              <a:rPr sz="2800" spc="-10" dirty="0">
                <a:latin typeface="Calibri"/>
                <a:cs typeface="Calibri"/>
              </a:rPr>
              <a:t>almost </a:t>
            </a:r>
            <a:r>
              <a:rPr sz="2800" spc="-20" dirty="0">
                <a:latin typeface="Calibri"/>
                <a:cs typeface="Calibri"/>
              </a:rPr>
              <a:t>exclusively </a:t>
            </a:r>
            <a:r>
              <a:rPr sz="2800" spc="-5" dirty="0">
                <a:latin typeface="Calibri"/>
                <a:cs typeface="Calibri"/>
              </a:rPr>
              <a:t>occur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specific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sites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371600"/>
            <a:ext cx="5638800" cy="4211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194" y="693165"/>
            <a:ext cx="21729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D0D0D"/>
                </a:solidFill>
              </a:rPr>
              <a:t>45 </a:t>
            </a:r>
            <a:r>
              <a:rPr sz="3200" spc="-65" dirty="0">
                <a:solidFill>
                  <a:srgbClr val="0D0D0D"/>
                </a:solidFill>
              </a:rPr>
              <a:t>Y/O</a:t>
            </a:r>
            <a:r>
              <a:rPr sz="3200" spc="-90" dirty="0">
                <a:solidFill>
                  <a:srgbClr val="0D0D0D"/>
                </a:solidFill>
              </a:rPr>
              <a:t> </a:t>
            </a:r>
            <a:r>
              <a:rPr sz="3200" spc="-5" dirty="0">
                <a:solidFill>
                  <a:srgbClr val="0D0D0D"/>
                </a:solidFill>
              </a:rPr>
              <a:t>MALE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62712" y="2271712"/>
          <a:ext cx="2019300" cy="266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Margins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Periosteal</a:t>
                      </a:r>
                      <a:r>
                        <a:rPr sz="1800" spc="-4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reaction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4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914400"/>
            <a:ext cx="30480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71912" y="1357312"/>
          <a:ext cx="4800600" cy="337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45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Metaphysis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Margins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Periosteal</a:t>
                      </a:r>
                      <a:r>
                        <a:rPr sz="1600" spc="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reaction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Epi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involvement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GCT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281838"/>
            <a:ext cx="2667000" cy="6195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0375" y="394208"/>
            <a:ext cx="1428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/>
              <a:t>ELDERLY</a:t>
            </a:r>
            <a:r>
              <a:rPr sz="2400" spc="-100" dirty="0"/>
              <a:t> </a:t>
            </a:r>
            <a:r>
              <a:rPr sz="2400" spc="-10" dirty="0"/>
              <a:t>PT</a:t>
            </a:r>
            <a:endParaRPr sz="2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710112" y="1738312"/>
          <a:ext cx="2438400" cy="2895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74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6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4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Margins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7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Periosteal</a:t>
                      </a:r>
                      <a:r>
                        <a:rPr sz="1800" spc="-3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reaction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4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6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4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1219200"/>
            <a:ext cx="42672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990600"/>
            <a:ext cx="4191000" cy="4740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066800"/>
            <a:ext cx="4800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546557"/>
            <a:ext cx="3198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25 </a:t>
            </a:r>
            <a:r>
              <a:rPr sz="2400" b="1" spc="-55" dirty="0">
                <a:solidFill>
                  <a:srgbClr val="0D0D0D"/>
                </a:solidFill>
                <a:latin typeface="Calibri"/>
                <a:cs typeface="Calibri"/>
              </a:rPr>
              <a:t>Y/O 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WITH THIGH</a:t>
            </a:r>
            <a:r>
              <a:rPr sz="24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D0D0D"/>
                </a:solidFill>
                <a:latin typeface="Calibri"/>
                <a:cs typeface="Calibri"/>
              </a:rPr>
              <a:t>PAIN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853112" y="1662112"/>
          <a:ext cx="2438400" cy="3352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4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77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Margin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Periosteal</a:t>
                      </a:r>
                      <a:r>
                        <a:rPr sz="1600" spc="1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reaction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71912" y="1357312"/>
          <a:ext cx="3810000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Diaphysis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Margin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Periosteal</a:t>
                      </a:r>
                      <a:r>
                        <a:rPr sz="1600" spc="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reaction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Thick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faint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Osteoid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osteoma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28600" y="457073"/>
            <a:ext cx="2286000" cy="2903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3352736"/>
            <a:ext cx="2819400" cy="3176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219136"/>
            <a:ext cx="7772400" cy="5348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194" y="246329"/>
            <a:ext cx="5616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20"/>
                </a:solidFill>
                <a:latin typeface="Arial"/>
                <a:cs typeface="Arial"/>
              </a:rPr>
              <a:t>Benign </a:t>
            </a:r>
            <a:r>
              <a:rPr sz="4400" b="1" spc="-5" dirty="0">
                <a:solidFill>
                  <a:srgbClr val="FFFF20"/>
                </a:solidFill>
                <a:latin typeface="Arial"/>
                <a:cs typeface="Arial"/>
              </a:rPr>
              <a:t>vs.</a:t>
            </a:r>
            <a:r>
              <a:rPr sz="4400" b="1" spc="-80" dirty="0">
                <a:solidFill>
                  <a:srgbClr val="FFFF2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20"/>
                </a:solidFill>
                <a:latin typeface="Arial"/>
                <a:cs typeface="Arial"/>
              </a:rPr>
              <a:t>Malignant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0873" y="500837"/>
            <a:ext cx="68243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spc="-10" dirty="0">
                <a:latin typeface="Calibri"/>
                <a:cs typeface="Calibri"/>
              </a:rPr>
              <a:t>Don’t </a:t>
            </a:r>
            <a:r>
              <a:rPr sz="4300" b="1" spc="-15" dirty="0">
                <a:latin typeface="Calibri"/>
                <a:cs typeface="Calibri"/>
              </a:rPr>
              <a:t>Give </a:t>
            </a:r>
            <a:r>
              <a:rPr sz="4300" b="1" spc="-5" dirty="0">
                <a:latin typeface="Calibri"/>
                <a:cs typeface="Calibri"/>
              </a:rPr>
              <a:t>Flash </a:t>
            </a:r>
            <a:r>
              <a:rPr sz="4300" b="1" spc="-10" dirty="0">
                <a:latin typeface="Calibri"/>
                <a:cs typeface="Calibri"/>
              </a:rPr>
              <a:t>Diagnosis</a:t>
            </a:r>
            <a:r>
              <a:rPr sz="4300" b="1" spc="30" dirty="0">
                <a:latin typeface="Calibri"/>
                <a:cs typeface="Calibri"/>
              </a:rPr>
              <a:t> </a:t>
            </a:r>
            <a:r>
              <a:rPr sz="4300" b="1" spc="-5" dirty="0">
                <a:latin typeface="Calibri"/>
                <a:cs typeface="Calibri"/>
              </a:rPr>
              <a:t>!!!!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607565"/>
            <a:ext cx="8047990" cy="451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Think 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age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patient.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7049770" algn="l"/>
              </a:tabLst>
            </a:pPr>
            <a:r>
              <a:rPr sz="3200" spc="-5" dirty="0">
                <a:latin typeface="Calibri"/>
                <a:cs typeface="Calibri"/>
              </a:rPr>
              <a:t>Think of </a:t>
            </a:r>
            <a:r>
              <a:rPr sz="3200" b="1" spc="-10" dirty="0">
                <a:latin typeface="Calibri"/>
                <a:cs typeface="Calibri"/>
              </a:rPr>
              <a:t>where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abnormality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1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….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	isn’t.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Think 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tissue </a:t>
            </a:r>
            <a:r>
              <a:rPr sz="3200" spc="-15" dirty="0">
                <a:latin typeface="Calibri"/>
                <a:cs typeface="Calibri"/>
              </a:rPr>
              <a:t>categories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tumors.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Think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terms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b="1" dirty="0">
                <a:latin typeface="Calibri"/>
                <a:cs typeface="Calibri"/>
              </a:rPr>
              <a:t>benign, benign </a:t>
            </a:r>
            <a:r>
              <a:rPr sz="3200" b="1" spc="-5" dirty="0">
                <a:latin typeface="Calibri"/>
                <a:cs typeface="Calibri"/>
              </a:rPr>
              <a:t>aggressive </a:t>
            </a:r>
            <a:r>
              <a:rPr sz="3200" b="1" dirty="0">
                <a:latin typeface="Calibri"/>
                <a:cs typeface="Calibri"/>
              </a:rPr>
              <a:t>or  </a:t>
            </a:r>
            <a:r>
              <a:rPr sz="3200" b="1" spc="-10" dirty="0">
                <a:latin typeface="Calibri"/>
                <a:cs typeface="Calibri"/>
              </a:rPr>
              <a:t>malignant.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304850"/>
            <a:ext cx="1219200" cy="1024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194" y="2828671"/>
            <a:ext cx="46386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Calibri"/>
                <a:cs typeface="Calibri"/>
              </a:rPr>
              <a:t>Don’t </a:t>
            </a:r>
            <a:r>
              <a:rPr sz="4800" b="1" spc="-25" dirty="0">
                <a:latin typeface="Calibri"/>
                <a:cs typeface="Calibri"/>
              </a:rPr>
              <a:t>ever </a:t>
            </a:r>
            <a:r>
              <a:rPr sz="4800" b="1" dirty="0">
                <a:latin typeface="Calibri"/>
                <a:cs typeface="Calibri"/>
              </a:rPr>
              <a:t>look </a:t>
            </a:r>
            <a:r>
              <a:rPr sz="4800" b="1" spc="-30" dirty="0">
                <a:latin typeface="Calibri"/>
                <a:cs typeface="Calibri"/>
              </a:rPr>
              <a:t>at  </a:t>
            </a:r>
            <a:r>
              <a:rPr sz="4800" dirty="0"/>
              <a:t>MRI </a:t>
            </a:r>
            <a:r>
              <a:rPr sz="4800" spc="-5" dirty="0"/>
              <a:t>or </a:t>
            </a:r>
            <a:r>
              <a:rPr sz="4800" spc="5" dirty="0"/>
              <a:t>CT </a:t>
            </a:r>
            <a:r>
              <a:rPr sz="4800" spc="-15" dirty="0"/>
              <a:t>scan  </a:t>
            </a:r>
            <a:r>
              <a:rPr sz="4800" spc="-35" dirty="0"/>
              <a:t>Before </a:t>
            </a:r>
            <a:r>
              <a:rPr sz="4800" spc="-5" dirty="0"/>
              <a:t>plain</a:t>
            </a:r>
            <a:r>
              <a:rPr sz="4800" spc="-85" dirty="0"/>
              <a:t> </a:t>
            </a:r>
            <a:r>
              <a:rPr sz="4800" spc="-35" dirty="0"/>
              <a:t>X-rays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457200"/>
            <a:ext cx="2438400" cy="1728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6860" y="248411"/>
            <a:ext cx="6105144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9473" y="377393"/>
            <a:ext cx="5397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D0D0D"/>
                </a:solidFill>
              </a:rPr>
              <a:t>Characteristic</a:t>
            </a:r>
            <a:r>
              <a:rPr sz="4400" spc="-60" dirty="0">
                <a:solidFill>
                  <a:srgbClr val="0D0D0D"/>
                </a:solidFill>
              </a:rPr>
              <a:t> </a:t>
            </a:r>
            <a:r>
              <a:rPr sz="4400" spc="-10" dirty="0">
                <a:solidFill>
                  <a:srgbClr val="0D0D0D"/>
                </a:solidFill>
              </a:rPr>
              <a:t>Locations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10032" y="2362200"/>
            <a:ext cx="2585593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6044895"/>
            <a:ext cx="2626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Chondroblastoma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2286000"/>
            <a:ext cx="2345465" cy="3733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7428" y="1860549"/>
            <a:ext cx="1855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EDEBE0"/>
                </a:solidFill>
                <a:latin typeface="Calibri"/>
                <a:cs typeface="Calibri"/>
              </a:rPr>
              <a:t>Spine,</a:t>
            </a:r>
            <a:r>
              <a:rPr sz="2200" b="1" spc="-65" dirty="0">
                <a:solidFill>
                  <a:srgbClr val="EDEBE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EDEBE0"/>
                </a:solidFill>
                <a:latin typeface="Calibri"/>
                <a:cs typeface="Calibri"/>
              </a:rPr>
              <a:t>posterior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1918461"/>
            <a:ext cx="1162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1F1F1"/>
                </a:solidFill>
                <a:latin typeface="Calibri"/>
                <a:cs typeface="Calibri"/>
              </a:rPr>
              <a:t>Epiphysis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828" y="6121095"/>
            <a:ext cx="2286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Osteoblastoma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935482"/>
            <a:ext cx="3665854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Poorly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demarcated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Wide zone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transition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80000"/>
              </a:lnSpc>
            </a:pPr>
            <a:r>
              <a:rPr sz="2400" b="1" spc="-10" dirty="0">
                <a:latin typeface="Calibri"/>
                <a:cs typeface="Calibri"/>
              </a:rPr>
              <a:t>Poorly </a:t>
            </a:r>
            <a:r>
              <a:rPr sz="2400" b="1" spc="-15" dirty="0">
                <a:latin typeface="Calibri"/>
                <a:cs typeface="Calibri"/>
              </a:rPr>
              <a:t>marginated </a:t>
            </a:r>
            <a:r>
              <a:rPr sz="2400" b="1" spc="-10" dirty="0">
                <a:latin typeface="Calibri"/>
                <a:cs typeface="Calibri"/>
              </a:rPr>
              <a:t>osteolysis  </a:t>
            </a:r>
            <a:r>
              <a:rPr sz="2400" b="1" spc="-15" dirty="0">
                <a:latin typeface="Calibri"/>
                <a:cs typeface="Calibri"/>
              </a:rPr>
              <a:t>Cortex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interrupted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1036955">
              <a:lnSpc>
                <a:spcPts val="2590"/>
              </a:lnSpc>
            </a:pPr>
            <a:r>
              <a:rPr sz="2400" b="1" spc="-15" dirty="0">
                <a:latin typeface="Calibri"/>
                <a:cs typeface="Calibri"/>
              </a:rPr>
              <a:t>Interrupted </a:t>
            </a:r>
            <a:r>
              <a:rPr sz="2400" b="1" spc="-10" dirty="0">
                <a:latin typeface="Calibri"/>
                <a:cs typeface="Calibri"/>
              </a:rPr>
              <a:t>irregular  periosteal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reaction</a:t>
            </a:r>
            <a:endParaRPr sz="2400">
              <a:latin typeface="Calibri"/>
              <a:cs typeface="Calibri"/>
            </a:endParaRPr>
          </a:p>
          <a:p>
            <a:pPr marL="12700" marR="544195">
              <a:lnSpc>
                <a:spcPts val="5190"/>
              </a:lnSpc>
              <a:spcBef>
                <a:spcPts val="520"/>
              </a:spcBef>
            </a:pPr>
            <a:r>
              <a:rPr sz="2400" b="1" dirty="0">
                <a:latin typeface="Calibri"/>
                <a:cs typeface="Calibri"/>
              </a:rPr>
              <a:t>No </a:t>
            </a:r>
            <a:r>
              <a:rPr sz="2400" b="1" spc="-5" dirty="0">
                <a:latin typeface="Calibri"/>
                <a:cs typeface="Calibri"/>
              </a:rPr>
              <a:t>surrounding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sclerosis  </a:t>
            </a:r>
            <a:r>
              <a:rPr sz="2400" b="1" dirty="0">
                <a:latin typeface="Calibri"/>
                <a:cs typeface="Calibri"/>
              </a:rPr>
              <a:t>Rapid </a:t>
            </a:r>
            <a:r>
              <a:rPr sz="2400" b="1" spc="-30" dirty="0">
                <a:latin typeface="Calibri"/>
                <a:cs typeface="Calibri"/>
              </a:rPr>
              <a:t>rate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2775" y="923290"/>
            <a:ext cx="4631690" cy="507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Well </a:t>
            </a:r>
            <a:r>
              <a:rPr sz="2400" b="1" spc="-15" dirty="0">
                <a:latin typeface="Calibri"/>
                <a:cs typeface="Calibri"/>
              </a:rPr>
              <a:t>demarcated</a:t>
            </a:r>
            <a:endParaRPr sz="2400">
              <a:latin typeface="Calibri"/>
              <a:cs typeface="Calibri"/>
            </a:endParaRPr>
          </a:p>
          <a:p>
            <a:pPr marL="12700" marR="622300">
              <a:lnSpc>
                <a:spcPts val="5760"/>
              </a:lnSpc>
              <a:spcBef>
                <a:spcPts val="670"/>
              </a:spcBef>
            </a:pPr>
            <a:r>
              <a:rPr sz="2400" b="1" spc="-5" dirty="0">
                <a:latin typeface="Calibri"/>
                <a:cs typeface="Calibri"/>
              </a:rPr>
              <a:t>Narrow </a:t>
            </a:r>
            <a:r>
              <a:rPr sz="2400" b="1" spc="-10" dirty="0">
                <a:latin typeface="Calibri"/>
                <a:cs typeface="Calibri"/>
              </a:rPr>
              <a:t>zone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transition  Absent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10" dirty="0">
                <a:latin typeface="Calibri"/>
                <a:cs typeface="Calibri"/>
              </a:rPr>
              <a:t>geographic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osteolysis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300"/>
              </a:lnSpc>
            </a:pPr>
            <a:r>
              <a:rPr sz="2400" b="1" spc="-15" dirty="0">
                <a:latin typeface="Calibri"/>
                <a:cs typeface="Calibri"/>
              </a:rPr>
              <a:t>Cortex </a:t>
            </a:r>
            <a:r>
              <a:rPr sz="2400" b="1" spc="-20" dirty="0">
                <a:latin typeface="Calibri"/>
                <a:cs typeface="Calibri"/>
              </a:rPr>
              <a:t>may </a:t>
            </a:r>
            <a:r>
              <a:rPr sz="2400" b="1" dirty="0">
                <a:latin typeface="Calibri"/>
                <a:cs typeface="Calibri"/>
              </a:rPr>
              <a:t>be </a:t>
            </a:r>
            <a:r>
              <a:rPr sz="2400" b="1" spc="-5" dirty="0">
                <a:latin typeface="Calibri"/>
                <a:cs typeface="Calibri"/>
              </a:rPr>
              <a:t>displaced, remodeled 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thin, but </a:t>
            </a:r>
            <a:r>
              <a:rPr sz="2400" b="1" dirty="0">
                <a:latin typeface="Calibri"/>
                <a:cs typeface="Calibri"/>
              </a:rPr>
              <a:t>not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broken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Solid, </a:t>
            </a:r>
            <a:r>
              <a:rPr sz="2400" b="1" dirty="0">
                <a:latin typeface="Calibri"/>
                <a:cs typeface="Calibri"/>
              </a:rPr>
              <a:t>smooth </a:t>
            </a:r>
            <a:r>
              <a:rPr sz="2400" b="1" spc="-10" dirty="0">
                <a:latin typeface="Calibri"/>
                <a:cs typeface="Calibri"/>
              </a:rPr>
              <a:t>periosteal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reaction</a:t>
            </a:r>
            <a:endParaRPr sz="2400">
              <a:latin typeface="Calibri"/>
              <a:cs typeface="Calibri"/>
            </a:endParaRPr>
          </a:p>
          <a:p>
            <a:pPr marL="12700" marR="1042669">
              <a:lnSpc>
                <a:spcPts val="5760"/>
              </a:lnSpc>
              <a:spcBef>
                <a:spcPts val="670"/>
              </a:spcBef>
            </a:pPr>
            <a:r>
              <a:rPr sz="2400" b="1" dirty="0">
                <a:latin typeface="Calibri"/>
                <a:cs typeface="Calibri"/>
              </a:rPr>
              <a:t>+/- </a:t>
            </a:r>
            <a:r>
              <a:rPr sz="2400" b="1" spc="-5" dirty="0">
                <a:latin typeface="Calibri"/>
                <a:cs typeface="Calibri"/>
              </a:rPr>
              <a:t>surrounding sclerosis  </a:t>
            </a:r>
            <a:r>
              <a:rPr sz="2400" b="1" spc="-10" dirty="0">
                <a:latin typeface="Calibri"/>
                <a:cs typeface="Calibri"/>
              </a:rPr>
              <a:t>Static </a:t>
            </a:r>
            <a:r>
              <a:rPr sz="2400" b="1" dirty="0">
                <a:latin typeface="Calibri"/>
                <a:cs typeface="Calibri"/>
              </a:rPr>
              <a:t>or slow </a:t>
            </a:r>
            <a:r>
              <a:rPr sz="2400" b="1" spc="-30" dirty="0">
                <a:latin typeface="Calibri"/>
                <a:cs typeface="Calibri"/>
              </a:rPr>
              <a:t>rate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162560"/>
            <a:ext cx="2757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Aggressive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Lesions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3775" y="252476"/>
            <a:ext cx="2956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1F1F1"/>
                </a:solidFill>
                <a:latin typeface="Calibri"/>
                <a:cs typeface="Calibri"/>
              </a:rPr>
              <a:t>Non-aggressive</a:t>
            </a:r>
            <a:r>
              <a:rPr sz="2400" b="1" spc="-8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Lesions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7375" y="1090929"/>
            <a:ext cx="639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DEBE0"/>
                </a:solidFill>
                <a:latin typeface="Calibri"/>
                <a:cs typeface="Calibri"/>
              </a:rPr>
              <a:t>Ti</a:t>
            </a:r>
            <a:r>
              <a:rPr sz="2400" b="1" spc="-10" dirty="0">
                <a:solidFill>
                  <a:srgbClr val="EDEBE0"/>
                </a:solidFill>
                <a:latin typeface="Calibri"/>
                <a:cs typeface="Calibri"/>
              </a:rPr>
              <a:t>b</a:t>
            </a:r>
            <a:r>
              <a:rPr sz="2400" b="1" dirty="0">
                <a:solidFill>
                  <a:srgbClr val="EDEBE0"/>
                </a:solidFill>
                <a:latin typeface="Calibri"/>
                <a:cs typeface="Calibri"/>
              </a:rPr>
              <a:t>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304802"/>
            <a:ext cx="1647673" cy="396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3048000"/>
            <a:ext cx="3200400" cy="3339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23228" y="2511678"/>
            <a:ext cx="181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DEBE0"/>
                </a:solidFill>
                <a:latin typeface="Calibri"/>
                <a:cs typeface="Calibri"/>
              </a:rPr>
              <a:t>Sacrum,</a:t>
            </a:r>
            <a:r>
              <a:rPr sz="2400" b="1" spc="-80" dirty="0">
                <a:solidFill>
                  <a:srgbClr val="EDEBE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DEBE0"/>
                </a:solidFill>
                <a:latin typeface="Calibri"/>
                <a:cs typeface="Calibri"/>
              </a:rPr>
              <a:t>clivus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4381880"/>
            <a:ext cx="16662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Adam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tino</a:t>
            </a:r>
            <a:r>
              <a:rPr sz="2000" b="1" spc="5" dirty="0">
                <a:solidFill>
                  <a:srgbClr val="0D0D0D"/>
                </a:solidFill>
                <a:latin typeface="Calibri"/>
                <a:cs typeface="Calibri"/>
              </a:rPr>
              <a:t>m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5628" y="6349695"/>
            <a:ext cx="168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Cho</a:t>
            </a:r>
            <a:r>
              <a:rPr sz="2400" b="1" spc="-25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doma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81000"/>
            <a:ext cx="3048000" cy="368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6975" y="1976450"/>
            <a:ext cx="31388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0D0D0D"/>
                </a:solidFill>
                <a:latin typeface="Calibri"/>
                <a:cs typeface="Calibri"/>
              </a:rPr>
              <a:t>Giant </a:t>
            </a:r>
            <a:r>
              <a:rPr sz="3200" b="1" spc="-5" dirty="0">
                <a:solidFill>
                  <a:srgbClr val="0D0D0D"/>
                </a:solidFill>
                <a:latin typeface="Calibri"/>
                <a:cs typeface="Calibri"/>
              </a:rPr>
              <a:t>Cell</a:t>
            </a:r>
            <a:r>
              <a:rPr sz="3200" b="1" spc="-8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tumor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726" y="3200400"/>
            <a:ext cx="3173208" cy="3391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5175" y="1395729"/>
            <a:ext cx="127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DEBE0"/>
                </a:solidFill>
                <a:latin typeface="Calibri"/>
                <a:cs typeface="Calibri"/>
              </a:rPr>
              <a:t>Epi</a:t>
            </a:r>
            <a:r>
              <a:rPr sz="2400" b="1" spc="-10" dirty="0">
                <a:solidFill>
                  <a:srgbClr val="EDEBE0"/>
                </a:solidFill>
                <a:latin typeface="Calibri"/>
                <a:cs typeface="Calibri"/>
              </a:rPr>
              <a:t>p</a:t>
            </a:r>
            <a:r>
              <a:rPr sz="2400" b="1" spc="-55" dirty="0">
                <a:solidFill>
                  <a:srgbClr val="EDEBE0"/>
                </a:solidFill>
                <a:latin typeface="Calibri"/>
                <a:cs typeface="Calibri"/>
              </a:rPr>
              <a:t>h</a:t>
            </a:r>
            <a:r>
              <a:rPr sz="2400" b="1" spc="-10" dirty="0">
                <a:solidFill>
                  <a:srgbClr val="EDEBE0"/>
                </a:solidFill>
                <a:latin typeface="Calibri"/>
                <a:cs typeface="Calibri"/>
              </a:rPr>
              <a:t>y</a:t>
            </a:r>
            <a:r>
              <a:rPr sz="2400" b="1" dirty="0">
                <a:solidFill>
                  <a:srgbClr val="EDEBE0"/>
                </a:solidFill>
                <a:latin typeface="Calibri"/>
                <a:cs typeface="Calibri"/>
              </a:rPr>
              <a:t>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359666"/>
            <a:ext cx="3214370" cy="125603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1365"/>
              </a:spcBef>
            </a:pPr>
            <a:r>
              <a:rPr sz="2400" b="1" spc="-15" dirty="0">
                <a:solidFill>
                  <a:srgbClr val="EDEBE0"/>
                </a:solidFill>
                <a:latin typeface="Calibri"/>
                <a:cs typeface="Calibri"/>
              </a:rPr>
              <a:t>Proximal</a:t>
            </a:r>
            <a:r>
              <a:rPr sz="2400" b="1" spc="-65" dirty="0">
                <a:solidFill>
                  <a:srgbClr val="EDEBE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DEBE0"/>
                </a:solidFill>
                <a:latin typeface="Calibri"/>
                <a:cs typeface="Calibri"/>
              </a:rPr>
              <a:t>humerus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D0D0D"/>
                </a:solidFill>
                <a:latin typeface="Calibri"/>
                <a:cs typeface="Calibri"/>
              </a:rPr>
              <a:t>Simple bone</a:t>
            </a:r>
            <a:r>
              <a:rPr sz="3200" b="1" spc="-1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D0D0D"/>
                </a:solidFill>
                <a:latin typeface="Calibri"/>
                <a:cs typeface="Calibri"/>
              </a:rPr>
              <a:t>cyst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2104466"/>
            <a:ext cx="8023859" cy="31172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493395" indent="-35496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20&gt;…..Osteogenic Sarcoma, </a:t>
            </a:r>
            <a:r>
              <a:rPr sz="2800" spc="-10" dirty="0">
                <a:latin typeface="Calibri"/>
                <a:cs typeface="Calibri"/>
              </a:rPr>
              <a:t>Ewings. </a:t>
            </a:r>
            <a:r>
              <a:rPr sz="2800" spc="-5" dirty="0">
                <a:latin typeface="Arial"/>
                <a:cs typeface="Arial"/>
              </a:rPr>
              <a:t>simple bone  </a:t>
            </a:r>
            <a:r>
              <a:rPr sz="2800" dirty="0">
                <a:latin typeface="Arial"/>
                <a:cs typeface="Arial"/>
              </a:rPr>
              <a:t>cysts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chondroblastomas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40" dirty="0">
                <a:latin typeface="Calibri"/>
                <a:cs typeface="Calibri"/>
              </a:rPr>
              <a:t>40……GCT, </a:t>
            </a:r>
            <a:r>
              <a:rPr sz="2800" spc="-15" dirty="0">
                <a:latin typeface="Calibri"/>
                <a:cs typeface="Calibri"/>
              </a:rPr>
              <a:t>Chondrosarcoma, </a:t>
            </a:r>
            <a:r>
              <a:rPr sz="2800" spc="-5" dirty="0">
                <a:latin typeface="Calibri"/>
                <a:cs typeface="Calibri"/>
              </a:rPr>
              <a:t>MFH, </a:t>
            </a:r>
            <a:r>
              <a:rPr sz="2800" spc="-20" dirty="0">
                <a:latin typeface="Calibri"/>
                <a:cs typeface="Calibri"/>
              </a:rPr>
              <a:t>Lymphoma,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60……Mets, </a:t>
            </a:r>
            <a:r>
              <a:rPr sz="2800" spc="-10" dirty="0">
                <a:latin typeface="Calibri"/>
                <a:cs typeface="Calibri"/>
              </a:rPr>
              <a:t>Myeloma, </a:t>
            </a:r>
            <a:r>
              <a:rPr sz="2800" spc="-15" dirty="0">
                <a:latin typeface="Calibri"/>
                <a:cs typeface="Calibri"/>
              </a:rPr>
              <a:t>Chondrosarcoma,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MFH</a:t>
            </a:r>
            <a:endParaRPr sz="28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15" dirty="0">
                <a:latin typeface="Calibri"/>
                <a:cs typeface="Calibri"/>
              </a:rPr>
              <a:t>Late </a:t>
            </a:r>
            <a:r>
              <a:rPr sz="2400" spc="-10" dirty="0">
                <a:latin typeface="Calibri"/>
                <a:cs typeface="Calibri"/>
              </a:rPr>
              <a:t>Osteogenic,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Fibrosarcoma</a:t>
            </a:r>
            <a:r>
              <a:rPr sz="1900" spc="-10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842517"/>
            <a:ext cx="34467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solidFill>
                  <a:srgbClr val="0D0D0D"/>
                </a:solidFill>
                <a:latin typeface="Calibri"/>
                <a:cs typeface="Calibri"/>
              </a:rPr>
              <a:t>Age </a:t>
            </a:r>
            <a:r>
              <a:rPr b="1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b="1" spc="-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b="1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0D0D0D"/>
                </a:solidFill>
                <a:latin typeface="Calibri"/>
                <a:cs typeface="Calibri"/>
              </a:rPr>
              <a:t>patient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1485</Words>
  <Application>Microsoft Office PowerPoint</Application>
  <PresentationFormat>Ekran Gösterisi (4:3)</PresentationFormat>
  <Paragraphs>370</Paragraphs>
  <Slides>60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4" baseType="lpstr">
      <vt:lpstr>Arial</vt:lpstr>
      <vt:lpstr>Calibri</vt:lpstr>
      <vt:lpstr>Times New Roman</vt:lpstr>
      <vt:lpstr>Office Theme</vt:lpstr>
      <vt:lpstr>BONE TUMORS</vt:lpstr>
      <vt:lpstr>Plain X rays  SEVEN</vt:lpstr>
      <vt:lpstr>How are bone tumours</vt:lpstr>
      <vt:lpstr>LOCATION</vt:lpstr>
      <vt:lpstr>Characteristic Location</vt:lpstr>
      <vt:lpstr>Characteristic Locations</vt:lpstr>
      <vt:lpstr>Tibia</vt:lpstr>
      <vt:lpstr>Epiphyses</vt:lpstr>
      <vt:lpstr>Age of the patient</vt:lpstr>
      <vt:lpstr>PowerPoint Sunusu</vt:lpstr>
      <vt:lpstr>What is the bone doing to the tumor ?</vt:lpstr>
      <vt:lpstr>Periostitis</vt:lpstr>
      <vt:lpstr>Solid</vt:lpstr>
      <vt:lpstr>Solid Periosteal Response</vt:lpstr>
      <vt:lpstr>Unilamellated periosteal reaction</vt:lpstr>
      <vt:lpstr>Aggressive Periostitis</vt:lpstr>
      <vt:lpstr>Spiculated periosteal reaction.</vt:lpstr>
      <vt:lpstr>“sunburst”</vt:lpstr>
      <vt:lpstr>Codman's triangle</vt:lpstr>
      <vt:lpstr>Periosteal Reactions</vt:lpstr>
      <vt:lpstr>Zone of Transition</vt:lpstr>
      <vt:lpstr>ZONE OF TRANSITION</vt:lpstr>
      <vt:lpstr>PowerPoint Sunusu</vt:lpstr>
      <vt:lpstr>Type</vt:lpstr>
      <vt:lpstr>Type 1 b</vt:lpstr>
      <vt:lpstr>Type 1 c</vt:lpstr>
      <vt:lpstr>Margins: 1A, 1B, 1C</vt:lpstr>
      <vt:lpstr>Type 2 Moth-eaten Appearance</vt:lpstr>
      <vt:lpstr>Type 3. Permeative Pattern</vt:lpstr>
      <vt:lpstr>Patterns of Bone Destruction</vt:lpstr>
      <vt:lpstr>Is the Cortex Eroded?</vt:lpstr>
      <vt:lpstr>PowerPoint Sunusu</vt:lpstr>
      <vt:lpstr>"Cortical Erosion"  destruction of cortex by a  lytic or sclerotic process.</vt:lpstr>
      <vt:lpstr>Giant cell tumor.</vt:lpstr>
      <vt:lpstr>Cortical destruction</vt:lpstr>
      <vt:lpstr>Cortical Destruction</vt:lpstr>
      <vt:lpstr>Is the lesion making matrix?</vt:lpstr>
      <vt:lpstr>Clear Matrix</vt:lpstr>
      <vt:lpstr>Patterns of mineralization of  cartilaginous tumor matrix</vt:lpstr>
      <vt:lpstr>Punctate and arc like mineralization</vt:lpstr>
      <vt:lpstr>Chondral-type matrix mineralization  and endosteal scalloping .</vt:lpstr>
      <vt:lpstr>Patterns of mineralization of osseous matrix</vt:lpstr>
      <vt:lpstr>PowerPoint Sunusu</vt:lpstr>
      <vt:lpstr>AGE 13 Y</vt:lpstr>
      <vt:lpstr>PowerPoint Sunusu</vt:lpstr>
      <vt:lpstr>PowerPoint Sunusu</vt:lpstr>
      <vt:lpstr>PowerPoint Sunusu</vt:lpstr>
      <vt:lpstr>13 Y/O WITH KNEE PAIN</vt:lpstr>
      <vt:lpstr>PowerPoint Sunusu</vt:lpstr>
      <vt:lpstr>45 Y/O MALE</vt:lpstr>
      <vt:lpstr>PowerPoint Sunusu</vt:lpstr>
      <vt:lpstr>ELDERLY PT</vt:lpstr>
      <vt:lpstr>PowerPoint Sunusu</vt:lpstr>
      <vt:lpstr>PowerPoint Sunusu</vt:lpstr>
      <vt:lpstr>25 Y/O WITH THIGH PAIN</vt:lpstr>
      <vt:lpstr>PowerPoint Sunusu</vt:lpstr>
      <vt:lpstr>Benign vs. Malignant</vt:lpstr>
      <vt:lpstr>Don’t Give Flash Diagnosis !!!!</vt:lpstr>
      <vt:lpstr>Don’t ever look at  MRI or CT scan  Before plain X-rays</vt:lpstr>
      <vt:lpstr>Aggressive Lesions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TUMORS</dc:title>
  <dc:creator>HBYS</dc:creator>
  <cp:lastModifiedBy>KUTSI TUNCER</cp:lastModifiedBy>
  <cp:revision>4</cp:revision>
  <dcterms:created xsi:type="dcterms:W3CDTF">2018-05-05T22:07:50Z</dcterms:created>
  <dcterms:modified xsi:type="dcterms:W3CDTF">2021-05-31T19:30:19Z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2018-05-05T00:00:00Z</vt:filetime>
  </property>
</Properties>
</file>