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84" r:id="rId6"/>
    <p:sldId id="289" r:id="rId7"/>
    <p:sldId id="290" r:id="rId8"/>
    <p:sldId id="291" r:id="rId9"/>
    <p:sldId id="293" r:id="rId10"/>
    <p:sldId id="292" r:id="rId11"/>
    <p:sldId id="285" r:id="rId12"/>
    <p:sldId id="286" r:id="rId13"/>
    <p:sldId id="287" r:id="rId14"/>
    <p:sldId id="269" r:id="rId15"/>
    <p:sldId id="270" r:id="rId16"/>
    <p:sldId id="271" r:id="rId17"/>
    <p:sldId id="288" r:id="rId18"/>
    <p:sldId id="272" r:id="rId19"/>
    <p:sldId id="294" r:id="rId20"/>
    <p:sldId id="295" r:id="rId21"/>
    <p:sldId id="296" r:id="rId22"/>
    <p:sldId id="297" r:id="rId23"/>
    <p:sldId id="273" r:id="rId24"/>
    <p:sldId id="274" r:id="rId25"/>
    <p:sldId id="275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276" r:id="rId36"/>
    <p:sldId id="277" r:id="rId37"/>
    <p:sldId id="278" r:id="rId38"/>
    <p:sldId id="279" r:id="rId39"/>
    <p:sldId id="28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METABOLIC BONE DISORDERS 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Dr kutsi </a:t>
            </a:r>
            <a:r>
              <a:rPr lang="tr-TR" dirty="0" err="1" smtClean="0"/>
              <a:t>tuncer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21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159" y="833306"/>
            <a:ext cx="6390341" cy="46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 Osteoporosis is one of the most devastating disorders associated with aging.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Osteoporosis-related fractures result in significant morbidity and mortality.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Characterized by qualitatively normal but quantitatively deficient bone.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Generalized decrease in bone mass is seen.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Bone is normal structurally as determined by histological and chemical analysis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Radiographs in patients with osteoporosis reveal increased radiolucency of bone (Osteopenia)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Osteopenia occurs when bone resorption exceeds bone formation.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40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Major</a:t>
            </a:r>
            <a:r>
              <a:rPr lang="tr-TR" dirty="0"/>
              <a:t> risk </a:t>
            </a:r>
            <a:r>
              <a:rPr lang="tr-TR" dirty="0" err="1"/>
              <a:t>factors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405951" y="2010268"/>
            <a:ext cx="4645152" cy="3448595"/>
          </a:xfrm>
        </p:spPr>
        <p:txBody>
          <a:bodyPr>
            <a:normAutofit/>
          </a:bodyPr>
          <a:lstStyle/>
          <a:p>
            <a:r>
              <a:rPr lang="tr-TR" dirty="0"/>
              <a:t>-Age &gt; 65 </a:t>
            </a:r>
            <a:r>
              <a:rPr lang="tr-TR" dirty="0" err="1"/>
              <a:t>years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dirty="0" err="1"/>
              <a:t>Systemic</a:t>
            </a:r>
            <a:r>
              <a:rPr lang="tr-TR" dirty="0"/>
              <a:t> </a:t>
            </a:r>
            <a:r>
              <a:rPr lang="tr-TR" dirty="0" err="1"/>
              <a:t>glucocorticoid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 of &gt;3 </a:t>
            </a:r>
            <a:r>
              <a:rPr lang="tr-TR" dirty="0" err="1"/>
              <a:t>months</a:t>
            </a:r>
            <a:r>
              <a:rPr lang="tr-TR" dirty="0"/>
              <a:t> </a:t>
            </a:r>
            <a:r>
              <a:rPr lang="tr-TR" dirty="0" err="1"/>
              <a:t>duration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dirty="0"/>
              <a:t>Mal-</a:t>
            </a:r>
            <a:r>
              <a:rPr lang="tr-TR" dirty="0" err="1"/>
              <a:t>absorption</a:t>
            </a:r>
            <a:r>
              <a:rPr lang="tr-TR" dirty="0"/>
              <a:t> </a:t>
            </a:r>
            <a:r>
              <a:rPr lang="tr-TR" dirty="0" err="1"/>
              <a:t>syndrome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hyper</a:t>
            </a:r>
            <a:r>
              <a:rPr lang="tr-TR" dirty="0"/>
              <a:t> </a:t>
            </a:r>
            <a:r>
              <a:rPr lang="tr-TR" dirty="0" err="1"/>
              <a:t>parathyroidism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dirty="0" err="1"/>
              <a:t>Propensity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fall</a:t>
            </a:r>
            <a:r>
              <a:rPr lang="tr-TR" dirty="0"/>
              <a:t> 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-</a:t>
            </a:r>
            <a:r>
              <a:rPr lang="tr-TR" dirty="0" err="1"/>
              <a:t>Osteopenia</a:t>
            </a:r>
            <a:r>
              <a:rPr lang="tr-TR" dirty="0"/>
              <a:t> </a:t>
            </a:r>
            <a:r>
              <a:rPr lang="tr-TR" dirty="0" err="1"/>
              <a:t>apparent</a:t>
            </a:r>
            <a:r>
              <a:rPr lang="tr-TR" dirty="0"/>
              <a:t> on X-ray film </a:t>
            </a:r>
          </a:p>
          <a:p>
            <a:r>
              <a:rPr lang="tr-TR" dirty="0"/>
              <a:t>-</a:t>
            </a:r>
            <a:r>
              <a:rPr lang="tr-TR" dirty="0" err="1"/>
              <a:t>Hypo-gonadism</a:t>
            </a:r>
            <a:r>
              <a:rPr lang="tr-TR" dirty="0"/>
              <a:t> </a:t>
            </a:r>
          </a:p>
          <a:p>
            <a:r>
              <a:rPr lang="tr-TR" dirty="0"/>
              <a:t>-</a:t>
            </a:r>
            <a:r>
              <a:rPr lang="tr-TR" dirty="0" err="1"/>
              <a:t>Early</a:t>
            </a:r>
            <a:r>
              <a:rPr lang="tr-TR" dirty="0"/>
              <a:t> </a:t>
            </a:r>
            <a:r>
              <a:rPr lang="tr-TR" dirty="0" err="1"/>
              <a:t>menopause</a:t>
            </a:r>
            <a:r>
              <a:rPr lang="tr-TR" dirty="0"/>
              <a:t> (</a:t>
            </a:r>
            <a:r>
              <a:rPr lang="tr-TR" dirty="0" err="1"/>
              <a:t>before</a:t>
            </a:r>
            <a:r>
              <a:rPr lang="tr-TR" dirty="0"/>
              <a:t> </a:t>
            </a:r>
            <a:r>
              <a:rPr lang="tr-TR" dirty="0" err="1"/>
              <a:t>age</a:t>
            </a:r>
            <a:r>
              <a:rPr lang="tr-TR" dirty="0"/>
              <a:t> 45) </a:t>
            </a:r>
          </a:p>
          <a:p>
            <a:r>
              <a:rPr lang="tr-TR" dirty="0"/>
              <a:t>-</a:t>
            </a:r>
            <a:r>
              <a:rPr lang="tr-TR" dirty="0" err="1"/>
              <a:t>Family</a:t>
            </a:r>
            <a:r>
              <a:rPr lang="tr-TR" dirty="0"/>
              <a:t> </a:t>
            </a:r>
            <a:r>
              <a:rPr lang="tr-TR" dirty="0" err="1"/>
              <a:t>history</a:t>
            </a:r>
            <a:r>
              <a:rPr lang="tr-TR" dirty="0"/>
              <a:t> of </a:t>
            </a:r>
            <a:r>
              <a:rPr lang="tr-TR" dirty="0" err="1"/>
              <a:t>osteoporotic</a:t>
            </a:r>
            <a:r>
              <a:rPr lang="tr-TR" dirty="0"/>
              <a:t> </a:t>
            </a:r>
            <a:r>
              <a:rPr lang="tr-TR" dirty="0" err="1"/>
              <a:t>fracture</a:t>
            </a:r>
            <a:r>
              <a:rPr lang="tr-TR" dirty="0"/>
              <a:t> (</a:t>
            </a:r>
            <a:r>
              <a:rPr lang="tr-TR" dirty="0" err="1"/>
              <a:t>especially</a:t>
            </a:r>
            <a:r>
              <a:rPr lang="tr-TR" dirty="0"/>
              <a:t> </a:t>
            </a:r>
            <a:r>
              <a:rPr lang="tr-TR" dirty="0" err="1"/>
              <a:t>maternal</a:t>
            </a:r>
            <a:r>
              <a:rPr lang="tr-TR" dirty="0"/>
              <a:t> </a:t>
            </a:r>
            <a:r>
              <a:rPr lang="tr-TR" dirty="0" err="1"/>
              <a:t>hip</a:t>
            </a:r>
            <a:r>
              <a:rPr lang="tr-TR" dirty="0"/>
              <a:t> </a:t>
            </a:r>
            <a:r>
              <a:rPr lang="tr-TR" dirty="0" err="1"/>
              <a:t>fracture</a:t>
            </a:r>
            <a:r>
              <a:rPr lang="tr-TR" dirty="0"/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15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dirty="0" err="1"/>
              <a:t>Minor</a:t>
            </a:r>
            <a:r>
              <a:rPr lang="tr-TR" dirty="0"/>
              <a:t> risk </a:t>
            </a:r>
            <a:r>
              <a:rPr lang="tr-TR" dirty="0" err="1"/>
              <a:t>factors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1447191" y="2229633"/>
            <a:ext cx="4645152" cy="3239093"/>
          </a:xfrm>
        </p:spPr>
        <p:txBody>
          <a:bodyPr>
            <a:normAutofit/>
          </a:bodyPr>
          <a:lstStyle/>
          <a:p>
            <a:r>
              <a:rPr lang="tr-TR" dirty="0" err="1"/>
              <a:t>R</a:t>
            </a:r>
            <a:r>
              <a:rPr lang="tr-TR" dirty="0" err="1" smtClean="0"/>
              <a:t>heumatoid</a:t>
            </a:r>
            <a:r>
              <a:rPr lang="tr-TR" dirty="0" smtClean="0"/>
              <a:t> </a:t>
            </a:r>
            <a:r>
              <a:rPr lang="tr-TR" dirty="0" err="1"/>
              <a:t>arthritis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 </a:t>
            </a:r>
            <a:r>
              <a:rPr lang="tr-TR" dirty="0" err="1"/>
              <a:t>Past</a:t>
            </a:r>
            <a:r>
              <a:rPr lang="tr-TR" dirty="0"/>
              <a:t> </a:t>
            </a:r>
            <a:r>
              <a:rPr lang="tr-TR" dirty="0" err="1"/>
              <a:t>history</a:t>
            </a:r>
            <a:r>
              <a:rPr lang="tr-TR" dirty="0"/>
              <a:t> of </a:t>
            </a: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hyperthyroidism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 </a:t>
            </a:r>
            <a:r>
              <a:rPr lang="tr-TR" dirty="0" err="1"/>
              <a:t>Chronic</a:t>
            </a:r>
            <a:r>
              <a:rPr lang="tr-TR" dirty="0"/>
              <a:t> </a:t>
            </a:r>
            <a:r>
              <a:rPr lang="tr-TR" dirty="0" err="1"/>
              <a:t>anticonvulsant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dietary</a:t>
            </a:r>
            <a:r>
              <a:rPr lang="tr-TR" dirty="0"/>
              <a:t> </a:t>
            </a:r>
            <a:r>
              <a:rPr lang="tr-TR" dirty="0" err="1"/>
              <a:t>calcium</a:t>
            </a:r>
            <a:r>
              <a:rPr lang="tr-TR" dirty="0"/>
              <a:t> </a:t>
            </a:r>
            <a:r>
              <a:rPr lang="tr-TR" dirty="0" err="1"/>
              <a:t>intake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- </a:t>
            </a:r>
            <a:r>
              <a:rPr lang="tr-TR" dirty="0" err="1"/>
              <a:t>Smoker</a:t>
            </a:r>
            <a:r>
              <a:rPr lang="tr-TR" dirty="0"/>
              <a:t> </a:t>
            </a:r>
            <a:endParaRPr lang="tr-TR" dirty="0" smtClean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412362" y="2229633"/>
            <a:ext cx="4645152" cy="3229229"/>
          </a:xfrm>
        </p:spPr>
        <p:txBody>
          <a:bodyPr/>
          <a:lstStyle/>
          <a:p>
            <a:r>
              <a:rPr lang="tr-TR" dirty="0"/>
              <a:t>- </a:t>
            </a:r>
            <a:r>
              <a:rPr lang="tr-TR" dirty="0" err="1"/>
              <a:t>Excessive</a:t>
            </a:r>
            <a:r>
              <a:rPr lang="tr-TR" dirty="0"/>
              <a:t> </a:t>
            </a:r>
            <a:r>
              <a:rPr lang="tr-TR" dirty="0" err="1"/>
              <a:t>alcohol</a:t>
            </a:r>
            <a:r>
              <a:rPr lang="tr-TR" dirty="0"/>
              <a:t> </a:t>
            </a:r>
            <a:r>
              <a:rPr lang="tr-TR" dirty="0" err="1"/>
              <a:t>intake</a:t>
            </a:r>
            <a:r>
              <a:rPr lang="tr-TR" dirty="0"/>
              <a:t> </a:t>
            </a:r>
          </a:p>
          <a:p>
            <a:r>
              <a:rPr lang="tr-TR" dirty="0"/>
              <a:t>- </a:t>
            </a:r>
            <a:r>
              <a:rPr lang="tr-TR" dirty="0" err="1"/>
              <a:t>Excessive</a:t>
            </a:r>
            <a:r>
              <a:rPr lang="tr-TR" dirty="0"/>
              <a:t> </a:t>
            </a:r>
            <a:r>
              <a:rPr lang="tr-TR" dirty="0" err="1"/>
              <a:t>caffeine</a:t>
            </a:r>
            <a:r>
              <a:rPr lang="tr-TR" dirty="0"/>
              <a:t> </a:t>
            </a:r>
            <a:r>
              <a:rPr lang="tr-TR" dirty="0" err="1"/>
              <a:t>intake</a:t>
            </a:r>
            <a:r>
              <a:rPr lang="tr-TR" dirty="0"/>
              <a:t> </a:t>
            </a:r>
          </a:p>
          <a:p>
            <a:r>
              <a:rPr lang="tr-TR" dirty="0"/>
              <a:t>- </a:t>
            </a:r>
            <a:r>
              <a:rPr lang="tr-TR" dirty="0" err="1"/>
              <a:t>Weight</a:t>
            </a:r>
            <a:r>
              <a:rPr lang="tr-TR" dirty="0"/>
              <a:t> &lt;57 kg </a:t>
            </a:r>
          </a:p>
          <a:p>
            <a:r>
              <a:rPr lang="tr-TR" dirty="0"/>
              <a:t>- </a:t>
            </a:r>
            <a:r>
              <a:rPr lang="tr-TR" dirty="0" err="1"/>
              <a:t>Weight</a:t>
            </a:r>
            <a:r>
              <a:rPr lang="tr-TR" dirty="0"/>
              <a:t> </a:t>
            </a:r>
            <a:r>
              <a:rPr lang="tr-TR" dirty="0" err="1"/>
              <a:t>loss</a:t>
            </a:r>
            <a:r>
              <a:rPr lang="tr-TR" dirty="0"/>
              <a:t> &gt;10% of </a:t>
            </a:r>
            <a:r>
              <a:rPr lang="tr-TR" dirty="0" err="1"/>
              <a:t>weight</a:t>
            </a:r>
            <a:r>
              <a:rPr lang="tr-TR" dirty="0"/>
              <a:t> at </a:t>
            </a:r>
            <a:r>
              <a:rPr lang="tr-TR" dirty="0" err="1"/>
              <a:t>age</a:t>
            </a:r>
            <a:r>
              <a:rPr lang="tr-TR" dirty="0"/>
              <a:t> 25 </a:t>
            </a:r>
          </a:p>
          <a:p>
            <a:r>
              <a:rPr lang="tr-TR" dirty="0"/>
              <a:t>- </a:t>
            </a:r>
            <a:r>
              <a:rPr lang="tr-TR" dirty="0" err="1"/>
              <a:t>Chronic</a:t>
            </a:r>
            <a:r>
              <a:rPr lang="tr-TR" dirty="0"/>
              <a:t> </a:t>
            </a:r>
            <a:r>
              <a:rPr lang="tr-TR" dirty="0" err="1"/>
              <a:t>heparin</a:t>
            </a:r>
            <a:r>
              <a:rPr lang="tr-TR" dirty="0"/>
              <a:t> </a:t>
            </a:r>
            <a:r>
              <a:rPr lang="tr-TR" dirty="0" err="1"/>
              <a:t>therapy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91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488" y="279334"/>
            <a:ext cx="7402882" cy="56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332" y="491936"/>
            <a:ext cx="7377830" cy="51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use</a:t>
            </a:r>
            <a:r>
              <a:rPr lang="tr-TR" dirty="0" smtClean="0"/>
              <a:t> </a:t>
            </a:r>
            <a:r>
              <a:rPr lang="tr-TR" dirty="0" err="1" smtClean="0"/>
              <a:t>dexa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measurement</a:t>
            </a:r>
            <a:r>
              <a:rPr lang="tr-TR" dirty="0" smtClean="0"/>
              <a:t> of bone </a:t>
            </a:r>
            <a:r>
              <a:rPr lang="tr-TR" dirty="0" err="1" smtClean="0"/>
              <a:t>qualıty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99" y="1853753"/>
            <a:ext cx="8399787" cy="36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7" y="75883"/>
            <a:ext cx="8515992" cy="67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33459"/>
            <a:ext cx="7993046" cy="60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Radiographic Features: </a:t>
            </a:r>
            <a:endParaRPr lang="tr-TR" dirty="0" smtClean="0"/>
          </a:p>
          <a:p>
            <a:r>
              <a:rPr lang="en-US" dirty="0" smtClean="0"/>
              <a:t>• </a:t>
            </a:r>
            <a:r>
              <a:rPr lang="en-US" dirty="0"/>
              <a:t>Generalized osteoporosis is most prominent in the axial skeleton, particularly the </a:t>
            </a:r>
            <a:endParaRPr lang="tr-TR" dirty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vertebral column</a:t>
            </a:r>
            <a:r>
              <a:rPr lang="en-US" dirty="0" smtClean="0"/>
              <a:t>,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pelvis,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ribs,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sternum.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less extensive changes may become evident in the tubular bones.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20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Generalized </a:t>
            </a:r>
            <a:endParaRPr lang="tr-TR" dirty="0" smtClean="0"/>
          </a:p>
          <a:p>
            <a:r>
              <a:rPr lang="en-US" dirty="0" smtClean="0"/>
              <a:t>Bone </a:t>
            </a:r>
            <a:r>
              <a:rPr lang="en-US" dirty="0"/>
              <a:t>turnover affected </a:t>
            </a:r>
            <a:endParaRPr lang="tr-TR" dirty="0" smtClean="0"/>
          </a:p>
          <a:p>
            <a:r>
              <a:rPr lang="en-US" dirty="0" smtClean="0"/>
              <a:t>Not </a:t>
            </a:r>
            <a:r>
              <a:rPr lang="en-US" dirty="0"/>
              <a:t>infections </a:t>
            </a:r>
            <a:endParaRPr lang="tr-TR" dirty="0" smtClean="0"/>
          </a:p>
          <a:p>
            <a:r>
              <a:rPr lang="en-US" dirty="0" smtClean="0"/>
              <a:t> </a:t>
            </a:r>
            <a:r>
              <a:rPr lang="en-US" dirty="0"/>
              <a:t>Not primary bone neoplastic disease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91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radiological features of osteoporosis: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Increased radiolucency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Cortical thinning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Altered trabecular patterns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Fracture deformity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81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01305" cy="525648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305" y="0"/>
            <a:ext cx="5259379" cy="52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4893" y="637170"/>
            <a:ext cx="6562495" cy="52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Osteoporosis</a:t>
            </a:r>
            <a:r>
              <a:rPr lang="tr-TR" dirty="0"/>
              <a:t> - </a:t>
            </a:r>
            <a:r>
              <a:rPr lang="tr-TR" dirty="0" err="1"/>
              <a:t>Treatment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 </a:t>
            </a:r>
            <a:r>
              <a:rPr lang="tr-TR" dirty="0" err="1"/>
              <a:t>Lifestyle</a:t>
            </a:r>
            <a:r>
              <a:rPr lang="tr-TR" dirty="0"/>
              <a:t> </a:t>
            </a:r>
            <a:r>
              <a:rPr lang="tr-TR" dirty="0" err="1"/>
              <a:t>factors</a:t>
            </a:r>
            <a:r>
              <a:rPr lang="tr-TR" dirty="0"/>
              <a:t>: </a:t>
            </a:r>
            <a:r>
              <a:rPr lang="tr-TR" dirty="0" err="1"/>
              <a:t>Falls</a:t>
            </a:r>
            <a:r>
              <a:rPr lang="tr-TR" dirty="0"/>
              <a:t> </a:t>
            </a:r>
            <a:r>
              <a:rPr lang="tr-TR" dirty="0" err="1"/>
              <a:t>prevention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• </a:t>
            </a:r>
            <a:r>
              <a:rPr lang="tr-TR" dirty="0" err="1"/>
              <a:t>Ca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Vit</a:t>
            </a:r>
            <a:r>
              <a:rPr lang="tr-TR" dirty="0"/>
              <a:t> </a:t>
            </a:r>
            <a:r>
              <a:rPr lang="tr-TR" dirty="0" smtClean="0"/>
              <a:t>D</a:t>
            </a:r>
          </a:p>
          <a:p>
            <a:r>
              <a:rPr lang="tr-TR" dirty="0" smtClean="0"/>
              <a:t> </a:t>
            </a:r>
            <a:r>
              <a:rPr lang="tr-TR" dirty="0"/>
              <a:t>• </a:t>
            </a:r>
            <a:r>
              <a:rPr lang="tr-TR" dirty="0" err="1"/>
              <a:t>Bisphosphonates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• </a:t>
            </a:r>
            <a:r>
              <a:rPr lang="tr-TR" dirty="0" err="1"/>
              <a:t>Salmon</a:t>
            </a:r>
            <a:r>
              <a:rPr lang="tr-TR" dirty="0"/>
              <a:t> </a:t>
            </a:r>
            <a:r>
              <a:rPr lang="tr-TR" dirty="0" err="1"/>
              <a:t>Calcitonin</a:t>
            </a:r>
            <a:r>
              <a:rPr lang="tr-TR" dirty="0"/>
              <a:t>  - SC/</a:t>
            </a:r>
            <a:r>
              <a:rPr lang="tr-TR" dirty="0" err="1"/>
              <a:t>Nasal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• </a:t>
            </a:r>
            <a:r>
              <a:rPr lang="tr-TR" dirty="0" err="1"/>
              <a:t>Teriparatide</a:t>
            </a:r>
            <a:r>
              <a:rPr lang="tr-TR" dirty="0"/>
              <a:t>- PTH </a:t>
            </a:r>
            <a:endParaRPr lang="tr-TR" dirty="0" smtClean="0"/>
          </a:p>
          <a:p>
            <a:r>
              <a:rPr lang="tr-TR" dirty="0" smtClean="0"/>
              <a:t>• </a:t>
            </a:r>
            <a:r>
              <a:rPr lang="tr-TR" dirty="0" err="1"/>
              <a:t>SERMs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• </a:t>
            </a:r>
            <a:r>
              <a:rPr lang="tr-TR" dirty="0" err="1"/>
              <a:t>Monoclonal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 (</a:t>
            </a:r>
            <a:r>
              <a:rPr lang="tr-TR" dirty="0" err="1"/>
              <a:t>MAbs</a:t>
            </a:r>
            <a:r>
              <a:rPr lang="tr-TR" dirty="0"/>
              <a:t>) (</a:t>
            </a:r>
            <a:r>
              <a:rPr lang="tr-TR" dirty="0" err="1"/>
              <a:t>Denosumab</a:t>
            </a:r>
            <a:r>
              <a:rPr lang="tr-TR" dirty="0" smtClean="0"/>
              <a:t>)</a:t>
            </a:r>
          </a:p>
          <a:p>
            <a:r>
              <a:rPr lang="tr-TR" dirty="0" smtClean="0"/>
              <a:t> </a:t>
            </a:r>
            <a:r>
              <a:rPr lang="tr-TR" dirty="0"/>
              <a:t>• </a:t>
            </a:r>
            <a:r>
              <a:rPr lang="tr-TR" dirty="0" err="1"/>
              <a:t>Strontium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8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steroid</a:t>
            </a:r>
            <a:r>
              <a:rPr lang="tr-TR" dirty="0"/>
              <a:t> </a:t>
            </a:r>
            <a:r>
              <a:rPr lang="tr-TR" dirty="0" err="1"/>
              <a:t>induced</a:t>
            </a:r>
            <a:r>
              <a:rPr lang="tr-TR" dirty="0"/>
              <a:t> </a:t>
            </a:r>
            <a:r>
              <a:rPr lang="tr-TR" dirty="0" err="1"/>
              <a:t>osteoporosis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279" y="1329136"/>
            <a:ext cx="6397924" cy="43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0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Osteomalacia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Deﬁciency or Resistance to </a:t>
            </a:r>
            <a:r>
              <a:rPr lang="en-US" dirty="0" err="1"/>
              <a:t>Vit</a:t>
            </a:r>
            <a:r>
              <a:rPr lang="en-US" dirty="0"/>
              <a:t> D or Phosphate handling problem </a:t>
            </a:r>
            <a:endParaRPr lang="tr-TR" dirty="0" smtClean="0"/>
          </a:p>
          <a:p>
            <a:r>
              <a:rPr lang="en-US" dirty="0" smtClean="0"/>
              <a:t>• </a:t>
            </a:r>
            <a:r>
              <a:rPr lang="en-US" dirty="0"/>
              <a:t>Defective Mineralization of bone </a:t>
            </a:r>
            <a:endParaRPr lang="tr-TR" dirty="0" smtClean="0"/>
          </a:p>
          <a:p>
            <a:r>
              <a:rPr lang="en-US" dirty="0" smtClean="0"/>
              <a:t>• </a:t>
            </a:r>
            <a:r>
              <a:rPr lang="en-US" dirty="0"/>
              <a:t>Proximal Myopathy, Bony pain, </a:t>
            </a:r>
            <a:r>
              <a:rPr lang="en-US" dirty="0" smtClean="0"/>
              <a:t>Malaise</a:t>
            </a:r>
            <a:endParaRPr lang="tr-TR" dirty="0" smtClean="0"/>
          </a:p>
          <a:p>
            <a:r>
              <a:rPr lang="en-US" dirty="0" smtClean="0"/>
              <a:t> </a:t>
            </a:r>
            <a:r>
              <a:rPr lang="en-US" dirty="0"/>
              <a:t>• SAP raised, Ca and </a:t>
            </a:r>
            <a:r>
              <a:rPr lang="en-US" dirty="0" err="1"/>
              <a:t>Vit</a:t>
            </a:r>
            <a:r>
              <a:rPr lang="en-US" dirty="0"/>
              <a:t> D low or normal </a:t>
            </a:r>
            <a:endParaRPr lang="tr-TR" dirty="0" smtClean="0"/>
          </a:p>
          <a:p>
            <a:r>
              <a:rPr lang="en-US" dirty="0" smtClean="0"/>
              <a:t>• </a:t>
            </a:r>
            <a:r>
              <a:rPr lang="en-US" dirty="0"/>
              <a:t>PO4 low or normal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26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Diseases of Mineralization:  </a:t>
            </a:r>
            <a:r>
              <a:rPr lang="en-US" dirty="0" err="1"/>
              <a:t>Osteomalacia</a:t>
            </a:r>
            <a:r>
              <a:rPr lang="en-US" dirty="0"/>
              <a:t> and Rickets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r>
              <a:rPr lang="en-US" dirty="0" smtClean="0"/>
              <a:t> </a:t>
            </a:r>
            <a:r>
              <a:rPr lang="en-US" dirty="0"/>
              <a:t> </a:t>
            </a:r>
            <a:r>
              <a:rPr lang="en-US" dirty="0" err="1"/>
              <a:t>Osteomalacia</a:t>
            </a:r>
            <a:r>
              <a:rPr lang="en-US" dirty="0"/>
              <a:t> is a term that is used to </a:t>
            </a:r>
            <a:r>
              <a:rPr lang="en-US" dirty="0" smtClean="0"/>
              <a:t>encompass </a:t>
            </a:r>
            <a:r>
              <a:rPr lang="en-US" dirty="0"/>
              <a:t>a group of diseases in adults, </a:t>
            </a:r>
            <a:r>
              <a:rPr lang="en-US" dirty="0" smtClean="0"/>
              <a:t>the </a:t>
            </a:r>
            <a:r>
              <a:rPr lang="en-US" dirty="0"/>
              <a:t>essential feature of which is a delay in </a:t>
            </a:r>
            <a:r>
              <a:rPr lang="en-US" dirty="0" smtClean="0"/>
              <a:t>mineralization </a:t>
            </a:r>
            <a:r>
              <a:rPr lang="en-US" dirty="0"/>
              <a:t>as osteoid is laid down. mineralization as osteoid is laid down. </a:t>
            </a:r>
            <a:endParaRPr lang="tr-TR" dirty="0" smtClean="0"/>
          </a:p>
          <a:p>
            <a:r>
              <a:rPr lang="en-US" dirty="0" smtClean="0"/>
              <a:t> </a:t>
            </a:r>
            <a:r>
              <a:rPr lang="en-US" dirty="0"/>
              <a:t>Rickets is the equivalent term used in </a:t>
            </a:r>
            <a:r>
              <a:rPr lang="en-US" dirty="0" smtClean="0"/>
              <a:t>children </a:t>
            </a:r>
            <a:r>
              <a:rPr lang="en-US" dirty="0"/>
              <a:t>where the disease manifests </a:t>
            </a:r>
            <a:r>
              <a:rPr lang="en-US" dirty="0" smtClean="0"/>
              <a:t>particularly </a:t>
            </a:r>
            <a:r>
              <a:rPr lang="en-US" dirty="0"/>
              <a:t>at the growth areas of </a:t>
            </a:r>
            <a:r>
              <a:rPr lang="en-US" dirty="0" smtClean="0"/>
              <a:t>bone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50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Osteomalacia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Rickets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Disease is diagnosed by histology and in </a:t>
            </a:r>
            <a:r>
              <a:rPr lang="en-US" dirty="0" smtClean="0"/>
              <a:t>sever </a:t>
            </a:r>
            <a:r>
              <a:rPr lang="en-US" dirty="0"/>
              <a:t>cases by radiology </a:t>
            </a:r>
            <a:endParaRPr lang="tr-TR" dirty="0" smtClean="0"/>
          </a:p>
          <a:p>
            <a:r>
              <a:rPr lang="en-US" dirty="0" smtClean="0"/>
              <a:t>Etiology </a:t>
            </a:r>
            <a:r>
              <a:rPr lang="en-US" dirty="0"/>
              <a:t>is diagnosed by </a:t>
            </a:r>
            <a:r>
              <a:rPr lang="en-US" dirty="0" smtClean="0"/>
              <a:t>biochemistry, </a:t>
            </a:r>
            <a:r>
              <a:rPr lang="en-US" dirty="0"/>
              <a:t>history and </a:t>
            </a:r>
            <a:r>
              <a:rPr lang="en-US" dirty="0" smtClean="0"/>
              <a:t>examination</a:t>
            </a:r>
            <a:endParaRPr lang="tr-TR" dirty="0" smtClean="0"/>
          </a:p>
          <a:p>
            <a:endParaRPr lang="tr-TR" dirty="0"/>
          </a:p>
          <a:p>
            <a:r>
              <a:rPr lang="tr-TR" dirty="0"/>
              <a:t> Vitamin  D </a:t>
            </a:r>
            <a:r>
              <a:rPr lang="tr-TR" dirty="0" smtClean="0"/>
              <a:t> </a:t>
            </a:r>
            <a:r>
              <a:rPr lang="tr-TR" dirty="0" err="1"/>
              <a:t>Phosphate</a:t>
            </a:r>
            <a:r>
              <a:rPr lang="tr-TR" dirty="0"/>
              <a:t> </a:t>
            </a:r>
            <a:r>
              <a:rPr lang="tr-TR" dirty="0" smtClean="0"/>
              <a:t> </a:t>
            </a:r>
            <a:r>
              <a:rPr lang="tr-TR" dirty="0" err="1"/>
              <a:t>Calcium</a:t>
            </a:r>
            <a:r>
              <a:rPr lang="tr-TR" dirty="0"/>
              <a:t> </a:t>
            </a:r>
            <a:r>
              <a:rPr lang="tr-TR" dirty="0" smtClean="0"/>
              <a:t> </a:t>
            </a:r>
            <a:r>
              <a:rPr lang="tr-TR" dirty="0" err="1"/>
              <a:t>Acid</a:t>
            </a:r>
            <a:r>
              <a:rPr lang="tr-TR" dirty="0"/>
              <a:t> </a:t>
            </a:r>
            <a:r>
              <a:rPr lang="tr-TR" dirty="0" smtClean="0"/>
              <a:t> </a:t>
            </a:r>
            <a:r>
              <a:rPr lang="tr-TR" dirty="0"/>
              <a:t>Alkaline </a:t>
            </a:r>
            <a:r>
              <a:rPr lang="tr-TR" dirty="0" err="1"/>
              <a:t>Phosphate</a:t>
            </a:r>
            <a:r>
              <a:rPr lang="tr-TR" dirty="0"/>
              <a:t> </a:t>
            </a:r>
            <a:r>
              <a:rPr lang="tr-TR" dirty="0" smtClean="0"/>
              <a:t> </a:t>
            </a:r>
            <a:r>
              <a:rPr lang="tr-TR" dirty="0" err="1"/>
              <a:t>Drugs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Toxins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97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Vitamin D </a:t>
            </a:r>
            <a:r>
              <a:rPr lang="tr-TR" dirty="0" err="1"/>
              <a:t>Deficiency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housebound</a:t>
            </a:r>
            <a:r>
              <a:rPr lang="tr-TR" dirty="0"/>
              <a:t>; </a:t>
            </a:r>
            <a:r>
              <a:rPr lang="tr-TR" dirty="0" err="1"/>
              <a:t>frail</a:t>
            </a:r>
            <a:r>
              <a:rPr lang="tr-TR" dirty="0"/>
              <a:t> </a:t>
            </a:r>
            <a:r>
              <a:rPr lang="tr-TR" dirty="0" err="1"/>
              <a:t>elderly</a:t>
            </a:r>
            <a:r>
              <a:rPr lang="tr-TR" dirty="0"/>
              <a:t>; </a:t>
            </a:r>
            <a:r>
              <a:rPr lang="tr-TR" dirty="0" err="1"/>
              <a:t>immigrant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latitude</a:t>
            </a:r>
            <a:r>
              <a:rPr lang="tr-TR" dirty="0"/>
              <a:t>; </a:t>
            </a:r>
            <a:r>
              <a:rPr lang="tr-TR" dirty="0" err="1"/>
              <a:t>gastrectomy</a:t>
            </a:r>
            <a:r>
              <a:rPr lang="tr-TR" dirty="0"/>
              <a:t>; </a:t>
            </a:r>
            <a:r>
              <a:rPr lang="tr-TR" dirty="0" err="1"/>
              <a:t>malabsorption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latitude</a:t>
            </a:r>
            <a:r>
              <a:rPr lang="tr-TR" dirty="0"/>
              <a:t>; </a:t>
            </a:r>
            <a:r>
              <a:rPr lang="tr-TR" dirty="0" err="1"/>
              <a:t>gastrectomy</a:t>
            </a:r>
            <a:r>
              <a:rPr lang="tr-TR" dirty="0"/>
              <a:t>; </a:t>
            </a:r>
            <a:r>
              <a:rPr lang="tr-TR" dirty="0" err="1"/>
              <a:t>malabsorption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 smtClean="0"/>
              <a:t>.   </a:t>
            </a:r>
            <a:r>
              <a:rPr lang="tr-TR" dirty="0" err="1" smtClean="0"/>
              <a:t>Genetic</a:t>
            </a:r>
            <a:r>
              <a:rPr lang="tr-TR" dirty="0" smtClean="0"/>
              <a:t> </a:t>
            </a:r>
            <a:r>
              <a:rPr lang="tr-TR" dirty="0" err="1" smtClean="0"/>
              <a:t>dark</a:t>
            </a:r>
            <a:r>
              <a:rPr lang="tr-TR" dirty="0" smtClean="0"/>
              <a:t> </a:t>
            </a:r>
            <a:r>
              <a:rPr lang="tr-TR" dirty="0"/>
              <a:t>skin </a:t>
            </a:r>
            <a:r>
              <a:rPr lang="tr-TR" dirty="0" err="1"/>
              <a:t>pigmentation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 </a:t>
            </a:r>
            <a:r>
              <a:rPr lang="tr-TR" dirty="0" err="1"/>
              <a:t>Biochemistry</a:t>
            </a:r>
            <a:r>
              <a:rPr lang="tr-TR" dirty="0"/>
              <a:t> </a:t>
            </a:r>
            <a:r>
              <a:rPr lang="tr-TR" dirty="0" smtClean="0"/>
              <a:t>D </a:t>
            </a:r>
            <a:r>
              <a:rPr lang="tr-TR" dirty="0" err="1"/>
              <a:t>low</a:t>
            </a:r>
            <a:r>
              <a:rPr lang="tr-TR" dirty="0"/>
              <a:t>; 25D </a:t>
            </a:r>
            <a:r>
              <a:rPr lang="tr-TR" dirty="0" err="1"/>
              <a:t>low</a:t>
            </a:r>
            <a:r>
              <a:rPr lang="tr-TR" dirty="0"/>
              <a:t>; 1,25D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normal ; </a:t>
            </a:r>
            <a:r>
              <a:rPr lang="tr-TR" dirty="0" err="1"/>
              <a:t>Ca</a:t>
            </a:r>
            <a:r>
              <a:rPr lang="tr-TR" dirty="0"/>
              <a:t> </a:t>
            </a:r>
            <a:r>
              <a:rPr lang="tr-TR" dirty="0" err="1" smtClean="0"/>
              <a:t>low</a:t>
            </a:r>
            <a:r>
              <a:rPr lang="tr-TR" dirty="0"/>
              <a:t>; PTH </a:t>
            </a:r>
            <a:r>
              <a:rPr lang="tr-TR" dirty="0" err="1"/>
              <a:t>high</a:t>
            </a:r>
            <a:r>
              <a:rPr lang="tr-TR" dirty="0"/>
              <a:t>; </a:t>
            </a:r>
            <a:r>
              <a:rPr lang="tr-TR" dirty="0" err="1"/>
              <a:t>Alk</a:t>
            </a:r>
            <a:r>
              <a:rPr lang="tr-TR" dirty="0"/>
              <a:t> </a:t>
            </a:r>
            <a:r>
              <a:rPr lang="tr-TR" dirty="0" err="1"/>
              <a:t>Ph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; P </a:t>
            </a:r>
            <a:r>
              <a:rPr lang="tr-TR" dirty="0" err="1"/>
              <a:t>low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3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Impaired</a:t>
            </a:r>
            <a:r>
              <a:rPr lang="tr-TR" dirty="0"/>
              <a:t> 1,25 D </a:t>
            </a:r>
            <a:r>
              <a:rPr lang="tr-TR" dirty="0" err="1"/>
              <a:t>production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Environmental</a:t>
            </a:r>
            <a:r>
              <a:rPr lang="tr-TR" dirty="0"/>
              <a:t> </a:t>
            </a:r>
            <a:r>
              <a:rPr lang="tr-TR" dirty="0" err="1" smtClean="0"/>
              <a:t>chronic</a:t>
            </a:r>
            <a:r>
              <a:rPr lang="tr-TR" dirty="0" smtClean="0"/>
              <a:t>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failure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 </a:t>
            </a:r>
            <a:r>
              <a:rPr lang="tr-TR" dirty="0" err="1"/>
              <a:t>Genetic</a:t>
            </a:r>
            <a:r>
              <a:rPr lang="tr-TR" dirty="0"/>
              <a:t> </a:t>
            </a:r>
            <a:r>
              <a:rPr lang="tr-TR" dirty="0" err="1" smtClean="0"/>
              <a:t>mutations</a:t>
            </a:r>
            <a:r>
              <a:rPr lang="tr-TR" dirty="0" smtClean="0"/>
              <a:t> </a:t>
            </a:r>
            <a:r>
              <a:rPr lang="tr-TR" dirty="0"/>
              <a:t>in 25D 1 </a:t>
            </a:r>
            <a:r>
              <a:rPr lang="tr-TR" dirty="0" err="1"/>
              <a:t>alpha</a:t>
            </a:r>
            <a:r>
              <a:rPr lang="tr-TR" dirty="0"/>
              <a:t> </a:t>
            </a:r>
            <a:r>
              <a:rPr lang="tr-TR" dirty="0" err="1" smtClean="0"/>
              <a:t>hydroxylase</a:t>
            </a:r>
            <a:r>
              <a:rPr lang="tr-TR" dirty="0" smtClean="0"/>
              <a:t> (</a:t>
            </a:r>
            <a:r>
              <a:rPr lang="tr-TR" dirty="0"/>
              <a:t>D </a:t>
            </a:r>
            <a:r>
              <a:rPr lang="tr-TR" dirty="0" err="1"/>
              <a:t>dependent</a:t>
            </a:r>
            <a:r>
              <a:rPr lang="tr-TR" dirty="0"/>
              <a:t> </a:t>
            </a:r>
            <a:r>
              <a:rPr lang="tr-TR" dirty="0" err="1"/>
              <a:t>rickets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1) </a:t>
            </a:r>
            <a:endParaRPr lang="tr-TR" dirty="0" smtClean="0"/>
          </a:p>
          <a:p>
            <a:r>
              <a:rPr lang="tr-TR" dirty="0" smtClean="0"/>
              <a:t> </a:t>
            </a:r>
            <a:r>
              <a:rPr lang="tr-TR" dirty="0" err="1"/>
              <a:t>Biochemistry</a:t>
            </a:r>
            <a:r>
              <a:rPr lang="tr-TR" dirty="0"/>
              <a:t> </a:t>
            </a:r>
            <a:r>
              <a:rPr lang="tr-TR" dirty="0" smtClean="0"/>
              <a:t>D </a:t>
            </a:r>
            <a:r>
              <a:rPr lang="tr-TR" dirty="0"/>
              <a:t>normal; 25D normal; 1,25D </a:t>
            </a:r>
            <a:r>
              <a:rPr lang="tr-TR" dirty="0" err="1"/>
              <a:t>low</a:t>
            </a:r>
            <a:r>
              <a:rPr lang="tr-TR" dirty="0"/>
              <a:t>; </a:t>
            </a:r>
            <a:r>
              <a:rPr lang="tr-TR" dirty="0" err="1"/>
              <a:t>Ca</a:t>
            </a:r>
            <a:r>
              <a:rPr lang="tr-TR" dirty="0"/>
              <a:t> </a:t>
            </a:r>
            <a:r>
              <a:rPr lang="tr-TR" dirty="0" err="1" smtClean="0"/>
              <a:t>low</a:t>
            </a:r>
            <a:r>
              <a:rPr lang="tr-TR" dirty="0" smtClean="0"/>
              <a:t>; </a:t>
            </a:r>
            <a:r>
              <a:rPr lang="tr-TR" dirty="0"/>
              <a:t>PTH </a:t>
            </a:r>
            <a:r>
              <a:rPr lang="tr-TR" dirty="0" err="1"/>
              <a:t>high</a:t>
            </a:r>
            <a:r>
              <a:rPr lang="tr-TR" dirty="0"/>
              <a:t>; </a:t>
            </a:r>
            <a:r>
              <a:rPr lang="tr-TR" dirty="0" err="1"/>
              <a:t>Alk</a:t>
            </a:r>
            <a:r>
              <a:rPr lang="tr-TR" dirty="0"/>
              <a:t> </a:t>
            </a:r>
            <a:r>
              <a:rPr lang="tr-TR" dirty="0" err="1"/>
              <a:t>Ph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; P </a:t>
            </a:r>
            <a:r>
              <a:rPr lang="tr-TR" dirty="0" err="1"/>
              <a:t>high</a:t>
            </a:r>
            <a:r>
              <a:rPr lang="tr-TR" dirty="0"/>
              <a:t> in CRF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 smtClean="0"/>
              <a:t>low</a:t>
            </a:r>
            <a:r>
              <a:rPr lang="tr-TR" dirty="0" smtClean="0"/>
              <a:t> </a:t>
            </a:r>
            <a:r>
              <a:rPr lang="tr-TR" dirty="0"/>
              <a:t>in D </a:t>
            </a:r>
            <a:r>
              <a:rPr lang="tr-TR" dirty="0" err="1"/>
              <a:t>dependent</a:t>
            </a:r>
            <a:r>
              <a:rPr lang="tr-TR" dirty="0"/>
              <a:t> </a:t>
            </a:r>
            <a:r>
              <a:rPr lang="tr-TR" dirty="0" err="1"/>
              <a:t>ricket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929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 </a:t>
            </a:r>
            <a:r>
              <a:rPr lang="tr-TR" dirty="0" err="1"/>
              <a:t>Mineralization</a:t>
            </a:r>
            <a:r>
              <a:rPr lang="tr-TR" dirty="0"/>
              <a:t>; </a:t>
            </a:r>
            <a:r>
              <a:rPr lang="tr-TR" dirty="0" err="1"/>
              <a:t>osteomalacia</a:t>
            </a:r>
            <a:r>
              <a:rPr lang="tr-TR" dirty="0"/>
              <a:t>/</a:t>
            </a:r>
            <a:r>
              <a:rPr lang="tr-TR" dirty="0" err="1"/>
              <a:t>rickets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 </a:t>
            </a:r>
            <a:r>
              <a:rPr lang="tr-TR" dirty="0"/>
              <a:t>Bone </a:t>
            </a:r>
            <a:r>
              <a:rPr lang="tr-TR" dirty="0" err="1"/>
              <a:t>turnover</a:t>
            </a:r>
            <a:r>
              <a:rPr lang="tr-TR" dirty="0"/>
              <a:t>; </a:t>
            </a:r>
            <a:r>
              <a:rPr lang="tr-TR" dirty="0" err="1" smtClean="0"/>
              <a:t>pagets</a:t>
            </a:r>
            <a:r>
              <a:rPr lang="tr-TR" dirty="0" smtClean="0"/>
              <a:t>;  </a:t>
            </a:r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hyperparthyroidism</a:t>
            </a:r>
            <a:r>
              <a:rPr lang="tr-TR" dirty="0"/>
              <a:t>; </a:t>
            </a:r>
            <a:r>
              <a:rPr lang="tr-TR" dirty="0" err="1"/>
              <a:t>secondary</a:t>
            </a:r>
            <a:r>
              <a:rPr lang="tr-TR" dirty="0"/>
              <a:t> </a:t>
            </a:r>
            <a:r>
              <a:rPr lang="tr-TR" dirty="0" err="1"/>
              <a:t>hyperparthyroidism</a:t>
            </a:r>
            <a:r>
              <a:rPr lang="tr-TR" dirty="0"/>
              <a:t>; </a:t>
            </a:r>
            <a:endParaRPr lang="tr-TR" dirty="0" smtClean="0"/>
          </a:p>
          <a:p>
            <a:r>
              <a:rPr lang="tr-TR" dirty="0" smtClean="0"/>
              <a:t> </a:t>
            </a:r>
            <a:r>
              <a:rPr lang="tr-TR" dirty="0" err="1"/>
              <a:t>Low</a:t>
            </a:r>
            <a:r>
              <a:rPr lang="tr-TR" dirty="0"/>
              <a:t> Bone </a:t>
            </a:r>
            <a:r>
              <a:rPr lang="tr-TR" dirty="0" err="1"/>
              <a:t>content</a:t>
            </a:r>
            <a:r>
              <a:rPr lang="tr-TR" dirty="0"/>
              <a:t>; </a:t>
            </a:r>
            <a:r>
              <a:rPr lang="tr-TR" dirty="0" err="1" smtClean="0"/>
              <a:t>osteoporoses</a:t>
            </a:r>
            <a:r>
              <a:rPr lang="tr-TR" dirty="0" smtClean="0"/>
              <a:t>/ </a:t>
            </a:r>
            <a:r>
              <a:rPr lang="tr-TR" dirty="0" err="1"/>
              <a:t>generalized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localized</a:t>
            </a:r>
            <a:r>
              <a:rPr lang="tr-TR" dirty="0"/>
              <a:t>; </a:t>
            </a:r>
            <a:endParaRPr lang="tr-TR" dirty="0" smtClean="0"/>
          </a:p>
          <a:p>
            <a:r>
              <a:rPr lang="tr-TR" dirty="0" smtClean="0"/>
              <a:t> </a:t>
            </a:r>
            <a:r>
              <a:rPr lang="tr-TR" dirty="0"/>
              <a:t>High bone </a:t>
            </a:r>
            <a:r>
              <a:rPr lang="tr-TR" dirty="0" err="1"/>
              <a:t>content</a:t>
            </a:r>
            <a:r>
              <a:rPr lang="tr-TR" dirty="0"/>
              <a:t>; </a:t>
            </a:r>
            <a:r>
              <a:rPr lang="tr-TR" dirty="0" err="1"/>
              <a:t>osteopetrosis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Phosphate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dietary</a:t>
            </a:r>
            <a:r>
              <a:rPr lang="tr-TR" dirty="0" smtClean="0"/>
              <a:t> </a:t>
            </a:r>
            <a:r>
              <a:rPr lang="tr-TR" dirty="0" err="1"/>
              <a:t>phosphate</a:t>
            </a:r>
            <a:r>
              <a:rPr lang="tr-TR" dirty="0"/>
              <a:t> </a:t>
            </a:r>
            <a:r>
              <a:rPr lang="tr-TR" dirty="0" err="1" smtClean="0"/>
              <a:t>depletion</a:t>
            </a:r>
            <a:r>
              <a:rPr lang="tr-TR" dirty="0" smtClean="0"/>
              <a:t>;</a:t>
            </a:r>
          </a:p>
          <a:p>
            <a:pPr marL="0" indent="0">
              <a:buNone/>
            </a:pPr>
            <a:r>
              <a:rPr lang="tr-TR" dirty="0" err="1" smtClean="0"/>
              <a:t>prematurity</a:t>
            </a:r>
            <a:r>
              <a:rPr lang="tr-TR" dirty="0" smtClean="0"/>
              <a:t> </a:t>
            </a:r>
            <a:r>
              <a:rPr lang="tr-TR" dirty="0"/>
              <a:t>in </a:t>
            </a:r>
            <a:r>
              <a:rPr lang="tr-TR" dirty="0" err="1" smtClean="0"/>
              <a:t>neonates</a:t>
            </a:r>
            <a:r>
              <a:rPr lang="tr-TR" dirty="0" smtClean="0"/>
              <a:t>; </a:t>
            </a:r>
          </a:p>
          <a:p>
            <a:pPr marL="0" indent="0">
              <a:buNone/>
            </a:pPr>
            <a:r>
              <a:rPr lang="tr-TR" dirty="0" err="1" smtClean="0"/>
              <a:t>mesenchymal</a:t>
            </a:r>
            <a:r>
              <a:rPr lang="tr-TR" dirty="0" smtClean="0"/>
              <a:t> </a:t>
            </a:r>
            <a:r>
              <a:rPr lang="tr-TR" dirty="0" err="1" smtClean="0"/>
              <a:t>tumors</a:t>
            </a:r>
            <a:r>
              <a:rPr lang="tr-TR" dirty="0"/>
              <a:t>; 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renal</a:t>
            </a:r>
            <a:r>
              <a:rPr lang="tr-TR" dirty="0" smtClean="0"/>
              <a:t> </a:t>
            </a:r>
            <a:r>
              <a:rPr lang="tr-TR" dirty="0" err="1"/>
              <a:t>tubule</a:t>
            </a:r>
            <a:r>
              <a:rPr lang="tr-TR" dirty="0"/>
              <a:t> </a:t>
            </a:r>
            <a:r>
              <a:rPr lang="tr-TR" dirty="0" err="1"/>
              <a:t>tumors</a:t>
            </a:r>
            <a:r>
              <a:rPr lang="tr-TR" dirty="0"/>
              <a:t>; </a:t>
            </a:r>
            <a:endParaRPr lang="tr-TR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tr-TR" dirty="0" smtClean="0"/>
              <a:t>     </a:t>
            </a:r>
            <a:r>
              <a:rPr lang="en-US" dirty="0" smtClean="0"/>
              <a:t>Genetic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mutations in PHEX;</a:t>
            </a:r>
            <a:endParaRPr lang="tr-TR" dirty="0"/>
          </a:p>
          <a:p>
            <a:pPr marL="0" indent="0">
              <a:buNone/>
            </a:pPr>
            <a:r>
              <a:rPr lang="en-US" dirty="0" smtClean="0"/>
              <a:t>mutations </a:t>
            </a:r>
            <a:r>
              <a:rPr lang="en-US" dirty="0"/>
              <a:t>in FGF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13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Calcium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insufficiency</a:t>
            </a:r>
            <a:r>
              <a:rPr lang="tr-TR" dirty="0" smtClean="0"/>
              <a:t> </a:t>
            </a:r>
            <a:r>
              <a:rPr lang="tr-TR" dirty="0"/>
              <a:t>of </a:t>
            </a:r>
            <a:r>
              <a:rPr lang="tr-TR" dirty="0" err="1"/>
              <a:t>dietary</a:t>
            </a:r>
            <a:r>
              <a:rPr lang="tr-TR" dirty="0"/>
              <a:t> </a:t>
            </a:r>
            <a:r>
              <a:rPr lang="tr-TR" dirty="0" err="1"/>
              <a:t>calcium</a:t>
            </a:r>
            <a:r>
              <a:rPr lang="tr-TR" dirty="0"/>
              <a:t>  </a:t>
            </a:r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rapid</a:t>
            </a:r>
            <a:r>
              <a:rPr lang="tr-TR" dirty="0"/>
              <a:t> </a:t>
            </a:r>
            <a:r>
              <a:rPr lang="tr-TR" dirty="0" err="1"/>
              <a:t>growth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 </a:t>
            </a:r>
            <a:r>
              <a:rPr lang="tr-TR" dirty="0" err="1"/>
              <a:t>Biochemistry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</a:t>
            </a:r>
            <a:r>
              <a:rPr lang="tr-TR" dirty="0" err="1"/>
              <a:t>Ca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; PTH </a:t>
            </a:r>
            <a:r>
              <a:rPr lang="tr-TR" dirty="0" err="1"/>
              <a:t>high</a:t>
            </a:r>
            <a:r>
              <a:rPr lang="tr-TR" dirty="0"/>
              <a:t>; </a:t>
            </a:r>
            <a:r>
              <a:rPr lang="tr-TR" dirty="0" err="1"/>
              <a:t>Alk</a:t>
            </a:r>
            <a:r>
              <a:rPr lang="tr-TR" dirty="0"/>
              <a:t> </a:t>
            </a:r>
            <a:r>
              <a:rPr lang="tr-TR" dirty="0" err="1"/>
              <a:t>ph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; P </a:t>
            </a:r>
            <a:r>
              <a:rPr lang="tr-TR" dirty="0" err="1"/>
              <a:t>low</a:t>
            </a:r>
            <a:r>
              <a:rPr lang="tr-TR" dirty="0"/>
              <a:t>; </a:t>
            </a:r>
            <a:r>
              <a:rPr lang="tr-TR" dirty="0" smtClean="0"/>
              <a:t>D </a:t>
            </a:r>
            <a:r>
              <a:rPr lang="tr-TR" dirty="0"/>
              <a:t>normal; 25D normal; 1,25 D </a:t>
            </a:r>
            <a:r>
              <a:rPr lang="tr-TR" dirty="0" err="1"/>
              <a:t>high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9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Acid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r>
              <a:rPr lang="tr-TR" dirty="0" err="1" smtClean="0"/>
              <a:t>acquired</a:t>
            </a:r>
            <a:r>
              <a:rPr lang="tr-TR" dirty="0" smtClean="0"/>
              <a:t>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tubular</a:t>
            </a:r>
            <a:r>
              <a:rPr lang="tr-TR" dirty="0"/>
              <a:t> </a:t>
            </a:r>
            <a:r>
              <a:rPr lang="tr-TR" dirty="0" err="1"/>
              <a:t>acidosis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 smtClean="0"/>
              <a:t>damage</a:t>
            </a:r>
            <a:r>
              <a:rPr lang="tr-TR" dirty="0" smtClean="0"/>
              <a:t> </a:t>
            </a:r>
          </a:p>
          <a:p>
            <a:r>
              <a:rPr lang="tr-TR" dirty="0" smtClean="0"/>
              <a:t>  </a:t>
            </a:r>
            <a:r>
              <a:rPr lang="tr-TR" dirty="0" err="1"/>
              <a:t>Genetic</a:t>
            </a:r>
            <a:r>
              <a:rPr lang="tr-TR" dirty="0"/>
              <a:t>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tubular</a:t>
            </a:r>
            <a:r>
              <a:rPr lang="tr-TR" dirty="0"/>
              <a:t> </a:t>
            </a:r>
            <a:r>
              <a:rPr lang="tr-TR" dirty="0" err="1"/>
              <a:t>acidosis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smtClean="0"/>
              <a:t> </a:t>
            </a:r>
            <a:r>
              <a:rPr lang="tr-TR" dirty="0" err="1"/>
              <a:t>Biochemistry</a:t>
            </a:r>
            <a:r>
              <a:rPr lang="tr-TR" dirty="0"/>
              <a:t> </a:t>
            </a:r>
            <a:r>
              <a:rPr lang="tr-TR" dirty="0" smtClean="0"/>
              <a:t>HCO3 </a:t>
            </a:r>
            <a:r>
              <a:rPr lang="tr-TR" dirty="0" err="1"/>
              <a:t>low</a:t>
            </a:r>
            <a:r>
              <a:rPr lang="tr-TR" dirty="0"/>
              <a:t>; D normal; 25D normal; 1,25 D </a:t>
            </a:r>
            <a:r>
              <a:rPr lang="tr-TR" dirty="0" err="1" smtClean="0"/>
              <a:t>low</a:t>
            </a:r>
            <a:r>
              <a:rPr lang="tr-TR" dirty="0" smtClean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smtClean="0"/>
              <a:t>normal; </a:t>
            </a:r>
            <a:r>
              <a:rPr lang="tr-TR" dirty="0" err="1"/>
              <a:t>Ca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; PTH </a:t>
            </a:r>
            <a:r>
              <a:rPr lang="tr-TR" dirty="0" err="1"/>
              <a:t>high</a:t>
            </a:r>
            <a:r>
              <a:rPr lang="tr-TR" dirty="0"/>
              <a:t>; </a:t>
            </a:r>
            <a:r>
              <a:rPr lang="tr-TR" dirty="0" err="1"/>
              <a:t>Alk</a:t>
            </a:r>
            <a:r>
              <a:rPr lang="tr-TR" dirty="0"/>
              <a:t> </a:t>
            </a:r>
            <a:r>
              <a:rPr lang="tr-TR" dirty="0" err="1"/>
              <a:t>ph</a:t>
            </a:r>
            <a:r>
              <a:rPr lang="tr-TR" dirty="0"/>
              <a:t> </a:t>
            </a:r>
            <a:r>
              <a:rPr lang="tr-TR" dirty="0" err="1" smtClean="0"/>
              <a:t>high</a:t>
            </a:r>
            <a:r>
              <a:rPr lang="tr-TR" dirty="0"/>
              <a:t>; P </a:t>
            </a:r>
            <a:r>
              <a:rPr lang="tr-TR" dirty="0" err="1"/>
              <a:t>low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9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Alkaline </a:t>
            </a:r>
            <a:r>
              <a:rPr lang="tr-TR" dirty="0" err="1"/>
              <a:t>Phosphatase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 </a:t>
            </a:r>
            <a:r>
              <a:rPr lang="tr-TR" dirty="0" err="1"/>
              <a:t>Genetic</a:t>
            </a:r>
            <a:r>
              <a:rPr lang="tr-TR" dirty="0"/>
              <a:t> </a:t>
            </a:r>
            <a:r>
              <a:rPr lang="tr-TR" dirty="0" err="1" smtClean="0"/>
              <a:t>Hypophosphatasia</a:t>
            </a:r>
            <a:r>
              <a:rPr lang="tr-TR" dirty="0" smtClean="0"/>
              <a:t> </a:t>
            </a:r>
          </a:p>
          <a:p>
            <a:r>
              <a:rPr lang="tr-TR" dirty="0" smtClean="0"/>
              <a:t> </a:t>
            </a:r>
            <a:r>
              <a:rPr lang="tr-TR" dirty="0" err="1"/>
              <a:t>Biochemistry</a:t>
            </a:r>
            <a:r>
              <a:rPr lang="tr-TR" dirty="0"/>
              <a:t> </a:t>
            </a:r>
            <a:r>
              <a:rPr lang="tr-TR" dirty="0" err="1" smtClean="0"/>
              <a:t>Alk</a:t>
            </a:r>
            <a:r>
              <a:rPr lang="tr-TR" dirty="0" smtClean="0"/>
              <a:t> </a:t>
            </a:r>
            <a:r>
              <a:rPr lang="tr-TR" dirty="0" err="1"/>
              <a:t>ph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; D normal; 25D normal; 1,25 </a:t>
            </a:r>
            <a:r>
              <a:rPr lang="tr-TR" dirty="0" smtClean="0"/>
              <a:t>D </a:t>
            </a:r>
            <a:r>
              <a:rPr lang="tr-TR" dirty="0"/>
              <a:t>normal; </a:t>
            </a:r>
            <a:r>
              <a:rPr lang="tr-TR" dirty="0" err="1"/>
              <a:t>Ca</a:t>
            </a:r>
            <a:r>
              <a:rPr lang="tr-TR" dirty="0"/>
              <a:t> normal; PTH normal; </a:t>
            </a:r>
            <a:r>
              <a:rPr lang="tr-TR" dirty="0" smtClean="0"/>
              <a:t>P </a:t>
            </a:r>
            <a:r>
              <a:rPr lang="tr-TR" dirty="0"/>
              <a:t>normal </a:t>
            </a:r>
          </a:p>
        </p:txBody>
      </p:sp>
    </p:spTree>
    <p:extLst>
      <p:ext uri="{BB962C8B-B14F-4D97-AF65-F5344CB8AC3E}">
        <p14:creationId xmlns:p14="http://schemas.microsoft.com/office/powerpoint/2010/main" val="18366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Drugs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Toxins</a:t>
            </a:r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Etidronate</a:t>
            </a:r>
            <a:r>
              <a:rPr lang="tr-TR" dirty="0"/>
              <a:t>; </a:t>
            </a:r>
            <a:r>
              <a:rPr lang="tr-TR" dirty="0" err="1"/>
              <a:t>Fluoride</a:t>
            </a:r>
            <a:r>
              <a:rPr lang="tr-TR" dirty="0"/>
              <a:t>; </a:t>
            </a:r>
            <a:r>
              <a:rPr lang="tr-TR" dirty="0" err="1"/>
              <a:t>Aluminum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 smtClean="0"/>
              <a:t>      </a:t>
            </a:r>
            <a:r>
              <a:rPr lang="tr-TR" dirty="0" err="1" smtClean="0"/>
              <a:t>Biochemistry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tr-TR" dirty="0" err="1" smtClean="0"/>
              <a:t>Alk</a:t>
            </a:r>
            <a:r>
              <a:rPr lang="tr-TR" dirty="0" smtClean="0"/>
              <a:t> </a:t>
            </a:r>
            <a:r>
              <a:rPr lang="tr-TR" dirty="0" err="1"/>
              <a:t>ph</a:t>
            </a:r>
            <a:r>
              <a:rPr lang="tr-TR" dirty="0"/>
              <a:t> normal ; D normal; 25D normal; 1,25 D normal; </a:t>
            </a:r>
            <a:r>
              <a:rPr lang="tr-TR" dirty="0" err="1"/>
              <a:t>Ca</a:t>
            </a:r>
            <a:r>
              <a:rPr lang="tr-TR" dirty="0"/>
              <a:t> normal; </a:t>
            </a:r>
            <a:r>
              <a:rPr lang="tr-TR" dirty="0" smtClean="0"/>
              <a:t>PTH </a:t>
            </a:r>
            <a:r>
              <a:rPr lang="tr-TR" dirty="0"/>
              <a:t>normal; P normal </a:t>
            </a:r>
          </a:p>
        </p:txBody>
      </p:sp>
    </p:spTree>
    <p:extLst>
      <p:ext uri="{BB962C8B-B14F-4D97-AF65-F5344CB8AC3E}">
        <p14:creationId xmlns:p14="http://schemas.microsoft.com/office/powerpoint/2010/main" val="3630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osteomalacia</a:t>
            </a:r>
            <a:r>
              <a:rPr lang="tr-TR" dirty="0"/>
              <a:t> - </a:t>
            </a:r>
            <a:r>
              <a:rPr lang="tr-TR" dirty="0" err="1"/>
              <a:t>Causes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246421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• </a:t>
            </a:r>
            <a:r>
              <a:rPr lang="tr-TR" dirty="0" err="1"/>
              <a:t>Reduced</a:t>
            </a:r>
            <a:r>
              <a:rPr lang="tr-TR" dirty="0"/>
              <a:t> </a:t>
            </a:r>
            <a:r>
              <a:rPr lang="tr-TR" dirty="0" err="1"/>
              <a:t>availability</a:t>
            </a:r>
            <a:r>
              <a:rPr lang="tr-TR" dirty="0"/>
              <a:t> of Vitamin D </a:t>
            </a:r>
            <a:endParaRPr lang="tr-TR" dirty="0" smtClean="0"/>
          </a:p>
          <a:p>
            <a:r>
              <a:rPr lang="tr-TR" dirty="0" smtClean="0"/>
              <a:t>  • </a:t>
            </a:r>
            <a:r>
              <a:rPr lang="tr-TR" dirty="0" err="1"/>
              <a:t>Diet</a:t>
            </a:r>
            <a:r>
              <a:rPr lang="tr-TR" dirty="0"/>
              <a:t>: </a:t>
            </a:r>
            <a:r>
              <a:rPr lang="tr-TR" dirty="0" err="1"/>
              <a:t>Oily</a:t>
            </a:r>
            <a:r>
              <a:rPr lang="tr-TR" dirty="0"/>
              <a:t> </a:t>
            </a:r>
            <a:r>
              <a:rPr lang="tr-TR" dirty="0" err="1"/>
              <a:t>ﬁsh</a:t>
            </a:r>
            <a:r>
              <a:rPr lang="tr-TR" dirty="0"/>
              <a:t>, </a:t>
            </a:r>
            <a:r>
              <a:rPr lang="tr-TR" dirty="0" err="1"/>
              <a:t>Eggs</a:t>
            </a:r>
            <a:r>
              <a:rPr lang="tr-TR" dirty="0"/>
              <a:t>, </a:t>
            </a:r>
            <a:r>
              <a:rPr lang="tr-TR" dirty="0" err="1"/>
              <a:t>Breakfast</a:t>
            </a:r>
            <a:r>
              <a:rPr lang="tr-TR" dirty="0"/>
              <a:t> </a:t>
            </a:r>
            <a:r>
              <a:rPr lang="tr-TR" dirty="0" err="1" smtClean="0"/>
              <a:t>cereals</a:t>
            </a:r>
            <a:endParaRPr lang="tr-TR" dirty="0" smtClean="0"/>
          </a:p>
          <a:p>
            <a:r>
              <a:rPr lang="tr-TR" dirty="0" smtClean="0"/>
              <a:t>  • </a:t>
            </a:r>
            <a:r>
              <a:rPr lang="tr-TR" dirty="0"/>
              <a:t>Minimal sun </a:t>
            </a:r>
            <a:r>
              <a:rPr lang="tr-TR" dirty="0" err="1"/>
              <a:t>exposure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• </a:t>
            </a:r>
            <a:r>
              <a:rPr lang="tr-TR" dirty="0"/>
              <a:t>Dark skin, skin </a:t>
            </a:r>
            <a:r>
              <a:rPr lang="tr-TR" dirty="0" err="1"/>
              <a:t>covering</a:t>
            </a:r>
            <a:r>
              <a:rPr lang="tr-TR" dirty="0"/>
              <a:t> </a:t>
            </a: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 smtClean="0"/>
              <a:t>outside</a:t>
            </a:r>
            <a:endParaRPr lang="tr-TR" dirty="0"/>
          </a:p>
          <a:p>
            <a:r>
              <a:rPr lang="tr-TR" dirty="0" smtClean="0"/>
              <a:t>  </a:t>
            </a:r>
            <a:r>
              <a:rPr lang="tr-TR" dirty="0"/>
              <a:t>• </a:t>
            </a:r>
            <a:r>
              <a:rPr lang="tr-TR" dirty="0" err="1"/>
              <a:t>Kidney</a:t>
            </a:r>
            <a:r>
              <a:rPr lang="tr-TR" dirty="0"/>
              <a:t> </a:t>
            </a:r>
            <a:r>
              <a:rPr lang="tr-TR" dirty="0" err="1"/>
              <a:t>failure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• </a:t>
            </a:r>
            <a:r>
              <a:rPr lang="tr-TR" dirty="0" err="1"/>
              <a:t>Malabsorption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• </a:t>
            </a:r>
            <a:r>
              <a:rPr lang="tr-TR" dirty="0" err="1"/>
              <a:t>Epilepsy</a:t>
            </a:r>
            <a:r>
              <a:rPr lang="tr-TR" dirty="0"/>
              <a:t>: </a:t>
            </a:r>
            <a:r>
              <a:rPr lang="tr-TR" dirty="0" err="1"/>
              <a:t>Phenytoin</a:t>
            </a:r>
            <a:r>
              <a:rPr lang="tr-TR" dirty="0"/>
              <a:t>, </a:t>
            </a:r>
            <a:r>
              <a:rPr lang="tr-TR" dirty="0" err="1"/>
              <a:t>Phenobarbitones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• </a:t>
            </a:r>
            <a:r>
              <a:rPr lang="tr-TR" dirty="0" err="1"/>
              <a:t>Genetic</a:t>
            </a:r>
            <a:r>
              <a:rPr lang="tr-TR" dirty="0"/>
              <a:t> </a:t>
            </a:r>
            <a:r>
              <a:rPr lang="tr-TR" dirty="0" err="1"/>
              <a:t>disease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27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247" y="1966586"/>
            <a:ext cx="9689377" cy="35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580" y="1213227"/>
            <a:ext cx="6651321" cy="494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br>
              <a:rPr lang="en-US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Diet rich in Sea foods/ Fortiﬁed </a:t>
            </a:r>
            <a:r>
              <a:rPr lang="en-US" dirty="0" smtClean="0"/>
              <a:t>Milk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• Exposure to Sunlight 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</a:t>
            </a:r>
            <a:r>
              <a:rPr lang="en-US" dirty="0" smtClean="0"/>
              <a:t>• </a:t>
            </a:r>
            <a:r>
              <a:rPr lang="en-US" dirty="0"/>
              <a:t>Vitamin D Supplements- </a:t>
            </a:r>
            <a:r>
              <a:rPr lang="en-US" dirty="0" smtClean="0"/>
              <a:t>IM/Oral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</a:t>
            </a:r>
            <a:r>
              <a:rPr lang="en-US" dirty="0" smtClean="0"/>
              <a:t> </a:t>
            </a:r>
            <a:r>
              <a:rPr lang="en-US" dirty="0"/>
              <a:t>• Calcium supplements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3387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dirty="0" smtClean="0"/>
              <a:t>THİS İS A BAD SUBJECT FOR THE ORTHOPEDİSTS</a:t>
            </a:r>
          </a:p>
          <a:p>
            <a:pPr marL="0" indent="0" algn="ctr">
              <a:buNone/>
            </a:pP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350763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163" y="804518"/>
            <a:ext cx="8119451" cy="53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OSTEOPOROSIS</a:t>
            </a:r>
            <a:br>
              <a:rPr lang="en-US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r>
              <a:rPr lang="en-US" dirty="0"/>
              <a:t>: Systemic skeletal disease characterized by low bone mass and micro architectural deterioration of bone tissue ,  with a consequent increase in bone fragility and susceptibility to bone fracture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25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OSTEOPOROSIS CAN ALSO BE CLASSIFIED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/>
              <a:t>1. </a:t>
            </a:r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osteoporosis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 • </a:t>
            </a:r>
            <a:r>
              <a:rPr lang="tr-TR" dirty="0" err="1"/>
              <a:t>Involutional</a:t>
            </a:r>
            <a:r>
              <a:rPr lang="tr-TR" dirty="0"/>
              <a:t> (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common</a:t>
            </a:r>
            <a:r>
              <a:rPr lang="tr-TR" dirty="0"/>
              <a:t>) - </a:t>
            </a:r>
            <a:r>
              <a:rPr lang="tr-TR" dirty="0" err="1"/>
              <a:t>osteoporosis</a:t>
            </a:r>
            <a:r>
              <a:rPr lang="tr-TR" dirty="0"/>
              <a:t> in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underlying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can be </a:t>
            </a:r>
            <a:r>
              <a:rPr lang="tr-TR" dirty="0" err="1"/>
              <a:t>identified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         </a:t>
            </a:r>
            <a:r>
              <a:rPr lang="tr-TR" dirty="0" err="1" smtClean="0"/>
              <a:t>Type</a:t>
            </a:r>
            <a:r>
              <a:rPr lang="tr-TR" dirty="0" smtClean="0"/>
              <a:t> </a:t>
            </a:r>
            <a:r>
              <a:rPr lang="tr-TR" dirty="0"/>
              <a:t>I (</a:t>
            </a:r>
            <a:r>
              <a:rPr lang="tr-TR" dirty="0" err="1"/>
              <a:t>postmenopausal</a:t>
            </a:r>
            <a:r>
              <a:rPr lang="tr-TR" dirty="0"/>
              <a:t>)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         </a:t>
            </a:r>
            <a:r>
              <a:rPr lang="tr-TR" dirty="0" err="1" smtClean="0"/>
              <a:t>Type</a:t>
            </a:r>
            <a:r>
              <a:rPr lang="tr-TR" dirty="0" smtClean="0"/>
              <a:t> </a:t>
            </a:r>
            <a:r>
              <a:rPr lang="tr-TR" dirty="0"/>
              <a:t>II (</a:t>
            </a:r>
            <a:r>
              <a:rPr lang="tr-TR" dirty="0" err="1"/>
              <a:t>aging</a:t>
            </a:r>
            <a:r>
              <a:rPr lang="tr-TR" dirty="0"/>
              <a:t> </a:t>
            </a:r>
            <a:r>
              <a:rPr lang="tr-TR" dirty="0" err="1"/>
              <a:t>related</a:t>
            </a:r>
            <a:r>
              <a:rPr lang="tr-TR" dirty="0"/>
              <a:t>)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                           • </a:t>
            </a:r>
            <a:r>
              <a:rPr lang="tr-TR" dirty="0" err="1"/>
              <a:t>Idiopathic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                                          </a:t>
            </a:r>
            <a:r>
              <a:rPr lang="tr-TR" dirty="0" err="1" smtClean="0"/>
              <a:t>Juvenile</a:t>
            </a:r>
            <a:endParaRPr lang="tr-TR" dirty="0" smtClean="0"/>
          </a:p>
          <a:p>
            <a:r>
              <a:rPr lang="tr-TR" dirty="0"/>
              <a:t> </a:t>
            </a:r>
            <a:r>
              <a:rPr lang="tr-TR" dirty="0" smtClean="0"/>
              <a:t>                                            </a:t>
            </a:r>
            <a:r>
              <a:rPr lang="tr-TR" dirty="0" err="1" smtClean="0"/>
              <a:t>Adult</a:t>
            </a:r>
            <a:r>
              <a:rPr lang="tr-TR" dirty="0" smtClean="0"/>
              <a:t> </a:t>
            </a:r>
          </a:p>
          <a:p>
            <a:r>
              <a:rPr lang="tr-TR" dirty="0" smtClean="0"/>
              <a:t>2</a:t>
            </a:r>
            <a:r>
              <a:rPr lang="tr-TR" dirty="0"/>
              <a:t>. </a:t>
            </a:r>
            <a:r>
              <a:rPr lang="tr-TR" dirty="0" err="1"/>
              <a:t>Secondary</a:t>
            </a:r>
            <a:r>
              <a:rPr lang="tr-TR" dirty="0"/>
              <a:t> </a:t>
            </a:r>
            <a:r>
              <a:rPr lang="tr-TR" dirty="0" err="1"/>
              <a:t>osteoporosis</a:t>
            </a:r>
            <a:r>
              <a:rPr lang="tr-TR" dirty="0"/>
              <a:t> - </a:t>
            </a:r>
            <a:r>
              <a:rPr lang="tr-TR" dirty="0" err="1"/>
              <a:t>osteoporosis</a:t>
            </a:r>
            <a:r>
              <a:rPr lang="tr-TR" dirty="0"/>
              <a:t> in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there</a:t>
            </a:r>
            <a:r>
              <a:rPr lang="tr-TR" dirty="0"/>
              <a:t> is an </a:t>
            </a:r>
            <a:r>
              <a:rPr lang="tr-TR" dirty="0" err="1"/>
              <a:t>underlying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21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PRIMARY OSTEOPOROSIS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• </a:t>
            </a:r>
            <a:r>
              <a:rPr lang="tr-TR" dirty="0" err="1"/>
              <a:t>Postmenopausal</a:t>
            </a:r>
            <a:r>
              <a:rPr lang="tr-TR" dirty="0"/>
              <a:t> </a:t>
            </a:r>
            <a:r>
              <a:rPr lang="tr-TR" dirty="0" err="1"/>
              <a:t>osteoporosis</a:t>
            </a:r>
            <a:r>
              <a:rPr lang="tr-TR" dirty="0"/>
              <a:t> </a:t>
            </a:r>
            <a:r>
              <a:rPr lang="tr-TR" dirty="0" err="1"/>
              <a:t>occurs</a:t>
            </a:r>
            <a:r>
              <a:rPr lang="tr-TR" dirty="0"/>
              <a:t> in </a:t>
            </a:r>
            <a:r>
              <a:rPr lang="tr-TR" dirty="0" err="1"/>
              <a:t>women</a:t>
            </a:r>
            <a:r>
              <a:rPr lang="tr-TR" dirty="0"/>
              <a:t> </a:t>
            </a:r>
            <a:r>
              <a:rPr lang="tr-TR" dirty="0" err="1"/>
              <a:t>within</a:t>
            </a:r>
            <a:r>
              <a:rPr lang="tr-TR" dirty="0"/>
              <a:t> 15-20 </a:t>
            </a:r>
            <a:r>
              <a:rPr lang="tr-TR" dirty="0" err="1"/>
              <a:t>years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menopause</a:t>
            </a:r>
            <a:r>
              <a:rPr lang="tr-TR" dirty="0"/>
              <a:t>.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• </a:t>
            </a:r>
            <a:r>
              <a:rPr lang="tr-TR" dirty="0"/>
              <a:t>Age-</a:t>
            </a:r>
            <a:r>
              <a:rPr lang="tr-TR" dirty="0" err="1"/>
              <a:t>related</a:t>
            </a:r>
            <a:r>
              <a:rPr lang="tr-TR" dirty="0"/>
              <a:t>,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senile</a:t>
            </a:r>
            <a:r>
              <a:rPr lang="tr-TR" dirty="0"/>
              <a:t>, </a:t>
            </a:r>
            <a:r>
              <a:rPr lang="tr-TR" dirty="0" err="1"/>
              <a:t>osteoporosis</a:t>
            </a:r>
            <a:r>
              <a:rPr lang="tr-TR" dirty="0"/>
              <a:t> </a:t>
            </a:r>
            <a:r>
              <a:rPr lang="tr-TR" dirty="0" err="1"/>
              <a:t>describes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disease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elderly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dirty="0" smtClean="0"/>
              <a:t>• </a:t>
            </a:r>
            <a:r>
              <a:rPr lang="tr-TR" dirty="0" err="1"/>
              <a:t>Juvenile</a:t>
            </a:r>
            <a:r>
              <a:rPr lang="tr-TR" dirty="0"/>
              <a:t> </a:t>
            </a:r>
            <a:r>
              <a:rPr lang="tr-TR" dirty="0" err="1"/>
              <a:t>osteoporosis</a:t>
            </a:r>
            <a:r>
              <a:rPr lang="tr-TR" dirty="0"/>
              <a:t> </a:t>
            </a:r>
            <a:r>
              <a:rPr lang="tr-TR" dirty="0" err="1"/>
              <a:t>affects</a:t>
            </a:r>
            <a:r>
              <a:rPr lang="tr-TR" dirty="0"/>
              <a:t> </a:t>
            </a:r>
            <a:r>
              <a:rPr lang="tr-TR" dirty="0" err="1"/>
              <a:t>prepubescent</a:t>
            </a:r>
            <a:r>
              <a:rPr lang="tr-TR" dirty="0"/>
              <a:t> </a:t>
            </a:r>
            <a:r>
              <a:rPr lang="tr-TR" dirty="0" err="1"/>
              <a:t>boys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girls</a:t>
            </a:r>
            <a:r>
              <a:rPr lang="tr-TR" dirty="0"/>
              <a:t>.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• </a:t>
            </a:r>
            <a:r>
              <a:rPr lang="tr-TR" dirty="0" err="1"/>
              <a:t>Idiopathic</a:t>
            </a:r>
            <a:r>
              <a:rPr lang="tr-TR" dirty="0"/>
              <a:t> </a:t>
            </a:r>
            <a:r>
              <a:rPr lang="tr-TR" dirty="0" err="1"/>
              <a:t>osteoporosis</a:t>
            </a:r>
            <a:r>
              <a:rPr lang="tr-TR" dirty="0"/>
              <a:t> </a:t>
            </a:r>
            <a:r>
              <a:rPr lang="tr-TR" dirty="0" err="1"/>
              <a:t>describes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condition</a:t>
            </a:r>
            <a:r>
              <a:rPr lang="tr-TR" dirty="0"/>
              <a:t> in </a:t>
            </a:r>
            <a:r>
              <a:rPr lang="tr-TR" dirty="0" err="1"/>
              <a:t>young</a:t>
            </a:r>
            <a:r>
              <a:rPr lang="tr-TR" dirty="0"/>
              <a:t> </a:t>
            </a:r>
            <a:r>
              <a:rPr lang="tr-TR" dirty="0" err="1"/>
              <a:t>adults</a:t>
            </a:r>
            <a:r>
              <a:rPr lang="tr-TR" dirty="0"/>
              <a:t> </a:t>
            </a: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is not </a:t>
            </a:r>
            <a:r>
              <a:rPr lang="tr-TR" dirty="0" err="1"/>
              <a:t>related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another</a:t>
            </a:r>
            <a:r>
              <a:rPr lang="tr-TR" dirty="0"/>
              <a:t> </a:t>
            </a:r>
            <a:r>
              <a:rPr lang="tr-TR" dirty="0" err="1"/>
              <a:t>disease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23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INVOLUTIONAL OSTEOPOROSIS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Postmenopausal (Type I) </a:t>
            </a:r>
            <a:endParaRPr lang="tr-TR" dirty="0" smtClean="0"/>
          </a:p>
          <a:p>
            <a:r>
              <a:rPr lang="en-US" dirty="0" smtClean="0"/>
              <a:t>Senile </a:t>
            </a:r>
            <a:r>
              <a:rPr lang="en-US" dirty="0"/>
              <a:t>(Type 2) Osteoporosis: 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</a:t>
            </a:r>
            <a:r>
              <a:rPr lang="en-US" dirty="0" smtClean="0"/>
              <a:t>• </a:t>
            </a:r>
            <a:r>
              <a:rPr lang="en-US" dirty="0"/>
              <a:t>Most common cause of generalized osteoporosis. 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</a:t>
            </a:r>
            <a:r>
              <a:rPr lang="en-US" dirty="0" smtClean="0"/>
              <a:t>• </a:t>
            </a:r>
            <a:r>
              <a:rPr lang="en-US" dirty="0"/>
              <a:t>Peak bone mass occurs in the second decade of life. 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</a:t>
            </a:r>
            <a:r>
              <a:rPr lang="en-US" dirty="0" smtClean="0"/>
              <a:t>• </a:t>
            </a:r>
            <a:r>
              <a:rPr lang="en-US" dirty="0"/>
              <a:t>Then gradual loss of skeletal mass occurs, beginning in the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      </a:t>
            </a:r>
            <a:r>
              <a:rPr lang="en-US" dirty="0" smtClean="0"/>
              <a:t> </a:t>
            </a:r>
            <a:r>
              <a:rPr lang="en-US" dirty="0"/>
              <a:t>fifth or sixth decade of life in men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      </a:t>
            </a:r>
            <a:r>
              <a:rPr lang="en-US" dirty="0" smtClean="0"/>
              <a:t> </a:t>
            </a:r>
            <a:r>
              <a:rPr lang="en-US" dirty="0"/>
              <a:t>fourth decade in women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91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Patients may be </a:t>
            </a:r>
            <a:endParaRPr lang="tr-TR" dirty="0" smtClean="0"/>
          </a:p>
          <a:p>
            <a:r>
              <a:rPr lang="en-US" dirty="0" smtClean="0"/>
              <a:t>• </a:t>
            </a:r>
            <a:r>
              <a:rPr lang="en-US" dirty="0"/>
              <a:t>entirely asymptomatic, </a:t>
            </a:r>
            <a:endParaRPr lang="tr-TR" dirty="0" smtClean="0"/>
          </a:p>
          <a:p>
            <a:r>
              <a:rPr lang="en-US" dirty="0" smtClean="0"/>
              <a:t>• </a:t>
            </a:r>
            <a:r>
              <a:rPr lang="en-US" dirty="0"/>
              <a:t>significant loss  of bone mass  accompanied by various clinical signs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– </a:t>
            </a:r>
            <a:r>
              <a:rPr lang="en-US" dirty="0"/>
              <a:t>Bone pain, particularly in the back,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– </a:t>
            </a:r>
            <a:r>
              <a:rPr lang="en-US" dirty="0"/>
              <a:t>Loss of height owing to vertebral compression.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– </a:t>
            </a:r>
            <a:r>
              <a:rPr lang="en-US" dirty="0"/>
              <a:t>Increase thoracic kyphosis is apparent (dowagers hump).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– </a:t>
            </a:r>
            <a:r>
              <a:rPr lang="en-US" dirty="0"/>
              <a:t>Neurologic complications are unusual.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– </a:t>
            </a:r>
            <a:r>
              <a:rPr lang="en-US" dirty="0"/>
              <a:t>Fractures</a:t>
            </a:r>
          </a:p>
          <a:p>
            <a:r>
              <a:rPr lang="en-US" dirty="0"/>
              <a:t>• Laboratory analysis </a:t>
            </a:r>
            <a:r>
              <a:rPr lang="tr-TR" dirty="0" smtClean="0"/>
              <a:t>: </a:t>
            </a:r>
            <a:r>
              <a:rPr lang="en-US" dirty="0" smtClean="0"/>
              <a:t>elevated </a:t>
            </a:r>
            <a:r>
              <a:rPr lang="en-US" dirty="0"/>
              <a:t>urinary </a:t>
            </a:r>
            <a:r>
              <a:rPr lang="en-US" dirty="0" err="1"/>
              <a:t>hydroxyproline</a:t>
            </a:r>
            <a:r>
              <a:rPr lang="en-US" dirty="0"/>
              <a:t> levels.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28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TM10001114[[fn=Galeri]]</Template>
  <TotalTime>92</TotalTime>
  <Words>1135</Words>
  <Application>Microsoft Office PowerPoint</Application>
  <PresentationFormat>Geniş ekran</PresentationFormat>
  <Paragraphs>160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2" baseType="lpstr">
      <vt:lpstr>Arial</vt:lpstr>
      <vt:lpstr>Gill Sans MT</vt:lpstr>
      <vt:lpstr>Gallery</vt:lpstr>
      <vt:lpstr>METABOLIC BONE DISORDERS </vt:lpstr>
      <vt:lpstr>PowerPoint Sunusu</vt:lpstr>
      <vt:lpstr>PowerPoint Sunusu</vt:lpstr>
      <vt:lpstr>PowerPoint Sunusu</vt:lpstr>
      <vt:lpstr>OSTEOPOROSIS </vt:lpstr>
      <vt:lpstr>OSTEOPOROSIS CAN ALSO BE CLASSIFIED </vt:lpstr>
      <vt:lpstr>PRIMARY OSTEOPOROSIS </vt:lpstr>
      <vt:lpstr>INVOLUTIONAL OSTEOPOROSIS </vt:lpstr>
      <vt:lpstr>PowerPoint Sunusu</vt:lpstr>
      <vt:lpstr>PowerPoint Sunusu</vt:lpstr>
      <vt:lpstr>PowerPoint Sunusu</vt:lpstr>
      <vt:lpstr>Major risk factors </vt:lpstr>
      <vt:lpstr> Minor risk factors </vt:lpstr>
      <vt:lpstr>PowerPoint Sunusu</vt:lpstr>
      <vt:lpstr>PowerPoint Sunusu</vt:lpstr>
      <vt:lpstr>We use dexa for the measurement of bone qualıty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Osteoporosis - Treatment </vt:lpstr>
      <vt:lpstr>steroid induced osteoporosis</vt:lpstr>
      <vt:lpstr>Osteomalacia</vt:lpstr>
      <vt:lpstr>Diseases of Mineralization:  Osteomalacia and Rickets </vt:lpstr>
      <vt:lpstr>Osteomalacia and Rickets </vt:lpstr>
      <vt:lpstr>Vitamin D Deficiency </vt:lpstr>
      <vt:lpstr>Impaired 1,25 D production </vt:lpstr>
      <vt:lpstr>Phosphate </vt:lpstr>
      <vt:lpstr>Calcium </vt:lpstr>
      <vt:lpstr>Acid </vt:lpstr>
      <vt:lpstr>Alkaline Phosphatase </vt:lpstr>
      <vt:lpstr>Drugs and Toxins </vt:lpstr>
      <vt:lpstr>osteomalacia - Causes </vt:lpstr>
      <vt:lpstr>PowerPoint Sunusu</vt:lpstr>
      <vt:lpstr>PowerPoint Sunusu</vt:lpstr>
      <vt:lpstr>Treatment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BONE DISORDERS</dc:title>
  <dc:creator>HBYS</dc:creator>
  <cp:lastModifiedBy>HBYS</cp:lastModifiedBy>
  <cp:revision>11</cp:revision>
  <dcterms:created xsi:type="dcterms:W3CDTF">2019-04-28T19:46:33Z</dcterms:created>
  <dcterms:modified xsi:type="dcterms:W3CDTF">2019-04-28T21:19:15Z</dcterms:modified>
</cp:coreProperties>
</file>