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348" r:id="rId2"/>
    <p:sldId id="269" r:id="rId3"/>
    <p:sldId id="270" r:id="rId4"/>
    <p:sldId id="286" r:id="rId5"/>
    <p:sldId id="258" r:id="rId6"/>
    <p:sldId id="259" r:id="rId7"/>
    <p:sldId id="262" r:id="rId8"/>
    <p:sldId id="343" r:id="rId9"/>
    <p:sldId id="260" r:id="rId10"/>
    <p:sldId id="338" r:id="rId11"/>
    <p:sldId id="347" r:id="rId12"/>
    <p:sldId id="289" r:id="rId13"/>
    <p:sldId id="291" r:id="rId14"/>
    <p:sldId id="308" r:id="rId15"/>
    <p:sldId id="339" r:id="rId16"/>
    <p:sldId id="340" r:id="rId17"/>
    <p:sldId id="342" r:id="rId18"/>
    <p:sldId id="293" r:id="rId19"/>
    <p:sldId id="292" r:id="rId20"/>
    <p:sldId id="274" r:id="rId21"/>
    <p:sldId id="275" r:id="rId22"/>
    <p:sldId id="303" r:id="rId23"/>
    <p:sldId id="295" r:id="rId24"/>
    <p:sldId id="297" r:id="rId25"/>
    <p:sldId id="310" r:id="rId26"/>
    <p:sldId id="276" r:id="rId27"/>
    <p:sldId id="277" r:id="rId28"/>
    <p:sldId id="337" r:id="rId29"/>
    <p:sldId id="312" r:id="rId30"/>
    <p:sldId id="282" r:id="rId31"/>
    <p:sldId id="334" r:id="rId32"/>
    <p:sldId id="336" r:id="rId33"/>
    <p:sldId id="283" r:id="rId34"/>
    <p:sldId id="313" r:id="rId35"/>
    <p:sldId id="325" r:id="rId36"/>
    <p:sldId id="326" r:id="rId37"/>
    <p:sldId id="328" r:id="rId38"/>
    <p:sldId id="329" r:id="rId39"/>
    <p:sldId id="330" r:id="rId40"/>
    <p:sldId id="284" r:id="rId41"/>
    <p:sldId id="304" r:id="rId42"/>
    <p:sldId id="305" r:id="rId43"/>
    <p:sldId id="306" r:id="rId44"/>
    <p:sldId id="307" r:id="rId45"/>
    <p:sldId id="344" r:id="rId46"/>
    <p:sldId id="315" r:id="rId47"/>
    <p:sldId id="346" r:id="rId48"/>
    <p:sldId id="316" r:id="rId49"/>
    <p:sldId id="317" r:id="rId50"/>
    <p:sldId id="319" r:id="rId51"/>
    <p:sldId id="322" r:id="rId52"/>
    <p:sldId id="321" r:id="rId53"/>
    <p:sldId id="323" r:id="rId54"/>
    <p:sldId id="33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C962-8B09-4639-923F-B3F5CD025E0E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8CE6-0FD7-4EBC-8DC0-72217906F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2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8CE6-0FD7-4EBC-8DC0-72217906F0A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6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0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3031-FC51-CD4A-9C0E-2833EC4D4898}" type="datetimeFigureOut">
              <a:rPr lang="en-US" smtClean="0"/>
              <a:t>23.09.19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46F7-2592-0A46-B8DB-A93DA9EF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5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luzubeydehanimao.meb.k12.tr/tema/icerikler/15-ekim-dunya-el-yikama-gunu-quotsagligimiz-ellerimizdequot_3601939.html" TargetMode="Externa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9937"/>
            <a:ext cx="7772400" cy="2050514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EL HİJYENİ, 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tr-TR" b="1" dirty="0" smtClean="0">
                <a:solidFill>
                  <a:srgbClr val="800000"/>
                </a:solidFill>
              </a:rPr>
              <a:t>EL YIKAMANIN ÖNEMİ ve UYUM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074" y="3886200"/>
            <a:ext cx="7599126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Prof. Dr.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Zülal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Özkurt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Atatürk </a:t>
            </a:r>
            <a:r>
              <a:rPr lang="en-US" sz="2800" dirty="0" err="1" smtClean="0">
                <a:solidFill>
                  <a:schemeClr val="tx1"/>
                </a:solidFill>
              </a:rPr>
              <a:t>Üniversitesi</a:t>
            </a:r>
            <a:r>
              <a:rPr lang="en-US" sz="2800" dirty="0" smtClean="0">
                <a:solidFill>
                  <a:schemeClr val="tx1"/>
                </a:solidFill>
              </a:rPr>
              <a:t> Tıp </a:t>
            </a:r>
            <a:r>
              <a:rPr lang="en-US" sz="2800" dirty="0" err="1" smtClean="0">
                <a:solidFill>
                  <a:schemeClr val="tx1"/>
                </a:solidFill>
              </a:rPr>
              <a:t>Fakültesi,Enfeksiyon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Hastalıkları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Anabilim</a:t>
            </a:r>
            <a:r>
              <a:rPr lang="en-US" sz="2800" dirty="0" smtClean="0">
                <a:solidFill>
                  <a:schemeClr val="tx1"/>
                </a:solidFill>
              </a:rPr>
              <a:t> Dalı, Erzurum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0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8C0000"/>
                </a:solidFill>
              </a:rPr>
              <a:t>Toplum Kaynaklı Enfeksiyonlardan Korunmada El Yıkamanın Önemi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Fekal</a:t>
            </a:r>
            <a:r>
              <a:rPr lang="tr-TR" sz="2800" dirty="0"/>
              <a:t> oral yolla geçen hastalıklar (kolera, tifo, ishaller </a:t>
            </a:r>
            <a:r>
              <a:rPr lang="tr-TR" sz="2800" dirty="0" smtClean="0"/>
              <a:t>ve kusma ile seyreden enfeksiyonlar </a:t>
            </a:r>
            <a:r>
              <a:rPr lang="tr-TR" sz="2800" dirty="0" err="1" smtClean="0"/>
              <a:t>vb</a:t>
            </a:r>
            <a:r>
              <a:rPr lang="tr-TR" sz="2800" dirty="0" smtClean="0"/>
              <a:t>) önlenebilir</a:t>
            </a:r>
            <a:endParaRPr lang="en-US" sz="2800" dirty="0"/>
          </a:p>
          <a:p>
            <a:r>
              <a:rPr lang="tr-TR" sz="2800" dirty="0"/>
              <a:t>Üst solunum yolu enfeksiyonları kısmen </a:t>
            </a:r>
            <a:r>
              <a:rPr lang="tr-TR" sz="2800" dirty="0" smtClean="0"/>
              <a:t>önlenebilir</a:t>
            </a:r>
            <a:endParaRPr lang="tr-TR" sz="2800" dirty="0"/>
          </a:p>
          <a:p>
            <a:r>
              <a:rPr lang="en-US" sz="2800" dirty="0" smtClean="0"/>
              <a:t>Alt </a:t>
            </a:r>
            <a:r>
              <a:rPr lang="en-US" sz="2800" dirty="0" err="1"/>
              <a:t>solunum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 </a:t>
            </a:r>
            <a:r>
              <a:rPr lang="en-US" sz="2800" dirty="0" err="1"/>
              <a:t>enfeksiyonlarının</a:t>
            </a:r>
            <a:r>
              <a:rPr lang="en-US" sz="2800" dirty="0"/>
              <a:t> </a:t>
            </a:r>
            <a:r>
              <a:rPr lang="en-US" sz="2800" dirty="0" err="1"/>
              <a:t>yaklaşık</a:t>
            </a:r>
            <a:r>
              <a:rPr lang="en-US" sz="2800" dirty="0"/>
              <a:t> %20’si </a:t>
            </a:r>
            <a:r>
              <a:rPr lang="en-US" sz="2800" dirty="0" err="1" smtClean="0"/>
              <a:t>azaltabilmektedir</a:t>
            </a:r>
            <a:endParaRPr lang="tr-TR" sz="2800" dirty="0" smtClean="0"/>
          </a:p>
          <a:p>
            <a:r>
              <a:rPr lang="en-US" sz="2800" dirty="0" smtClean="0"/>
              <a:t>Her </a:t>
            </a:r>
            <a:r>
              <a:rPr lang="en-US" sz="2800" dirty="0" err="1"/>
              <a:t>yıl</a:t>
            </a:r>
            <a:r>
              <a:rPr lang="en-US" sz="2800" dirty="0"/>
              <a:t> </a:t>
            </a:r>
            <a:r>
              <a:rPr lang="en-US" sz="2800" dirty="0" err="1"/>
              <a:t>bulaşıcı</a:t>
            </a:r>
            <a:r>
              <a:rPr lang="en-US" sz="2800" dirty="0"/>
              <a:t> </a:t>
            </a:r>
            <a:r>
              <a:rPr lang="en-US" sz="2800" dirty="0" err="1"/>
              <a:t>hastalık</a:t>
            </a:r>
            <a:r>
              <a:rPr lang="en-US" sz="2800" dirty="0"/>
              <a:t> </a:t>
            </a:r>
            <a:r>
              <a:rPr lang="en-US" sz="2800" dirty="0" err="1"/>
              <a:t>yüzünden</a:t>
            </a:r>
            <a:r>
              <a:rPr lang="en-US" sz="2800" dirty="0"/>
              <a:t> </a:t>
            </a:r>
            <a:r>
              <a:rPr lang="en-US" sz="2800" dirty="0" err="1"/>
              <a:t>ölen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milyon</a:t>
            </a:r>
            <a:r>
              <a:rPr lang="en-US" sz="2800" dirty="0"/>
              <a:t> </a:t>
            </a:r>
            <a:r>
              <a:rPr lang="en-US" sz="2800" dirty="0" err="1"/>
              <a:t>çocuğun</a:t>
            </a:r>
            <a:r>
              <a:rPr lang="en-US" sz="2800" dirty="0"/>
              <a:t> </a:t>
            </a:r>
            <a:r>
              <a:rPr lang="en-US" sz="2800" dirty="0" err="1"/>
              <a:t>hayatı</a:t>
            </a:r>
            <a:r>
              <a:rPr lang="en-US" sz="2800" dirty="0"/>
              <a:t>, </a:t>
            </a:r>
            <a:r>
              <a:rPr lang="en-US" sz="2800" dirty="0" err="1"/>
              <a:t>sadece</a:t>
            </a:r>
            <a:r>
              <a:rPr lang="en-US" sz="2800" dirty="0"/>
              <a:t> </a:t>
            </a:r>
            <a:r>
              <a:rPr lang="en-US" sz="2800" dirty="0" err="1"/>
              <a:t>ellerin</a:t>
            </a:r>
            <a:r>
              <a:rPr lang="en-US" sz="2800" dirty="0"/>
              <a:t> </a:t>
            </a:r>
            <a:r>
              <a:rPr lang="en-US" sz="2800" dirty="0" err="1"/>
              <a:t>düzenli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yıkanmasıyla</a:t>
            </a:r>
            <a:r>
              <a:rPr lang="en-US" sz="2800" dirty="0"/>
              <a:t> </a:t>
            </a:r>
            <a:r>
              <a:rPr lang="en-US" sz="2800" dirty="0" err="1"/>
              <a:t>kurtarılabilir</a:t>
            </a:r>
            <a:r>
              <a:rPr lang="en-US" sz="2800" dirty="0"/>
              <a:t> </a:t>
            </a:r>
            <a:endParaRPr lang="tr-TR" sz="2800" dirty="0" smtClean="0"/>
          </a:p>
          <a:p>
            <a:endParaRPr lang="tr-TR" sz="2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4" y="4891974"/>
            <a:ext cx="271303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69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 err="1"/>
              <a:t>Dünyada</a:t>
            </a:r>
            <a:r>
              <a:rPr lang="en-US" sz="3300" dirty="0"/>
              <a:t> her </a:t>
            </a:r>
            <a:r>
              <a:rPr lang="en-US" sz="3300" dirty="0" err="1"/>
              <a:t>gün</a:t>
            </a:r>
            <a:r>
              <a:rPr lang="en-US" sz="3300" dirty="0"/>
              <a:t> 5 </a:t>
            </a:r>
            <a:r>
              <a:rPr lang="en-US" sz="3300" dirty="0" err="1"/>
              <a:t>yaşından</a:t>
            </a:r>
            <a:r>
              <a:rPr lang="en-US" sz="3300" dirty="0"/>
              <a:t> </a:t>
            </a:r>
            <a:r>
              <a:rPr lang="en-US" sz="3300" dirty="0" err="1"/>
              <a:t>küçük</a:t>
            </a:r>
            <a:r>
              <a:rPr lang="en-US" sz="3300" dirty="0"/>
              <a:t> 5 bin </a:t>
            </a:r>
            <a:r>
              <a:rPr lang="en-US" sz="3300" dirty="0" err="1"/>
              <a:t>çocuğun</a:t>
            </a:r>
            <a:r>
              <a:rPr lang="en-US" sz="3300" dirty="0"/>
              <a:t> </a:t>
            </a:r>
            <a:r>
              <a:rPr lang="en-US" sz="3300" dirty="0" err="1"/>
              <a:t>hala</a:t>
            </a:r>
            <a:r>
              <a:rPr lang="en-US" sz="3300" dirty="0"/>
              <a:t> </a:t>
            </a:r>
            <a:r>
              <a:rPr lang="en-US" sz="3300" dirty="0" err="1"/>
              <a:t>ishale</a:t>
            </a:r>
            <a:r>
              <a:rPr lang="en-US" sz="3300" dirty="0"/>
              <a:t> </a:t>
            </a:r>
            <a:r>
              <a:rPr lang="en-US" sz="3300" dirty="0" err="1"/>
              <a:t>bağlı</a:t>
            </a:r>
            <a:r>
              <a:rPr lang="en-US" sz="3300" dirty="0"/>
              <a:t> </a:t>
            </a:r>
            <a:r>
              <a:rPr lang="en-US" sz="3300" dirty="0" err="1"/>
              <a:t>hastalıklardan</a:t>
            </a:r>
            <a:r>
              <a:rPr lang="en-US" sz="3300" dirty="0"/>
              <a:t> </a:t>
            </a:r>
            <a:r>
              <a:rPr lang="en-US" sz="3300" dirty="0" err="1"/>
              <a:t>ölmektedir</a:t>
            </a:r>
            <a:r>
              <a:rPr lang="en-US" sz="3300" dirty="0"/>
              <a:t>, </a:t>
            </a:r>
            <a:r>
              <a:rPr lang="en-US" sz="3300" dirty="0" err="1"/>
              <a:t>eğer</a:t>
            </a:r>
            <a:r>
              <a:rPr lang="en-US" sz="3300" dirty="0"/>
              <a:t> </a:t>
            </a:r>
            <a:r>
              <a:rPr lang="en-US" sz="3300" dirty="0" err="1"/>
              <a:t>çocuklar</a:t>
            </a:r>
            <a:r>
              <a:rPr lang="en-US" sz="3300" dirty="0"/>
              <a:t> </a:t>
            </a:r>
            <a:r>
              <a:rPr lang="en-US" sz="3300" b="1" dirty="0" err="1">
                <a:solidFill>
                  <a:srgbClr val="8C0000"/>
                </a:solidFill>
              </a:rPr>
              <a:t>yemeklerden</a:t>
            </a:r>
            <a:r>
              <a:rPr lang="en-US" sz="3300" b="1" dirty="0">
                <a:solidFill>
                  <a:srgbClr val="8C0000"/>
                </a:solidFill>
              </a:rPr>
              <a:t> </a:t>
            </a:r>
            <a:r>
              <a:rPr lang="en-US" sz="3300" b="1" dirty="0" err="1">
                <a:solidFill>
                  <a:srgbClr val="8C0000"/>
                </a:solidFill>
              </a:rPr>
              <a:t>önce</a:t>
            </a:r>
            <a:r>
              <a:rPr lang="en-US" sz="3300" b="1" dirty="0">
                <a:solidFill>
                  <a:srgbClr val="8C0000"/>
                </a:solidFill>
              </a:rPr>
              <a:t> </a:t>
            </a:r>
            <a:r>
              <a:rPr lang="en-US" sz="3300" b="1" dirty="0" err="1">
                <a:solidFill>
                  <a:srgbClr val="8C0000"/>
                </a:solidFill>
              </a:rPr>
              <a:t>ve</a:t>
            </a:r>
            <a:r>
              <a:rPr lang="en-US" sz="3300" b="1" dirty="0">
                <a:solidFill>
                  <a:srgbClr val="8C0000"/>
                </a:solidFill>
              </a:rPr>
              <a:t> </a:t>
            </a:r>
            <a:r>
              <a:rPr lang="en-US" sz="3300" b="1" dirty="0" err="1">
                <a:solidFill>
                  <a:srgbClr val="8C0000"/>
                </a:solidFill>
              </a:rPr>
              <a:t>tuvalete</a:t>
            </a:r>
            <a:r>
              <a:rPr lang="en-US" sz="3300" b="1" dirty="0">
                <a:solidFill>
                  <a:srgbClr val="8C0000"/>
                </a:solidFill>
              </a:rPr>
              <a:t> </a:t>
            </a:r>
            <a:r>
              <a:rPr lang="en-US" sz="3300" b="1" dirty="0" err="1">
                <a:solidFill>
                  <a:srgbClr val="8C0000"/>
                </a:solidFill>
              </a:rPr>
              <a:t>gittikten</a:t>
            </a:r>
            <a:r>
              <a:rPr lang="en-US" sz="3300" dirty="0"/>
              <a:t> </a:t>
            </a:r>
            <a:r>
              <a:rPr lang="en-US" sz="3300" dirty="0" err="1"/>
              <a:t>sonra</a:t>
            </a:r>
            <a:r>
              <a:rPr lang="en-US" sz="3300" dirty="0"/>
              <a:t> </a:t>
            </a:r>
            <a:r>
              <a:rPr lang="en-US" sz="3300" dirty="0" err="1"/>
              <a:t>sabunla</a:t>
            </a:r>
            <a:r>
              <a:rPr lang="en-US" sz="3300" dirty="0"/>
              <a:t> el </a:t>
            </a:r>
            <a:r>
              <a:rPr lang="en-US" sz="3300" dirty="0" err="1"/>
              <a:t>yıkama</a:t>
            </a:r>
            <a:r>
              <a:rPr lang="en-US" sz="3300" dirty="0"/>
              <a:t> </a:t>
            </a:r>
            <a:r>
              <a:rPr lang="en-US" sz="3300" dirty="0" err="1"/>
              <a:t>alışkanlığı</a:t>
            </a:r>
            <a:r>
              <a:rPr lang="en-US" sz="3300" dirty="0"/>
              <a:t> </a:t>
            </a:r>
            <a:r>
              <a:rPr lang="en-US" sz="3300" dirty="0" err="1"/>
              <a:t>edinebilirlerse</a:t>
            </a:r>
            <a:r>
              <a:rPr lang="en-US" sz="3300" dirty="0"/>
              <a:t> </a:t>
            </a:r>
            <a:r>
              <a:rPr lang="en-US" sz="3300" dirty="0" err="1"/>
              <a:t>bu</a:t>
            </a:r>
            <a:r>
              <a:rPr lang="en-US" sz="3300" dirty="0"/>
              <a:t> </a:t>
            </a:r>
            <a:r>
              <a:rPr lang="en-US" sz="3300" dirty="0" err="1"/>
              <a:t>ölümlerin</a:t>
            </a:r>
            <a:r>
              <a:rPr lang="en-US" sz="3300" dirty="0"/>
              <a:t> </a:t>
            </a:r>
            <a:r>
              <a:rPr lang="en-US" sz="3300" dirty="0" err="1"/>
              <a:t>yarısı</a:t>
            </a:r>
            <a:r>
              <a:rPr lang="en-US" sz="3300" dirty="0"/>
              <a:t> </a:t>
            </a:r>
            <a:r>
              <a:rPr lang="tr-TR" sz="3300" dirty="0" smtClean="0"/>
              <a:t>önlenebilir</a:t>
            </a:r>
          </a:p>
          <a:p>
            <a:endParaRPr lang="tr-TR" sz="3300" dirty="0" smtClean="0"/>
          </a:p>
          <a:p>
            <a:r>
              <a:rPr lang="tr-TR" sz="3300" dirty="0"/>
              <a:t>D</a:t>
            </a:r>
            <a:r>
              <a:rPr lang="en-US" sz="3300" dirty="0" err="1"/>
              <a:t>oğumlara</a:t>
            </a:r>
            <a:r>
              <a:rPr lang="en-US" sz="3300" dirty="0"/>
              <a:t> </a:t>
            </a:r>
            <a:r>
              <a:rPr lang="en-US" sz="3300" dirty="0" err="1"/>
              <a:t>nezaret</a:t>
            </a:r>
            <a:r>
              <a:rPr lang="en-US" sz="3300" dirty="0"/>
              <a:t> </a:t>
            </a:r>
            <a:r>
              <a:rPr lang="en-US" sz="3300" dirty="0" err="1"/>
              <a:t>eden</a:t>
            </a:r>
            <a:r>
              <a:rPr lang="en-US" sz="3300" dirty="0"/>
              <a:t> </a:t>
            </a:r>
            <a:r>
              <a:rPr lang="en-US" sz="3300" dirty="0" err="1"/>
              <a:t>kişilerin</a:t>
            </a:r>
            <a:r>
              <a:rPr lang="en-US" sz="3300" dirty="0"/>
              <a:t> </a:t>
            </a:r>
            <a:r>
              <a:rPr lang="en-US" sz="3300" dirty="0" err="1"/>
              <a:t>ve</a:t>
            </a:r>
            <a:r>
              <a:rPr lang="en-US" sz="3300" dirty="0"/>
              <a:t> </a:t>
            </a:r>
            <a:r>
              <a:rPr lang="en-US" sz="3300" dirty="0" err="1"/>
              <a:t>annelerin</a:t>
            </a:r>
            <a:r>
              <a:rPr lang="en-US" sz="3300" dirty="0"/>
              <a:t> </a:t>
            </a:r>
            <a:r>
              <a:rPr lang="en-US" sz="3300" dirty="0" err="1"/>
              <a:t>ellerini</a:t>
            </a:r>
            <a:r>
              <a:rPr lang="en-US" sz="3300" dirty="0"/>
              <a:t> </a:t>
            </a:r>
            <a:r>
              <a:rPr lang="en-US" sz="3300" dirty="0" err="1"/>
              <a:t>sabunla</a:t>
            </a:r>
            <a:r>
              <a:rPr lang="en-US" sz="3300" dirty="0"/>
              <a:t> </a:t>
            </a:r>
            <a:r>
              <a:rPr lang="en-US" sz="3300" dirty="0" err="1"/>
              <a:t>yıkamaları</a:t>
            </a:r>
            <a:r>
              <a:rPr lang="en-US" sz="3300" dirty="0"/>
              <a:t>, </a:t>
            </a:r>
            <a:r>
              <a:rPr lang="en-US" sz="3300" b="1" dirty="0" err="1">
                <a:solidFill>
                  <a:srgbClr val="8C0000"/>
                </a:solidFill>
              </a:rPr>
              <a:t>yenidoğan</a:t>
            </a:r>
            <a:r>
              <a:rPr lang="en-US" sz="3300" b="1" dirty="0">
                <a:solidFill>
                  <a:srgbClr val="8C0000"/>
                </a:solidFill>
              </a:rPr>
              <a:t> </a:t>
            </a:r>
            <a:r>
              <a:rPr lang="en-US" sz="3300" b="1" dirty="0" err="1">
                <a:solidFill>
                  <a:srgbClr val="8C0000"/>
                </a:solidFill>
              </a:rPr>
              <a:t>yaşama</a:t>
            </a:r>
            <a:r>
              <a:rPr lang="en-US" sz="3300" b="1" dirty="0">
                <a:solidFill>
                  <a:srgbClr val="8C0000"/>
                </a:solidFill>
              </a:rPr>
              <a:t> </a:t>
            </a:r>
            <a:r>
              <a:rPr lang="en-US" sz="3300" b="1" dirty="0" err="1">
                <a:solidFill>
                  <a:srgbClr val="8C0000"/>
                </a:solidFill>
              </a:rPr>
              <a:t>oranlarını</a:t>
            </a:r>
            <a:r>
              <a:rPr lang="en-US" sz="3300" b="1" dirty="0">
                <a:solidFill>
                  <a:srgbClr val="8C0000"/>
                </a:solidFill>
              </a:rPr>
              <a:t> </a:t>
            </a:r>
            <a:r>
              <a:rPr lang="en-US" sz="3300" dirty="0" err="1"/>
              <a:t>önemli</a:t>
            </a:r>
            <a:r>
              <a:rPr lang="en-US" sz="3300" dirty="0"/>
              <a:t> </a:t>
            </a:r>
            <a:r>
              <a:rPr lang="en-US" sz="3300" dirty="0" err="1"/>
              <a:t>oranda</a:t>
            </a:r>
            <a:r>
              <a:rPr lang="en-US" sz="3300" dirty="0"/>
              <a:t> </a:t>
            </a:r>
            <a:r>
              <a:rPr lang="en-US" sz="3300" dirty="0" err="1"/>
              <a:t>artırarak</a:t>
            </a:r>
            <a:r>
              <a:rPr lang="en-US" sz="3300" dirty="0"/>
              <a:t> </a:t>
            </a:r>
            <a:r>
              <a:rPr lang="en-US" sz="3300" dirty="0" err="1"/>
              <a:t>yüzde</a:t>
            </a:r>
            <a:r>
              <a:rPr lang="en-US" sz="3300" dirty="0"/>
              <a:t> 44’e </a:t>
            </a:r>
            <a:r>
              <a:rPr lang="en-US" sz="3300" dirty="0" err="1"/>
              <a:t>ulaştırmıştır</a:t>
            </a:r>
            <a:r>
              <a:rPr lang="en-US" sz="3300" dirty="0"/>
              <a:t>.</a:t>
            </a:r>
            <a:endParaRPr lang="tr-TR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tr-TR" sz="3300" dirty="0" smtClean="0"/>
              <a:t>  </a:t>
            </a:r>
            <a:r>
              <a:rPr lang="tr-TR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“</a:t>
            </a:r>
            <a:r>
              <a:rPr lang="en-US" sz="3300" b="1" dirty="0" err="1">
                <a:solidFill>
                  <a:srgbClr val="FF0000"/>
                </a:solidFill>
              </a:rPr>
              <a:t>Temiz</a:t>
            </a:r>
            <a:r>
              <a:rPr lang="en-US" sz="3300" b="1" dirty="0">
                <a:solidFill>
                  <a:srgbClr val="FF0000"/>
                </a:solidFill>
              </a:rPr>
              <a:t> Eller Hayat </a:t>
            </a:r>
            <a:r>
              <a:rPr lang="en-US" sz="3300" b="1" dirty="0" err="1">
                <a:solidFill>
                  <a:srgbClr val="FF0000"/>
                </a:solidFill>
              </a:rPr>
              <a:t>Kurtarır</a:t>
            </a:r>
            <a:r>
              <a:rPr lang="en-US" sz="3300" b="1" dirty="0">
                <a:solidFill>
                  <a:srgbClr val="FF0000"/>
                </a:solidFill>
              </a:rPr>
              <a:t>.”</a:t>
            </a:r>
          </a:p>
          <a:p>
            <a:pPr marL="3657600" lvl="8" indent="0">
              <a:buNone/>
            </a:pPr>
            <a:r>
              <a:rPr lang="tr-TR" dirty="0" smtClean="0"/>
              <a:t>				                          UNICEF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3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8C0000"/>
                </a:solidFill>
              </a:rPr>
              <a:t/>
            </a:r>
            <a:br>
              <a:rPr lang="tr-TR" sz="3600" b="1" dirty="0" smtClean="0">
                <a:solidFill>
                  <a:srgbClr val="8C0000"/>
                </a:solidFill>
              </a:rPr>
            </a:br>
            <a:r>
              <a:rPr lang="en-US" sz="3600" b="1" dirty="0" smtClean="0">
                <a:solidFill>
                  <a:srgbClr val="8C0000"/>
                </a:solidFill>
              </a:rPr>
              <a:t>HASTANE ENFEKSİYONLARI</a:t>
            </a:r>
            <a:r>
              <a:rPr lang="tr-TR" sz="3600" b="1" dirty="0" smtClean="0">
                <a:solidFill>
                  <a:srgbClr val="8C0000"/>
                </a:solidFill>
              </a:rPr>
              <a:t>NIN ÖNLENMESİNDE </a:t>
            </a:r>
            <a:br>
              <a:rPr lang="tr-TR" sz="3600" b="1" dirty="0" smtClean="0">
                <a:solidFill>
                  <a:srgbClr val="8C0000"/>
                </a:solidFill>
              </a:rPr>
            </a:br>
            <a:r>
              <a:rPr lang="en-US" sz="3600" b="1" dirty="0" smtClean="0">
                <a:solidFill>
                  <a:srgbClr val="8C0000"/>
                </a:solidFill>
              </a:rPr>
              <a:t>EL HİJYENİ</a:t>
            </a:r>
            <a:r>
              <a:rPr lang="tr-TR" sz="3600" b="1" dirty="0" smtClean="0">
                <a:solidFill>
                  <a:srgbClr val="8C0000"/>
                </a:solidFill>
              </a:rPr>
              <a:t/>
            </a:r>
            <a:br>
              <a:rPr lang="tr-TR" sz="3600" b="1" dirty="0" smtClean="0">
                <a:solidFill>
                  <a:srgbClr val="8C0000"/>
                </a:solidFill>
              </a:rPr>
            </a:br>
            <a:r>
              <a:rPr lang="en-US" sz="3200" b="1" dirty="0" smtClean="0">
                <a:solidFill>
                  <a:srgbClr val="8C0000"/>
                </a:solidFill>
              </a:rPr>
              <a:t/>
            </a:r>
            <a:br>
              <a:rPr lang="en-US" sz="3200" b="1" dirty="0" smtClean="0">
                <a:solidFill>
                  <a:srgbClr val="8C0000"/>
                </a:solidFill>
              </a:rPr>
            </a:b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hijyenine</a:t>
            </a:r>
            <a:r>
              <a:rPr lang="en-US" dirty="0" smtClean="0"/>
              <a:t> </a:t>
            </a:r>
            <a:r>
              <a:rPr lang="en-US" dirty="0" err="1" smtClean="0"/>
              <a:t>uyum</a:t>
            </a:r>
            <a:r>
              <a:rPr lang="en-US" dirty="0" smtClean="0"/>
              <a:t> </a:t>
            </a:r>
            <a:r>
              <a:rPr lang="en-US" dirty="0" err="1" smtClean="0"/>
              <a:t>mikroorganizmaların</a:t>
            </a:r>
            <a:r>
              <a:rPr lang="en-US" dirty="0" smtClean="0"/>
              <a:t> </a:t>
            </a:r>
            <a:r>
              <a:rPr lang="en-US" dirty="0" err="1" smtClean="0"/>
              <a:t>çapraz</a:t>
            </a:r>
            <a:r>
              <a:rPr lang="en-US" dirty="0" smtClean="0"/>
              <a:t> </a:t>
            </a:r>
            <a:r>
              <a:rPr lang="en-US" dirty="0" err="1" smtClean="0"/>
              <a:t>bulaşını</a:t>
            </a:r>
            <a:r>
              <a:rPr lang="en-US" dirty="0" smtClean="0"/>
              <a:t> </a:t>
            </a:r>
            <a:r>
              <a:rPr lang="en-US" dirty="0" err="1" smtClean="0"/>
              <a:t>azaltır</a:t>
            </a:r>
            <a:endParaRPr lang="en-US" dirty="0" smtClean="0"/>
          </a:p>
          <a:p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bakımı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enfeksiyon</a:t>
            </a:r>
            <a:r>
              <a:rPr lang="en-US" dirty="0" smtClean="0"/>
              <a:t> </a:t>
            </a:r>
            <a:r>
              <a:rPr lang="en-US" dirty="0" err="1" smtClean="0"/>
              <a:t>hızlarını</a:t>
            </a:r>
            <a:r>
              <a:rPr lang="en-US" dirty="0" smtClean="0"/>
              <a:t> </a:t>
            </a:r>
            <a:r>
              <a:rPr lang="en-US" dirty="0" err="1" smtClean="0"/>
              <a:t>azaltır</a:t>
            </a:r>
            <a:endParaRPr lang="en-US" dirty="0" smtClean="0"/>
          </a:p>
          <a:p>
            <a:r>
              <a:rPr lang="en-US" dirty="0" err="1" smtClean="0"/>
              <a:t>Enfeksiyona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iş</a:t>
            </a:r>
            <a:r>
              <a:rPr lang="en-US" dirty="0" smtClean="0"/>
              <a:t> </a:t>
            </a:r>
            <a:r>
              <a:rPr lang="en-US" dirty="0" err="1" smtClean="0"/>
              <a:t>yükünü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maliyeti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mortalite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morbiditeyi</a:t>
            </a:r>
            <a:r>
              <a:rPr lang="en-US" dirty="0" smtClean="0"/>
              <a:t> </a:t>
            </a:r>
            <a:r>
              <a:rPr lang="en-US" dirty="0" err="1" smtClean="0"/>
              <a:t>azaltır</a:t>
            </a:r>
            <a:endParaRPr lang="en-US" dirty="0" smtClean="0"/>
          </a:p>
          <a:p>
            <a:r>
              <a:rPr lang="en-US" dirty="0" err="1" smtClean="0"/>
              <a:t>Hukuksal</a:t>
            </a:r>
            <a:r>
              <a:rPr lang="en-US" dirty="0" smtClean="0"/>
              <a:t> </a:t>
            </a:r>
            <a:r>
              <a:rPr lang="en-US" dirty="0" err="1" smtClean="0"/>
              <a:t>sorunların</a:t>
            </a:r>
            <a:r>
              <a:rPr lang="en-US" dirty="0" smtClean="0"/>
              <a:t> </a:t>
            </a:r>
            <a:r>
              <a:rPr lang="en-US" dirty="0" err="1" smtClean="0"/>
              <a:t>yaşanmasını</a:t>
            </a:r>
            <a:r>
              <a:rPr lang="en-US" dirty="0" smtClean="0"/>
              <a:t> </a:t>
            </a:r>
            <a:r>
              <a:rPr lang="en-US" dirty="0" err="1" smtClean="0"/>
              <a:t>önler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6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C0000"/>
                </a:solidFill>
              </a:rPr>
              <a:t>El </a:t>
            </a:r>
            <a:r>
              <a:rPr lang="en-US" sz="3200" b="1" dirty="0" err="1" smtClean="0">
                <a:solidFill>
                  <a:srgbClr val="8C0000"/>
                </a:solidFill>
              </a:rPr>
              <a:t>Yıkama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Sosyal</a:t>
            </a:r>
            <a:endParaRPr lang="en-US" sz="2800" dirty="0" smtClean="0"/>
          </a:p>
          <a:p>
            <a:r>
              <a:rPr lang="en-US" sz="2800" dirty="0" err="1" smtClean="0"/>
              <a:t>Hijyenik</a:t>
            </a:r>
            <a:endParaRPr lang="en-US" sz="2800" dirty="0" smtClean="0"/>
          </a:p>
          <a:p>
            <a:r>
              <a:rPr lang="en-US" sz="2800" dirty="0" err="1" smtClean="0"/>
              <a:t>Cerrahi</a:t>
            </a:r>
            <a:endParaRPr lang="en-US" sz="2800" dirty="0"/>
          </a:p>
        </p:txBody>
      </p:sp>
      <p:pic>
        <p:nvPicPr>
          <p:cNvPr id="4" name="Picture 3" descr="l yıkama ile ilgili görsel sonucu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35" y="2870452"/>
            <a:ext cx="5206365" cy="327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31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8C0000"/>
                </a:solidFill>
              </a:rPr>
              <a:t>El Yıkama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/>
              <a:t>yıkama</a:t>
            </a:r>
            <a:r>
              <a:rPr lang="en-US" sz="2800" dirty="0"/>
              <a:t> </a:t>
            </a:r>
            <a:r>
              <a:rPr lang="en-US" sz="2800" dirty="0" err="1"/>
              <a:t>öncesinde</a:t>
            </a:r>
            <a:r>
              <a:rPr lang="en-US" sz="2800" dirty="0"/>
              <a:t> </a:t>
            </a:r>
            <a:r>
              <a:rPr lang="tr-TR" sz="2800" b="1" dirty="0" smtClean="0">
                <a:solidFill>
                  <a:srgbClr val="8C0000"/>
                </a:solidFill>
              </a:rPr>
              <a:t>tüm </a:t>
            </a:r>
            <a:r>
              <a:rPr lang="en-US" sz="2800" b="1" dirty="0" err="1" smtClean="0">
                <a:solidFill>
                  <a:srgbClr val="8C0000"/>
                </a:solidFill>
              </a:rPr>
              <a:t>takı</a:t>
            </a:r>
            <a:r>
              <a:rPr lang="tr-TR" sz="2800" b="1" dirty="0" err="1" smtClean="0">
                <a:solidFill>
                  <a:srgbClr val="8C0000"/>
                </a:solidFill>
              </a:rPr>
              <a:t>lar</a:t>
            </a:r>
            <a:r>
              <a:rPr lang="en-US" sz="2800" b="1" dirty="0" smtClean="0">
                <a:solidFill>
                  <a:srgbClr val="8C0000"/>
                </a:solidFill>
              </a:rPr>
              <a:t> </a:t>
            </a:r>
            <a:r>
              <a:rPr lang="en-US" sz="2800" b="1" dirty="0" err="1" smtClean="0">
                <a:solidFill>
                  <a:srgbClr val="8C0000"/>
                </a:solidFill>
              </a:rPr>
              <a:t>çıkarılır</a:t>
            </a:r>
            <a:endParaRPr lang="tr-TR" sz="2800" b="1" dirty="0" smtClean="0">
              <a:solidFill>
                <a:srgbClr val="8C0000"/>
              </a:solidFill>
            </a:endParaRPr>
          </a:p>
          <a:p>
            <a:r>
              <a:rPr lang="en-US" sz="2800" dirty="0" err="1" smtClean="0"/>
              <a:t>Akmakta</a:t>
            </a:r>
            <a:r>
              <a:rPr lang="en-US" sz="2800" dirty="0" smtClean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altında</a:t>
            </a:r>
            <a:r>
              <a:rPr lang="en-US" sz="2800" dirty="0"/>
              <a:t> </a:t>
            </a:r>
            <a:r>
              <a:rPr lang="en-US" sz="2800" dirty="0" err="1"/>
              <a:t>eller</a:t>
            </a:r>
            <a:r>
              <a:rPr lang="en-US" sz="2800" dirty="0"/>
              <a:t> </a:t>
            </a:r>
            <a:r>
              <a:rPr lang="en-US" sz="2800" dirty="0" err="1" smtClean="0"/>
              <a:t>ıslatılır</a:t>
            </a:r>
            <a:endParaRPr lang="tr-TR" sz="2800" dirty="0" smtClean="0"/>
          </a:p>
          <a:p>
            <a:r>
              <a:rPr lang="en-US" sz="2800" dirty="0" err="1" smtClean="0"/>
              <a:t>Bilekler</a:t>
            </a:r>
            <a:r>
              <a:rPr lang="en-US" sz="2800" dirty="0"/>
              <a:t>, </a:t>
            </a:r>
            <a:r>
              <a:rPr lang="en-US" sz="2800" dirty="0" err="1"/>
              <a:t>avuç</a:t>
            </a:r>
            <a:r>
              <a:rPr lang="en-US" sz="2800" dirty="0"/>
              <a:t> </a:t>
            </a:r>
            <a:r>
              <a:rPr lang="en-US" sz="2800" dirty="0" err="1"/>
              <a:t>içi</a:t>
            </a:r>
            <a:r>
              <a:rPr lang="en-US" sz="2800" dirty="0"/>
              <a:t>, </a:t>
            </a:r>
            <a:r>
              <a:rPr lang="en-US" sz="2800" dirty="0" err="1"/>
              <a:t>ellerin</a:t>
            </a:r>
            <a:r>
              <a:rPr lang="en-US" sz="2800" dirty="0"/>
              <a:t> </a:t>
            </a:r>
            <a:r>
              <a:rPr lang="en-US" sz="2800" dirty="0" err="1"/>
              <a:t>sırt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parmak</a:t>
            </a:r>
            <a:r>
              <a:rPr lang="en-US" sz="2800" dirty="0"/>
              <a:t> </a:t>
            </a:r>
            <a:r>
              <a:rPr lang="en-US" sz="2800" dirty="0" err="1"/>
              <a:t>araları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tırnakların</a:t>
            </a:r>
            <a:r>
              <a:rPr lang="en-US" sz="2800" dirty="0"/>
              <a:t> </a:t>
            </a:r>
            <a:r>
              <a:rPr lang="en-US" sz="2800" dirty="0" err="1"/>
              <a:t>kenar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uçları</a:t>
            </a:r>
            <a:r>
              <a:rPr lang="en-US" sz="2800" dirty="0"/>
              <a:t> </a:t>
            </a:r>
            <a:r>
              <a:rPr lang="en-US" sz="2800" dirty="0" err="1"/>
              <a:t>sabun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köpürtülerek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en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az</a:t>
            </a:r>
            <a:r>
              <a:rPr lang="en-US" sz="2800" b="1" dirty="0">
                <a:solidFill>
                  <a:srgbClr val="8C0000"/>
                </a:solidFill>
              </a:rPr>
              <a:t> 20 </a:t>
            </a:r>
            <a:r>
              <a:rPr lang="en-US" sz="2800" b="1" dirty="0" err="1">
                <a:solidFill>
                  <a:srgbClr val="8C0000"/>
                </a:solidFill>
              </a:rPr>
              <a:t>saniye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süreyle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kuvvetlice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 smtClean="0">
                <a:solidFill>
                  <a:srgbClr val="8C0000"/>
                </a:solidFill>
              </a:rPr>
              <a:t>ovuşturulur</a:t>
            </a:r>
            <a:endParaRPr lang="tr-TR" sz="2800" b="1" dirty="0" smtClean="0">
              <a:solidFill>
                <a:srgbClr val="8C0000"/>
              </a:solidFill>
            </a:endParaRPr>
          </a:p>
          <a:p>
            <a:r>
              <a:rPr lang="en-US" sz="2800" dirty="0" smtClean="0"/>
              <a:t>Eller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altında</a:t>
            </a:r>
            <a:r>
              <a:rPr lang="en-US" sz="2800" dirty="0"/>
              <a:t> </a:t>
            </a:r>
            <a:r>
              <a:rPr lang="en-US" sz="2800" dirty="0" err="1"/>
              <a:t>iyice</a:t>
            </a:r>
            <a:r>
              <a:rPr lang="en-US" sz="2800" dirty="0"/>
              <a:t> </a:t>
            </a:r>
            <a:r>
              <a:rPr lang="en-US" sz="2800" dirty="0" err="1" smtClean="0"/>
              <a:t>durulanır</a:t>
            </a:r>
            <a:r>
              <a:rPr lang="en-US" sz="2800" dirty="0" smtClean="0"/>
              <a:t> </a:t>
            </a:r>
            <a:endParaRPr lang="tr-TR" sz="2800" dirty="0"/>
          </a:p>
          <a:p>
            <a:r>
              <a:rPr lang="en-US" sz="2800" dirty="0" smtClean="0"/>
              <a:t>Eller </a:t>
            </a:r>
            <a:r>
              <a:rPr lang="en-US" sz="2800" dirty="0" err="1"/>
              <a:t>bileklerden</a:t>
            </a:r>
            <a:r>
              <a:rPr lang="en-US" sz="2800" dirty="0"/>
              <a:t> </a:t>
            </a:r>
            <a:r>
              <a:rPr lang="en-US" sz="2800" dirty="0" err="1"/>
              <a:t>başlayarak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kağıt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havlu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 smtClean="0"/>
              <a:t>kurulanır</a:t>
            </a:r>
            <a:endParaRPr lang="tr-TR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Aynı</a:t>
            </a:r>
            <a:r>
              <a:rPr lang="en-US" sz="2800" dirty="0" smtClean="0"/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kağıt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havlu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ile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musluk</a:t>
            </a:r>
            <a:r>
              <a:rPr lang="en-US" sz="2800" b="1" dirty="0">
                <a:solidFill>
                  <a:srgbClr val="8C0000"/>
                </a:solidFill>
              </a:rPr>
              <a:t> </a:t>
            </a:r>
            <a:r>
              <a:rPr lang="en-US" sz="2800" b="1" dirty="0" err="1">
                <a:solidFill>
                  <a:srgbClr val="8C0000"/>
                </a:solidFill>
              </a:rPr>
              <a:t>kapatılır</a:t>
            </a:r>
            <a:r>
              <a:rPr lang="en-US" sz="2800" b="1" dirty="0">
                <a:solidFill>
                  <a:srgbClr val="8C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340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48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9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4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29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8C0000"/>
                </a:solidFill>
              </a:rPr>
              <a:t>El </a:t>
            </a:r>
            <a:r>
              <a:rPr lang="en-US" sz="3600" b="1" dirty="0" err="1">
                <a:solidFill>
                  <a:srgbClr val="8C0000"/>
                </a:solidFill>
              </a:rPr>
              <a:t>Yıkama</a:t>
            </a:r>
            <a:r>
              <a:rPr lang="en-US" sz="3600" b="1" dirty="0">
                <a:solidFill>
                  <a:srgbClr val="8C0000"/>
                </a:solidFill>
              </a:rPr>
              <a:t> </a:t>
            </a:r>
            <a:r>
              <a:rPr lang="en-US" sz="3600" b="1" dirty="0" err="1">
                <a:solidFill>
                  <a:srgbClr val="8C0000"/>
                </a:solidFill>
              </a:rPr>
              <a:t>Sırasında</a:t>
            </a:r>
            <a:r>
              <a:rPr lang="en-US" sz="3600" b="1" dirty="0">
                <a:solidFill>
                  <a:srgbClr val="8C0000"/>
                </a:solidFill>
              </a:rPr>
              <a:t> </a:t>
            </a:r>
            <a:r>
              <a:rPr lang="en-US" sz="3600" b="1" dirty="0" err="1">
                <a:solidFill>
                  <a:srgbClr val="8C0000"/>
                </a:solidFill>
              </a:rPr>
              <a:t>Atlanılan</a:t>
            </a:r>
            <a:r>
              <a:rPr lang="en-US" sz="3600" b="1" dirty="0">
                <a:solidFill>
                  <a:srgbClr val="8C0000"/>
                </a:solidFill>
              </a:rPr>
              <a:t> </a:t>
            </a:r>
            <a:r>
              <a:rPr lang="en-US" sz="3600" b="1" dirty="0" err="1" smtClean="0">
                <a:solidFill>
                  <a:srgbClr val="8C0000"/>
                </a:solidFill>
              </a:rPr>
              <a:t>Bölgeler</a:t>
            </a:r>
            <a:r>
              <a:rPr lang="tr-TR" sz="3600" b="1" dirty="0" smtClean="0">
                <a:solidFill>
                  <a:srgbClr val="8C0000"/>
                </a:solidFill>
              </a:rPr>
              <a:t/>
            </a:r>
            <a:br>
              <a:rPr lang="tr-TR" sz="3600" b="1" dirty="0" smtClean="0">
                <a:solidFill>
                  <a:srgbClr val="8C0000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51" b="1551"/>
          <a:stretch>
            <a:fillRect/>
          </a:stretch>
        </p:blipFill>
        <p:spPr>
          <a:xfrm>
            <a:off x="959668" y="1398977"/>
            <a:ext cx="7953468" cy="4374101"/>
          </a:xfrm>
        </p:spPr>
      </p:pic>
      <p:sp>
        <p:nvSpPr>
          <p:cNvPr id="3" name="Dikdörtgen 2"/>
          <p:cNvSpPr/>
          <p:nvPr/>
        </p:nvSpPr>
        <p:spPr>
          <a:xfrm>
            <a:off x="959668" y="5691157"/>
            <a:ext cx="589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Kırmızı bölgeler </a:t>
            </a:r>
            <a:r>
              <a:rPr lang="tr-TR" b="1" dirty="0" smtClean="0"/>
              <a:t>(Parmak uçları) en </a:t>
            </a:r>
            <a:r>
              <a:rPr lang="tr-TR" b="1" dirty="0"/>
              <a:t>sık atlanmakta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3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8C0000"/>
                </a:solidFill>
              </a:rPr>
              <a:t>El hijyeni ne zaman ?</a:t>
            </a:r>
            <a:br>
              <a:rPr lang="tr-TR" b="1" dirty="0">
                <a:solidFill>
                  <a:srgbClr val="8C0000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24690"/>
            <a:ext cx="4040188" cy="79294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8C0000"/>
                </a:solidFill>
              </a:rPr>
              <a:t>Önce</a:t>
            </a:r>
            <a:endParaRPr lang="en-US" sz="2800" dirty="0">
              <a:solidFill>
                <a:srgbClr val="8C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54403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tr-TR" sz="4000" dirty="0"/>
              <a:t>Hasta ile temas</a:t>
            </a:r>
          </a:p>
          <a:p>
            <a:pPr>
              <a:lnSpc>
                <a:spcPct val="110000"/>
              </a:lnSpc>
            </a:pPr>
            <a:r>
              <a:rPr lang="tr-TR" sz="4000" dirty="0"/>
              <a:t>Hasta çevresindeki yüzeylerle </a:t>
            </a:r>
            <a:r>
              <a:rPr lang="tr-TR" sz="4000" dirty="0" smtClean="0"/>
              <a:t>temas</a:t>
            </a:r>
          </a:p>
          <a:p>
            <a:pPr>
              <a:lnSpc>
                <a:spcPct val="110000"/>
              </a:lnSpc>
            </a:pPr>
            <a:r>
              <a:rPr lang="tr-TR" sz="4000" dirty="0" smtClean="0"/>
              <a:t>Aynı hastada kirli bölgeden temiz bölgeye geçmeden</a:t>
            </a:r>
            <a:endParaRPr lang="tr-TR" sz="4000" dirty="0"/>
          </a:p>
          <a:p>
            <a:pPr>
              <a:lnSpc>
                <a:spcPct val="110000"/>
              </a:lnSpc>
            </a:pPr>
            <a:r>
              <a:rPr lang="tr-TR" sz="4000" dirty="0"/>
              <a:t>Her tür </a:t>
            </a:r>
            <a:r>
              <a:rPr lang="tr-TR" sz="4000" dirty="0" err="1" smtClean="0"/>
              <a:t>invaziv</a:t>
            </a:r>
            <a:r>
              <a:rPr lang="tr-TR" sz="4000" dirty="0" smtClean="0"/>
              <a:t> </a:t>
            </a:r>
            <a:r>
              <a:rPr lang="tr-TR" sz="4000" dirty="0"/>
              <a:t>girişim</a:t>
            </a:r>
          </a:p>
          <a:p>
            <a:pPr>
              <a:lnSpc>
                <a:spcPct val="110000"/>
              </a:lnSpc>
            </a:pPr>
            <a:r>
              <a:rPr lang="tr-TR" sz="4000" dirty="0"/>
              <a:t>Eldiven giyme </a:t>
            </a:r>
          </a:p>
          <a:p>
            <a:pPr>
              <a:lnSpc>
                <a:spcPct val="110000"/>
              </a:lnSpc>
            </a:pPr>
            <a:r>
              <a:rPr lang="tr-TR" sz="4000" dirty="0"/>
              <a:t>İlaçların hazırlanması</a:t>
            </a:r>
          </a:p>
          <a:p>
            <a:pPr>
              <a:lnSpc>
                <a:spcPct val="110000"/>
              </a:lnSpc>
            </a:pPr>
            <a:r>
              <a:rPr lang="tr-TR" sz="4000" dirty="0"/>
              <a:t>Yemek</a:t>
            </a:r>
          </a:p>
          <a:p>
            <a:pPr>
              <a:lnSpc>
                <a:spcPct val="110000"/>
              </a:lnSpc>
            </a:pPr>
            <a:r>
              <a:rPr lang="tr-TR" sz="4000" dirty="0"/>
              <a:t>İşten ayrılma</a:t>
            </a:r>
          </a:p>
          <a:p>
            <a:pPr>
              <a:lnSpc>
                <a:spcPct val="110000"/>
              </a:lnSpc>
            </a:pPr>
            <a:r>
              <a:rPr lang="tr-TR" sz="4000" dirty="0"/>
              <a:t>Tuvalet</a:t>
            </a:r>
          </a:p>
          <a:p>
            <a:pPr>
              <a:lnSpc>
                <a:spcPct val="110000"/>
              </a:lnSpc>
            </a:pPr>
            <a:endParaRPr lang="en-US" dirty="0">
              <a:latin typeface="Comic Sans MS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24691"/>
            <a:ext cx="4041775" cy="79294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8C0000"/>
                </a:solidFill>
              </a:rPr>
              <a:t>Sonra</a:t>
            </a:r>
            <a:endParaRPr lang="en-US" sz="2800" dirty="0">
              <a:solidFill>
                <a:srgbClr val="8C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7639"/>
            <a:ext cx="4041775" cy="52676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dirty="0"/>
              <a:t>Hasta ile temas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Hasta çevresindeki yüzeylerle temas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Her tür </a:t>
            </a:r>
            <a:r>
              <a:rPr lang="tr-TR" sz="2800" dirty="0" err="1" smtClean="0"/>
              <a:t>invaziv</a:t>
            </a:r>
            <a:r>
              <a:rPr lang="tr-TR" sz="2800" dirty="0" smtClean="0"/>
              <a:t> </a:t>
            </a:r>
            <a:r>
              <a:rPr lang="tr-TR" sz="2800" dirty="0"/>
              <a:t>girişim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Eldivenlerin çıkartılması 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Kan</a:t>
            </a:r>
            <a:r>
              <a:rPr lang="tr-TR" sz="2800" dirty="0"/>
              <a:t> </a:t>
            </a:r>
            <a:r>
              <a:rPr lang="tr-TR" sz="2800" dirty="0" smtClean="0"/>
              <a:t>veya </a:t>
            </a:r>
            <a:r>
              <a:rPr lang="tr-TR" sz="2800" dirty="0" err="1" smtClean="0"/>
              <a:t>sekresyon</a:t>
            </a:r>
            <a:r>
              <a:rPr lang="tr-TR" sz="2800" dirty="0" smtClean="0"/>
              <a:t> </a:t>
            </a:r>
            <a:r>
              <a:rPr lang="tr-TR" sz="2800" dirty="0"/>
              <a:t>ile </a:t>
            </a:r>
            <a:r>
              <a:rPr lang="tr-TR" sz="2800" dirty="0" err="1"/>
              <a:t>kontamine</a:t>
            </a:r>
            <a:r>
              <a:rPr lang="tr-TR" sz="2800" dirty="0"/>
              <a:t> olma olasılığı olan herhangi bir alet veya objeye temas 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Diğer vücut </a:t>
            </a:r>
            <a:r>
              <a:rPr lang="tr-TR" sz="2800" dirty="0" smtClean="0"/>
              <a:t>sıvıları </a:t>
            </a:r>
            <a:r>
              <a:rPr lang="tr-TR" sz="2800" dirty="0"/>
              <a:t>ile temas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tr-TR" sz="2800" dirty="0"/>
              <a:t>Tuvalet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6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Ellerde </a:t>
            </a:r>
            <a:r>
              <a:rPr lang="tr-TR" sz="2800" dirty="0" err="1"/>
              <a:t>vücut</a:t>
            </a:r>
            <a:r>
              <a:rPr lang="tr-TR" sz="2800" dirty="0"/>
              <a:t> sıvı veya salgılarıyla </a:t>
            </a:r>
            <a:r>
              <a:rPr lang="tr-TR" sz="2800" b="1" dirty="0" err="1">
                <a:solidFill>
                  <a:srgbClr val="8C0000"/>
                </a:solidFill>
              </a:rPr>
              <a:t>gözle</a:t>
            </a:r>
            <a:r>
              <a:rPr lang="tr-TR" sz="2800" b="1" dirty="0">
                <a:solidFill>
                  <a:srgbClr val="8C0000"/>
                </a:solidFill>
              </a:rPr>
              <a:t> </a:t>
            </a:r>
            <a:r>
              <a:rPr lang="tr-TR" sz="2800" b="1" dirty="0" err="1">
                <a:solidFill>
                  <a:srgbClr val="8C0000"/>
                </a:solidFill>
              </a:rPr>
              <a:t>görülebilir</a:t>
            </a:r>
            <a:r>
              <a:rPr lang="tr-TR" sz="2800" b="1" dirty="0">
                <a:solidFill>
                  <a:srgbClr val="8C0000"/>
                </a:solidFill>
              </a:rPr>
              <a:t> kirlenme olan durumlarda</a:t>
            </a:r>
            <a:r>
              <a:rPr lang="tr-TR" sz="2800" dirty="0"/>
              <a:t> </a:t>
            </a:r>
            <a:r>
              <a:rPr lang="tr-TR" sz="2800" dirty="0" err="1"/>
              <a:t>alkollu</a:t>
            </a:r>
            <a:r>
              <a:rPr lang="tr-TR" sz="2800" dirty="0"/>
              <a:t>̈ el antiseptiği kullanılmaz, eller mutlaka </a:t>
            </a:r>
            <a:r>
              <a:rPr lang="tr-TR" sz="2800" b="1" dirty="0">
                <a:solidFill>
                  <a:srgbClr val="8C0000"/>
                </a:solidFill>
              </a:rPr>
              <a:t>su ve sıvı sabun veya </a:t>
            </a:r>
            <a:r>
              <a:rPr lang="tr-TR" sz="2800" b="1" dirty="0" err="1">
                <a:solidFill>
                  <a:srgbClr val="8C0000"/>
                </a:solidFill>
              </a:rPr>
              <a:t>antimikrobiyal</a:t>
            </a:r>
            <a:r>
              <a:rPr lang="tr-TR" sz="2800" b="1" dirty="0">
                <a:solidFill>
                  <a:srgbClr val="8C0000"/>
                </a:solidFill>
              </a:rPr>
              <a:t> </a:t>
            </a:r>
            <a:r>
              <a:rPr lang="tr-TR" sz="2800" b="1" dirty="0" err="1">
                <a:solidFill>
                  <a:srgbClr val="8C0000"/>
                </a:solidFill>
              </a:rPr>
              <a:t>solüsyon</a:t>
            </a:r>
            <a:r>
              <a:rPr lang="tr-TR" sz="2800" b="1" dirty="0">
                <a:solidFill>
                  <a:srgbClr val="8C0000"/>
                </a:solidFill>
              </a:rPr>
              <a:t> kullanılarak yıkanmalıdır </a:t>
            </a:r>
            <a:endParaRPr lang="en-US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71" y="3811509"/>
            <a:ext cx="2339283" cy="2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48" y="3572158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87" y="4009835"/>
            <a:ext cx="3146861" cy="223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34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8C0000"/>
                </a:solidFill>
              </a:rPr>
              <a:t>Dersin</a:t>
            </a:r>
            <a:r>
              <a:rPr lang="en-US" sz="3200" b="1" dirty="0" smtClean="0">
                <a:solidFill>
                  <a:srgbClr val="8C0000"/>
                </a:solidFill>
              </a:rPr>
              <a:t> </a:t>
            </a:r>
            <a:r>
              <a:rPr lang="en-US" sz="3200" b="1" dirty="0" err="1" smtClean="0">
                <a:solidFill>
                  <a:srgbClr val="8C0000"/>
                </a:solidFill>
              </a:rPr>
              <a:t>Hedefleri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Hijyeni</a:t>
            </a:r>
            <a:r>
              <a:rPr lang="en-US" sz="2800" dirty="0" smtClean="0"/>
              <a:t> </a:t>
            </a:r>
            <a:r>
              <a:rPr lang="en-US" sz="2800" dirty="0" err="1" smtClean="0"/>
              <a:t>kavramının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çeşitlerinin</a:t>
            </a:r>
            <a:r>
              <a:rPr lang="en-US" sz="2800" dirty="0"/>
              <a:t> </a:t>
            </a:r>
            <a:r>
              <a:rPr lang="en-US" sz="2800" dirty="0" err="1" smtClean="0"/>
              <a:t>öğrenilmesi</a:t>
            </a:r>
            <a:endParaRPr lang="en-US" sz="2800" dirty="0" smtClean="0"/>
          </a:p>
          <a:p>
            <a:r>
              <a:rPr lang="en-US" sz="2800" dirty="0" smtClean="0"/>
              <a:t>El </a:t>
            </a:r>
            <a:r>
              <a:rPr lang="en-US" sz="2800" dirty="0" err="1" smtClean="0"/>
              <a:t>hijyeninin</a:t>
            </a:r>
            <a:r>
              <a:rPr lang="en-US" sz="2800" dirty="0" smtClean="0"/>
              <a:t> </a:t>
            </a:r>
            <a:r>
              <a:rPr lang="en-US" sz="2800" dirty="0" err="1" smtClean="0"/>
              <a:t>öneminin</a:t>
            </a:r>
            <a:r>
              <a:rPr lang="en-US" sz="2800" dirty="0" smtClean="0"/>
              <a:t> </a:t>
            </a:r>
            <a:r>
              <a:rPr lang="en-US" sz="2800" dirty="0" err="1" smtClean="0"/>
              <a:t>kavranması</a:t>
            </a:r>
            <a:endParaRPr lang="en-US" sz="2800" dirty="0" smtClean="0"/>
          </a:p>
          <a:p>
            <a:r>
              <a:rPr lang="en-US" sz="2800" dirty="0" smtClean="0"/>
              <a:t>El </a:t>
            </a:r>
            <a:r>
              <a:rPr lang="en-US" sz="2800" dirty="0" err="1" smtClean="0"/>
              <a:t>hijyeni</a:t>
            </a:r>
            <a:r>
              <a:rPr lang="en-US" sz="2800" dirty="0" smtClean="0"/>
              <a:t> </a:t>
            </a:r>
            <a:r>
              <a:rPr lang="en-US" sz="2800" dirty="0" err="1" smtClean="0"/>
              <a:t>yöntemlerinin</a:t>
            </a:r>
            <a:r>
              <a:rPr lang="en-US" sz="2800" dirty="0"/>
              <a:t> </a:t>
            </a:r>
            <a:r>
              <a:rPr lang="en-US" sz="2800" dirty="0" err="1" smtClean="0"/>
              <a:t>görsel</a:t>
            </a:r>
            <a:r>
              <a:rPr lang="en-US" sz="2800" dirty="0" smtClean="0"/>
              <a:t> </a:t>
            </a:r>
            <a:r>
              <a:rPr lang="en-US" sz="2800" dirty="0" err="1" smtClean="0"/>
              <a:t>eğitimle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uygulanacak</a:t>
            </a:r>
            <a:r>
              <a:rPr lang="en-US" sz="2800" dirty="0" smtClean="0"/>
              <a:t> </a:t>
            </a:r>
            <a:r>
              <a:rPr lang="en-US" sz="2800" dirty="0" err="1" smtClean="0"/>
              <a:t>seviyede</a:t>
            </a:r>
            <a:r>
              <a:rPr lang="en-US" sz="2800" dirty="0" smtClean="0"/>
              <a:t> </a:t>
            </a:r>
            <a:r>
              <a:rPr lang="en-US" sz="2800" dirty="0" err="1" smtClean="0"/>
              <a:t>öğrenilmesi</a:t>
            </a:r>
            <a:endParaRPr lang="en-US" sz="2800" dirty="0" smtClean="0"/>
          </a:p>
          <a:p>
            <a:r>
              <a:rPr lang="en-US" sz="2800" dirty="0" err="1" smtClean="0"/>
              <a:t>Kullanılan</a:t>
            </a:r>
            <a:r>
              <a:rPr lang="en-US" sz="2800" dirty="0" smtClean="0"/>
              <a:t> </a:t>
            </a:r>
            <a:r>
              <a:rPr lang="en-US" sz="2800" dirty="0" err="1" smtClean="0"/>
              <a:t>kimyasal</a:t>
            </a:r>
            <a:r>
              <a:rPr lang="en-US" sz="2800" dirty="0" smtClean="0"/>
              <a:t> </a:t>
            </a:r>
            <a:r>
              <a:rPr lang="en-US" sz="2800" dirty="0" err="1" smtClean="0"/>
              <a:t>maddeler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özelliklerinin</a:t>
            </a:r>
            <a:r>
              <a:rPr lang="en-US" sz="2800" dirty="0" smtClean="0"/>
              <a:t> </a:t>
            </a:r>
            <a:r>
              <a:rPr lang="en-US" sz="2800" dirty="0" err="1" smtClean="0"/>
              <a:t>kavranması</a:t>
            </a:r>
            <a:endParaRPr lang="en-US" sz="2800" dirty="0" smtClean="0"/>
          </a:p>
          <a:p>
            <a:r>
              <a:rPr lang="en-US" sz="2800" dirty="0" smtClean="0"/>
              <a:t>El </a:t>
            </a:r>
            <a:r>
              <a:rPr lang="en-US" sz="2800" dirty="0" err="1" smtClean="0"/>
              <a:t>hijyenine</a:t>
            </a:r>
            <a:r>
              <a:rPr lang="en-US" sz="2800" dirty="0" smtClean="0"/>
              <a:t> </a:t>
            </a:r>
            <a:r>
              <a:rPr lang="en-US" sz="2800" dirty="0" err="1" smtClean="0"/>
              <a:t>uyum</a:t>
            </a:r>
            <a:r>
              <a:rPr lang="en-US" sz="2800" dirty="0" smtClean="0"/>
              <a:t> </a:t>
            </a:r>
            <a:r>
              <a:rPr lang="en-US" sz="2800" dirty="0" err="1" smtClean="0"/>
              <a:t>hakkında</a:t>
            </a:r>
            <a:r>
              <a:rPr lang="en-US" sz="2800" dirty="0" smtClean="0"/>
              <a:t> </a:t>
            </a:r>
            <a:r>
              <a:rPr lang="en-US" sz="2800" dirty="0" err="1" smtClean="0"/>
              <a:t>bilgi</a:t>
            </a:r>
            <a:r>
              <a:rPr lang="en-US" sz="2800" dirty="0" smtClean="0"/>
              <a:t> </a:t>
            </a:r>
            <a:r>
              <a:rPr lang="en-US" sz="2800" dirty="0" err="1" smtClean="0"/>
              <a:t>edinilmesi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Uyumun</a:t>
            </a:r>
            <a:r>
              <a:rPr lang="en-US" sz="2800" dirty="0" smtClean="0"/>
              <a:t> </a:t>
            </a:r>
            <a:r>
              <a:rPr lang="en-US" sz="2800" dirty="0" err="1" smtClean="0"/>
              <a:t>artırılması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</a:t>
            </a:r>
            <a:r>
              <a:rPr lang="en-US" sz="2800" dirty="0" err="1" smtClean="0"/>
              <a:t>önerilerin</a:t>
            </a:r>
            <a:r>
              <a:rPr lang="en-US" sz="2800" dirty="0" smtClean="0"/>
              <a:t> </a:t>
            </a:r>
            <a:r>
              <a:rPr lang="en-US" sz="2800" dirty="0" err="1" smtClean="0"/>
              <a:t>öğrenilmesi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780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Tüm</a:t>
            </a:r>
            <a:r>
              <a:rPr lang="tr-TR" sz="2800" dirty="0"/>
              <a:t> hasta bakım alanlarında </a:t>
            </a:r>
            <a:r>
              <a:rPr lang="tr-TR" sz="2800" dirty="0" err="1" smtClean="0"/>
              <a:t>alkollu</a:t>
            </a:r>
            <a:r>
              <a:rPr lang="tr-TR" sz="2800" dirty="0"/>
              <a:t>̈ el antiseptiği </a:t>
            </a:r>
            <a:r>
              <a:rPr lang="tr-TR" sz="2800" dirty="0" smtClean="0"/>
              <a:t>bulundurulmalıdır</a:t>
            </a:r>
          </a:p>
          <a:p>
            <a:pPr marL="0" indent="0">
              <a:buNone/>
            </a:pPr>
            <a:endParaRPr lang="tr-TR" sz="2800" dirty="0" smtClean="0"/>
          </a:p>
          <a:p>
            <a:endParaRPr lang="tr-TR" sz="2800" b="1" dirty="0">
              <a:solidFill>
                <a:srgbClr val="8C0000"/>
              </a:solidFill>
            </a:endParaRPr>
          </a:p>
          <a:p>
            <a:r>
              <a:rPr lang="tr-TR" sz="2800" dirty="0" err="1"/>
              <a:t>Antimikrobiyal</a:t>
            </a:r>
            <a:r>
              <a:rPr lang="tr-TR" sz="2800" dirty="0"/>
              <a:t> emdirilmiş </a:t>
            </a:r>
            <a:r>
              <a:rPr lang="tr-TR" sz="2800" b="1" dirty="0" smtClean="0">
                <a:solidFill>
                  <a:srgbClr val="8C0000"/>
                </a:solidFill>
              </a:rPr>
              <a:t>mendiller</a:t>
            </a:r>
            <a:r>
              <a:rPr lang="tr-TR" sz="2800" dirty="0"/>
              <a:t> </a:t>
            </a:r>
            <a:r>
              <a:rPr lang="tr-TR" sz="2800" dirty="0" err="1" smtClean="0"/>
              <a:t>antimikrobiyal</a:t>
            </a:r>
            <a:r>
              <a:rPr lang="tr-TR" sz="2800" dirty="0" smtClean="0"/>
              <a:t> </a:t>
            </a:r>
            <a:r>
              <a:rPr lang="tr-TR" sz="2800" dirty="0"/>
              <a:t>sabun ve su ile el yıkama veya </a:t>
            </a:r>
            <a:r>
              <a:rPr lang="tr-TR" sz="2800" dirty="0" err="1"/>
              <a:t>alkollu</a:t>
            </a:r>
            <a:r>
              <a:rPr lang="tr-TR" sz="2800" dirty="0"/>
              <a:t>̈ el antiseptikleri kadar </a:t>
            </a:r>
            <a:r>
              <a:rPr lang="tr-TR" sz="2800" b="1" dirty="0">
                <a:solidFill>
                  <a:srgbClr val="8C0000"/>
                </a:solidFill>
              </a:rPr>
              <a:t>etkili değildir</a:t>
            </a:r>
            <a:r>
              <a:rPr lang="tr-TR" sz="2800" dirty="0"/>
              <a:t> </a:t>
            </a:r>
            <a:r>
              <a:rPr lang="tr-TR" sz="2800" dirty="0" smtClean="0"/>
              <a:t> 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1374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5066"/>
          </a:xfrm>
        </p:spPr>
        <p:txBody>
          <a:bodyPr>
            <a:normAutofit fontScale="92500" lnSpcReduction="10000"/>
          </a:bodyPr>
          <a:lstStyle/>
          <a:p>
            <a:endParaRPr lang="tr-TR" sz="3300" dirty="0"/>
          </a:p>
          <a:p>
            <a:r>
              <a:rPr lang="tr-TR" sz="3300" b="1" dirty="0">
                <a:solidFill>
                  <a:srgbClr val="8C0000"/>
                </a:solidFill>
              </a:rPr>
              <a:t>Sporlu bakteri </a:t>
            </a:r>
            <a:r>
              <a:rPr lang="tr-TR" sz="3300" b="1" dirty="0" err="1">
                <a:solidFill>
                  <a:srgbClr val="8C0000"/>
                </a:solidFill>
              </a:rPr>
              <a:t>infeksiyonlarına</a:t>
            </a:r>
            <a:r>
              <a:rPr lang="tr-TR" sz="3300" b="1" dirty="0">
                <a:solidFill>
                  <a:srgbClr val="8C0000"/>
                </a:solidFill>
              </a:rPr>
              <a:t> </a:t>
            </a:r>
            <a:r>
              <a:rPr lang="tr-TR" sz="3300" dirty="0"/>
              <a:t>Alkol, </a:t>
            </a:r>
            <a:r>
              <a:rPr lang="tr-TR" sz="3300" dirty="0" err="1"/>
              <a:t>klorheksidin</a:t>
            </a:r>
            <a:r>
              <a:rPr lang="tr-TR" sz="3300" dirty="0"/>
              <a:t>, </a:t>
            </a:r>
            <a:r>
              <a:rPr lang="tr-TR" sz="3300" dirty="0" err="1"/>
              <a:t>iyodoforlar</a:t>
            </a:r>
            <a:r>
              <a:rPr lang="tr-TR" sz="3300" dirty="0"/>
              <a:t> ve diğer antiseptik ajanlar sporlar </a:t>
            </a:r>
            <a:r>
              <a:rPr lang="tr-TR" sz="3300" dirty="0" err="1"/>
              <a:t>üzerinde</a:t>
            </a:r>
            <a:r>
              <a:rPr lang="tr-TR" sz="3300" dirty="0"/>
              <a:t> zayıf etkinliğe sahiptir </a:t>
            </a:r>
          </a:p>
          <a:p>
            <a:pPr marL="0" indent="0">
              <a:buNone/>
            </a:pPr>
            <a:endParaRPr lang="tr-TR" sz="3300" b="1" dirty="0">
              <a:solidFill>
                <a:srgbClr val="8C0000"/>
              </a:solidFill>
            </a:endParaRPr>
          </a:p>
          <a:p>
            <a:r>
              <a:rPr lang="tr-TR" sz="3300" b="1" dirty="0" smtClean="0">
                <a:solidFill>
                  <a:srgbClr val="8C0000"/>
                </a:solidFill>
              </a:rPr>
              <a:t>Sporlu </a:t>
            </a:r>
            <a:r>
              <a:rPr lang="tr-TR" sz="3300" b="1" dirty="0">
                <a:solidFill>
                  <a:srgbClr val="8C0000"/>
                </a:solidFill>
              </a:rPr>
              <a:t>bakteri </a:t>
            </a:r>
            <a:r>
              <a:rPr lang="tr-TR" sz="3300" b="1" dirty="0" err="1" smtClean="0">
                <a:solidFill>
                  <a:srgbClr val="8C0000"/>
                </a:solidFill>
              </a:rPr>
              <a:t>infeksiyonlarına</a:t>
            </a:r>
            <a:r>
              <a:rPr lang="tr-TR" sz="3300" b="1" dirty="0" smtClean="0">
                <a:solidFill>
                  <a:srgbClr val="8C0000"/>
                </a:solidFill>
              </a:rPr>
              <a:t> </a:t>
            </a:r>
            <a:r>
              <a:rPr lang="tr-TR" sz="3300" dirty="0"/>
              <a:t>(</a:t>
            </a:r>
            <a:r>
              <a:rPr lang="tr-TR" sz="3300" dirty="0" err="1"/>
              <a:t>Bacillus</a:t>
            </a:r>
            <a:r>
              <a:rPr lang="tr-TR" sz="3300" dirty="0"/>
              <a:t> </a:t>
            </a:r>
            <a:r>
              <a:rPr lang="tr-TR" sz="3300" dirty="0" err="1"/>
              <a:t>anthracis</a:t>
            </a:r>
            <a:r>
              <a:rPr lang="tr-TR" sz="3300" dirty="0"/>
              <a:t>, </a:t>
            </a:r>
            <a:r>
              <a:rPr lang="tr-TR" sz="3300" dirty="0" err="1"/>
              <a:t>Clostridium</a:t>
            </a:r>
            <a:r>
              <a:rPr lang="tr-TR" sz="3300" dirty="0"/>
              <a:t> </a:t>
            </a:r>
            <a:r>
              <a:rPr lang="tr-TR" sz="3300" dirty="0" err="1"/>
              <a:t>difficile</a:t>
            </a:r>
            <a:r>
              <a:rPr lang="tr-TR" sz="3300" dirty="0"/>
              <a:t> vb.) </a:t>
            </a:r>
            <a:r>
              <a:rPr lang="tr-TR" sz="3300" dirty="0" err="1"/>
              <a:t>ş</a:t>
            </a:r>
            <a:r>
              <a:rPr lang="tr-TR" sz="3300" dirty="0" err="1" smtClean="0"/>
              <a:t>üpheli</a:t>
            </a:r>
            <a:r>
              <a:rPr lang="tr-TR" sz="3300" dirty="0" smtClean="0"/>
              <a:t> </a:t>
            </a:r>
            <a:r>
              <a:rPr lang="tr-TR" sz="3300" dirty="0"/>
              <a:t>veya </a:t>
            </a:r>
            <a:r>
              <a:rPr lang="tr-TR" sz="3300" dirty="0" smtClean="0"/>
              <a:t>kanıtlanmış </a:t>
            </a:r>
            <a:r>
              <a:rPr lang="tr-TR" sz="3300" dirty="0" err="1"/>
              <a:t>maruziyet</a:t>
            </a:r>
            <a:r>
              <a:rPr lang="tr-TR" sz="3300" dirty="0"/>
              <a:t> </a:t>
            </a:r>
            <a:r>
              <a:rPr lang="tr-TR" sz="3300" dirty="0" smtClean="0"/>
              <a:t>durumunda eldiven takılmalı, sonrasında  </a:t>
            </a:r>
            <a:r>
              <a:rPr lang="tr-TR" sz="3300" dirty="0"/>
              <a:t>eller </a:t>
            </a:r>
            <a:r>
              <a:rPr lang="tr-TR" sz="3300" b="1" dirty="0" smtClean="0">
                <a:solidFill>
                  <a:srgbClr val="8C0000"/>
                </a:solidFill>
              </a:rPr>
              <a:t>sıv</a:t>
            </a:r>
            <a:r>
              <a:rPr lang="tr-TR" sz="3300" b="1" dirty="0">
                <a:solidFill>
                  <a:srgbClr val="8C0000"/>
                </a:solidFill>
              </a:rPr>
              <a:t>ı</a:t>
            </a:r>
            <a:r>
              <a:rPr lang="tr-TR" sz="3300" b="1" dirty="0" smtClean="0">
                <a:solidFill>
                  <a:srgbClr val="8C0000"/>
                </a:solidFill>
              </a:rPr>
              <a:t> </a:t>
            </a:r>
            <a:r>
              <a:rPr lang="tr-TR" sz="3300" b="1" dirty="0">
                <a:solidFill>
                  <a:srgbClr val="8C0000"/>
                </a:solidFill>
              </a:rPr>
              <a:t>sabun ve su </a:t>
            </a:r>
            <a:r>
              <a:rPr lang="tr-TR" sz="3300" dirty="0"/>
              <a:t>ile </a:t>
            </a:r>
            <a:r>
              <a:rPr lang="tr-TR" sz="3300" dirty="0" smtClean="0"/>
              <a:t>yıkanmalıd</a:t>
            </a:r>
            <a:r>
              <a:rPr lang="tr-TR" sz="3300" dirty="0"/>
              <a:t>ı</a:t>
            </a:r>
            <a:r>
              <a:rPr lang="tr-TR" sz="3300" dirty="0" smtClean="0"/>
              <a:t>r</a:t>
            </a:r>
            <a:r>
              <a:rPr lang="tr-TR" sz="3300" dirty="0"/>
              <a:t>. </a:t>
            </a:r>
            <a:endParaRPr lang="tr-TR" sz="3300" dirty="0" smtClean="0"/>
          </a:p>
          <a:p>
            <a:endParaRPr lang="tr-TR" sz="33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8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71" y="0"/>
            <a:ext cx="66814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7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Hände1_3_tes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92122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7772400" cy="792162"/>
          </a:xfrm>
          <a:effectLst>
            <a:outerShdw blurRad="63500" dist="53882" dir="2700000" algn="ctr" rotWithShape="0">
              <a:schemeClr val="tx1"/>
            </a:outerShdw>
          </a:effec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tr-TR" sz="3800" smtClean="0">
                <a:solidFill>
                  <a:schemeClr val="bg1"/>
                </a:solidFill>
                <a:ea typeface="+mj-ea"/>
              </a:rPr>
              <a:t>El Antisepsisi</a:t>
            </a:r>
            <a:endParaRPr lang="de-DE" sz="380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541338" y="1557338"/>
            <a:ext cx="2438400" cy="16002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 fontScale="92500" lnSpcReduction="10000"/>
          </a:bodyPr>
          <a:lstStyle/>
          <a:p>
            <a:pPr marL="0" indent="0" defTabSz="762000" eaLnBrk="1" hangingPunct="1">
              <a:lnSpc>
                <a:spcPct val="95000"/>
              </a:lnSpc>
              <a:spcBef>
                <a:spcPct val="95000"/>
              </a:spcBef>
              <a:buFont typeface="Wingdings" charset="0"/>
              <a:buNone/>
            </a:pPr>
            <a:r>
              <a:rPr lang="en-US" sz="4000" dirty="0" err="1">
                <a:solidFill>
                  <a:schemeClr val="bg1"/>
                </a:solidFill>
                <a:latin typeface="Comic Sans MS" charset="0"/>
              </a:rPr>
              <a:t>avuç</a:t>
            </a:r>
            <a:r>
              <a:rPr lang="en-US" sz="4000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omic Sans MS" charset="0"/>
              </a:rPr>
              <a:t>içlerinin</a:t>
            </a:r>
            <a:r>
              <a:rPr lang="en-US" sz="4000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omic Sans MS" charset="0"/>
              </a:rPr>
              <a:t>teması</a:t>
            </a:r>
            <a:endParaRPr lang="en-US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3386138" y="1125538"/>
            <a:ext cx="25066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</a:pPr>
            <a:r>
              <a:rPr lang="en-US" sz="4000">
                <a:solidFill>
                  <a:schemeClr val="bg1"/>
                </a:solidFill>
              </a:rPr>
              <a:t>avuç içi ile    diğer elin yüzeyi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65221" name="Oval 5"/>
          <p:cNvSpPr>
            <a:spLocks noChangeArrowheads="1"/>
          </p:cNvSpPr>
          <p:nvPr/>
        </p:nvSpPr>
        <p:spPr bwMode="auto">
          <a:xfrm>
            <a:off x="474663" y="5638800"/>
            <a:ext cx="676275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1</a:t>
            </a:r>
            <a:endParaRPr lang="de-DE" sz="2400">
              <a:latin typeface="Times New Roman" pitchFamily="18" charset="0"/>
              <a:ea typeface="+mn-ea"/>
            </a:endParaRPr>
          </a:p>
        </p:txBody>
      </p:sp>
      <p:sp>
        <p:nvSpPr>
          <p:cNvPr id="265222" name="Oval 6"/>
          <p:cNvSpPr>
            <a:spLocks noChangeArrowheads="1"/>
          </p:cNvSpPr>
          <p:nvPr/>
        </p:nvSpPr>
        <p:spPr bwMode="auto">
          <a:xfrm>
            <a:off x="3319463" y="5638800"/>
            <a:ext cx="676275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2</a:t>
            </a:r>
            <a:endParaRPr lang="de-DE" sz="2400">
              <a:latin typeface="Times New Roman" pitchFamily="18" charset="0"/>
              <a:ea typeface="+mn-ea"/>
            </a:endParaRPr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6230938" y="5638800"/>
            <a:ext cx="677862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3</a:t>
            </a:r>
            <a:endParaRPr lang="de-DE" sz="2400">
              <a:latin typeface="Times New Roman" pitchFamily="18" charset="0"/>
              <a:ea typeface="+mn-ea"/>
            </a:endParaRPr>
          </a:p>
        </p:txBody>
      </p:sp>
      <p:pic>
        <p:nvPicPr>
          <p:cNvPr id="1034" name="Picture 8" descr="iki_hinter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"/>
          <a:stretch>
            <a:fillRect/>
          </a:stretch>
        </p:blipFill>
        <p:spPr bwMode="auto">
          <a:xfrm>
            <a:off x="6754813" y="0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6756400" y="0"/>
          <a:ext cx="237966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" r:id="rId5" imgW="3342040" imgH="3519944" progId="Photoshop.Image.5">
                  <p:embed/>
                </p:oleObj>
              </mc:Choice>
              <mc:Fallback>
                <p:oleObj name="Image" r:id="rId5" imgW="3342040" imgH="351994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0"/>
                        <a:ext cx="2379663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tx1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6096000" y="2133600"/>
            <a:ext cx="2370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</a:pPr>
            <a:r>
              <a:rPr lang="en-US" sz="4000">
                <a:solidFill>
                  <a:schemeClr val="bg1"/>
                </a:solidFill>
              </a:rPr>
              <a:t>parmak araları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68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ände3_6_tes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395288" y="2060575"/>
            <a:ext cx="2584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</a:pPr>
            <a:r>
              <a:rPr lang="en-US" sz="4000">
                <a:solidFill>
                  <a:schemeClr val="bg1"/>
                </a:solidFill>
              </a:rPr>
              <a:t>çapraz  parmaklar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3454400" y="2060575"/>
            <a:ext cx="2506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</a:pPr>
            <a:r>
              <a:rPr lang="en-US" sz="4000">
                <a:solidFill>
                  <a:schemeClr val="bg1"/>
                </a:solidFill>
              </a:rPr>
              <a:t>baş parmak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66245" name="Oval 5"/>
          <p:cNvSpPr>
            <a:spLocks noChangeArrowheads="1"/>
          </p:cNvSpPr>
          <p:nvPr/>
        </p:nvSpPr>
        <p:spPr bwMode="auto">
          <a:xfrm>
            <a:off x="474663" y="5638800"/>
            <a:ext cx="676275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4</a:t>
            </a:r>
            <a:endParaRPr lang="de-DE" sz="2400">
              <a:latin typeface="Times New Roman" pitchFamily="18" charset="0"/>
              <a:ea typeface="+mn-ea"/>
            </a:endParaRPr>
          </a:p>
        </p:txBody>
      </p:sp>
      <p:sp>
        <p:nvSpPr>
          <p:cNvPr id="266246" name="Oval 6"/>
          <p:cNvSpPr>
            <a:spLocks noChangeArrowheads="1"/>
          </p:cNvSpPr>
          <p:nvPr/>
        </p:nvSpPr>
        <p:spPr bwMode="auto">
          <a:xfrm>
            <a:off x="3319463" y="5638800"/>
            <a:ext cx="676275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5</a:t>
            </a:r>
            <a:endParaRPr lang="de-DE" sz="2400">
              <a:latin typeface="Times New Roman" pitchFamily="18" charset="0"/>
              <a:ea typeface="+mn-ea"/>
            </a:endParaRPr>
          </a:p>
        </p:txBody>
      </p:sp>
      <p:sp>
        <p:nvSpPr>
          <p:cNvPr id="266247" name="Oval 7"/>
          <p:cNvSpPr>
            <a:spLocks noChangeArrowheads="1"/>
          </p:cNvSpPr>
          <p:nvPr/>
        </p:nvSpPr>
        <p:spPr bwMode="auto">
          <a:xfrm>
            <a:off x="6230938" y="5638800"/>
            <a:ext cx="677862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6</a:t>
            </a:r>
            <a:endParaRPr lang="de-DE" sz="2400">
              <a:latin typeface="Times New Roman" pitchFamily="18" charset="0"/>
              <a:ea typeface="+mn-ea"/>
            </a:endParaRPr>
          </a:p>
        </p:txBody>
      </p:sp>
      <p:pic>
        <p:nvPicPr>
          <p:cNvPr id="2057" name="Picture 8" descr="iki_hinter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"/>
          <a:stretch>
            <a:fillRect/>
          </a:stretch>
        </p:blipFill>
        <p:spPr bwMode="auto">
          <a:xfrm>
            <a:off x="6754813" y="0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756400" y="0"/>
          <a:ext cx="237966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Image" r:id="rId5" imgW="3342040" imgH="3519944" progId="Photoshop.Image.5">
                  <p:embed/>
                </p:oleObj>
              </mc:Choice>
              <mc:Fallback>
                <p:oleObj name="Image" r:id="rId5" imgW="3342040" imgH="351994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0"/>
                        <a:ext cx="2379663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tx1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6299200" y="981075"/>
            <a:ext cx="2593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charset="0"/>
              <a:buNone/>
            </a:pPr>
            <a:r>
              <a:rPr lang="en-US" sz="4000">
                <a:solidFill>
                  <a:schemeClr val="bg1"/>
                </a:solidFill>
              </a:rPr>
              <a:t>avuç içinde parmak</a:t>
            </a:r>
            <a:r>
              <a:rPr lang="tr-TR" sz="4000">
                <a:solidFill>
                  <a:schemeClr val="bg1"/>
                </a:solidFill>
              </a:rPr>
              <a:t> uçları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66251" name="Rectangle 11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53882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eaLnBrk="1" hangingPunct="1">
              <a:lnSpc>
                <a:spcPct val="130000"/>
              </a:lnSpc>
              <a:defRPr/>
            </a:pPr>
            <a:r>
              <a:rPr lang="tr-TR" smtClean="0">
                <a:solidFill>
                  <a:schemeClr val="bg1"/>
                </a:solidFill>
                <a:ea typeface="+mj-ea"/>
              </a:rPr>
              <a:t>El Antisepsisi</a:t>
            </a:r>
            <a:endParaRPr lang="de-DE" smtClean="0">
              <a:solidFill>
                <a:schemeClr val="bg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84939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800000"/>
                </a:solidFill>
              </a:rPr>
              <a:t>Cerrahi El Antisepsisi </a:t>
            </a:r>
            <a:br>
              <a:rPr lang="tr-TR" sz="3200" b="1" dirty="0" smtClean="0">
                <a:solidFill>
                  <a:srgbClr val="800000"/>
                </a:solidFill>
              </a:rPr>
            </a:b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C</a:t>
            </a:r>
            <a:r>
              <a:rPr lang="tr-TR" sz="2800" dirty="0" smtClean="0"/>
              <a:t>errahi </a:t>
            </a:r>
            <a:r>
              <a:rPr lang="tr-TR" sz="2800" dirty="0"/>
              <a:t>alan </a:t>
            </a:r>
            <a:r>
              <a:rPr lang="tr-TR" sz="2800" dirty="0" err="1"/>
              <a:t>infeksiyonunun</a:t>
            </a:r>
            <a:r>
              <a:rPr lang="tr-TR" sz="2800" dirty="0"/>
              <a:t> </a:t>
            </a:r>
            <a:r>
              <a:rPr lang="tr-TR" sz="2800" dirty="0" err="1" smtClean="0"/>
              <a:t>önlenmesinde</a:t>
            </a:r>
            <a:r>
              <a:rPr lang="tr-TR" sz="2800" dirty="0" smtClean="0"/>
              <a:t> </a:t>
            </a:r>
            <a:r>
              <a:rPr lang="tr-TR" sz="2800" dirty="0"/>
              <a:t>cerrahi el antisepsisine dikkat edilmesi </a:t>
            </a:r>
            <a:r>
              <a:rPr lang="tr-TR" sz="2800" dirty="0" err="1"/>
              <a:t>önemlidir</a:t>
            </a:r>
            <a:r>
              <a:rPr lang="tr-TR" sz="2800" dirty="0"/>
              <a:t>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Amaç ameliyat </a:t>
            </a:r>
            <a:r>
              <a:rPr lang="tr-TR" sz="2800" dirty="0"/>
              <a:t>ekibinin ellerindeki bakteri </a:t>
            </a:r>
            <a:r>
              <a:rPr lang="tr-TR" sz="2800" dirty="0" smtClean="0"/>
              <a:t>sayısını ameliyat </a:t>
            </a:r>
            <a:r>
              <a:rPr lang="tr-TR" sz="2800" dirty="0" err="1"/>
              <a:t>süresince</a:t>
            </a:r>
            <a:r>
              <a:rPr lang="tr-TR" sz="2800" dirty="0"/>
              <a:t> </a:t>
            </a:r>
            <a:r>
              <a:rPr lang="tr-TR" sz="2800" dirty="0" smtClean="0"/>
              <a:t>azaltmaktır.</a:t>
            </a:r>
          </a:p>
          <a:p>
            <a:endParaRPr lang="tr-TR" sz="2800" dirty="0" smtClean="0"/>
          </a:p>
          <a:p>
            <a:r>
              <a:rPr lang="tr-TR" sz="2800" dirty="0" smtClean="0"/>
              <a:t>Bakteri sayısı </a:t>
            </a:r>
          </a:p>
          <a:p>
            <a:pPr lvl="1"/>
            <a:r>
              <a:rPr lang="tr-TR" dirty="0" smtClean="0"/>
              <a:t>Eldiven </a:t>
            </a:r>
            <a:r>
              <a:rPr lang="tr-TR" dirty="0"/>
              <a:t>giymeden </a:t>
            </a:r>
            <a:r>
              <a:rPr lang="tr-TR" dirty="0" err="1" smtClean="0"/>
              <a:t>önce</a:t>
            </a:r>
            <a:r>
              <a:rPr lang="tr-TR" dirty="0"/>
              <a:t> 10</a:t>
            </a:r>
            <a:r>
              <a:rPr lang="tr-TR" baseline="30000" dirty="0"/>
              <a:t>3</a:t>
            </a:r>
            <a:r>
              <a:rPr lang="tr-TR" dirty="0"/>
              <a:t>-10</a:t>
            </a:r>
            <a:r>
              <a:rPr lang="tr-TR" baseline="30000" dirty="0"/>
              <a:t>4</a:t>
            </a:r>
            <a:r>
              <a:rPr lang="tr-TR" dirty="0"/>
              <a:t> </a:t>
            </a:r>
            <a:r>
              <a:rPr lang="tr-TR" dirty="0" err="1"/>
              <a:t>kob’den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smtClean="0"/>
              <a:t>cerrahi </a:t>
            </a:r>
            <a:r>
              <a:rPr lang="tr-TR" dirty="0"/>
              <a:t>el antisepsisi ile </a:t>
            </a:r>
            <a:r>
              <a:rPr lang="tr-TR" dirty="0" smtClean="0"/>
              <a:t>100 </a:t>
            </a:r>
            <a:r>
              <a:rPr lang="tr-TR" dirty="0" err="1"/>
              <a:t>kob’e</a:t>
            </a:r>
            <a:r>
              <a:rPr lang="tr-TR" dirty="0"/>
              <a:t> </a:t>
            </a:r>
            <a:r>
              <a:rPr lang="tr-TR" dirty="0" smtClean="0"/>
              <a:t>düşmekte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52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8C0000"/>
                </a:solidFill>
              </a:rPr>
              <a:t>Cerrahi El Antisepsisi 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616"/>
            <a:ext cx="8686800" cy="4810547"/>
          </a:xfrm>
        </p:spPr>
        <p:txBody>
          <a:bodyPr>
            <a:noAutofit/>
          </a:bodyPr>
          <a:lstStyle/>
          <a:p>
            <a:r>
              <a:rPr lang="tr-TR" altLang="en-US" sz="2800" b="1" dirty="0">
                <a:solidFill>
                  <a:srgbClr val="8C0000"/>
                </a:solidFill>
              </a:rPr>
              <a:t>Geçici floranın tamamen</a:t>
            </a:r>
            <a:r>
              <a:rPr lang="tr-TR" altLang="en-US" sz="2800" dirty="0"/>
              <a:t>, kalıcı floranın kısmen ortadan kaldırılması </a:t>
            </a:r>
            <a:r>
              <a:rPr lang="tr-TR" altLang="en-US" sz="2800" dirty="0" smtClean="0"/>
              <a:t>amaçlanır</a:t>
            </a:r>
            <a:endParaRPr lang="tr-TR" sz="2800" dirty="0" smtClean="0"/>
          </a:p>
          <a:p>
            <a:r>
              <a:rPr lang="tr-TR" sz="2800" dirty="0"/>
              <a:t>İ</a:t>
            </a:r>
            <a:r>
              <a:rPr lang="tr-TR" sz="2800" dirty="0" smtClean="0"/>
              <a:t>şlemine başlamadan </a:t>
            </a:r>
            <a:r>
              <a:rPr lang="tr-TR" sz="2800" dirty="0" err="1"/>
              <a:t>önce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8C0000"/>
                </a:solidFill>
              </a:rPr>
              <a:t>yüzük</a:t>
            </a:r>
            <a:r>
              <a:rPr lang="tr-TR" sz="2800" b="1" dirty="0">
                <a:solidFill>
                  <a:srgbClr val="8C0000"/>
                </a:solidFill>
              </a:rPr>
              <a:t>, saat, bilezik gibi </a:t>
            </a:r>
            <a:r>
              <a:rPr lang="tr-TR" sz="2800" b="1" dirty="0" smtClean="0">
                <a:solidFill>
                  <a:srgbClr val="8C0000"/>
                </a:solidFill>
              </a:rPr>
              <a:t>takılar </a:t>
            </a:r>
            <a:r>
              <a:rPr lang="tr-TR" sz="2800" b="1" dirty="0" err="1" smtClean="0">
                <a:solidFill>
                  <a:srgbClr val="8C0000"/>
                </a:solidFill>
              </a:rPr>
              <a:t>çıkarılmalı</a:t>
            </a:r>
            <a:r>
              <a:rPr lang="tr-TR" sz="2800" dirty="0" smtClean="0"/>
              <a:t> </a:t>
            </a:r>
            <a:endParaRPr lang="tr-TR" sz="2800" dirty="0"/>
          </a:p>
          <a:p>
            <a:r>
              <a:rPr lang="tr-TR" sz="2800" b="1" dirty="0" err="1" smtClean="0">
                <a:solidFill>
                  <a:srgbClr val="8C0000"/>
                </a:solidFill>
              </a:rPr>
              <a:t>Antimikrobiyal</a:t>
            </a:r>
            <a:r>
              <a:rPr lang="tr-TR" sz="2800" b="1" dirty="0" smtClean="0">
                <a:solidFill>
                  <a:srgbClr val="8C0000"/>
                </a:solidFill>
              </a:rPr>
              <a:t> </a:t>
            </a:r>
            <a:r>
              <a:rPr lang="tr-TR" sz="2800" b="1" dirty="0">
                <a:solidFill>
                  <a:srgbClr val="8C0000"/>
                </a:solidFill>
              </a:rPr>
              <a:t>sabun veya </a:t>
            </a:r>
            <a:r>
              <a:rPr lang="tr-TR" sz="2800" b="1" dirty="0" err="1">
                <a:solidFill>
                  <a:srgbClr val="8C0000"/>
                </a:solidFill>
              </a:rPr>
              <a:t>alkollu</a:t>
            </a:r>
            <a:r>
              <a:rPr lang="tr-TR" sz="2800" b="1" dirty="0">
                <a:solidFill>
                  <a:srgbClr val="8C0000"/>
                </a:solidFill>
              </a:rPr>
              <a:t>̈ el antiseptikleri </a:t>
            </a:r>
            <a:r>
              <a:rPr lang="tr-TR" sz="2800" dirty="0" smtClean="0"/>
              <a:t>kullanılmalıdır</a:t>
            </a:r>
          </a:p>
          <a:p>
            <a:r>
              <a:rPr lang="tr-TR" sz="2800" dirty="0"/>
              <a:t>Yıkanmasına parmak </a:t>
            </a:r>
            <a:r>
              <a:rPr lang="tr-TR" sz="2800" dirty="0" err="1"/>
              <a:t>uçlarından</a:t>
            </a:r>
            <a:r>
              <a:rPr lang="tr-TR" sz="2800" dirty="0"/>
              <a:t> başlanmalı ve dairesel hareketlerle </a:t>
            </a:r>
            <a:r>
              <a:rPr lang="tr-TR" sz="2800" b="1" dirty="0">
                <a:solidFill>
                  <a:srgbClr val="8C0000"/>
                </a:solidFill>
              </a:rPr>
              <a:t>parmak araları ve dirseklere kadar </a:t>
            </a:r>
            <a:r>
              <a:rPr lang="tr-TR" sz="2800" b="1" dirty="0" err="1">
                <a:solidFill>
                  <a:srgbClr val="8C0000"/>
                </a:solidFill>
              </a:rPr>
              <a:t>ön</a:t>
            </a:r>
            <a:r>
              <a:rPr lang="tr-TR" sz="2800" b="1" dirty="0">
                <a:solidFill>
                  <a:srgbClr val="8C0000"/>
                </a:solidFill>
              </a:rPr>
              <a:t> kollar yıkanmalıdır. </a:t>
            </a:r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547691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8C0000"/>
                </a:solidFill>
              </a:rPr>
              <a:t>Cerrahi El Antisepsisi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/>
              <a:t>E</a:t>
            </a:r>
            <a:r>
              <a:rPr lang="tr-TR" sz="2800" dirty="0" smtClean="0"/>
              <a:t>ller </a:t>
            </a:r>
            <a:r>
              <a:rPr lang="tr-TR" sz="2800" b="1" dirty="0">
                <a:solidFill>
                  <a:srgbClr val="8C0000"/>
                </a:solidFill>
              </a:rPr>
              <a:t>durulanmalı</a:t>
            </a:r>
            <a:r>
              <a:rPr lang="tr-TR" sz="2800" dirty="0"/>
              <a:t> ve steril havluyla </a:t>
            </a:r>
            <a:r>
              <a:rPr lang="tr-TR" sz="2800" b="1" dirty="0" smtClean="0">
                <a:solidFill>
                  <a:srgbClr val="8C0000"/>
                </a:solidFill>
              </a:rPr>
              <a:t>kurulanmalı</a:t>
            </a:r>
            <a:endParaRPr lang="tr-TR" sz="2800" dirty="0"/>
          </a:p>
          <a:p>
            <a:r>
              <a:rPr lang="tr-TR" sz="2800" dirty="0"/>
              <a:t>Steril </a:t>
            </a:r>
            <a:r>
              <a:rPr lang="tr-TR" sz="2800" dirty="0" smtClean="0"/>
              <a:t>havlu </a:t>
            </a:r>
            <a:r>
              <a:rPr lang="tr-TR" sz="2800" dirty="0"/>
              <a:t>başka bir personel </a:t>
            </a:r>
            <a:r>
              <a:rPr lang="tr-TR" sz="2800" dirty="0" smtClean="0"/>
              <a:t>tarafından uzatılmalı </a:t>
            </a:r>
          </a:p>
          <a:p>
            <a:r>
              <a:rPr lang="tr-TR" sz="2800" dirty="0"/>
              <a:t>E</a:t>
            </a:r>
            <a:r>
              <a:rPr lang="tr-TR" sz="2800" dirty="0" smtClean="0"/>
              <a:t>ller </a:t>
            </a:r>
            <a:r>
              <a:rPr lang="tr-TR" sz="2800" dirty="0"/>
              <a:t>ve </a:t>
            </a:r>
            <a:r>
              <a:rPr lang="tr-TR" sz="2800" dirty="0" err="1"/>
              <a:t>ön</a:t>
            </a:r>
            <a:r>
              <a:rPr lang="tr-TR" sz="2800" dirty="0"/>
              <a:t> kollar </a:t>
            </a:r>
            <a:r>
              <a:rPr lang="tr-TR" sz="2800" b="1" dirty="0" smtClean="0">
                <a:solidFill>
                  <a:srgbClr val="8C0000"/>
                </a:solidFill>
              </a:rPr>
              <a:t>2-6 </a:t>
            </a:r>
            <a:r>
              <a:rPr lang="tr-TR" sz="2800" b="1" dirty="0">
                <a:solidFill>
                  <a:srgbClr val="8C0000"/>
                </a:solidFill>
              </a:rPr>
              <a:t>dakika </a:t>
            </a:r>
            <a:r>
              <a:rPr lang="tr-TR" sz="2800" dirty="0" err="1"/>
              <a:t>süreyle</a:t>
            </a:r>
            <a:r>
              <a:rPr lang="tr-TR" sz="2800" dirty="0"/>
              <a:t> ovalanmalı </a:t>
            </a:r>
            <a:endParaRPr lang="tr-TR" sz="2800" dirty="0" smtClean="0"/>
          </a:p>
          <a:p>
            <a:r>
              <a:rPr lang="tr-TR" sz="2800" dirty="0" smtClean="0"/>
              <a:t>Eldiven </a:t>
            </a:r>
            <a:r>
              <a:rPr lang="tr-TR" sz="2800" b="1" dirty="0">
                <a:solidFill>
                  <a:srgbClr val="8C0000"/>
                </a:solidFill>
              </a:rPr>
              <a:t>delindiğinde eller yeniden </a:t>
            </a:r>
            <a:r>
              <a:rPr lang="tr-TR" sz="2800" dirty="0" smtClean="0"/>
              <a:t>yıkanmalı </a:t>
            </a:r>
            <a:endParaRPr lang="tr-TR" sz="2800" dirty="0"/>
          </a:p>
          <a:p>
            <a:r>
              <a:rPr lang="tr-TR" sz="2800" dirty="0"/>
              <a:t>Eller tam olarak </a:t>
            </a:r>
            <a:r>
              <a:rPr lang="tr-TR" sz="2800" b="1" dirty="0">
                <a:solidFill>
                  <a:srgbClr val="8C0000"/>
                </a:solidFill>
              </a:rPr>
              <a:t>kuruduktan sonra </a:t>
            </a:r>
            <a:r>
              <a:rPr lang="tr-TR" sz="2800" dirty="0"/>
              <a:t>steril eldiven </a:t>
            </a:r>
            <a:r>
              <a:rPr lang="tr-TR" sz="2800" dirty="0" smtClean="0"/>
              <a:t>giyilmeli </a:t>
            </a:r>
            <a:endParaRPr lang="tr-TR" sz="2800" dirty="0"/>
          </a:p>
          <a:p>
            <a:r>
              <a:rPr lang="tr-TR" sz="2800" dirty="0"/>
              <a:t>Ellerin yıkandığı </a:t>
            </a:r>
            <a:r>
              <a:rPr lang="tr-TR" sz="2800" b="1" dirty="0">
                <a:solidFill>
                  <a:srgbClr val="8C0000"/>
                </a:solidFill>
              </a:rPr>
              <a:t>lavabo başka bir </a:t>
            </a:r>
            <a:r>
              <a:rPr lang="tr-TR" sz="2800" b="1" dirty="0" err="1">
                <a:solidFill>
                  <a:srgbClr val="8C0000"/>
                </a:solidFill>
              </a:rPr>
              <a:t>amaçla</a:t>
            </a:r>
            <a:r>
              <a:rPr lang="tr-TR" sz="2800" b="1" dirty="0">
                <a:solidFill>
                  <a:srgbClr val="8C0000"/>
                </a:solidFill>
              </a:rPr>
              <a:t> </a:t>
            </a:r>
            <a:r>
              <a:rPr lang="tr-TR" sz="2800" b="1" dirty="0" smtClean="0">
                <a:solidFill>
                  <a:srgbClr val="8C0000"/>
                </a:solidFill>
              </a:rPr>
              <a:t>kullanılmamalı</a:t>
            </a:r>
            <a:r>
              <a:rPr lang="tr-TR" sz="2800" dirty="0" smtClean="0"/>
              <a:t> </a:t>
            </a:r>
            <a:endParaRPr lang="tr-TR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50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806"/>
            <a:ext cx="8229600" cy="49123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/>
              <a:t>P</a:t>
            </a:r>
            <a:r>
              <a:rPr lang="tr-TR" sz="2800" dirty="0" smtClean="0"/>
              <a:t>armak </a:t>
            </a:r>
            <a:r>
              <a:rPr lang="tr-TR" sz="2800" dirty="0" err="1" smtClean="0"/>
              <a:t>uçların</a:t>
            </a:r>
            <a:r>
              <a:rPr lang="tr-TR" sz="2800" dirty="0" err="1"/>
              <a:t>ı</a:t>
            </a:r>
            <a:r>
              <a:rPr lang="tr-TR" sz="2800" dirty="0" err="1" smtClean="0"/>
              <a:t>n</a:t>
            </a:r>
            <a:r>
              <a:rPr lang="tr-TR" sz="2800" dirty="0" smtClean="0"/>
              <a:t> </a:t>
            </a:r>
            <a:r>
              <a:rPr lang="tr-TR" sz="2800" dirty="0"/>
              <a:t>tekrar </a:t>
            </a:r>
            <a:r>
              <a:rPr lang="tr-TR" sz="2800" dirty="0" err="1"/>
              <a:t>kontamine</a:t>
            </a:r>
            <a:r>
              <a:rPr lang="tr-TR" sz="2800" dirty="0"/>
              <a:t> </a:t>
            </a:r>
            <a:r>
              <a:rPr lang="tr-TR" sz="2800" dirty="0" smtClean="0"/>
              <a:t>olmaması </a:t>
            </a:r>
            <a:r>
              <a:rPr lang="tr-TR" sz="2800" dirty="0" err="1"/>
              <a:t>için</a:t>
            </a:r>
            <a:r>
              <a:rPr lang="tr-TR" sz="2800" dirty="0"/>
              <a:t> </a:t>
            </a:r>
            <a:r>
              <a:rPr lang="tr-TR" sz="2800" b="1" dirty="0">
                <a:solidFill>
                  <a:srgbClr val="8C0000"/>
                </a:solidFill>
              </a:rPr>
              <a:t>parmak </a:t>
            </a:r>
            <a:r>
              <a:rPr lang="tr-TR" sz="2800" b="1" dirty="0" err="1" smtClean="0">
                <a:solidFill>
                  <a:srgbClr val="8C0000"/>
                </a:solidFill>
              </a:rPr>
              <a:t>uçlar</a:t>
            </a:r>
            <a:r>
              <a:rPr lang="tr-TR" sz="2800" b="1" dirty="0" err="1">
                <a:solidFill>
                  <a:srgbClr val="8C0000"/>
                </a:solidFill>
              </a:rPr>
              <a:t>ı</a:t>
            </a:r>
            <a:r>
              <a:rPr lang="tr-TR" sz="2800" b="1" dirty="0" smtClean="0">
                <a:solidFill>
                  <a:srgbClr val="8C0000"/>
                </a:solidFill>
              </a:rPr>
              <a:t> yukarıda</a:t>
            </a:r>
            <a:r>
              <a:rPr lang="tr-TR" sz="2800" b="1" dirty="0">
                <a:solidFill>
                  <a:srgbClr val="8C0000"/>
                </a:solidFill>
              </a:rPr>
              <a:t>, dirsekler </a:t>
            </a:r>
            <a:r>
              <a:rPr lang="tr-TR" sz="2800" b="1" dirty="0" smtClean="0">
                <a:solidFill>
                  <a:srgbClr val="8C0000"/>
                </a:solidFill>
              </a:rPr>
              <a:t>aşağıda </a:t>
            </a:r>
            <a:r>
              <a:rPr lang="tr-TR" sz="2800" dirty="0" smtClean="0"/>
              <a:t>olmalıd</a:t>
            </a:r>
            <a:r>
              <a:rPr lang="tr-TR" sz="2800" dirty="0"/>
              <a:t>ı</a:t>
            </a:r>
            <a:r>
              <a:rPr lang="tr-TR" sz="2800" dirty="0" smtClean="0"/>
              <a:t>r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err="1" smtClean="0"/>
              <a:t>Günün</a:t>
            </a:r>
            <a:r>
              <a:rPr lang="tr-TR" sz="2800" dirty="0" smtClean="0"/>
              <a:t> </a:t>
            </a:r>
            <a:r>
              <a:rPr lang="tr-TR" sz="2800" dirty="0"/>
              <a:t>ilk </a:t>
            </a:r>
            <a:r>
              <a:rPr lang="tr-TR" sz="2800" dirty="0" smtClean="0"/>
              <a:t>ameliyatında tırnaklar</a:t>
            </a:r>
            <a:r>
              <a:rPr lang="tr-TR" sz="2800" dirty="0"/>
              <a:t>ı</a:t>
            </a:r>
            <a:r>
              <a:rPr lang="tr-TR" sz="2800" dirty="0" smtClean="0"/>
              <a:t>n altı yumuşak kıllar</a:t>
            </a:r>
            <a:r>
              <a:rPr lang="tr-TR" sz="2800" dirty="0"/>
              <a:t>ı</a:t>
            </a:r>
            <a:r>
              <a:rPr lang="tr-TR" sz="2800" dirty="0" smtClean="0"/>
              <a:t> </a:t>
            </a:r>
            <a:r>
              <a:rPr lang="tr-TR" sz="2800" dirty="0"/>
              <a:t>olan</a:t>
            </a:r>
            <a:r>
              <a:rPr lang="tr-TR" sz="2800" dirty="0" smtClean="0"/>
              <a:t>, </a:t>
            </a:r>
            <a:r>
              <a:rPr lang="tr-TR" sz="2800" b="1" dirty="0" smtClean="0">
                <a:solidFill>
                  <a:srgbClr val="8C0000"/>
                </a:solidFill>
              </a:rPr>
              <a:t>tek kullanımlık </a:t>
            </a:r>
            <a:r>
              <a:rPr lang="tr-TR" sz="2800" b="1" dirty="0">
                <a:solidFill>
                  <a:srgbClr val="8C0000"/>
                </a:solidFill>
              </a:rPr>
              <a:t>steril </a:t>
            </a:r>
            <a:r>
              <a:rPr lang="tr-TR" sz="2800" b="1" dirty="0" err="1" smtClean="0">
                <a:solidFill>
                  <a:srgbClr val="8C0000"/>
                </a:solidFill>
              </a:rPr>
              <a:t>fırça</a:t>
            </a:r>
            <a:r>
              <a:rPr lang="tr-TR" sz="2800" b="1" dirty="0" smtClean="0">
                <a:solidFill>
                  <a:srgbClr val="8C0000"/>
                </a:solidFill>
              </a:rPr>
              <a:t> </a:t>
            </a:r>
            <a:r>
              <a:rPr lang="tr-TR" sz="2800" dirty="0"/>
              <a:t>ile </a:t>
            </a:r>
            <a:r>
              <a:rPr lang="tr-TR" sz="2800" dirty="0" err="1" smtClean="0"/>
              <a:t>fırçalanmalıd</a:t>
            </a:r>
            <a:r>
              <a:rPr lang="tr-TR" sz="2800" dirty="0" err="1"/>
              <a:t>ı</a:t>
            </a:r>
            <a:r>
              <a:rPr lang="tr-TR" sz="2800" dirty="0" err="1" smtClean="0"/>
              <a:t>r</a:t>
            </a:r>
            <a:r>
              <a:rPr lang="tr-TR" sz="2800" dirty="0" smtClean="0"/>
              <a:t> </a:t>
            </a:r>
            <a:endParaRPr lang="tr-TR" sz="2800" dirty="0"/>
          </a:p>
          <a:p>
            <a:endParaRPr lang="tr-TR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85" y="3643799"/>
            <a:ext cx="3376942" cy="29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07" y="3643799"/>
            <a:ext cx="3442329" cy="30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902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8C0000"/>
                </a:solidFill>
              </a:rPr>
              <a:t>Süre?</a:t>
            </a:r>
            <a:endParaRPr lang="en-US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04741"/>
            <a:ext cx="8229600" cy="4221422"/>
          </a:xfrm>
        </p:spPr>
        <p:txBody>
          <a:bodyPr/>
          <a:lstStyle/>
          <a:p>
            <a:r>
              <a:rPr lang="tr-TR" dirty="0" smtClean="0"/>
              <a:t>El yıkama için ideal süre </a:t>
            </a:r>
            <a:r>
              <a:rPr lang="tr-TR" b="1" dirty="0" smtClean="0">
                <a:solidFill>
                  <a:srgbClr val="8C0000"/>
                </a:solidFill>
              </a:rPr>
              <a:t>30 saniye</a:t>
            </a:r>
          </a:p>
          <a:p>
            <a:r>
              <a:rPr lang="tr-TR" dirty="0" smtClean="0"/>
              <a:t>El antiseptikleri ile ovma </a:t>
            </a:r>
            <a:r>
              <a:rPr lang="tr-TR" b="1" dirty="0" smtClean="0">
                <a:solidFill>
                  <a:srgbClr val="8C0000"/>
                </a:solidFill>
              </a:rPr>
              <a:t>kuruyuncaya kadar</a:t>
            </a:r>
          </a:p>
          <a:p>
            <a:r>
              <a:rPr lang="tr-TR" dirty="0" smtClean="0"/>
              <a:t>Cerrahi el yıkama </a:t>
            </a:r>
            <a:r>
              <a:rPr lang="tr-TR" b="1" dirty="0" smtClean="0">
                <a:solidFill>
                  <a:srgbClr val="8C0000"/>
                </a:solidFill>
              </a:rPr>
              <a:t>2-6 dakika</a:t>
            </a:r>
            <a:endParaRPr lang="en-US" b="1" dirty="0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8C0000"/>
                </a:solidFill>
              </a:rPr>
              <a:t>Konu</a:t>
            </a:r>
            <a:r>
              <a:rPr lang="en-US" sz="3200" b="1" dirty="0" smtClean="0">
                <a:solidFill>
                  <a:srgbClr val="8C0000"/>
                </a:solidFill>
              </a:rPr>
              <a:t> </a:t>
            </a:r>
            <a:r>
              <a:rPr lang="en-US" sz="3200" b="1" dirty="0" err="1" smtClean="0">
                <a:solidFill>
                  <a:srgbClr val="8C0000"/>
                </a:solidFill>
              </a:rPr>
              <a:t>Başlıkları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Deri</a:t>
            </a:r>
            <a:r>
              <a:rPr lang="en-US" sz="2800" dirty="0" smtClean="0"/>
              <a:t> </a:t>
            </a:r>
            <a:r>
              <a:rPr lang="en-US" sz="2800" dirty="0" err="1" smtClean="0"/>
              <a:t>Florası</a:t>
            </a:r>
            <a:endParaRPr lang="en-US" sz="2800" dirty="0" smtClean="0"/>
          </a:p>
          <a:p>
            <a:r>
              <a:rPr lang="en-US" sz="2800" dirty="0" smtClean="0"/>
              <a:t>El </a:t>
            </a:r>
            <a:r>
              <a:rPr lang="en-US" sz="2800" dirty="0" err="1"/>
              <a:t>Hijyeni</a:t>
            </a:r>
            <a:r>
              <a:rPr lang="en-US" sz="2800" dirty="0"/>
              <a:t> </a:t>
            </a:r>
            <a:r>
              <a:rPr lang="en-US" sz="2800" dirty="0" err="1"/>
              <a:t>kavramının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çeşitlerinin</a:t>
            </a:r>
            <a:r>
              <a:rPr lang="en-US" sz="2800" dirty="0"/>
              <a:t> </a:t>
            </a:r>
            <a:r>
              <a:rPr lang="en-US" sz="2800" dirty="0" err="1"/>
              <a:t>tanımı</a:t>
            </a:r>
            <a:endParaRPr lang="en-US" sz="2800" dirty="0"/>
          </a:p>
          <a:p>
            <a:r>
              <a:rPr lang="en-US" sz="2800" dirty="0"/>
              <a:t>El </a:t>
            </a:r>
            <a:r>
              <a:rPr lang="en-US" sz="2800" dirty="0" err="1"/>
              <a:t>hijyeninin</a:t>
            </a:r>
            <a:r>
              <a:rPr lang="en-US" sz="2800" dirty="0"/>
              <a:t> </a:t>
            </a:r>
            <a:r>
              <a:rPr lang="en-US" sz="2800" dirty="0" err="1"/>
              <a:t>önemi</a:t>
            </a:r>
            <a:endParaRPr lang="en-US" sz="2800" dirty="0"/>
          </a:p>
          <a:p>
            <a:r>
              <a:rPr lang="en-US" sz="2800" dirty="0"/>
              <a:t>El </a:t>
            </a:r>
            <a:r>
              <a:rPr lang="en-US" sz="2800" dirty="0" err="1"/>
              <a:t>hijyeni</a:t>
            </a:r>
            <a:r>
              <a:rPr lang="en-US" sz="2800" dirty="0"/>
              <a:t> </a:t>
            </a:r>
            <a:r>
              <a:rPr lang="en-US" sz="2800" dirty="0" err="1"/>
              <a:t>yöntemleri</a:t>
            </a:r>
            <a:endParaRPr lang="en-US" sz="2800" dirty="0"/>
          </a:p>
          <a:p>
            <a:r>
              <a:rPr lang="en-US" sz="2800" dirty="0" err="1"/>
              <a:t>Kullanılan</a:t>
            </a:r>
            <a:r>
              <a:rPr lang="en-US" sz="2800" dirty="0"/>
              <a:t> </a:t>
            </a:r>
            <a:r>
              <a:rPr lang="en-US" sz="2800" dirty="0" err="1"/>
              <a:t>kimyasal</a:t>
            </a:r>
            <a:r>
              <a:rPr lang="en-US" sz="2800" dirty="0"/>
              <a:t> </a:t>
            </a:r>
            <a:r>
              <a:rPr lang="en-US" sz="2800" dirty="0" err="1"/>
              <a:t>maddeler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özellikleri</a:t>
            </a:r>
            <a:endParaRPr lang="en-US" sz="2800" dirty="0"/>
          </a:p>
          <a:p>
            <a:r>
              <a:rPr lang="en-US" sz="2800" dirty="0"/>
              <a:t>El </a:t>
            </a:r>
            <a:r>
              <a:rPr lang="en-US" sz="2800" dirty="0" err="1"/>
              <a:t>hijyenine</a:t>
            </a:r>
            <a:r>
              <a:rPr lang="en-US" sz="2800" dirty="0"/>
              <a:t> </a:t>
            </a:r>
            <a:r>
              <a:rPr lang="en-US" sz="2800" dirty="0" err="1"/>
              <a:t>uyum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Uyumun</a:t>
            </a:r>
            <a:r>
              <a:rPr lang="en-US" sz="2800" dirty="0"/>
              <a:t> </a:t>
            </a:r>
            <a:r>
              <a:rPr lang="en-US" sz="2800" dirty="0" err="1"/>
              <a:t>artırılması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öneriler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36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>
                <a:solidFill>
                  <a:srgbClr val="8C0000"/>
                </a:solidFill>
              </a:rPr>
              <a:t>Su ve Sabun ile </a:t>
            </a:r>
            <a:r>
              <a:rPr lang="tr-TR" sz="3200" b="1" dirty="0" smtClean="0">
                <a:solidFill>
                  <a:srgbClr val="8C0000"/>
                </a:solidFill>
              </a:rPr>
              <a:t>Yıkamada Sürenin </a:t>
            </a:r>
            <a:r>
              <a:rPr lang="tr-TR" sz="3200" b="1" dirty="0" err="1" smtClean="0">
                <a:solidFill>
                  <a:srgbClr val="8C0000"/>
                </a:solidFill>
              </a:rPr>
              <a:t>Kontamine</a:t>
            </a:r>
            <a:r>
              <a:rPr lang="tr-TR" sz="3200" b="1" dirty="0" smtClean="0">
                <a:solidFill>
                  <a:srgbClr val="8C0000"/>
                </a:solidFill>
              </a:rPr>
              <a:t> </a:t>
            </a:r>
            <a:r>
              <a:rPr lang="tr-TR" sz="3200" b="1" dirty="0">
                <a:solidFill>
                  <a:srgbClr val="8C0000"/>
                </a:solidFill>
              </a:rPr>
              <a:t>Ellerden </a:t>
            </a:r>
            <a:r>
              <a:rPr lang="tr-TR" sz="3200" b="1" dirty="0" smtClean="0">
                <a:solidFill>
                  <a:srgbClr val="8C0000"/>
                </a:solidFill>
              </a:rPr>
              <a:t>Uzaklaştırdığı </a:t>
            </a:r>
            <a:r>
              <a:rPr lang="tr-TR" sz="3200" b="1" dirty="0">
                <a:solidFill>
                  <a:srgbClr val="8C0000"/>
                </a:solidFill>
              </a:rPr>
              <a:t>Bakteri </a:t>
            </a:r>
            <a:r>
              <a:rPr lang="tr-TR" sz="3200" b="1" dirty="0" smtClean="0">
                <a:solidFill>
                  <a:srgbClr val="8C0000"/>
                </a:solidFill>
              </a:rPr>
              <a:t>Oranına Etkisi</a:t>
            </a:r>
            <a:r>
              <a:rPr lang="tr-TR" sz="3200" dirty="0"/>
              <a:t/>
            </a:r>
            <a:br>
              <a:rPr lang="tr-TR" sz="3200" dirty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311913"/>
              </p:ext>
            </p:extLst>
          </p:nvPr>
        </p:nvGraphicFramePr>
        <p:xfrm>
          <a:off x="859074" y="1600200"/>
          <a:ext cx="7096696" cy="445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636"/>
                <a:gridCol w="3093060"/>
              </a:tblGrid>
              <a:tr h="70123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8C0000"/>
                          </a:solidFill>
                        </a:rPr>
                        <a:t>Süre</a:t>
                      </a:r>
                      <a:endParaRPr lang="en-US" sz="2800" dirty="0">
                        <a:solidFill>
                          <a:srgbClr val="8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8C0000"/>
                          </a:solidFill>
                        </a:rPr>
                        <a:t>Ortalama</a:t>
                      </a:r>
                      <a:r>
                        <a:rPr lang="en-US" sz="2800" dirty="0" smtClean="0">
                          <a:solidFill>
                            <a:srgbClr val="8C0000"/>
                          </a:solidFill>
                        </a:rPr>
                        <a:t> log</a:t>
                      </a:r>
                      <a:r>
                        <a:rPr lang="en-US" sz="2800" baseline="-25000" dirty="0" smtClean="0">
                          <a:solidFill>
                            <a:srgbClr val="8C0000"/>
                          </a:solidFill>
                        </a:rPr>
                        <a:t>10 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8C0000"/>
                          </a:solidFill>
                        </a:rPr>
                        <a:t>azalma</a:t>
                      </a:r>
                      <a:endParaRPr lang="en-US" sz="2800" dirty="0">
                        <a:solidFill>
                          <a:srgbClr val="8C0000"/>
                        </a:solidFill>
                      </a:endParaRPr>
                    </a:p>
                  </a:txBody>
                  <a:tcPr/>
                </a:tc>
              </a:tr>
              <a:tr h="701232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15 </a:t>
                      </a:r>
                      <a:r>
                        <a:rPr lang="en-US" sz="2800" b="0" dirty="0" err="1" smtClean="0"/>
                        <a:t>saniye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0.6-1.1</a:t>
                      </a:r>
                      <a:endParaRPr lang="en-US" sz="2800" dirty="0"/>
                    </a:p>
                  </a:txBody>
                  <a:tcPr/>
                </a:tc>
              </a:tr>
              <a:tr h="701232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30 </a:t>
                      </a:r>
                      <a:r>
                        <a:rPr lang="en-US" sz="2800" b="0" dirty="0" err="1" smtClean="0"/>
                        <a:t>saniye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1.8-2.8</a:t>
                      </a:r>
                      <a:endParaRPr lang="en-US" sz="2800" dirty="0"/>
                    </a:p>
                  </a:txBody>
                  <a:tcPr/>
                </a:tc>
              </a:tr>
              <a:tr h="701232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 </a:t>
                      </a:r>
                      <a:r>
                        <a:rPr lang="en-US" sz="2800" b="0" dirty="0" err="1" smtClean="0"/>
                        <a:t>dakika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2.7-3</a:t>
                      </a:r>
                      <a:endParaRPr lang="en-US" sz="2800" dirty="0"/>
                    </a:p>
                  </a:txBody>
                  <a:tcPr/>
                </a:tc>
              </a:tr>
              <a:tr h="701232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2 </a:t>
                      </a:r>
                      <a:r>
                        <a:rPr lang="en-US" sz="2800" b="0" dirty="0" err="1" smtClean="0"/>
                        <a:t>dakika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3.3</a:t>
                      </a:r>
                      <a:endParaRPr lang="en-US" sz="2800" dirty="0"/>
                    </a:p>
                  </a:txBody>
                  <a:tcPr/>
                </a:tc>
              </a:tr>
              <a:tr h="701232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4 </a:t>
                      </a:r>
                      <a:r>
                        <a:rPr lang="en-US" sz="2800" b="0" dirty="0" err="1" smtClean="0"/>
                        <a:t>dakika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732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8C0000"/>
                </a:solidFill>
              </a:rPr>
              <a:t>El </a:t>
            </a:r>
            <a:r>
              <a:rPr lang="en-US" sz="3200" b="1" dirty="0" err="1">
                <a:solidFill>
                  <a:srgbClr val="8C0000"/>
                </a:solidFill>
              </a:rPr>
              <a:t>Antiseptiklerinin</a:t>
            </a:r>
            <a:r>
              <a:rPr lang="en-US" sz="3200" b="1" dirty="0">
                <a:solidFill>
                  <a:srgbClr val="8C0000"/>
                </a:solidFill>
              </a:rPr>
              <a:t> </a:t>
            </a:r>
            <a:r>
              <a:rPr lang="en-US" sz="3200" b="1" dirty="0" err="1">
                <a:solidFill>
                  <a:srgbClr val="8C0000"/>
                </a:solidFill>
              </a:rPr>
              <a:t>Antimikrobiyal</a:t>
            </a:r>
            <a:r>
              <a:rPr lang="en-US" sz="3200" b="1" dirty="0">
                <a:solidFill>
                  <a:srgbClr val="8C0000"/>
                </a:solidFill>
              </a:rPr>
              <a:t> </a:t>
            </a:r>
            <a:r>
              <a:rPr lang="en-US" sz="3200" b="1" dirty="0" err="1" smtClean="0">
                <a:solidFill>
                  <a:srgbClr val="8C0000"/>
                </a:solidFill>
              </a:rPr>
              <a:t>Spektrum</a:t>
            </a:r>
            <a:r>
              <a:rPr lang="tr-TR" sz="3200" b="1" dirty="0" err="1" smtClean="0">
                <a:solidFill>
                  <a:srgbClr val="8C0000"/>
                </a:solidFill>
              </a:rPr>
              <a:t>ları</a:t>
            </a:r>
            <a:r>
              <a:rPr lang="en-US" sz="3200" b="1" dirty="0" smtClean="0">
                <a:solidFill>
                  <a:srgbClr val="8C0000"/>
                </a:solidFill>
              </a:rPr>
              <a:t> </a:t>
            </a:r>
            <a:r>
              <a:rPr lang="en-US" sz="3200" b="1" dirty="0" err="1">
                <a:solidFill>
                  <a:srgbClr val="8C0000"/>
                </a:solidFill>
              </a:rPr>
              <a:t>ve</a:t>
            </a:r>
            <a:r>
              <a:rPr lang="en-US" sz="3200" b="1" dirty="0">
                <a:solidFill>
                  <a:srgbClr val="8C0000"/>
                </a:solidFill>
              </a:rPr>
              <a:t> </a:t>
            </a:r>
            <a:r>
              <a:rPr lang="en-US" sz="3200" b="1" dirty="0" err="1">
                <a:solidFill>
                  <a:srgbClr val="8C0000"/>
                </a:solidFill>
              </a:rPr>
              <a:t>Etki</a:t>
            </a:r>
            <a:r>
              <a:rPr lang="en-US" sz="3200" b="1" dirty="0">
                <a:solidFill>
                  <a:srgbClr val="8C0000"/>
                </a:solidFill>
              </a:rPr>
              <a:t> </a:t>
            </a:r>
            <a:r>
              <a:rPr lang="en-US" sz="3200" b="1" dirty="0" err="1">
                <a:solidFill>
                  <a:srgbClr val="8C0000"/>
                </a:solidFill>
              </a:rPr>
              <a:t>Süreleri</a:t>
            </a:r>
            <a:endParaRPr lang="en-US" sz="32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449861"/>
              </p:ext>
            </p:extLst>
          </p:nvPr>
        </p:nvGraphicFramePr>
        <p:xfrm>
          <a:off x="1" y="1643308"/>
          <a:ext cx="9143998" cy="5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62"/>
                <a:gridCol w="1128809"/>
                <a:gridCol w="1306285"/>
                <a:gridCol w="1739825"/>
                <a:gridCol w="1113310"/>
                <a:gridCol w="1065722"/>
                <a:gridCol w="1306285"/>
              </a:tblGrid>
              <a:tr h="811351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8C0000"/>
                          </a:solidFill>
                        </a:rPr>
                        <a:t>Grup</a:t>
                      </a:r>
                      <a:endParaRPr lang="en-US" sz="2400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8C0000"/>
                          </a:solidFill>
                        </a:rPr>
                        <a:t>Gram Pozitif</a:t>
                      </a:r>
                      <a:endParaRPr lang="en-US" sz="2400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8C0000"/>
                          </a:solidFill>
                        </a:rPr>
                        <a:t>Gram Negatif</a:t>
                      </a:r>
                      <a:endParaRPr lang="en-US" sz="2400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solidFill>
                            <a:srgbClr val="8C0000"/>
                          </a:solidFill>
                        </a:rPr>
                        <a:t>Mikobakteri</a:t>
                      </a:r>
                      <a:endParaRPr lang="en-US" sz="2400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solidFill>
                            <a:srgbClr val="8C0000"/>
                          </a:solidFill>
                        </a:rPr>
                        <a:t>Fungus</a:t>
                      </a:r>
                      <a:endParaRPr lang="en-US" sz="2400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solidFill>
                            <a:srgbClr val="8C0000"/>
                          </a:solidFill>
                        </a:rPr>
                        <a:t>Virus</a:t>
                      </a:r>
                      <a:endParaRPr lang="en-US" sz="2400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8C0000"/>
                          </a:solidFill>
                        </a:rPr>
                        <a:t>Etki Hızı</a:t>
                      </a:r>
                      <a:endParaRPr lang="en-US" sz="2400" dirty="0">
                        <a:solidFill>
                          <a:srgbClr val="8C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006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Alkol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8C0000"/>
                          </a:solidFill>
                        </a:rPr>
                        <a:t>HIZLI</a:t>
                      </a:r>
                      <a:endParaRPr lang="en-US" b="1" dirty="0">
                        <a:solidFill>
                          <a:srgbClr val="8C0000"/>
                        </a:solidFill>
                      </a:endParaRPr>
                    </a:p>
                  </a:txBody>
                  <a:tcPr/>
                </a:tc>
              </a:tr>
              <a:tr h="470068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Klorheksidin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ORTA</a:t>
                      </a:r>
                      <a:endParaRPr lang="en-US" b="1" dirty="0"/>
                    </a:p>
                  </a:txBody>
                  <a:tcPr/>
                </a:tc>
              </a:tr>
              <a:tr h="811351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İyot bileşikleri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ORTA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  <a:tr h="470068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İyodoforlar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ORTA</a:t>
                      </a:r>
                      <a:endParaRPr lang="en-US" b="1" dirty="0" smtClean="0"/>
                    </a:p>
                  </a:txBody>
                  <a:tcPr/>
                </a:tc>
              </a:tr>
              <a:tr h="811351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Fenol </a:t>
                      </a:r>
                      <a:r>
                        <a:rPr lang="tr-TR" b="1" dirty="0" err="1" smtClean="0"/>
                        <a:t>deriveleri</a:t>
                      </a:r>
                      <a:r>
                        <a:rPr lang="tr-TR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ORTA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  <a:tr h="470068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Triklosan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ORTA</a:t>
                      </a:r>
                      <a:endParaRPr lang="en-US" b="1" dirty="0" smtClean="0"/>
                    </a:p>
                  </a:txBody>
                  <a:tcPr/>
                </a:tc>
              </a:tr>
              <a:tr h="811351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Kuarterner</a:t>
                      </a:r>
                      <a:r>
                        <a:rPr lang="tr-TR" b="1" dirty="0" smtClean="0"/>
                        <a:t> amonyum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YAVAŞ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20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192"/>
            <a:ext cx="8229600" cy="1046446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8C0000"/>
                </a:solidFill>
              </a:rPr>
              <a:t>Antiseptik </a:t>
            </a:r>
            <a:r>
              <a:rPr lang="tr-TR" sz="3200" b="1" dirty="0" smtClean="0">
                <a:solidFill>
                  <a:srgbClr val="8C0000"/>
                </a:solidFill>
              </a:rPr>
              <a:t>Ajanların </a:t>
            </a:r>
            <a:r>
              <a:rPr lang="tr-TR" sz="3200" b="1" dirty="0">
                <a:solidFill>
                  <a:srgbClr val="8C0000"/>
                </a:solidFill>
              </a:rPr>
              <a:t>Spor </a:t>
            </a:r>
            <a:r>
              <a:rPr lang="tr-TR" sz="3200" b="1" dirty="0" smtClean="0">
                <a:solidFill>
                  <a:srgbClr val="8C0000"/>
                </a:solidFill>
              </a:rPr>
              <a:t>Oluşturan Bakteriler </a:t>
            </a:r>
            <a:r>
              <a:rPr lang="tr-TR" sz="3200" b="1" dirty="0" err="1">
                <a:solidFill>
                  <a:srgbClr val="8C0000"/>
                </a:solidFill>
              </a:rPr>
              <a:t>Üzerindeki</a:t>
            </a:r>
            <a:r>
              <a:rPr lang="tr-TR" sz="3200" b="1" dirty="0">
                <a:solidFill>
                  <a:srgbClr val="8C0000"/>
                </a:solidFill>
              </a:rPr>
              <a:t> Etkileri </a:t>
            </a:r>
            <a:br>
              <a:rPr lang="tr-TR" sz="3200" b="1" dirty="0">
                <a:solidFill>
                  <a:srgbClr val="8C0000"/>
                </a:solidFill>
              </a:rPr>
            </a:b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A</a:t>
            </a:r>
            <a:r>
              <a:rPr lang="tr-TR" sz="2800" dirty="0" smtClean="0"/>
              <a:t>ntiseptik </a:t>
            </a:r>
            <a:r>
              <a:rPr lang="tr-TR" sz="2800" dirty="0"/>
              <a:t>ajanlardan </a:t>
            </a:r>
            <a:r>
              <a:rPr lang="tr-TR" sz="2800" dirty="0" err="1"/>
              <a:t>hiçbiri</a:t>
            </a:r>
            <a:r>
              <a:rPr lang="tr-TR" sz="2800" dirty="0"/>
              <a:t> </a:t>
            </a:r>
            <a:r>
              <a:rPr lang="tr-TR" sz="2800" b="1" i="1" dirty="0" err="1">
                <a:solidFill>
                  <a:srgbClr val="8C0000"/>
                </a:solidFill>
              </a:rPr>
              <a:t>Clostridium</a:t>
            </a:r>
            <a:r>
              <a:rPr lang="tr-TR" sz="2800" b="1" i="1" dirty="0">
                <a:solidFill>
                  <a:srgbClr val="8C0000"/>
                </a:solidFill>
              </a:rPr>
              <a:t> </a:t>
            </a:r>
            <a:r>
              <a:rPr lang="tr-TR" sz="2800" b="1" i="1" dirty="0" err="1">
                <a:solidFill>
                  <a:srgbClr val="8C0000"/>
                </a:solidFill>
              </a:rPr>
              <a:t>spp</a:t>
            </a:r>
            <a:r>
              <a:rPr lang="tr-TR" sz="2800" b="1" i="1" dirty="0">
                <a:solidFill>
                  <a:srgbClr val="8C0000"/>
                </a:solidFill>
              </a:rPr>
              <a:t>. </a:t>
            </a:r>
            <a:r>
              <a:rPr lang="tr-TR" sz="2800" dirty="0"/>
              <a:t>veya </a:t>
            </a:r>
            <a:r>
              <a:rPr lang="tr-TR" sz="2800" b="1" i="1" dirty="0" err="1">
                <a:solidFill>
                  <a:srgbClr val="8C0000"/>
                </a:solidFill>
              </a:rPr>
              <a:t>Bacillus</a:t>
            </a:r>
            <a:r>
              <a:rPr lang="tr-TR" sz="2800" b="1" i="1" dirty="0">
                <a:solidFill>
                  <a:srgbClr val="8C0000"/>
                </a:solidFill>
              </a:rPr>
              <a:t> </a:t>
            </a:r>
            <a:r>
              <a:rPr lang="tr-TR" sz="2800" b="1" i="1" dirty="0" err="1">
                <a:solidFill>
                  <a:srgbClr val="8C0000"/>
                </a:solidFill>
              </a:rPr>
              <a:t>spp</a:t>
            </a:r>
            <a:r>
              <a:rPr lang="tr-TR" sz="2800" b="1" dirty="0">
                <a:solidFill>
                  <a:srgbClr val="8C0000"/>
                </a:solidFill>
              </a:rPr>
              <a:t>.</a:t>
            </a:r>
            <a:r>
              <a:rPr lang="tr-TR" sz="2800" dirty="0"/>
              <a:t> </a:t>
            </a:r>
            <a:r>
              <a:rPr lang="tr-TR" sz="2800" dirty="0" err="1"/>
              <a:t>türleri</a:t>
            </a:r>
            <a:r>
              <a:rPr lang="tr-TR" sz="2800" dirty="0"/>
              <a:t> </a:t>
            </a:r>
            <a:r>
              <a:rPr lang="tr-TR" sz="2800" dirty="0" err="1"/>
              <a:t>üzerinde</a:t>
            </a:r>
            <a:r>
              <a:rPr lang="tr-TR" sz="2800" dirty="0"/>
              <a:t> </a:t>
            </a:r>
            <a:r>
              <a:rPr lang="tr-TR" sz="2800" dirty="0" err="1"/>
              <a:t>güvenilir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8C0000"/>
                </a:solidFill>
              </a:rPr>
              <a:t>sporisidal</a:t>
            </a:r>
            <a:r>
              <a:rPr lang="tr-TR" sz="2800" b="1" dirty="0">
                <a:solidFill>
                  <a:srgbClr val="8C0000"/>
                </a:solidFill>
              </a:rPr>
              <a:t> etkiye sahip </a:t>
            </a:r>
            <a:r>
              <a:rPr lang="tr-TR" sz="2800" b="1" dirty="0" smtClean="0">
                <a:solidFill>
                  <a:srgbClr val="8C0000"/>
                </a:solidFill>
              </a:rPr>
              <a:t>değildir</a:t>
            </a:r>
          </a:p>
          <a:p>
            <a:endParaRPr lang="tr-TR" sz="2800" dirty="0"/>
          </a:p>
          <a:p>
            <a:r>
              <a:rPr lang="tr-TR" sz="2800" dirty="0" smtClean="0"/>
              <a:t>Bu iki bakteri ile temas riskinde </a:t>
            </a:r>
            <a:r>
              <a:rPr lang="tr-TR" sz="2800" b="1" dirty="0" smtClean="0">
                <a:solidFill>
                  <a:srgbClr val="8C0000"/>
                </a:solidFill>
              </a:rPr>
              <a:t>eldiven kullanılmalı</a:t>
            </a:r>
          </a:p>
          <a:p>
            <a:endParaRPr lang="tr-TR" sz="2800" dirty="0" smtClean="0"/>
          </a:p>
          <a:p>
            <a:r>
              <a:rPr lang="tr-TR" sz="2800" dirty="0" smtClean="0"/>
              <a:t>Eldiven çıkarıldığında ellerin </a:t>
            </a:r>
            <a:r>
              <a:rPr lang="tr-TR" sz="2800" dirty="0"/>
              <a:t>su ve </a:t>
            </a:r>
            <a:r>
              <a:rPr lang="tr-TR" sz="2800" dirty="0" smtClean="0"/>
              <a:t>normal </a:t>
            </a:r>
            <a:r>
              <a:rPr lang="tr-TR" sz="2800" dirty="0"/>
              <a:t>sabunla veya </a:t>
            </a:r>
            <a:r>
              <a:rPr lang="tr-TR" sz="2800" dirty="0" err="1"/>
              <a:t>antimikrobiyal</a:t>
            </a:r>
            <a:r>
              <a:rPr lang="tr-TR" sz="2800" dirty="0"/>
              <a:t> sabun </a:t>
            </a:r>
            <a:r>
              <a:rPr lang="tr-TR" sz="2800" dirty="0" smtClean="0"/>
              <a:t>kullanılarak yıkanmalıdır </a:t>
            </a:r>
            <a:endParaRPr lang="tr-T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30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71" y="231819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8C0000"/>
                </a:solidFill>
              </a:rPr>
              <a:t>Antimikrobiyal</a:t>
            </a:r>
            <a:r>
              <a:rPr lang="tr-TR" sz="3200" b="1" dirty="0" smtClean="0">
                <a:solidFill>
                  <a:srgbClr val="8C0000"/>
                </a:solidFill>
              </a:rPr>
              <a:t> </a:t>
            </a:r>
            <a:r>
              <a:rPr lang="tr-TR" sz="3200" b="1" dirty="0">
                <a:solidFill>
                  <a:srgbClr val="8C0000"/>
                </a:solidFill>
              </a:rPr>
              <a:t>Sabunlarla </a:t>
            </a:r>
            <a:r>
              <a:rPr lang="tr-TR" sz="3200" b="1" dirty="0" smtClean="0">
                <a:solidFill>
                  <a:srgbClr val="8C0000"/>
                </a:solidFill>
              </a:rPr>
              <a:t>Yapılan </a:t>
            </a:r>
            <a:r>
              <a:rPr lang="tr-TR" sz="3200" b="1" dirty="0">
                <a:solidFill>
                  <a:srgbClr val="8C0000"/>
                </a:solidFill>
              </a:rPr>
              <a:t>El </a:t>
            </a:r>
            <a:r>
              <a:rPr lang="tr-TR" sz="3200" b="1" dirty="0" smtClean="0">
                <a:solidFill>
                  <a:srgbClr val="8C0000"/>
                </a:solidFill>
              </a:rPr>
              <a:t>Yıkama </a:t>
            </a:r>
            <a:r>
              <a:rPr lang="tr-TR" sz="3200" b="1" dirty="0">
                <a:solidFill>
                  <a:srgbClr val="8C0000"/>
                </a:solidFill>
              </a:rPr>
              <a:t>Sonucu Bakteri Azalma </a:t>
            </a:r>
            <a:r>
              <a:rPr lang="tr-TR" sz="3200" b="1" dirty="0" smtClean="0">
                <a:solidFill>
                  <a:srgbClr val="8C0000"/>
                </a:solidFill>
              </a:rPr>
              <a:t>Oranları </a:t>
            </a:r>
            <a:endParaRPr lang="en-US" sz="3200" b="1" dirty="0">
              <a:solidFill>
                <a:srgbClr val="8C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976398"/>
              </p:ext>
            </p:extLst>
          </p:nvPr>
        </p:nvGraphicFramePr>
        <p:xfrm>
          <a:off x="457200" y="1600200"/>
          <a:ext cx="8229600" cy="506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35736">
                <a:tc>
                  <a:txBody>
                    <a:bodyPr/>
                    <a:lstStyle/>
                    <a:p>
                      <a:r>
                        <a:rPr lang="hu-HU" sz="2800" b="1" kern="1200" dirty="0" smtClean="0">
                          <a:solidFill>
                            <a:srgbClr val="8C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Deterjan </a:t>
                      </a:r>
                      <a:endParaRPr lang="en-US" sz="2800" b="1" dirty="0">
                        <a:solidFill>
                          <a:srgbClr val="8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8C0000"/>
                          </a:solidFill>
                        </a:rPr>
                        <a:t>Konsantrasyon</a:t>
                      </a:r>
                      <a:endParaRPr lang="en-US" sz="2800" b="1" dirty="0" smtClean="0">
                        <a:solidFill>
                          <a:srgbClr val="8C0000"/>
                        </a:solidFill>
                      </a:endParaRP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8C0000"/>
                          </a:solidFill>
                        </a:rPr>
                        <a:t>%</a:t>
                      </a:r>
                      <a:endParaRPr lang="en-US" sz="2800" b="1" dirty="0">
                        <a:solidFill>
                          <a:srgbClr val="8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kern="1200" dirty="0" smtClean="0">
                          <a:solidFill>
                            <a:srgbClr val="8C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Ortalama</a:t>
                      </a:r>
                    </a:p>
                    <a:p>
                      <a:pPr algn="ctr"/>
                      <a:r>
                        <a:rPr lang="tr-TR" sz="2800" b="1" kern="1200" dirty="0" smtClean="0">
                          <a:solidFill>
                            <a:srgbClr val="8C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Log10 azalma </a:t>
                      </a:r>
                      <a:endParaRPr lang="en-US" sz="2800" b="1" dirty="0">
                        <a:solidFill>
                          <a:srgbClr val="8C0000"/>
                        </a:solidFill>
                      </a:endParaRPr>
                    </a:p>
                  </a:txBody>
                  <a:tcPr/>
                </a:tc>
              </a:tr>
              <a:tr h="635736">
                <a:tc>
                  <a:txBody>
                    <a:bodyPr/>
                    <a:lstStyle/>
                    <a:p>
                      <a:r>
                        <a:rPr lang="tr-TR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Povidon</a:t>
                      </a:r>
                      <a:r>
                        <a:rPr lang="tr-TR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iyot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0.75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8C0000"/>
                          </a:solidFill>
                        </a:rPr>
                        <a:t>3.5</a:t>
                      </a:r>
                      <a:endParaRPr lang="en-US" sz="2800" b="1" dirty="0">
                        <a:solidFill>
                          <a:srgbClr val="8C0000"/>
                        </a:solidFill>
                      </a:endParaRPr>
                    </a:p>
                  </a:txBody>
                  <a:tcPr/>
                </a:tc>
              </a:tr>
              <a:tr h="635736">
                <a:tc>
                  <a:txBody>
                    <a:bodyPr/>
                    <a:lstStyle/>
                    <a:p>
                      <a:r>
                        <a:rPr lang="fi-FI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Klorheksidin</a:t>
                      </a:r>
                      <a:r>
                        <a:rPr lang="fi-FI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glukonat</a:t>
                      </a:r>
                      <a:r>
                        <a:rPr lang="fi-FI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8C0000"/>
                          </a:solidFill>
                        </a:rPr>
                        <a:t>3.1</a:t>
                      </a:r>
                      <a:endParaRPr lang="en-US" sz="2800" b="1" dirty="0">
                        <a:solidFill>
                          <a:srgbClr val="8C0000"/>
                        </a:solidFill>
                      </a:endParaRPr>
                    </a:p>
                  </a:txBody>
                  <a:tcPr/>
                </a:tc>
              </a:tr>
              <a:tr h="635736">
                <a:tc>
                  <a:txBody>
                    <a:bodyPr/>
                    <a:lstStyle/>
                    <a:p>
                      <a:r>
                        <a:rPr lang="hu-H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Triklosan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2.8</a:t>
                      </a:r>
                      <a:endParaRPr lang="en-US" sz="2800" dirty="0"/>
                    </a:p>
                  </a:txBody>
                  <a:tcPr/>
                </a:tc>
              </a:tr>
              <a:tr h="635736">
                <a:tc>
                  <a:txBody>
                    <a:bodyPr/>
                    <a:lstStyle/>
                    <a:p>
                      <a:r>
                        <a:rPr lang="ro-RO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2-Bifenilol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2.6</a:t>
                      </a:r>
                      <a:endParaRPr lang="en-US" sz="2800" dirty="0"/>
                    </a:p>
                  </a:txBody>
                  <a:tcPr/>
                </a:tc>
              </a:tr>
              <a:tr h="635736">
                <a:tc>
                  <a:txBody>
                    <a:bodyPr/>
                    <a:lstStyle/>
                    <a:p>
                      <a:r>
                        <a:rPr lang="es-ES_tradnl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Oktenidin</a:t>
                      </a:r>
                      <a:r>
                        <a:rPr lang="es-ES_tradn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2.5</a:t>
                      </a:r>
                      <a:endParaRPr lang="en-US" sz="2800" dirty="0"/>
                    </a:p>
                  </a:txBody>
                  <a:tcPr/>
                </a:tc>
              </a:tr>
              <a:tr h="635736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Sıvı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sabun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6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8C0000"/>
                </a:solidFill>
              </a:rPr>
              <a:t>A</a:t>
            </a:r>
            <a:r>
              <a:rPr lang="tr-TR" sz="3200" b="1" dirty="0" smtClean="0">
                <a:solidFill>
                  <a:srgbClr val="8C0000"/>
                </a:solidFill>
              </a:rPr>
              <a:t>lkoller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346" cy="4525963"/>
          </a:xfrm>
        </p:spPr>
        <p:txBody>
          <a:bodyPr>
            <a:normAutofit/>
          </a:bodyPr>
          <a:lstStyle/>
          <a:p>
            <a:r>
              <a:rPr lang="tr-TR" sz="2800" dirty="0"/>
              <a:t>E</a:t>
            </a:r>
            <a:r>
              <a:rPr lang="tr-TR" sz="2800" dirty="0" smtClean="0"/>
              <a:t>tanol</a:t>
            </a:r>
            <a:r>
              <a:rPr lang="tr-TR" sz="2800" dirty="0"/>
              <a:t>, </a:t>
            </a:r>
            <a:r>
              <a:rPr lang="tr-TR" sz="2800" dirty="0" err="1"/>
              <a:t>izopropanol</a:t>
            </a:r>
            <a:r>
              <a:rPr lang="tr-TR" sz="2800" dirty="0"/>
              <a:t> ve n-</a:t>
            </a:r>
            <a:r>
              <a:rPr lang="tr-TR" sz="2800" dirty="0" err="1"/>
              <a:t>propanolden</a:t>
            </a:r>
            <a:r>
              <a:rPr lang="tr-TR" sz="2800" dirty="0"/>
              <a:t> biri tek </a:t>
            </a:r>
            <a:r>
              <a:rPr lang="tr-TR" sz="2800" dirty="0" smtClean="0"/>
              <a:t>başına </a:t>
            </a:r>
            <a:r>
              <a:rPr lang="tr-TR" sz="2800" dirty="0"/>
              <a:t>veya ikisinin kombinasyonu 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%</a:t>
            </a:r>
            <a:r>
              <a:rPr lang="tr-TR" sz="2800" dirty="0"/>
              <a:t>50-70’lik alkol </a:t>
            </a:r>
            <a:r>
              <a:rPr lang="tr-TR" sz="2800" dirty="0" err="1" smtClean="0"/>
              <a:t>içeren</a:t>
            </a:r>
            <a:r>
              <a:rPr lang="tr-TR" sz="2800" dirty="0" smtClean="0"/>
              <a:t> ürünler </a:t>
            </a:r>
            <a:r>
              <a:rPr lang="tr-TR" sz="2800" dirty="0"/>
              <a:t>eldeki bakterileri </a:t>
            </a:r>
            <a:r>
              <a:rPr lang="tr-TR" sz="2800" dirty="0" err="1" smtClean="0"/>
              <a:t>öldür</a:t>
            </a:r>
            <a:r>
              <a:rPr lang="tr-TR" sz="2800" dirty="0" err="1"/>
              <a:t>mek</a:t>
            </a:r>
            <a:r>
              <a:rPr lang="tr-TR" sz="2800" dirty="0"/>
              <a:t> </a:t>
            </a:r>
            <a:r>
              <a:rPr lang="tr-TR" sz="2800" dirty="0" smtClean="0"/>
              <a:t>konusunda </a:t>
            </a:r>
            <a:r>
              <a:rPr lang="tr-TR" sz="2800" dirty="0"/>
              <a:t>son derece </a:t>
            </a:r>
            <a:r>
              <a:rPr lang="tr-TR" sz="2800" dirty="0" smtClean="0"/>
              <a:t>etkili </a:t>
            </a:r>
          </a:p>
          <a:p>
            <a:r>
              <a:rPr lang="tr-TR" sz="2800" dirty="0" smtClean="0"/>
              <a:t>Protein </a:t>
            </a:r>
            <a:r>
              <a:rPr lang="tr-TR" sz="2800" dirty="0" err="1" smtClean="0"/>
              <a:t>koagülasyonu</a:t>
            </a:r>
            <a:r>
              <a:rPr lang="tr-TR" sz="2800" dirty="0" smtClean="0"/>
              <a:t> ve </a:t>
            </a:r>
            <a:r>
              <a:rPr lang="tr-TR" sz="2800" dirty="0" err="1" smtClean="0"/>
              <a:t>denatürasyonuna</a:t>
            </a:r>
            <a:r>
              <a:rPr lang="tr-TR" sz="2800" dirty="0" smtClean="0"/>
              <a:t> neden </a:t>
            </a:r>
            <a:r>
              <a:rPr lang="tr-TR" sz="2800" dirty="0"/>
              <a:t>olur </a:t>
            </a:r>
          </a:p>
          <a:p>
            <a:r>
              <a:rPr lang="tr-TR" sz="2800" b="1" dirty="0">
                <a:solidFill>
                  <a:srgbClr val="8C0000"/>
                </a:solidFill>
              </a:rPr>
              <a:t>H</a:t>
            </a:r>
            <a:r>
              <a:rPr lang="tr-TR" sz="2800" b="1" dirty="0" smtClean="0">
                <a:solidFill>
                  <a:srgbClr val="8C0000"/>
                </a:solidFill>
              </a:rPr>
              <a:t>ızlı </a:t>
            </a:r>
            <a:r>
              <a:rPr lang="tr-TR" sz="2800" dirty="0"/>
              <a:t>etkinlik </a:t>
            </a:r>
            <a:r>
              <a:rPr lang="tr-TR" sz="2800" dirty="0" err="1"/>
              <a:t>gösterir</a:t>
            </a:r>
            <a:r>
              <a:rPr lang="tr-TR" sz="2800" dirty="0"/>
              <a:t>. </a:t>
            </a:r>
          </a:p>
          <a:p>
            <a:r>
              <a:rPr lang="tr-TR" sz="2800" dirty="0"/>
              <a:t>15 saniyede </a:t>
            </a:r>
            <a:r>
              <a:rPr lang="tr-TR" sz="2800" dirty="0" smtClean="0"/>
              <a:t>sağlanan </a:t>
            </a:r>
            <a:r>
              <a:rPr lang="tr-TR" sz="2800" dirty="0" err="1"/>
              <a:t>bakterisidal</a:t>
            </a:r>
            <a:r>
              <a:rPr lang="tr-TR" sz="2800" dirty="0"/>
              <a:t> etkinlik </a:t>
            </a:r>
            <a:r>
              <a:rPr lang="tr-TR" sz="2800" dirty="0" smtClean="0"/>
              <a:t>diğer </a:t>
            </a:r>
            <a:r>
              <a:rPr lang="tr-TR" sz="2800" dirty="0"/>
              <a:t>antiseptiklerle bir </a:t>
            </a:r>
            <a:r>
              <a:rPr lang="tr-TR" sz="2800" dirty="0" smtClean="0"/>
              <a:t>dakikada</a:t>
            </a:r>
            <a:r>
              <a:rPr lang="tr-TR" sz="2800" dirty="0"/>
              <a:t> </a:t>
            </a:r>
            <a:r>
              <a:rPr lang="tr-TR" sz="2800" dirty="0" smtClean="0"/>
              <a:t>sağlanır</a:t>
            </a:r>
          </a:p>
          <a:p>
            <a:pPr marL="0" indent="0">
              <a:buNone/>
            </a:pP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25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8C0000"/>
                </a:solidFill>
              </a:rPr>
              <a:t>Alkoller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Bir dakikada sağlanan etkinlik ise </a:t>
            </a:r>
            <a:r>
              <a:rPr lang="tr-TR" sz="2800" dirty="0" err="1"/>
              <a:t>dört-yedi</a:t>
            </a:r>
            <a:r>
              <a:rPr lang="tr-TR" sz="2800" dirty="0"/>
              <a:t> dakikada sağlanabilir </a:t>
            </a:r>
            <a:endParaRPr lang="tr-TR" sz="2800" dirty="0" smtClean="0"/>
          </a:p>
          <a:p>
            <a:r>
              <a:rPr lang="tr-TR" sz="2800" dirty="0" smtClean="0"/>
              <a:t>Kalıcı etkileri zayıftır</a:t>
            </a:r>
            <a:r>
              <a:rPr lang="tr-TR" sz="2800" dirty="0"/>
              <a:t>. </a:t>
            </a:r>
            <a:r>
              <a:rPr lang="tr-TR" sz="2800" dirty="0" smtClean="0"/>
              <a:t>Ancak </a:t>
            </a:r>
            <a:r>
              <a:rPr lang="tr-TR" sz="2800" dirty="0"/>
              <a:t>yeniden bakteri </a:t>
            </a:r>
            <a:r>
              <a:rPr lang="tr-TR" sz="2800" dirty="0" err="1" smtClean="0"/>
              <a:t>çoğalmas</a:t>
            </a:r>
            <a:r>
              <a:rPr lang="tr-TR" sz="2800" dirty="0" err="1"/>
              <a:t>ı</a:t>
            </a:r>
            <a:r>
              <a:rPr lang="tr-TR" sz="2800" dirty="0" smtClean="0"/>
              <a:t> yavaş olmaktadır </a:t>
            </a:r>
          </a:p>
          <a:p>
            <a:r>
              <a:rPr lang="tr-TR" sz="2800" dirty="0" smtClean="0"/>
              <a:t>Diğer maddelerle kombine edildiğinde </a:t>
            </a:r>
            <a:r>
              <a:rPr lang="tr-TR" sz="2800" dirty="0" err="1" smtClean="0"/>
              <a:t>antibakteriyel</a:t>
            </a:r>
            <a:r>
              <a:rPr lang="tr-TR" sz="2800" dirty="0" smtClean="0"/>
              <a:t> </a:t>
            </a:r>
            <a:r>
              <a:rPr lang="tr-TR" sz="2800" dirty="0"/>
              <a:t>etkide uzama </a:t>
            </a:r>
            <a:r>
              <a:rPr lang="tr-TR" sz="2800" dirty="0" smtClean="0"/>
              <a:t>sağlanmaktadır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67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8C0000"/>
                </a:solidFill>
              </a:rPr>
              <a:t>Etanol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022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3300" dirty="0"/>
              <a:t>Etanol </a:t>
            </a:r>
            <a:r>
              <a:rPr lang="tr-TR" sz="3300" b="1" dirty="0" smtClean="0">
                <a:solidFill>
                  <a:srgbClr val="8C0000"/>
                </a:solidFill>
              </a:rPr>
              <a:t>%</a:t>
            </a:r>
            <a:r>
              <a:rPr lang="tr-TR" sz="3300" b="1" dirty="0">
                <a:solidFill>
                  <a:srgbClr val="8C0000"/>
                </a:solidFill>
              </a:rPr>
              <a:t>60-95 </a:t>
            </a:r>
            <a:r>
              <a:rPr lang="tr-TR" sz="3300" dirty="0" smtClean="0"/>
              <a:t>arası konsantrasyonlarda kullanılır. </a:t>
            </a:r>
            <a:endParaRPr lang="tr-TR" sz="3300" dirty="0"/>
          </a:p>
          <a:p>
            <a:r>
              <a:rPr lang="tr-TR" sz="3300" dirty="0"/>
              <a:t>Gram-pozitif ve gram-negatif </a:t>
            </a:r>
            <a:r>
              <a:rPr lang="tr-TR" sz="3300" dirty="0" err="1" smtClean="0"/>
              <a:t>mo</a:t>
            </a:r>
            <a:r>
              <a:rPr lang="tr-TR" sz="3300" dirty="0" smtClean="0"/>
              <a:t>. </a:t>
            </a:r>
          </a:p>
          <a:p>
            <a:r>
              <a:rPr lang="en-US" sz="3300" dirty="0" smtClean="0"/>
              <a:t>M</a:t>
            </a:r>
            <a:r>
              <a:rPr lang="tr-TR" sz="3300" dirty="0" err="1" smtClean="0"/>
              <a:t>ikobakteriler</a:t>
            </a:r>
            <a:r>
              <a:rPr lang="tr-TR" sz="3300" dirty="0" smtClean="0"/>
              <a:t> </a:t>
            </a:r>
          </a:p>
          <a:p>
            <a:r>
              <a:rPr lang="tr-TR" sz="3300" dirty="0" smtClean="0"/>
              <a:t>HBV</a:t>
            </a:r>
            <a:r>
              <a:rPr lang="tr-TR" sz="3300" dirty="0"/>
              <a:t>, RSV, HIV, </a:t>
            </a:r>
            <a:r>
              <a:rPr lang="tr-TR" sz="3300" dirty="0" err="1"/>
              <a:t>adeno</a:t>
            </a:r>
            <a:r>
              <a:rPr lang="tr-TR" sz="3300" dirty="0"/>
              <a:t>, rota ve </a:t>
            </a:r>
            <a:r>
              <a:rPr lang="tr-TR" sz="3300" dirty="0" err="1"/>
              <a:t>rhino</a:t>
            </a:r>
            <a:r>
              <a:rPr lang="tr-TR" sz="3300" dirty="0"/>
              <a:t> </a:t>
            </a:r>
            <a:r>
              <a:rPr lang="tr-TR" sz="3300" dirty="0" err="1"/>
              <a:t>virüsler</a:t>
            </a:r>
            <a:r>
              <a:rPr lang="tr-TR" sz="3300" dirty="0"/>
              <a:t> gibi </a:t>
            </a:r>
            <a:r>
              <a:rPr lang="tr-TR" sz="3300" dirty="0" err="1" smtClean="0"/>
              <a:t>çeşitli</a:t>
            </a:r>
            <a:r>
              <a:rPr lang="tr-TR" sz="3300" dirty="0" smtClean="0"/>
              <a:t> </a:t>
            </a:r>
            <a:r>
              <a:rPr lang="tr-TR" sz="3300" dirty="0" err="1"/>
              <a:t>virüslere</a:t>
            </a:r>
            <a:r>
              <a:rPr lang="tr-TR" sz="3300" dirty="0"/>
              <a:t> </a:t>
            </a:r>
            <a:r>
              <a:rPr lang="tr-TR" sz="3300" dirty="0" smtClean="0"/>
              <a:t>karşı </a:t>
            </a:r>
            <a:r>
              <a:rPr lang="tr-TR" sz="3300" dirty="0" err="1"/>
              <a:t>güçlu</a:t>
            </a:r>
            <a:r>
              <a:rPr lang="tr-TR" sz="3300" dirty="0"/>
              <a:t>̈ </a:t>
            </a:r>
            <a:r>
              <a:rPr lang="tr-TR" sz="3300" dirty="0" err="1"/>
              <a:t>inhibitör</a:t>
            </a:r>
            <a:r>
              <a:rPr lang="tr-TR" sz="3300" dirty="0"/>
              <a:t> ve </a:t>
            </a:r>
            <a:r>
              <a:rPr lang="tr-TR" sz="3300" dirty="0" err="1"/>
              <a:t>öldürücu</a:t>
            </a:r>
            <a:r>
              <a:rPr lang="tr-TR" sz="3300" dirty="0"/>
              <a:t>̈ </a:t>
            </a:r>
            <a:r>
              <a:rPr lang="tr-TR" sz="3300" dirty="0" smtClean="0"/>
              <a:t>etkinliğe sahiptir</a:t>
            </a:r>
          </a:p>
          <a:p>
            <a:r>
              <a:rPr lang="tr-TR" sz="3300" dirty="0"/>
              <a:t>60-70 konsantrasyonunda HBV ve HCV </a:t>
            </a:r>
            <a:r>
              <a:rPr lang="tr-TR" sz="3300" dirty="0" err="1"/>
              <a:t>inaktive</a:t>
            </a:r>
            <a:r>
              <a:rPr lang="tr-TR" sz="3300" dirty="0"/>
              <a:t> </a:t>
            </a:r>
            <a:r>
              <a:rPr lang="tr-TR" sz="3300" dirty="0" smtClean="0"/>
              <a:t>olur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11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Çıplak</a:t>
            </a:r>
            <a:r>
              <a:rPr lang="tr-TR" sz="2800" dirty="0"/>
              <a:t> </a:t>
            </a:r>
            <a:r>
              <a:rPr lang="tr-TR" sz="2800" dirty="0" err="1"/>
              <a:t>virüslere</a:t>
            </a:r>
            <a:r>
              <a:rPr lang="tr-TR" sz="2800" dirty="0"/>
              <a:t> </a:t>
            </a:r>
            <a:r>
              <a:rPr lang="tr-TR" sz="2800" dirty="0" err="1"/>
              <a:t>yüksek</a:t>
            </a:r>
            <a:r>
              <a:rPr lang="tr-TR" sz="2800" dirty="0"/>
              <a:t> konsantrasyonlarda daha etkilidir </a:t>
            </a:r>
          </a:p>
          <a:p>
            <a:r>
              <a:rPr lang="tr-TR" sz="2800" dirty="0" err="1"/>
              <a:t>Etanolün</a:t>
            </a:r>
            <a:r>
              <a:rPr lang="tr-TR" sz="2800" dirty="0"/>
              <a:t> </a:t>
            </a:r>
            <a:r>
              <a:rPr lang="tr-TR" sz="2800" dirty="0" err="1"/>
              <a:t>çıplak</a:t>
            </a:r>
            <a:r>
              <a:rPr lang="tr-TR" sz="2800" dirty="0"/>
              <a:t> </a:t>
            </a:r>
            <a:r>
              <a:rPr lang="tr-TR" sz="2800" dirty="0" err="1"/>
              <a:t>virüslere</a:t>
            </a:r>
            <a:r>
              <a:rPr lang="tr-TR" sz="2800" dirty="0"/>
              <a:t> karşı etkinliği n-</a:t>
            </a:r>
            <a:r>
              <a:rPr lang="tr-TR" sz="2800" dirty="0" err="1"/>
              <a:t>propanol</a:t>
            </a:r>
            <a:r>
              <a:rPr lang="tr-TR" sz="2800" dirty="0"/>
              <a:t> ve </a:t>
            </a:r>
            <a:r>
              <a:rPr lang="tr-TR" sz="2800" dirty="0" err="1"/>
              <a:t>izopropanolden</a:t>
            </a:r>
            <a:r>
              <a:rPr lang="tr-TR" sz="2800" dirty="0"/>
              <a:t> daha </a:t>
            </a:r>
            <a:r>
              <a:rPr lang="tr-TR" sz="2800" dirty="0" err="1"/>
              <a:t>üstündür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b="1" dirty="0" smtClean="0">
                <a:solidFill>
                  <a:srgbClr val="8C0000"/>
                </a:solidFill>
              </a:rPr>
              <a:t>Hepatit </a:t>
            </a:r>
            <a:r>
              <a:rPr lang="tr-TR" sz="2800" b="1" dirty="0">
                <a:solidFill>
                  <a:srgbClr val="8C0000"/>
                </a:solidFill>
              </a:rPr>
              <a:t>A </a:t>
            </a:r>
            <a:r>
              <a:rPr lang="tr-TR" sz="2800" b="1" dirty="0" err="1">
                <a:solidFill>
                  <a:srgbClr val="8C0000"/>
                </a:solidFill>
              </a:rPr>
              <a:t>virüsu</a:t>
            </a:r>
            <a:r>
              <a:rPr lang="tr-TR" sz="2800" b="1" dirty="0">
                <a:solidFill>
                  <a:srgbClr val="8C0000"/>
                </a:solidFill>
              </a:rPr>
              <a:t>̈ </a:t>
            </a:r>
            <a:r>
              <a:rPr lang="tr-TR" sz="2800" dirty="0"/>
              <a:t>tam olarak </a:t>
            </a:r>
            <a:r>
              <a:rPr lang="tr-TR" sz="2800" b="1" dirty="0" err="1">
                <a:solidFill>
                  <a:srgbClr val="8C0000"/>
                </a:solidFill>
              </a:rPr>
              <a:t>inaktive</a:t>
            </a:r>
            <a:r>
              <a:rPr lang="tr-TR" sz="2800" b="1" dirty="0">
                <a:solidFill>
                  <a:srgbClr val="8C0000"/>
                </a:solidFill>
              </a:rPr>
              <a:t> </a:t>
            </a:r>
            <a:r>
              <a:rPr lang="tr-TR" sz="2800" b="1" dirty="0" smtClean="0">
                <a:solidFill>
                  <a:srgbClr val="8C0000"/>
                </a:solidFill>
              </a:rPr>
              <a:t>edilemeyen </a:t>
            </a:r>
            <a:r>
              <a:rPr lang="tr-TR" sz="2800" b="1" dirty="0">
                <a:solidFill>
                  <a:srgbClr val="8C0000"/>
                </a:solidFill>
              </a:rPr>
              <a:t>tek </a:t>
            </a:r>
            <a:r>
              <a:rPr lang="tr-TR" sz="2800" b="1" dirty="0" err="1">
                <a:solidFill>
                  <a:srgbClr val="8C0000"/>
                </a:solidFill>
              </a:rPr>
              <a:t>virüstür</a:t>
            </a:r>
            <a:r>
              <a:rPr lang="tr-TR" sz="2800" b="1" dirty="0">
                <a:solidFill>
                  <a:srgbClr val="8C0000"/>
                </a:solidFill>
              </a:rPr>
              <a:t>. </a:t>
            </a:r>
          </a:p>
          <a:p>
            <a:r>
              <a:rPr lang="tr-TR" sz="2800" dirty="0" err="1"/>
              <a:t>Dermatofitler</a:t>
            </a:r>
            <a:r>
              <a:rPr lang="tr-TR" sz="2800" dirty="0"/>
              <a:t> dahil </a:t>
            </a:r>
            <a:r>
              <a:rPr lang="tr-TR" sz="2800" dirty="0" err="1"/>
              <a:t>funguslar</a:t>
            </a:r>
            <a:r>
              <a:rPr lang="tr-TR" sz="2800" dirty="0"/>
              <a:t> </a:t>
            </a:r>
            <a:r>
              <a:rPr lang="tr-TR" sz="2800" dirty="0" err="1"/>
              <a:t>üzerine</a:t>
            </a:r>
            <a:r>
              <a:rPr lang="tr-TR" sz="2800" dirty="0"/>
              <a:t> etkilidir</a:t>
            </a:r>
            <a:r>
              <a:rPr lang="tr-TR" sz="2800" dirty="0" smtClean="0"/>
              <a:t>.</a:t>
            </a:r>
          </a:p>
          <a:p>
            <a:r>
              <a:rPr lang="tr-TR" sz="2800" b="1" dirty="0" err="1" smtClean="0">
                <a:solidFill>
                  <a:srgbClr val="8C0000"/>
                </a:solidFill>
              </a:rPr>
              <a:t>Sporosidal</a:t>
            </a:r>
            <a:r>
              <a:rPr lang="tr-TR" sz="2800" b="1" dirty="0" smtClean="0">
                <a:solidFill>
                  <a:srgbClr val="8C0000"/>
                </a:solidFill>
              </a:rPr>
              <a:t> etkinliği </a:t>
            </a:r>
            <a:r>
              <a:rPr lang="tr-TR" sz="2800" b="1" dirty="0">
                <a:solidFill>
                  <a:srgbClr val="8C0000"/>
                </a:solidFill>
              </a:rPr>
              <a:t>ve </a:t>
            </a:r>
            <a:r>
              <a:rPr lang="tr-TR" sz="2800" b="1" dirty="0" err="1" smtClean="0">
                <a:solidFill>
                  <a:srgbClr val="8C0000"/>
                </a:solidFill>
              </a:rPr>
              <a:t>protozoon</a:t>
            </a:r>
            <a:r>
              <a:rPr lang="tr-TR" sz="2800" b="1" dirty="0" smtClean="0">
                <a:solidFill>
                  <a:srgbClr val="8C0000"/>
                </a:solidFill>
              </a:rPr>
              <a:t> </a:t>
            </a:r>
            <a:r>
              <a:rPr lang="tr-TR" sz="2800" b="1" dirty="0" err="1">
                <a:solidFill>
                  <a:srgbClr val="8C0000"/>
                </a:solidFill>
              </a:rPr>
              <a:t>ookistlerine</a:t>
            </a:r>
            <a:r>
              <a:rPr lang="tr-TR" sz="2800" b="1" dirty="0">
                <a:solidFill>
                  <a:srgbClr val="8C0000"/>
                </a:solidFill>
              </a:rPr>
              <a:t> etkisi yoktur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42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8C0000"/>
                </a:solidFill>
              </a:rPr>
              <a:t>İzopropanol</a:t>
            </a:r>
            <a:endParaRPr lang="en-US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A</a:t>
            </a:r>
            <a:r>
              <a:rPr lang="tr-TR" dirty="0" err="1" smtClean="0"/>
              <a:t>ntibakteriyel</a:t>
            </a:r>
            <a:r>
              <a:rPr lang="tr-TR" dirty="0" smtClean="0"/>
              <a:t> etkinliği </a:t>
            </a:r>
            <a:r>
              <a:rPr lang="tr-TR" dirty="0"/>
              <a:t>n-</a:t>
            </a:r>
            <a:r>
              <a:rPr lang="tr-TR" dirty="0" err="1" smtClean="0"/>
              <a:t>propanol</a:t>
            </a:r>
            <a:r>
              <a:rPr lang="tr-TR" dirty="0" smtClean="0"/>
              <a:t> </a:t>
            </a:r>
            <a:r>
              <a:rPr lang="tr-TR" dirty="0"/>
              <a:t>gibidir. </a:t>
            </a:r>
            <a:endParaRPr lang="tr-TR" dirty="0" smtClean="0"/>
          </a:p>
          <a:p>
            <a:r>
              <a:rPr lang="tr-TR" dirty="0" err="1" smtClean="0"/>
              <a:t>İzopropanolün</a:t>
            </a:r>
            <a:r>
              <a:rPr lang="tr-TR" dirty="0" smtClean="0"/>
              <a:t> </a:t>
            </a:r>
            <a:r>
              <a:rPr lang="tr-TR" b="1" dirty="0">
                <a:solidFill>
                  <a:srgbClr val="8C0000"/>
                </a:solidFill>
              </a:rPr>
              <a:t>%60’</a:t>
            </a:r>
            <a:r>
              <a:rPr lang="tr-TR" b="1" dirty="0" smtClean="0">
                <a:solidFill>
                  <a:srgbClr val="8C0000"/>
                </a:solidFill>
              </a:rPr>
              <a:t>lık </a:t>
            </a:r>
            <a:r>
              <a:rPr lang="tr-TR" dirty="0" smtClean="0"/>
              <a:t>konsantrasyonu </a:t>
            </a:r>
            <a:r>
              <a:rPr lang="tr-TR" dirty="0"/>
              <a:t>Avrupa el dezenfeksiyonu </a:t>
            </a:r>
            <a:r>
              <a:rPr lang="tr-TR" dirty="0" err="1" smtClean="0"/>
              <a:t>standard</a:t>
            </a:r>
            <a:r>
              <a:rPr lang="tr-TR" dirty="0" smtClean="0"/>
              <a:t> </a:t>
            </a:r>
            <a:r>
              <a:rPr lang="tr-TR" dirty="0"/>
              <a:t>EN 1500 </a:t>
            </a:r>
            <a:r>
              <a:rPr lang="tr-TR" dirty="0" err="1"/>
              <a:t>için</a:t>
            </a:r>
            <a:r>
              <a:rPr lang="tr-TR" dirty="0"/>
              <a:t> referans ajan olarak kabul edilir. </a:t>
            </a:r>
          </a:p>
          <a:p>
            <a:r>
              <a:rPr lang="tr-TR" dirty="0" smtClean="0"/>
              <a:t>Jel </a:t>
            </a:r>
            <a:r>
              <a:rPr lang="tr-TR" dirty="0" err="1"/>
              <a:t>içerisindeki</a:t>
            </a:r>
            <a:r>
              <a:rPr lang="tr-TR" dirty="0"/>
              <a:t> alkol </a:t>
            </a:r>
            <a:r>
              <a:rPr lang="tr-TR" dirty="0" smtClean="0"/>
              <a:t>bazl</a:t>
            </a:r>
            <a:r>
              <a:rPr lang="tr-TR" dirty="0"/>
              <a:t>ı</a:t>
            </a:r>
            <a:r>
              <a:rPr lang="tr-TR" dirty="0" smtClean="0"/>
              <a:t> </a:t>
            </a:r>
            <a:r>
              <a:rPr lang="tr-TR" dirty="0"/>
              <a:t>el </a:t>
            </a:r>
            <a:r>
              <a:rPr lang="tr-TR" dirty="0" smtClean="0"/>
              <a:t>antiseptiklerinin etkinliği sıv</a:t>
            </a:r>
            <a:r>
              <a:rPr lang="tr-TR" dirty="0"/>
              <a:t>ı</a:t>
            </a:r>
            <a:r>
              <a:rPr lang="tr-TR" dirty="0" smtClean="0"/>
              <a:t> </a:t>
            </a:r>
            <a:r>
              <a:rPr lang="tr-TR" dirty="0"/>
              <a:t>haldekilerden </a:t>
            </a:r>
            <a:r>
              <a:rPr lang="tr-TR" dirty="0" smtClean="0"/>
              <a:t>anlaml</a:t>
            </a:r>
            <a:r>
              <a:rPr lang="tr-TR" dirty="0"/>
              <a:t>ı</a:t>
            </a:r>
            <a:r>
              <a:rPr lang="tr-TR" dirty="0" smtClean="0"/>
              <a:t> derecede </a:t>
            </a:r>
            <a:r>
              <a:rPr lang="tr-TR" dirty="0" err="1" smtClean="0"/>
              <a:t>düşüktür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/>
              <a:t>Alkol </a:t>
            </a:r>
            <a:r>
              <a:rPr lang="tr-TR" dirty="0" smtClean="0"/>
              <a:t>emdirilmiş </a:t>
            </a:r>
            <a:r>
              <a:rPr lang="tr-TR" dirty="0"/>
              <a:t>mendillerle el silmenin </a:t>
            </a:r>
            <a:r>
              <a:rPr lang="tr-TR" dirty="0" smtClean="0"/>
              <a:t>etkinli</a:t>
            </a:r>
            <a:r>
              <a:rPr lang="tr-TR" dirty="0"/>
              <a:t>ğ</a:t>
            </a:r>
            <a:r>
              <a:rPr lang="tr-TR" dirty="0" smtClean="0"/>
              <a:t>i</a:t>
            </a:r>
            <a:r>
              <a:rPr lang="tr-TR" dirty="0"/>
              <a:t>, </a:t>
            </a:r>
            <a:r>
              <a:rPr lang="tr-TR" dirty="0" err="1" smtClean="0"/>
              <a:t>içerdiği</a:t>
            </a:r>
            <a:r>
              <a:rPr lang="tr-TR" dirty="0" smtClean="0"/>
              <a:t> </a:t>
            </a:r>
            <a:r>
              <a:rPr lang="tr-TR" dirty="0" err="1" smtClean="0"/>
              <a:t>düşük</a:t>
            </a:r>
            <a:r>
              <a:rPr lang="tr-TR" dirty="0" smtClean="0"/>
              <a:t> </a:t>
            </a:r>
            <a:r>
              <a:rPr lang="tr-TR" dirty="0"/>
              <a:t>miktar alkol nedeniyle </a:t>
            </a:r>
            <a:r>
              <a:rPr lang="tr-TR" dirty="0" smtClean="0"/>
              <a:t>sıv</a:t>
            </a:r>
            <a:r>
              <a:rPr lang="tr-TR" dirty="0"/>
              <a:t>ı</a:t>
            </a:r>
            <a:r>
              <a:rPr lang="tr-TR" dirty="0" smtClean="0"/>
              <a:t> </a:t>
            </a:r>
            <a:r>
              <a:rPr lang="tr-TR" dirty="0"/>
              <a:t>alkol </a:t>
            </a:r>
            <a:r>
              <a:rPr lang="tr-TR" dirty="0" smtClean="0"/>
              <a:t>preparatlarından </a:t>
            </a:r>
            <a:r>
              <a:rPr lang="tr-TR" dirty="0" err="1" smtClean="0"/>
              <a:t>düşük</a:t>
            </a:r>
            <a:r>
              <a:rPr lang="tr-TR" dirty="0"/>
              <a:t>, sabunla </a:t>
            </a:r>
            <a:r>
              <a:rPr lang="tr-TR" dirty="0" smtClean="0"/>
              <a:t>yıkmaya </a:t>
            </a:r>
            <a:r>
              <a:rPr lang="tr-TR" dirty="0"/>
              <a:t>benzer etkinliktedir 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97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4399" cy="4525963"/>
          </a:xfrm>
        </p:spPr>
        <p:txBody>
          <a:bodyPr/>
          <a:lstStyle/>
          <a:p>
            <a:r>
              <a:rPr lang="tr-TR" sz="2800" dirty="0" err="1" smtClean="0"/>
              <a:t>Akollere</a:t>
            </a:r>
            <a:r>
              <a:rPr lang="tr-TR" sz="2800" dirty="0" smtClean="0"/>
              <a:t> karşı bakteriyel </a:t>
            </a:r>
            <a:r>
              <a:rPr lang="tr-TR" sz="2800" dirty="0" err="1" smtClean="0"/>
              <a:t>direnc</a:t>
            </a:r>
            <a:r>
              <a:rPr lang="tr-TR" sz="2800" dirty="0" smtClean="0"/>
              <a:t>̧ bildirilmemiştir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smtClean="0"/>
              <a:t>Cilde </a:t>
            </a:r>
            <a:r>
              <a:rPr lang="tr-TR" sz="2800" b="1" dirty="0" err="1">
                <a:solidFill>
                  <a:srgbClr val="8C0000"/>
                </a:solidFill>
              </a:rPr>
              <a:t>toksik</a:t>
            </a:r>
            <a:r>
              <a:rPr lang="tr-TR" sz="2800" b="1" dirty="0">
                <a:solidFill>
                  <a:srgbClr val="8C0000"/>
                </a:solidFill>
              </a:rPr>
              <a:t> etkisi </a:t>
            </a:r>
            <a:r>
              <a:rPr lang="tr-TR" sz="2800" b="1" dirty="0" smtClean="0">
                <a:solidFill>
                  <a:srgbClr val="8C0000"/>
                </a:solidFill>
              </a:rPr>
              <a:t>olmayan </a:t>
            </a:r>
            <a:r>
              <a:rPr lang="tr-TR" sz="2800" b="1" dirty="0">
                <a:solidFill>
                  <a:srgbClr val="8C0000"/>
                </a:solidFill>
              </a:rPr>
              <a:t>en </a:t>
            </a:r>
            <a:r>
              <a:rPr lang="tr-TR" sz="2800" b="1" dirty="0" err="1" smtClean="0">
                <a:solidFill>
                  <a:srgbClr val="8C0000"/>
                </a:solidFill>
              </a:rPr>
              <a:t>güvenilir</a:t>
            </a:r>
            <a:r>
              <a:rPr lang="tr-TR" sz="2800" b="1" dirty="0" smtClean="0">
                <a:solidFill>
                  <a:srgbClr val="8C0000"/>
                </a:solidFill>
              </a:rPr>
              <a:t> ürünlerdir </a:t>
            </a:r>
          </a:p>
          <a:p>
            <a:r>
              <a:rPr lang="tr-TR" sz="2800" dirty="0" smtClean="0"/>
              <a:t>Ciltte </a:t>
            </a:r>
            <a:r>
              <a:rPr lang="tr-TR" sz="2800" dirty="0"/>
              <a:t>kuruma ve </a:t>
            </a:r>
            <a:r>
              <a:rPr lang="tr-TR" sz="2800" dirty="0" err="1"/>
              <a:t>irritasyon</a:t>
            </a:r>
            <a:r>
              <a:rPr lang="tr-TR" sz="2800" dirty="0"/>
              <a:t> </a:t>
            </a:r>
            <a:r>
              <a:rPr lang="tr-TR" sz="2800" dirty="0" smtClean="0"/>
              <a:t>oluşturabilir </a:t>
            </a:r>
            <a:endParaRPr lang="tr-TR" sz="2800" dirty="0"/>
          </a:p>
          <a:p>
            <a:r>
              <a:rPr lang="tr-TR" sz="2800" b="1" dirty="0">
                <a:solidFill>
                  <a:srgbClr val="8C0000"/>
                </a:solidFill>
              </a:rPr>
              <a:t>%1-3 </a:t>
            </a:r>
            <a:r>
              <a:rPr lang="tr-TR" sz="2800" b="1" dirty="0" err="1">
                <a:solidFill>
                  <a:srgbClr val="8C0000"/>
                </a:solidFill>
              </a:rPr>
              <a:t>gliserol</a:t>
            </a:r>
            <a:r>
              <a:rPr lang="tr-TR" sz="2800" b="1" dirty="0">
                <a:solidFill>
                  <a:srgbClr val="8C0000"/>
                </a:solidFill>
              </a:rPr>
              <a:t>, </a:t>
            </a:r>
            <a:r>
              <a:rPr lang="tr-TR" sz="2800" b="1" dirty="0" smtClean="0">
                <a:solidFill>
                  <a:srgbClr val="8C0000"/>
                </a:solidFill>
              </a:rPr>
              <a:t>nemlendirici </a:t>
            </a:r>
            <a:r>
              <a:rPr lang="tr-TR" sz="2800" b="1" dirty="0">
                <a:solidFill>
                  <a:srgbClr val="8C0000"/>
                </a:solidFill>
              </a:rPr>
              <a:t>ve cilt </a:t>
            </a:r>
            <a:r>
              <a:rPr lang="tr-TR" sz="2800" b="1" dirty="0" smtClean="0">
                <a:solidFill>
                  <a:srgbClr val="8C0000"/>
                </a:solidFill>
              </a:rPr>
              <a:t>yumuşatıcı </a:t>
            </a:r>
            <a:r>
              <a:rPr lang="tr-TR" sz="2800" dirty="0"/>
              <a:t>veya </a:t>
            </a:r>
            <a:r>
              <a:rPr lang="tr-TR" sz="2800" dirty="0" smtClean="0"/>
              <a:t>diğer </a:t>
            </a:r>
            <a:r>
              <a:rPr lang="tr-TR" sz="2800" dirty="0"/>
              <a:t>cilt </a:t>
            </a:r>
            <a:r>
              <a:rPr lang="tr-TR" sz="2800" dirty="0" smtClean="0"/>
              <a:t>bakım ajanlar</a:t>
            </a:r>
            <a:r>
              <a:rPr lang="tr-TR" sz="2800" dirty="0"/>
              <a:t>ı</a:t>
            </a:r>
            <a:r>
              <a:rPr lang="tr-TR" sz="2800" dirty="0" smtClean="0"/>
              <a:t>nın </a:t>
            </a:r>
            <a:r>
              <a:rPr lang="tr-TR" sz="2800" dirty="0"/>
              <a:t>ilavesi ile </a:t>
            </a:r>
            <a:r>
              <a:rPr lang="tr-TR" sz="2800" dirty="0" err="1"/>
              <a:t>alkolün</a:t>
            </a:r>
            <a:r>
              <a:rPr lang="tr-TR" sz="2800" dirty="0"/>
              <a:t> kurutucu etkisi </a:t>
            </a:r>
            <a:r>
              <a:rPr lang="tr-TR" sz="2800" dirty="0" smtClean="0"/>
              <a:t>engellenebilir</a:t>
            </a:r>
            <a:r>
              <a:rPr lang="tr-TR" sz="2800" dirty="0"/>
              <a:t>. 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b="1" dirty="0" smtClean="0">
                <a:solidFill>
                  <a:srgbClr val="800000"/>
                </a:solidFill>
              </a:rPr>
              <a:t>El Hijyeni </a:t>
            </a:r>
            <a:r>
              <a:rPr lang="tr-TR" b="1" dirty="0" smtClean="0">
                <a:solidFill>
                  <a:srgbClr val="800000"/>
                </a:solidFill>
              </a:rPr>
              <a:t/>
            </a:r>
            <a:br>
              <a:rPr lang="tr-TR" b="1" dirty="0" smtClean="0">
                <a:solidFill>
                  <a:srgbClr val="800000"/>
                </a:solidFill>
              </a:rPr>
            </a:b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El yıkama,</a:t>
            </a:r>
          </a:p>
          <a:p>
            <a:pPr lvl="1"/>
            <a:r>
              <a:rPr lang="tr-TR" sz="2400" dirty="0" smtClean="0"/>
              <a:t>antiseptik </a:t>
            </a:r>
            <a:r>
              <a:rPr lang="tr-TR" sz="2400" dirty="0"/>
              <a:t>el </a:t>
            </a:r>
            <a:r>
              <a:rPr lang="tr-TR" sz="2400" dirty="0" smtClean="0"/>
              <a:t>yıkama</a:t>
            </a:r>
            <a:endParaRPr lang="tr-TR" sz="2400" dirty="0"/>
          </a:p>
          <a:p>
            <a:pPr lvl="1"/>
            <a:r>
              <a:rPr lang="tr-TR" sz="2400" dirty="0" err="1" smtClean="0"/>
              <a:t>alkollu</a:t>
            </a:r>
            <a:r>
              <a:rPr lang="tr-TR" sz="2400" dirty="0" smtClean="0"/>
              <a:t>̈ </a:t>
            </a:r>
            <a:r>
              <a:rPr lang="tr-TR" sz="2400" dirty="0"/>
              <a:t>el </a:t>
            </a:r>
            <a:r>
              <a:rPr lang="tr-TR" sz="2400" dirty="0" smtClean="0"/>
              <a:t>antiseptiği </a:t>
            </a:r>
            <a:r>
              <a:rPr lang="tr-TR" sz="2400" dirty="0"/>
              <a:t>ile el </a:t>
            </a:r>
            <a:r>
              <a:rPr lang="tr-TR" sz="2400" dirty="0" smtClean="0"/>
              <a:t>ovma </a:t>
            </a:r>
          </a:p>
          <a:p>
            <a:pPr lvl="1"/>
            <a:r>
              <a:rPr lang="tr-TR" sz="2400" dirty="0" smtClean="0"/>
              <a:t>cerrahi </a:t>
            </a:r>
            <a:r>
              <a:rPr lang="tr-TR" sz="2400" dirty="0"/>
              <a:t>el </a:t>
            </a:r>
            <a:r>
              <a:rPr lang="tr-TR" sz="2400" dirty="0" smtClean="0"/>
              <a:t>antisepsisi</a:t>
            </a:r>
          </a:p>
          <a:p>
            <a:pPr marL="457200" lvl="1" indent="0">
              <a:buNone/>
            </a:pPr>
            <a:r>
              <a:rPr lang="en-US" sz="2400" dirty="0"/>
              <a:t>k</a:t>
            </a:r>
            <a:r>
              <a:rPr lang="tr-TR" sz="2400" dirty="0" err="1" smtClean="0"/>
              <a:t>avramlarını</a:t>
            </a:r>
            <a:r>
              <a:rPr lang="tr-TR" sz="2400" dirty="0" smtClean="0"/>
              <a:t> içeren ifade </a:t>
            </a:r>
            <a:r>
              <a:rPr lang="tr-TR" sz="2400" dirty="0"/>
              <a:t>etmek </a:t>
            </a:r>
            <a:r>
              <a:rPr lang="tr-TR" sz="2400" dirty="0" err="1"/>
              <a:t>için</a:t>
            </a:r>
            <a:r>
              <a:rPr lang="tr-TR" sz="2400" dirty="0"/>
              <a:t> </a:t>
            </a:r>
            <a:r>
              <a:rPr lang="tr-TR" sz="2400" dirty="0" smtClean="0"/>
              <a:t>kullanılan </a:t>
            </a:r>
            <a:r>
              <a:rPr lang="tr-TR" sz="2400" dirty="0"/>
              <a:t>genel bir terim. </a:t>
            </a:r>
            <a:endParaRPr lang="tr-TR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80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8C0000"/>
                </a:solidFill>
              </a:rPr>
              <a:t>Klorheksidin</a:t>
            </a:r>
            <a:endParaRPr lang="en-US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altLang="en-US" dirty="0" err="1"/>
              <a:t>Biguanid</a:t>
            </a:r>
            <a:r>
              <a:rPr lang="tr-TR" altLang="en-US" dirty="0"/>
              <a:t> grubunda yer alır</a:t>
            </a:r>
          </a:p>
          <a:p>
            <a:r>
              <a:rPr lang="tr-TR" altLang="en-US" dirty="0"/>
              <a:t>Etkinliği </a:t>
            </a:r>
            <a:r>
              <a:rPr lang="tr-TR" altLang="en-US" dirty="0" err="1"/>
              <a:t>pH</a:t>
            </a:r>
            <a:r>
              <a:rPr lang="tr-TR" altLang="en-US" dirty="0"/>
              <a:t> bağımlıdır (5.5-7.0)</a:t>
            </a:r>
          </a:p>
          <a:p>
            <a:r>
              <a:rPr lang="tr-TR" altLang="en-US" b="1" dirty="0">
                <a:solidFill>
                  <a:srgbClr val="8C0000"/>
                </a:solidFill>
              </a:rPr>
              <a:t>Organik madde varlığında etkinlik azalır</a:t>
            </a:r>
          </a:p>
          <a:p>
            <a:r>
              <a:rPr lang="tr-TR" altLang="en-US" dirty="0"/>
              <a:t>Hücre duvarını yıkar</a:t>
            </a:r>
          </a:p>
          <a:p>
            <a:r>
              <a:rPr lang="tr-TR" altLang="en-US" dirty="0"/>
              <a:t>Sitoplazmada </a:t>
            </a:r>
            <a:r>
              <a:rPr lang="tr-TR" altLang="en-US" dirty="0" err="1"/>
              <a:t>presipitasyon</a:t>
            </a:r>
            <a:r>
              <a:rPr lang="tr-TR" altLang="en-US" dirty="0"/>
              <a:t>, hücre içi maddenin dışa kaçışı</a:t>
            </a:r>
          </a:p>
          <a:p>
            <a:r>
              <a:rPr lang="tr-TR" altLang="en-US" b="1" dirty="0" err="1">
                <a:solidFill>
                  <a:srgbClr val="8C0000"/>
                </a:solidFill>
              </a:rPr>
              <a:t>Antibakteriyel</a:t>
            </a:r>
            <a:r>
              <a:rPr lang="tr-TR" altLang="en-US" b="1" dirty="0">
                <a:solidFill>
                  <a:srgbClr val="8C0000"/>
                </a:solidFill>
              </a:rPr>
              <a:t> etkisi yavaştır</a:t>
            </a:r>
          </a:p>
          <a:p>
            <a:r>
              <a:rPr lang="tr-TR" altLang="en-US" dirty="0"/>
              <a:t>Zarflı virüslere etkili</a:t>
            </a:r>
          </a:p>
          <a:p>
            <a:r>
              <a:rPr lang="tr-TR" altLang="en-US" dirty="0" err="1"/>
              <a:t>Sporostatik</a:t>
            </a:r>
            <a:r>
              <a:rPr lang="tr-TR" altLang="en-US" dirty="0"/>
              <a:t> ve </a:t>
            </a:r>
            <a:r>
              <a:rPr lang="tr-TR" altLang="en-US" dirty="0" err="1"/>
              <a:t>mikobakteriostatiktir</a:t>
            </a:r>
            <a:endParaRPr lang="tr-TR" altLang="en-US" dirty="0"/>
          </a:p>
          <a:p>
            <a:r>
              <a:rPr lang="tr-TR" altLang="en-US" b="1" dirty="0">
                <a:solidFill>
                  <a:srgbClr val="8C0000"/>
                </a:solidFill>
              </a:rPr>
              <a:t>Deride kalıcı etkisi vardır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19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en-US" b="1" dirty="0">
                <a:solidFill>
                  <a:srgbClr val="8C0000"/>
                </a:solidFill>
              </a:rPr>
              <a:t>İyot ve </a:t>
            </a:r>
            <a:r>
              <a:rPr lang="tr-TR" altLang="en-US" b="1" dirty="0" err="1">
                <a:solidFill>
                  <a:srgbClr val="8C0000"/>
                </a:solidFill>
              </a:rPr>
              <a:t>iyodoforlar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800" b="1" dirty="0">
                <a:solidFill>
                  <a:srgbClr val="8C0000"/>
                </a:solidFill>
              </a:rPr>
              <a:t>Pek çok mikroorganizmaya etkili</a:t>
            </a:r>
          </a:p>
          <a:p>
            <a:r>
              <a:rPr lang="tr-TR" altLang="en-US" sz="2800" dirty="0"/>
              <a:t>Antiseptik olarak kullanılan konsantrasyonlarda </a:t>
            </a:r>
            <a:r>
              <a:rPr lang="tr-TR" altLang="en-US" sz="2800" b="1" dirty="0" err="1">
                <a:solidFill>
                  <a:srgbClr val="8C0000"/>
                </a:solidFill>
              </a:rPr>
              <a:t>sporosidal</a:t>
            </a:r>
            <a:r>
              <a:rPr lang="tr-TR" altLang="en-US" sz="2800" b="1" dirty="0">
                <a:solidFill>
                  <a:srgbClr val="8C0000"/>
                </a:solidFill>
              </a:rPr>
              <a:t> etkinlik yoktur</a:t>
            </a:r>
          </a:p>
          <a:p>
            <a:r>
              <a:rPr lang="tr-TR" altLang="en-US" sz="2800" dirty="0"/>
              <a:t>Protein sentezini ve hücre </a:t>
            </a:r>
            <a:r>
              <a:rPr lang="tr-TR" altLang="en-US" sz="2800" dirty="0" err="1"/>
              <a:t>membranını</a:t>
            </a:r>
            <a:r>
              <a:rPr lang="tr-TR" altLang="en-US" sz="2800" dirty="0"/>
              <a:t> bozar</a:t>
            </a:r>
          </a:p>
          <a:p>
            <a:r>
              <a:rPr lang="tr-TR" altLang="en-US" sz="2800" b="1" dirty="0">
                <a:solidFill>
                  <a:srgbClr val="8C0000"/>
                </a:solidFill>
              </a:rPr>
              <a:t>Organik madde varlığında </a:t>
            </a:r>
            <a:r>
              <a:rPr lang="tr-TR" altLang="en-US" sz="2800" b="1" dirty="0" err="1">
                <a:solidFill>
                  <a:srgbClr val="8C0000"/>
                </a:solidFill>
              </a:rPr>
              <a:t>inaktive</a:t>
            </a:r>
            <a:r>
              <a:rPr lang="tr-TR" altLang="en-US" sz="2800" b="1" dirty="0">
                <a:solidFill>
                  <a:srgbClr val="8C0000"/>
                </a:solidFill>
              </a:rPr>
              <a:t> </a:t>
            </a:r>
            <a:r>
              <a:rPr lang="tr-TR" altLang="en-US" sz="2800" dirty="0"/>
              <a:t>olur</a:t>
            </a:r>
          </a:p>
          <a:p>
            <a:r>
              <a:rPr lang="tr-TR" altLang="en-US" sz="2800" dirty="0" err="1"/>
              <a:t>İyodoforla</a:t>
            </a:r>
            <a:r>
              <a:rPr lang="tr-TR" altLang="en-US" sz="2800" dirty="0"/>
              <a:t> el yıkama sonrası, </a:t>
            </a:r>
            <a:r>
              <a:rPr lang="tr-TR" altLang="en-US" sz="2800" b="1" dirty="0">
                <a:solidFill>
                  <a:srgbClr val="8C0000"/>
                </a:solidFill>
              </a:rPr>
              <a:t>etkinlik 30-60 </a:t>
            </a:r>
            <a:r>
              <a:rPr lang="tr-TR" altLang="en-US" sz="2800" b="1" dirty="0" err="1">
                <a:solidFill>
                  <a:srgbClr val="8C0000"/>
                </a:solidFill>
              </a:rPr>
              <a:t>dak</a:t>
            </a:r>
            <a:r>
              <a:rPr lang="tr-TR" altLang="en-US" sz="2800" b="1" dirty="0">
                <a:solidFill>
                  <a:srgbClr val="8C0000"/>
                </a:solidFill>
              </a:rPr>
              <a:t> </a:t>
            </a:r>
            <a:r>
              <a:rPr lang="tr-TR" altLang="en-US" sz="2800" b="1" dirty="0" smtClean="0">
                <a:solidFill>
                  <a:srgbClr val="8C0000"/>
                </a:solidFill>
              </a:rPr>
              <a:t>sürer</a:t>
            </a:r>
            <a:endParaRPr lang="tr-TR" altLang="en-US" sz="2800" b="1" dirty="0">
              <a:solidFill>
                <a:srgbClr val="8C0000"/>
              </a:solidFill>
            </a:endParaRPr>
          </a:p>
          <a:p>
            <a:r>
              <a:rPr lang="tr-TR" altLang="en-US" sz="2800" dirty="0"/>
              <a:t>Gram negatif basillerle </a:t>
            </a:r>
            <a:r>
              <a:rPr lang="tr-TR" altLang="en-US" sz="2800" dirty="0" err="1"/>
              <a:t>kontamine</a:t>
            </a:r>
            <a:r>
              <a:rPr lang="tr-TR" altLang="en-US" sz="2800" dirty="0"/>
              <a:t> olabilir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78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en-US" sz="3200" b="1" dirty="0" err="1" smtClean="0">
                <a:solidFill>
                  <a:srgbClr val="8C0000"/>
                </a:solidFill>
              </a:rPr>
              <a:t>Kuarterner</a:t>
            </a:r>
            <a:r>
              <a:rPr lang="tr-TR" altLang="en-US" sz="3200" b="1" dirty="0" smtClean="0">
                <a:solidFill>
                  <a:srgbClr val="8C0000"/>
                </a:solidFill>
              </a:rPr>
              <a:t> </a:t>
            </a:r>
            <a:r>
              <a:rPr lang="tr-TR" altLang="en-US" sz="3200" b="1" dirty="0">
                <a:solidFill>
                  <a:srgbClr val="8C0000"/>
                </a:solidFill>
              </a:rPr>
              <a:t>amonyum bileşikleri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tr-TR" altLang="en-US" sz="2800" dirty="0" err="1"/>
              <a:t>Katyonik</a:t>
            </a:r>
            <a:r>
              <a:rPr lang="tr-TR" altLang="en-US" sz="2800" dirty="0"/>
              <a:t> olanlar en sık kullanılan gruptur</a:t>
            </a:r>
          </a:p>
          <a:p>
            <a:pPr>
              <a:lnSpc>
                <a:spcPct val="115000"/>
              </a:lnSpc>
            </a:pPr>
            <a:r>
              <a:rPr lang="tr-TR" altLang="en-US" sz="2800" dirty="0" err="1"/>
              <a:t>Membran</a:t>
            </a:r>
            <a:r>
              <a:rPr lang="tr-TR" altLang="en-US" sz="2800" dirty="0"/>
              <a:t> aktif ajanlardır</a:t>
            </a:r>
          </a:p>
          <a:p>
            <a:pPr>
              <a:lnSpc>
                <a:spcPct val="115000"/>
              </a:lnSpc>
            </a:pPr>
            <a:r>
              <a:rPr lang="tr-TR" altLang="en-US" sz="2800" dirty="0"/>
              <a:t>Bakteri hücre zarına tutunarak </a:t>
            </a:r>
            <a:r>
              <a:rPr lang="tr-TR" altLang="en-US" sz="2800" dirty="0" err="1"/>
              <a:t>sitoplazmik</a:t>
            </a:r>
            <a:r>
              <a:rPr lang="tr-TR" altLang="en-US" sz="2800" dirty="0"/>
              <a:t> içeriğin sızmasına yol açar</a:t>
            </a:r>
          </a:p>
          <a:p>
            <a:pPr>
              <a:lnSpc>
                <a:spcPct val="115000"/>
              </a:lnSpc>
            </a:pPr>
            <a:r>
              <a:rPr lang="tr-TR" altLang="en-US" sz="2800" b="1" dirty="0">
                <a:solidFill>
                  <a:srgbClr val="8C0000"/>
                </a:solidFill>
              </a:rPr>
              <a:t>Gram negatif bakteriler </a:t>
            </a:r>
            <a:r>
              <a:rPr lang="tr-TR" altLang="en-US" sz="2800" dirty="0"/>
              <a:t>üzerine</a:t>
            </a:r>
            <a:r>
              <a:rPr lang="tr-TR" altLang="en-US" sz="2800" dirty="0">
                <a:solidFill>
                  <a:srgbClr val="CC0000"/>
                </a:solidFill>
              </a:rPr>
              <a:t> </a:t>
            </a:r>
            <a:r>
              <a:rPr lang="tr-TR" altLang="en-US" sz="2800" b="1" dirty="0">
                <a:solidFill>
                  <a:srgbClr val="8C0000"/>
                </a:solidFill>
              </a:rPr>
              <a:t>zayıf</a:t>
            </a:r>
            <a:r>
              <a:rPr lang="tr-TR" altLang="en-US" sz="2800" dirty="0">
                <a:solidFill>
                  <a:srgbClr val="CC0000"/>
                </a:solidFill>
              </a:rPr>
              <a:t> </a:t>
            </a:r>
            <a:r>
              <a:rPr lang="tr-TR" altLang="en-US" sz="2800" dirty="0"/>
              <a:t>etkilidirler</a:t>
            </a:r>
          </a:p>
          <a:p>
            <a:pPr>
              <a:lnSpc>
                <a:spcPct val="115000"/>
              </a:lnSpc>
            </a:pPr>
            <a:r>
              <a:rPr lang="tr-TR" altLang="en-US" sz="2800" dirty="0"/>
              <a:t>Gram negatif bakteri </a:t>
            </a:r>
            <a:r>
              <a:rPr lang="tr-TR" altLang="en-US" sz="2800" b="1" dirty="0" err="1">
                <a:solidFill>
                  <a:srgbClr val="8C0000"/>
                </a:solidFill>
              </a:rPr>
              <a:t>kontaminasyonu</a:t>
            </a:r>
            <a:r>
              <a:rPr lang="tr-TR" altLang="en-US" sz="2800" dirty="0">
                <a:solidFill>
                  <a:srgbClr val="CC0000"/>
                </a:solidFill>
              </a:rPr>
              <a:t> </a:t>
            </a:r>
            <a:r>
              <a:rPr lang="tr-TR" altLang="en-US" sz="2800" dirty="0"/>
              <a:t>bildirilmiştir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58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8C0000"/>
                </a:solidFill>
              </a:rPr>
              <a:t>Diğerleri</a:t>
            </a:r>
            <a:endParaRPr lang="en-US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400" dirty="0" err="1"/>
              <a:t>Kloroksilenol</a:t>
            </a:r>
            <a:r>
              <a:rPr lang="tr-TR" altLang="en-US" sz="2400" dirty="0"/>
              <a:t> </a:t>
            </a:r>
          </a:p>
          <a:p>
            <a:pPr lvl="1"/>
            <a:r>
              <a:rPr lang="tr-TR" altLang="en-US" sz="2200" dirty="0"/>
              <a:t>Hücre duvar yapısını bozar</a:t>
            </a:r>
          </a:p>
          <a:p>
            <a:pPr lvl="1"/>
            <a:r>
              <a:rPr lang="tr-TR" altLang="en-US" sz="2200" dirty="0"/>
              <a:t>Gram negatif </a:t>
            </a:r>
            <a:r>
              <a:rPr lang="tr-TR" altLang="en-US" sz="2200" b="1" dirty="0">
                <a:solidFill>
                  <a:srgbClr val="8C0000"/>
                </a:solidFill>
              </a:rPr>
              <a:t>etkinliği düşüktür</a:t>
            </a:r>
          </a:p>
          <a:p>
            <a:pPr lvl="1"/>
            <a:r>
              <a:rPr lang="tr-TR" altLang="en-US" sz="2200" dirty="0"/>
              <a:t>EDTA ilavesi ile Gram (-) etkinlik artar</a:t>
            </a:r>
          </a:p>
          <a:p>
            <a:r>
              <a:rPr lang="tr-TR" altLang="en-US" sz="2400" dirty="0" err="1"/>
              <a:t>Hekzaklorofen</a:t>
            </a:r>
            <a:r>
              <a:rPr lang="tr-TR" altLang="en-US" sz="2400" dirty="0"/>
              <a:t> </a:t>
            </a:r>
          </a:p>
          <a:p>
            <a:pPr lvl="1"/>
            <a:r>
              <a:rPr lang="tr-TR" altLang="en-US" sz="2200" b="1" dirty="0" err="1">
                <a:solidFill>
                  <a:srgbClr val="8C0000"/>
                </a:solidFill>
              </a:rPr>
              <a:t>Toksik</a:t>
            </a:r>
            <a:r>
              <a:rPr lang="tr-TR" altLang="en-US" sz="2200" dirty="0"/>
              <a:t> etkileri nedeniyle kullanımı kısıtlanmıştır</a:t>
            </a:r>
          </a:p>
          <a:p>
            <a:r>
              <a:rPr lang="tr-TR" altLang="en-US" sz="2400" dirty="0" err="1"/>
              <a:t>Triklosan</a:t>
            </a:r>
            <a:endParaRPr lang="tr-TR" altLang="en-US" sz="2400" dirty="0"/>
          </a:p>
          <a:p>
            <a:pPr lvl="1"/>
            <a:r>
              <a:rPr lang="tr-TR" altLang="en-US" sz="2200" dirty="0"/>
              <a:t>Uzun süreli kullanımda </a:t>
            </a:r>
            <a:r>
              <a:rPr lang="tr-TR" altLang="en-US" sz="2200" b="1" dirty="0">
                <a:solidFill>
                  <a:srgbClr val="8C0000"/>
                </a:solidFill>
              </a:rPr>
              <a:t>direnç</a:t>
            </a:r>
          </a:p>
          <a:p>
            <a:pPr lvl="1"/>
            <a:r>
              <a:rPr lang="tr-TR" altLang="en-US" sz="2200" dirty="0"/>
              <a:t>Gram pozitiflere etkinliği daha iyi, </a:t>
            </a:r>
            <a:r>
              <a:rPr lang="tr-TR" altLang="en-US" sz="2200" i="1" dirty="0"/>
              <a:t>P. </a:t>
            </a:r>
            <a:r>
              <a:rPr lang="tr-TR" altLang="en-US" sz="2200" i="1" dirty="0" err="1"/>
              <a:t>aeruginosa</a:t>
            </a:r>
            <a:r>
              <a:rPr lang="tr-TR" altLang="en-US" sz="2200" dirty="0" err="1"/>
              <a:t>’ya</a:t>
            </a:r>
            <a:r>
              <a:rPr lang="tr-TR" altLang="en-US" sz="2200" dirty="0"/>
              <a:t> etkisiz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40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/>
              <a:t>El antiseptikleri kombine kullanıldığında etki artmaktadır</a:t>
            </a:r>
          </a:p>
          <a:p>
            <a:pPr>
              <a:buFont typeface="Wingdings" pitchFamily="2" charset="2"/>
              <a:buNone/>
            </a:pPr>
            <a:endParaRPr lang="tr-TR" altLang="en-US" dirty="0"/>
          </a:p>
          <a:p>
            <a:r>
              <a:rPr lang="tr-TR" altLang="en-US" dirty="0"/>
              <a:t>Cerrahi el hijyeninde</a:t>
            </a:r>
          </a:p>
          <a:p>
            <a:pPr lvl="1">
              <a:buFont typeface="Wingdings" pitchFamily="2" charset="2"/>
              <a:buNone/>
            </a:pPr>
            <a:r>
              <a:rPr lang="tr-TR" altLang="en-US" dirty="0"/>
              <a:t>% 1 </a:t>
            </a:r>
            <a:r>
              <a:rPr lang="tr-TR" altLang="en-US" dirty="0" err="1"/>
              <a:t>klorheksidin</a:t>
            </a:r>
            <a:r>
              <a:rPr lang="tr-TR" altLang="en-US" dirty="0"/>
              <a:t>/alkol &gt; % 4 </a:t>
            </a:r>
            <a:r>
              <a:rPr lang="tr-TR" altLang="en-US" dirty="0" err="1"/>
              <a:t>klorheksidin</a:t>
            </a:r>
            <a:endParaRPr lang="tr-TR" altLang="en-US" dirty="0"/>
          </a:p>
          <a:p>
            <a:pPr lvl="1">
              <a:buFont typeface="Wingdings" pitchFamily="2" charset="2"/>
              <a:buNone/>
            </a:pPr>
            <a:r>
              <a:rPr lang="tr-TR" altLang="en-US" dirty="0"/>
              <a:t>Elde görülen yan etkiler daha az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10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8C0000"/>
                </a:solidFill>
              </a:rPr>
              <a:t>ELDİVEN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/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vücut</a:t>
            </a:r>
            <a:r>
              <a:rPr lang="en-US" sz="2800" dirty="0"/>
              <a:t> </a:t>
            </a:r>
            <a:r>
              <a:rPr lang="en-US" sz="2800" dirty="0" err="1"/>
              <a:t>sıvıları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temas</a:t>
            </a:r>
            <a:r>
              <a:rPr lang="en-US" sz="2800" dirty="0"/>
              <a:t> </a:t>
            </a:r>
            <a:r>
              <a:rPr lang="en-US" sz="2800" dirty="0" err="1"/>
              <a:t>olasılığı</a:t>
            </a:r>
            <a:r>
              <a:rPr lang="en-US" sz="2800" dirty="0"/>
              <a:t> </a:t>
            </a:r>
            <a:r>
              <a:rPr lang="en-US" sz="2800" dirty="0" err="1" smtClean="0"/>
              <a:t>durumunda</a:t>
            </a:r>
            <a:endParaRPr lang="tr-TR" sz="2800" dirty="0" smtClean="0"/>
          </a:p>
          <a:p>
            <a:r>
              <a:rPr lang="en-US" sz="2800" dirty="0" err="1" smtClean="0"/>
              <a:t>Bütünlüğü</a:t>
            </a:r>
            <a:r>
              <a:rPr lang="en-US" sz="2800" dirty="0" smtClean="0"/>
              <a:t> </a:t>
            </a:r>
            <a:r>
              <a:rPr lang="en-US" sz="2800" dirty="0" err="1"/>
              <a:t>bozulmuş</a:t>
            </a:r>
            <a:r>
              <a:rPr lang="en-US" sz="2800" dirty="0"/>
              <a:t> </a:t>
            </a:r>
            <a:r>
              <a:rPr lang="en-US" sz="2800" dirty="0" err="1"/>
              <a:t>cilt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mukoza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temas</a:t>
            </a:r>
            <a:r>
              <a:rPr lang="en-US" sz="2800" dirty="0"/>
              <a:t> </a:t>
            </a:r>
            <a:r>
              <a:rPr lang="en-US" sz="2800" dirty="0" err="1" smtClean="0"/>
              <a:t>durumunda</a:t>
            </a:r>
            <a:endParaRPr lang="tr-TR" sz="2800" dirty="0" smtClean="0"/>
          </a:p>
          <a:p>
            <a:r>
              <a:rPr lang="en-US" sz="2800" dirty="0" err="1" smtClean="0"/>
              <a:t>Temas</a:t>
            </a:r>
            <a:r>
              <a:rPr lang="en-US" sz="2800" dirty="0" smtClean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sıkı</a:t>
            </a:r>
            <a:r>
              <a:rPr lang="en-US" sz="2800" dirty="0"/>
              <a:t> </a:t>
            </a:r>
            <a:r>
              <a:rPr lang="en-US" sz="2800" dirty="0" err="1"/>
              <a:t>temas</a:t>
            </a:r>
            <a:r>
              <a:rPr lang="en-US" sz="2800" dirty="0"/>
              <a:t> </a:t>
            </a:r>
            <a:r>
              <a:rPr lang="en-US" sz="2800" dirty="0" err="1"/>
              <a:t>izolasyonundaki</a:t>
            </a:r>
            <a:r>
              <a:rPr lang="en-US" sz="2800" dirty="0"/>
              <a:t> hasta </a:t>
            </a:r>
            <a:r>
              <a:rPr lang="en-US" sz="2800" dirty="0" err="1"/>
              <a:t>odasına</a:t>
            </a:r>
            <a:r>
              <a:rPr lang="en-US" sz="2800" dirty="0"/>
              <a:t> </a:t>
            </a:r>
            <a:r>
              <a:rPr lang="en-US" sz="2800" dirty="0" err="1"/>
              <a:t>girmeden</a:t>
            </a:r>
            <a:r>
              <a:rPr lang="en-US" sz="2800" dirty="0"/>
              <a:t> </a:t>
            </a:r>
            <a:r>
              <a:rPr lang="en-US" sz="2800" dirty="0" err="1"/>
              <a:t>önce</a:t>
            </a:r>
            <a:r>
              <a:rPr lang="en-US" sz="2800" dirty="0"/>
              <a:t> </a:t>
            </a:r>
            <a:r>
              <a:rPr lang="en-US" sz="2800" dirty="0" err="1"/>
              <a:t>steril</a:t>
            </a:r>
            <a:r>
              <a:rPr lang="en-US" sz="2800" dirty="0"/>
              <a:t> </a:t>
            </a:r>
            <a:r>
              <a:rPr lang="en-US" sz="2800" dirty="0" err="1"/>
              <a:t>olmayan</a:t>
            </a:r>
            <a:r>
              <a:rPr lang="en-US" sz="2800" dirty="0"/>
              <a:t> </a:t>
            </a:r>
            <a:r>
              <a:rPr lang="en-US" sz="2800" dirty="0" err="1"/>
              <a:t>temiz</a:t>
            </a:r>
            <a:r>
              <a:rPr lang="en-US" sz="2800" dirty="0"/>
              <a:t> </a:t>
            </a:r>
            <a:r>
              <a:rPr lang="en-US" sz="2800" dirty="0" err="1"/>
              <a:t>eldiven</a:t>
            </a:r>
            <a:r>
              <a:rPr lang="en-US" sz="2800" dirty="0"/>
              <a:t> </a:t>
            </a:r>
            <a:r>
              <a:rPr lang="en-US" sz="2800" dirty="0" err="1" smtClean="0"/>
              <a:t>giyilmeli</a:t>
            </a:r>
            <a:endParaRPr lang="tr-TR" sz="2800" dirty="0" smtClean="0"/>
          </a:p>
          <a:p>
            <a:r>
              <a:rPr lang="en-US" sz="2800" dirty="0" err="1" smtClean="0"/>
              <a:t>Eldivenler</a:t>
            </a:r>
            <a:r>
              <a:rPr lang="en-US" sz="2800" dirty="0"/>
              <a:t>, </a:t>
            </a:r>
            <a:r>
              <a:rPr lang="en-US" sz="2800" dirty="0" err="1"/>
              <a:t>önlük</a:t>
            </a:r>
            <a:r>
              <a:rPr lang="en-US" sz="2800" dirty="0"/>
              <a:t> </a:t>
            </a:r>
            <a:r>
              <a:rPr lang="en-US" sz="2800" dirty="0" err="1"/>
              <a:t>giyildiği</a:t>
            </a:r>
            <a:r>
              <a:rPr lang="en-US" sz="2800" dirty="0"/>
              <a:t> </a:t>
            </a:r>
            <a:r>
              <a:rPr lang="en-US" sz="2800" dirty="0" err="1"/>
              <a:t>durumlarda</a:t>
            </a:r>
            <a:r>
              <a:rPr lang="en-US" sz="2800" dirty="0"/>
              <a:t> </a:t>
            </a:r>
            <a:r>
              <a:rPr lang="en-US" sz="2800" dirty="0" err="1"/>
              <a:t>önlüğün</a:t>
            </a:r>
            <a:r>
              <a:rPr lang="en-US" sz="2800" dirty="0"/>
              <a:t> </a:t>
            </a:r>
            <a:r>
              <a:rPr lang="en-US" sz="2800" dirty="0" err="1"/>
              <a:t>kol</a:t>
            </a:r>
            <a:r>
              <a:rPr lang="en-US" sz="2800" dirty="0"/>
              <a:t> </a:t>
            </a:r>
            <a:r>
              <a:rPr lang="en-US" sz="2800" dirty="0" err="1"/>
              <a:t>manşetleri</a:t>
            </a:r>
            <a:r>
              <a:rPr lang="en-US" sz="2800" dirty="0"/>
              <a:t> </a:t>
            </a:r>
            <a:r>
              <a:rPr lang="en-US" sz="2800" dirty="0" err="1"/>
              <a:t>üzerine</a:t>
            </a:r>
            <a:r>
              <a:rPr lang="en-US" sz="2800" dirty="0"/>
              <a:t> </a:t>
            </a:r>
            <a:r>
              <a:rPr lang="en-US" sz="2800" dirty="0" err="1"/>
              <a:t>çekilmelidir</a:t>
            </a:r>
            <a:r>
              <a:rPr lang="en-US" sz="2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6229"/>
            <a:ext cx="3150606" cy="113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21" y="0"/>
            <a:ext cx="152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94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tr-TR" altLang="en-US" sz="2800" dirty="0"/>
              <a:t>Hasta ile temas sonrası eldivenler çıkartılmalı </a:t>
            </a:r>
          </a:p>
          <a:p>
            <a:pPr>
              <a:lnSpc>
                <a:spcPct val="115000"/>
              </a:lnSpc>
            </a:pPr>
            <a:r>
              <a:rPr lang="tr-TR" altLang="en-US" sz="2800" dirty="0"/>
              <a:t>Bir başka hastaya aynı eldiven ile temas edilmemeli</a:t>
            </a:r>
          </a:p>
          <a:p>
            <a:pPr>
              <a:lnSpc>
                <a:spcPct val="115000"/>
              </a:lnSpc>
            </a:pPr>
            <a:r>
              <a:rPr lang="tr-TR" altLang="en-US" sz="2800" dirty="0"/>
              <a:t>Hastadaki işlemler temiz alandan </a:t>
            </a:r>
            <a:r>
              <a:rPr lang="tr-TR" altLang="en-US" sz="2800" dirty="0" err="1"/>
              <a:t>kontamine</a:t>
            </a:r>
            <a:r>
              <a:rPr lang="tr-TR" altLang="en-US" sz="2800" dirty="0"/>
              <a:t> alana doğru yapılmalı</a:t>
            </a:r>
          </a:p>
          <a:p>
            <a:pPr>
              <a:lnSpc>
                <a:spcPct val="115000"/>
              </a:lnSpc>
            </a:pPr>
            <a:r>
              <a:rPr lang="tr-TR" altLang="en-US" sz="2800" dirty="0"/>
              <a:t>Aynı hastada </a:t>
            </a:r>
            <a:r>
              <a:rPr lang="tr-TR" altLang="en-US" sz="2800" dirty="0" err="1"/>
              <a:t>kontamine</a:t>
            </a:r>
            <a:r>
              <a:rPr lang="tr-TR" altLang="en-US" sz="2800" dirty="0"/>
              <a:t> vücut alanından temiz alana geçişte eldivenler değiştirilmeli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2" y="4380797"/>
            <a:ext cx="2290526" cy="23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70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8C0000"/>
                </a:solidFill>
              </a:rPr>
              <a:t>Eldiven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800" dirty="0"/>
              <a:t>Yanlış güven hissi!</a:t>
            </a:r>
          </a:p>
          <a:p>
            <a:r>
              <a:rPr lang="tr-TR" altLang="en-US" sz="2800" dirty="0"/>
              <a:t>El hijyeni uyumu azaltan bir uygulama!</a:t>
            </a:r>
          </a:p>
          <a:p>
            <a:r>
              <a:rPr lang="tr-TR" altLang="en-US" sz="2800" dirty="0"/>
              <a:t>Eldiven kullanımı öncesinde ve sonrasında mutlaka el antisepsisi sağlanmalıdır</a:t>
            </a:r>
          </a:p>
          <a:p>
            <a:r>
              <a:rPr lang="tr-TR" altLang="en-US" sz="2800" dirty="0"/>
              <a:t>Eldivenler yıkanmamalı</a:t>
            </a:r>
          </a:p>
          <a:p>
            <a:r>
              <a:rPr lang="tr-TR" altLang="en-US" sz="2800" dirty="0"/>
              <a:t>Tekrar kullanılmamalı</a:t>
            </a:r>
          </a:p>
          <a:p>
            <a:r>
              <a:rPr lang="tr-TR" altLang="en-US" sz="2800" dirty="0"/>
              <a:t>Eldiven üstüne antiseptik solüsyon uygulanmamalı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80" y="8501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153025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90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8C0000"/>
                </a:solidFill>
              </a:rPr>
              <a:t>UYUM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/>
              <a:t>Ortalama bir </a:t>
            </a:r>
            <a:r>
              <a:rPr lang="tr-TR" altLang="en-US" dirty="0" err="1"/>
              <a:t>şiftte</a:t>
            </a:r>
            <a:r>
              <a:rPr lang="tr-TR" altLang="en-US" dirty="0"/>
              <a:t> 5-30 hijyeni </a:t>
            </a:r>
            <a:r>
              <a:rPr lang="tr-TR" altLang="en-US" dirty="0" err="1"/>
              <a:t>endikasyonu</a:t>
            </a:r>
            <a:endParaRPr lang="tr-TR" altLang="en-US" dirty="0"/>
          </a:p>
          <a:p>
            <a:pPr>
              <a:buFont typeface="Wingdings" pitchFamily="2" charset="2"/>
              <a:buNone/>
            </a:pPr>
            <a:endParaRPr lang="tr-TR" altLang="en-US" dirty="0"/>
          </a:p>
          <a:p>
            <a:r>
              <a:rPr lang="tr-TR" altLang="en-US" dirty="0"/>
              <a:t>Saatte 0.7-12 </a:t>
            </a:r>
            <a:r>
              <a:rPr lang="tr-TR" altLang="en-US" dirty="0" err="1" smtClean="0"/>
              <a:t>epizod</a:t>
            </a:r>
            <a:r>
              <a:rPr lang="tr-TR" altLang="en-US" dirty="0" smtClean="0"/>
              <a:t> </a:t>
            </a:r>
            <a:r>
              <a:rPr lang="tr-TR" altLang="en-US" b="1" dirty="0" smtClean="0">
                <a:solidFill>
                  <a:srgbClr val="8C0000"/>
                </a:solidFill>
              </a:rPr>
              <a:t>sıklık arttıkça uyum azalmakta</a:t>
            </a:r>
            <a:endParaRPr lang="tr-TR" altLang="en-US" b="1" dirty="0">
              <a:solidFill>
                <a:srgbClr val="8C0000"/>
              </a:solidFill>
            </a:endParaRPr>
          </a:p>
          <a:p>
            <a:pPr>
              <a:buFont typeface="Wingdings" pitchFamily="2" charset="2"/>
              <a:buNone/>
            </a:pPr>
            <a:endParaRPr lang="tr-TR" altLang="en-US" dirty="0"/>
          </a:p>
          <a:p>
            <a:r>
              <a:rPr lang="tr-TR" altLang="en-US" dirty="0"/>
              <a:t>Çalışılan üniteye, gösterilen özene göre farklı </a:t>
            </a:r>
            <a:endParaRPr lang="tr-TR" altLang="en-US" dirty="0" smtClean="0"/>
          </a:p>
          <a:p>
            <a:r>
              <a:rPr lang="tr-TR" dirty="0"/>
              <a:t>Sağlık </a:t>
            </a:r>
            <a:r>
              <a:rPr lang="tr-TR" dirty="0" err="1"/>
              <a:t>çalışanlarıda</a:t>
            </a:r>
            <a:r>
              <a:rPr lang="tr-TR" dirty="0"/>
              <a:t> el hijyeni </a:t>
            </a:r>
            <a:r>
              <a:rPr lang="tr-TR" dirty="0" err="1"/>
              <a:t>önerilerine</a:t>
            </a:r>
            <a:r>
              <a:rPr lang="tr-TR" dirty="0"/>
              <a:t> uyum:         </a:t>
            </a:r>
            <a:r>
              <a:rPr lang="tr-TR" b="1" dirty="0">
                <a:solidFill>
                  <a:srgbClr val="8C0000"/>
                </a:solidFill>
              </a:rPr>
              <a:t>&lt;  %50 </a:t>
            </a:r>
          </a:p>
          <a:p>
            <a:endParaRPr lang="tr-TR" altLang="en-US" dirty="0" smtClean="0"/>
          </a:p>
          <a:p>
            <a:endParaRPr lang="tr-T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65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8C0000"/>
                </a:solidFill>
              </a:rPr>
              <a:t>Uyum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altLang="en-US" dirty="0"/>
              <a:t>60 055 gözlem</a:t>
            </a:r>
          </a:p>
          <a:p>
            <a:r>
              <a:rPr lang="tr-TR" altLang="en-US" dirty="0"/>
              <a:t>% 55.8 hemşire</a:t>
            </a:r>
          </a:p>
          <a:p>
            <a:r>
              <a:rPr lang="tr-TR" altLang="en-US" dirty="0"/>
              <a:t>%43.4  doktor</a:t>
            </a:r>
          </a:p>
          <a:p>
            <a:r>
              <a:rPr lang="tr-TR" altLang="en-US" dirty="0"/>
              <a:t>Uyum</a:t>
            </a:r>
          </a:p>
          <a:p>
            <a:pPr lvl="1"/>
            <a:r>
              <a:rPr lang="tr-TR" altLang="en-US" dirty="0"/>
              <a:t>Hemşireler	%52.8</a:t>
            </a:r>
          </a:p>
          <a:p>
            <a:pPr lvl="1"/>
            <a:r>
              <a:rPr lang="tr-TR" altLang="en-US" dirty="0"/>
              <a:t>Doktorlar	%47.1</a:t>
            </a:r>
          </a:p>
          <a:p>
            <a:pPr lvl="1"/>
            <a:endParaRPr lang="tr-TR" altLang="en-US" dirty="0"/>
          </a:p>
          <a:p>
            <a:pPr lvl="1"/>
            <a:r>
              <a:rPr lang="tr-TR" altLang="en-US" dirty="0"/>
              <a:t>Kadınlar	%52.8</a:t>
            </a:r>
          </a:p>
          <a:p>
            <a:pPr lvl="1"/>
            <a:r>
              <a:rPr lang="tr-TR" altLang="en-US" dirty="0"/>
              <a:t>Erkekler	%47.1</a:t>
            </a:r>
          </a:p>
          <a:p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altLang="en-US" dirty="0"/>
              <a:t>Uyum</a:t>
            </a:r>
          </a:p>
          <a:p>
            <a:pPr lvl="1"/>
            <a:r>
              <a:rPr lang="tr-TR" altLang="en-US" dirty="0"/>
              <a:t>Sabah			%52.1</a:t>
            </a:r>
          </a:p>
          <a:p>
            <a:pPr lvl="1"/>
            <a:r>
              <a:rPr lang="tr-TR" altLang="en-US" dirty="0"/>
              <a:t>Öğleden sonra	%50.6</a:t>
            </a:r>
          </a:p>
          <a:p>
            <a:pPr lvl="1"/>
            <a:endParaRPr lang="tr-TR" altLang="en-US" dirty="0"/>
          </a:p>
          <a:p>
            <a:pPr lvl="1"/>
            <a:r>
              <a:rPr lang="tr-TR" altLang="en-US" dirty="0" err="1"/>
              <a:t>İnvaziv</a:t>
            </a:r>
            <a:r>
              <a:rPr lang="tr-TR" altLang="en-US" dirty="0"/>
              <a:t> temas	%53.9</a:t>
            </a:r>
          </a:p>
          <a:p>
            <a:pPr lvl="1"/>
            <a:r>
              <a:rPr lang="tr-TR" altLang="en-US" dirty="0" err="1"/>
              <a:t>Yüzeyel</a:t>
            </a:r>
            <a:r>
              <a:rPr lang="tr-TR" altLang="en-US" dirty="0"/>
              <a:t> temas	%50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7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800000"/>
                </a:solidFill>
              </a:rPr>
              <a:t>Cilt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</a:rPr>
              <a:t>Florası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806"/>
            <a:ext cx="8229600" cy="5172678"/>
          </a:xfrm>
        </p:spPr>
        <p:txBody>
          <a:bodyPr>
            <a:noAutofit/>
          </a:bodyPr>
          <a:lstStyle/>
          <a:p>
            <a:r>
              <a:rPr lang="tr-TR" sz="2800" dirty="0"/>
              <a:t>Normal insan cildi bakterilerle </a:t>
            </a:r>
            <a:r>
              <a:rPr lang="tr-TR" sz="2800" dirty="0" err="1"/>
              <a:t>kolonizedir</a:t>
            </a:r>
            <a:r>
              <a:rPr lang="tr-TR" sz="2800" dirty="0"/>
              <a:t> </a:t>
            </a:r>
            <a:endParaRPr lang="tr-TR" sz="2800" dirty="0" smtClean="0"/>
          </a:p>
          <a:p>
            <a:r>
              <a:rPr lang="tr-TR" sz="2800" dirty="0" smtClean="0"/>
              <a:t>Normal cilt florası</a:t>
            </a:r>
          </a:p>
          <a:p>
            <a:pPr lvl="1"/>
            <a:r>
              <a:rPr lang="tr-TR" b="1" dirty="0" err="1" smtClean="0">
                <a:solidFill>
                  <a:srgbClr val="800000"/>
                </a:solidFill>
              </a:rPr>
              <a:t>Geçici</a:t>
            </a:r>
            <a:r>
              <a:rPr lang="tr-TR" b="1" dirty="0" smtClean="0">
                <a:solidFill>
                  <a:srgbClr val="800000"/>
                </a:solidFill>
              </a:rPr>
              <a:t> flora: </a:t>
            </a:r>
            <a:r>
              <a:rPr lang="tr-TR" dirty="0" smtClean="0"/>
              <a:t>geçici bir </a:t>
            </a:r>
            <a:r>
              <a:rPr lang="tr-TR" dirty="0" err="1" smtClean="0"/>
              <a:t>kolonizasoyondur</a:t>
            </a:r>
            <a:endParaRPr lang="tr-TR" dirty="0" smtClean="0"/>
          </a:p>
          <a:p>
            <a:pPr lvl="2"/>
            <a:r>
              <a:rPr lang="tr-TR" sz="2800" dirty="0" smtClean="0"/>
              <a:t>el yıkamayla uzaklaştırılması </a:t>
            </a:r>
            <a:r>
              <a:rPr lang="tr-TR" sz="2800" dirty="0" err="1" smtClean="0"/>
              <a:t>mümkündür</a:t>
            </a:r>
            <a:r>
              <a:rPr lang="tr-TR" sz="2800" dirty="0" smtClean="0"/>
              <a:t>. </a:t>
            </a:r>
          </a:p>
          <a:p>
            <a:pPr marL="914400" lvl="2" indent="0">
              <a:buNone/>
            </a:pPr>
            <a:r>
              <a:rPr lang="tr-TR" sz="2800" dirty="0" smtClean="0"/>
              <a:t>Ör: </a:t>
            </a:r>
            <a:r>
              <a:rPr lang="tr-TR" sz="2800" i="1" dirty="0" err="1" smtClean="0"/>
              <a:t>Staphylococcus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aureus</a:t>
            </a:r>
            <a:r>
              <a:rPr lang="tr-TR" sz="2800" dirty="0" smtClean="0"/>
              <a:t>, Gram negatif basiller</a:t>
            </a:r>
          </a:p>
          <a:p>
            <a:pPr lvl="2"/>
            <a:r>
              <a:rPr lang="tr-TR" sz="2800" dirty="0" err="1" smtClean="0"/>
              <a:t>Nozokomiyal</a:t>
            </a:r>
            <a:r>
              <a:rPr lang="tr-TR" sz="2800" dirty="0" smtClean="0"/>
              <a:t> patojenler sağlık çalışanlarının </a:t>
            </a:r>
            <a:r>
              <a:rPr lang="tr-TR" sz="2800" dirty="0"/>
              <a:t>ellerine </a:t>
            </a:r>
            <a:r>
              <a:rPr lang="tr-TR" sz="2800" dirty="0" smtClean="0"/>
              <a:t>bulaşır ve taşınır</a:t>
            </a:r>
          </a:p>
          <a:p>
            <a:pPr lvl="1"/>
            <a:r>
              <a:rPr lang="tr-TR" b="1" dirty="0" smtClean="0">
                <a:solidFill>
                  <a:srgbClr val="800000"/>
                </a:solidFill>
              </a:rPr>
              <a:t>Kalıcı flora: </a:t>
            </a:r>
          </a:p>
          <a:p>
            <a:pPr lvl="2"/>
            <a:r>
              <a:rPr lang="tr-TR" sz="2800" dirty="0" smtClean="0"/>
              <a:t>Yıkamakla yok olmayan sabit cilt florasıdır. </a:t>
            </a:r>
          </a:p>
          <a:p>
            <a:pPr marL="914400" lvl="2" indent="0">
              <a:buNone/>
            </a:pPr>
            <a:r>
              <a:rPr lang="tr-TR" sz="2800" dirty="0" smtClean="0"/>
              <a:t>Ör: </a:t>
            </a:r>
            <a:r>
              <a:rPr lang="tr-TR" sz="2800" i="1" dirty="0" smtClean="0"/>
              <a:t>S</a:t>
            </a:r>
            <a:r>
              <a:rPr lang="tr-TR" sz="2800" i="1" dirty="0"/>
              <a:t>.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epidermidis</a:t>
            </a:r>
            <a:endParaRPr lang="tr-TR" sz="2800" i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74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36675"/>
            <a:ext cx="4398434" cy="4389488"/>
          </a:xfrm>
        </p:spPr>
        <p:txBody>
          <a:bodyPr>
            <a:normAutofit fontScale="77500" lnSpcReduction="20000"/>
          </a:bodyPr>
          <a:lstStyle/>
          <a:p>
            <a:r>
              <a:rPr lang="tr-TR" altLang="en-US" sz="3600" dirty="0"/>
              <a:t>163 doktorun </a:t>
            </a:r>
            <a:endParaRPr lang="tr-TR" altLang="en-US" sz="3600" dirty="0" smtClean="0"/>
          </a:p>
          <a:p>
            <a:pPr marL="0" indent="0">
              <a:buNone/>
            </a:pPr>
            <a:r>
              <a:rPr lang="tr-TR" altLang="en-US" sz="3600" dirty="0" smtClean="0"/>
              <a:t>    573 </a:t>
            </a:r>
            <a:r>
              <a:rPr lang="tr-TR" altLang="en-US" sz="3600" dirty="0"/>
              <a:t>aktivite sırasında </a:t>
            </a:r>
            <a:r>
              <a:rPr lang="tr-TR" altLang="en-US" sz="3600" dirty="0" smtClean="0"/>
              <a:t>     gözlenmesi </a:t>
            </a:r>
            <a:endParaRPr lang="tr-TR" altLang="en-US" sz="3600" dirty="0"/>
          </a:p>
          <a:p>
            <a:endParaRPr lang="tr-TR" altLang="en-US" sz="3600" dirty="0"/>
          </a:p>
          <a:p>
            <a:r>
              <a:rPr lang="tr-TR" altLang="en-US" sz="3600" dirty="0"/>
              <a:t>Ortalama uyum </a:t>
            </a:r>
            <a:r>
              <a:rPr lang="tr-TR" altLang="en-US" sz="3600" b="1" dirty="0">
                <a:solidFill>
                  <a:srgbClr val="8C0000"/>
                </a:solidFill>
              </a:rPr>
              <a:t>%57</a:t>
            </a:r>
          </a:p>
          <a:p>
            <a:pPr lvl="1"/>
            <a:r>
              <a:rPr lang="tr-TR" altLang="en-US" sz="3600" dirty="0" smtClean="0"/>
              <a:t>dahili </a:t>
            </a:r>
            <a:r>
              <a:rPr lang="tr-TR" altLang="en-US" sz="3600" dirty="0"/>
              <a:t>branşlarda </a:t>
            </a:r>
            <a:r>
              <a:rPr lang="tr-TR" altLang="en-US" sz="3600" b="1" dirty="0">
                <a:solidFill>
                  <a:srgbClr val="8C0000"/>
                </a:solidFill>
              </a:rPr>
              <a:t>%80, </a:t>
            </a:r>
            <a:endParaRPr lang="tr-TR" altLang="en-US" sz="3600" b="1" dirty="0" smtClean="0">
              <a:solidFill>
                <a:srgbClr val="8C0000"/>
              </a:solidFill>
            </a:endParaRPr>
          </a:p>
          <a:p>
            <a:pPr lvl="1"/>
            <a:r>
              <a:rPr lang="tr-TR" altLang="en-US" sz="3600" dirty="0" smtClean="0"/>
              <a:t>anestezistlerde </a:t>
            </a:r>
            <a:r>
              <a:rPr lang="tr-TR" altLang="en-US" sz="3600" b="1" dirty="0">
                <a:solidFill>
                  <a:srgbClr val="8C0000"/>
                </a:solidFill>
              </a:rPr>
              <a:t>%</a:t>
            </a:r>
            <a:r>
              <a:rPr lang="tr-TR" altLang="en-US" sz="3600" b="1" dirty="0" smtClean="0">
                <a:solidFill>
                  <a:srgbClr val="8C0000"/>
                </a:solidFill>
              </a:rPr>
              <a:t>23</a:t>
            </a:r>
            <a:endParaRPr lang="tr-TR" altLang="en-US" sz="3600" b="1" dirty="0">
              <a:solidFill>
                <a:srgbClr val="8C0000"/>
              </a:solidFill>
            </a:endParaRPr>
          </a:p>
          <a:p>
            <a:pPr marL="0" lvl="1" indent="0">
              <a:buNone/>
            </a:pPr>
            <a:endParaRPr lang="tr-TR" altLang="en-US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altLang="en-US" sz="3300" b="1" dirty="0">
                <a:solidFill>
                  <a:srgbClr val="8C0000"/>
                </a:solidFill>
              </a:rPr>
              <a:t>Öğrencilerde uyum daha iyi</a:t>
            </a:r>
          </a:p>
          <a:p>
            <a:pPr>
              <a:buFont typeface="Wingdings" pitchFamily="2" charset="2"/>
              <a:buNone/>
            </a:pPr>
            <a:endParaRPr lang="tr-TR" altLang="en-US" sz="3300" dirty="0"/>
          </a:p>
          <a:p>
            <a:pPr lvl="1"/>
            <a:r>
              <a:rPr lang="tr-TR" altLang="en-US" sz="3300" dirty="0"/>
              <a:t>Profesör veya </a:t>
            </a:r>
            <a:r>
              <a:rPr lang="tr-TR" altLang="en-US" sz="3300" dirty="0" err="1"/>
              <a:t>konsültan</a:t>
            </a:r>
            <a:r>
              <a:rPr lang="tr-TR" altLang="en-US" sz="3300" dirty="0"/>
              <a:t> hekim: </a:t>
            </a:r>
            <a:r>
              <a:rPr lang="tr-TR" altLang="en-US" sz="3300" b="1" dirty="0">
                <a:solidFill>
                  <a:srgbClr val="8C0000"/>
                </a:solidFill>
              </a:rPr>
              <a:t>%49</a:t>
            </a:r>
          </a:p>
          <a:p>
            <a:pPr lvl="1">
              <a:buFont typeface="Wingdings" pitchFamily="2" charset="2"/>
              <a:buNone/>
            </a:pPr>
            <a:endParaRPr lang="tr-TR" altLang="en-US" sz="3300" dirty="0"/>
          </a:p>
          <a:p>
            <a:pPr lvl="1"/>
            <a:r>
              <a:rPr lang="tr-TR" altLang="en-US" sz="3300" dirty="0" err="1"/>
              <a:t>Fellow</a:t>
            </a:r>
            <a:r>
              <a:rPr lang="tr-TR" altLang="en-US" sz="3300" dirty="0"/>
              <a:t> veya asistan: </a:t>
            </a:r>
            <a:r>
              <a:rPr lang="tr-TR" altLang="en-US" sz="3300" b="1" dirty="0">
                <a:solidFill>
                  <a:srgbClr val="8C0000"/>
                </a:solidFill>
              </a:rPr>
              <a:t>%57</a:t>
            </a:r>
          </a:p>
          <a:p>
            <a:pPr lvl="1">
              <a:buFont typeface="Wingdings" pitchFamily="2" charset="2"/>
              <a:buNone/>
            </a:pPr>
            <a:endParaRPr lang="tr-TR" altLang="en-US" sz="3300" dirty="0"/>
          </a:p>
          <a:p>
            <a:pPr lvl="1"/>
            <a:r>
              <a:rPr lang="tr-TR" altLang="en-US" sz="3300" dirty="0"/>
              <a:t>Tıp öğrencisi: </a:t>
            </a:r>
            <a:r>
              <a:rPr lang="tr-TR" altLang="en-US" sz="3300" b="1" dirty="0">
                <a:solidFill>
                  <a:srgbClr val="8C0000"/>
                </a:solidFill>
              </a:rPr>
              <a:t>%79 </a:t>
            </a:r>
          </a:p>
          <a:p>
            <a:pPr marL="0" indent="0">
              <a:buNone/>
            </a:pPr>
            <a:endParaRPr lang="tr-TR" altLang="en-US" dirty="0" smtClean="0"/>
          </a:p>
          <a:p>
            <a:pPr marL="0" indent="0" algn="ctr">
              <a:buNone/>
            </a:pPr>
            <a:r>
              <a:rPr lang="tr-TR" altLang="en-US" sz="1800" dirty="0" err="1" smtClean="0"/>
              <a:t>Pittet</a:t>
            </a:r>
            <a:r>
              <a:rPr lang="tr-TR" altLang="en-US" sz="1800" dirty="0" smtClean="0"/>
              <a:t> </a:t>
            </a:r>
            <a:r>
              <a:rPr lang="tr-TR" altLang="en-US" sz="1800" dirty="0"/>
              <a:t>D et al. </a:t>
            </a:r>
            <a:r>
              <a:rPr lang="tr-TR" altLang="en-US" sz="1800" dirty="0" err="1"/>
              <a:t>Ann</a:t>
            </a:r>
            <a:r>
              <a:rPr lang="tr-TR" altLang="en-US" sz="1800" dirty="0"/>
              <a:t> </a:t>
            </a:r>
            <a:r>
              <a:rPr lang="tr-TR" altLang="en-US" sz="1800" dirty="0" err="1"/>
              <a:t>Intern</a:t>
            </a:r>
            <a:r>
              <a:rPr lang="tr-TR" altLang="en-US" sz="1800" dirty="0"/>
              <a:t> </a:t>
            </a:r>
            <a:r>
              <a:rPr lang="tr-TR" altLang="en-US" sz="1800" dirty="0" err="1" smtClean="0"/>
              <a:t>Med</a:t>
            </a:r>
            <a:r>
              <a:rPr lang="tr-TR" altLang="en-US" sz="1800" dirty="0" smtClean="0"/>
              <a:t>, 2004;141:1-8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134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8C0000"/>
                </a:solidFill>
              </a:rPr>
              <a:t>Uyumu Etkileyen Faktörler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8C0000"/>
                </a:solidFill>
              </a:rPr>
              <a:t>Olumlu</a:t>
            </a:r>
            <a:endParaRPr lang="en-US" sz="2800" dirty="0">
              <a:solidFill>
                <a:srgbClr val="8C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79674"/>
          </a:xfrm>
        </p:spPr>
        <p:txBody>
          <a:bodyPr>
            <a:normAutofit lnSpcReduction="10000"/>
          </a:bodyPr>
          <a:lstStyle/>
          <a:p>
            <a:r>
              <a:rPr lang="tr-TR" altLang="en-US" sz="2800" b="1" dirty="0">
                <a:solidFill>
                  <a:srgbClr val="8C0000"/>
                </a:solidFill>
              </a:rPr>
              <a:t>Kadın </a:t>
            </a:r>
            <a:r>
              <a:rPr lang="tr-TR" altLang="en-US" sz="2800" b="1" dirty="0" smtClean="0">
                <a:solidFill>
                  <a:srgbClr val="8C0000"/>
                </a:solidFill>
              </a:rPr>
              <a:t>cinsiyet</a:t>
            </a:r>
          </a:p>
          <a:p>
            <a:r>
              <a:rPr lang="tr-TR" sz="2800" dirty="0"/>
              <a:t>Yeterli hemşire sayısı</a:t>
            </a:r>
          </a:p>
          <a:p>
            <a:endParaRPr lang="tr-TR" altLang="en-US" b="1" dirty="0" smtClean="0">
              <a:solidFill>
                <a:srgbClr val="8C0000"/>
              </a:solidFill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8C0000"/>
                </a:solidFill>
              </a:rPr>
              <a:t>Olumsuz</a:t>
            </a:r>
            <a:endParaRPr lang="en-US" sz="2800" b="1" dirty="0">
              <a:solidFill>
                <a:srgbClr val="8C0000"/>
              </a:solidFill>
            </a:endParaRPr>
          </a:p>
          <a:p>
            <a:r>
              <a:rPr lang="tr-TR" sz="2800" dirty="0"/>
              <a:t>Yüksek eğitim seviyesi</a:t>
            </a:r>
          </a:p>
          <a:p>
            <a:r>
              <a:rPr lang="tr-TR" sz="2800" b="1" dirty="0">
                <a:solidFill>
                  <a:srgbClr val="8C0000"/>
                </a:solidFill>
              </a:rPr>
              <a:t>İş yükü </a:t>
            </a:r>
            <a:r>
              <a:rPr lang="tr-TR" sz="2800" dirty="0"/>
              <a:t>fazlalığı</a:t>
            </a:r>
          </a:p>
          <a:p>
            <a:r>
              <a:rPr lang="tr-TR" sz="2800" dirty="0"/>
              <a:t>Zaman yetersizliği</a:t>
            </a:r>
          </a:p>
          <a:p>
            <a:r>
              <a:rPr lang="tr-TR" sz="2800" dirty="0"/>
              <a:t>Gerekli el hijyeni </a:t>
            </a:r>
            <a:r>
              <a:rPr lang="tr-TR" sz="2800" b="1" dirty="0">
                <a:solidFill>
                  <a:srgbClr val="8C0000"/>
                </a:solidFill>
              </a:rPr>
              <a:t>sıklığı</a:t>
            </a:r>
          </a:p>
          <a:p>
            <a:r>
              <a:rPr lang="tr-TR" sz="2800" dirty="0"/>
              <a:t>Eleman azlığı</a:t>
            </a:r>
          </a:p>
          <a:p>
            <a:endParaRPr lang="en-US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8C0000"/>
                </a:solidFill>
              </a:rPr>
              <a:t>Olumsuz</a:t>
            </a:r>
            <a:endParaRPr lang="en-US" sz="2800" dirty="0">
              <a:solidFill>
                <a:srgbClr val="8C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8C0000"/>
                </a:solidFill>
              </a:rPr>
              <a:t>Uzun </a:t>
            </a:r>
            <a:r>
              <a:rPr lang="tr-TR" sz="2800" dirty="0" smtClean="0"/>
              <a:t>çalışma süresi</a:t>
            </a:r>
          </a:p>
          <a:p>
            <a:r>
              <a:rPr lang="tr-TR" sz="2800" b="1" dirty="0" smtClean="0">
                <a:solidFill>
                  <a:srgbClr val="8C0000"/>
                </a:solidFill>
              </a:rPr>
              <a:t>Acil</a:t>
            </a:r>
            <a:r>
              <a:rPr lang="tr-TR" sz="2800" dirty="0" smtClean="0"/>
              <a:t> durum</a:t>
            </a:r>
          </a:p>
          <a:p>
            <a:r>
              <a:rPr lang="tr-TR" sz="2800" dirty="0" smtClean="0"/>
              <a:t>Ulaşılabilirlik (lavabo/antiseptik sayısı)</a:t>
            </a:r>
          </a:p>
          <a:p>
            <a:r>
              <a:rPr lang="tr-TR" sz="2800" dirty="0" smtClean="0"/>
              <a:t>Antiseptiğin </a:t>
            </a:r>
            <a:r>
              <a:rPr lang="tr-TR" sz="2800" dirty="0" err="1"/>
              <a:t>a</a:t>
            </a:r>
            <a:r>
              <a:rPr lang="tr-TR" sz="2800" dirty="0" err="1" smtClean="0"/>
              <a:t>llerjik</a:t>
            </a:r>
            <a:r>
              <a:rPr lang="tr-TR" sz="2800" dirty="0" smtClean="0"/>
              <a:t> olması</a:t>
            </a:r>
          </a:p>
          <a:p>
            <a:r>
              <a:rPr lang="tr-TR" sz="2800" dirty="0" smtClean="0"/>
              <a:t>Malzeme eksikliği (su/sabun/kağıt/</a:t>
            </a:r>
            <a:r>
              <a:rPr lang="tr-TR" sz="2800" dirty="0" err="1" smtClean="0"/>
              <a:t>aniseptik</a:t>
            </a:r>
            <a:r>
              <a:rPr lang="tr-T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321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8C0000"/>
                </a:solidFill>
              </a:rPr>
              <a:t>Başarılı El Hijyeni Uygulaması Nasıl Sağlanır? 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199" y="1285594"/>
            <a:ext cx="8096187" cy="4840570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</a:pPr>
            <a:r>
              <a:rPr lang="tr-TR" altLang="en-US" dirty="0" smtClean="0"/>
              <a:t>Davranış </a:t>
            </a:r>
            <a:r>
              <a:rPr lang="tr-TR" altLang="en-US" dirty="0"/>
              <a:t>e</a:t>
            </a:r>
            <a:r>
              <a:rPr lang="tr-TR" altLang="en-US" dirty="0" smtClean="0"/>
              <a:t>ğitimi, küçük yaşta</a:t>
            </a:r>
          </a:p>
          <a:p>
            <a:pPr>
              <a:buClr>
                <a:schemeClr val="folHlink"/>
              </a:buClr>
            </a:pPr>
            <a:r>
              <a:rPr lang="en-US" altLang="en-US" dirty="0"/>
              <a:t>H</a:t>
            </a:r>
            <a:r>
              <a:rPr lang="tr-TR" altLang="en-US" dirty="0" err="1"/>
              <a:t>astanın</a:t>
            </a:r>
            <a:r>
              <a:rPr lang="tr-TR" altLang="en-US" dirty="0"/>
              <a:t> eğitimi</a:t>
            </a:r>
          </a:p>
          <a:p>
            <a:pPr>
              <a:buClr>
                <a:schemeClr val="folHlink"/>
              </a:buClr>
            </a:pPr>
            <a:r>
              <a:rPr lang="tr-TR" b="1" dirty="0" smtClean="0">
                <a:solidFill>
                  <a:srgbClr val="8C0000"/>
                </a:solidFill>
              </a:rPr>
              <a:t>Rutin </a:t>
            </a:r>
            <a:r>
              <a:rPr lang="tr-TR" b="1" dirty="0">
                <a:solidFill>
                  <a:srgbClr val="8C0000"/>
                </a:solidFill>
              </a:rPr>
              <a:t>izlem</a:t>
            </a:r>
          </a:p>
          <a:p>
            <a:pPr>
              <a:buClr>
                <a:schemeClr val="folHlink"/>
              </a:buClr>
            </a:pPr>
            <a:r>
              <a:rPr lang="tr-TR" b="1" dirty="0">
                <a:solidFill>
                  <a:srgbClr val="8C0000"/>
                </a:solidFill>
              </a:rPr>
              <a:t>Geribildirim</a:t>
            </a:r>
          </a:p>
          <a:p>
            <a:pPr lvl="1">
              <a:buClr>
                <a:schemeClr val="folHlink"/>
              </a:buClr>
            </a:pPr>
            <a:r>
              <a:rPr lang="tr-TR" altLang="en-US" dirty="0"/>
              <a:t>P</a:t>
            </a:r>
            <a:r>
              <a:rPr lang="en-US" altLang="en-US" dirty="0" err="1"/>
              <a:t>erforman</a:t>
            </a:r>
            <a:r>
              <a:rPr lang="tr-TR" altLang="en-US" dirty="0"/>
              <a:t>s</a:t>
            </a:r>
            <a:r>
              <a:rPr lang="en-US" altLang="en-US" dirty="0"/>
              <a:t> </a:t>
            </a:r>
            <a:r>
              <a:rPr lang="tr-TR" altLang="en-US" dirty="0"/>
              <a:t>bildirimi</a:t>
            </a:r>
          </a:p>
          <a:p>
            <a:pPr lvl="1">
              <a:buClr>
                <a:schemeClr val="folHlink"/>
              </a:buClr>
            </a:pPr>
            <a:r>
              <a:rPr lang="tr-TR" dirty="0"/>
              <a:t>Enfeksiyon hızları</a:t>
            </a:r>
          </a:p>
          <a:p>
            <a:pPr>
              <a:buClr>
                <a:schemeClr val="folHlink"/>
              </a:buClr>
            </a:pPr>
            <a:r>
              <a:rPr lang="tr-TR" altLang="en-US" dirty="0" smtClean="0"/>
              <a:t>Rol model</a:t>
            </a:r>
          </a:p>
          <a:p>
            <a:pPr>
              <a:buClr>
                <a:schemeClr val="folHlink"/>
              </a:buClr>
            </a:pPr>
            <a:r>
              <a:rPr lang="tr-TR" dirty="0" smtClean="0"/>
              <a:t>İdari yaptırım</a:t>
            </a:r>
          </a:p>
          <a:p>
            <a:pPr>
              <a:buClr>
                <a:schemeClr val="folHlink"/>
              </a:buClr>
            </a:pPr>
            <a:r>
              <a:rPr lang="tr-TR" b="1" dirty="0">
                <a:solidFill>
                  <a:srgbClr val="8C0000"/>
                </a:solidFill>
              </a:rPr>
              <a:t>el </a:t>
            </a:r>
            <a:r>
              <a:rPr lang="tr-TR" b="1" dirty="0" smtClean="0">
                <a:solidFill>
                  <a:srgbClr val="8C0000"/>
                </a:solidFill>
              </a:rPr>
              <a:t>bak</a:t>
            </a:r>
            <a:r>
              <a:rPr lang="tr-TR" b="1" dirty="0">
                <a:solidFill>
                  <a:srgbClr val="8C0000"/>
                </a:solidFill>
              </a:rPr>
              <a:t>ı</a:t>
            </a:r>
            <a:r>
              <a:rPr lang="tr-TR" b="1" dirty="0" smtClean="0">
                <a:solidFill>
                  <a:srgbClr val="8C0000"/>
                </a:solidFill>
              </a:rPr>
              <a:t>mını kolaylaştırmak </a:t>
            </a:r>
          </a:p>
          <a:p>
            <a:pPr>
              <a:buClr>
                <a:schemeClr val="folHlink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74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8C0000"/>
                </a:solidFill>
              </a:rPr>
              <a:t>Başarılı </a:t>
            </a:r>
            <a:r>
              <a:rPr lang="tr-TR" b="1" dirty="0">
                <a:solidFill>
                  <a:srgbClr val="8C0000"/>
                </a:solidFill>
              </a:rPr>
              <a:t>El Hijyeni </a:t>
            </a:r>
            <a:r>
              <a:rPr lang="tr-TR" b="1" dirty="0" smtClean="0">
                <a:solidFill>
                  <a:srgbClr val="8C0000"/>
                </a:solidFill>
              </a:rPr>
              <a:t>Uygulamas</a:t>
            </a:r>
            <a:r>
              <a:rPr lang="tr-TR" b="1" dirty="0">
                <a:solidFill>
                  <a:srgbClr val="8C0000"/>
                </a:solidFill>
              </a:rPr>
              <a:t>ı</a:t>
            </a:r>
            <a:r>
              <a:rPr lang="tr-TR" b="1" dirty="0" smtClean="0">
                <a:solidFill>
                  <a:srgbClr val="8C0000"/>
                </a:solidFill>
              </a:rPr>
              <a:t> Nasıl Sa</a:t>
            </a:r>
            <a:r>
              <a:rPr lang="tr-TR" b="1" dirty="0">
                <a:solidFill>
                  <a:srgbClr val="8C0000"/>
                </a:solidFill>
              </a:rPr>
              <a:t>ğ</a:t>
            </a:r>
            <a:r>
              <a:rPr lang="tr-TR" b="1" dirty="0" smtClean="0">
                <a:solidFill>
                  <a:srgbClr val="8C0000"/>
                </a:solidFill>
              </a:rPr>
              <a:t>lanır</a:t>
            </a:r>
            <a:r>
              <a:rPr lang="tr-TR" b="1" dirty="0">
                <a:solidFill>
                  <a:srgbClr val="8C0000"/>
                </a:solidFill>
              </a:rPr>
              <a:t>? </a:t>
            </a:r>
            <a:endParaRPr lang="en-US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folHlink"/>
              </a:buClr>
            </a:pPr>
            <a:r>
              <a:rPr lang="tr-TR" sz="2800" dirty="0"/>
              <a:t>Bireysel ve kurumsal yetkinliği </a:t>
            </a:r>
            <a:r>
              <a:rPr lang="tr-TR" sz="2800" dirty="0" err="1"/>
              <a:t>güçlendirmek</a:t>
            </a:r>
            <a:endParaRPr lang="tr-TR" sz="2800" dirty="0"/>
          </a:p>
          <a:p>
            <a:pPr>
              <a:buClr>
                <a:schemeClr val="folHlink"/>
              </a:buClr>
            </a:pPr>
            <a:r>
              <a:rPr lang="tr-TR" sz="2800" dirty="0"/>
              <a:t>Kalabalıkları, personel yetersizliğini ve yoğun iş </a:t>
            </a:r>
            <a:r>
              <a:rPr lang="tr-TR" sz="2800" dirty="0" err="1"/>
              <a:t>yükünu</a:t>
            </a:r>
            <a:r>
              <a:rPr lang="tr-TR" sz="2800" dirty="0"/>
              <a:t>̈ </a:t>
            </a:r>
            <a:r>
              <a:rPr lang="tr-TR" sz="2800" dirty="0" err="1"/>
              <a:t>önlemek</a:t>
            </a:r>
            <a:r>
              <a:rPr lang="tr-TR" sz="2800" dirty="0"/>
              <a:t> </a:t>
            </a:r>
          </a:p>
          <a:p>
            <a:pPr>
              <a:buClr>
                <a:schemeClr val="folHlink"/>
              </a:buClr>
            </a:pPr>
            <a:r>
              <a:rPr lang="tr-TR" sz="2800" dirty="0"/>
              <a:t>Aktif katılımı sağlamak</a:t>
            </a:r>
          </a:p>
          <a:p>
            <a:pPr>
              <a:buClr>
                <a:schemeClr val="folHlink"/>
              </a:buClr>
            </a:pPr>
            <a:r>
              <a:rPr lang="tr-TR" sz="2800" dirty="0"/>
              <a:t>Hatırlatıcı görsel ve işitsel</a:t>
            </a:r>
          </a:p>
          <a:p>
            <a:pPr>
              <a:buClr>
                <a:schemeClr val="folHlink"/>
              </a:buClr>
            </a:pPr>
            <a:r>
              <a:rPr lang="tr-TR" sz="2800" dirty="0" smtClean="0"/>
              <a:t>İkaz </a:t>
            </a:r>
            <a:endParaRPr lang="tr-TR" sz="2800" dirty="0"/>
          </a:p>
          <a:p>
            <a:pPr lvl="1">
              <a:buClr>
                <a:schemeClr val="folHlink"/>
              </a:buClr>
            </a:pPr>
            <a:r>
              <a:rPr lang="tr-TR" dirty="0" smtClean="0"/>
              <a:t>Hasta, gözlemci </a:t>
            </a:r>
            <a:endParaRPr lang="tr-TR" dirty="0"/>
          </a:p>
          <a:p>
            <a:pPr lvl="1">
              <a:buClr>
                <a:schemeClr val="folHlink"/>
              </a:buClr>
            </a:pPr>
            <a:r>
              <a:rPr lang="tr-TR" dirty="0" smtClean="0"/>
              <a:t>Sensörlü, sesli </a:t>
            </a:r>
            <a:r>
              <a:rPr lang="tr-TR" dirty="0"/>
              <a:t>bir </a:t>
            </a:r>
            <a:r>
              <a:rPr lang="tr-TR" dirty="0" smtClean="0"/>
              <a:t>sistem </a:t>
            </a:r>
            <a:endParaRPr lang="tr-TR" dirty="0"/>
          </a:p>
          <a:p>
            <a:r>
              <a:rPr lang="tr-TR" sz="2800" dirty="0"/>
              <a:t>Ödül</a:t>
            </a:r>
          </a:p>
          <a:p>
            <a:pPr lvl="1"/>
            <a:r>
              <a:rPr lang="tr-TR" dirty="0"/>
              <a:t>Uyum gösteren ilanı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465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8C0000"/>
                </a:solidFill>
              </a:rPr>
              <a:t>K</a:t>
            </a:r>
            <a:r>
              <a:rPr lang="en-US" sz="3200" b="1" dirty="0" err="1" smtClean="0">
                <a:solidFill>
                  <a:srgbClr val="8C0000"/>
                </a:solidFill>
              </a:rPr>
              <a:t>aynaklar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El Hijyeni Kılavuzu 2008. </a:t>
            </a:r>
            <a:r>
              <a:rPr lang="tr-TR" sz="2800" dirty="0" err="1" smtClean="0"/>
              <a:t>Türk</a:t>
            </a:r>
            <a:r>
              <a:rPr lang="tr-TR" sz="2800" dirty="0" smtClean="0"/>
              <a:t> </a:t>
            </a:r>
            <a:r>
              <a:rPr lang="tr-TR" sz="2800" dirty="0"/>
              <a:t>Hastane </a:t>
            </a:r>
            <a:r>
              <a:rPr lang="tr-TR" sz="2800" dirty="0" err="1" smtClean="0"/>
              <a:t>İnfeksiyonları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dirty="0" err="1"/>
              <a:t>Kontrolu</a:t>
            </a:r>
            <a:r>
              <a:rPr lang="tr-TR" sz="2800" dirty="0"/>
              <a:t>̈ </a:t>
            </a:r>
            <a:r>
              <a:rPr lang="tr-TR" sz="2800" dirty="0" smtClean="0"/>
              <a:t>Derneği </a:t>
            </a:r>
          </a:p>
          <a:p>
            <a:r>
              <a:rPr lang="en-US" sz="2800" dirty="0"/>
              <a:t>WHO </a:t>
            </a:r>
            <a:r>
              <a:rPr lang="en-US" sz="2800" dirty="0" smtClean="0"/>
              <a:t>Guidelines on </a:t>
            </a:r>
            <a:r>
              <a:rPr lang="en-US" sz="2800" dirty="0"/>
              <a:t>Hand Hygiene in Health Care </a:t>
            </a:r>
            <a:r>
              <a:rPr lang="en-US" sz="2800" dirty="0" smtClean="0"/>
              <a:t>2009</a:t>
            </a:r>
          </a:p>
          <a:p>
            <a:r>
              <a:rPr lang="en-US" sz="2800" dirty="0" err="1" smtClean="0"/>
              <a:t>Sağlık</a:t>
            </a:r>
            <a:r>
              <a:rPr lang="en-US" sz="2800" dirty="0" smtClean="0"/>
              <a:t> </a:t>
            </a:r>
            <a:r>
              <a:rPr lang="en-US" sz="2800" dirty="0" err="1" smtClean="0"/>
              <a:t>Bakanlığı</a:t>
            </a:r>
            <a:r>
              <a:rPr lang="en-US" sz="2800" dirty="0" smtClean="0"/>
              <a:t>, El </a:t>
            </a:r>
            <a:r>
              <a:rPr lang="en-US" sz="2800" dirty="0" err="1" smtClean="0"/>
              <a:t>Hijyeni</a:t>
            </a:r>
            <a:r>
              <a:rPr lang="en-US" sz="2800" dirty="0" smtClean="0"/>
              <a:t> </a:t>
            </a:r>
            <a:r>
              <a:rPr lang="en-US" sz="2800" dirty="0" err="1" smtClean="0"/>
              <a:t>Eğitimi</a:t>
            </a:r>
            <a:r>
              <a:rPr lang="en-US" sz="2800" dirty="0"/>
              <a:t> </a:t>
            </a:r>
            <a:r>
              <a:rPr lang="en-US" sz="2800" dirty="0" err="1" smtClean="0"/>
              <a:t>Sunumları</a:t>
            </a:r>
            <a:r>
              <a:rPr lang="en-US" sz="2800" dirty="0" smtClean="0"/>
              <a:t>-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Rahmet</a:t>
            </a:r>
            <a:r>
              <a:rPr lang="en-US" sz="2800" dirty="0" smtClean="0"/>
              <a:t> </a:t>
            </a:r>
            <a:r>
              <a:rPr lang="en-US" sz="2800" dirty="0" err="1" smtClean="0"/>
              <a:t>Çaylan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3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tr-TR" sz="2800" dirty="0" smtClean="0"/>
          </a:p>
          <a:p>
            <a:r>
              <a:rPr lang="tr-TR" sz="3000" dirty="0" smtClean="0"/>
              <a:t>Her gün 10</a:t>
            </a:r>
            <a:r>
              <a:rPr lang="tr-TR" sz="3000" baseline="30000" dirty="0" smtClean="0"/>
              <a:t>6 </a:t>
            </a:r>
            <a:r>
              <a:rPr lang="tr-TR" sz="3000" dirty="0" smtClean="0"/>
              <a:t>hücre ciltten </a:t>
            </a:r>
            <a:r>
              <a:rPr lang="tr-TR" sz="3000" dirty="0" err="1" smtClean="0"/>
              <a:t>deskuamasyonla</a:t>
            </a:r>
            <a:r>
              <a:rPr lang="tr-TR" sz="3000" dirty="0" smtClean="0"/>
              <a:t> dökülür </a:t>
            </a:r>
            <a:endParaRPr lang="tr-TR" sz="3000" dirty="0"/>
          </a:p>
          <a:p>
            <a:pPr lvl="1"/>
            <a:r>
              <a:rPr lang="tr-TR" sz="3000" dirty="0" smtClean="0"/>
              <a:t>bu hücreler bakterilerle </a:t>
            </a:r>
            <a:r>
              <a:rPr lang="tr-TR" sz="3000" dirty="0" err="1" smtClean="0"/>
              <a:t>kolonizedir</a:t>
            </a:r>
            <a:r>
              <a:rPr lang="tr-TR" sz="3000" dirty="0" smtClean="0"/>
              <a:t>, yatak, çarşaflar, etraf hasta florası ile </a:t>
            </a:r>
            <a:r>
              <a:rPr lang="tr-TR" sz="3000" dirty="0" err="1" smtClean="0"/>
              <a:t>kontamine</a:t>
            </a:r>
            <a:r>
              <a:rPr lang="tr-TR" sz="3000" dirty="0" smtClean="0"/>
              <a:t> olur.</a:t>
            </a:r>
          </a:p>
          <a:p>
            <a:pPr lvl="1"/>
            <a:endParaRPr lang="tr-TR" sz="3000" dirty="0" smtClean="0"/>
          </a:p>
          <a:p>
            <a:r>
              <a:rPr lang="en-US" sz="3000" dirty="0" err="1" smtClean="0"/>
              <a:t>Hastanede</a:t>
            </a:r>
            <a:r>
              <a:rPr lang="en-US" sz="3000" dirty="0" smtClean="0"/>
              <a:t> </a:t>
            </a:r>
            <a:r>
              <a:rPr lang="en-US" sz="3000" dirty="0" err="1" smtClean="0"/>
              <a:t>yatan</a:t>
            </a:r>
            <a:r>
              <a:rPr lang="en-US" sz="3000" dirty="0" smtClean="0"/>
              <a:t> </a:t>
            </a:r>
            <a:r>
              <a:rPr lang="en-US" sz="3000" dirty="0" err="1" smtClean="0"/>
              <a:t>hastalar</a:t>
            </a:r>
            <a:r>
              <a:rPr lang="en-US" sz="3000" dirty="0" smtClean="0"/>
              <a:t> </a:t>
            </a:r>
            <a:r>
              <a:rPr lang="en-US" sz="3000" dirty="0" err="1" smtClean="0"/>
              <a:t>hastane</a:t>
            </a:r>
            <a:r>
              <a:rPr lang="en-US" sz="3000" dirty="0" smtClean="0"/>
              <a:t> </a:t>
            </a:r>
            <a:r>
              <a:rPr lang="en-US" sz="3000" dirty="0" err="1" smtClean="0"/>
              <a:t>ortamında</a:t>
            </a:r>
            <a:r>
              <a:rPr lang="en-US" sz="3000" dirty="0" smtClean="0"/>
              <a:t> </a:t>
            </a:r>
            <a:r>
              <a:rPr lang="en-US" sz="3000" dirty="0" err="1" smtClean="0"/>
              <a:t>bulunan</a:t>
            </a:r>
            <a:r>
              <a:rPr lang="en-US" sz="3000" dirty="0" smtClean="0"/>
              <a:t> </a:t>
            </a:r>
            <a:r>
              <a:rPr lang="en-US" sz="3000" dirty="0" err="1" smtClean="0"/>
              <a:t>mikroorganizmalarla</a:t>
            </a:r>
            <a:r>
              <a:rPr lang="en-US" sz="3000" dirty="0" smtClean="0"/>
              <a:t> </a:t>
            </a:r>
            <a:r>
              <a:rPr lang="en-US" sz="3000" dirty="0" err="1" smtClean="0"/>
              <a:t>kolonize</a:t>
            </a:r>
            <a:r>
              <a:rPr lang="en-US" sz="3000" dirty="0" smtClean="0"/>
              <a:t> </a:t>
            </a:r>
            <a:r>
              <a:rPr lang="en-US" sz="3000" dirty="0" err="1" smtClean="0"/>
              <a:t>olur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Bu durum </a:t>
            </a:r>
            <a:r>
              <a:rPr lang="en-US" sz="3000" dirty="0" err="1" smtClean="0"/>
              <a:t>yatış</a:t>
            </a:r>
            <a:r>
              <a:rPr lang="en-US" sz="3000" dirty="0" smtClean="0"/>
              <a:t> </a:t>
            </a:r>
            <a:r>
              <a:rPr lang="en-US" sz="3000" dirty="0" err="1" smtClean="0"/>
              <a:t>süresi</a:t>
            </a:r>
            <a:r>
              <a:rPr lang="en-US" sz="3000" dirty="0" smtClean="0"/>
              <a:t> </a:t>
            </a:r>
            <a:r>
              <a:rPr lang="en-US" sz="3000" dirty="0" err="1" smtClean="0"/>
              <a:t>ile</a:t>
            </a:r>
            <a:r>
              <a:rPr lang="en-US" sz="3000" dirty="0" smtClean="0"/>
              <a:t> </a:t>
            </a:r>
            <a:r>
              <a:rPr lang="en-US" sz="3000" dirty="0" err="1" smtClean="0"/>
              <a:t>doğrudan</a:t>
            </a:r>
            <a:r>
              <a:rPr lang="en-US" sz="3000" dirty="0" smtClean="0"/>
              <a:t> </a:t>
            </a:r>
            <a:r>
              <a:rPr lang="en-US" sz="3000" dirty="0" err="1" smtClean="0"/>
              <a:t>ilişkilidir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669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dirty="0" err="1" smtClean="0">
                <a:solidFill>
                  <a:srgbClr val="800000"/>
                </a:solidFill>
              </a:rPr>
              <a:t>Vücudun</a:t>
            </a:r>
            <a:r>
              <a:rPr lang="tr-TR" sz="3600" b="1" dirty="0" smtClean="0">
                <a:solidFill>
                  <a:srgbClr val="800000"/>
                </a:solidFill>
              </a:rPr>
              <a:t> değişik </a:t>
            </a:r>
            <a:r>
              <a:rPr lang="tr-TR" sz="3600" b="1" dirty="0" err="1" smtClean="0">
                <a:solidFill>
                  <a:srgbClr val="800000"/>
                </a:solidFill>
              </a:rPr>
              <a:t>bölgelerinde</a:t>
            </a:r>
            <a:r>
              <a:rPr lang="tr-TR" sz="3600" b="1" dirty="0" smtClean="0">
                <a:solidFill>
                  <a:srgbClr val="800000"/>
                </a:solidFill>
              </a:rPr>
              <a:t> bulunan</a:t>
            </a:r>
            <a:r>
              <a:rPr lang="tr-TR" sz="3600" b="1" dirty="0">
                <a:solidFill>
                  <a:srgbClr val="800000"/>
                </a:solidFill>
              </a:rPr>
              <a:t> </a:t>
            </a:r>
            <a:r>
              <a:rPr lang="tr-TR" sz="3600" b="1" dirty="0" smtClean="0">
                <a:solidFill>
                  <a:srgbClr val="800000"/>
                </a:solidFill>
              </a:rPr>
              <a:t>bakteri sayısı </a:t>
            </a:r>
            <a:br>
              <a:rPr lang="tr-TR" sz="3600" b="1" dirty="0" smtClean="0">
                <a:solidFill>
                  <a:srgbClr val="800000"/>
                </a:solidFill>
              </a:rPr>
            </a:b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K</a:t>
            </a:r>
            <a:r>
              <a:rPr lang="tr-TR" dirty="0" smtClean="0"/>
              <a:t>afa </a:t>
            </a:r>
            <a:r>
              <a:rPr lang="tr-TR" dirty="0"/>
              <a:t>derisinde 1 x 10</a:t>
            </a:r>
            <a:r>
              <a:rPr lang="tr-TR" baseline="30000" dirty="0"/>
              <a:t>6</a:t>
            </a:r>
            <a:r>
              <a:rPr lang="tr-TR" dirty="0"/>
              <a:t> </a:t>
            </a:r>
            <a:r>
              <a:rPr lang="tr-TR" dirty="0" err="1"/>
              <a:t>kob</a:t>
            </a:r>
            <a:r>
              <a:rPr lang="tr-TR" dirty="0"/>
              <a:t>/cm</a:t>
            </a:r>
            <a:r>
              <a:rPr lang="tr-TR" baseline="30000" dirty="0"/>
              <a:t>2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/>
              <a:t>K</a:t>
            </a:r>
            <a:r>
              <a:rPr lang="tr-TR" dirty="0" smtClean="0"/>
              <a:t>oltuk altında </a:t>
            </a:r>
            <a:r>
              <a:rPr lang="tr-TR" dirty="0"/>
              <a:t>5 x 10</a:t>
            </a:r>
            <a:r>
              <a:rPr lang="tr-TR" baseline="30000" dirty="0"/>
              <a:t>5</a:t>
            </a:r>
            <a:r>
              <a:rPr lang="tr-TR" dirty="0"/>
              <a:t> </a:t>
            </a:r>
            <a:r>
              <a:rPr lang="tr-TR" dirty="0" err="1"/>
              <a:t>kob</a:t>
            </a:r>
            <a:r>
              <a:rPr lang="tr-TR" dirty="0"/>
              <a:t>/cm</a:t>
            </a:r>
            <a:r>
              <a:rPr lang="tr-TR" baseline="30000" dirty="0"/>
              <a:t>2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/>
              <a:t>K</a:t>
            </a:r>
            <a:r>
              <a:rPr lang="tr-TR" dirty="0" smtClean="0"/>
              <a:t>arın </a:t>
            </a:r>
            <a:r>
              <a:rPr lang="tr-TR" dirty="0"/>
              <a:t>cildinde 4 x 10</a:t>
            </a:r>
            <a:r>
              <a:rPr lang="tr-TR" baseline="30000" dirty="0"/>
              <a:t>4</a:t>
            </a:r>
            <a:r>
              <a:rPr lang="tr-TR" dirty="0"/>
              <a:t> </a:t>
            </a:r>
            <a:r>
              <a:rPr lang="tr-TR" dirty="0" err="1"/>
              <a:t>kob</a:t>
            </a:r>
            <a:r>
              <a:rPr lang="tr-TR" dirty="0"/>
              <a:t>/cm</a:t>
            </a:r>
            <a:r>
              <a:rPr lang="tr-TR" baseline="30000" dirty="0"/>
              <a:t>2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Ön</a:t>
            </a:r>
            <a:r>
              <a:rPr lang="tr-TR" dirty="0"/>
              <a:t>-kolda 1 x 10</a:t>
            </a:r>
            <a:r>
              <a:rPr lang="tr-TR" baseline="30000" dirty="0"/>
              <a:t>4</a:t>
            </a:r>
            <a:r>
              <a:rPr lang="tr-TR" dirty="0"/>
              <a:t> </a:t>
            </a:r>
            <a:r>
              <a:rPr lang="tr-TR" dirty="0" err="1"/>
              <a:t>kob</a:t>
            </a:r>
            <a:r>
              <a:rPr lang="tr-TR" dirty="0"/>
              <a:t>/</a:t>
            </a:r>
            <a:r>
              <a:rPr lang="tr-TR" dirty="0" smtClean="0"/>
              <a:t>cm</a:t>
            </a:r>
            <a:r>
              <a:rPr lang="tr-TR" baseline="30000" dirty="0" smtClean="0"/>
              <a:t>2</a:t>
            </a:r>
            <a:endParaRPr lang="tr-TR" dirty="0" smtClean="0"/>
          </a:p>
          <a:p>
            <a:pPr lvl="1"/>
            <a:r>
              <a:rPr lang="tr-TR" dirty="0" smtClean="0"/>
              <a:t>Sağlık </a:t>
            </a:r>
            <a:r>
              <a:rPr lang="tr-TR" dirty="0"/>
              <a:t>personelinin ellerinde </a:t>
            </a:r>
            <a:r>
              <a:rPr lang="tr-TR" dirty="0" smtClean="0"/>
              <a:t>3.9 </a:t>
            </a:r>
            <a:r>
              <a:rPr lang="tr-TR" dirty="0"/>
              <a:t>x 10</a:t>
            </a:r>
            <a:r>
              <a:rPr lang="tr-TR" baseline="30000" dirty="0"/>
              <a:t>4</a:t>
            </a:r>
            <a:r>
              <a:rPr lang="tr-TR" dirty="0"/>
              <a:t>-4.6 x 10</a:t>
            </a:r>
            <a:r>
              <a:rPr lang="tr-TR" baseline="30000" dirty="0"/>
              <a:t>6</a:t>
            </a:r>
            <a:r>
              <a:rPr lang="tr-TR" dirty="0"/>
              <a:t> </a:t>
            </a:r>
            <a:r>
              <a:rPr lang="tr-TR" dirty="0" err="1"/>
              <a:t>kob</a:t>
            </a:r>
            <a:r>
              <a:rPr lang="tr-TR" dirty="0"/>
              <a:t>/</a:t>
            </a:r>
            <a:r>
              <a:rPr lang="tr-TR" dirty="0" smtClean="0"/>
              <a:t>cm</a:t>
            </a:r>
            <a:r>
              <a:rPr lang="tr-TR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2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1" dirty="0" smtClean="0">
                <a:solidFill>
                  <a:srgbClr val="8C0000"/>
                </a:solidFill>
              </a:rPr>
              <a:t>Ellerin mikroorganizmalarla </a:t>
            </a:r>
            <a:r>
              <a:rPr lang="tr-TR" b="1" dirty="0" err="1" smtClean="0">
                <a:solidFill>
                  <a:srgbClr val="8C0000"/>
                </a:solidFill>
              </a:rPr>
              <a:t>kontaminasyonu</a:t>
            </a:r>
            <a:endParaRPr lang="en-US" b="1" dirty="0">
              <a:solidFill>
                <a:srgbClr val="8C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tr-TR" altLang="en-US" sz="4500" b="1" dirty="0" smtClean="0">
                <a:solidFill>
                  <a:srgbClr val="8C0000"/>
                </a:solidFill>
              </a:rPr>
              <a:t>Mikroorganizma kaynakları</a:t>
            </a:r>
          </a:p>
          <a:p>
            <a:pPr>
              <a:buFont typeface="Wingdings" pitchFamily="2" charset="2"/>
              <a:buNone/>
            </a:pPr>
            <a:r>
              <a:rPr lang="tr-TR" altLang="en-US" sz="3600" dirty="0" smtClean="0"/>
              <a:t>1. Çevresel </a:t>
            </a:r>
            <a:r>
              <a:rPr lang="tr-TR" altLang="en-US" sz="3600" dirty="0"/>
              <a:t>Yüzeyler</a:t>
            </a:r>
          </a:p>
          <a:p>
            <a:pPr>
              <a:buFont typeface="Wingdings" pitchFamily="2" charset="2"/>
              <a:buNone/>
            </a:pPr>
            <a:r>
              <a:rPr lang="tr-TR" altLang="en-US" sz="3600" dirty="0"/>
              <a:t>	</a:t>
            </a:r>
            <a:r>
              <a:rPr lang="tr-TR" altLang="en-US" sz="3600" b="1" dirty="0">
                <a:solidFill>
                  <a:srgbClr val="8C0000"/>
                </a:solidFill>
              </a:rPr>
              <a:t>Sık dokunulan yüzeyler </a:t>
            </a:r>
            <a:endParaRPr lang="tr-TR" altLang="en-US" sz="3600" b="1" dirty="0" smtClean="0">
              <a:solidFill>
                <a:srgbClr val="8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tr-TR" altLang="en-US" sz="3600" dirty="0" smtClean="0"/>
              <a:t>(</a:t>
            </a:r>
            <a:r>
              <a:rPr lang="tr-TR" altLang="en-US" sz="3600" dirty="0"/>
              <a:t>kapı kolları, elektrik düğmeleri, telefon ahizeleri, klavyeler, </a:t>
            </a:r>
            <a:r>
              <a:rPr lang="tr-TR" altLang="en-US" sz="3600" dirty="0" err="1"/>
              <a:t>desk</a:t>
            </a:r>
            <a:r>
              <a:rPr lang="tr-TR" altLang="en-US" sz="3600" dirty="0"/>
              <a:t> vb..)</a:t>
            </a:r>
          </a:p>
          <a:p>
            <a:pPr>
              <a:buFont typeface="Wingdings" pitchFamily="2" charset="2"/>
              <a:buNone/>
            </a:pPr>
            <a:r>
              <a:rPr lang="tr-TR" altLang="en-US" sz="3600" dirty="0" smtClean="0"/>
              <a:t>2. Tıbbi </a:t>
            </a:r>
            <a:r>
              <a:rPr lang="tr-TR" altLang="en-US" sz="3600" dirty="0"/>
              <a:t>alet ve cihazlar</a:t>
            </a:r>
          </a:p>
          <a:p>
            <a:pPr>
              <a:buFont typeface="Wingdings" pitchFamily="2" charset="2"/>
              <a:buNone/>
            </a:pPr>
            <a:r>
              <a:rPr lang="tr-TR" altLang="en-US" sz="3600" dirty="0" smtClean="0"/>
              <a:t>3. Hasta </a:t>
            </a:r>
            <a:r>
              <a:rPr lang="tr-TR" altLang="en-US" sz="3600" dirty="0"/>
              <a:t>bakım işlemleri</a:t>
            </a:r>
          </a:p>
          <a:p>
            <a:pPr lvl="1"/>
            <a:r>
              <a:rPr lang="tr-TR" altLang="en-US" sz="3600" dirty="0"/>
              <a:t>Hastayı kaldırma </a:t>
            </a:r>
          </a:p>
          <a:p>
            <a:pPr lvl="1"/>
            <a:r>
              <a:rPr lang="tr-TR" altLang="en-US" sz="3600" dirty="0"/>
              <a:t>Nabız, tansiyon ölçme</a:t>
            </a:r>
          </a:p>
          <a:p>
            <a:pPr lvl="1"/>
            <a:r>
              <a:rPr lang="tr-TR" altLang="en-US" sz="3600" dirty="0"/>
              <a:t>Hastanın vücut ısısını ölçme</a:t>
            </a:r>
          </a:p>
          <a:p>
            <a:pPr lvl="1"/>
            <a:r>
              <a:rPr lang="tr-TR" altLang="en-US" sz="3600" dirty="0"/>
              <a:t>Hastaya </a:t>
            </a:r>
            <a:r>
              <a:rPr lang="tr-TR" altLang="en-US" sz="3600" dirty="0" smtClean="0"/>
              <a:t>dokunma</a:t>
            </a:r>
          </a:p>
          <a:p>
            <a:pPr lvl="1"/>
            <a:r>
              <a:rPr lang="tr-TR" altLang="en-US" sz="3600" dirty="0" smtClean="0"/>
              <a:t>Diğer işlemler</a:t>
            </a:r>
          </a:p>
          <a:p>
            <a:pPr lvl="1"/>
            <a:r>
              <a:rPr lang="tr-TR" altLang="en-US" sz="3600" dirty="0" smtClean="0"/>
              <a:t>Hasta yatağı, odası, çevresi</a:t>
            </a:r>
            <a:endParaRPr lang="tr-TR" altLang="en-US" sz="3600" dirty="0"/>
          </a:p>
          <a:p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4500" b="1" dirty="0" err="1" smtClean="0">
                <a:solidFill>
                  <a:srgbClr val="8C0000"/>
                </a:solidFill>
              </a:rPr>
              <a:t>Kontaminasyonu</a:t>
            </a:r>
            <a:r>
              <a:rPr lang="tr-TR" sz="4500" b="1" dirty="0" smtClean="0">
                <a:solidFill>
                  <a:srgbClr val="8C0000"/>
                </a:solidFill>
              </a:rPr>
              <a:t> etkileyen faktörler</a:t>
            </a:r>
          </a:p>
          <a:p>
            <a:r>
              <a:rPr lang="en-US" sz="4500" dirty="0" err="1" smtClean="0"/>
              <a:t>Organizmanın</a:t>
            </a:r>
            <a:r>
              <a:rPr lang="en-US" sz="4500" dirty="0" smtClean="0"/>
              <a:t> tipi</a:t>
            </a:r>
            <a:endParaRPr lang="tr-TR" sz="4500" dirty="0" smtClean="0"/>
          </a:p>
          <a:p>
            <a:r>
              <a:rPr lang="en-US" sz="4500" dirty="0" smtClean="0"/>
              <a:t>Hasta </a:t>
            </a:r>
            <a:r>
              <a:rPr lang="en-US" sz="4500" dirty="0" err="1"/>
              <a:t>bakım</a:t>
            </a:r>
            <a:r>
              <a:rPr lang="en-US" sz="4500" dirty="0"/>
              <a:t> </a:t>
            </a:r>
            <a:r>
              <a:rPr lang="en-US" sz="4500" dirty="0" err="1"/>
              <a:t>aktivitesinin</a:t>
            </a:r>
            <a:r>
              <a:rPr lang="en-US" sz="4500" dirty="0"/>
              <a:t> </a:t>
            </a:r>
            <a:r>
              <a:rPr lang="en-US" sz="4500" dirty="0" err="1" smtClean="0"/>
              <a:t>süresi</a:t>
            </a:r>
            <a:endParaRPr lang="tr-TR" sz="4500" dirty="0" smtClean="0"/>
          </a:p>
          <a:p>
            <a:r>
              <a:rPr lang="en-US" sz="4500" dirty="0" err="1" smtClean="0"/>
              <a:t>Kaynak</a:t>
            </a:r>
            <a:r>
              <a:rPr lang="en-US" sz="4500" dirty="0" smtClean="0"/>
              <a:t> </a:t>
            </a:r>
            <a:r>
              <a:rPr lang="en-US" sz="4500" dirty="0" err="1"/>
              <a:t>ve</a:t>
            </a:r>
            <a:r>
              <a:rPr lang="en-US" sz="4500" dirty="0"/>
              <a:t> </a:t>
            </a:r>
            <a:r>
              <a:rPr lang="en-US" sz="4500" dirty="0" err="1"/>
              <a:t>ulaştığı</a:t>
            </a:r>
            <a:r>
              <a:rPr lang="en-US" sz="4500" dirty="0"/>
              <a:t> </a:t>
            </a:r>
            <a:r>
              <a:rPr lang="en-US" sz="4500" dirty="0" err="1" smtClean="0"/>
              <a:t>yüzey</a:t>
            </a:r>
            <a:endParaRPr lang="tr-TR" sz="4500" dirty="0" smtClean="0"/>
          </a:p>
          <a:p>
            <a:r>
              <a:rPr lang="en-US" sz="4500" dirty="0" err="1" smtClean="0"/>
              <a:t>Nemlilik</a:t>
            </a:r>
            <a:r>
              <a:rPr lang="en-US" sz="4500" dirty="0" smtClean="0"/>
              <a:t> </a:t>
            </a:r>
            <a:r>
              <a:rPr lang="en-US" sz="4500" dirty="0" err="1" smtClean="0"/>
              <a:t>düzeyi</a:t>
            </a:r>
            <a:endParaRPr lang="tr-TR" sz="4500" dirty="0" smtClean="0"/>
          </a:p>
          <a:p>
            <a:r>
              <a:rPr lang="en-US" sz="4500" dirty="0" err="1" smtClean="0"/>
              <a:t>İnokulumun</a:t>
            </a:r>
            <a:r>
              <a:rPr lang="en-US" sz="4500" dirty="0" smtClean="0"/>
              <a:t> </a:t>
            </a:r>
            <a:r>
              <a:rPr lang="en-US" sz="4500" dirty="0" err="1"/>
              <a:t>büyüklüğü</a:t>
            </a:r>
            <a:endParaRPr lang="en-US" sz="45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88" y="5855709"/>
            <a:ext cx="1507088" cy="10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46" y="4590107"/>
            <a:ext cx="2146300" cy="226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61" y="201864"/>
            <a:ext cx="1864485" cy="121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49" y="790970"/>
            <a:ext cx="797143" cy="79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88" y="4501241"/>
            <a:ext cx="1711802" cy="135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4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C0000"/>
                </a:solidFill>
              </a:rPr>
              <a:t>El </a:t>
            </a:r>
            <a:r>
              <a:rPr lang="en-US" sz="3200" b="1" dirty="0" err="1" smtClean="0">
                <a:solidFill>
                  <a:srgbClr val="8C0000"/>
                </a:solidFill>
              </a:rPr>
              <a:t>Hijyeninin</a:t>
            </a:r>
            <a:r>
              <a:rPr lang="en-US" sz="3200" b="1" dirty="0" smtClean="0">
                <a:solidFill>
                  <a:srgbClr val="8C0000"/>
                </a:solidFill>
              </a:rPr>
              <a:t> </a:t>
            </a:r>
            <a:r>
              <a:rPr lang="en-US" sz="3200" b="1" dirty="0" err="1">
                <a:solidFill>
                  <a:srgbClr val="8C0000"/>
                </a:solidFill>
              </a:rPr>
              <a:t>Ö</a:t>
            </a:r>
            <a:r>
              <a:rPr lang="en-US" sz="3200" b="1" dirty="0" err="1" smtClean="0">
                <a:solidFill>
                  <a:srgbClr val="8C0000"/>
                </a:solidFill>
              </a:rPr>
              <a:t>nemi</a:t>
            </a:r>
            <a:endParaRPr lang="en-US" sz="3200" b="1" dirty="0">
              <a:solidFill>
                <a:srgbClr val="8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hijyeni</a:t>
            </a:r>
            <a:r>
              <a:rPr lang="en-US" sz="2800" dirty="0" smtClean="0"/>
              <a:t> </a:t>
            </a:r>
            <a:r>
              <a:rPr lang="en-US" sz="2800" dirty="0" err="1" smtClean="0"/>
              <a:t>sayesinde</a:t>
            </a:r>
            <a:r>
              <a:rPr lang="en-US" sz="2800" dirty="0" smtClean="0"/>
              <a:t> </a:t>
            </a:r>
            <a:r>
              <a:rPr lang="en-US" sz="2800" dirty="0" err="1" smtClean="0"/>
              <a:t>hastane</a:t>
            </a:r>
            <a:r>
              <a:rPr lang="en-US" sz="2800" dirty="0" smtClean="0"/>
              <a:t> </a:t>
            </a:r>
            <a:r>
              <a:rPr lang="en-US" sz="2800" dirty="0" err="1" smtClean="0"/>
              <a:t>ortamındaki</a:t>
            </a:r>
            <a:r>
              <a:rPr lang="en-US" sz="2800" dirty="0" smtClean="0"/>
              <a:t> </a:t>
            </a:r>
            <a:r>
              <a:rPr lang="en-US" sz="2800" dirty="0" err="1" smtClean="0"/>
              <a:t>mikroorganizmaların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err="1" smtClean="0"/>
              <a:t>Hastane</a:t>
            </a:r>
            <a:r>
              <a:rPr lang="en-US" dirty="0" smtClean="0"/>
              <a:t> </a:t>
            </a:r>
            <a:r>
              <a:rPr lang="en-US" dirty="0" err="1" smtClean="0"/>
              <a:t>ortamından</a:t>
            </a:r>
            <a:r>
              <a:rPr lang="en-US" dirty="0" smtClean="0"/>
              <a:t> </a:t>
            </a:r>
            <a:r>
              <a:rPr lang="en-US" dirty="0" err="1" smtClean="0"/>
              <a:t>hastaya</a:t>
            </a:r>
            <a:endParaRPr lang="en-US" dirty="0" smtClean="0"/>
          </a:p>
          <a:p>
            <a:pPr lvl="1"/>
            <a:r>
              <a:rPr lang="en-US" dirty="0" err="1" smtClean="0"/>
              <a:t>Hastadan</a:t>
            </a:r>
            <a:r>
              <a:rPr lang="en-US" dirty="0" smtClean="0"/>
              <a:t> </a:t>
            </a:r>
            <a:r>
              <a:rPr lang="en-US" dirty="0" err="1" smtClean="0"/>
              <a:t>hastaya</a:t>
            </a:r>
            <a:endParaRPr lang="en-US" dirty="0" smtClean="0"/>
          </a:p>
          <a:p>
            <a:pPr lvl="1"/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personeline</a:t>
            </a:r>
            <a:endParaRPr lang="en-US" dirty="0" smtClean="0"/>
          </a:p>
          <a:p>
            <a:pPr lvl="1"/>
            <a:r>
              <a:rPr lang="en-US" dirty="0" err="1" smtClean="0"/>
              <a:t>Topluma</a:t>
            </a:r>
            <a:r>
              <a:rPr lang="en-US" dirty="0" smtClean="0"/>
              <a:t> </a:t>
            </a:r>
            <a:r>
              <a:rPr lang="en-US" dirty="0" err="1" smtClean="0"/>
              <a:t>yayılması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err="1" smtClean="0"/>
              <a:t>önlenebilmektedir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75"/>
            <a:ext cx="2779090" cy="1260992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90" y="2284890"/>
            <a:ext cx="3302810" cy="45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2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1946</Words>
  <Application>Microsoft Macintosh PowerPoint</Application>
  <PresentationFormat>On-screen Show (4:3)</PresentationFormat>
  <Paragraphs>449</Paragraphs>
  <Slides>54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Image</vt:lpstr>
      <vt:lpstr>EL HİJYENİ,  EL YIKAMANIN ÖNEMİ ve UYUM </vt:lpstr>
      <vt:lpstr>Dersin Hedefleri</vt:lpstr>
      <vt:lpstr>Konu Başlıkları</vt:lpstr>
      <vt:lpstr>El Hijyeni  </vt:lpstr>
      <vt:lpstr>Cilt Florası</vt:lpstr>
      <vt:lpstr>PowerPoint Presentation</vt:lpstr>
      <vt:lpstr> Vücudun değişik bölgelerinde bulunan bakteri sayısı  </vt:lpstr>
      <vt:lpstr>Ellerin mikroorganizmalarla kontaminasyonu</vt:lpstr>
      <vt:lpstr>El Hijyeninin Önemi</vt:lpstr>
      <vt:lpstr>Toplum Kaynaklı Enfeksiyonlardan Korunmada El Yıkamanın Önemi</vt:lpstr>
      <vt:lpstr>PowerPoint Presentation</vt:lpstr>
      <vt:lpstr> HASTANE ENFEKSİYONLARININ ÖNLENMESİNDE  EL HİJYENİ  </vt:lpstr>
      <vt:lpstr>El Yıkama</vt:lpstr>
      <vt:lpstr>El Yıkama</vt:lpstr>
      <vt:lpstr>PowerPoint Presentation</vt:lpstr>
      <vt:lpstr>PowerPoint Presentation</vt:lpstr>
      <vt:lpstr>El Yıkama Sırasında Atlanılan Bölgeler </vt:lpstr>
      <vt:lpstr>El hijyeni ne zaman ? </vt:lpstr>
      <vt:lpstr>PowerPoint Presentation</vt:lpstr>
      <vt:lpstr>PowerPoint Presentation</vt:lpstr>
      <vt:lpstr>PowerPoint Presentation</vt:lpstr>
      <vt:lpstr>PowerPoint Presentation</vt:lpstr>
      <vt:lpstr>El Antisepsisi</vt:lpstr>
      <vt:lpstr>El Antisepsisi</vt:lpstr>
      <vt:lpstr>Cerrahi El Antisepsisi  </vt:lpstr>
      <vt:lpstr>Cerrahi El Antisepsisi </vt:lpstr>
      <vt:lpstr>Cerrahi El Antisepsisi </vt:lpstr>
      <vt:lpstr>PowerPoint Presentation</vt:lpstr>
      <vt:lpstr>Süre?</vt:lpstr>
      <vt:lpstr>Su ve Sabun ile Yıkamada Sürenin Kontamine Ellerden Uzaklaştırdığı Bakteri Oranına Etkisi </vt:lpstr>
      <vt:lpstr>El Antiseptiklerinin Antimikrobiyal Spektrumları ve Etki Süreleri</vt:lpstr>
      <vt:lpstr>Antiseptik Ajanların Spor Oluşturan Bakteriler Üzerindeki Etkileri  </vt:lpstr>
      <vt:lpstr>Antimikrobiyal Sabunlarla Yapılan El Yıkama Sonucu Bakteri Azalma Oranları </vt:lpstr>
      <vt:lpstr>Alkoller</vt:lpstr>
      <vt:lpstr>Alkoller</vt:lpstr>
      <vt:lpstr>Etanol</vt:lpstr>
      <vt:lpstr>PowerPoint Presentation</vt:lpstr>
      <vt:lpstr>İzopropanol</vt:lpstr>
      <vt:lpstr>PowerPoint Presentation</vt:lpstr>
      <vt:lpstr>Klorheksidin</vt:lpstr>
      <vt:lpstr>İyot ve iyodoforlar </vt:lpstr>
      <vt:lpstr>Kuarterner amonyum bileşikleri</vt:lpstr>
      <vt:lpstr>Diğerleri</vt:lpstr>
      <vt:lpstr>PowerPoint Presentation</vt:lpstr>
      <vt:lpstr>ELDİVEN</vt:lpstr>
      <vt:lpstr>PowerPoint Presentation</vt:lpstr>
      <vt:lpstr>Eldiven</vt:lpstr>
      <vt:lpstr>UYUM</vt:lpstr>
      <vt:lpstr>Uyum</vt:lpstr>
      <vt:lpstr>PowerPoint Presentation</vt:lpstr>
      <vt:lpstr>Uyumu Etkileyen Faktörler</vt:lpstr>
      <vt:lpstr>Başarılı El Hijyeni Uygulaması Nasıl Sağlanır? </vt:lpstr>
      <vt:lpstr>Başarılı El Hijyeni Uygulaması Nasıl Sağlanır? 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Hijyeni,  El yıkamanın önemi ve uyum</dc:title>
  <dc:creator>Macbook</dc:creator>
  <cp:lastModifiedBy>Macbook</cp:lastModifiedBy>
  <cp:revision>66</cp:revision>
  <dcterms:created xsi:type="dcterms:W3CDTF">2018-01-28T14:20:51Z</dcterms:created>
  <dcterms:modified xsi:type="dcterms:W3CDTF">2019-09-23T05:03:59Z</dcterms:modified>
</cp:coreProperties>
</file>